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7" r:id="rId3"/>
  </p:sldMasterIdLst>
  <p:notesMasterIdLst>
    <p:notesMasterId r:id="rId9"/>
  </p:notesMasterIdLst>
  <p:sldIdLst>
    <p:sldId id="256" r:id="rId4"/>
    <p:sldId id="411" r:id="rId5"/>
    <p:sldId id="508" r:id="rId6"/>
    <p:sldId id="510" r:id="rId7"/>
    <p:sldId id="410" r:id="rId8"/>
    <p:sldId id="412" r:id="rId10"/>
    <p:sldId id="571" r:id="rId11"/>
    <p:sldId id="570" r:id="rId12"/>
    <p:sldId id="572" r:id="rId13"/>
    <p:sldId id="574" r:id="rId14"/>
    <p:sldId id="573" r:id="rId15"/>
    <p:sldId id="575" r:id="rId16"/>
    <p:sldId id="577" r:id="rId17"/>
    <p:sldId id="576" r:id="rId18"/>
    <p:sldId id="578" r:id="rId19"/>
    <p:sldId id="580" r:id="rId20"/>
    <p:sldId id="614" r:id="rId21"/>
    <p:sldId id="581" r:id="rId22"/>
    <p:sldId id="582" r:id="rId23"/>
    <p:sldId id="583" r:id="rId24"/>
    <p:sldId id="615" r:id="rId25"/>
    <p:sldId id="584" r:id="rId26"/>
    <p:sldId id="585" r:id="rId27"/>
    <p:sldId id="586" r:id="rId28"/>
    <p:sldId id="616" r:id="rId29"/>
    <p:sldId id="579" r:id="rId30"/>
    <p:sldId id="587" r:id="rId31"/>
    <p:sldId id="588" r:id="rId32"/>
    <p:sldId id="589" r:id="rId33"/>
    <p:sldId id="590" r:id="rId34"/>
    <p:sldId id="591" r:id="rId35"/>
    <p:sldId id="592" r:id="rId36"/>
    <p:sldId id="593" r:id="rId37"/>
    <p:sldId id="594" r:id="rId38"/>
    <p:sldId id="595" r:id="rId39"/>
    <p:sldId id="596" r:id="rId40"/>
    <p:sldId id="597" r:id="rId41"/>
    <p:sldId id="598" r:id="rId42"/>
    <p:sldId id="599" r:id="rId43"/>
    <p:sldId id="600" r:id="rId44"/>
    <p:sldId id="601" r:id="rId45"/>
    <p:sldId id="602" r:id="rId46"/>
    <p:sldId id="605" r:id="rId47"/>
    <p:sldId id="604" r:id="rId48"/>
    <p:sldId id="603" r:id="rId49"/>
    <p:sldId id="606" r:id="rId50"/>
    <p:sldId id="607" r:id="rId51"/>
    <p:sldId id="608" r:id="rId52"/>
    <p:sldId id="609" r:id="rId53"/>
    <p:sldId id="610" r:id="rId54"/>
    <p:sldId id="611" r:id="rId55"/>
    <p:sldId id="612" r:id="rId56"/>
    <p:sldId id="613" r:id="rId57"/>
    <p:sldId id="617" r:id="rId58"/>
    <p:sldId id="618" r:id="rId59"/>
    <p:sldId id="619" r:id="rId60"/>
    <p:sldId id="620" r:id="rId61"/>
    <p:sldId id="632" r:id="rId62"/>
    <p:sldId id="634" r:id="rId63"/>
    <p:sldId id="635" r:id="rId64"/>
    <p:sldId id="624" r:id="rId65"/>
    <p:sldId id="628" r:id="rId66"/>
    <p:sldId id="630" r:id="rId67"/>
    <p:sldId id="631" r:id="rId6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07" autoAdjust="0"/>
    <p:restoredTop sz="95031" autoAdjust="0"/>
  </p:normalViewPr>
  <p:slideViewPr>
    <p:cSldViewPr snapToGrid="0">
      <p:cViewPr varScale="1">
        <p:scale>
          <a:sx n="95" d="100"/>
          <a:sy n="95" d="100"/>
        </p:scale>
        <p:origin x="855" y="42"/>
      </p:cViewPr>
      <p:guideLst>
        <p:guide orient="horz" pos="2183"/>
        <p:guide pos="2857"/>
      </p:guideLst>
    </p:cSldViewPr>
  </p:slideViewPr>
  <p:notesTextViewPr>
    <p:cViewPr>
      <p:scale>
        <a:sx n="1" d="1"/>
        <a:sy n="1" d="1"/>
      </p:scale>
      <p:origin x="0" y="0"/>
    </p:cViewPr>
  </p:notesTextViewPr>
  <p:sorterViewPr>
    <p:cViewPr>
      <p:scale>
        <a:sx n="181" d="100"/>
        <a:sy n="181" d="100"/>
      </p:scale>
      <p:origin x="0" y="-24797"/>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5.xml"/><Relationship Id="rId71" Type="http://schemas.openxmlformats.org/officeDocument/2006/relationships/tableStyles" Target="tableStyles.xml"/><Relationship Id="rId70" Type="http://schemas.openxmlformats.org/officeDocument/2006/relationships/viewProps" Target="viewProps.xml"/><Relationship Id="rId7" Type="http://schemas.openxmlformats.org/officeDocument/2006/relationships/slide" Target="slides/slide4.xml"/><Relationship Id="rId69" Type="http://schemas.openxmlformats.org/officeDocument/2006/relationships/presProps" Target="presProps.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48ACE58-DEDF-4D4F-A3DA-47E33785D049}" type="doc">
      <dgm:prSet loTypeId="urn:microsoft.com/office/officeart/2005/8/layout/process4" loCatId="list" qsTypeId="urn:microsoft.com/office/officeart/2005/8/quickstyle/simple5" qsCatId="simple" csTypeId="urn:microsoft.com/office/officeart/2005/8/colors/colorful3" csCatId="colorful" phldr="1"/>
      <dgm:spPr/>
      <dgm:t>
        <a:bodyPr/>
        <a:lstStyle/>
        <a:p>
          <a:endParaRPr lang="zh-CN" altLang="en-US"/>
        </a:p>
      </dgm:t>
    </dgm:pt>
    <dgm:pt modelId="{02FB3A31-1F1F-489F-8E1B-7BAA12112CB6}">
      <dgm:prSet phldrT="[文本]" custT="1"/>
      <dgm:spPr/>
      <dgm:t>
        <a:bodyPr/>
        <a:lstStyle/>
        <a:p>
          <a:r>
            <a:rPr lang="zh-CN" altLang="en-US" sz="2400">
              <a:effectLst>
                <a:outerShdw blurRad="38100" dist="38100" dir="2700000" algn="tl">
                  <a:srgbClr val="000000">
                    <a:alpha val="43137"/>
                  </a:srgbClr>
                </a:outerShdw>
              </a:effectLst>
            </a:rPr>
            <a:t>词法分析程序</a:t>
          </a:r>
          <a:endParaRPr lang="zh-CN" altLang="en-US" sz="2400" dirty="0">
            <a:effectLst>
              <a:outerShdw blurRad="38100" dist="38100" dir="2700000" algn="tl">
                <a:srgbClr val="000000">
                  <a:alpha val="43137"/>
                </a:srgbClr>
              </a:outerShdw>
            </a:effectLst>
          </a:endParaRPr>
        </a:p>
      </dgm:t>
    </dgm:pt>
    <dgm:pt modelId="{C4D34D92-6AD7-4391-AD99-B59416C7C0C6}" cxnId="{A4D88881-28AE-461E-A69E-4BB89F0EB7F9}" type="parTrans">
      <dgm:prSet/>
      <dgm:spPr/>
      <dgm:t>
        <a:bodyPr/>
        <a:lstStyle/>
        <a:p>
          <a:endParaRPr lang="zh-CN" altLang="en-US" sz="2400">
            <a:effectLst>
              <a:outerShdw blurRad="38100" dist="38100" dir="2700000" algn="tl">
                <a:srgbClr val="000000">
                  <a:alpha val="43137"/>
                </a:srgbClr>
              </a:outerShdw>
            </a:effectLst>
          </a:endParaRPr>
        </a:p>
      </dgm:t>
    </dgm:pt>
    <dgm:pt modelId="{B6A066DD-D29B-4A96-8CA4-B4B9F67278D2}" cxnId="{A4D88881-28AE-461E-A69E-4BB89F0EB7F9}" type="sibTrans">
      <dgm:prSet/>
      <dgm:spPr/>
      <dgm:t>
        <a:bodyPr/>
        <a:lstStyle/>
        <a:p>
          <a:endParaRPr lang="zh-CN" altLang="en-US" sz="2400">
            <a:effectLst>
              <a:outerShdw blurRad="38100" dist="38100" dir="2700000" algn="tl">
                <a:srgbClr val="000000">
                  <a:alpha val="43137"/>
                </a:srgbClr>
              </a:outerShdw>
            </a:effectLst>
          </a:endParaRPr>
        </a:p>
      </dgm:t>
    </dgm:pt>
    <dgm:pt modelId="{B5905D91-B09E-42AA-B2D0-A7D96FB20000}">
      <dgm:prSet phldrT="[文本]" custT="1"/>
      <dgm:spPr/>
      <dgm:t>
        <a:bodyPr/>
        <a:lstStyle/>
        <a:p>
          <a:r>
            <a:rPr lang="zh-CN" altLang="en-US" sz="2400" dirty="0">
              <a:effectLst>
                <a:outerShdw blurRad="38100" dist="38100" dir="2700000" algn="tl">
                  <a:srgbClr val="000000">
                    <a:alpha val="43137"/>
                  </a:srgbClr>
                </a:outerShdw>
              </a:effectLst>
            </a:rPr>
            <a:t>语法分析程序</a:t>
          </a:r>
        </a:p>
      </dgm:t>
    </dgm:pt>
    <dgm:pt modelId="{042D8873-99E6-4524-A23B-E004F85E22BF}" cxnId="{BF60634C-67E1-4D06-8D7E-D677AA982B08}" type="parTrans">
      <dgm:prSet/>
      <dgm:spPr/>
      <dgm:t>
        <a:bodyPr/>
        <a:lstStyle/>
        <a:p>
          <a:endParaRPr lang="zh-CN" altLang="en-US" sz="2400">
            <a:effectLst>
              <a:outerShdw blurRad="38100" dist="38100" dir="2700000" algn="tl">
                <a:srgbClr val="000000">
                  <a:alpha val="43137"/>
                </a:srgbClr>
              </a:outerShdw>
            </a:effectLst>
          </a:endParaRPr>
        </a:p>
      </dgm:t>
    </dgm:pt>
    <dgm:pt modelId="{53283855-336F-408C-B61F-FB9C9FB76D50}" cxnId="{BF60634C-67E1-4D06-8D7E-D677AA982B08}" type="sibTrans">
      <dgm:prSet/>
      <dgm:spPr/>
      <dgm:t>
        <a:bodyPr/>
        <a:lstStyle/>
        <a:p>
          <a:endParaRPr lang="zh-CN" altLang="en-US" sz="2400">
            <a:effectLst>
              <a:outerShdw blurRad="38100" dist="38100" dir="2700000" algn="tl">
                <a:srgbClr val="000000">
                  <a:alpha val="43137"/>
                </a:srgbClr>
              </a:outerShdw>
            </a:effectLst>
          </a:endParaRPr>
        </a:p>
      </dgm:t>
    </dgm:pt>
    <dgm:pt modelId="{575A4CD9-A2BA-4FFF-8336-84CB4EB13204}">
      <dgm:prSet phldrT="[文本]" custT="1"/>
      <dgm:spPr/>
      <dgm:t>
        <a:bodyPr/>
        <a:lstStyle/>
        <a:p>
          <a:r>
            <a:rPr lang="zh-CN" altLang="en-US" sz="2400" dirty="0">
              <a:effectLst>
                <a:outerShdw blurRad="38100" dist="38100" dir="2700000" algn="tl">
                  <a:srgbClr val="000000">
                    <a:alpha val="43137"/>
                  </a:srgbClr>
                </a:outerShdw>
              </a:effectLst>
            </a:rPr>
            <a:t>语义分析程序</a:t>
          </a:r>
        </a:p>
      </dgm:t>
    </dgm:pt>
    <dgm:pt modelId="{81290000-B0E8-4233-9976-83432D1203EC}" cxnId="{03242987-1D50-462C-A354-470C8ADB54FD}" type="parTrans">
      <dgm:prSet/>
      <dgm:spPr/>
      <dgm:t>
        <a:bodyPr/>
        <a:lstStyle/>
        <a:p>
          <a:endParaRPr lang="zh-CN" altLang="en-US" sz="2400">
            <a:effectLst>
              <a:outerShdw blurRad="38100" dist="38100" dir="2700000" algn="tl">
                <a:srgbClr val="000000">
                  <a:alpha val="43137"/>
                </a:srgbClr>
              </a:outerShdw>
            </a:effectLst>
          </a:endParaRPr>
        </a:p>
      </dgm:t>
    </dgm:pt>
    <dgm:pt modelId="{42563775-F080-4077-BE73-C04668BBD2A2}" cxnId="{03242987-1D50-462C-A354-470C8ADB54FD}" type="sibTrans">
      <dgm:prSet/>
      <dgm:spPr/>
      <dgm:t>
        <a:bodyPr/>
        <a:lstStyle/>
        <a:p>
          <a:endParaRPr lang="zh-CN" altLang="en-US" sz="2400">
            <a:effectLst>
              <a:outerShdw blurRad="38100" dist="38100" dir="2700000" algn="tl">
                <a:srgbClr val="000000">
                  <a:alpha val="43137"/>
                </a:srgbClr>
              </a:outerShdw>
            </a:effectLst>
          </a:endParaRPr>
        </a:p>
      </dgm:t>
    </dgm:pt>
    <dgm:pt modelId="{39D20670-7AAC-4C34-B683-E5BA2DC89630}">
      <dgm:prSet custT="1"/>
      <dgm:spPr/>
      <dgm:t>
        <a:bodyPr/>
        <a:lstStyle/>
        <a:p>
          <a:r>
            <a:rPr lang="zh-CN" altLang="en-US" sz="2400" dirty="0">
              <a:effectLst>
                <a:outerShdw blurRad="38100" dist="38100" dir="2700000" algn="tl">
                  <a:srgbClr val="000000">
                    <a:alpha val="43137"/>
                  </a:srgbClr>
                </a:outerShdw>
              </a:effectLst>
            </a:rPr>
            <a:t>中间代码生成程序</a:t>
          </a:r>
        </a:p>
      </dgm:t>
    </dgm:pt>
    <dgm:pt modelId="{71AF68A9-5EC6-4816-8C4A-77B54428A030}" cxnId="{24B6BE72-5DF7-4711-981D-93D3162EB025}" type="parTrans">
      <dgm:prSet/>
      <dgm:spPr/>
      <dgm:t>
        <a:bodyPr/>
        <a:lstStyle/>
        <a:p>
          <a:endParaRPr lang="zh-CN" altLang="en-US" sz="2400">
            <a:effectLst>
              <a:outerShdw blurRad="38100" dist="38100" dir="2700000" algn="tl">
                <a:srgbClr val="000000">
                  <a:alpha val="43137"/>
                </a:srgbClr>
              </a:outerShdw>
            </a:effectLst>
          </a:endParaRPr>
        </a:p>
      </dgm:t>
    </dgm:pt>
    <dgm:pt modelId="{067D0111-91A0-4DBA-A34C-04B7A350B88A}" cxnId="{24B6BE72-5DF7-4711-981D-93D3162EB025}" type="sibTrans">
      <dgm:prSet/>
      <dgm:spPr/>
      <dgm:t>
        <a:bodyPr/>
        <a:lstStyle/>
        <a:p>
          <a:endParaRPr lang="zh-CN" altLang="en-US" sz="2400">
            <a:effectLst>
              <a:outerShdw blurRad="38100" dist="38100" dir="2700000" algn="tl">
                <a:srgbClr val="000000">
                  <a:alpha val="43137"/>
                </a:srgbClr>
              </a:outerShdw>
            </a:effectLst>
          </a:endParaRPr>
        </a:p>
      </dgm:t>
    </dgm:pt>
    <dgm:pt modelId="{8F9D1F1C-E09A-4FCA-A09A-35B7D90CB817}">
      <dgm:prSet custT="1"/>
      <dgm:spPr/>
      <dgm:t>
        <a:bodyPr/>
        <a:lstStyle/>
        <a:p>
          <a:r>
            <a:rPr lang="zh-CN" altLang="en-US" sz="2400" dirty="0">
              <a:effectLst>
                <a:outerShdw blurRad="38100" dist="38100" dir="2700000" algn="tl">
                  <a:srgbClr val="000000">
                    <a:alpha val="43137"/>
                  </a:srgbClr>
                </a:outerShdw>
              </a:effectLst>
            </a:rPr>
            <a:t>代码优化程序</a:t>
          </a:r>
        </a:p>
      </dgm:t>
    </dgm:pt>
    <dgm:pt modelId="{F6F1F21F-FA2D-4658-B7A8-CED787320CB8}" cxnId="{BDB4A71D-12E3-4FFC-BED8-2FA9A0C7FD17}" type="parTrans">
      <dgm:prSet/>
      <dgm:spPr/>
      <dgm:t>
        <a:bodyPr/>
        <a:lstStyle/>
        <a:p>
          <a:endParaRPr lang="zh-CN" altLang="en-US" sz="2400">
            <a:effectLst>
              <a:outerShdw blurRad="38100" dist="38100" dir="2700000" algn="tl">
                <a:srgbClr val="000000">
                  <a:alpha val="43137"/>
                </a:srgbClr>
              </a:outerShdw>
            </a:effectLst>
          </a:endParaRPr>
        </a:p>
      </dgm:t>
    </dgm:pt>
    <dgm:pt modelId="{7C83DE65-AA0F-45E5-B761-10056BF2F4A4}" cxnId="{BDB4A71D-12E3-4FFC-BED8-2FA9A0C7FD17}" type="sibTrans">
      <dgm:prSet/>
      <dgm:spPr/>
      <dgm:t>
        <a:bodyPr/>
        <a:lstStyle/>
        <a:p>
          <a:endParaRPr lang="zh-CN" altLang="en-US" sz="2400">
            <a:effectLst>
              <a:outerShdw blurRad="38100" dist="38100" dir="2700000" algn="tl">
                <a:srgbClr val="000000">
                  <a:alpha val="43137"/>
                </a:srgbClr>
              </a:outerShdw>
            </a:effectLst>
          </a:endParaRPr>
        </a:p>
      </dgm:t>
    </dgm:pt>
    <dgm:pt modelId="{584CEDFE-7D69-40ED-AD28-73C7178991E2}">
      <dgm:prSet custT="1"/>
      <dgm:spPr/>
      <dgm:t>
        <a:bodyPr/>
        <a:lstStyle/>
        <a:p>
          <a:r>
            <a:rPr lang="zh-CN" altLang="en-US" sz="2400" dirty="0">
              <a:effectLst>
                <a:outerShdw blurRad="38100" dist="38100" dir="2700000" algn="tl">
                  <a:srgbClr val="000000">
                    <a:alpha val="43137"/>
                  </a:srgbClr>
                </a:outerShdw>
              </a:effectLst>
            </a:rPr>
            <a:t>目标代码生成程序</a:t>
          </a:r>
        </a:p>
      </dgm:t>
    </dgm:pt>
    <dgm:pt modelId="{E9BC0205-58FD-42DE-A1C5-90A378FE470E}" cxnId="{81297DC1-FC61-4235-9517-2C0F52931E86}" type="parTrans">
      <dgm:prSet/>
      <dgm:spPr/>
      <dgm:t>
        <a:bodyPr/>
        <a:lstStyle/>
        <a:p>
          <a:endParaRPr lang="zh-CN" altLang="en-US" sz="2400">
            <a:effectLst>
              <a:outerShdw blurRad="38100" dist="38100" dir="2700000" algn="tl">
                <a:srgbClr val="000000">
                  <a:alpha val="43137"/>
                </a:srgbClr>
              </a:outerShdw>
            </a:effectLst>
          </a:endParaRPr>
        </a:p>
      </dgm:t>
    </dgm:pt>
    <dgm:pt modelId="{D76D957F-8BA4-480F-9069-717DBCEEED32}" cxnId="{81297DC1-FC61-4235-9517-2C0F52931E86}" type="sibTrans">
      <dgm:prSet/>
      <dgm:spPr/>
      <dgm:t>
        <a:bodyPr/>
        <a:lstStyle/>
        <a:p>
          <a:endParaRPr lang="zh-CN" altLang="en-US" sz="2400">
            <a:effectLst>
              <a:outerShdw blurRad="38100" dist="38100" dir="2700000" algn="tl">
                <a:srgbClr val="000000">
                  <a:alpha val="43137"/>
                </a:srgbClr>
              </a:outerShdw>
            </a:effectLst>
          </a:endParaRPr>
        </a:p>
      </dgm:t>
    </dgm:pt>
    <dgm:pt modelId="{38C5E3F9-8C4E-464B-8760-AF502747501D}" type="pres">
      <dgm:prSet presAssocID="{448ACE58-DEDF-4D4F-A3DA-47E33785D049}" presName="Name0" presStyleCnt="0">
        <dgm:presLayoutVars>
          <dgm:dir/>
          <dgm:animLvl val="lvl"/>
          <dgm:resizeHandles val="exact"/>
        </dgm:presLayoutVars>
      </dgm:prSet>
      <dgm:spPr/>
    </dgm:pt>
    <dgm:pt modelId="{92D909EE-18AD-4A3D-8CAD-3F3E18BC5377}" type="pres">
      <dgm:prSet presAssocID="{584CEDFE-7D69-40ED-AD28-73C7178991E2}" presName="boxAndChildren" presStyleCnt="0"/>
      <dgm:spPr/>
    </dgm:pt>
    <dgm:pt modelId="{649449EF-9C69-4DFA-AC77-CFD79DD6CE74}" type="pres">
      <dgm:prSet presAssocID="{584CEDFE-7D69-40ED-AD28-73C7178991E2}" presName="parentTextBox" presStyleLbl="node1" presStyleIdx="0" presStyleCnt="6"/>
      <dgm:spPr/>
    </dgm:pt>
    <dgm:pt modelId="{2C81DEA9-3244-4E30-91EA-555D9D5B7A17}" type="pres">
      <dgm:prSet presAssocID="{7C83DE65-AA0F-45E5-B761-10056BF2F4A4}" presName="sp" presStyleCnt="0"/>
      <dgm:spPr/>
    </dgm:pt>
    <dgm:pt modelId="{D4ED86C4-6787-4C37-9F20-443FF4584CEA}" type="pres">
      <dgm:prSet presAssocID="{8F9D1F1C-E09A-4FCA-A09A-35B7D90CB817}" presName="arrowAndChildren" presStyleCnt="0"/>
      <dgm:spPr/>
    </dgm:pt>
    <dgm:pt modelId="{7E86F20A-E80F-41BF-8A3A-5C076FE87447}" type="pres">
      <dgm:prSet presAssocID="{8F9D1F1C-E09A-4FCA-A09A-35B7D90CB817}" presName="parentTextArrow" presStyleLbl="node1" presStyleIdx="1" presStyleCnt="6"/>
      <dgm:spPr/>
    </dgm:pt>
    <dgm:pt modelId="{81251C3C-2DA3-41AD-A40D-74932AE704D2}" type="pres">
      <dgm:prSet presAssocID="{067D0111-91A0-4DBA-A34C-04B7A350B88A}" presName="sp" presStyleCnt="0"/>
      <dgm:spPr/>
    </dgm:pt>
    <dgm:pt modelId="{21691FE1-FD56-43C2-8FA7-B7F3BC39F9F4}" type="pres">
      <dgm:prSet presAssocID="{39D20670-7AAC-4C34-B683-E5BA2DC89630}" presName="arrowAndChildren" presStyleCnt="0"/>
      <dgm:spPr/>
    </dgm:pt>
    <dgm:pt modelId="{EDB19F30-C078-43F2-B749-D30F80B94BC6}" type="pres">
      <dgm:prSet presAssocID="{39D20670-7AAC-4C34-B683-E5BA2DC89630}" presName="parentTextArrow" presStyleLbl="node1" presStyleIdx="2" presStyleCnt="6"/>
      <dgm:spPr/>
    </dgm:pt>
    <dgm:pt modelId="{D523E4E6-6B4B-47C1-9D5C-134A22EB320D}" type="pres">
      <dgm:prSet presAssocID="{42563775-F080-4077-BE73-C04668BBD2A2}" presName="sp" presStyleCnt="0"/>
      <dgm:spPr/>
    </dgm:pt>
    <dgm:pt modelId="{316A6368-4563-4297-B956-43920A8EF865}" type="pres">
      <dgm:prSet presAssocID="{575A4CD9-A2BA-4FFF-8336-84CB4EB13204}" presName="arrowAndChildren" presStyleCnt="0"/>
      <dgm:spPr/>
    </dgm:pt>
    <dgm:pt modelId="{981CD4B6-5AE0-4A11-B32D-6D10FC68785B}" type="pres">
      <dgm:prSet presAssocID="{575A4CD9-A2BA-4FFF-8336-84CB4EB13204}" presName="parentTextArrow" presStyleLbl="node1" presStyleIdx="3" presStyleCnt="6"/>
      <dgm:spPr/>
    </dgm:pt>
    <dgm:pt modelId="{BE92060B-BE4A-4942-A7FB-F5BF196B1681}" type="pres">
      <dgm:prSet presAssocID="{53283855-336F-408C-B61F-FB9C9FB76D50}" presName="sp" presStyleCnt="0"/>
      <dgm:spPr/>
    </dgm:pt>
    <dgm:pt modelId="{E063C0E0-4367-4A8D-81D9-359E577D1044}" type="pres">
      <dgm:prSet presAssocID="{B5905D91-B09E-42AA-B2D0-A7D96FB20000}" presName="arrowAndChildren" presStyleCnt="0"/>
      <dgm:spPr/>
    </dgm:pt>
    <dgm:pt modelId="{B98C3ED0-D5D7-4E1E-9101-10BD8D0271E3}" type="pres">
      <dgm:prSet presAssocID="{B5905D91-B09E-42AA-B2D0-A7D96FB20000}" presName="parentTextArrow" presStyleLbl="node1" presStyleIdx="4" presStyleCnt="6"/>
      <dgm:spPr/>
    </dgm:pt>
    <dgm:pt modelId="{D1AA5D88-D2AF-466A-B09B-2C2E65A12E3C}" type="pres">
      <dgm:prSet presAssocID="{B6A066DD-D29B-4A96-8CA4-B4B9F67278D2}" presName="sp" presStyleCnt="0"/>
      <dgm:spPr/>
    </dgm:pt>
    <dgm:pt modelId="{EE540815-25AF-4936-8F9D-90B6A2192E51}" type="pres">
      <dgm:prSet presAssocID="{02FB3A31-1F1F-489F-8E1B-7BAA12112CB6}" presName="arrowAndChildren" presStyleCnt="0"/>
      <dgm:spPr/>
    </dgm:pt>
    <dgm:pt modelId="{3FA6C75D-28EF-4B00-9461-A92A60674EE7}" type="pres">
      <dgm:prSet presAssocID="{02FB3A31-1F1F-489F-8E1B-7BAA12112CB6}" presName="parentTextArrow" presStyleLbl="node1" presStyleIdx="5" presStyleCnt="6"/>
      <dgm:spPr/>
    </dgm:pt>
  </dgm:ptLst>
  <dgm:cxnLst>
    <dgm:cxn modelId="{10102C14-B9BA-482A-BCE9-898982F5370F}" type="presOf" srcId="{39D20670-7AAC-4C34-B683-E5BA2DC89630}" destId="{EDB19F30-C078-43F2-B749-D30F80B94BC6}" srcOrd="0" destOrd="0" presId="urn:microsoft.com/office/officeart/2005/8/layout/process4"/>
    <dgm:cxn modelId="{BDB4A71D-12E3-4FFC-BED8-2FA9A0C7FD17}" srcId="{448ACE58-DEDF-4D4F-A3DA-47E33785D049}" destId="{8F9D1F1C-E09A-4FCA-A09A-35B7D90CB817}" srcOrd="4" destOrd="0" parTransId="{F6F1F21F-FA2D-4658-B7A8-CED787320CB8}" sibTransId="{7C83DE65-AA0F-45E5-B761-10056BF2F4A4}"/>
    <dgm:cxn modelId="{2DCB722A-6914-4C30-93A8-2CE8448F01FF}" type="presOf" srcId="{575A4CD9-A2BA-4FFF-8336-84CB4EB13204}" destId="{981CD4B6-5AE0-4A11-B32D-6D10FC68785B}" srcOrd="0" destOrd="0" presId="urn:microsoft.com/office/officeart/2005/8/layout/process4"/>
    <dgm:cxn modelId="{10838540-A94E-4103-9BF5-2EE187B8C84E}" type="presOf" srcId="{8F9D1F1C-E09A-4FCA-A09A-35B7D90CB817}" destId="{7E86F20A-E80F-41BF-8A3A-5C076FE87447}" srcOrd="0" destOrd="0" presId="urn:microsoft.com/office/officeart/2005/8/layout/process4"/>
    <dgm:cxn modelId="{9D10B768-3DEF-4ED7-A909-E54EF071D496}" type="presOf" srcId="{584CEDFE-7D69-40ED-AD28-73C7178991E2}" destId="{649449EF-9C69-4DFA-AC77-CFD79DD6CE74}" srcOrd="0" destOrd="0" presId="urn:microsoft.com/office/officeart/2005/8/layout/process4"/>
    <dgm:cxn modelId="{BF60634C-67E1-4D06-8D7E-D677AA982B08}" srcId="{448ACE58-DEDF-4D4F-A3DA-47E33785D049}" destId="{B5905D91-B09E-42AA-B2D0-A7D96FB20000}" srcOrd="1" destOrd="0" parTransId="{042D8873-99E6-4524-A23B-E004F85E22BF}" sibTransId="{53283855-336F-408C-B61F-FB9C9FB76D50}"/>
    <dgm:cxn modelId="{24B6BE72-5DF7-4711-981D-93D3162EB025}" srcId="{448ACE58-DEDF-4D4F-A3DA-47E33785D049}" destId="{39D20670-7AAC-4C34-B683-E5BA2DC89630}" srcOrd="3" destOrd="0" parTransId="{71AF68A9-5EC6-4816-8C4A-77B54428A030}" sibTransId="{067D0111-91A0-4DBA-A34C-04B7A350B88A}"/>
    <dgm:cxn modelId="{A4D88881-28AE-461E-A69E-4BB89F0EB7F9}" srcId="{448ACE58-DEDF-4D4F-A3DA-47E33785D049}" destId="{02FB3A31-1F1F-489F-8E1B-7BAA12112CB6}" srcOrd="0" destOrd="0" parTransId="{C4D34D92-6AD7-4391-AD99-B59416C7C0C6}" sibTransId="{B6A066DD-D29B-4A96-8CA4-B4B9F67278D2}"/>
    <dgm:cxn modelId="{03242987-1D50-462C-A354-470C8ADB54FD}" srcId="{448ACE58-DEDF-4D4F-A3DA-47E33785D049}" destId="{575A4CD9-A2BA-4FFF-8336-84CB4EB13204}" srcOrd="2" destOrd="0" parTransId="{81290000-B0E8-4233-9976-83432D1203EC}" sibTransId="{42563775-F080-4077-BE73-C04668BBD2A2}"/>
    <dgm:cxn modelId="{F1096D8B-7F1E-4AE7-9772-0EF7B7FC99D8}" type="presOf" srcId="{02FB3A31-1F1F-489F-8E1B-7BAA12112CB6}" destId="{3FA6C75D-28EF-4B00-9461-A92A60674EE7}" srcOrd="0" destOrd="0" presId="urn:microsoft.com/office/officeart/2005/8/layout/process4"/>
    <dgm:cxn modelId="{1CB72897-1614-4B8F-938D-70FC8EA77B94}" type="presOf" srcId="{448ACE58-DEDF-4D4F-A3DA-47E33785D049}" destId="{38C5E3F9-8C4E-464B-8760-AF502747501D}" srcOrd="0" destOrd="0" presId="urn:microsoft.com/office/officeart/2005/8/layout/process4"/>
    <dgm:cxn modelId="{81297DC1-FC61-4235-9517-2C0F52931E86}" srcId="{448ACE58-DEDF-4D4F-A3DA-47E33785D049}" destId="{584CEDFE-7D69-40ED-AD28-73C7178991E2}" srcOrd="5" destOrd="0" parTransId="{E9BC0205-58FD-42DE-A1C5-90A378FE470E}" sibTransId="{D76D957F-8BA4-480F-9069-717DBCEEED32}"/>
    <dgm:cxn modelId="{804B52CA-D8A8-407E-91CC-289D4AAC1336}" type="presOf" srcId="{B5905D91-B09E-42AA-B2D0-A7D96FB20000}" destId="{B98C3ED0-D5D7-4E1E-9101-10BD8D0271E3}" srcOrd="0" destOrd="0" presId="urn:microsoft.com/office/officeart/2005/8/layout/process4"/>
    <dgm:cxn modelId="{46488325-8175-4E51-9179-07FEDB843B65}" type="presParOf" srcId="{38C5E3F9-8C4E-464B-8760-AF502747501D}" destId="{92D909EE-18AD-4A3D-8CAD-3F3E18BC5377}" srcOrd="0" destOrd="0" presId="urn:microsoft.com/office/officeart/2005/8/layout/process4"/>
    <dgm:cxn modelId="{AD0AD561-6A2B-4425-85AA-94FC0A067876}" type="presParOf" srcId="{92D909EE-18AD-4A3D-8CAD-3F3E18BC5377}" destId="{649449EF-9C69-4DFA-AC77-CFD79DD6CE74}" srcOrd="0" destOrd="0" presId="urn:microsoft.com/office/officeart/2005/8/layout/process4"/>
    <dgm:cxn modelId="{EE8E6BAA-BA06-451D-AC69-4ADC103BE8FE}" type="presParOf" srcId="{38C5E3F9-8C4E-464B-8760-AF502747501D}" destId="{2C81DEA9-3244-4E30-91EA-555D9D5B7A17}" srcOrd="1" destOrd="0" presId="urn:microsoft.com/office/officeart/2005/8/layout/process4"/>
    <dgm:cxn modelId="{334B5447-8A65-427C-902D-00622A51099A}" type="presParOf" srcId="{38C5E3F9-8C4E-464B-8760-AF502747501D}" destId="{D4ED86C4-6787-4C37-9F20-443FF4584CEA}" srcOrd="2" destOrd="0" presId="urn:microsoft.com/office/officeart/2005/8/layout/process4"/>
    <dgm:cxn modelId="{BF31151C-D7FD-4421-A9CE-DD2421894CF6}" type="presParOf" srcId="{D4ED86C4-6787-4C37-9F20-443FF4584CEA}" destId="{7E86F20A-E80F-41BF-8A3A-5C076FE87447}" srcOrd="0" destOrd="0" presId="urn:microsoft.com/office/officeart/2005/8/layout/process4"/>
    <dgm:cxn modelId="{3F36D018-6C27-4615-97B3-2E241B537466}" type="presParOf" srcId="{38C5E3F9-8C4E-464B-8760-AF502747501D}" destId="{81251C3C-2DA3-41AD-A40D-74932AE704D2}" srcOrd="3" destOrd="0" presId="urn:microsoft.com/office/officeart/2005/8/layout/process4"/>
    <dgm:cxn modelId="{B0F42963-CA32-4E62-9FA7-AC410F3C0878}" type="presParOf" srcId="{38C5E3F9-8C4E-464B-8760-AF502747501D}" destId="{21691FE1-FD56-43C2-8FA7-B7F3BC39F9F4}" srcOrd="4" destOrd="0" presId="urn:microsoft.com/office/officeart/2005/8/layout/process4"/>
    <dgm:cxn modelId="{61A72B19-A9F0-47CB-809F-4A77C03DA8C4}" type="presParOf" srcId="{21691FE1-FD56-43C2-8FA7-B7F3BC39F9F4}" destId="{EDB19F30-C078-43F2-B749-D30F80B94BC6}" srcOrd="0" destOrd="0" presId="urn:microsoft.com/office/officeart/2005/8/layout/process4"/>
    <dgm:cxn modelId="{3561BA15-A5EB-41D0-8020-E3AD559D962B}" type="presParOf" srcId="{38C5E3F9-8C4E-464B-8760-AF502747501D}" destId="{D523E4E6-6B4B-47C1-9D5C-134A22EB320D}" srcOrd="5" destOrd="0" presId="urn:microsoft.com/office/officeart/2005/8/layout/process4"/>
    <dgm:cxn modelId="{2271F63E-ACD0-4DB2-AFC6-7C910C529034}" type="presParOf" srcId="{38C5E3F9-8C4E-464B-8760-AF502747501D}" destId="{316A6368-4563-4297-B956-43920A8EF865}" srcOrd="6" destOrd="0" presId="urn:microsoft.com/office/officeart/2005/8/layout/process4"/>
    <dgm:cxn modelId="{F9C608FC-9A65-4784-9617-E3FF3EE529E5}" type="presParOf" srcId="{316A6368-4563-4297-B956-43920A8EF865}" destId="{981CD4B6-5AE0-4A11-B32D-6D10FC68785B}" srcOrd="0" destOrd="0" presId="urn:microsoft.com/office/officeart/2005/8/layout/process4"/>
    <dgm:cxn modelId="{F185CC0F-9EC1-458E-AFFB-1EA427F78A1E}" type="presParOf" srcId="{38C5E3F9-8C4E-464B-8760-AF502747501D}" destId="{BE92060B-BE4A-4942-A7FB-F5BF196B1681}" srcOrd="7" destOrd="0" presId="urn:microsoft.com/office/officeart/2005/8/layout/process4"/>
    <dgm:cxn modelId="{D96CB747-F13B-421D-87D7-A738D9920AAD}" type="presParOf" srcId="{38C5E3F9-8C4E-464B-8760-AF502747501D}" destId="{E063C0E0-4367-4A8D-81D9-359E577D1044}" srcOrd="8" destOrd="0" presId="urn:microsoft.com/office/officeart/2005/8/layout/process4"/>
    <dgm:cxn modelId="{AFCB08A8-89CB-424E-A9EA-20A755330F51}" type="presParOf" srcId="{E063C0E0-4367-4A8D-81D9-359E577D1044}" destId="{B98C3ED0-D5D7-4E1E-9101-10BD8D0271E3}" srcOrd="0" destOrd="0" presId="urn:microsoft.com/office/officeart/2005/8/layout/process4"/>
    <dgm:cxn modelId="{19E06D6C-50E0-407E-BB9D-AB37EBD2DF53}" type="presParOf" srcId="{38C5E3F9-8C4E-464B-8760-AF502747501D}" destId="{D1AA5D88-D2AF-466A-B09B-2C2E65A12E3C}" srcOrd="9" destOrd="0" presId="urn:microsoft.com/office/officeart/2005/8/layout/process4"/>
    <dgm:cxn modelId="{D332BDD7-F784-4E9C-AD49-6760CA110810}" type="presParOf" srcId="{38C5E3F9-8C4E-464B-8760-AF502747501D}" destId="{EE540815-25AF-4936-8F9D-90B6A2192E51}" srcOrd="10" destOrd="0" presId="urn:microsoft.com/office/officeart/2005/8/layout/process4"/>
    <dgm:cxn modelId="{929C8A19-4746-4CE4-9451-F267BC4BE410}" type="presParOf" srcId="{EE540815-25AF-4936-8F9D-90B6A2192E51}" destId="{3FA6C75D-28EF-4B00-9461-A92A60674EE7}" srcOrd="0" destOrd="0" presId="urn:microsoft.com/office/officeart/2005/8/layout/process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9449EF-9C69-4DFA-AC77-CFD79DD6CE74}">
      <dsp:nvSpPr>
        <dsp:cNvPr id="0" name=""/>
        <dsp:cNvSpPr/>
      </dsp:nvSpPr>
      <dsp:spPr>
        <a:xfrm>
          <a:off x="0" y="3689747"/>
          <a:ext cx="3181080" cy="484277"/>
        </a:xfrm>
        <a:prstGeom prst="rect">
          <a:avLst/>
        </a:prstGeom>
        <a:gradFill rotWithShape="0">
          <a:gsLst>
            <a:gs pos="0">
              <a:schemeClr val="accent3">
                <a:hueOff val="0"/>
                <a:satOff val="0"/>
                <a:lumOff val="0"/>
                <a:alphaOff val="0"/>
                <a:tint val="100000"/>
                <a:shade val="85000"/>
                <a:satMod val="100000"/>
                <a:lumMod val="100000"/>
              </a:schemeClr>
            </a:gs>
            <a:gs pos="100000">
              <a:schemeClr val="accent3">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3">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effectLst>
                <a:outerShdw blurRad="38100" dist="38100" dir="2700000" algn="tl">
                  <a:srgbClr val="000000">
                    <a:alpha val="43137"/>
                  </a:srgbClr>
                </a:outerShdw>
              </a:effectLst>
            </a:rPr>
            <a:t>目标代码生成程序</a:t>
          </a:r>
        </a:p>
      </dsp:txBody>
      <dsp:txXfrm>
        <a:off x="0" y="3689747"/>
        <a:ext cx="3181080" cy="484277"/>
      </dsp:txXfrm>
    </dsp:sp>
    <dsp:sp modelId="{7E86F20A-E80F-41BF-8A3A-5C076FE87447}">
      <dsp:nvSpPr>
        <dsp:cNvPr id="0" name=""/>
        <dsp:cNvSpPr/>
      </dsp:nvSpPr>
      <dsp:spPr>
        <a:xfrm rot="10800000">
          <a:off x="0" y="2952192"/>
          <a:ext cx="3181080" cy="744818"/>
        </a:xfrm>
        <a:prstGeom prst="upArrowCallout">
          <a:avLst/>
        </a:prstGeom>
        <a:gradFill rotWithShape="0">
          <a:gsLst>
            <a:gs pos="0">
              <a:schemeClr val="accent3">
                <a:hueOff val="2250053"/>
                <a:satOff val="-3376"/>
                <a:lumOff val="-549"/>
                <a:alphaOff val="0"/>
                <a:tint val="100000"/>
                <a:shade val="85000"/>
                <a:satMod val="100000"/>
                <a:lumMod val="100000"/>
              </a:schemeClr>
            </a:gs>
            <a:gs pos="100000">
              <a:schemeClr val="accent3">
                <a:hueOff val="2250053"/>
                <a:satOff val="-3376"/>
                <a:lumOff val="-549"/>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3">
              <a:hueOff val="2250053"/>
              <a:satOff val="-3376"/>
              <a:lumOff val="-549"/>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effectLst>
                <a:outerShdw blurRad="38100" dist="38100" dir="2700000" algn="tl">
                  <a:srgbClr val="000000">
                    <a:alpha val="43137"/>
                  </a:srgbClr>
                </a:outerShdw>
              </a:effectLst>
            </a:rPr>
            <a:t>代码优化程序</a:t>
          </a:r>
        </a:p>
      </dsp:txBody>
      <dsp:txXfrm rot="10800000">
        <a:off x="0" y="2952192"/>
        <a:ext cx="3181080" cy="483960"/>
      </dsp:txXfrm>
    </dsp:sp>
    <dsp:sp modelId="{EDB19F30-C078-43F2-B749-D30F80B94BC6}">
      <dsp:nvSpPr>
        <dsp:cNvPr id="0" name=""/>
        <dsp:cNvSpPr/>
      </dsp:nvSpPr>
      <dsp:spPr>
        <a:xfrm rot="10800000">
          <a:off x="0" y="2214638"/>
          <a:ext cx="3181080" cy="744818"/>
        </a:xfrm>
        <a:prstGeom prst="upArrowCallout">
          <a:avLst/>
        </a:prstGeom>
        <a:gradFill rotWithShape="0">
          <a:gsLst>
            <a:gs pos="0">
              <a:schemeClr val="accent3">
                <a:hueOff val="4500106"/>
                <a:satOff val="-6752"/>
                <a:lumOff val="-1098"/>
                <a:alphaOff val="0"/>
                <a:tint val="100000"/>
                <a:shade val="85000"/>
                <a:satMod val="100000"/>
                <a:lumMod val="100000"/>
              </a:schemeClr>
            </a:gs>
            <a:gs pos="100000">
              <a:schemeClr val="accent3">
                <a:hueOff val="4500106"/>
                <a:satOff val="-6752"/>
                <a:lumOff val="-1098"/>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3">
              <a:hueOff val="4500106"/>
              <a:satOff val="-6752"/>
              <a:lumOff val="-1098"/>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effectLst>
                <a:outerShdw blurRad="38100" dist="38100" dir="2700000" algn="tl">
                  <a:srgbClr val="000000">
                    <a:alpha val="43137"/>
                  </a:srgbClr>
                </a:outerShdw>
              </a:effectLst>
            </a:rPr>
            <a:t>中间代码生成程序</a:t>
          </a:r>
        </a:p>
      </dsp:txBody>
      <dsp:txXfrm rot="10800000">
        <a:off x="0" y="2214638"/>
        <a:ext cx="3181080" cy="483960"/>
      </dsp:txXfrm>
    </dsp:sp>
    <dsp:sp modelId="{981CD4B6-5AE0-4A11-B32D-6D10FC68785B}">
      <dsp:nvSpPr>
        <dsp:cNvPr id="0" name=""/>
        <dsp:cNvSpPr/>
      </dsp:nvSpPr>
      <dsp:spPr>
        <a:xfrm rot="10800000">
          <a:off x="0" y="1477084"/>
          <a:ext cx="3181080" cy="744818"/>
        </a:xfrm>
        <a:prstGeom prst="upArrowCallout">
          <a:avLst/>
        </a:prstGeom>
        <a:gradFill rotWithShape="0">
          <a:gsLst>
            <a:gs pos="0">
              <a:schemeClr val="accent3">
                <a:hueOff val="6750158"/>
                <a:satOff val="-10128"/>
                <a:lumOff val="-1647"/>
                <a:alphaOff val="0"/>
                <a:tint val="100000"/>
                <a:shade val="85000"/>
                <a:satMod val="100000"/>
                <a:lumMod val="100000"/>
              </a:schemeClr>
            </a:gs>
            <a:gs pos="100000">
              <a:schemeClr val="accent3">
                <a:hueOff val="6750158"/>
                <a:satOff val="-10128"/>
                <a:lumOff val="-1647"/>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3">
              <a:hueOff val="6750158"/>
              <a:satOff val="-10128"/>
              <a:lumOff val="-1647"/>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effectLst>
                <a:outerShdw blurRad="38100" dist="38100" dir="2700000" algn="tl">
                  <a:srgbClr val="000000">
                    <a:alpha val="43137"/>
                  </a:srgbClr>
                </a:outerShdw>
              </a:effectLst>
            </a:rPr>
            <a:t>语义分析程序</a:t>
          </a:r>
        </a:p>
      </dsp:txBody>
      <dsp:txXfrm rot="10800000">
        <a:off x="0" y="1477084"/>
        <a:ext cx="3181080" cy="483960"/>
      </dsp:txXfrm>
    </dsp:sp>
    <dsp:sp modelId="{B98C3ED0-D5D7-4E1E-9101-10BD8D0271E3}">
      <dsp:nvSpPr>
        <dsp:cNvPr id="0" name=""/>
        <dsp:cNvSpPr/>
      </dsp:nvSpPr>
      <dsp:spPr>
        <a:xfrm rot="10800000">
          <a:off x="0" y="739529"/>
          <a:ext cx="3181080" cy="744818"/>
        </a:xfrm>
        <a:prstGeom prst="upArrowCallout">
          <a:avLst/>
        </a:prstGeom>
        <a:gradFill rotWithShape="0">
          <a:gsLst>
            <a:gs pos="0">
              <a:schemeClr val="accent3">
                <a:hueOff val="9000211"/>
                <a:satOff val="-13504"/>
                <a:lumOff val="-2196"/>
                <a:alphaOff val="0"/>
                <a:tint val="100000"/>
                <a:shade val="85000"/>
                <a:satMod val="100000"/>
                <a:lumMod val="100000"/>
              </a:schemeClr>
            </a:gs>
            <a:gs pos="100000">
              <a:schemeClr val="accent3">
                <a:hueOff val="9000211"/>
                <a:satOff val="-13504"/>
                <a:lumOff val="-2196"/>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3">
              <a:hueOff val="9000211"/>
              <a:satOff val="-13504"/>
              <a:lumOff val="-2196"/>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effectLst>
                <a:outerShdw blurRad="38100" dist="38100" dir="2700000" algn="tl">
                  <a:srgbClr val="000000">
                    <a:alpha val="43137"/>
                  </a:srgbClr>
                </a:outerShdw>
              </a:effectLst>
            </a:rPr>
            <a:t>语法分析程序</a:t>
          </a:r>
        </a:p>
      </dsp:txBody>
      <dsp:txXfrm rot="10800000">
        <a:off x="0" y="739529"/>
        <a:ext cx="3181080" cy="483960"/>
      </dsp:txXfrm>
    </dsp:sp>
    <dsp:sp modelId="{3FA6C75D-28EF-4B00-9461-A92A60674EE7}">
      <dsp:nvSpPr>
        <dsp:cNvPr id="0" name=""/>
        <dsp:cNvSpPr/>
      </dsp:nvSpPr>
      <dsp:spPr>
        <a:xfrm rot="10800000">
          <a:off x="0" y="1975"/>
          <a:ext cx="3181080" cy="744818"/>
        </a:xfrm>
        <a:prstGeom prst="upArrowCallout">
          <a:avLst/>
        </a:prstGeom>
        <a:gradFill rotWithShape="0">
          <a:gsLst>
            <a:gs pos="0">
              <a:schemeClr val="accent3">
                <a:hueOff val="11250264"/>
                <a:satOff val="-16880"/>
                <a:lumOff val="-2745"/>
                <a:alphaOff val="0"/>
                <a:tint val="100000"/>
                <a:shade val="85000"/>
                <a:satMod val="100000"/>
                <a:lumMod val="100000"/>
              </a:schemeClr>
            </a:gs>
            <a:gs pos="100000">
              <a:schemeClr val="accent3">
                <a:hueOff val="11250264"/>
                <a:satOff val="-16880"/>
                <a:lumOff val="-2745"/>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3">
              <a:hueOff val="11250264"/>
              <a:satOff val="-16880"/>
              <a:lumOff val="-2745"/>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kern="1200">
              <a:effectLst>
                <a:outerShdw blurRad="38100" dist="38100" dir="2700000" algn="tl">
                  <a:srgbClr val="000000">
                    <a:alpha val="43137"/>
                  </a:srgbClr>
                </a:outerShdw>
              </a:effectLst>
            </a:rPr>
            <a:t>词法分析程序</a:t>
          </a:r>
          <a:endParaRPr lang="zh-CN" altLang="en-US" sz="2400" kern="1200" dirty="0">
            <a:effectLst>
              <a:outerShdw blurRad="38100" dist="38100" dir="2700000" algn="tl">
                <a:srgbClr val="000000">
                  <a:alpha val="43137"/>
                </a:srgbClr>
              </a:outerShdw>
            </a:effectLst>
          </a:endParaRPr>
        </a:p>
      </dsp:txBody>
      <dsp:txXfrm rot="10800000">
        <a:off x="0" y="1975"/>
        <a:ext cx="3181080" cy="4839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type="upArrowCallout" r:blip="" rot="180">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type="upArrowCallout" r:blip="" rot="180">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0B0E2C-57F6-46B0-96DB-3127A705DFE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BEE452-D824-4C91-AAFF-13DDA8812DC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首先看一下任意两个文法符号之间的优先关系是如何确定的，以及如何构造优先关系表。
根据上面的定义，可确定文法符号之间的优先关系。
</a:t>
            </a:r>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简单优先分析法</a:t>
            </a:r>
            <a:r>
              <a:rPr lang="zh-CN" altLang="zh-CN" sz="1200" u="heavy" kern="1200" dirty="0">
                <a:solidFill>
                  <a:schemeClr val="tx1"/>
                </a:solidFill>
                <a:effectLst/>
                <a:latin typeface="+mn-lt"/>
                <a:ea typeface="+mn-ea"/>
                <a:cs typeface="+mn-cs"/>
              </a:rPr>
              <a:t>准确、规范，但分析效率低</a:t>
            </a:r>
            <a:r>
              <a:rPr lang="zh-CN"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简单优先分析法</a:t>
            </a:r>
            <a:r>
              <a:rPr lang="zh-CN" altLang="zh-CN" sz="1200" u="heavy" kern="1200" dirty="0">
                <a:solidFill>
                  <a:schemeClr val="tx1"/>
                </a:solidFill>
                <a:effectLst/>
                <a:latin typeface="+mn-lt"/>
                <a:ea typeface="+mn-ea"/>
                <a:cs typeface="+mn-cs"/>
              </a:rPr>
              <a:t>准确、规范，但分析效率低</a:t>
            </a:r>
            <a:r>
              <a:rPr lang="zh-CN"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根据算术表达式的运算规则，我们可以用如下的一个优先表把</a:t>
            </a:r>
            <a:r>
              <a:rPr lang="en-US" altLang="zh-CN" sz="1200" kern="1200" dirty="0">
                <a:solidFill>
                  <a:schemeClr val="tx1"/>
                </a:solidFill>
                <a:effectLst/>
                <a:latin typeface="+mn-lt"/>
                <a:ea typeface="+mn-ea"/>
                <a:cs typeface="+mn-cs"/>
              </a:rPr>
              <a:t>G[E]</a:t>
            </a:r>
            <a:r>
              <a:rPr lang="zh-CN" altLang="zh-CN" sz="1200" kern="1200" dirty="0">
                <a:solidFill>
                  <a:schemeClr val="tx1"/>
                </a:solidFill>
                <a:effectLst/>
                <a:latin typeface="+mn-lt"/>
                <a:ea typeface="+mn-ea"/>
                <a:cs typeface="+mn-cs"/>
              </a:rPr>
              <a:t>的所有终结符的优先关系表示出来：</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表中的空白表示相对应的终结符对偶没有优先关系。如文法</a:t>
            </a:r>
            <a:r>
              <a:rPr lang="en-US" altLang="zh-CN" sz="1200" kern="1200" dirty="0">
                <a:solidFill>
                  <a:schemeClr val="tx1"/>
                </a:solidFill>
                <a:effectLst/>
                <a:latin typeface="+mn-lt"/>
                <a:ea typeface="+mn-ea"/>
                <a:cs typeface="+mn-cs"/>
              </a:rPr>
              <a:t>G[E]</a:t>
            </a:r>
            <a:r>
              <a:rPr lang="zh-CN" altLang="zh-CN" sz="1200" kern="1200" dirty="0">
                <a:solidFill>
                  <a:schemeClr val="tx1"/>
                </a:solidFill>
                <a:effectLst/>
                <a:latin typeface="+mn-lt"/>
                <a:ea typeface="+mn-ea"/>
                <a:cs typeface="+mn-cs"/>
              </a:rPr>
              <a:t>中不会出现</a:t>
            </a:r>
            <a:r>
              <a:rPr lang="en-US" altLang="zh-CN" sz="1200" kern="1200" dirty="0">
                <a:solidFill>
                  <a:schemeClr val="tx1"/>
                </a:solidFill>
                <a:effectLst/>
                <a:latin typeface="+mn-lt"/>
                <a:ea typeface="+mn-ea"/>
                <a:cs typeface="+mn-cs"/>
              </a:rPr>
              <a:t> …)E(… </a:t>
            </a:r>
            <a:r>
              <a:rPr lang="zh-CN" altLang="zh-CN" sz="1200" kern="1200" dirty="0">
                <a:solidFill>
                  <a:schemeClr val="tx1"/>
                </a:solidFill>
                <a:effectLst/>
                <a:latin typeface="+mn-lt"/>
                <a:ea typeface="+mn-ea"/>
                <a:cs typeface="+mn-cs"/>
              </a:rPr>
              <a:t>或</a:t>
            </a:r>
            <a:r>
              <a:rPr lang="en-US" altLang="zh-CN" sz="1200" kern="1200" dirty="0">
                <a:solidFill>
                  <a:schemeClr val="tx1"/>
                </a:solidFill>
                <a:effectLst/>
                <a:latin typeface="+mn-lt"/>
                <a:ea typeface="+mn-ea"/>
                <a:cs typeface="+mn-cs"/>
              </a:rPr>
              <a:t> …)(… </a:t>
            </a:r>
            <a:r>
              <a:rPr lang="zh-CN" altLang="zh-CN" sz="1200" kern="1200" dirty="0">
                <a:solidFill>
                  <a:schemeClr val="tx1"/>
                </a:solidFill>
                <a:effectLst/>
                <a:latin typeface="+mn-lt"/>
                <a:ea typeface="+mn-ea"/>
                <a:cs typeface="+mn-cs"/>
              </a:rPr>
              <a:t>等情况。</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以上仅是简单介绍了一下对表达式的分析算法，要使这种方法适应一般情况，有必要对有关概念精确定义，并对算法精确描述。</a:t>
            </a:r>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算符文法的定义（见教材</a:t>
            </a:r>
            <a:r>
              <a:rPr lang="en-US" altLang="zh-CN" sz="1200" kern="1200" dirty="0">
                <a:solidFill>
                  <a:schemeClr val="tx1"/>
                </a:solidFill>
                <a:effectLst/>
                <a:latin typeface="+mn-lt"/>
                <a:ea typeface="+mn-ea"/>
                <a:cs typeface="+mn-cs"/>
              </a:rPr>
              <a:t>P</a:t>
            </a:r>
            <a:r>
              <a:rPr lang="en-US" altLang="zh-CN" sz="1200" kern="1200" baseline="-25000" dirty="0">
                <a:solidFill>
                  <a:schemeClr val="tx1"/>
                </a:solidFill>
                <a:effectLst/>
                <a:latin typeface="+mn-lt"/>
                <a:ea typeface="+mn-ea"/>
                <a:cs typeface="+mn-cs"/>
              </a:rPr>
              <a:t>107</a:t>
            </a:r>
            <a:r>
              <a:rPr lang="zh-CN"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注意：含</a:t>
            </a:r>
            <a:r>
              <a:rPr lang="en-US" altLang="zh-CN" dirty="0"/>
              <a:t>b</a:t>
            </a:r>
            <a:r>
              <a:rPr lang="zh-CN" altLang="en-US" dirty="0"/>
              <a:t>的短语必含</a:t>
            </a:r>
            <a:r>
              <a:rPr lang="en-US" altLang="zh-CN" dirty="0"/>
              <a:t>A</a:t>
            </a:r>
            <a:r>
              <a:rPr lang="zh-CN" altLang="en-US" dirty="0"/>
              <a:t>，含</a:t>
            </a:r>
            <a:r>
              <a:rPr lang="en-US" altLang="zh-CN" dirty="0"/>
              <a:t>A</a:t>
            </a:r>
            <a:r>
              <a:rPr lang="zh-CN" altLang="en-US" dirty="0"/>
              <a:t>的短语不一定含</a:t>
            </a:r>
            <a:r>
              <a:rPr lang="en-US" altLang="zh-CN" dirty="0"/>
              <a:t>b</a:t>
            </a:r>
            <a:r>
              <a:rPr lang="zh-CN" altLang="en-US" dirty="0"/>
              <a:t>。</a:t>
            </a:r>
            <a:endParaRPr lang="zh-CN" altLang="en-US" dirty="0"/>
          </a:p>
          <a:p>
            <a:pPr marL="0" marR="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那么什么是算符优先文法呢？为此我们首先应精确定义前面说过的三个优先关系。</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下面我们给出算符优先文法的定义</a:t>
            </a:r>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以上是通过我们的观察构造出算符优先文法的优先表，那么在计算机中应怎样构造呢？</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dirty="0"/>
              <a:t>上述思想可用如下的一个例子来说明</a:t>
            </a:r>
            <a:r>
              <a:rPr lang="zh-CN" altLang="en-US" dirty="0"/>
              <a:t>：</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zh-CN" dirty="0"/>
              <a:t>显然，</a:t>
            </a:r>
            <a:r>
              <a:rPr lang="en-US" altLang="zh-CN" dirty="0" err="1"/>
              <a:t>abbcde</a:t>
            </a:r>
            <a:r>
              <a:rPr lang="zh-CN" altLang="zh-CN" dirty="0"/>
              <a:t>是该文法的一个句子，于是可如右图构造其语法分析树。</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该语法树的构造的确是一个“自左而右、自下而上”的过程，我们把这一类分析方法统称为“自下而上”的。</a:t>
            </a:r>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在构造出了</a:t>
            </a:r>
            <a:r>
              <a:rPr lang="en-US" altLang="zh-CN" dirty="0"/>
              <a:t>FIRSTVT</a:t>
            </a:r>
            <a:r>
              <a:rPr lang="zh-CN" altLang="en-US" dirty="0"/>
              <a:t>、</a:t>
            </a:r>
            <a:r>
              <a:rPr lang="en-US" altLang="zh-CN" dirty="0"/>
              <a:t>LASTVT</a:t>
            </a:r>
            <a:r>
              <a:rPr lang="zh-CN" altLang="en-US" dirty="0"/>
              <a:t>之后，就可以构造优先表了</a:t>
            </a:r>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G[E’]</a:t>
            </a:r>
            <a:r>
              <a:rPr lang="zh-CN" altLang="zh-CN" dirty="0"/>
              <a:t>：（见教材</a:t>
            </a:r>
            <a:r>
              <a:rPr lang="en-US" altLang="zh-CN" dirty="0"/>
              <a:t>P</a:t>
            </a:r>
            <a:r>
              <a:rPr lang="en-US" altLang="zh-CN" baseline="-25000" dirty="0"/>
              <a:t>110</a:t>
            </a:r>
            <a:r>
              <a:rPr lang="zh-CN" altLang="zh-CN" dirty="0"/>
              <a:t>例</a:t>
            </a:r>
            <a:r>
              <a:rPr lang="en-US" altLang="zh-CN" dirty="0"/>
              <a:t>6.3</a:t>
            </a:r>
            <a:r>
              <a:rPr lang="zh-CN" altLang="zh-CN" dirty="0"/>
              <a:t>）</a:t>
            </a:r>
            <a:endParaRPr lang="zh-CN" altLang="zh-CN" dirty="0"/>
          </a:p>
          <a:p>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G[E’]</a:t>
            </a:r>
            <a:r>
              <a:rPr lang="zh-CN" altLang="zh-CN" dirty="0"/>
              <a:t>：（见教材</a:t>
            </a:r>
            <a:r>
              <a:rPr lang="en-US" altLang="zh-CN" dirty="0"/>
              <a:t>P</a:t>
            </a:r>
            <a:r>
              <a:rPr lang="en-US" altLang="zh-CN" baseline="-25000" dirty="0"/>
              <a:t>110</a:t>
            </a:r>
            <a:r>
              <a:rPr lang="zh-CN" altLang="zh-CN" dirty="0"/>
              <a:t>例</a:t>
            </a:r>
            <a:r>
              <a:rPr lang="en-US" altLang="zh-CN" dirty="0"/>
              <a:t>6.3</a:t>
            </a:r>
            <a:r>
              <a:rPr lang="zh-CN" altLang="zh-CN" dirty="0"/>
              <a:t>）</a:t>
            </a:r>
            <a:endParaRPr lang="zh-CN" altLang="zh-CN" dirty="0"/>
          </a:p>
          <a:p>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G[E’]</a:t>
            </a:r>
            <a:r>
              <a:rPr lang="zh-CN" altLang="zh-CN" dirty="0"/>
              <a:t>：（见教材</a:t>
            </a:r>
            <a:r>
              <a:rPr lang="en-US" altLang="zh-CN" dirty="0"/>
              <a:t>P</a:t>
            </a:r>
            <a:r>
              <a:rPr lang="en-US" altLang="zh-CN" baseline="-25000" dirty="0"/>
              <a:t>110</a:t>
            </a:r>
            <a:r>
              <a:rPr lang="zh-CN" altLang="zh-CN" dirty="0"/>
              <a:t>例</a:t>
            </a:r>
            <a:r>
              <a:rPr lang="en-US" altLang="zh-CN" dirty="0"/>
              <a:t>6.3</a:t>
            </a:r>
            <a:r>
              <a:rPr lang="zh-CN" altLang="zh-CN" dirty="0"/>
              <a:t>）</a:t>
            </a:r>
            <a:endParaRPr lang="zh-CN" altLang="zh-CN" dirty="0"/>
          </a:p>
          <a:p>
            <a:r>
              <a:rPr lang="zh-CN" altLang="zh-CN" sz="1200" kern="1200" dirty="0">
                <a:solidFill>
                  <a:schemeClr val="tx1"/>
                </a:solidFill>
                <a:effectLst/>
                <a:latin typeface="+mn-lt"/>
                <a:ea typeface="+mn-ea"/>
                <a:cs typeface="+mn-cs"/>
              </a:rPr>
              <a:t>从而可以构造优先关系矩阵为下表</a:t>
            </a:r>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流程图见</a:t>
            </a:r>
            <a:r>
              <a:rPr lang="en-US" altLang="zh-CN" dirty="0"/>
              <a:t>P</a:t>
            </a:r>
            <a:r>
              <a:rPr lang="en-US" altLang="zh-CN" baseline="-25000" dirty="0"/>
              <a:t>117</a:t>
            </a:r>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b="1" dirty="0"/>
              <a:t>步骤</a:t>
            </a:r>
            <a:r>
              <a:rPr lang="en-US" altLang="zh-CN" b="1" dirty="0"/>
              <a:t>4</a:t>
            </a:r>
            <a:r>
              <a:rPr lang="zh-CN" altLang="en-US" b="1" dirty="0"/>
              <a:t>与步骤</a:t>
            </a:r>
            <a:r>
              <a:rPr lang="en-US" altLang="zh-CN" b="1" dirty="0"/>
              <a:t>3</a:t>
            </a:r>
            <a:r>
              <a:rPr lang="zh-CN" altLang="en-US" b="1" dirty="0"/>
              <a:t>的结果相同，迭代收敛，步骤</a:t>
            </a:r>
            <a:r>
              <a:rPr lang="en-US" altLang="zh-CN" b="1" dirty="0"/>
              <a:t>4</a:t>
            </a:r>
            <a:r>
              <a:rPr lang="zh-CN" altLang="en-US" b="1" dirty="0"/>
              <a:t>的结果即为优先函数。</a:t>
            </a:r>
            <a:endParaRPr lang="zh-CN" altLang="en-US" b="1" dirty="0"/>
          </a:p>
          <a:p>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对于存在优先函数的优先矩阵，我们也可以用关系图法构造优先函数。具体方法不讲。</a:t>
            </a:r>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由此看来，自下而上分析法就是对栈的</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移进－归约</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法，更进一步的，也就是对句子的一个规范归约过程——何为规范归约呢？</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（回顾短语、句柄、推导、归约的知识）</a:t>
            </a:r>
            <a:endParaRPr lang="zh-CN"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分析结束，由栈中的开始符号为树根，最终形成了一棵分析树。不难看出，上述的自左而右、自下而上的分析法就是对符号栈施行如下</a:t>
            </a:r>
            <a:r>
              <a:rPr lang="zh-CN" altLang="zh-CN" sz="1200" u="heavy" kern="1200" dirty="0">
                <a:solidFill>
                  <a:schemeClr val="tx1"/>
                </a:solidFill>
                <a:effectLst/>
                <a:latin typeface="+mn-lt"/>
                <a:ea typeface="+mn-ea"/>
                <a:cs typeface="+mn-cs"/>
              </a:rPr>
              <a:t>四种操作：移进、归约、接受、出错处理</a:t>
            </a:r>
            <a:r>
              <a:rPr lang="zh-CN"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这样一来是否意味着自下而上的问题都解决了呢？当然不是！在分析过程中，何时应移进、何时应归约？什么样的串才算可归约的？这都是有待解决的问题。</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上节在谈到</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移进－归约</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法对栈的操作时，我们曾指出</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移进</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归约</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的问题并没有解决，这一节我们先借助于</a:t>
            </a:r>
            <a:r>
              <a:rPr lang="zh-CN" altLang="zh-CN" sz="1200" u="heavy" kern="1200" dirty="0">
                <a:solidFill>
                  <a:schemeClr val="tx1"/>
                </a:solidFill>
                <a:effectLst/>
                <a:latin typeface="+mn-lt"/>
                <a:ea typeface="+mn-ea"/>
                <a:cs typeface="+mn-cs"/>
              </a:rPr>
              <a:t>文法符号的优先关系</a:t>
            </a:r>
            <a:r>
              <a:rPr lang="zh-CN" altLang="zh-CN" sz="1200" kern="1200" dirty="0">
                <a:solidFill>
                  <a:schemeClr val="tx1"/>
                </a:solidFill>
                <a:effectLst/>
                <a:latin typeface="+mn-lt"/>
                <a:ea typeface="+mn-ea"/>
                <a:cs typeface="+mn-cs"/>
              </a:rPr>
              <a:t>，来直观地看一下如何解决何时移进、何时归约的问题。这种方法称为</a:t>
            </a:r>
            <a:r>
              <a:rPr lang="zh-CN" altLang="zh-CN" sz="1200" u="heavy" kern="1200" dirty="0">
                <a:solidFill>
                  <a:schemeClr val="tx1"/>
                </a:solidFill>
                <a:effectLst/>
                <a:latin typeface="+mn-lt"/>
                <a:ea typeface="+mn-ea"/>
                <a:cs typeface="+mn-cs"/>
              </a:rPr>
              <a:t>优先分析法</a:t>
            </a:r>
            <a:r>
              <a:rPr lang="zh-CN"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优先分析法又可分为</a:t>
            </a:r>
            <a:r>
              <a:rPr lang="zh-CN" altLang="zh-CN" sz="1200" b="1" u="heavy" kern="1200" dirty="0">
                <a:solidFill>
                  <a:schemeClr val="tx1"/>
                </a:solidFill>
                <a:effectLst/>
                <a:latin typeface="+mn-lt"/>
                <a:ea typeface="+mn-ea"/>
                <a:cs typeface="+mn-cs"/>
              </a:rPr>
              <a:t>简单优先分析法和算符优先分析法</a:t>
            </a:r>
            <a:r>
              <a:rPr lang="zh-CN"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zh-CN" altLang="zh-CN" sz="1200" u="heavy" kern="1200" dirty="0">
                <a:solidFill>
                  <a:schemeClr val="tx1"/>
                </a:solidFill>
                <a:effectLst/>
                <a:latin typeface="+mn-lt"/>
                <a:ea typeface="+mn-ea"/>
                <a:cs typeface="+mn-cs"/>
              </a:rPr>
              <a:t>简单优先分析法</a:t>
            </a:r>
            <a:r>
              <a:rPr lang="zh-CN" altLang="zh-CN" sz="1200" kern="1200" dirty="0">
                <a:solidFill>
                  <a:schemeClr val="tx1"/>
                </a:solidFill>
                <a:effectLst/>
                <a:latin typeface="+mn-lt"/>
                <a:ea typeface="+mn-ea"/>
                <a:cs typeface="+mn-cs"/>
              </a:rPr>
              <a:t>的基本思想是对一个文法按一定原则求出该文法所有符号（即</a:t>
            </a:r>
            <a:r>
              <a:rPr lang="zh-CN" altLang="zh-CN" sz="1200" u="heavy" kern="1200" dirty="0">
                <a:solidFill>
                  <a:schemeClr val="tx1"/>
                </a:solidFill>
                <a:effectLst/>
                <a:latin typeface="+mn-lt"/>
                <a:ea typeface="+mn-ea"/>
                <a:cs typeface="+mn-cs"/>
              </a:rPr>
              <a:t>终结符和非终结符）之间的优先关系</a:t>
            </a:r>
            <a:r>
              <a:rPr lang="zh-CN" altLang="zh-CN" sz="1200" kern="1200" dirty="0">
                <a:solidFill>
                  <a:schemeClr val="tx1"/>
                </a:solidFill>
                <a:effectLst/>
                <a:latin typeface="+mn-lt"/>
                <a:ea typeface="+mn-ea"/>
                <a:cs typeface="+mn-cs"/>
              </a:rPr>
              <a:t>，按照这种关系确定归约过程中的句柄，它的归约过程实际上是一种</a:t>
            </a:r>
            <a:r>
              <a:rPr lang="zh-CN" altLang="zh-CN" sz="1200" b="1" u="heavy" kern="1200" dirty="0">
                <a:solidFill>
                  <a:schemeClr val="tx1"/>
                </a:solidFill>
                <a:effectLst/>
                <a:latin typeface="+mn-lt"/>
                <a:ea typeface="+mn-ea"/>
                <a:cs typeface="+mn-cs"/>
              </a:rPr>
              <a:t>规范归约</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u="heavy" kern="1200" dirty="0">
                <a:solidFill>
                  <a:schemeClr val="tx1"/>
                </a:solidFill>
                <a:effectLst/>
                <a:latin typeface="+mn-lt"/>
                <a:ea typeface="+mn-ea"/>
                <a:cs typeface="+mn-cs"/>
              </a:rPr>
              <a:t>算符优先分析法</a:t>
            </a:r>
            <a:r>
              <a:rPr lang="zh-CN" altLang="zh-CN" sz="1200" kern="1200" dirty="0">
                <a:solidFill>
                  <a:schemeClr val="tx1"/>
                </a:solidFill>
                <a:effectLst/>
                <a:latin typeface="+mn-lt"/>
                <a:ea typeface="+mn-ea"/>
                <a:cs typeface="+mn-cs"/>
              </a:rPr>
              <a:t>的基本思想则是只规定</a:t>
            </a:r>
            <a:r>
              <a:rPr lang="zh-CN" altLang="zh-CN" sz="1200" u="heavy" kern="1200" dirty="0">
                <a:solidFill>
                  <a:schemeClr val="tx1"/>
                </a:solidFill>
                <a:effectLst/>
                <a:latin typeface="+mn-lt"/>
                <a:ea typeface="+mn-ea"/>
                <a:cs typeface="+mn-cs"/>
              </a:rPr>
              <a:t>算符</a:t>
            </a:r>
            <a:r>
              <a:rPr lang="zh-CN" altLang="zh-CN" sz="1200" kern="1200" dirty="0">
                <a:solidFill>
                  <a:schemeClr val="tx1"/>
                </a:solidFill>
                <a:effectLst/>
                <a:latin typeface="+mn-lt"/>
                <a:ea typeface="+mn-ea"/>
                <a:cs typeface="+mn-cs"/>
              </a:rPr>
              <a:t>之间的优先关系，即只考虑</a:t>
            </a:r>
            <a:r>
              <a:rPr lang="zh-CN" altLang="zh-CN" sz="1200" u="heavy" kern="1200" dirty="0">
                <a:solidFill>
                  <a:schemeClr val="tx1"/>
                </a:solidFill>
                <a:effectLst/>
                <a:latin typeface="+mn-lt"/>
                <a:ea typeface="+mn-ea"/>
                <a:cs typeface="+mn-cs"/>
              </a:rPr>
              <a:t>终结符之间的优先关系</a:t>
            </a:r>
            <a:r>
              <a:rPr lang="zh-CN" altLang="zh-CN" sz="1200" kern="1200" dirty="0">
                <a:solidFill>
                  <a:schemeClr val="tx1"/>
                </a:solidFill>
                <a:effectLst/>
                <a:latin typeface="+mn-lt"/>
                <a:ea typeface="+mn-ea"/>
                <a:cs typeface="+mn-cs"/>
              </a:rPr>
              <a:t>，由于算符优先分析</a:t>
            </a:r>
            <a:r>
              <a:rPr lang="zh-CN" altLang="zh-CN" sz="1200" b="1" u="heavy" kern="1200" dirty="0">
                <a:solidFill>
                  <a:schemeClr val="tx1"/>
                </a:solidFill>
                <a:effectLst/>
                <a:latin typeface="+mn-lt"/>
                <a:ea typeface="+mn-ea"/>
                <a:cs typeface="+mn-cs"/>
              </a:rPr>
              <a:t>不考虑非终结符之间的优先关系</a:t>
            </a:r>
            <a:r>
              <a:rPr lang="zh-CN" altLang="zh-CN" sz="1200" kern="1200" dirty="0">
                <a:solidFill>
                  <a:schemeClr val="tx1"/>
                </a:solidFill>
                <a:effectLst/>
                <a:latin typeface="+mn-lt"/>
                <a:ea typeface="+mn-ea"/>
                <a:cs typeface="+mn-cs"/>
              </a:rPr>
              <a:t>，在归约过程中</a:t>
            </a:r>
            <a:r>
              <a:rPr lang="zh-CN" altLang="zh-CN" sz="1200" b="1" u="heavy" kern="1200" dirty="0">
                <a:solidFill>
                  <a:schemeClr val="tx1"/>
                </a:solidFill>
                <a:effectLst/>
                <a:latin typeface="+mn-lt"/>
                <a:ea typeface="+mn-ea"/>
                <a:cs typeface="+mn-cs"/>
              </a:rPr>
              <a:t>只要找到句柄就归约</a:t>
            </a:r>
            <a:r>
              <a:rPr lang="zh-CN" altLang="zh-CN" sz="1200" kern="1200" dirty="0">
                <a:solidFill>
                  <a:schemeClr val="tx1"/>
                </a:solidFill>
                <a:effectLst/>
                <a:latin typeface="+mn-lt"/>
                <a:ea typeface="+mn-ea"/>
                <a:cs typeface="+mn-cs"/>
              </a:rPr>
              <a:t>，</a:t>
            </a:r>
            <a:r>
              <a:rPr lang="zh-CN" altLang="zh-CN" sz="1200" u="heavy" kern="1200" dirty="0">
                <a:solidFill>
                  <a:schemeClr val="tx1"/>
                </a:solidFill>
                <a:effectLst/>
                <a:latin typeface="+mn-lt"/>
                <a:ea typeface="+mn-ea"/>
                <a:cs typeface="+mn-cs"/>
              </a:rPr>
              <a:t>并不考虑归约到那个非终结符</a:t>
            </a:r>
            <a:r>
              <a:rPr lang="zh-CN" altLang="zh-CN" sz="1200" kern="1200" dirty="0">
                <a:solidFill>
                  <a:schemeClr val="tx1"/>
                </a:solidFill>
                <a:effectLst/>
                <a:latin typeface="+mn-lt"/>
                <a:ea typeface="+mn-ea"/>
                <a:cs typeface="+mn-cs"/>
              </a:rPr>
              <a:t>，因而算符优先归约</a:t>
            </a:r>
            <a:r>
              <a:rPr lang="zh-CN" altLang="zh-CN" sz="1200" b="1" u="heavy" kern="1200" dirty="0">
                <a:solidFill>
                  <a:schemeClr val="tx1"/>
                </a:solidFill>
                <a:effectLst/>
                <a:latin typeface="+mn-lt"/>
                <a:ea typeface="+mn-ea"/>
                <a:cs typeface="+mn-cs"/>
              </a:rPr>
              <a:t>不是规范归约</a:t>
            </a:r>
            <a:r>
              <a:rPr lang="zh-CN" altLang="zh-CN" sz="1200" b="1"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BEE452-D824-4C91-AAFF-13DDA8812DC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02412" y="2308881"/>
            <a:ext cx="8139178" cy="899167"/>
          </a:xfrm>
        </p:spPr>
        <p:txBody>
          <a:bodyPr lIns="101600" tIns="38100" rIns="25400" bIns="38100" anchor="t" anchorCtr="0">
            <a:noAutofit/>
          </a:bodyPr>
          <a:lstStyle>
            <a:lvl1pPr algn="ctr">
              <a:defRPr sz="405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502444" y="3565525"/>
            <a:ext cx="8139113" cy="801370"/>
          </a:xfrm>
        </p:spPr>
        <p:txBody>
          <a:bodyPr lIns="101600" tIns="38100" rIns="76200" bIns="38100" anchor="ctr" anchorCtr="0">
            <a:noAutofit/>
          </a:bodyPr>
          <a:lstStyle>
            <a:lvl1pPr marL="0" indent="0" algn="ctr" eaLnBrk="1" fontAlgn="auto" latinLnBrk="0" hangingPunct="1">
              <a:lnSpc>
                <a:spcPct val="100000"/>
              </a:lnSpc>
              <a:buNone/>
              <a:defRPr sz="1800" u="none" strike="noStrike" kern="1200" cap="none" spc="200" normalizeH="0" baseline="0">
                <a:solidFill>
                  <a:schemeClr val="tx1"/>
                </a:solidFill>
                <a:uFillTx/>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0285F21-41F4-4E84-A1B0-14456700ABE0}"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8843E61C-59C5-4CD9-8AD0-6C2DF969DDCF}" type="slidenum">
              <a:rPr lang="zh-CN" altLang="en-US" smtClean="0"/>
            </a:fld>
            <a:endParaRPr lang="zh-CN" altLang="en-US" dirty="0"/>
          </a:p>
        </p:txBody>
      </p:sp>
      <p:sp>
        <p:nvSpPr>
          <p:cNvPr id="7" name="Title Placeholder 1"/>
          <p:cNvSpPr>
            <a:spLocks noGrp="1"/>
          </p:cNvSpPr>
          <p:nvPr>
            <p:ph type="title"/>
          </p:nvPr>
        </p:nvSpPr>
        <p:spPr>
          <a:xfrm>
            <a:off x="768096" y="241108"/>
            <a:ext cx="7772222" cy="900000"/>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11" name="内容占位符 10"/>
          <p:cNvSpPr>
            <a:spLocks noGrp="1"/>
          </p:cNvSpPr>
          <p:nvPr>
            <p:ph sz="quarter" idx="13" hasCustomPrompt="1"/>
          </p:nvPr>
        </p:nvSpPr>
        <p:spPr>
          <a:xfrm>
            <a:off x="768350" y="1322773"/>
            <a:ext cx="7771968" cy="5147877"/>
          </a:xfrm>
        </p:spPr>
        <p:txBody>
          <a:bodyPr/>
          <a:lstStyle>
            <a:lvl1pPr marL="504190" marR="0" indent="-504190" algn="l" defTabSz="914400" rtl="0" eaLnBrk="1" fontAlgn="auto" latinLnBrk="0" hangingPunct="1">
              <a:lnSpc>
                <a:spcPct val="100000"/>
              </a:lnSpc>
              <a:spcBef>
                <a:spcPts val="600"/>
              </a:spcBef>
              <a:spcAft>
                <a:spcPts val="600"/>
              </a:spcAft>
              <a:buClr>
                <a:schemeClr val="accent1"/>
              </a:buClr>
              <a:buSzPct val="100000"/>
              <a:buFont typeface="Wingdings" panose="05000000000000000000" pitchFamily="2" charset="2"/>
              <a:buChar char="Ø"/>
              <a:defRPr sz="2800" b="0"/>
            </a:lvl1pPr>
            <a:lvl2pPr marL="1007745" indent="-504190">
              <a:buFont typeface="Wingdings" panose="05000000000000000000" pitchFamily="2" charset="2"/>
              <a:buChar char="l"/>
              <a:defRPr sz="2400" b="0"/>
            </a:lvl2pPr>
            <a:lvl3pPr>
              <a:defRPr sz="2000" b="0"/>
            </a:lvl3pPr>
            <a:lvl4pPr>
              <a:defRPr b="0"/>
            </a:lvl4pPr>
            <a:lvl5pPr>
              <a:defRPr b="0"/>
            </a:lvl5pPr>
          </a:lstStyle>
          <a:p>
            <a:pPr marL="541655" marR="0" lvl="0" indent="-541655" algn="l" defTabSz="914400" rtl="0" eaLnBrk="1" fontAlgn="auto" latinLnBrk="0" hangingPunct="1">
              <a:lnSpc>
                <a:spcPct val="100000"/>
              </a:lnSpc>
              <a:spcBef>
                <a:spcPts val="600"/>
              </a:spcBef>
              <a:spcAft>
                <a:spcPts val="600"/>
              </a:spcAft>
              <a:buClr>
                <a:schemeClr val="accent1"/>
              </a:buClr>
              <a:buSzPct val="100000"/>
              <a:buFont typeface="Wingdings" panose="05000000000000000000" pitchFamily="2" charset="2"/>
              <a:buChar char="Ø"/>
              <a:defRPr/>
            </a:pPr>
            <a:r>
              <a:rPr lang="zh-CN" altLang="en-US" dirty="0"/>
              <a:t>单击此处编辑母版文本样式单击此处编辑母版文本样式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6457950" y="4960137"/>
            <a:ext cx="2400300" cy="1463040"/>
          </a:xfrm>
          <a:prstGeom prst="rect">
            <a:avLst/>
          </a:prstGeo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DD89167-35CE-4F36-B21B-5F152061CB9D}"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44EF7F-BB72-4C8F-93A5-79D00203EC58}" type="slidenum">
              <a:rPr lang="zh-CN" altLang="en-US" smtClean="0"/>
            </a:fld>
            <a:endParaRPr lang="zh-CN" alt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768096" y="2286000"/>
            <a:ext cx="3566160" cy="4023360"/>
          </a:xfrm>
          <a:prstGeom prst="rect">
            <a:avLst/>
          </a:prstGeo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Content Placeholder 3"/>
          <p:cNvSpPr>
            <a:spLocks noGrp="1"/>
          </p:cNvSpPr>
          <p:nvPr>
            <p:ph sz="half" idx="2"/>
          </p:nvPr>
        </p:nvSpPr>
        <p:spPr>
          <a:xfrm>
            <a:off x="4491990" y="2286000"/>
            <a:ext cx="3566160" cy="402336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F2F595BB-06FF-4AE4-B7BA-05CE6924808F}"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44EF7F-BB72-4C8F-93A5-79D00203EC58}"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768096" y="2179636"/>
            <a:ext cx="3566160" cy="822960"/>
          </a:xfrm>
          <a:prstGeom prst="rect">
            <a:avLst/>
          </a:prstGeo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768096" y="2967788"/>
            <a:ext cx="3566160" cy="334157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491990" y="2179636"/>
            <a:ext cx="3566160" cy="822960"/>
          </a:xfrm>
          <a:prstGeom prst="rect">
            <a:avLst/>
          </a:prstGeo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endParaRPr lang="zh-CN" altLang="en-US"/>
          </a:p>
        </p:txBody>
      </p:sp>
      <p:sp>
        <p:nvSpPr>
          <p:cNvPr id="6" name="Content Placeholder 5"/>
          <p:cNvSpPr>
            <a:spLocks noGrp="1"/>
          </p:cNvSpPr>
          <p:nvPr>
            <p:ph sz="quarter" idx="4"/>
          </p:nvPr>
        </p:nvSpPr>
        <p:spPr>
          <a:xfrm>
            <a:off x="4491990" y="2967788"/>
            <a:ext cx="3566160" cy="334157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E139582D-3971-41F6-BF7F-1B1CCC632144}" type="datetime1">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444EF7F-BB72-4C8F-93A5-79D00203EC58}"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3E80CEF-A76E-4EED-A70C-86C74C966A03}" type="datetime1">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444EF7F-BB72-4C8F-93A5-79D00203EC58}"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4B716-52BD-4E17-BD13-CCDB437639F6}" type="datetime1">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444EF7F-BB72-4C8F-93A5-79D00203EC58}"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286250" y="822960"/>
            <a:ext cx="4258818" cy="5184648"/>
          </a:xfrm>
          <a:prstGeom prst="rect">
            <a:avLst/>
          </a:prstGeo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768096" y="2257506"/>
            <a:ext cx="3291840" cy="3762294"/>
          </a:xfrm>
          <a:prstGeom prst="rect">
            <a:avLst/>
          </a:prstGeo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985CBF03-A2F6-4C36-8DD1-E18693CB6A48}"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44EF7F-BB72-4C8F-93A5-79D00203EC58}"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9141714" cy="4572000"/>
          </a:xfrm>
          <a:prstGeom prst="rect">
            <a:avLst/>
          </a:prstGeo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457950" y="4960138"/>
            <a:ext cx="2400300" cy="1463040"/>
          </a:xfrm>
          <a:prstGeom prst="rect">
            <a:avLst/>
          </a:prstGeo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FA53703A-622F-4C94-8689-AEFB31BC7FD1}"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44EF7F-BB72-4C8F-93A5-79D00203EC58}" type="slidenum">
              <a:rPr lang="zh-CN" altLang="en-US" smtClean="0"/>
            </a:fld>
            <a:endParaRPr lang="zh-CN" alt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68096" y="1313895"/>
            <a:ext cx="7772222" cy="499546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2B1C198F-717E-4F44-86F5-0D7D766AFC72}"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44EF7F-BB72-4C8F-93A5-79D00203EC58}"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42951" y="762000"/>
            <a:ext cx="5686425" cy="541020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21381092-60E1-450A-9647-18FD4636EB00}"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44EF7F-BB72-4C8F-93A5-79D00203EC58}" type="slidenum">
              <a:rPr lang="zh-CN" altLang="en-US" smtClean="0"/>
            </a:fld>
            <a:endParaRPr lang="zh-CN" alt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02412" y="581225"/>
            <a:ext cx="8139178"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502444" y="1508125"/>
            <a:ext cx="8139113" cy="4749165"/>
          </a:xfrm>
          <a:prstGeom prst="rect">
            <a:avLst/>
          </a:prstGeom>
        </p:spPr>
        <p:txBody>
          <a:bodyPr vert="horz" lIns="101600" tIns="0" rIns="82550" bIns="0" rtlCol="0">
            <a:normAutofit/>
          </a:bodyPr>
          <a:lstStyle>
            <a:lvl1pPr>
              <a:defRPr sz="1800"/>
            </a:lvl1pPr>
            <a:lvl2pPr>
              <a:defRPr sz="1800"/>
            </a:lvl2pPr>
            <a:lvl3pPr>
              <a:defRPr sz="1800"/>
            </a:lvl3pPr>
            <a:lvl4pPr>
              <a:defRPr sz="1800"/>
            </a:lvl4pPr>
            <a:lvl5pPr>
              <a:defRPr sz="18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630079" y="727710"/>
            <a:ext cx="2948940" cy="1115060"/>
          </a:xfrm>
        </p:spPr>
        <p:txBody>
          <a:bodyPr anchor="ctr" anchorCtr="0"/>
          <a:lstStyle>
            <a:lvl1pPr>
              <a:defRPr sz="24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3853815" y="727710"/>
            <a:ext cx="4629150" cy="5403215"/>
          </a:xfrm>
        </p:spPr>
        <p:txBody>
          <a:bodyPr/>
          <a:lstStyle>
            <a:lvl1pPr>
              <a:defRPr sz="1800">
                <a:latin typeface="+mn-ea"/>
                <a:ea typeface="+mn-ea"/>
              </a:defRPr>
            </a:lvl1pPr>
            <a:lvl2pPr marL="342900" indent="0">
              <a:buNone/>
              <a:defRPr sz="1800">
                <a:latin typeface="+mn-ea"/>
                <a:ea typeface="+mn-ea"/>
              </a:defRPr>
            </a:lvl2pPr>
            <a:lvl3pPr>
              <a:defRPr sz="1800">
                <a:latin typeface="+mn-ea"/>
                <a:ea typeface="+mn-ea"/>
              </a:defRPr>
            </a:lvl3pPr>
            <a:lvl4pPr>
              <a:defRPr sz="1800">
                <a:latin typeface="+mn-ea"/>
                <a:ea typeface="+mn-ea"/>
              </a:defRPr>
            </a:lvl4pPr>
            <a:lvl5pPr>
              <a:defRPr sz="1800">
                <a:latin typeface="+mn-ea"/>
                <a:ea typeface="+mn-ea"/>
              </a:defRPr>
            </a:lvl5pPr>
            <a:lvl6pPr>
              <a:defRPr sz="1500"/>
            </a:lvl6pPr>
            <a:lvl7pPr>
              <a:defRPr sz="1500"/>
            </a:lvl7pPr>
            <a:lvl8pPr>
              <a:defRPr sz="1500"/>
            </a:lvl8pPr>
            <a:lvl9pPr>
              <a:defRPr sz="15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630079" y="2239645"/>
            <a:ext cx="2948940" cy="3891915"/>
          </a:xfrm>
        </p:spPr>
        <p:txBody>
          <a:bodyPr/>
          <a:lstStyle>
            <a:lvl1pPr marL="257175" indent="-257175">
              <a:buFont typeface="Arial" panose="020B0604020202020204" pitchFamily="34" charset="0"/>
              <a:buChar char="•"/>
              <a:defRPr sz="1800">
                <a:latin typeface="+mn-ea"/>
                <a:ea typeface="+mn-ea"/>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sym typeface="+mn-ea"/>
            </a:endParaRPr>
          </a:p>
          <a:p>
            <a:pPr lvl="0"/>
            <a:r>
              <a:rPr lang="zh-CN" altLang="en-US" smtClean="0">
                <a:sym typeface="+mn-ea"/>
              </a:rPr>
              <a:t>单击此处编辑正文</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p:nvPr>
        </p:nvSpPr>
        <p:spPr>
          <a:xfrm>
            <a:off x="502444" y="5605145"/>
            <a:ext cx="8139113" cy="558165"/>
          </a:xfrm>
        </p:spPr>
        <p:txBody>
          <a:bodyPr/>
          <a:lstStyle>
            <a:lvl1pPr>
              <a:defRPr/>
            </a:lvl1pPr>
          </a:lstStyle>
          <a:p>
            <a:r>
              <a:rPr>
                <a:sym typeface="+mn-ea"/>
              </a:rPr>
              <a:t>单击此处编辑母版标题样式</a:t>
            </a:r>
            <a:endParaRPr lang="zh-CN" altLang="en-US"/>
          </a:p>
        </p:txBody>
      </p:sp>
      <p:sp>
        <p:nvSpPr>
          <p:cNvPr id="8" name="内容占位符 7"/>
          <p:cNvSpPr>
            <a:spLocks noGrp="1"/>
          </p:cNvSpPr>
          <p:nvPr>
            <p:ph idx="1"/>
          </p:nvPr>
        </p:nvSpPr>
        <p:spPr>
          <a:xfrm>
            <a:off x="502444" y="641350"/>
            <a:ext cx="8139113" cy="4556125"/>
          </a:xfrm>
        </p:spPr>
        <p:txBody>
          <a:bodyPr vert="horz" lIns="101600" tIns="0" rIns="82550" bIns="0" rtlCol="0">
            <a:noAutofit/>
          </a:bodyPr>
          <a:lstStyle>
            <a:lvl1pPr defTabSz="914400">
              <a:defRPr lang="zh-CN" altLang="en-US" dirty="0">
                <a:solidFill>
                  <a:schemeClr val="tx1">
                    <a:lumMod val="75000"/>
                    <a:lumOff val="25000"/>
                  </a:schemeClr>
                </a:solidFill>
                <a:sym typeface="+mn-ea"/>
              </a:defRPr>
            </a:lvl1pPr>
            <a:lvl2pPr marL="342900" lvl="1" indent="0" defTabSz="914400">
              <a:buNone/>
              <a:tabLst>
                <a:tab pos="1609725" algn="l"/>
              </a:tabLst>
              <a:defRPr lang="zh-CN" altLang="en-US" dirty="0">
                <a:solidFill>
                  <a:schemeClr val="tx1">
                    <a:lumMod val="75000"/>
                    <a:lumOff val="25000"/>
                  </a:schemeClr>
                </a:solidFill>
                <a:sym typeface="+mn-ea"/>
              </a:defRPr>
            </a:lvl2pPr>
            <a:lvl3pPr lvl="2" defTabSz="914400">
              <a:defRPr lang="zh-CN" altLang="en-US" dirty="0">
                <a:solidFill>
                  <a:schemeClr val="tx1">
                    <a:lumMod val="75000"/>
                    <a:lumOff val="25000"/>
                  </a:schemeClr>
                </a:solidFill>
                <a:sym typeface="+mn-ea"/>
              </a:defRPr>
            </a:lvl3pPr>
            <a:lvl4pPr lvl="3" defTabSz="914400">
              <a:defRPr lang="zh-CN" altLang="en-US" dirty="0">
                <a:solidFill>
                  <a:schemeClr val="tx1">
                    <a:lumMod val="75000"/>
                    <a:lumOff val="25000"/>
                  </a:schemeClr>
                </a:solidFill>
                <a:sym typeface="+mn-ea"/>
              </a:defRPr>
            </a:lvl4pPr>
            <a:lvl5pPr lvl="4" defTabSz="914400">
              <a:defRPr lang="zh-CN" altLang="en-US" dirty="0">
                <a:solidFill>
                  <a:schemeClr val="tx1">
                    <a:lumMod val="75000"/>
                    <a:lumOff val="25000"/>
                  </a:schemeClr>
                </a:solidFill>
                <a:sym typeface="+mn-ea"/>
              </a:defRPr>
            </a:lvl5pPr>
          </a:lstStyle>
          <a:p>
            <a:pPr lvl="0"/>
            <a:r>
              <a:rPr>
                <a:sym typeface="+mn-ea"/>
              </a:rPr>
              <a:t>单击此处编辑母版文本样式</a:t>
            </a:r>
            <a:endParaRPr dirty="0">
              <a:sym typeface="+mn-ea"/>
            </a:endParaRPr>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9147334" cy="6868160"/>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3429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350996" y="565150"/>
            <a:ext cx="4050030" cy="5727700"/>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4715828" y="565150"/>
            <a:ext cx="4050030" cy="5727700"/>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502412" y="623591"/>
            <a:ext cx="8139178"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24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zh-CN" altLang="en-US" dirty="0"/>
              <a:t>单击此处编辑母版标题样式</a:t>
            </a:r>
            <a:endParaRPr lang="en-US" dirty="0"/>
          </a:p>
        </p:txBody>
      </p:sp>
      <p:sp>
        <p:nvSpPr>
          <p:cNvPr id="3" name="Subtitle 2"/>
          <p:cNvSpPr>
            <a:spLocks noGrp="1"/>
          </p:cNvSpPr>
          <p:nvPr>
            <p:ph type="subTitle" idx="1"/>
          </p:nvPr>
        </p:nvSpPr>
        <p:spPr>
          <a:xfrm>
            <a:off x="6457950" y="4960137"/>
            <a:ext cx="2400300" cy="1463040"/>
          </a:xfrm>
          <a:prstGeom prst="rect">
            <a:avLst/>
          </a:prstGeo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76E1D3DA-9717-4CA5-8BBA-D0F562C56C72}"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44EF7F-BB72-4C8F-93A5-79D00203EC58}" type="slidenum">
              <a:rPr lang="zh-CN" altLang="en-US" smtClean="0"/>
            </a:fld>
            <a:endParaRPr lang="zh-CN" alt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2" Type="http://schemas.openxmlformats.org/officeDocument/2006/relationships/theme" Target="../theme/theme2.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659807" y="6349833"/>
            <a:ext cx="2025000" cy="316800"/>
          </a:xfrm>
          <a:prstGeom prst="rect">
            <a:avLst/>
          </a:prstGeom>
        </p:spPr>
        <p:txBody>
          <a:bodyPr vert="horz" lIns="91440" tIns="45720" rIns="91440" bIns="45720" rtlCol="0" anchor="ctr">
            <a:normAutofit/>
          </a:bodyPr>
          <a:lstStyle>
            <a:lvl1pPr algn="l">
              <a:defRPr sz="9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3087000" y="6349833"/>
            <a:ext cx="2970000" cy="316800"/>
          </a:xfrm>
          <a:prstGeom prst="rect">
            <a:avLst/>
          </a:prstGeom>
        </p:spPr>
        <p:txBody>
          <a:bodyPr vert="horz" lIns="91440" tIns="45720" rIns="91440" bIns="45720" rtlCol="0" anchor="ctr">
            <a:normAutofit/>
          </a:bodyPr>
          <a:lstStyle>
            <a:lvl1pPr algn="ctr">
              <a:defRPr sz="9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6457950" y="6349833"/>
            <a:ext cx="2025000" cy="316800"/>
          </a:xfrm>
          <a:prstGeom prst="rect">
            <a:avLst/>
          </a:prstGeom>
        </p:spPr>
        <p:txBody>
          <a:bodyPr vert="horz" lIns="91440" tIns="45720" rIns="91440" bIns="45720" rtlCol="0" anchor="ctr">
            <a:normAutofit/>
          </a:bodyPr>
          <a:lstStyle>
            <a:lvl1pPr algn="r">
              <a:defRPr sz="9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标题 7"/>
          <p:cNvSpPr>
            <a:spLocks noGrp="1"/>
          </p:cNvSpPr>
          <p:nvPr>
            <p:ph type="title" hasCustomPrompt="1"/>
          </p:nvPr>
        </p:nvSpPr>
        <p:spPr>
          <a:xfrm>
            <a:off x="502412" y="581225"/>
            <a:ext cx="8139178" cy="648000"/>
          </a:xfrm>
        </p:spPr>
        <p:txBody>
          <a:bodyPr vert="horz" lIns="101600" tIns="38100" rIns="76200" bIns="38100" rtlCol="0" anchor="ctr" anchorCtr="0">
            <a:noAutofit/>
          </a:bodyPr>
          <a:lstStyle>
            <a:lvl1pPr defTabSz="914400">
              <a:defRPr lang="zh-CN" altLang="en-US" sz="2400" dirty="0">
                <a:sym typeface="+mn-ea"/>
              </a:defRPr>
            </a:lvl1pPr>
          </a:lstStyle>
          <a:p>
            <a:pPr lvl="0"/>
            <a:r>
              <a:rPr dirty="0">
                <a:sym typeface="+mn-ea"/>
              </a:rPr>
              <a:t>单击此处编辑母版标题样式</a:t>
            </a:r>
            <a:endParaRPr dirty="0">
              <a:sym typeface="+mn-ea"/>
            </a:endParaRPr>
          </a:p>
        </p:txBody>
      </p:sp>
      <p:sp>
        <p:nvSpPr>
          <p:cNvPr id="9" name="文本占位符 8"/>
          <p:cNvSpPr>
            <a:spLocks noGrp="1"/>
          </p:cNvSpPr>
          <p:nvPr>
            <p:ph type="body" idx="1" hasCustomPrompt="1"/>
          </p:nvPr>
        </p:nvSpPr>
        <p:spPr>
          <a:xfrm>
            <a:off x="502444" y="1508125"/>
            <a:ext cx="8139113" cy="4749165"/>
          </a:xfrm>
          <a:prstGeom prst="rect">
            <a:avLst/>
          </a:prstGeom>
        </p:spPr>
        <p:txBody>
          <a:bodyPr vert="horz" lIns="101600" tIns="0" rIns="82550" bIns="0" rtlCol="0">
            <a:normAutofit/>
          </a:bodyPr>
          <a:lstStyle>
            <a:lvl1pPr>
              <a:defRPr sz="1800"/>
            </a:lvl1pPr>
            <a:lvl2pPr>
              <a:defRPr sz="1800"/>
            </a:lvl2pPr>
            <a:lvl3pPr>
              <a:defRPr sz="1800"/>
            </a:lvl3pPr>
            <a:lvl4pPr>
              <a:defRPr sz="1800"/>
            </a:lvl4pPr>
            <a:lvl5pPr>
              <a:defRPr sz="1800"/>
            </a:lvl5pPr>
          </a:lstStyle>
          <a:p>
            <a:pPr lvl="0"/>
            <a:r>
              <a:rPr lang="zh-CN" altLang="en-US" dirty="0"/>
              <a:t>单击此处编辑母版文本样式</a:t>
            </a:r>
            <a:endParaRPr lang="zh-CN" altLang="en-US" dirty="0"/>
          </a:p>
          <a:p>
            <a:pPr lvl="0"/>
            <a:r>
              <a:rPr lang="zh-CN" altLang="en-US" dirty="0">
                <a:sym typeface="+mn-ea"/>
              </a:rPr>
              <a:t>单击此处编辑母版文本样式</a:t>
            </a:r>
            <a:endParaRPr lang="zh-CN" altLang="en-US" dirty="0"/>
          </a:p>
          <a:p>
            <a:pPr lvl="0"/>
            <a:r>
              <a:rPr lang="zh-CN" altLang="en-US" dirty="0">
                <a:sym typeface="+mn-ea"/>
              </a:rPr>
              <a:t>单击此处编辑母版文本样式</a:t>
            </a:r>
            <a:endParaRPr lang="zh-CN" altLang="en-US" dirty="0"/>
          </a:p>
          <a:p>
            <a:pPr lvl="0"/>
            <a:r>
              <a:rPr lang="zh-CN" altLang="en-US" dirty="0">
                <a:sym typeface="+mn-ea"/>
              </a:rPr>
              <a:t>单击此处编辑母版文本样式</a:t>
            </a:r>
            <a:endParaRPr lang="zh-CN" altLang="en-US" dirty="0"/>
          </a:p>
          <a:p>
            <a:pPr lvl="0"/>
            <a:r>
              <a:rPr lang="zh-CN" altLang="en-US" dirty="0">
                <a:sym typeface="+mn-ea"/>
              </a:rPr>
              <a:t>单击此处编辑母版文本样式</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685800" rtl="0" eaLnBrk="1" fontAlgn="auto" latinLnBrk="0" hangingPunct="1">
        <a:lnSpc>
          <a:spcPct val="100000"/>
        </a:lnSpc>
        <a:spcBef>
          <a:spcPct val="0"/>
        </a:spcBef>
        <a:buNone/>
        <a:defRPr sz="2100" u="none" strike="noStrike" kern="1200" cap="none" spc="200" normalizeH="0">
          <a:solidFill>
            <a:schemeClr val="tx1"/>
          </a:solidFill>
          <a:uFillTx/>
          <a:latin typeface="+mn-ea"/>
          <a:ea typeface="+mn-ea"/>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b="0" u="none" strike="noStrike" kern="1200" cap="none" spc="150" normalizeH="0" baseline="0">
          <a:solidFill>
            <a:schemeClr val="tx1"/>
          </a:solidFill>
          <a:uFillTx/>
          <a:latin typeface="+mn-ea"/>
          <a:ea typeface="+mn-ea"/>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solidFill>
          <a:uFillTx/>
          <a:latin typeface="+mn-ea"/>
          <a:ea typeface="+mn-ea"/>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mn-ea"/>
          <a:ea typeface="+mn-ea"/>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mn-ea"/>
          <a:ea typeface="+mn-ea"/>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mn-ea"/>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241108"/>
            <a:ext cx="7772222" cy="900000"/>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70BE3BB-0C40-42E8-8EC8-D6B9734C1420}" type="datetime1">
              <a:rPr lang="zh-CN" altLang="en-US" smtClean="0"/>
            </a:fld>
            <a:endParaRPr lang="zh-CN" alt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444EF7F-BB72-4C8F-93A5-79D00203EC58}" type="slidenum">
              <a:rPr lang="zh-CN" altLang="en-US" smtClean="0"/>
            </a:fld>
            <a:endParaRPr lang="zh-CN" altLang="en-US"/>
          </a:p>
        </p:txBody>
      </p:sp>
      <p:cxnSp>
        <p:nvCxnSpPr>
          <p:cNvPr id="7" name="Straight Connector 6"/>
          <p:cNvCxnSpPr/>
          <p:nvPr/>
        </p:nvCxnSpPr>
        <p:spPr>
          <a:xfrm flipV="1">
            <a:off x="589255" y="241108"/>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Content Placeholder 2"/>
          <p:cNvSpPr txBox="1"/>
          <p:nvPr userDrawn="1"/>
        </p:nvSpPr>
        <p:spPr>
          <a:xfrm>
            <a:off x="768096" y="1322773"/>
            <a:ext cx="7772222" cy="5147931"/>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3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2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20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20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endParaRPr lang="en-US" dirty="0"/>
          </a:p>
        </p:txBody>
      </p:sp>
      <p:sp>
        <p:nvSpPr>
          <p:cNvPr id="9" name="文本占位符 8"/>
          <p:cNvSpPr>
            <a:spLocks noGrp="1"/>
          </p:cNvSpPr>
          <p:nvPr>
            <p:ph type="body" idx="1"/>
          </p:nvPr>
        </p:nvSpPr>
        <p:spPr>
          <a:xfrm>
            <a:off x="768094" y="1322772"/>
            <a:ext cx="7747255" cy="5147932"/>
          </a:xfrm>
          <a:prstGeom prst="rect">
            <a:avLst/>
          </a:prstGeom>
        </p:spPr>
        <p:txBody>
          <a:bodyPr vert="horz" lIns="91440" tIns="45720" rIns="91440" bIns="45720" rtlCol="0">
            <a:normAutofit/>
          </a:bodyPr>
          <a:lstStyle/>
          <a:p>
            <a:pPr marL="541655" marR="0" lvl="0" indent="-541655" algn="l" defTabSz="914400" rtl="0" eaLnBrk="1" fontAlgn="auto" latinLnBrk="0" hangingPunct="1">
              <a:lnSpc>
                <a:spcPct val="100000"/>
              </a:lnSpc>
              <a:spcBef>
                <a:spcPts val="600"/>
              </a:spcBef>
              <a:spcAft>
                <a:spcPts val="600"/>
              </a:spcAft>
              <a:buClr>
                <a:schemeClr val="accent1"/>
              </a:buClr>
              <a:buSzPct val="100000"/>
              <a:buFont typeface="Wingdings" panose="05000000000000000000" pitchFamily="2" charset="2"/>
              <a:buChar char="Ø"/>
              <a:defRPr/>
            </a:pPr>
            <a:r>
              <a:rPr lang="zh-CN" altLang="en-US" dirty="0"/>
              <a:t>单击此处编辑母版文本样式单击此处编辑母版文本样式</a:t>
            </a:r>
            <a:endParaRPr lang="zh-CN" altLang="en-US" dirty="0"/>
          </a:p>
          <a:p>
            <a:pPr lvl="1"/>
            <a:r>
              <a:rPr lang="zh-CN" altLang="en-US" dirty="0"/>
              <a:t>第二级</a:t>
            </a:r>
            <a:endParaRPr lang="zh-CN" altLang="en-US" dirty="0"/>
          </a:p>
          <a:p>
            <a:pPr lvl="2"/>
            <a:r>
              <a:rPr lang="zh-CN" altLang="en-US" dirty="0"/>
              <a:t> 第三级</a:t>
            </a:r>
            <a:endParaRPr lang="zh-CN" altLang="en-US" dirty="0"/>
          </a:p>
          <a:p>
            <a:pPr lvl="3"/>
            <a:r>
              <a:rPr lang="zh-CN" altLang="en-US" dirty="0"/>
              <a:t> 第四级</a:t>
            </a:r>
            <a:endParaRPr lang="zh-CN" altLang="en-US" dirty="0"/>
          </a:p>
          <a:p>
            <a:pPr lvl="4"/>
            <a:r>
              <a:rPr lang="zh-CN" altLang="en-US" dirty="0"/>
              <a:t> 第五级</a:t>
            </a:r>
            <a:endParaRPr lang="zh-CN" altLang="en-US" dirty="0"/>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hdr="0" ftr="0" dt="0"/>
  <p:txStyles>
    <p:titleStyle>
      <a:lvl1pPr algn="l" defTabSz="914400" rtl="0" eaLnBrk="1" latinLnBrk="0" hangingPunct="1">
        <a:lnSpc>
          <a:spcPct val="80000"/>
        </a:lnSpc>
        <a:spcBef>
          <a:spcPct val="0"/>
        </a:spcBef>
        <a:buNone/>
        <a:defRPr sz="4400" kern="1200" cap="none" spc="100" baseline="0">
          <a:solidFill>
            <a:schemeClr val="tx1">
              <a:lumMod val="95000"/>
              <a:lumOff val="5000"/>
            </a:schemeClr>
          </a:solidFill>
          <a:effectLst/>
          <a:latin typeface="+mj-lt"/>
          <a:ea typeface="+mj-ea"/>
          <a:cs typeface="+mj-cs"/>
        </a:defRPr>
      </a:lvl1pPr>
    </p:titleStyle>
    <p:bodyStyle>
      <a:lvl1pPr marL="504190" marR="0" indent="-504190" algn="l" defTabSz="914400" rtl="0" eaLnBrk="1" fontAlgn="auto" latinLnBrk="0" hangingPunct="1">
        <a:lnSpc>
          <a:spcPct val="100000"/>
        </a:lnSpc>
        <a:spcBef>
          <a:spcPts val="600"/>
        </a:spcBef>
        <a:spcAft>
          <a:spcPts val="600"/>
        </a:spcAft>
        <a:buClr>
          <a:schemeClr val="accent1"/>
        </a:buClr>
        <a:buSzPct val="100000"/>
        <a:buFont typeface="Wingdings" panose="05000000000000000000" pitchFamily="2" charset="2"/>
        <a:buNone/>
        <a:defRPr sz="3200" b="0" kern="1200">
          <a:solidFill>
            <a:schemeClr val="tx1"/>
          </a:solidFill>
          <a:latin typeface="+mn-lt"/>
          <a:ea typeface="+mn-ea"/>
          <a:cs typeface="+mn-cs"/>
        </a:defRPr>
      </a:lvl1pPr>
      <a:lvl2pPr marL="1007745" indent="-50419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0" kern="1200">
          <a:solidFill>
            <a:schemeClr val="tx1"/>
          </a:solidFill>
          <a:latin typeface="+mn-lt"/>
          <a:ea typeface="+mn-ea"/>
          <a:cs typeface="+mn-cs"/>
        </a:defRPr>
      </a:lvl2pPr>
      <a:lvl3pPr marL="1163955" indent="-136525" algn="l" defTabSz="914400" rtl="0" eaLnBrk="1" latinLnBrk="0" hangingPunct="1">
        <a:lnSpc>
          <a:spcPct val="100000"/>
        </a:lnSpc>
        <a:spcBef>
          <a:spcPts val="600"/>
        </a:spcBef>
        <a:spcAft>
          <a:spcPts val="600"/>
        </a:spcAft>
        <a:buClr>
          <a:schemeClr val="accent1"/>
        </a:buClr>
        <a:buFont typeface="Wingdings 3" pitchFamily="18" charset="2"/>
        <a:buChar char=""/>
        <a:defRPr sz="2400" b="0" kern="1200">
          <a:solidFill>
            <a:schemeClr val="tx1"/>
          </a:solidFill>
          <a:latin typeface="+mn-lt"/>
          <a:ea typeface="+mn-ea"/>
          <a:cs typeface="+mn-cs"/>
        </a:defRPr>
      </a:lvl3pPr>
      <a:lvl4pPr marL="1438275" indent="-136525" algn="l" defTabSz="914400" rtl="0" eaLnBrk="1" latinLnBrk="0" hangingPunct="1">
        <a:lnSpc>
          <a:spcPct val="100000"/>
        </a:lnSpc>
        <a:spcBef>
          <a:spcPts val="600"/>
        </a:spcBef>
        <a:spcAft>
          <a:spcPts val="600"/>
        </a:spcAft>
        <a:buClr>
          <a:schemeClr val="accent1"/>
        </a:buClr>
        <a:buFont typeface="Wingdings 3" pitchFamily="18" charset="2"/>
        <a:buChar char=""/>
        <a:defRPr sz="2000" b="0" kern="1200">
          <a:solidFill>
            <a:schemeClr val="tx1"/>
          </a:solidFill>
          <a:latin typeface="+mn-lt"/>
          <a:ea typeface="+mn-ea"/>
          <a:cs typeface="+mn-cs"/>
        </a:defRPr>
      </a:lvl4pPr>
      <a:lvl5pPr marL="1616075" indent="-136525" algn="l" defTabSz="914400" rtl="0" eaLnBrk="1" latinLnBrk="0" hangingPunct="1">
        <a:lnSpc>
          <a:spcPct val="100000"/>
        </a:lnSpc>
        <a:spcBef>
          <a:spcPts val="600"/>
        </a:spcBef>
        <a:spcAft>
          <a:spcPts val="600"/>
        </a:spcAft>
        <a:buClr>
          <a:schemeClr val="accent1"/>
        </a:buClr>
        <a:buFont typeface="Wingdings 3" pitchFamily="18" charset="2"/>
        <a:buChar char=""/>
        <a:defRPr sz="2000" b="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0.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0.xml"/><Relationship Id="rId1" Type="http://schemas.openxmlformats.org/officeDocument/2006/relationships/image" Target="../media/image3.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0.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0.xml"/><Relationship Id="rId2" Type="http://schemas.openxmlformats.org/officeDocument/2006/relationships/image" Target="../media/image8.png"/><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0.xml"/><Relationship Id="rId2" Type="http://schemas.openxmlformats.org/officeDocument/2006/relationships/image" Target="../media/image7.png"/><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0.xml"/><Relationship Id="rId1"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0.xml"/><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0.xml"/><Relationship Id="rId1" Type="http://schemas.openxmlformats.org/officeDocument/2006/relationships/image" Target="../media/image11.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2.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0.xml"/><Relationship Id="rId2" Type="http://schemas.openxmlformats.org/officeDocument/2006/relationships/image" Target="../media/image9.png"/><Relationship Id="rId1" Type="http://schemas.openxmlformats.org/officeDocument/2006/relationships/image" Target="../media/image13.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6.png"/><Relationship Id="rId1" Type="http://schemas.openxmlformats.org/officeDocument/2006/relationships/image" Target="../media/image15.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0.xml"/><Relationship Id="rId1" Type="http://schemas.openxmlformats.org/officeDocument/2006/relationships/image" Target="../media/image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0.xml"/><Relationship Id="rId1" Type="http://schemas.openxmlformats.org/officeDocument/2006/relationships/image" Target="../media/image1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0.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0.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0.xml"/><Relationship Id="rId1" Type="http://schemas.openxmlformats.org/officeDocument/2006/relationships/image" Target="../media/image20.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 y="4960137"/>
            <a:ext cx="6313251" cy="1463040"/>
          </a:xfrm>
        </p:spPr>
        <p:txBody>
          <a:bodyPr>
            <a:normAutofit/>
          </a:bodyPr>
          <a:lstStyle/>
          <a:p>
            <a:r>
              <a:rPr lang="zh-CN" altLang="en-US" sz="4000" dirty="0"/>
              <a:t>第</a:t>
            </a:r>
            <a:r>
              <a:rPr lang="en-US" altLang="zh-CN" sz="4000" dirty="0"/>
              <a:t>6</a:t>
            </a:r>
            <a:r>
              <a:rPr lang="zh-CN" altLang="en-US" sz="4000" dirty="0"/>
              <a:t>章 自底向上优先分析</a:t>
            </a:r>
            <a:endParaRPr lang="zh-CN" altLang="en-US" sz="4000"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短语、句柄的定义</a:t>
            </a:r>
            <a:endParaRPr lang="zh-CN" altLang="en-US" dirty="0"/>
          </a:p>
        </p:txBody>
      </p:sp>
      <mc:AlternateContent xmlns:mc="http://schemas.openxmlformats.org/markup-compatibility/2006">
        <mc:Choice xmlns:a14="http://schemas.microsoft.com/office/drawing/2010/main" Requires="a14">
          <p:sp>
            <p:nvSpPr>
              <p:cNvPr id="4" name="内容占位符 3"/>
              <p:cNvSpPr>
                <a:spLocks noGrp="1"/>
              </p:cNvSpPr>
              <p:nvPr>
                <p:ph sz="quarter" idx="13"/>
              </p:nvPr>
            </p:nvSpPr>
            <p:spPr/>
            <p:txBody>
              <a:bodyPr>
                <a:normAutofit/>
              </a:bodyPr>
              <a:lstStyle/>
              <a:p>
                <a:r>
                  <a:rPr lang="en-US" altLang="zh-CN" sz="2800" dirty="0">
                    <a:solidFill>
                      <a:srgbClr val="FF0000"/>
                    </a:solidFill>
                  </a:rPr>
                  <a:t>1.</a:t>
                </a:r>
                <a:r>
                  <a:rPr lang="zh-CN" altLang="en-US" sz="2800" dirty="0">
                    <a:solidFill>
                      <a:srgbClr val="FF0000"/>
                    </a:solidFill>
                  </a:rPr>
                  <a:t>句型的短语</a:t>
                </a:r>
              </a:p>
              <a:p>
                <a:r>
                  <a:rPr lang="en-US" altLang="zh-CN" sz="2800" dirty="0"/>
                  <a:t>S </a:t>
                </a:r>
                <a14:m>
                  <m:oMath xmlns:m="http://schemas.openxmlformats.org/officeDocument/2006/math">
                    <m:groupChr>
                      <m:groupChrPr>
                        <m:chr m:val="⇒"/>
                        <m:vertJc m:val="bot"/>
                        <m:ctrlPr>
                          <a:rPr lang="en-US" altLang="zh-CN" sz="2800" i="1">
                            <a:latin typeface="Cambria Math" panose="02040503050406030204" pitchFamily="18" charset="0"/>
                            <a:sym typeface="Symbol" panose="05050102010706020507" pitchFamily="18" charset="2"/>
                          </a:rPr>
                        </m:ctrlPr>
                      </m:groupChrPr>
                      <m:e>
                        <m:r>
                          <m:rPr>
                            <m:brk m:alnAt="2"/>
                          </m:rPr>
                          <a:rPr lang="zh-CN" altLang="en-US" sz="2800">
                            <a:latin typeface="Cambria Math" panose="02040503050406030204" pitchFamily="18" charset="0"/>
                            <a:sym typeface="Symbol" panose="05050102010706020507" pitchFamily="18" charset="2"/>
                          </a:rPr>
                          <m:t>∗</m:t>
                        </m:r>
                      </m:e>
                    </m:groupChr>
                  </m:oMath>
                </a14:m>
                <a:r>
                  <a:rPr lang="en-US" altLang="zh-CN" sz="2800" dirty="0"/>
                  <a:t> α</a:t>
                </a:r>
                <a:r>
                  <a:rPr lang="en-US" altLang="zh-CN" sz="2800" dirty="0" err="1"/>
                  <a:t>Aδ</a:t>
                </a:r>
                <a:r>
                  <a:rPr lang="zh-CN" altLang="en-US" sz="2800" dirty="0"/>
                  <a:t>且  </a:t>
                </a:r>
                <a:r>
                  <a:rPr lang="en-US" altLang="zh-CN" sz="2800" dirty="0"/>
                  <a:t>A </a:t>
                </a:r>
                <a14:m>
                  <m:oMath xmlns:m="http://schemas.openxmlformats.org/officeDocument/2006/math">
                    <m:groupChr>
                      <m:groupChrPr>
                        <m:chr m:val="⇒"/>
                        <m:vertJc m:val="bot"/>
                        <m:ctrlPr>
                          <a:rPr lang="en-US" altLang="zh-CN" sz="2800" i="1">
                            <a:latin typeface="Cambria Math" panose="02040503050406030204" pitchFamily="18" charset="0"/>
                            <a:sym typeface="Symbol" panose="05050102010706020507" pitchFamily="18" charset="2"/>
                          </a:rPr>
                        </m:ctrlPr>
                      </m:groupChrPr>
                      <m:e>
                        <m:r>
                          <m:rPr>
                            <m:brk m:alnAt="2"/>
                          </m:rPr>
                          <a:rPr lang="en-US" altLang="zh-CN" sz="2800">
                            <a:latin typeface="Cambria Math" panose="02040503050406030204" pitchFamily="18" charset="0"/>
                            <a:sym typeface="Symbol" panose="05050102010706020507" pitchFamily="18" charset="2"/>
                          </a:rPr>
                          <m:t>+</m:t>
                        </m:r>
                      </m:e>
                    </m:groupChr>
                  </m:oMath>
                </a14:m>
                <a:r>
                  <a:rPr lang="en-US" altLang="zh-CN" sz="2800" dirty="0"/>
                  <a:t> β</a:t>
                </a:r>
                <a:r>
                  <a:rPr lang="zh-CN" altLang="en-US" sz="2800" dirty="0"/>
                  <a:t>，则称</a:t>
                </a:r>
                <a:r>
                  <a:rPr lang="en-US" altLang="zh-CN" sz="2800" dirty="0"/>
                  <a:t>β</a:t>
                </a:r>
                <a:r>
                  <a:rPr lang="zh-CN" altLang="en-US" sz="2800" dirty="0"/>
                  <a:t>是句型</a:t>
                </a:r>
                <a:r>
                  <a:rPr lang="en-US" altLang="zh-CN" sz="2800" dirty="0"/>
                  <a:t>αβδ</a:t>
                </a:r>
                <a:r>
                  <a:rPr lang="zh-CN" altLang="en-US" sz="2800" dirty="0"/>
                  <a:t>相对于非终结符</a:t>
                </a:r>
                <a:r>
                  <a:rPr lang="en-US" altLang="zh-CN" sz="2800" dirty="0"/>
                  <a:t>A</a:t>
                </a:r>
                <a:r>
                  <a:rPr lang="zh-CN" altLang="en-US" sz="2800" dirty="0"/>
                  <a:t>的</a:t>
                </a:r>
                <a:r>
                  <a:rPr lang="zh-CN" altLang="en-US" sz="2800" dirty="0">
                    <a:solidFill>
                      <a:srgbClr val="FF0000"/>
                    </a:solidFill>
                  </a:rPr>
                  <a:t>短语</a:t>
                </a:r>
                <a:r>
                  <a:rPr lang="zh-CN" altLang="en-US" sz="2800" dirty="0"/>
                  <a:t>。</a:t>
                </a:r>
              </a:p>
              <a:p>
                <a:r>
                  <a:rPr lang="en-US" altLang="zh-CN" sz="2800" dirty="0">
                    <a:solidFill>
                      <a:srgbClr val="FF0000"/>
                    </a:solidFill>
                  </a:rPr>
                  <a:t>2.</a:t>
                </a:r>
                <a:r>
                  <a:rPr lang="zh-CN" altLang="en-US" sz="2800" dirty="0">
                    <a:solidFill>
                      <a:srgbClr val="FF0000"/>
                    </a:solidFill>
                  </a:rPr>
                  <a:t>句型的直接短语</a:t>
                </a:r>
                <a:r>
                  <a:rPr lang="en-US" altLang="zh-CN" sz="2800" dirty="0">
                    <a:solidFill>
                      <a:srgbClr val="FF0000"/>
                    </a:solidFill>
                  </a:rPr>
                  <a:t>(</a:t>
                </a:r>
                <a:r>
                  <a:rPr lang="zh-CN" altLang="en-US" sz="2800" dirty="0">
                    <a:solidFill>
                      <a:srgbClr val="FF0000"/>
                    </a:solidFill>
                  </a:rPr>
                  <a:t>或简单短语</a:t>
                </a:r>
                <a:r>
                  <a:rPr lang="en-US" altLang="zh-CN" sz="2800" dirty="0">
                    <a:solidFill>
                      <a:srgbClr val="FF0000"/>
                    </a:solidFill>
                  </a:rPr>
                  <a:t>)</a:t>
                </a:r>
              </a:p>
              <a:p>
                <a:r>
                  <a:rPr lang="zh-CN" altLang="en-US" sz="2800" dirty="0"/>
                  <a:t>若有</a:t>
                </a:r>
                <a:r>
                  <a:rPr lang="en-US" altLang="zh-CN" sz="2800" dirty="0"/>
                  <a:t>A</a:t>
                </a:r>
                <a:r>
                  <a:rPr lang="en-US" altLang="zh-CN" sz="2800" b="1" dirty="0">
                    <a:sym typeface="Symbol" panose="05050102010706020507" pitchFamily="18" charset="2"/>
                  </a:rPr>
                  <a:t>  </a:t>
                </a:r>
                <a:r>
                  <a:rPr lang="en-US" altLang="zh-CN" sz="2800" dirty="0"/>
                  <a:t>β</a:t>
                </a:r>
                <a:r>
                  <a:rPr lang="zh-CN" altLang="en-US" sz="2800" dirty="0"/>
                  <a:t>，则称</a:t>
                </a:r>
                <a:r>
                  <a:rPr lang="en-US" altLang="zh-CN" sz="2800" dirty="0"/>
                  <a:t>β</a:t>
                </a:r>
                <a:r>
                  <a:rPr lang="zh-CN" altLang="en-US" sz="2800" dirty="0"/>
                  <a:t>是句型</a:t>
                </a:r>
                <a:r>
                  <a:rPr lang="en-US" altLang="zh-CN" sz="2800" dirty="0"/>
                  <a:t>αβδ</a:t>
                </a:r>
                <a:r>
                  <a:rPr lang="zh-CN" altLang="en-US" sz="2800" dirty="0"/>
                  <a:t>相对于非终结符</a:t>
                </a:r>
                <a:r>
                  <a:rPr lang="en-US" altLang="zh-CN" sz="2800" dirty="0"/>
                  <a:t>A</a:t>
                </a:r>
                <a:r>
                  <a:rPr lang="zh-CN" altLang="en-US" sz="2800" dirty="0"/>
                  <a:t>的</a:t>
                </a:r>
                <a:r>
                  <a:rPr lang="zh-CN" altLang="en-US" sz="2800" dirty="0">
                    <a:solidFill>
                      <a:srgbClr val="FF0000"/>
                    </a:solidFill>
                  </a:rPr>
                  <a:t>直接短语</a:t>
                </a:r>
                <a:r>
                  <a:rPr lang="zh-CN" altLang="en-US" sz="2800" dirty="0"/>
                  <a:t>。</a:t>
                </a:r>
              </a:p>
              <a:p>
                <a:r>
                  <a:rPr lang="en-US" altLang="zh-CN" sz="2800" dirty="0">
                    <a:solidFill>
                      <a:srgbClr val="FF0000"/>
                    </a:solidFill>
                  </a:rPr>
                  <a:t>3.</a:t>
                </a:r>
                <a:r>
                  <a:rPr lang="zh-CN" altLang="en-US" sz="2800" dirty="0">
                    <a:solidFill>
                      <a:srgbClr val="FF0000"/>
                    </a:solidFill>
                  </a:rPr>
                  <a:t>句型的句柄</a:t>
                </a:r>
              </a:p>
              <a:p>
                <a:r>
                  <a:rPr lang="zh-CN" altLang="en-US" sz="2800" dirty="0"/>
                  <a:t>一个句型的</a:t>
                </a:r>
                <a:r>
                  <a:rPr lang="zh-CN" altLang="en-US" sz="2800" dirty="0">
                    <a:solidFill>
                      <a:srgbClr val="FF0000"/>
                    </a:solidFill>
                  </a:rPr>
                  <a:t>最左直接短语</a:t>
                </a:r>
                <a:r>
                  <a:rPr lang="zh-CN" altLang="en-US" sz="2800" dirty="0"/>
                  <a:t>称为该句型的</a:t>
                </a:r>
                <a:r>
                  <a:rPr lang="zh-CN" altLang="en-US" sz="2800" dirty="0">
                    <a:solidFill>
                      <a:srgbClr val="FF0000"/>
                    </a:solidFill>
                  </a:rPr>
                  <a:t>句柄</a:t>
                </a:r>
                <a:r>
                  <a:rPr lang="zh-CN" altLang="en-US" sz="2800" dirty="0"/>
                  <a:t>。</a:t>
                </a:r>
              </a:p>
            </p:txBody>
          </p:sp>
        </mc:Choice>
        <mc:Fallback>
          <p:sp>
            <p:nvSpPr>
              <p:cNvPr id="4" name="内容占位符 3"/>
              <p:cNvSpPr>
                <a:spLocks noGrp="1" noRot="1" noChangeAspect="1" noMove="1" noResize="1" noEditPoints="1" noAdjustHandles="1" noChangeArrowheads="1" noChangeShapeType="1" noTextEdit="1"/>
              </p:cNvSpPr>
              <p:nvPr>
                <p:ph sz="quarter" idx="13"/>
              </p:nvPr>
            </p:nvSpPr>
            <p:spPr>
              <a:blipFill rotWithShape="0">
                <a:blip r:embed="rId1"/>
                <a:stretch>
                  <a:fillRect l="-1333" t="-1659" r="-2039"/>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推导、归约的定义</a:t>
            </a:r>
            <a:endParaRPr lang="zh-CN" altLang="en-US" dirty="0"/>
          </a:p>
        </p:txBody>
      </p:sp>
      <p:sp>
        <p:nvSpPr>
          <p:cNvPr id="4" name="内容占位符 3"/>
          <p:cNvSpPr>
            <a:spLocks noGrp="1"/>
          </p:cNvSpPr>
          <p:nvPr>
            <p:ph sz="quarter" idx="13"/>
          </p:nvPr>
        </p:nvSpPr>
        <p:spPr>
          <a:xfrm>
            <a:off x="768350" y="1322773"/>
            <a:ext cx="7771968" cy="3689469"/>
          </a:xfrm>
        </p:spPr>
        <p:txBody>
          <a:bodyPr>
            <a:normAutofit/>
          </a:bodyPr>
          <a:lstStyle/>
          <a:p>
            <a:r>
              <a:rPr lang="el-GR" altLang="zh-CN" sz="2400" dirty="0">
                <a:cs typeface="Times New Roman" panose="02020603050405020304" pitchFamily="18" charset="0"/>
              </a:rPr>
              <a:t>α→β</a:t>
            </a:r>
            <a:r>
              <a:rPr lang="zh-CN" altLang="en-US" sz="2400" dirty="0">
                <a:cs typeface="Times New Roman" panose="02020603050405020304" pitchFamily="18" charset="0"/>
              </a:rPr>
              <a:t>是文法</a:t>
            </a:r>
            <a:r>
              <a:rPr lang="en-US" altLang="zh-CN" sz="2400" dirty="0">
                <a:cs typeface="Times New Roman" panose="02020603050405020304" pitchFamily="18" charset="0"/>
              </a:rPr>
              <a:t>G</a:t>
            </a:r>
            <a:r>
              <a:rPr lang="zh-CN" altLang="en-US" sz="2400" dirty="0">
                <a:cs typeface="Times New Roman" panose="02020603050405020304" pitchFamily="18" charset="0"/>
              </a:rPr>
              <a:t>的产生式，若有</a:t>
            </a:r>
            <a:r>
              <a:rPr lang="en-US" altLang="zh-CN" sz="2400" dirty="0">
                <a:cs typeface="Times New Roman" panose="02020603050405020304" pitchFamily="18" charset="0"/>
              </a:rPr>
              <a:t>v, w</a:t>
            </a:r>
            <a:r>
              <a:rPr lang="zh-CN" altLang="en-US" sz="2400" dirty="0">
                <a:cs typeface="Times New Roman" panose="02020603050405020304" pitchFamily="18" charset="0"/>
              </a:rPr>
              <a:t>满足：</a:t>
            </a:r>
            <a:r>
              <a:rPr lang="en-US" altLang="zh-CN" sz="2400" dirty="0">
                <a:cs typeface="Times New Roman" panose="02020603050405020304" pitchFamily="18" charset="0"/>
              </a:rPr>
              <a:t>v=</a:t>
            </a:r>
            <a:r>
              <a:rPr lang="el-GR" altLang="zh-CN" sz="2400" dirty="0">
                <a:cs typeface="Times New Roman" panose="02020603050405020304" pitchFamily="18" charset="0"/>
              </a:rPr>
              <a:t>γαδ,</a:t>
            </a:r>
            <a:r>
              <a:rPr lang="en-US" altLang="zh-CN" sz="2400" dirty="0">
                <a:cs typeface="Times New Roman" panose="02020603050405020304" pitchFamily="18" charset="0"/>
              </a:rPr>
              <a:t> w=</a:t>
            </a:r>
            <a:r>
              <a:rPr lang="el-GR" altLang="zh-CN" sz="2400" dirty="0">
                <a:cs typeface="Times New Roman" panose="02020603050405020304" pitchFamily="18" charset="0"/>
              </a:rPr>
              <a:t>γβδ, </a:t>
            </a:r>
            <a:r>
              <a:rPr lang="zh-CN" altLang="en-US" sz="2400" dirty="0">
                <a:cs typeface="Times New Roman" panose="02020603050405020304" pitchFamily="18" charset="0"/>
              </a:rPr>
              <a:t>其中</a:t>
            </a:r>
            <a:r>
              <a:rPr lang="el-GR" altLang="zh-CN" sz="2400" dirty="0">
                <a:cs typeface="Times New Roman" panose="02020603050405020304" pitchFamily="18" charset="0"/>
              </a:rPr>
              <a:t>γ∈</a:t>
            </a:r>
            <a:r>
              <a:rPr lang="en-US" altLang="zh-CN" sz="2400" dirty="0">
                <a:cs typeface="Times New Roman" panose="02020603050405020304" pitchFamily="18" charset="0"/>
              </a:rPr>
              <a:t>V*,</a:t>
            </a:r>
            <a:r>
              <a:rPr lang="el-GR" altLang="zh-CN" sz="2400" dirty="0">
                <a:cs typeface="Times New Roman" panose="02020603050405020304" pitchFamily="18" charset="0"/>
              </a:rPr>
              <a:t>δ∈</a:t>
            </a:r>
            <a:r>
              <a:rPr lang="en-US" altLang="zh-CN" sz="2400" dirty="0">
                <a:cs typeface="Times New Roman" panose="02020603050405020304" pitchFamily="18" charset="0"/>
              </a:rPr>
              <a:t>V*</a:t>
            </a:r>
            <a:endParaRPr lang="en-US" altLang="zh-CN" sz="2400" dirty="0">
              <a:cs typeface="Times New Roman" panose="02020603050405020304" pitchFamily="18" charset="0"/>
            </a:endParaRPr>
          </a:p>
          <a:p>
            <a:r>
              <a:rPr lang="zh-CN" altLang="en-US" sz="2400" dirty="0">
                <a:cs typeface="Times New Roman" panose="02020603050405020304" pitchFamily="18" charset="0"/>
              </a:rPr>
              <a:t>则称</a:t>
            </a:r>
            <a:r>
              <a:rPr lang="en-US" altLang="zh-CN" sz="2400" dirty="0">
                <a:cs typeface="Times New Roman" panose="02020603050405020304" pitchFamily="18" charset="0"/>
              </a:rPr>
              <a:t>v</a:t>
            </a:r>
            <a:r>
              <a:rPr lang="zh-CN" altLang="en-US" sz="2400" dirty="0">
                <a:solidFill>
                  <a:srgbClr val="FF0000"/>
                </a:solidFill>
                <a:cs typeface="Times New Roman" panose="02020603050405020304" pitchFamily="18" charset="0"/>
              </a:rPr>
              <a:t>直接推导</a:t>
            </a:r>
            <a:r>
              <a:rPr lang="zh-CN" altLang="en-US" sz="2400" dirty="0">
                <a:cs typeface="Times New Roman" panose="02020603050405020304" pitchFamily="18" charset="0"/>
              </a:rPr>
              <a:t>到</a:t>
            </a:r>
            <a:r>
              <a:rPr lang="en-US" altLang="zh-CN" sz="2400" dirty="0">
                <a:cs typeface="Times New Roman" panose="02020603050405020304" pitchFamily="18" charset="0"/>
              </a:rPr>
              <a:t>w</a:t>
            </a:r>
            <a:r>
              <a:rPr lang="zh-CN" altLang="en-US" sz="2400" dirty="0">
                <a:cs typeface="Times New Roman" panose="02020603050405020304" pitchFamily="18" charset="0"/>
              </a:rPr>
              <a:t>，记作 </a:t>
            </a:r>
            <a:r>
              <a:rPr lang="en-US" altLang="zh-CN" sz="2400" dirty="0">
                <a:cs typeface="Times New Roman" panose="02020603050405020304" pitchFamily="18" charset="0"/>
              </a:rPr>
              <a:t>v </a:t>
            </a:r>
            <a:r>
              <a:rPr lang="en-US" altLang="zh-CN" sz="2400" b="1" dirty="0">
                <a:solidFill>
                  <a:srgbClr val="FF0000"/>
                </a:solidFill>
                <a:sym typeface="Symbol" panose="05050102010706020507" pitchFamily="18" charset="2"/>
              </a:rPr>
              <a:t></a:t>
            </a:r>
            <a:r>
              <a:rPr lang="en-US" altLang="zh-CN" sz="2400" dirty="0">
                <a:cs typeface="Times New Roman" panose="02020603050405020304" pitchFamily="18" charset="0"/>
              </a:rPr>
              <a:t> w</a:t>
            </a:r>
            <a:r>
              <a:rPr lang="zh-CN" altLang="en-US" sz="2400" dirty="0">
                <a:cs typeface="Times New Roman" panose="02020603050405020304" pitchFamily="18" charset="0"/>
              </a:rPr>
              <a:t>，也称</a:t>
            </a:r>
            <a:r>
              <a:rPr lang="en-US" altLang="zh-CN" sz="2400" dirty="0">
                <a:cs typeface="Times New Roman" panose="02020603050405020304" pitchFamily="18" charset="0"/>
              </a:rPr>
              <a:t>w</a:t>
            </a:r>
            <a:r>
              <a:rPr lang="zh-CN" altLang="en-US" sz="2400" dirty="0">
                <a:solidFill>
                  <a:srgbClr val="FF0000"/>
                </a:solidFill>
                <a:cs typeface="Times New Roman" panose="02020603050405020304" pitchFamily="18" charset="0"/>
              </a:rPr>
              <a:t>直接归约</a:t>
            </a:r>
            <a:r>
              <a:rPr lang="zh-CN" altLang="en-US" sz="2400" dirty="0">
                <a:cs typeface="Times New Roman" panose="02020603050405020304" pitchFamily="18" charset="0"/>
              </a:rPr>
              <a:t>到</a:t>
            </a:r>
            <a:r>
              <a:rPr lang="en-US" altLang="zh-CN" sz="2400" dirty="0">
                <a:cs typeface="Times New Roman" panose="02020603050405020304" pitchFamily="18" charset="0"/>
              </a:rPr>
              <a:t>v</a:t>
            </a:r>
            <a:r>
              <a:rPr lang="zh-CN" altLang="zh-CN" sz="2400" dirty="0"/>
              <a:t>，就是说归约是推导的逆过程。</a:t>
            </a:r>
            <a:endParaRPr lang="en-US" altLang="zh-CN" sz="2400" dirty="0"/>
          </a:p>
          <a:p>
            <a:r>
              <a:rPr lang="zh-CN" altLang="en-US" sz="2400" dirty="0">
                <a:cs typeface="Times New Roman" panose="02020603050405020304" pitchFamily="18" charset="0"/>
              </a:rPr>
              <a:t>自左向右的归约过程也称</a:t>
            </a:r>
            <a:r>
              <a:rPr lang="zh-CN" altLang="en-US" sz="2400" dirty="0">
                <a:solidFill>
                  <a:srgbClr val="FF0000"/>
                </a:solidFill>
                <a:cs typeface="Times New Roman" panose="02020603050405020304" pitchFamily="18" charset="0"/>
              </a:rPr>
              <a:t>规范归约</a:t>
            </a:r>
            <a:r>
              <a:rPr lang="zh-CN" altLang="en-US" sz="2400" dirty="0">
                <a:cs typeface="Times New Roman" panose="02020603050405020304" pitchFamily="18" charset="0"/>
              </a:rPr>
              <a:t>，是最右推导的逆过程，因此规范归约也称</a:t>
            </a:r>
            <a:r>
              <a:rPr lang="zh-CN" altLang="en-US" sz="2400" dirty="0">
                <a:solidFill>
                  <a:srgbClr val="FF0000"/>
                </a:solidFill>
                <a:cs typeface="Times New Roman" panose="02020603050405020304" pitchFamily="18" charset="0"/>
              </a:rPr>
              <a:t>最左归约</a:t>
            </a:r>
            <a:r>
              <a:rPr lang="zh-CN" altLang="en-US" sz="2400" dirty="0">
                <a:cs typeface="Times New Roman" panose="02020603050405020304" pitchFamily="18" charset="0"/>
              </a:rPr>
              <a:t>；最右推导常被称为规范推导，由规范推导得到的句型称为规范句型。</a:t>
            </a:r>
            <a:endParaRPr lang="zh-CN" altLang="en-US" sz="2400" dirty="0">
              <a:cs typeface="Times New Roman" panose="02020603050405020304" pitchFamily="18" charset="0"/>
            </a:endParaRPr>
          </a:p>
          <a:p>
            <a:r>
              <a:rPr lang="zh-CN" altLang="en-US" sz="2400" dirty="0">
                <a:cs typeface="Times New Roman" panose="02020603050405020304" pitchFamily="18" charset="0"/>
              </a:rPr>
              <a:t>再来看上述的例子，</a:t>
            </a:r>
            <a:r>
              <a:rPr lang="zh-CN" altLang="en-US" sz="2400" dirty="0">
                <a:solidFill>
                  <a:srgbClr val="FF0000"/>
                </a:solidFill>
                <a:cs typeface="Times New Roman" panose="02020603050405020304" pitchFamily="18" charset="0"/>
              </a:rPr>
              <a:t>每一步归约都是替换句柄</a:t>
            </a:r>
            <a:r>
              <a:rPr lang="zh-CN" altLang="en-US" sz="2400" dirty="0">
                <a:cs typeface="Times New Roman" panose="02020603050405020304" pitchFamily="18" charset="0"/>
              </a:rPr>
              <a:t>：</a:t>
            </a:r>
            <a:endParaRPr lang="zh-CN" altLang="en-US" sz="2400" dirty="0"/>
          </a:p>
        </p:txBody>
      </p:sp>
      <p:pic>
        <p:nvPicPr>
          <p:cNvPr id="7" name="图片 6"/>
          <p:cNvPicPr>
            <a:picLocks noChangeAspect="1"/>
          </p:cNvPicPr>
          <p:nvPr/>
        </p:nvPicPr>
        <p:blipFill>
          <a:blip r:embed="rId1"/>
          <a:stretch>
            <a:fillRect/>
          </a:stretch>
        </p:blipFill>
        <p:spPr>
          <a:xfrm>
            <a:off x="768096" y="5012242"/>
            <a:ext cx="8244000" cy="86417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符号栈操作</a:t>
            </a:r>
            <a:endParaRPr lang="zh-CN" altLang="en-US" dirty="0"/>
          </a:p>
        </p:txBody>
      </p:sp>
      <p:sp>
        <p:nvSpPr>
          <p:cNvPr id="4" name="内容占位符 3"/>
          <p:cNvSpPr>
            <a:spLocks noGrp="1"/>
          </p:cNvSpPr>
          <p:nvPr>
            <p:ph sz="quarter" idx="13"/>
          </p:nvPr>
        </p:nvSpPr>
        <p:spPr/>
        <p:txBody>
          <a:bodyPr>
            <a:normAutofit/>
          </a:bodyPr>
          <a:lstStyle/>
          <a:p>
            <a:r>
              <a:rPr lang="zh-CN" altLang="en-US" sz="2400" dirty="0"/>
              <a:t>分析结束，由栈中的开始符号为树根，最终形成了一棵分析树。不难看出，上述的自左而右、自下而上的分析法就是对符号栈施行如下四种操作：</a:t>
            </a:r>
            <a:endParaRPr lang="zh-CN" altLang="en-US" sz="2400" dirty="0"/>
          </a:p>
          <a:p>
            <a:r>
              <a:rPr lang="zh-CN" altLang="en-US" sz="2400" dirty="0">
                <a:solidFill>
                  <a:srgbClr val="FF0000"/>
                </a:solidFill>
              </a:rPr>
              <a:t>移进</a:t>
            </a:r>
            <a:r>
              <a:rPr lang="zh-CN" altLang="en-US" sz="2400" dirty="0"/>
              <a:t>指把输入串的一个符号进栈；</a:t>
            </a:r>
            <a:endParaRPr lang="zh-CN" altLang="en-US" sz="2400" dirty="0"/>
          </a:p>
          <a:p>
            <a:r>
              <a:rPr lang="zh-CN" altLang="en-US" sz="2400" dirty="0">
                <a:solidFill>
                  <a:srgbClr val="FF0000"/>
                </a:solidFill>
              </a:rPr>
              <a:t>归约</a:t>
            </a:r>
            <a:r>
              <a:rPr lang="zh-CN" altLang="en-US" sz="2400" dirty="0"/>
              <a:t>指发现栈顶出现可归约串，并用适当的符号去替换这个串；</a:t>
            </a:r>
            <a:endParaRPr lang="zh-CN" altLang="en-US" sz="2400" dirty="0"/>
          </a:p>
          <a:p>
            <a:r>
              <a:rPr lang="zh-CN" altLang="en-US" sz="2400" dirty="0">
                <a:solidFill>
                  <a:srgbClr val="FF0000"/>
                </a:solidFill>
              </a:rPr>
              <a:t>接受</a:t>
            </a:r>
            <a:r>
              <a:rPr lang="zh-CN" altLang="en-US" sz="2400" dirty="0"/>
              <a:t>指宣布最终分析成功，可以把它看成是归约的一种特殊形式；</a:t>
            </a:r>
            <a:endParaRPr lang="zh-CN" altLang="en-US" sz="2400" dirty="0"/>
          </a:p>
          <a:p>
            <a:r>
              <a:rPr lang="zh-CN" altLang="en-US" sz="2400" dirty="0">
                <a:solidFill>
                  <a:srgbClr val="FF0000"/>
                </a:solidFill>
              </a:rPr>
              <a:t>出错处理</a:t>
            </a:r>
            <a:r>
              <a:rPr lang="zh-CN" altLang="en-US" sz="2400" dirty="0"/>
              <a:t>指发现栈顶的内容与输入串相悖，分析工作无法正常进行。此时需调用出错处理程序进行诊察和校正，并调整栈顶的内容。</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zh-CN" dirty="0"/>
              <a:t>教学内容</a:t>
            </a:r>
            <a:endParaRPr lang="zh-CN" altLang="en-US" dirty="0"/>
          </a:p>
        </p:txBody>
      </p:sp>
      <p:sp>
        <p:nvSpPr>
          <p:cNvPr id="4" name="内容占位符 3"/>
          <p:cNvSpPr>
            <a:spLocks noGrp="1"/>
          </p:cNvSpPr>
          <p:nvPr>
            <p:ph sz="quarter" idx="13"/>
          </p:nvPr>
        </p:nvSpPr>
        <p:spPr/>
        <p:txBody>
          <a:bodyPr>
            <a:normAutofit/>
          </a:bodyPr>
          <a:lstStyle/>
          <a:p>
            <a:r>
              <a:rPr lang="en-US" altLang="zh-CN" dirty="0"/>
              <a:t>6.1 </a:t>
            </a:r>
            <a:r>
              <a:rPr lang="zh-CN" altLang="en-US" dirty="0"/>
              <a:t>自底向上分析概述</a:t>
            </a:r>
            <a:endParaRPr lang="zh-CN" altLang="en-US" dirty="0"/>
          </a:p>
          <a:p>
            <a:r>
              <a:rPr lang="en-US" altLang="zh-CN" dirty="0">
                <a:solidFill>
                  <a:srgbClr val="FF0000"/>
                </a:solidFill>
              </a:rPr>
              <a:t>6.2 </a:t>
            </a:r>
            <a:r>
              <a:rPr lang="zh-CN" altLang="en-US" dirty="0">
                <a:solidFill>
                  <a:srgbClr val="FF0000"/>
                </a:solidFill>
              </a:rPr>
              <a:t>自底向上优先分析法概述</a:t>
            </a:r>
            <a:endParaRPr lang="zh-CN" altLang="en-US" dirty="0">
              <a:solidFill>
                <a:srgbClr val="FF0000"/>
              </a:solidFill>
            </a:endParaRPr>
          </a:p>
          <a:p>
            <a:r>
              <a:rPr lang="en-US" altLang="zh-CN" dirty="0"/>
              <a:t>6.3 </a:t>
            </a:r>
            <a:r>
              <a:rPr lang="zh-CN" altLang="en-US" dirty="0"/>
              <a:t>简单优先分析法</a:t>
            </a:r>
            <a:endParaRPr lang="zh-CN" altLang="en-US" dirty="0"/>
          </a:p>
          <a:p>
            <a:r>
              <a:rPr lang="en-US" altLang="zh-CN" dirty="0"/>
              <a:t>6.4 </a:t>
            </a:r>
            <a:r>
              <a:rPr lang="zh-CN" altLang="en-US" dirty="0"/>
              <a:t>算符优先分析法</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en-US" altLang="zh-CN" dirty="0"/>
              <a:t>6.2 </a:t>
            </a:r>
            <a:r>
              <a:rPr lang="zh-CN" altLang="en-US" dirty="0"/>
              <a:t>自底向上优先分析法概述</a:t>
            </a:r>
            <a:endParaRPr lang="zh-CN" altLang="en-US" dirty="0"/>
          </a:p>
        </p:txBody>
      </p:sp>
      <p:sp>
        <p:nvSpPr>
          <p:cNvPr id="4" name="内容占位符 3"/>
          <p:cNvSpPr>
            <a:spLocks noGrp="1"/>
          </p:cNvSpPr>
          <p:nvPr>
            <p:ph sz="quarter" idx="13"/>
          </p:nvPr>
        </p:nvSpPr>
        <p:spPr>
          <a:xfrm>
            <a:off x="768350" y="1322773"/>
            <a:ext cx="8089900" cy="5147877"/>
          </a:xfrm>
        </p:spPr>
        <p:txBody>
          <a:bodyPr>
            <a:noAutofit/>
          </a:bodyPr>
          <a:lstStyle/>
          <a:p>
            <a:r>
              <a:rPr lang="zh-CN" altLang="en-US" sz="2400" dirty="0"/>
              <a:t>本节先借助于文法符号的优先关系，来直观地看一下如何解决何时移进、何时归约的问题。这种方法称为</a:t>
            </a:r>
            <a:r>
              <a:rPr lang="zh-CN" altLang="en-US" sz="2400" dirty="0">
                <a:solidFill>
                  <a:srgbClr val="FF0000"/>
                </a:solidFill>
              </a:rPr>
              <a:t>优先分析法</a:t>
            </a:r>
            <a:r>
              <a:rPr lang="zh-CN" altLang="en-US" sz="2400" dirty="0"/>
              <a:t>。</a:t>
            </a:r>
            <a:endParaRPr lang="zh-CN" altLang="en-US" sz="2400" dirty="0"/>
          </a:p>
          <a:p>
            <a:r>
              <a:rPr lang="zh-CN" altLang="en-US" sz="2400" dirty="0"/>
              <a:t>优先分析法又可分为</a:t>
            </a:r>
            <a:r>
              <a:rPr lang="zh-CN" altLang="en-US" sz="2400" dirty="0">
                <a:solidFill>
                  <a:srgbClr val="FF0000"/>
                </a:solidFill>
              </a:rPr>
              <a:t>简单优先分析法和算符优先分析法</a:t>
            </a:r>
            <a:r>
              <a:rPr lang="zh-CN" altLang="en-US" sz="2400" dirty="0"/>
              <a:t>。</a:t>
            </a:r>
            <a:endParaRPr lang="zh-CN" altLang="en-US" sz="2400" dirty="0"/>
          </a:p>
          <a:p>
            <a:r>
              <a:rPr lang="zh-CN" altLang="en-US" sz="2400" dirty="0"/>
              <a:t>简单优先分析法的基本思想是对一个文法按一定原则求出该文法所有符号（即</a:t>
            </a:r>
            <a:r>
              <a:rPr lang="zh-CN" altLang="en-US" sz="2400" dirty="0">
                <a:solidFill>
                  <a:srgbClr val="FF0000"/>
                </a:solidFill>
              </a:rPr>
              <a:t>终结符和非终结符</a:t>
            </a:r>
            <a:r>
              <a:rPr lang="zh-CN" altLang="en-US" sz="2400" dirty="0"/>
              <a:t>）</a:t>
            </a:r>
            <a:r>
              <a:rPr lang="zh-CN" altLang="en-US" sz="2400" dirty="0">
                <a:solidFill>
                  <a:srgbClr val="FF0000"/>
                </a:solidFill>
              </a:rPr>
              <a:t>之间的优先关系</a:t>
            </a:r>
            <a:r>
              <a:rPr lang="zh-CN" altLang="en-US" sz="2400" dirty="0"/>
              <a:t>，按照这种关系确定归约过程中的句柄，它的归约过程实际上是一种</a:t>
            </a:r>
            <a:r>
              <a:rPr lang="zh-CN" altLang="en-US" sz="2400" dirty="0">
                <a:solidFill>
                  <a:srgbClr val="FF0000"/>
                </a:solidFill>
              </a:rPr>
              <a:t>规范归约</a:t>
            </a:r>
            <a:r>
              <a:rPr lang="zh-CN" altLang="en-US" sz="2400" dirty="0"/>
              <a:t>。 </a:t>
            </a:r>
            <a:endParaRPr lang="zh-CN" altLang="en-US" sz="2400" dirty="0"/>
          </a:p>
          <a:p>
            <a:r>
              <a:rPr lang="zh-CN" altLang="en-US" sz="2400" dirty="0"/>
              <a:t>算符优先分析法的基本思想则是只规定</a:t>
            </a:r>
            <a:r>
              <a:rPr lang="zh-CN" altLang="en-US" sz="2400" dirty="0">
                <a:solidFill>
                  <a:srgbClr val="FF0000"/>
                </a:solidFill>
              </a:rPr>
              <a:t>算符之间</a:t>
            </a:r>
            <a:r>
              <a:rPr lang="zh-CN" altLang="en-US" sz="2400" dirty="0"/>
              <a:t>的优先关系，即</a:t>
            </a:r>
            <a:r>
              <a:rPr lang="zh-CN" altLang="en-US" sz="2400" dirty="0">
                <a:solidFill>
                  <a:srgbClr val="FF0000"/>
                </a:solidFill>
              </a:rPr>
              <a:t>只考虑终结符之间的优先关系</a:t>
            </a:r>
            <a:r>
              <a:rPr lang="zh-CN" altLang="en-US" sz="2400" dirty="0"/>
              <a:t>，由于算符优先分析不</a:t>
            </a:r>
            <a:r>
              <a:rPr lang="zh-CN" altLang="en-US" sz="2400" dirty="0">
                <a:solidFill>
                  <a:srgbClr val="FF0000"/>
                </a:solidFill>
              </a:rPr>
              <a:t>考虑非终结符之间的优先关系</a:t>
            </a:r>
            <a:r>
              <a:rPr lang="zh-CN" altLang="en-US" sz="2400" dirty="0"/>
              <a:t>，在归约过程中</a:t>
            </a:r>
            <a:r>
              <a:rPr lang="zh-CN" altLang="en-US" sz="2400" dirty="0">
                <a:solidFill>
                  <a:srgbClr val="FF0000"/>
                </a:solidFill>
              </a:rPr>
              <a:t>只要找到句柄就归约</a:t>
            </a:r>
            <a:r>
              <a:rPr lang="zh-CN" altLang="en-US" sz="2400" dirty="0"/>
              <a:t>，并不考虑归约到那个非终结符，因而算符优先归约</a:t>
            </a:r>
            <a:r>
              <a:rPr lang="zh-CN" altLang="en-US" sz="2400" dirty="0">
                <a:solidFill>
                  <a:srgbClr val="FF0000"/>
                </a:solidFill>
              </a:rPr>
              <a:t>不是规范归约</a:t>
            </a:r>
            <a:r>
              <a:rPr lang="zh-CN" altLang="en-US" sz="2400" dirty="0"/>
              <a:t>。</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zh-CN" dirty="0"/>
              <a:t>教学内容</a:t>
            </a:r>
            <a:endParaRPr lang="zh-CN" altLang="en-US" dirty="0"/>
          </a:p>
        </p:txBody>
      </p:sp>
      <p:sp>
        <p:nvSpPr>
          <p:cNvPr id="4" name="内容占位符 3"/>
          <p:cNvSpPr>
            <a:spLocks noGrp="1"/>
          </p:cNvSpPr>
          <p:nvPr>
            <p:ph sz="quarter" idx="13"/>
          </p:nvPr>
        </p:nvSpPr>
        <p:spPr/>
        <p:txBody>
          <a:bodyPr>
            <a:normAutofit/>
          </a:bodyPr>
          <a:lstStyle/>
          <a:p>
            <a:r>
              <a:rPr lang="en-US" altLang="zh-CN" dirty="0"/>
              <a:t>6.1 </a:t>
            </a:r>
            <a:r>
              <a:rPr lang="zh-CN" altLang="en-US" dirty="0"/>
              <a:t>自底向上分析概述</a:t>
            </a:r>
            <a:endParaRPr lang="zh-CN" altLang="en-US" dirty="0"/>
          </a:p>
          <a:p>
            <a:r>
              <a:rPr lang="en-US" altLang="zh-CN" dirty="0"/>
              <a:t>6.2 </a:t>
            </a:r>
            <a:r>
              <a:rPr lang="zh-CN" altLang="en-US" dirty="0"/>
              <a:t>自底向上优先分析法概述</a:t>
            </a:r>
            <a:endParaRPr lang="zh-CN" altLang="en-US" dirty="0"/>
          </a:p>
          <a:p>
            <a:r>
              <a:rPr lang="en-US" altLang="zh-CN" dirty="0">
                <a:solidFill>
                  <a:srgbClr val="FF0000"/>
                </a:solidFill>
              </a:rPr>
              <a:t>6.3 </a:t>
            </a:r>
            <a:r>
              <a:rPr lang="zh-CN" altLang="en-US" dirty="0">
                <a:solidFill>
                  <a:srgbClr val="FF0000"/>
                </a:solidFill>
              </a:rPr>
              <a:t>简单优先分析法</a:t>
            </a:r>
            <a:endParaRPr lang="zh-CN" altLang="en-US" dirty="0">
              <a:solidFill>
                <a:srgbClr val="FF0000"/>
              </a:solidFill>
            </a:endParaRPr>
          </a:p>
          <a:p>
            <a:r>
              <a:rPr lang="en-US" altLang="zh-CN" dirty="0"/>
              <a:t>6.4 </a:t>
            </a:r>
            <a:r>
              <a:rPr lang="zh-CN" altLang="en-US" dirty="0"/>
              <a:t>算符优先分析法</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en-US" altLang="zh-CN" dirty="0"/>
              <a:t>6.3 </a:t>
            </a:r>
            <a:r>
              <a:rPr lang="zh-CN" altLang="en-US" dirty="0"/>
              <a:t>简单优先分析法</a:t>
            </a:r>
            <a:endParaRPr lang="zh-CN" altLang="en-US" dirty="0"/>
          </a:p>
        </p:txBody>
      </p:sp>
      <mc:AlternateContent xmlns:mc="http://schemas.openxmlformats.org/markup-compatibility/2006">
        <mc:Choice xmlns:a14="http://schemas.microsoft.com/office/drawing/2010/main" Requires="a14">
          <p:sp>
            <p:nvSpPr>
              <p:cNvPr id="4" name="内容占位符 3"/>
              <p:cNvSpPr>
                <a:spLocks noGrp="1"/>
              </p:cNvSpPr>
              <p:nvPr>
                <p:ph sz="quarter" idx="13"/>
              </p:nvPr>
            </p:nvSpPr>
            <p:spPr>
              <a:xfrm>
                <a:off x="768350" y="1322773"/>
                <a:ext cx="7771968" cy="5147877"/>
              </a:xfrm>
            </p:spPr>
            <p:txBody>
              <a:bodyPr>
                <a:normAutofit/>
              </a:bodyPr>
              <a:lstStyle/>
              <a:p>
                <a:r>
                  <a:rPr lang="zh-CN" altLang="en-US" dirty="0"/>
                  <a:t>首先看一下任意两个文法符号之间的优先关系是如何确定的，以及如何构造优先关系表。</a:t>
                </a:r>
                <a:endParaRPr lang="en-US" altLang="zh-CN" dirty="0"/>
              </a:p>
              <a:p>
                <a:r>
                  <a:rPr lang="en-US" altLang="zh-CN" dirty="0"/>
                  <a:t>6.3.1 </a:t>
                </a:r>
                <a:r>
                  <a:rPr lang="zh-CN" altLang="en-US" dirty="0"/>
                  <a:t>优先关系</a:t>
                </a:r>
              </a:p>
              <a:p>
                <a:r>
                  <a:rPr lang="en-US" altLang="zh-CN" dirty="0">
                    <a:solidFill>
                      <a:srgbClr val="FF0000"/>
                    </a:solidFill>
                  </a:rPr>
                  <a:t>X   Y</a:t>
                </a:r>
                <a:r>
                  <a:rPr lang="zh-CN" altLang="en-US" dirty="0">
                    <a:solidFill>
                      <a:srgbClr val="FF0000"/>
                    </a:solidFill>
                  </a:rPr>
                  <a:t>表示</a:t>
                </a:r>
                <a:r>
                  <a:rPr lang="en-US" altLang="zh-CN" dirty="0">
                    <a:solidFill>
                      <a:srgbClr val="FF0000"/>
                    </a:solidFill>
                  </a:rPr>
                  <a:t>X</a:t>
                </a:r>
                <a:r>
                  <a:rPr lang="zh-CN" altLang="en-US" dirty="0">
                    <a:solidFill>
                      <a:srgbClr val="FF0000"/>
                    </a:solidFill>
                  </a:rPr>
                  <a:t>和</a:t>
                </a:r>
                <a:r>
                  <a:rPr lang="en-US" altLang="zh-CN" dirty="0">
                    <a:solidFill>
                      <a:srgbClr val="FF0000"/>
                    </a:solidFill>
                  </a:rPr>
                  <a:t>Y</a:t>
                </a:r>
                <a:r>
                  <a:rPr lang="zh-CN" altLang="en-US" dirty="0">
                    <a:solidFill>
                      <a:srgbClr val="FF0000"/>
                    </a:solidFill>
                  </a:rPr>
                  <a:t>的优先级相等</a:t>
                </a:r>
              </a:p>
              <a:p>
                <a:r>
                  <a:rPr lang="en-US" altLang="zh-CN" dirty="0">
                    <a:solidFill>
                      <a:srgbClr val="FF0000"/>
                    </a:solidFill>
                  </a:rPr>
                  <a:t>X</a:t>
                </a:r>
                <a:r>
                  <a:rPr lang="en-US" altLang="zh-CN" dirty="0">
                    <a:solidFill>
                      <a:srgbClr val="FF0000"/>
                    </a:solidFill>
                    <a:latin typeface="Cambria Math" panose="02040503050406030204" pitchFamily="18" charset="0"/>
                    <a:ea typeface="Cambria Math" panose="02040503050406030204" pitchFamily="18" charset="0"/>
                  </a:rPr>
                  <a:t>⋗</a:t>
                </a:r>
                <a:r>
                  <a:rPr lang="en-US" altLang="zh-CN" dirty="0">
                    <a:solidFill>
                      <a:srgbClr val="FF0000"/>
                    </a:solidFill>
                  </a:rPr>
                  <a:t>Y</a:t>
                </a:r>
                <a:r>
                  <a:rPr lang="zh-CN" altLang="en-US" dirty="0">
                    <a:solidFill>
                      <a:srgbClr val="FF0000"/>
                    </a:solidFill>
                  </a:rPr>
                  <a:t>表示</a:t>
                </a:r>
                <a:r>
                  <a:rPr lang="en-US" altLang="zh-CN" dirty="0">
                    <a:solidFill>
                      <a:srgbClr val="FF0000"/>
                    </a:solidFill>
                  </a:rPr>
                  <a:t>X</a:t>
                </a:r>
                <a:r>
                  <a:rPr lang="zh-CN" altLang="en-US" dirty="0">
                    <a:solidFill>
                      <a:srgbClr val="FF0000"/>
                    </a:solidFill>
                  </a:rPr>
                  <a:t>的优先级比</a:t>
                </a:r>
                <a:r>
                  <a:rPr lang="en-US" altLang="zh-CN" dirty="0">
                    <a:solidFill>
                      <a:srgbClr val="FF0000"/>
                    </a:solidFill>
                  </a:rPr>
                  <a:t>Y</a:t>
                </a:r>
                <a:r>
                  <a:rPr lang="zh-CN" altLang="en-US" dirty="0">
                    <a:solidFill>
                      <a:srgbClr val="FF0000"/>
                    </a:solidFill>
                  </a:rPr>
                  <a:t>大</a:t>
                </a:r>
              </a:p>
              <a:p>
                <a:r>
                  <a:rPr lang="en-US" altLang="zh-CN" dirty="0">
                    <a:solidFill>
                      <a:srgbClr val="FF0000"/>
                    </a:solidFill>
                  </a:rPr>
                  <a:t>X</a:t>
                </a:r>
                <a14:m>
                  <m:oMath xmlns:m="http://schemas.openxmlformats.org/officeDocument/2006/math">
                    <m:r>
                      <m:rPr>
                        <m:nor/>
                      </m:rPr>
                      <a:rPr lang="en-US" altLang="zh-CN" dirty="0">
                        <a:solidFill>
                          <a:srgbClr val="FF0000"/>
                        </a:solidFill>
                        <a:latin typeface="Cambria Math" panose="02040503050406030204" pitchFamily="18" charset="0"/>
                        <a:ea typeface="Cambria Math" panose="02040503050406030204" pitchFamily="18" charset="0"/>
                      </a:rPr>
                      <m:t>⋖</m:t>
                    </m:r>
                  </m:oMath>
                </a14:m>
                <a:r>
                  <a:rPr lang="en-US" altLang="zh-CN" dirty="0">
                    <a:solidFill>
                      <a:srgbClr val="FF0000"/>
                    </a:solidFill>
                  </a:rPr>
                  <a:t>Y</a:t>
                </a:r>
                <a:r>
                  <a:rPr lang="zh-CN" altLang="en-US" dirty="0">
                    <a:solidFill>
                      <a:srgbClr val="FF0000"/>
                    </a:solidFill>
                  </a:rPr>
                  <a:t>表示</a:t>
                </a:r>
                <a:r>
                  <a:rPr lang="en-US" altLang="zh-CN" dirty="0">
                    <a:solidFill>
                      <a:srgbClr val="FF0000"/>
                    </a:solidFill>
                  </a:rPr>
                  <a:t>X</a:t>
                </a:r>
                <a:r>
                  <a:rPr lang="zh-CN" altLang="en-US" dirty="0">
                    <a:solidFill>
                      <a:srgbClr val="FF0000"/>
                    </a:solidFill>
                  </a:rPr>
                  <a:t>的优先级比</a:t>
                </a:r>
                <a:r>
                  <a:rPr lang="en-US" altLang="zh-CN" dirty="0">
                    <a:solidFill>
                      <a:srgbClr val="FF0000"/>
                    </a:solidFill>
                  </a:rPr>
                  <a:t>Y</a:t>
                </a:r>
                <a:r>
                  <a:rPr lang="zh-CN" altLang="en-US" dirty="0">
                    <a:solidFill>
                      <a:srgbClr val="FF0000"/>
                    </a:solidFill>
                  </a:rPr>
                  <a:t>小</a:t>
                </a:r>
              </a:p>
              <a:p>
                <a:r>
                  <a:rPr lang="zh-CN" altLang="en-US" dirty="0"/>
                  <a:t>注意：不同于数学中的＝、＜、＞，</a:t>
                </a:r>
                <a:r>
                  <a:rPr lang="zh-CN" altLang="en-US" dirty="0">
                    <a:solidFill>
                      <a:srgbClr val="FF0000"/>
                    </a:solidFill>
                  </a:rPr>
                  <a:t>既非对称，也不传递</a:t>
                </a:r>
                <a:r>
                  <a:rPr lang="zh-CN" altLang="en-US" dirty="0"/>
                  <a:t>。如</a:t>
                </a:r>
                <a:r>
                  <a:rPr lang="en-US" altLang="zh-CN" dirty="0"/>
                  <a:t>X   Y</a:t>
                </a:r>
                <a:r>
                  <a:rPr lang="zh-CN" altLang="en-US" dirty="0"/>
                  <a:t>，不一定有</a:t>
                </a:r>
                <a:r>
                  <a:rPr lang="en-US" altLang="zh-CN" dirty="0"/>
                  <a:t>Y   X</a:t>
                </a:r>
                <a:r>
                  <a:rPr lang="zh-CN" altLang="en-US" dirty="0"/>
                  <a:t>。</a:t>
                </a:r>
              </a:p>
            </p:txBody>
          </p:sp>
        </mc:Choice>
        <mc:Fallback>
          <p:sp>
            <p:nvSpPr>
              <p:cNvPr id="4" name="内容占位符 3"/>
              <p:cNvSpPr>
                <a:spLocks noGrp="1" noRot="1" noChangeAspect="1" noMove="1" noResize="1" noEditPoints="1" noAdjustHandles="1" noChangeArrowheads="1" noChangeShapeType="1" noTextEdit="1"/>
              </p:cNvSpPr>
              <p:nvPr>
                <p:ph sz="quarter" idx="13"/>
              </p:nvPr>
            </p:nvSpPr>
            <p:spPr>
              <a:xfrm>
                <a:off x="768350" y="1322773"/>
                <a:ext cx="7771968" cy="5147877"/>
              </a:xfrm>
              <a:blipFill rotWithShape="0">
                <a:blip r:embed="rId1"/>
                <a:stretch>
                  <a:fillRect l="-1333" t="-1303" r="-2039"/>
                </a:stretch>
              </a:blipFill>
            </p:spPr>
            <p:txBody>
              <a:bodyPr/>
              <a:lstStyle/>
              <a:p>
                <a:r>
                  <a:rPr lang="zh-CN" altLang="en-US">
                    <a:noFill/>
                  </a:rPr>
                  <a:t> </a:t>
                </a:r>
                <a:endParaRPr lang="zh-CN" altLang="en-US">
                  <a:noFill/>
                </a:endParaRPr>
              </a:p>
            </p:txBody>
          </p:sp>
        </mc:Fallback>
      </mc:AlternateContent>
      <p:grpSp>
        <p:nvGrpSpPr>
          <p:cNvPr id="11" name="组合 10"/>
          <p:cNvGrpSpPr/>
          <p:nvPr/>
        </p:nvGrpSpPr>
        <p:grpSpPr>
          <a:xfrm>
            <a:off x="1620507" y="3082749"/>
            <a:ext cx="216000" cy="169333"/>
            <a:chOff x="288418" y="2946400"/>
            <a:chExt cx="216000" cy="169333"/>
          </a:xfrm>
        </p:grpSpPr>
        <p:cxnSp>
          <p:nvCxnSpPr>
            <p:cNvPr id="8" name="直接连接符 7"/>
            <p:cNvCxnSpPr/>
            <p:nvPr/>
          </p:nvCxnSpPr>
          <p:spPr>
            <a:xfrm flipV="1">
              <a:off x="288418" y="2946400"/>
              <a:ext cx="216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288418" y="3115733"/>
              <a:ext cx="216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373840" y="3013066"/>
              <a:ext cx="36000" cy="36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grpSp>
      <p:grpSp>
        <p:nvGrpSpPr>
          <p:cNvPr id="12" name="组合 11"/>
          <p:cNvGrpSpPr/>
          <p:nvPr/>
        </p:nvGrpSpPr>
        <p:grpSpPr>
          <a:xfrm>
            <a:off x="4487884" y="5260623"/>
            <a:ext cx="216000" cy="169333"/>
            <a:chOff x="288418" y="2946400"/>
            <a:chExt cx="216000" cy="169333"/>
          </a:xfrm>
        </p:grpSpPr>
        <p:cxnSp>
          <p:nvCxnSpPr>
            <p:cNvPr id="13" name="直接连接符 12"/>
            <p:cNvCxnSpPr/>
            <p:nvPr/>
          </p:nvCxnSpPr>
          <p:spPr>
            <a:xfrm flipV="1">
              <a:off x="288418" y="2946400"/>
              <a:ext cx="2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288418" y="3115733"/>
              <a:ext cx="2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373840" y="3013066"/>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7016595" y="5260623"/>
            <a:ext cx="216000" cy="169333"/>
            <a:chOff x="288418" y="2946400"/>
            <a:chExt cx="216000" cy="169333"/>
          </a:xfrm>
        </p:grpSpPr>
        <p:cxnSp>
          <p:nvCxnSpPr>
            <p:cNvPr id="17" name="直接连接符 16"/>
            <p:cNvCxnSpPr/>
            <p:nvPr/>
          </p:nvCxnSpPr>
          <p:spPr>
            <a:xfrm flipV="1">
              <a:off x="288418" y="2946400"/>
              <a:ext cx="2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288418" y="3115733"/>
              <a:ext cx="2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373840" y="3013066"/>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fade">
                                      <p:cBhvr>
                                        <p:cTn id="30" dur="500"/>
                                        <p:tgtEl>
                                          <p:spTgt spid="4">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Effect transition="in" filter="fade">
                                      <p:cBhvr>
                                        <p:cTn id="35" dur="500"/>
                                        <p:tgtEl>
                                          <p:spTgt spid="4">
                                            <p:txEl>
                                              <p:pRg st="5" end="5"/>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优先关系规则</a:t>
            </a:r>
            <a:endParaRPr lang="zh-CN" altLang="en-US" dirty="0"/>
          </a:p>
        </p:txBody>
      </p:sp>
      <mc:AlternateContent xmlns:mc="http://schemas.openxmlformats.org/markup-compatibility/2006">
        <mc:Choice xmlns:a14="http://schemas.microsoft.com/office/drawing/2010/main" Requires="a14">
          <p:sp>
            <p:nvSpPr>
              <p:cNvPr id="4" name="内容占位符 3"/>
              <p:cNvSpPr>
                <a:spLocks noGrp="1"/>
              </p:cNvSpPr>
              <p:nvPr>
                <p:ph sz="quarter" idx="13"/>
              </p:nvPr>
            </p:nvSpPr>
            <p:spPr>
              <a:xfrm>
                <a:off x="321546" y="1322773"/>
                <a:ext cx="8822453" cy="4910879"/>
              </a:xfrm>
            </p:spPr>
            <p:txBody>
              <a:bodyPr>
                <a:normAutofit/>
              </a:bodyPr>
              <a:lstStyle/>
              <a:p>
                <a:r>
                  <a:rPr lang="en-US" altLang="zh-CN" sz="2400" dirty="0">
                    <a:solidFill>
                      <a:schemeClr val="tx1"/>
                    </a:solidFill>
                  </a:rPr>
                  <a:t>X   Y </a:t>
                </a:r>
                <a:r>
                  <a:rPr lang="zh-CN" altLang="en-US" sz="2400" dirty="0">
                    <a:solidFill>
                      <a:schemeClr val="tx1"/>
                    </a:solidFill>
                  </a:rPr>
                  <a:t>当且仅当</a:t>
                </a:r>
                <a:r>
                  <a:rPr lang="en-US" altLang="zh-CN" sz="2400" dirty="0">
                    <a:solidFill>
                      <a:schemeClr val="tx1"/>
                    </a:solidFill>
                  </a:rPr>
                  <a:t>G</a:t>
                </a:r>
                <a:r>
                  <a:rPr lang="zh-CN" altLang="en-US" sz="2400" dirty="0">
                    <a:solidFill>
                      <a:schemeClr val="tx1"/>
                    </a:solidFill>
                  </a:rPr>
                  <a:t>中存在产生式</a:t>
                </a:r>
                <a:r>
                  <a:rPr lang="en-US" altLang="zh-CN" sz="2400" dirty="0">
                    <a:solidFill>
                      <a:schemeClr val="tx1"/>
                    </a:solidFill>
                  </a:rPr>
                  <a:t>A</a:t>
                </a:r>
                <a:r>
                  <a:rPr lang="en-US" altLang="zh-CN" sz="2400" dirty="0"/>
                  <a:t>→…XY…</a:t>
                </a:r>
              </a:p>
              <a:p>
                <a:r>
                  <a:rPr lang="en-US" altLang="zh-CN" sz="2400" dirty="0"/>
                  <a:t>X</a:t>
                </a:r>
                <a14:m>
                  <m:oMath xmlns:m="http://schemas.openxmlformats.org/officeDocument/2006/math">
                    <m:r>
                      <m:rPr>
                        <m:nor/>
                      </m:rPr>
                      <a:rPr lang="en-US" altLang="zh-CN" sz="2400" dirty="0">
                        <a:latin typeface="Cambria Math" panose="02040503050406030204" pitchFamily="18" charset="0"/>
                        <a:ea typeface="Cambria Math" panose="02040503050406030204" pitchFamily="18" charset="0"/>
                      </a:rPr>
                      <m:t>⋖</m:t>
                    </m:r>
                  </m:oMath>
                </a14:m>
                <a:r>
                  <a:rPr lang="en-US" altLang="zh-CN" sz="2400" dirty="0"/>
                  <a:t>Y </a:t>
                </a:r>
                <a:r>
                  <a:rPr lang="zh-CN" altLang="en-US" sz="2400" dirty="0"/>
                  <a:t>当且仅当</a:t>
                </a:r>
                <a:r>
                  <a:rPr lang="en-US" altLang="zh-CN" sz="2400" dirty="0"/>
                  <a:t>G</a:t>
                </a:r>
                <a:r>
                  <a:rPr lang="zh-CN" altLang="en-US" sz="2400" dirty="0"/>
                  <a:t>中存在产生式</a:t>
                </a:r>
                <a:r>
                  <a:rPr lang="en-US" altLang="zh-CN" sz="2400" dirty="0"/>
                  <a:t>A→…XB…</a:t>
                </a:r>
                <a:r>
                  <a:rPr lang="zh-CN" altLang="en-US" sz="2400" dirty="0"/>
                  <a:t>且</a:t>
                </a:r>
                <a:r>
                  <a:rPr lang="en-US" altLang="zh-CN" sz="2400" dirty="0"/>
                  <a:t>B</a:t>
                </a:r>
                <a14:m>
                  <m:oMath xmlns:m="http://schemas.openxmlformats.org/officeDocument/2006/math">
                    <m:groupChr>
                      <m:groupChrPr>
                        <m:chr m:val="⇒"/>
                        <m:vertJc m:val="bot"/>
                        <m:ctrlPr>
                          <a:rPr lang="en-US" altLang="zh-CN" sz="2400" i="1">
                            <a:latin typeface="Cambria Math" panose="02040503050406030204" pitchFamily="18" charset="0"/>
                            <a:sym typeface="Symbol" panose="05050102010706020507" pitchFamily="18" charset="2"/>
                          </a:rPr>
                        </m:ctrlPr>
                      </m:groupChrPr>
                      <m:e>
                        <m:r>
                          <m:rPr>
                            <m:brk m:alnAt="2"/>
                          </m:rPr>
                          <a:rPr lang="en-US" altLang="zh-CN" sz="2400">
                            <a:latin typeface="Cambria Math" panose="02040503050406030204" pitchFamily="18" charset="0"/>
                            <a:sym typeface="Symbol" panose="05050102010706020507" pitchFamily="18" charset="2"/>
                          </a:rPr>
                          <m:t>+</m:t>
                        </m:r>
                      </m:e>
                    </m:groupChr>
                  </m:oMath>
                </a14:m>
                <a:r>
                  <a:rPr lang="en-US" altLang="zh-CN" sz="2400" dirty="0"/>
                  <a:t>Y…</a:t>
                </a:r>
                <a:endParaRPr lang="zh-CN" altLang="en-US" sz="2400" dirty="0"/>
              </a:p>
              <a:p>
                <a:r>
                  <a:rPr lang="en-US" altLang="zh-CN" sz="2400" dirty="0">
                    <a:solidFill>
                      <a:schemeClr val="tx1"/>
                    </a:solidFill>
                  </a:rPr>
                  <a:t>X</a:t>
                </a:r>
                <a:r>
                  <a:rPr lang="en-US" altLang="zh-CN" sz="2400" dirty="0">
                    <a:solidFill>
                      <a:schemeClr val="tx1"/>
                    </a:solidFill>
                    <a:latin typeface="Cambria Math" panose="02040503050406030204" pitchFamily="18" charset="0"/>
                    <a:ea typeface="Cambria Math" panose="02040503050406030204" pitchFamily="18" charset="0"/>
                  </a:rPr>
                  <a:t>⋗</a:t>
                </a:r>
                <a:r>
                  <a:rPr lang="en-US" altLang="zh-CN" sz="2400" dirty="0">
                    <a:solidFill>
                      <a:schemeClr val="tx1"/>
                    </a:solidFill>
                  </a:rPr>
                  <a:t>Y</a:t>
                </a:r>
                <a:r>
                  <a:rPr lang="en-US" altLang="zh-CN" sz="2400" dirty="0"/>
                  <a:t> </a:t>
                </a:r>
                <a:r>
                  <a:rPr lang="zh-CN" altLang="en-US" sz="2400" dirty="0"/>
                  <a:t>当且仅当</a:t>
                </a:r>
                <a:r>
                  <a:rPr lang="en-US" altLang="zh-CN" sz="2400" dirty="0"/>
                  <a:t>G</a:t>
                </a:r>
                <a:r>
                  <a:rPr lang="zh-CN" altLang="en-US" sz="2400" dirty="0"/>
                  <a:t>中存在产生式</a:t>
                </a:r>
                <a:r>
                  <a:rPr lang="en-US" altLang="zh-CN" sz="2400" dirty="0"/>
                  <a:t>A→…BD…</a:t>
                </a:r>
                <a:r>
                  <a:rPr lang="zh-CN" altLang="en-US" sz="2400" dirty="0"/>
                  <a:t>且</a:t>
                </a:r>
                <a:r>
                  <a:rPr lang="en-US" altLang="zh-CN" sz="2400" dirty="0"/>
                  <a:t>B</a:t>
                </a:r>
                <a14:m>
                  <m:oMath xmlns:m="http://schemas.openxmlformats.org/officeDocument/2006/math">
                    <m:groupChr>
                      <m:groupChrPr>
                        <m:chr m:val="⇒"/>
                        <m:vertJc m:val="bot"/>
                        <m:ctrlPr>
                          <a:rPr lang="en-US" altLang="zh-CN" sz="2400" i="1">
                            <a:latin typeface="Cambria Math" panose="02040503050406030204" pitchFamily="18" charset="0"/>
                            <a:sym typeface="Symbol" panose="05050102010706020507" pitchFamily="18" charset="2"/>
                          </a:rPr>
                        </m:ctrlPr>
                      </m:groupChrPr>
                      <m:e>
                        <m:r>
                          <m:rPr>
                            <m:brk m:alnAt="2"/>
                          </m:rPr>
                          <a:rPr lang="en-US" altLang="zh-CN" sz="2400">
                            <a:latin typeface="Cambria Math" panose="02040503050406030204" pitchFamily="18" charset="0"/>
                            <a:sym typeface="Symbol" panose="05050102010706020507" pitchFamily="18" charset="2"/>
                          </a:rPr>
                          <m:t>+</m:t>
                        </m:r>
                      </m:e>
                    </m:groupChr>
                  </m:oMath>
                </a14:m>
                <a:r>
                  <a:rPr lang="en-US" altLang="zh-CN" sz="2400" dirty="0"/>
                  <a:t>…X</a:t>
                </a:r>
                <a:r>
                  <a:rPr lang="zh-CN" altLang="en-US" sz="2400" dirty="0"/>
                  <a:t>和</a:t>
                </a:r>
                <a:r>
                  <a:rPr lang="en-US" altLang="zh-CN" sz="2400" dirty="0"/>
                  <a:t>D</a:t>
                </a:r>
                <a14:m>
                  <m:oMath xmlns:m="http://schemas.openxmlformats.org/officeDocument/2006/math">
                    <m:groupChr>
                      <m:groupChrPr>
                        <m:chr m:val="⇒"/>
                        <m:vertJc m:val="bot"/>
                        <m:ctrlPr>
                          <a:rPr lang="en-US" altLang="zh-CN" sz="2400" i="1">
                            <a:latin typeface="Cambria Math" panose="02040503050406030204" pitchFamily="18" charset="0"/>
                            <a:sym typeface="Symbol" panose="05050102010706020507" pitchFamily="18" charset="2"/>
                          </a:rPr>
                        </m:ctrlPr>
                      </m:groupChrPr>
                      <m:e>
                        <m:r>
                          <m:rPr>
                            <m:brk m:alnAt="2"/>
                          </m:rPr>
                          <a:rPr lang="zh-CN" altLang="en-US" sz="2400">
                            <a:latin typeface="Cambria Math" panose="02040503050406030204" pitchFamily="18" charset="0"/>
                            <a:sym typeface="Symbol" panose="05050102010706020507" pitchFamily="18" charset="2"/>
                          </a:rPr>
                          <m:t>∗</m:t>
                        </m:r>
                      </m:e>
                    </m:groupChr>
                  </m:oMath>
                </a14:m>
                <a:r>
                  <a:rPr lang="en-US" altLang="zh-CN" sz="2400" dirty="0"/>
                  <a:t>Y…</a:t>
                </a:r>
              </a:p>
              <a:p>
                <a:r>
                  <a:rPr lang="zh-CN" altLang="en-US" sz="2400" dirty="0">
                    <a:sym typeface="Symbol" panose="05050102010706020507" pitchFamily="18" charset="2"/>
                  </a:rPr>
                  <a:t>对任何</a:t>
                </a:r>
                <a:r>
                  <a:rPr lang="en-US" altLang="zh-CN" sz="2400" dirty="0">
                    <a:sym typeface="Symbol" panose="05050102010706020507" pitchFamily="18" charset="2"/>
                  </a:rPr>
                  <a:t>X</a:t>
                </a:r>
                <a:r>
                  <a:rPr lang="zh-CN" altLang="en-US" sz="2400" dirty="0">
                    <a:sym typeface="Symbol" panose="05050102010706020507" pitchFamily="18" charset="2"/>
                  </a:rPr>
                  <a:t>，若文法开始符号</a:t>
                </a:r>
                <a:endParaRPr lang="en-US" altLang="zh-CN" sz="2400" dirty="0">
                  <a:sym typeface="Symbol" panose="05050102010706020507" pitchFamily="18" charset="2"/>
                </a:endParaRPr>
              </a:p>
              <a:p>
                <a:r>
                  <a:rPr lang="en-US" altLang="zh-CN" sz="2400" dirty="0">
                    <a:sym typeface="Symbol" panose="05050102010706020507" pitchFamily="18" charset="2"/>
                  </a:rPr>
                  <a:t>S </a:t>
                </a:r>
                <a14:m>
                  <m:oMath xmlns:m="http://schemas.openxmlformats.org/officeDocument/2006/math">
                    <m:groupChr>
                      <m:groupChrPr>
                        <m:chr m:val="⇒"/>
                        <m:vertJc m:val="bot"/>
                        <m:ctrlPr>
                          <a:rPr lang="en-US" altLang="zh-CN" sz="2400" i="1">
                            <a:latin typeface="Cambria Math" panose="02040503050406030204" pitchFamily="18" charset="0"/>
                            <a:sym typeface="Symbol" panose="05050102010706020507" pitchFamily="18" charset="2"/>
                          </a:rPr>
                        </m:ctrlPr>
                      </m:groupChrPr>
                      <m:e>
                        <m:r>
                          <m:rPr>
                            <m:brk m:alnAt="2"/>
                          </m:rPr>
                          <a:rPr lang="zh-CN" altLang="en-US" sz="2400">
                            <a:latin typeface="Cambria Math" panose="02040503050406030204" pitchFamily="18" charset="0"/>
                            <a:sym typeface="Symbol" panose="05050102010706020507" pitchFamily="18" charset="2"/>
                          </a:rPr>
                          <m:t>∗</m:t>
                        </m:r>
                      </m:e>
                    </m:groupChr>
                  </m:oMath>
                </a14:m>
                <a:r>
                  <a:rPr lang="en-US" altLang="zh-CN" sz="2400" dirty="0">
                    <a:sym typeface="Symbol" panose="05050102010706020507" pitchFamily="18" charset="2"/>
                  </a:rPr>
                  <a:t> X…</a:t>
                </a:r>
                <a:r>
                  <a:rPr lang="zh-CN" altLang="en-US" sz="2400" dirty="0">
                    <a:sym typeface="Symbol" panose="05050102010706020507" pitchFamily="18" charset="2"/>
                  </a:rPr>
                  <a:t>，则</a:t>
                </a:r>
                <a:r>
                  <a:rPr lang="en-US" altLang="zh-CN" sz="2400" dirty="0">
                    <a:sym typeface="Symbol" panose="05050102010706020507" pitchFamily="18" charset="2"/>
                  </a:rPr>
                  <a:t>#</a:t>
                </a:r>
                <a:r>
                  <a:rPr lang="en-US" altLang="zh-CN" sz="2400" dirty="0">
                    <a:ea typeface="Cambria Math" panose="02040503050406030204" pitchFamily="18" charset="0"/>
                  </a:rPr>
                  <a:t> </a:t>
                </a:r>
                <a14:m>
                  <m:oMath xmlns:m="http://schemas.openxmlformats.org/officeDocument/2006/math">
                    <m:r>
                      <m:rPr>
                        <m:nor/>
                      </m:rPr>
                      <a:rPr lang="en-US" altLang="zh-CN" sz="2400" dirty="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 </m:t>
                    </m:r>
                  </m:oMath>
                </a14:m>
                <a:r>
                  <a:rPr lang="en-US" altLang="zh-CN" sz="2400" dirty="0">
                    <a:sym typeface="Symbol" panose="05050102010706020507" pitchFamily="18" charset="2"/>
                  </a:rPr>
                  <a:t>X</a:t>
                </a:r>
              </a:p>
              <a:p>
                <a:r>
                  <a:rPr lang="en-US" altLang="zh-CN" sz="2400" dirty="0">
                    <a:sym typeface="Symbol" panose="05050102010706020507" pitchFamily="18" charset="2"/>
                  </a:rPr>
                  <a:t>S </a:t>
                </a:r>
                <a14:m>
                  <m:oMath xmlns:m="http://schemas.openxmlformats.org/officeDocument/2006/math">
                    <m:groupChr>
                      <m:groupChrPr>
                        <m:chr m:val="⇒"/>
                        <m:vertJc m:val="bot"/>
                        <m:ctrlPr>
                          <a:rPr lang="en-US" altLang="zh-CN" sz="2400" i="1">
                            <a:latin typeface="Cambria Math" panose="02040503050406030204" pitchFamily="18" charset="0"/>
                            <a:sym typeface="Symbol" panose="05050102010706020507" pitchFamily="18" charset="2"/>
                          </a:rPr>
                        </m:ctrlPr>
                      </m:groupChrPr>
                      <m:e>
                        <m:r>
                          <m:rPr>
                            <m:brk m:alnAt="2"/>
                          </m:rPr>
                          <a:rPr lang="zh-CN" altLang="en-US" sz="2400">
                            <a:latin typeface="Cambria Math" panose="02040503050406030204" pitchFamily="18" charset="0"/>
                            <a:sym typeface="Symbol" panose="05050102010706020507" pitchFamily="18" charset="2"/>
                          </a:rPr>
                          <m:t>∗</m:t>
                        </m:r>
                      </m:e>
                    </m:groupChr>
                  </m:oMath>
                </a14:m>
                <a:r>
                  <a:rPr lang="en-US" altLang="zh-CN" sz="2400" dirty="0">
                    <a:sym typeface="Symbol" panose="05050102010706020507" pitchFamily="18" charset="2"/>
                  </a:rPr>
                  <a:t> …X</a:t>
                </a:r>
                <a:r>
                  <a:rPr lang="zh-CN" altLang="en-US" sz="2400" dirty="0">
                    <a:sym typeface="Symbol" panose="05050102010706020507" pitchFamily="18" charset="2"/>
                  </a:rPr>
                  <a:t>，则</a:t>
                </a:r>
                <a:r>
                  <a:rPr lang="en-US" altLang="zh-CN" sz="2400" dirty="0">
                    <a:sym typeface="Symbol" panose="05050102010706020507" pitchFamily="18" charset="2"/>
                  </a:rPr>
                  <a:t>X</a:t>
                </a:r>
                <a:r>
                  <a:rPr lang="en-US" altLang="zh-CN" sz="2400" dirty="0">
                    <a:latin typeface="Cambria Math" panose="02040503050406030204" pitchFamily="18" charset="0"/>
                    <a:ea typeface="Cambria Math" panose="02040503050406030204" pitchFamily="18" charset="0"/>
                  </a:rPr>
                  <a:t> ⋗ </a:t>
                </a:r>
                <a:r>
                  <a:rPr lang="en-US" altLang="zh-CN" sz="2400" dirty="0">
                    <a:sym typeface="Symbol" panose="05050102010706020507" pitchFamily="18" charset="2"/>
                  </a:rPr>
                  <a:t>#</a:t>
                </a:r>
                <a:r>
                  <a:rPr lang="zh-CN" altLang="en-US" sz="2400" dirty="0">
                    <a:sym typeface="Symbol" panose="05050102010706020507" pitchFamily="18" charset="2"/>
                  </a:rPr>
                  <a:t>。</a:t>
                </a:r>
              </a:p>
              <a:p>
                <a:endParaRPr lang="zh-CN" altLang="en-US" sz="2400" dirty="0"/>
              </a:p>
              <a:p>
                <a:endParaRPr lang="zh-CN" altLang="en-US" sz="2400" dirty="0">
                  <a:solidFill>
                    <a:schemeClr val="tx1"/>
                  </a:solidFill>
                </a:endParaRPr>
              </a:p>
            </p:txBody>
          </p:sp>
        </mc:Choice>
        <mc:Fallback>
          <p:sp>
            <p:nvSpPr>
              <p:cNvPr id="4" name="内容占位符 3"/>
              <p:cNvSpPr>
                <a:spLocks noGrp="1" noRot="1" noChangeAspect="1" noMove="1" noResize="1" noEditPoints="1" noAdjustHandles="1" noChangeArrowheads="1" noChangeShapeType="1" noTextEdit="1"/>
              </p:cNvSpPr>
              <p:nvPr>
                <p:ph sz="quarter" idx="13"/>
              </p:nvPr>
            </p:nvSpPr>
            <p:spPr>
              <a:xfrm>
                <a:off x="321546" y="1322773"/>
                <a:ext cx="8822453" cy="4910879"/>
              </a:xfrm>
              <a:blipFill rotWithShape="0">
                <a:blip r:embed="rId1"/>
                <a:stretch>
                  <a:fillRect l="-968" t="-1365" r="-691"/>
                </a:stretch>
              </a:blipFill>
            </p:spPr>
            <p:txBody>
              <a:bodyPr/>
              <a:lstStyle/>
              <a:p>
                <a:r>
                  <a:rPr lang="zh-CN" altLang="en-US">
                    <a:noFill/>
                  </a:rPr>
                  <a:t> </a:t>
                </a:r>
                <a:endParaRPr lang="zh-CN" altLang="en-US">
                  <a:noFill/>
                </a:endParaRPr>
              </a:p>
            </p:txBody>
          </p:sp>
        </mc:Fallback>
      </mc:AlternateContent>
      <p:grpSp>
        <p:nvGrpSpPr>
          <p:cNvPr id="5" name="组合 4"/>
          <p:cNvGrpSpPr/>
          <p:nvPr/>
        </p:nvGrpSpPr>
        <p:grpSpPr>
          <a:xfrm>
            <a:off x="1135194" y="1475420"/>
            <a:ext cx="216000" cy="169333"/>
            <a:chOff x="288418" y="2946400"/>
            <a:chExt cx="216000" cy="169333"/>
          </a:xfrm>
        </p:grpSpPr>
        <p:cxnSp>
          <p:nvCxnSpPr>
            <p:cNvPr id="6" name="直接连接符 5"/>
            <p:cNvCxnSpPr/>
            <p:nvPr/>
          </p:nvCxnSpPr>
          <p:spPr>
            <a:xfrm flipV="1">
              <a:off x="288418" y="2946400"/>
              <a:ext cx="2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288418" y="3115733"/>
              <a:ext cx="2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373840" y="3013066"/>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fade">
                                      <p:cBhvr>
                                        <p:cTn id="30" dur="500"/>
                                        <p:tgtEl>
                                          <p:spTgt spid="4">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Effect transition="in" filter="fade">
                                      <p:cBhvr>
                                        <p:cTn id="35"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优先关系举例</a:t>
            </a:r>
            <a:endParaRPr lang="zh-CN" altLang="en-US" dirty="0"/>
          </a:p>
        </p:txBody>
      </p:sp>
      <mc:AlternateContent xmlns:mc="http://schemas.openxmlformats.org/markup-compatibility/2006">
        <mc:Choice xmlns:a14="http://schemas.microsoft.com/office/drawing/2010/main" Requires="a14">
          <p:sp>
            <p:nvSpPr>
              <p:cNvPr id="4" name="内容占位符 3"/>
              <p:cNvSpPr>
                <a:spLocks noGrp="1"/>
              </p:cNvSpPr>
              <p:nvPr>
                <p:ph sz="quarter" idx="13"/>
              </p:nvPr>
            </p:nvSpPr>
            <p:spPr>
              <a:xfrm>
                <a:off x="768349" y="2926444"/>
                <a:ext cx="7980539" cy="3634518"/>
              </a:xfrm>
            </p:spPr>
            <p:txBody>
              <a:bodyPr>
                <a:normAutofit/>
              </a:bodyPr>
              <a:lstStyle/>
              <a:p>
                <a:r>
                  <a:rPr lang="zh-CN" altLang="en-US" sz="2400" dirty="0"/>
                  <a:t>由产生式</a:t>
                </a:r>
                <a:r>
                  <a:rPr lang="en-US" altLang="zh-CN" sz="2400" dirty="0"/>
                  <a:t>1</a:t>
                </a:r>
                <a:r>
                  <a:rPr lang="zh-CN" altLang="en-US" sz="2400" dirty="0"/>
                  <a:t>、</a:t>
                </a:r>
                <a:r>
                  <a:rPr lang="en-US" altLang="zh-CN" sz="2400" dirty="0"/>
                  <a:t>2</a:t>
                </a:r>
                <a:r>
                  <a:rPr lang="zh-CN" altLang="en-US" sz="2400" dirty="0"/>
                  <a:t>、</a:t>
                </a:r>
                <a:r>
                  <a:rPr lang="en-US" altLang="zh-CN" sz="2400" dirty="0"/>
                  <a:t>3</a:t>
                </a:r>
                <a:r>
                  <a:rPr lang="zh-CN" altLang="en-US" sz="2400" dirty="0"/>
                  <a:t>可得</a:t>
                </a:r>
                <a:r>
                  <a:rPr lang="en-US" altLang="zh-CN" sz="2400" dirty="0"/>
                  <a:t>b   A</a:t>
                </a:r>
                <a:r>
                  <a:rPr lang="zh-CN" altLang="en-US" sz="2400" dirty="0"/>
                  <a:t>、</a:t>
                </a:r>
                <a:r>
                  <a:rPr lang="en-US" altLang="zh-CN" sz="2400" dirty="0"/>
                  <a:t>A   b</a:t>
                </a:r>
                <a:r>
                  <a:rPr lang="zh-CN" altLang="en-US" sz="2400" dirty="0"/>
                  <a:t>、</a:t>
                </a:r>
                <a:r>
                  <a:rPr lang="en-US" altLang="zh-CN" sz="2400" dirty="0"/>
                  <a:t>(   B</a:t>
                </a:r>
                <a:r>
                  <a:rPr lang="zh-CN" altLang="en-US" sz="2400" dirty="0"/>
                  <a:t>、</a:t>
                </a:r>
                <a:r>
                  <a:rPr lang="en-US" altLang="zh-CN" sz="2400" dirty="0"/>
                  <a:t>A   </a:t>
                </a:r>
                <a:r>
                  <a:rPr lang="en-US" altLang="zh-CN" sz="2400" dirty="0" err="1"/>
                  <a:t>a</a:t>
                </a:r>
                <a:r>
                  <a:rPr lang="zh-CN" altLang="en-US" sz="2400" dirty="0"/>
                  <a:t>、</a:t>
                </a:r>
                <a:r>
                  <a:rPr lang="en-US" altLang="zh-CN" sz="2400" dirty="0"/>
                  <a:t>a   )</a:t>
                </a:r>
                <a:r>
                  <a:rPr lang="zh-CN" altLang="en-US" sz="2400" dirty="0"/>
                  <a:t>。</a:t>
                </a:r>
              </a:p>
              <a:p>
                <a:r>
                  <a:rPr lang="zh-CN" altLang="en-US" sz="2400" dirty="0"/>
                  <a:t>由</a:t>
                </a:r>
                <a:r>
                  <a:rPr lang="en-US" altLang="zh-CN" sz="2400" dirty="0"/>
                  <a:t>1</a:t>
                </a:r>
                <a:r>
                  <a:rPr lang="zh-CN" altLang="en-US" sz="2400" dirty="0"/>
                  <a:t>且</a:t>
                </a:r>
                <a:r>
                  <a:rPr lang="en-US" altLang="zh-CN" sz="2400" dirty="0"/>
                  <a:t>A</a:t>
                </a:r>
                <a14:m>
                  <m:oMath xmlns:m="http://schemas.openxmlformats.org/officeDocument/2006/math">
                    <m:r>
                      <m:rPr>
                        <m:nor/>
                      </m:rPr>
                      <a:rPr lang="zh-CN" altLang="en-US" sz="2400" dirty="0">
                        <a:sym typeface="Symbol" panose="05050102010706020507" pitchFamily="18" charset="2"/>
                      </a:rPr>
                      <m:t></m:t>
                    </m:r>
                  </m:oMath>
                </a14:m>
                <a:r>
                  <a:rPr lang="en-US" altLang="zh-CN" sz="2400" dirty="0"/>
                  <a:t>(B</a:t>
                </a:r>
                <a:r>
                  <a:rPr lang="zh-CN" altLang="en-US" sz="2400" dirty="0"/>
                  <a:t>、</a:t>
                </a:r>
                <a:r>
                  <a:rPr lang="en-US" altLang="zh-CN" sz="2400" dirty="0"/>
                  <a:t>A</a:t>
                </a:r>
                <a14:m>
                  <m:oMath xmlns:m="http://schemas.openxmlformats.org/officeDocument/2006/math">
                    <m:r>
                      <m:rPr>
                        <m:nor/>
                      </m:rPr>
                      <a:rPr lang="zh-CN" altLang="en-US" sz="2400" dirty="0">
                        <a:sym typeface="Symbol" panose="05050102010706020507" pitchFamily="18" charset="2"/>
                      </a:rPr>
                      <m:t></m:t>
                    </m:r>
                  </m:oMath>
                </a14:m>
                <a:r>
                  <a:rPr lang="en-US" altLang="zh-CN" sz="2400" dirty="0"/>
                  <a:t>a</a:t>
                </a:r>
                <a:r>
                  <a:rPr lang="zh-CN" altLang="en-US" sz="2400" dirty="0"/>
                  <a:t>，可得</a:t>
                </a:r>
                <a:r>
                  <a:rPr lang="en-US" altLang="zh-CN" sz="2400" dirty="0"/>
                  <a:t>b</a:t>
                </a:r>
                <a:r>
                  <a:rPr lang="en-US" altLang="zh-CN" sz="2400" dirty="0">
                    <a:latin typeface="Cambria Math" panose="02040503050406030204" pitchFamily="18" charset="0"/>
                    <a:ea typeface="Cambria Math" panose="02040503050406030204" pitchFamily="18" charset="0"/>
                  </a:rPr>
                  <a:t>⋖</a:t>
                </a:r>
                <a:r>
                  <a:rPr lang="en-US" altLang="zh-CN" sz="2400" dirty="0"/>
                  <a:t>(</a:t>
                </a:r>
                <a:r>
                  <a:rPr lang="zh-CN" altLang="en-US" sz="2400" dirty="0"/>
                  <a:t>、</a:t>
                </a:r>
                <a:r>
                  <a:rPr lang="en-US" altLang="zh-CN" sz="2400" dirty="0" err="1"/>
                  <a:t>b</a:t>
                </a:r>
                <a:r>
                  <a:rPr lang="en-US" altLang="zh-CN" sz="2400" dirty="0" err="1">
                    <a:latin typeface="Cambria Math" panose="02040503050406030204" pitchFamily="18" charset="0"/>
                    <a:ea typeface="Cambria Math" panose="02040503050406030204" pitchFamily="18" charset="0"/>
                  </a:rPr>
                  <a:t>⋖</a:t>
                </a:r>
                <a:r>
                  <a:rPr lang="en-US" altLang="zh-CN" sz="2400" dirty="0" err="1"/>
                  <a:t>a</a:t>
                </a:r>
                <a:r>
                  <a:rPr lang="zh-CN" altLang="en-US" sz="2400" dirty="0"/>
                  <a:t>。</a:t>
                </a:r>
              </a:p>
              <a:p>
                <a:r>
                  <a:rPr lang="zh-CN" altLang="en-US" sz="2400" dirty="0"/>
                  <a:t>由</a:t>
                </a:r>
                <a:r>
                  <a:rPr lang="en-US" altLang="zh-CN" sz="2400" dirty="0"/>
                  <a:t>2</a:t>
                </a:r>
                <a:r>
                  <a:rPr lang="zh-CN" altLang="en-US" sz="2400" dirty="0"/>
                  <a:t>且</a:t>
                </a:r>
                <a:r>
                  <a:rPr lang="en-US" altLang="zh-CN" sz="2400" dirty="0"/>
                  <a:t>B</a:t>
                </a:r>
                <a14:m>
                  <m:oMath xmlns:m="http://schemas.openxmlformats.org/officeDocument/2006/math">
                    <m:groupChr>
                      <m:groupChrPr>
                        <m:chr m:val="⇒"/>
                        <m:vertJc m:val="bot"/>
                        <m:ctrlPr>
                          <a:rPr lang="en-US" altLang="zh-CN" sz="2400" i="1">
                            <a:latin typeface="Cambria Math" panose="02040503050406030204" pitchFamily="18" charset="0"/>
                            <a:sym typeface="Symbol" panose="05050102010706020507" pitchFamily="18" charset="2"/>
                          </a:rPr>
                        </m:ctrlPr>
                      </m:groupChrPr>
                      <m:e>
                        <m:r>
                          <m:rPr>
                            <m:brk m:alnAt="2"/>
                          </m:rPr>
                          <a:rPr lang="en-US" altLang="zh-CN" sz="2400">
                            <a:latin typeface="Cambria Math" panose="02040503050406030204" pitchFamily="18" charset="0"/>
                            <a:sym typeface="Symbol" panose="05050102010706020507" pitchFamily="18" charset="2"/>
                          </a:rPr>
                          <m:t>+</m:t>
                        </m:r>
                      </m:e>
                    </m:groupChr>
                  </m:oMath>
                </a14:m>
                <a:r>
                  <a:rPr lang="en-US" altLang="zh-CN" sz="2400" dirty="0"/>
                  <a:t>(B…</a:t>
                </a:r>
                <a:r>
                  <a:rPr lang="zh-CN" altLang="en-US" sz="2400" dirty="0"/>
                  <a:t>、</a:t>
                </a:r>
                <a:r>
                  <a:rPr lang="en-US" altLang="zh-CN" sz="2400" dirty="0"/>
                  <a:t>B</a:t>
                </a:r>
                <a14:m>
                  <m:oMath xmlns:m="http://schemas.openxmlformats.org/officeDocument/2006/math">
                    <m:groupChr>
                      <m:groupChrPr>
                        <m:chr m:val="⇒"/>
                        <m:vertJc m:val="bot"/>
                        <m:ctrlPr>
                          <a:rPr lang="en-US" altLang="zh-CN" sz="2400" i="1">
                            <a:latin typeface="Cambria Math" panose="02040503050406030204" pitchFamily="18" charset="0"/>
                            <a:sym typeface="Symbol" panose="05050102010706020507" pitchFamily="18" charset="2"/>
                          </a:rPr>
                        </m:ctrlPr>
                      </m:groupChrPr>
                      <m:e>
                        <m:r>
                          <m:rPr>
                            <m:brk m:alnAt="2"/>
                          </m:rPr>
                          <a:rPr lang="en-US" altLang="zh-CN" sz="2400">
                            <a:latin typeface="Cambria Math" panose="02040503050406030204" pitchFamily="18" charset="0"/>
                            <a:sym typeface="Symbol" panose="05050102010706020507" pitchFamily="18" charset="2"/>
                          </a:rPr>
                          <m:t>+</m:t>
                        </m:r>
                      </m:e>
                    </m:groupChr>
                  </m:oMath>
                </a14:m>
                <a:r>
                  <a:rPr lang="en-US" altLang="zh-CN" sz="2400" dirty="0"/>
                  <a:t>a…</a:t>
                </a:r>
                <a:r>
                  <a:rPr lang="zh-CN" altLang="en-US" sz="2400" dirty="0"/>
                  <a:t>、</a:t>
                </a:r>
                <a:r>
                  <a:rPr lang="en-US" altLang="zh-CN" sz="2400" dirty="0"/>
                  <a:t>B</a:t>
                </a:r>
                <a14:m>
                  <m:oMath xmlns:m="http://schemas.openxmlformats.org/officeDocument/2006/math">
                    <m:groupChr>
                      <m:groupChrPr>
                        <m:chr m:val="⇒"/>
                        <m:vertJc m:val="bot"/>
                        <m:ctrlPr>
                          <a:rPr lang="en-US" altLang="zh-CN" sz="2400" i="1">
                            <a:latin typeface="Cambria Math" panose="02040503050406030204" pitchFamily="18" charset="0"/>
                            <a:sym typeface="Symbol" panose="05050102010706020507" pitchFamily="18" charset="2"/>
                          </a:rPr>
                        </m:ctrlPr>
                      </m:groupChrPr>
                      <m:e>
                        <m:r>
                          <m:rPr>
                            <m:brk m:alnAt="2"/>
                          </m:rPr>
                          <a:rPr lang="en-US" altLang="zh-CN" sz="2400">
                            <a:latin typeface="Cambria Math" panose="02040503050406030204" pitchFamily="18" charset="0"/>
                            <a:sym typeface="Symbol" panose="05050102010706020507" pitchFamily="18" charset="2"/>
                          </a:rPr>
                          <m:t>+</m:t>
                        </m:r>
                      </m:e>
                    </m:groupChr>
                  </m:oMath>
                </a14:m>
                <a:r>
                  <a:rPr lang="en-US" altLang="zh-CN" sz="2400" dirty="0"/>
                  <a:t>A…</a:t>
                </a:r>
                <a:r>
                  <a:rPr lang="zh-CN" altLang="en-US" sz="2400" dirty="0"/>
                  <a:t>可得</a:t>
                </a:r>
                <a:r>
                  <a:rPr lang="en-US" altLang="zh-CN" sz="2400" dirty="0"/>
                  <a:t>(</a:t>
                </a:r>
                <a:r>
                  <a:rPr lang="en-US" altLang="zh-CN" sz="2400" dirty="0">
                    <a:latin typeface="Cambria Math" panose="02040503050406030204" pitchFamily="18" charset="0"/>
                    <a:ea typeface="Cambria Math" panose="02040503050406030204" pitchFamily="18" charset="0"/>
                  </a:rPr>
                  <a:t>⋖</a:t>
                </a:r>
                <a:r>
                  <a:rPr lang="en-US" altLang="zh-CN" sz="2400" dirty="0"/>
                  <a:t>(</a:t>
                </a:r>
                <a:r>
                  <a:rPr lang="zh-CN" altLang="en-US" sz="2400" dirty="0"/>
                  <a:t>、</a:t>
                </a:r>
                <a:r>
                  <a:rPr lang="en-US" altLang="zh-CN" sz="2400" dirty="0"/>
                  <a:t>(</a:t>
                </a:r>
                <a:r>
                  <a:rPr lang="en-US" altLang="zh-CN" sz="2400" dirty="0">
                    <a:latin typeface="Cambria Math" panose="02040503050406030204" pitchFamily="18" charset="0"/>
                    <a:ea typeface="Cambria Math" panose="02040503050406030204" pitchFamily="18" charset="0"/>
                  </a:rPr>
                  <a:t>⋖ </a:t>
                </a:r>
                <a:r>
                  <a:rPr lang="en-US" altLang="zh-CN" sz="2400" dirty="0"/>
                  <a:t>a</a:t>
                </a:r>
                <a:r>
                  <a:rPr lang="zh-CN" altLang="en-US" sz="2400" dirty="0"/>
                  <a:t>、</a:t>
                </a:r>
                <a:r>
                  <a:rPr lang="en-US" altLang="zh-CN" sz="2400" dirty="0"/>
                  <a:t>(</a:t>
                </a:r>
                <a:r>
                  <a:rPr lang="en-US" altLang="zh-CN" sz="2400" dirty="0">
                    <a:latin typeface="Cambria Math" panose="02040503050406030204" pitchFamily="18" charset="0"/>
                    <a:ea typeface="Cambria Math" panose="02040503050406030204" pitchFamily="18" charset="0"/>
                  </a:rPr>
                  <a:t>⋖</a:t>
                </a:r>
                <a:r>
                  <a:rPr lang="en-US" altLang="zh-CN" sz="2400" dirty="0"/>
                  <a:t>A</a:t>
                </a:r>
                <a:r>
                  <a:rPr lang="zh-CN" altLang="en-US" sz="2400" dirty="0"/>
                  <a:t>。</a:t>
                </a:r>
              </a:p>
              <a:p>
                <a:r>
                  <a:rPr lang="zh-CN" altLang="en-US" sz="2400" dirty="0"/>
                  <a:t>由</a:t>
                </a:r>
                <a:r>
                  <a:rPr lang="en-US" altLang="zh-CN" sz="2400" dirty="0"/>
                  <a:t>1</a:t>
                </a:r>
                <a:r>
                  <a:rPr lang="zh-CN" altLang="en-US" sz="2400" dirty="0"/>
                  <a:t>且</a:t>
                </a:r>
                <a:r>
                  <a:rPr lang="en-US" altLang="zh-CN" sz="2400" dirty="0"/>
                  <a:t>A</a:t>
                </a:r>
                <a14:m>
                  <m:oMath xmlns:m="http://schemas.openxmlformats.org/officeDocument/2006/math">
                    <m:groupChr>
                      <m:groupChrPr>
                        <m:chr m:val="⇒"/>
                        <m:vertJc m:val="bot"/>
                        <m:ctrlPr>
                          <a:rPr lang="en-US" altLang="zh-CN" sz="2400" i="1" smtClean="0">
                            <a:latin typeface="Cambria Math" panose="02040503050406030204" pitchFamily="18" charset="0"/>
                            <a:sym typeface="Symbol" panose="05050102010706020507" pitchFamily="18" charset="2"/>
                          </a:rPr>
                        </m:ctrlPr>
                      </m:groupChrPr>
                      <m:e>
                        <m:r>
                          <m:rPr>
                            <m:brk m:alnAt="2"/>
                          </m:rPr>
                          <a:rPr lang="en-US" altLang="zh-CN" sz="2400">
                            <a:latin typeface="Cambria Math" panose="02040503050406030204" pitchFamily="18" charset="0"/>
                            <a:sym typeface="Symbol" panose="05050102010706020507" pitchFamily="18" charset="2"/>
                          </a:rPr>
                          <m:t>+</m:t>
                        </m:r>
                      </m:e>
                    </m:groupChr>
                  </m:oMath>
                </a14:m>
                <a:r>
                  <a:rPr lang="en-US" altLang="zh-CN" sz="2400" dirty="0"/>
                  <a:t>…)</a:t>
                </a:r>
                <a:r>
                  <a:rPr lang="zh-CN" altLang="en-US" sz="2400" dirty="0"/>
                  <a:t>、</a:t>
                </a:r>
                <a:r>
                  <a:rPr lang="en-US" altLang="zh-CN" sz="2400" dirty="0"/>
                  <a:t>A</a:t>
                </a:r>
                <a14:m>
                  <m:oMath xmlns:m="http://schemas.openxmlformats.org/officeDocument/2006/math">
                    <m:groupChr>
                      <m:groupChrPr>
                        <m:chr m:val="⇒"/>
                        <m:vertJc m:val="bot"/>
                        <m:ctrlPr>
                          <a:rPr lang="en-US" altLang="zh-CN" sz="2400" i="1">
                            <a:latin typeface="Cambria Math" panose="02040503050406030204" pitchFamily="18" charset="0"/>
                            <a:sym typeface="Symbol" panose="05050102010706020507" pitchFamily="18" charset="2"/>
                          </a:rPr>
                        </m:ctrlPr>
                      </m:groupChrPr>
                      <m:e>
                        <m:r>
                          <m:rPr>
                            <m:brk m:alnAt="2"/>
                          </m:rPr>
                          <a:rPr lang="en-US" altLang="zh-CN" sz="2400">
                            <a:latin typeface="Cambria Math" panose="02040503050406030204" pitchFamily="18" charset="0"/>
                            <a:sym typeface="Symbol" panose="05050102010706020507" pitchFamily="18" charset="2"/>
                          </a:rPr>
                          <m:t>+</m:t>
                        </m:r>
                      </m:e>
                    </m:groupChr>
                  </m:oMath>
                </a14:m>
                <a:r>
                  <a:rPr lang="en-US" altLang="zh-CN" sz="2400" dirty="0"/>
                  <a:t>…B</a:t>
                </a:r>
                <a:r>
                  <a:rPr lang="zh-CN" altLang="en-US" sz="2400" dirty="0"/>
                  <a:t>、</a:t>
                </a:r>
                <a:r>
                  <a:rPr lang="en-US" altLang="zh-CN" sz="2400" dirty="0"/>
                  <a:t>A</a:t>
                </a:r>
                <a14:m>
                  <m:oMath xmlns:m="http://schemas.openxmlformats.org/officeDocument/2006/math">
                    <m:groupChr>
                      <m:groupChrPr>
                        <m:chr m:val="⇒"/>
                        <m:vertJc m:val="bot"/>
                        <m:ctrlPr>
                          <a:rPr lang="en-US" altLang="zh-CN" sz="2400" i="1">
                            <a:latin typeface="Cambria Math" panose="02040503050406030204" pitchFamily="18" charset="0"/>
                            <a:sym typeface="Symbol" panose="05050102010706020507" pitchFamily="18" charset="2"/>
                          </a:rPr>
                        </m:ctrlPr>
                      </m:groupChrPr>
                      <m:e>
                        <m:r>
                          <m:rPr>
                            <m:brk m:alnAt="2"/>
                          </m:rPr>
                          <a:rPr lang="en-US" altLang="zh-CN" sz="2400">
                            <a:latin typeface="Cambria Math" panose="02040503050406030204" pitchFamily="18" charset="0"/>
                            <a:sym typeface="Symbol" panose="05050102010706020507" pitchFamily="18" charset="2"/>
                          </a:rPr>
                          <m:t>+</m:t>
                        </m:r>
                      </m:e>
                    </m:groupChr>
                  </m:oMath>
                </a14:m>
                <a:r>
                  <a:rPr lang="en-US" altLang="zh-CN" sz="2400" dirty="0"/>
                  <a:t>a</a:t>
                </a:r>
                <a:r>
                  <a:rPr lang="zh-CN" altLang="en-US" sz="2400" dirty="0"/>
                  <a:t>，可得</a:t>
                </a:r>
                <a:r>
                  <a:rPr lang="en-US" altLang="zh-CN" sz="2400" dirty="0"/>
                  <a:t>)</a:t>
                </a:r>
                <a:r>
                  <a:rPr lang="en-US" altLang="zh-CN" sz="2400" dirty="0">
                    <a:latin typeface="Cambria Math" panose="02040503050406030204" pitchFamily="18" charset="0"/>
                    <a:ea typeface="Cambria Math" panose="02040503050406030204" pitchFamily="18" charset="0"/>
                  </a:rPr>
                  <a:t>⋗</a:t>
                </a:r>
                <a:r>
                  <a:rPr lang="en-US" altLang="zh-CN" sz="2400" dirty="0"/>
                  <a:t>b</a:t>
                </a:r>
                <a:r>
                  <a:rPr lang="zh-CN" altLang="en-US" sz="2400" dirty="0"/>
                  <a:t>、</a:t>
                </a:r>
                <a:r>
                  <a:rPr lang="en-US" altLang="zh-CN" sz="2400" dirty="0" err="1"/>
                  <a:t>a</a:t>
                </a:r>
                <a:r>
                  <a:rPr lang="en-US" altLang="zh-CN" sz="2400" dirty="0" err="1">
                    <a:latin typeface="Cambria Math" panose="02040503050406030204" pitchFamily="18" charset="0"/>
                    <a:ea typeface="Cambria Math" panose="02040503050406030204" pitchFamily="18" charset="0"/>
                  </a:rPr>
                  <a:t>⋗</a:t>
                </a:r>
                <a:r>
                  <a:rPr lang="en-US" altLang="zh-CN" sz="2400" dirty="0" err="1"/>
                  <a:t>b</a:t>
                </a:r>
                <a:r>
                  <a:rPr lang="zh-CN" altLang="en-US" sz="2400" dirty="0"/>
                  <a:t>、</a:t>
                </a:r>
                <a:r>
                  <a:rPr lang="en-US" altLang="zh-CN" sz="2400" dirty="0" err="1"/>
                  <a:t>B</a:t>
                </a:r>
                <a:r>
                  <a:rPr lang="en-US" altLang="zh-CN" sz="2400" dirty="0" err="1">
                    <a:latin typeface="Cambria Math" panose="02040503050406030204" pitchFamily="18" charset="0"/>
                    <a:ea typeface="Cambria Math" panose="02040503050406030204" pitchFamily="18" charset="0"/>
                  </a:rPr>
                  <a:t>⋗</a:t>
                </a:r>
                <a:r>
                  <a:rPr lang="en-US" altLang="zh-CN" sz="2400" dirty="0" err="1"/>
                  <a:t>b</a:t>
                </a:r>
                <a:r>
                  <a:rPr lang="zh-CN" altLang="en-US" sz="2400" dirty="0"/>
                  <a:t>。</a:t>
                </a:r>
              </a:p>
              <a:p>
                <a:r>
                  <a:rPr lang="zh-CN" altLang="en-US" sz="2400" dirty="0"/>
                  <a:t>由</a:t>
                </a:r>
                <a:r>
                  <a:rPr lang="en-US" altLang="zh-CN" sz="2400" dirty="0"/>
                  <a:t>3</a:t>
                </a:r>
                <a:r>
                  <a:rPr lang="zh-CN" altLang="en-US" sz="2400" dirty="0"/>
                  <a:t>且</a:t>
                </a:r>
                <a:r>
                  <a:rPr lang="en-US" altLang="zh-CN" sz="2400" dirty="0"/>
                  <a:t>A</a:t>
                </a:r>
                <a14:m>
                  <m:oMath xmlns:m="http://schemas.openxmlformats.org/officeDocument/2006/math">
                    <m:groupChr>
                      <m:groupChrPr>
                        <m:chr m:val="⇒"/>
                        <m:vertJc m:val="bot"/>
                        <m:ctrlPr>
                          <a:rPr lang="en-US" altLang="zh-CN" sz="2400" i="1">
                            <a:latin typeface="Cambria Math" panose="02040503050406030204" pitchFamily="18" charset="0"/>
                            <a:sym typeface="Symbol" panose="05050102010706020507" pitchFamily="18" charset="2"/>
                          </a:rPr>
                        </m:ctrlPr>
                      </m:groupChrPr>
                      <m:e>
                        <m:r>
                          <m:rPr>
                            <m:brk m:alnAt="2"/>
                          </m:rPr>
                          <a:rPr lang="en-US" altLang="zh-CN" sz="2400">
                            <a:latin typeface="Cambria Math" panose="02040503050406030204" pitchFamily="18" charset="0"/>
                            <a:sym typeface="Symbol" panose="05050102010706020507" pitchFamily="18" charset="2"/>
                          </a:rPr>
                          <m:t>+</m:t>
                        </m:r>
                      </m:e>
                    </m:groupChr>
                  </m:oMath>
                </a14:m>
                <a:r>
                  <a:rPr lang="en-US" altLang="zh-CN" sz="2400" dirty="0"/>
                  <a:t>…)</a:t>
                </a:r>
                <a:r>
                  <a:rPr lang="zh-CN" altLang="en-US" sz="2400" dirty="0"/>
                  <a:t>、</a:t>
                </a:r>
                <a:r>
                  <a:rPr lang="en-US" altLang="zh-CN" sz="2400" dirty="0"/>
                  <a:t>A</a:t>
                </a:r>
                <a14:m>
                  <m:oMath xmlns:m="http://schemas.openxmlformats.org/officeDocument/2006/math">
                    <m:groupChr>
                      <m:groupChrPr>
                        <m:chr m:val="⇒"/>
                        <m:vertJc m:val="bot"/>
                        <m:ctrlPr>
                          <a:rPr lang="en-US" altLang="zh-CN" sz="2400" i="1">
                            <a:latin typeface="Cambria Math" panose="02040503050406030204" pitchFamily="18" charset="0"/>
                            <a:sym typeface="Symbol" panose="05050102010706020507" pitchFamily="18" charset="2"/>
                          </a:rPr>
                        </m:ctrlPr>
                      </m:groupChrPr>
                      <m:e>
                        <m:r>
                          <m:rPr>
                            <m:brk m:alnAt="2"/>
                          </m:rPr>
                          <a:rPr lang="en-US" altLang="zh-CN" sz="2400">
                            <a:latin typeface="Cambria Math" panose="02040503050406030204" pitchFamily="18" charset="0"/>
                            <a:sym typeface="Symbol" panose="05050102010706020507" pitchFamily="18" charset="2"/>
                          </a:rPr>
                          <m:t>+</m:t>
                        </m:r>
                      </m:e>
                    </m:groupChr>
                  </m:oMath>
                </a14:m>
                <a:r>
                  <a:rPr lang="en-US" altLang="zh-CN" sz="2400" dirty="0"/>
                  <a:t>a</a:t>
                </a:r>
                <a:r>
                  <a:rPr lang="zh-CN" altLang="en-US" sz="2400" dirty="0"/>
                  <a:t>、</a:t>
                </a:r>
                <a:r>
                  <a:rPr lang="en-US" altLang="zh-CN" sz="2400" dirty="0"/>
                  <a:t>A</a:t>
                </a:r>
                <a14:m>
                  <m:oMath xmlns:m="http://schemas.openxmlformats.org/officeDocument/2006/math">
                    <m:groupChr>
                      <m:groupChrPr>
                        <m:chr m:val="⇒"/>
                        <m:vertJc m:val="bot"/>
                        <m:ctrlPr>
                          <a:rPr lang="en-US" altLang="zh-CN" sz="2400" i="1">
                            <a:latin typeface="Cambria Math" panose="02040503050406030204" pitchFamily="18" charset="0"/>
                            <a:sym typeface="Symbol" panose="05050102010706020507" pitchFamily="18" charset="2"/>
                          </a:rPr>
                        </m:ctrlPr>
                      </m:groupChrPr>
                      <m:e>
                        <m:r>
                          <m:rPr>
                            <m:brk m:alnAt="2"/>
                          </m:rPr>
                          <a:rPr lang="en-US" altLang="zh-CN" sz="2400">
                            <a:latin typeface="Cambria Math" panose="02040503050406030204" pitchFamily="18" charset="0"/>
                            <a:sym typeface="Symbol" panose="05050102010706020507" pitchFamily="18" charset="2"/>
                          </a:rPr>
                          <m:t>+</m:t>
                        </m:r>
                      </m:e>
                    </m:groupChr>
                  </m:oMath>
                </a14:m>
                <a:r>
                  <a:rPr lang="en-US" altLang="zh-CN" sz="2400" dirty="0"/>
                  <a:t>…B</a:t>
                </a:r>
                <a:r>
                  <a:rPr lang="zh-CN" altLang="en-US" sz="2400" dirty="0"/>
                  <a:t>得</a:t>
                </a:r>
                <a:r>
                  <a:rPr lang="en-US" altLang="zh-CN" sz="2400" dirty="0"/>
                  <a:t>)</a:t>
                </a:r>
                <a:r>
                  <a:rPr lang="en-US" altLang="zh-CN" sz="2400" dirty="0">
                    <a:latin typeface="Cambria Math" panose="02040503050406030204" pitchFamily="18" charset="0"/>
                    <a:ea typeface="Cambria Math" panose="02040503050406030204" pitchFamily="18" charset="0"/>
                  </a:rPr>
                  <a:t>⋗</a:t>
                </a:r>
                <a:r>
                  <a:rPr lang="en-US" altLang="zh-CN" sz="2400" dirty="0"/>
                  <a:t>a</a:t>
                </a:r>
                <a:r>
                  <a:rPr lang="zh-CN" altLang="en-US" sz="2400" dirty="0"/>
                  <a:t>、</a:t>
                </a:r>
                <a:r>
                  <a:rPr lang="en-US" altLang="zh-CN" sz="2400" dirty="0" err="1"/>
                  <a:t>a</a:t>
                </a:r>
                <a:r>
                  <a:rPr lang="en-US" altLang="zh-CN" sz="2400" dirty="0" err="1">
                    <a:latin typeface="Cambria Math" panose="02040503050406030204" pitchFamily="18" charset="0"/>
                    <a:ea typeface="Cambria Math" panose="02040503050406030204" pitchFamily="18" charset="0"/>
                  </a:rPr>
                  <a:t>⋗</a:t>
                </a:r>
                <a:r>
                  <a:rPr lang="en-US" altLang="zh-CN" sz="2400" dirty="0" err="1"/>
                  <a:t>a</a:t>
                </a:r>
                <a:r>
                  <a:rPr lang="zh-CN" altLang="en-US" sz="2400" dirty="0"/>
                  <a:t>、</a:t>
                </a:r>
                <a:r>
                  <a:rPr lang="en-US" altLang="zh-CN" sz="2400" dirty="0" err="1"/>
                  <a:t>B</a:t>
                </a:r>
                <a:r>
                  <a:rPr lang="en-US" altLang="zh-CN" sz="2400" dirty="0" err="1">
                    <a:latin typeface="Cambria Math" panose="02040503050406030204" pitchFamily="18" charset="0"/>
                    <a:ea typeface="Cambria Math" panose="02040503050406030204" pitchFamily="18" charset="0"/>
                  </a:rPr>
                  <a:t>⋗</a:t>
                </a:r>
                <a:r>
                  <a:rPr lang="en-US" altLang="zh-CN" sz="2400" dirty="0" err="1"/>
                  <a:t>a</a:t>
                </a:r>
                <a:r>
                  <a:rPr lang="zh-CN" altLang="en-US" sz="2400" dirty="0"/>
                  <a:t>。</a:t>
                </a:r>
              </a:p>
            </p:txBody>
          </p:sp>
        </mc:Choice>
        <mc:Fallback>
          <p:sp>
            <p:nvSpPr>
              <p:cNvPr id="4" name="内容占位符 3"/>
              <p:cNvSpPr>
                <a:spLocks noGrp="1" noRot="1" noChangeAspect="1" noMove="1" noResize="1" noEditPoints="1" noAdjustHandles="1" noChangeArrowheads="1" noChangeShapeType="1" noTextEdit="1"/>
              </p:cNvSpPr>
              <p:nvPr>
                <p:ph sz="quarter" idx="13"/>
              </p:nvPr>
            </p:nvSpPr>
            <p:spPr>
              <a:xfrm>
                <a:off x="768349" y="2926444"/>
                <a:ext cx="7980539" cy="3634518"/>
              </a:xfrm>
              <a:blipFill rotWithShape="0">
                <a:blip r:embed="rId1"/>
                <a:stretch>
                  <a:fillRect l="-993" t="-1846" r="-5042"/>
                </a:stretch>
              </a:blipFill>
            </p:spPr>
            <p:txBody>
              <a:bodyPr/>
              <a:lstStyle/>
              <a:p>
                <a:r>
                  <a:rPr lang="zh-CN" altLang="en-US">
                    <a:noFill/>
                  </a:rPr>
                  <a:t> </a:t>
                </a:r>
                <a:endParaRPr lang="zh-CN" altLang="en-US">
                  <a:noFill/>
                </a:endParaRPr>
              </a:p>
            </p:txBody>
          </p:sp>
        </mc:Fallback>
      </mc:AlternateContent>
      <p:sp>
        <p:nvSpPr>
          <p:cNvPr id="5" name="Rectangle 6"/>
          <p:cNvSpPr>
            <a:spLocks noChangeArrowheads="1"/>
          </p:cNvSpPr>
          <p:nvPr/>
        </p:nvSpPr>
        <p:spPr bwMode="auto">
          <a:xfrm>
            <a:off x="1381045" y="1324029"/>
            <a:ext cx="3703978" cy="1513413"/>
          </a:xfrm>
          <a:prstGeom prst="rect">
            <a:avLst/>
          </a:prstGeom>
        </p:spPr>
        <p:style>
          <a:lnRef idx="0">
            <a:schemeClr val="accent1"/>
          </a:lnRef>
          <a:fillRef idx="3">
            <a:schemeClr val="accent1"/>
          </a:fillRef>
          <a:effectRef idx="3">
            <a:schemeClr val="accent1"/>
          </a:effectRef>
          <a:fontRef idx="minor">
            <a:schemeClr val="lt1"/>
          </a:fontRef>
        </p:style>
        <p:txBody>
          <a:bodyPr wrap="square" anchor="ctr" anchorCtr="0">
            <a:noAutofit/>
          </a:bodyPr>
          <a:lstStyle/>
          <a:p>
            <a:pPr algn="just" eaLnBrk="0" hangingPunct="0">
              <a:lnSpc>
                <a:spcPct val="150000"/>
              </a:lnSpc>
            </a:pPr>
            <a:r>
              <a:rPr lang="en-US" altLang="zh-CN" sz="2400" dirty="0">
                <a:effectLst>
                  <a:outerShdw blurRad="38100" dist="38100" dir="2700000" algn="tl">
                    <a:srgbClr val="000000">
                      <a:alpha val="43137"/>
                    </a:srgbClr>
                  </a:outerShdw>
                </a:effectLst>
              </a:rPr>
              <a:t>G[S]:	S → </a:t>
            </a:r>
            <a:r>
              <a:rPr lang="en-US" altLang="zh-CN" sz="2400" dirty="0" err="1">
                <a:effectLst>
                  <a:outerShdw blurRad="38100" dist="38100" dir="2700000" algn="tl">
                    <a:srgbClr val="000000">
                      <a:alpha val="43137"/>
                    </a:srgbClr>
                  </a:outerShdw>
                </a:effectLst>
              </a:rPr>
              <a:t>bAb</a:t>
            </a:r>
            <a:r>
              <a:rPr lang="en-US" altLang="zh-CN" sz="2400" dirty="0">
                <a:effectLst>
                  <a:outerShdw blurRad="38100" dist="38100" dir="2700000" algn="tl">
                    <a:srgbClr val="000000">
                      <a:alpha val="43137"/>
                    </a:srgbClr>
                  </a:outerShdw>
                </a:effectLst>
              </a:rPr>
              <a:t>     (1)</a:t>
            </a:r>
            <a:endParaRPr lang="zh-CN" altLang="zh-CN" sz="2400" dirty="0">
              <a:effectLst>
                <a:outerShdw blurRad="38100" dist="38100" dir="2700000" algn="tl">
                  <a:srgbClr val="000000">
                    <a:alpha val="43137"/>
                  </a:srgbClr>
                </a:outerShdw>
              </a:effectLst>
            </a:endParaRPr>
          </a:p>
          <a:p>
            <a:r>
              <a:rPr lang="en-US" altLang="zh-CN" sz="2400" dirty="0">
                <a:effectLst>
                  <a:outerShdw blurRad="38100" dist="38100" dir="2700000" algn="tl">
                    <a:srgbClr val="000000">
                      <a:alpha val="43137"/>
                    </a:srgbClr>
                  </a:outerShdw>
                </a:effectLst>
              </a:rPr>
              <a:t>           A → (</a:t>
            </a:r>
            <a:r>
              <a:rPr lang="en-US" altLang="zh-CN" sz="2400" dirty="0" err="1">
                <a:effectLst>
                  <a:outerShdw blurRad="38100" dist="38100" dir="2700000" algn="tl">
                    <a:srgbClr val="000000">
                      <a:alpha val="43137"/>
                    </a:srgbClr>
                  </a:outerShdw>
                </a:effectLst>
              </a:rPr>
              <a:t>B|a</a:t>
            </a:r>
            <a:r>
              <a:rPr lang="en-US" altLang="zh-CN" sz="2400" dirty="0">
                <a:effectLst>
                  <a:outerShdw blurRad="38100" dist="38100" dir="2700000" algn="tl">
                    <a:srgbClr val="000000">
                      <a:alpha val="43137"/>
                    </a:srgbClr>
                  </a:outerShdw>
                </a:effectLst>
              </a:rPr>
              <a:t>     (2)</a:t>
            </a:r>
            <a:endParaRPr lang="zh-CN" altLang="zh-CN" sz="2400" dirty="0">
              <a:effectLst>
                <a:outerShdw blurRad="38100" dist="38100" dir="2700000" algn="tl">
                  <a:srgbClr val="000000">
                    <a:alpha val="43137"/>
                  </a:srgbClr>
                </a:outerShdw>
              </a:effectLst>
            </a:endParaRPr>
          </a:p>
          <a:p>
            <a:r>
              <a:rPr lang="en-US" altLang="zh-CN" sz="2400" dirty="0">
                <a:effectLst>
                  <a:outerShdw blurRad="38100" dist="38100" dir="2700000" algn="tl">
                    <a:srgbClr val="000000">
                      <a:alpha val="43137"/>
                    </a:srgbClr>
                  </a:outerShdw>
                </a:effectLst>
              </a:rPr>
              <a:t>           B → </a:t>
            </a:r>
            <a:r>
              <a:rPr lang="en-US" altLang="zh-CN" sz="2400" dirty="0" err="1">
                <a:effectLst>
                  <a:outerShdw blurRad="38100" dist="38100" dir="2700000" algn="tl">
                    <a:srgbClr val="000000">
                      <a:alpha val="43137"/>
                    </a:srgbClr>
                  </a:outerShdw>
                </a:effectLst>
              </a:rPr>
              <a:t>Aa</a:t>
            </a:r>
            <a:r>
              <a:rPr lang="en-US" altLang="zh-CN" sz="2400" dirty="0">
                <a:effectLst>
                  <a:outerShdw blurRad="38100" dist="38100" dir="2700000" algn="tl">
                    <a:srgbClr val="000000">
                      <a:alpha val="43137"/>
                    </a:srgbClr>
                  </a:outerShdw>
                </a:effectLst>
              </a:rPr>
              <a:t>)      (3)</a:t>
            </a:r>
            <a:endParaRPr lang="zh-CN" altLang="zh-CN" sz="2400" dirty="0">
              <a:effectLst>
                <a:outerShdw blurRad="38100" dist="38100" dir="2700000" algn="tl">
                  <a:srgbClr val="000000">
                    <a:alpha val="43137"/>
                  </a:srgbClr>
                </a:outerShdw>
              </a:effectLst>
            </a:endParaRPr>
          </a:p>
        </p:txBody>
      </p:sp>
      <p:grpSp>
        <p:nvGrpSpPr>
          <p:cNvPr id="6" name="组合 5"/>
          <p:cNvGrpSpPr/>
          <p:nvPr/>
        </p:nvGrpSpPr>
        <p:grpSpPr>
          <a:xfrm>
            <a:off x="4472074" y="3104447"/>
            <a:ext cx="216000" cy="169333"/>
            <a:chOff x="288418" y="2946400"/>
            <a:chExt cx="216000" cy="169333"/>
          </a:xfrm>
        </p:grpSpPr>
        <p:cxnSp>
          <p:nvCxnSpPr>
            <p:cNvPr id="7" name="直接连接符 6"/>
            <p:cNvCxnSpPr/>
            <p:nvPr/>
          </p:nvCxnSpPr>
          <p:spPr>
            <a:xfrm flipV="1">
              <a:off x="288418" y="2946400"/>
              <a:ext cx="2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288418" y="3115733"/>
              <a:ext cx="2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373840" y="3013066"/>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5442918" y="3104447"/>
            <a:ext cx="216000" cy="169333"/>
            <a:chOff x="288418" y="2946400"/>
            <a:chExt cx="216000" cy="169333"/>
          </a:xfrm>
        </p:grpSpPr>
        <p:cxnSp>
          <p:nvCxnSpPr>
            <p:cNvPr id="11" name="直接连接符 10"/>
            <p:cNvCxnSpPr/>
            <p:nvPr/>
          </p:nvCxnSpPr>
          <p:spPr>
            <a:xfrm flipV="1">
              <a:off x="288418" y="2946400"/>
              <a:ext cx="2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288418" y="3115733"/>
              <a:ext cx="2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73840" y="3013066"/>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6242907" y="3104447"/>
            <a:ext cx="216000" cy="169333"/>
            <a:chOff x="288418" y="2946400"/>
            <a:chExt cx="216000" cy="169333"/>
          </a:xfrm>
        </p:grpSpPr>
        <p:cxnSp>
          <p:nvCxnSpPr>
            <p:cNvPr id="15" name="直接连接符 14"/>
            <p:cNvCxnSpPr/>
            <p:nvPr/>
          </p:nvCxnSpPr>
          <p:spPr>
            <a:xfrm flipV="1">
              <a:off x="288418" y="2946400"/>
              <a:ext cx="2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288418" y="3115733"/>
              <a:ext cx="2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373840" y="3013066"/>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7179884" y="3104447"/>
            <a:ext cx="216000" cy="169333"/>
            <a:chOff x="288418" y="2946400"/>
            <a:chExt cx="216000" cy="169333"/>
          </a:xfrm>
        </p:grpSpPr>
        <p:cxnSp>
          <p:nvCxnSpPr>
            <p:cNvPr id="19" name="直接连接符 18"/>
            <p:cNvCxnSpPr/>
            <p:nvPr/>
          </p:nvCxnSpPr>
          <p:spPr>
            <a:xfrm flipV="1">
              <a:off x="288418" y="2946400"/>
              <a:ext cx="2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288418" y="3115733"/>
              <a:ext cx="2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373840" y="3013066"/>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8099162" y="3104447"/>
            <a:ext cx="216000" cy="169333"/>
            <a:chOff x="288418" y="2946400"/>
            <a:chExt cx="216000" cy="169333"/>
          </a:xfrm>
        </p:grpSpPr>
        <p:cxnSp>
          <p:nvCxnSpPr>
            <p:cNvPr id="23" name="直接连接符 22"/>
            <p:cNvCxnSpPr/>
            <p:nvPr/>
          </p:nvCxnSpPr>
          <p:spPr>
            <a:xfrm flipV="1">
              <a:off x="288418" y="2946400"/>
              <a:ext cx="2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288418" y="3115733"/>
              <a:ext cx="2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373840" y="3013066"/>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fade">
                                      <p:cBhvr>
                                        <p:cTn id="32" dur="500"/>
                                        <p:tgtEl>
                                          <p:spTgt spid="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Effect transition="in" filter="fade">
                                      <p:cBhvr>
                                        <p:cTn id="37" dur="500"/>
                                        <p:tgtEl>
                                          <p:spTgt spid="4">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fade">
                                      <p:cBhvr>
                                        <p:cTn id="42" dur="500"/>
                                        <p:tgtEl>
                                          <p:spTgt spid="4">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animEffect transition="in" filter="fade">
                                      <p:cBhvr>
                                        <p:cTn id="4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确定优先关系的原则</a:t>
            </a:r>
            <a:endParaRPr lang="zh-CN" altLang="en-US" dirty="0"/>
          </a:p>
        </p:txBody>
      </p:sp>
      <p:sp>
        <p:nvSpPr>
          <p:cNvPr id="4" name="内容占位符 3"/>
          <p:cNvSpPr>
            <a:spLocks noGrp="1"/>
          </p:cNvSpPr>
          <p:nvPr>
            <p:ph sz="quarter" idx="13"/>
          </p:nvPr>
        </p:nvSpPr>
        <p:spPr/>
        <p:txBody>
          <a:bodyPr/>
          <a:lstStyle/>
          <a:p>
            <a:r>
              <a:rPr lang="zh-CN" altLang="en-US" dirty="0"/>
              <a:t>在语法树中，确定优先关系的原则是：</a:t>
            </a:r>
            <a:endParaRPr lang="zh-CN" altLang="en-US" dirty="0"/>
          </a:p>
          <a:p>
            <a:r>
              <a:rPr lang="zh-CN" altLang="en-US" dirty="0">
                <a:solidFill>
                  <a:srgbClr val="FF0000"/>
                </a:solidFill>
              </a:rPr>
              <a:t>同层的优先关系为   ；</a:t>
            </a:r>
            <a:endParaRPr lang="zh-CN" altLang="en-US" dirty="0">
              <a:solidFill>
                <a:srgbClr val="FF0000"/>
              </a:solidFill>
            </a:endParaRPr>
          </a:p>
          <a:p>
            <a:r>
              <a:rPr lang="zh-CN" altLang="en-US" dirty="0">
                <a:solidFill>
                  <a:srgbClr val="FF0000"/>
                </a:solidFill>
              </a:rPr>
              <a:t>不同层时，层次在下的优先级高，层次在上的优先级低</a:t>
            </a:r>
            <a:endParaRPr lang="zh-CN" altLang="en-US" dirty="0">
              <a:solidFill>
                <a:srgbClr val="FF0000"/>
              </a:solidFill>
            </a:endParaRPr>
          </a:p>
          <a:p>
            <a:r>
              <a:rPr lang="zh-CN" altLang="en-US" dirty="0"/>
              <a:t>为了表示简洁明了，我们可以用优先关系矩阵表示文法符号之间的优先关系。</a:t>
            </a:r>
            <a:endParaRPr lang="zh-CN" altLang="en-US" dirty="0"/>
          </a:p>
          <a:p>
            <a:endParaRPr lang="zh-CN" altLang="en-US" dirty="0"/>
          </a:p>
        </p:txBody>
      </p:sp>
      <p:grpSp>
        <p:nvGrpSpPr>
          <p:cNvPr id="5" name="组合 4"/>
          <p:cNvGrpSpPr/>
          <p:nvPr/>
        </p:nvGrpSpPr>
        <p:grpSpPr>
          <a:xfrm>
            <a:off x="4239530" y="2088446"/>
            <a:ext cx="216000" cy="169333"/>
            <a:chOff x="288418" y="2946400"/>
            <a:chExt cx="216000" cy="169333"/>
          </a:xfrm>
          <a:solidFill>
            <a:srgbClr val="FF0000"/>
          </a:solidFill>
        </p:grpSpPr>
        <p:cxnSp>
          <p:nvCxnSpPr>
            <p:cNvPr id="6" name="直接连接符 5"/>
            <p:cNvCxnSpPr/>
            <p:nvPr/>
          </p:nvCxnSpPr>
          <p:spPr>
            <a:xfrm flipV="1">
              <a:off x="288418" y="2946400"/>
              <a:ext cx="216000" cy="0"/>
            </a:xfrm>
            <a:prstGeom prst="line">
              <a:avLst/>
            </a:prstGeom>
            <a:grpFill/>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288418" y="3115733"/>
              <a:ext cx="216000" cy="0"/>
            </a:xfrm>
            <a:prstGeom prst="line">
              <a:avLst/>
            </a:prstGeom>
            <a:grpFill/>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373840" y="3013066"/>
              <a:ext cx="36000" cy="36000"/>
            </a:xfrm>
            <a:prstGeom prst="ellipse">
              <a:avLst/>
            </a:prstGeom>
            <a:gr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6</a:t>
            </a:r>
            <a:r>
              <a:rPr lang="zh-CN" altLang="en-US" dirty="0"/>
              <a:t>章 自底向上优先分析</a:t>
            </a:r>
            <a:endParaRPr lang="zh-CN" altLang="en-US" dirty="0"/>
          </a:p>
        </p:txBody>
      </p:sp>
      <p:sp>
        <p:nvSpPr>
          <p:cNvPr id="4" name="AutoShape 9"/>
          <p:cNvSpPr>
            <a:spLocks noChangeArrowheads="1"/>
          </p:cNvSpPr>
          <p:nvPr/>
        </p:nvSpPr>
        <p:spPr bwMode="auto">
          <a:xfrm>
            <a:off x="3847897" y="1277075"/>
            <a:ext cx="1440000" cy="540000"/>
          </a:xfrm>
          <a:prstGeom prst="downArrow">
            <a:avLst>
              <a:gd name="adj1" fmla="val 50000"/>
              <a:gd name="adj2" fmla="val 25000"/>
            </a:avLst>
          </a:prstGeom>
        </p:spPr>
        <p:style>
          <a:lnRef idx="0">
            <a:schemeClr val="accent4"/>
          </a:lnRef>
          <a:fillRef idx="3">
            <a:schemeClr val="accent4"/>
          </a:fillRef>
          <a:effectRef idx="3">
            <a:schemeClr val="accent4"/>
          </a:effectRef>
          <a:fontRef idx="minor">
            <a:schemeClr val="lt1"/>
          </a:fontRef>
        </p:style>
        <p:txBody>
          <a:bodyPr wrap="none" anchor="ctr"/>
          <a:lstStyle/>
          <a:p>
            <a:pPr algn="ctr" eaLnBrk="1" hangingPunct="1">
              <a:spcBef>
                <a:spcPct val="0"/>
              </a:spcBef>
            </a:pPr>
            <a:r>
              <a:rPr lang="en-US" altLang="zh-CN" sz="2400" dirty="0">
                <a:effectLst>
                  <a:outerShdw blurRad="38100" dist="38100" dir="2700000" algn="tl">
                    <a:srgbClr val="000000">
                      <a:alpha val="43137"/>
                    </a:srgbClr>
                  </a:outerShdw>
                </a:effectLst>
              </a:rPr>
              <a:t>S.P</a:t>
            </a:r>
            <a:endParaRPr lang="en-US" altLang="zh-CN" sz="2400" dirty="0">
              <a:effectLst>
                <a:outerShdw blurRad="38100" dist="38100" dir="2700000" algn="tl">
                  <a:srgbClr val="000000">
                    <a:alpha val="43137"/>
                  </a:srgbClr>
                </a:outerShdw>
              </a:effectLst>
            </a:endParaRPr>
          </a:p>
        </p:txBody>
      </p:sp>
      <p:sp>
        <p:nvSpPr>
          <p:cNvPr id="5" name="AutoShape 10"/>
          <p:cNvSpPr>
            <a:spLocks noChangeArrowheads="1"/>
          </p:cNvSpPr>
          <p:nvPr/>
        </p:nvSpPr>
        <p:spPr bwMode="auto">
          <a:xfrm>
            <a:off x="3854450" y="6099244"/>
            <a:ext cx="1440000" cy="540000"/>
          </a:xfrm>
          <a:prstGeom prst="downArrow">
            <a:avLst>
              <a:gd name="adj1" fmla="val 50000"/>
              <a:gd name="adj2" fmla="val 25000"/>
            </a:avLst>
          </a:prstGeom>
        </p:spPr>
        <p:style>
          <a:lnRef idx="0">
            <a:schemeClr val="accent3"/>
          </a:lnRef>
          <a:fillRef idx="3">
            <a:schemeClr val="accent3"/>
          </a:fillRef>
          <a:effectRef idx="3">
            <a:schemeClr val="accent3"/>
          </a:effectRef>
          <a:fontRef idx="minor">
            <a:schemeClr val="lt1"/>
          </a:fontRef>
        </p:style>
        <p:txBody>
          <a:bodyPr wrap="none" anchor="ctr"/>
          <a:lstStyle/>
          <a:p>
            <a:pPr algn="ctr" eaLnBrk="1" hangingPunct="1">
              <a:spcBef>
                <a:spcPct val="0"/>
              </a:spcBef>
            </a:pPr>
            <a:r>
              <a:rPr lang="en-US" altLang="zh-CN" sz="2400" dirty="0">
                <a:effectLst>
                  <a:outerShdw blurRad="38100" dist="38100" dir="2700000" algn="tl">
                    <a:srgbClr val="000000">
                      <a:alpha val="43137"/>
                    </a:srgbClr>
                  </a:outerShdw>
                </a:effectLst>
              </a:rPr>
              <a:t>O.P</a:t>
            </a:r>
            <a:endParaRPr lang="en-US" altLang="zh-CN" sz="2400" dirty="0">
              <a:effectLst>
                <a:outerShdw blurRad="38100" dist="38100" dir="2700000" algn="tl">
                  <a:srgbClr val="000000">
                    <a:alpha val="43137"/>
                  </a:srgbClr>
                </a:outerShdw>
              </a:effectLst>
            </a:endParaRPr>
          </a:p>
        </p:txBody>
      </p:sp>
      <p:sp>
        <p:nvSpPr>
          <p:cNvPr id="32" name="Rectangle 17"/>
          <p:cNvSpPr>
            <a:spLocks noChangeArrowheads="1"/>
          </p:cNvSpPr>
          <p:nvPr/>
        </p:nvSpPr>
        <p:spPr bwMode="auto">
          <a:xfrm>
            <a:off x="899174" y="2071991"/>
            <a:ext cx="710508" cy="3696511"/>
          </a:xfrm>
          <a:prstGeom prst="rect">
            <a:avLst/>
          </a:prstGeom>
        </p:spPr>
        <p:style>
          <a:lnRef idx="0">
            <a:schemeClr val="accent5"/>
          </a:lnRef>
          <a:fillRef idx="3">
            <a:schemeClr val="accent5"/>
          </a:fillRef>
          <a:effectRef idx="3">
            <a:schemeClr val="accent5"/>
          </a:effectRef>
          <a:fontRef idx="minor">
            <a:schemeClr val="lt1"/>
          </a:fontRef>
        </p:style>
        <p:txBody>
          <a:bodyPr wrap="none" anchor="ctr"/>
          <a:lstStyle/>
          <a:p>
            <a:pPr algn="ctr" eaLnBrk="1" hangingPunct="1">
              <a:spcBef>
                <a:spcPct val="0"/>
              </a:spcBef>
            </a:pPr>
            <a:r>
              <a:rPr lang="zh-CN" altLang="en-US" sz="2400" dirty="0">
                <a:solidFill>
                  <a:schemeClr val="bg1"/>
                </a:solidFill>
                <a:effectLst>
                  <a:outerShdw blurRad="38100" dist="38100" dir="2700000" algn="tl">
                    <a:srgbClr val="000000">
                      <a:alpha val="43137"/>
                    </a:srgbClr>
                  </a:outerShdw>
                </a:effectLst>
                <a:latin typeface="楷体_GB2312" pitchFamily="49" charset="-122"/>
              </a:rPr>
              <a:t>表</a:t>
            </a:r>
            <a:endParaRPr lang="en-US" altLang="zh-CN" sz="2400" dirty="0">
              <a:solidFill>
                <a:schemeClr val="bg1"/>
              </a:solidFill>
              <a:effectLst>
                <a:outerShdw blurRad="38100" dist="38100" dir="2700000" algn="tl">
                  <a:srgbClr val="000000">
                    <a:alpha val="43137"/>
                  </a:srgbClr>
                </a:outerShdw>
              </a:effectLst>
              <a:latin typeface="楷体_GB2312" pitchFamily="49" charset="-122"/>
            </a:endParaRPr>
          </a:p>
          <a:p>
            <a:pPr algn="ctr" eaLnBrk="1" hangingPunct="1">
              <a:spcBef>
                <a:spcPct val="0"/>
              </a:spcBef>
            </a:pPr>
            <a:r>
              <a:rPr lang="zh-CN" altLang="en-US" sz="2400" dirty="0">
                <a:solidFill>
                  <a:schemeClr val="bg1"/>
                </a:solidFill>
                <a:effectLst>
                  <a:outerShdw blurRad="38100" dist="38100" dir="2700000" algn="tl">
                    <a:srgbClr val="000000">
                      <a:alpha val="43137"/>
                    </a:srgbClr>
                  </a:outerShdw>
                </a:effectLst>
                <a:latin typeface="楷体_GB2312" pitchFamily="49" charset="-122"/>
              </a:rPr>
              <a:t>格</a:t>
            </a:r>
            <a:endParaRPr lang="zh-CN" altLang="en-US" sz="2400" dirty="0">
              <a:solidFill>
                <a:schemeClr val="bg1"/>
              </a:solidFill>
              <a:effectLst>
                <a:outerShdw blurRad="38100" dist="38100" dir="2700000" algn="tl">
                  <a:srgbClr val="000000">
                    <a:alpha val="43137"/>
                  </a:srgbClr>
                </a:outerShdw>
              </a:effectLst>
              <a:latin typeface="楷体_GB2312" pitchFamily="49" charset="-122"/>
            </a:endParaRPr>
          </a:p>
          <a:p>
            <a:pPr algn="ctr" eaLnBrk="1" hangingPunct="1">
              <a:spcBef>
                <a:spcPct val="0"/>
              </a:spcBef>
            </a:pPr>
            <a:r>
              <a:rPr lang="zh-CN" altLang="en-US" sz="2400" dirty="0">
                <a:solidFill>
                  <a:schemeClr val="bg1"/>
                </a:solidFill>
                <a:effectLst>
                  <a:outerShdw blurRad="38100" dist="38100" dir="2700000" algn="tl">
                    <a:srgbClr val="000000">
                      <a:alpha val="43137"/>
                    </a:srgbClr>
                  </a:outerShdw>
                </a:effectLst>
                <a:latin typeface="楷体_GB2312" pitchFamily="49" charset="-122"/>
              </a:rPr>
              <a:t>管</a:t>
            </a:r>
            <a:endParaRPr lang="zh-CN" altLang="en-US" sz="2400" dirty="0">
              <a:solidFill>
                <a:schemeClr val="bg1"/>
              </a:solidFill>
              <a:effectLst>
                <a:outerShdw blurRad="38100" dist="38100" dir="2700000" algn="tl">
                  <a:srgbClr val="000000">
                    <a:alpha val="43137"/>
                  </a:srgbClr>
                </a:outerShdw>
              </a:effectLst>
              <a:latin typeface="楷体_GB2312" pitchFamily="49" charset="-122"/>
            </a:endParaRPr>
          </a:p>
          <a:p>
            <a:pPr algn="ctr" eaLnBrk="1" hangingPunct="1">
              <a:spcBef>
                <a:spcPct val="0"/>
              </a:spcBef>
            </a:pPr>
            <a:r>
              <a:rPr lang="zh-CN" altLang="en-US" sz="2400" dirty="0">
                <a:solidFill>
                  <a:schemeClr val="bg1"/>
                </a:solidFill>
                <a:effectLst>
                  <a:outerShdw blurRad="38100" dist="38100" dir="2700000" algn="tl">
                    <a:srgbClr val="000000">
                      <a:alpha val="43137"/>
                    </a:srgbClr>
                  </a:outerShdw>
                </a:effectLst>
                <a:latin typeface="楷体_GB2312" pitchFamily="49" charset="-122"/>
              </a:rPr>
              <a:t>理</a:t>
            </a:r>
            <a:endParaRPr lang="en-US" altLang="zh-CN" sz="2400" dirty="0">
              <a:solidFill>
                <a:schemeClr val="bg1"/>
              </a:solidFill>
              <a:effectLst>
                <a:outerShdw blurRad="38100" dist="38100" dir="2700000" algn="tl">
                  <a:srgbClr val="000000">
                    <a:alpha val="43137"/>
                  </a:srgbClr>
                </a:outerShdw>
              </a:effectLst>
              <a:latin typeface="楷体_GB2312" pitchFamily="49" charset="-122"/>
            </a:endParaRPr>
          </a:p>
          <a:p>
            <a:pPr algn="ctr" eaLnBrk="1" hangingPunct="1">
              <a:spcBef>
                <a:spcPct val="0"/>
              </a:spcBef>
            </a:pPr>
            <a:r>
              <a:rPr lang="zh-CN" altLang="en-US" sz="2400" dirty="0">
                <a:solidFill>
                  <a:schemeClr val="bg1"/>
                </a:solidFill>
                <a:effectLst>
                  <a:outerShdw blurRad="38100" dist="38100" dir="2700000" algn="tl">
                    <a:srgbClr val="000000">
                      <a:alpha val="43137"/>
                    </a:srgbClr>
                  </a:outerShdw>
                </a:effectLst>
                <a:latin typeface="楷体_GB2312" pitchFamily="49" charset="-122"/>
              </a:rPr>
              <a:t>程</a:t>
            </a:r>
            <a:endParaRPr lang="en-US" altLang="zh-CN" sz="2400" dirty="0">
              <a:solidFill>
                <a:schemeClr val="bg1"/>
              </a:solidFill>
              <a:effectLst>
                <a:outerShdw blurRad="38100" dist="38100" dir="2700000" algn="tl">
                  <a:srgbClr val="000000">
                    <a:alpha val="43137"/>
                  </a:srgbClr>
                </a:outerShdw>
              </a:effectLst>
              <a:latin typeface="楷体_GB2312" pitchFamily="49" charset="-122"/>
            </a:endParaRPr>
          </a:p>
          <a:p>
            <a:pPr algn="ctr" eaLnBrk="1" hangingPunct="1">
              <a:spcBef>
                <a:spcPct val="0"/>
              </a:spcBef>
            </a:pPr>
            <a:r>
              <a:rPr lang="zh-CN" altLang="en-US" sz="2400" dirty="0">
                <a:solidFill>
                  <a:schemeClr val="bg1"/>
                </a:solidFill>
                <a:effectLst>
                  <a:outerShdw blurRad="38100" dist="38100" dir="2700000" algn="tl">
                    <a:srgbClr val="000000">
                      <a:alpha val="43137"/>
                    </a:srgbClr>
                  </a:outerShdw>
                </a:effectLst>
                <a:latin typeface="楷体_GB2312" pitchFamily="49" charset="-122"/>
              </a:rPr>
              <a:t>序</a:t>
            </a:r>
            <a:endParaRPr lang="zh-CN" altLang="en-US" sz="2400" dirty="0">
              <a:solidFill>
                <a:schemeClr val="bg1"/>
              </a:solidFill>
              <a:effectLst>
                <a:outerShdw blurRad="38100" dist="38100" dir="2700000" algn="tl">
                  <a:srgbClr val="000000">
                    <a:alpha val="43137"/>
                  </a:srgbClr>
                </a:outerShdw>
              </a:effectLst>
              <a:latin typeface="楷体_GB2312" pitchFamily="49" charset="-122"/>
            </a:endParaRPr>
          </a:p>
        </p:txBody>
      </p:sp>
      <p:graphicFrame>
        <p:nvGraphicFramePr>
          <p:cNvPr id="38" name="内容占位符 3"/>
          <p:cNvGraphicFramePr>
            <a:graphicFrameLocks noGrp="1"/>
          </p:cNvGraphicFramePr>
          <p:nvPr>
            <p:ph sz="quarter" idx="13"/>
          </p:nvPr>
        </p:nvGraphicFramePr>
        <p:xfrm>
          <a:off x="2981460" y="1876520"/>
          <a:ext cx="3181080" cy="4176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87" name="组合 86"/>
          <p:cNvGrpSpPr/>
          <p:nvPr/>
        </p:nvGrpSpPr>
        <p:grpSpPr>
          <a:xfrm>
            <a:off x="1609682" y="2071991"/>
            <a:ext cx="1376221" cy="3784060"/>
            <a:chOff x="1609682" y="2071991"/>
            <a:chExt cx="1376221" cy="3784060"/>
          </a:xfrm>
        </p:grpSpPr>
        <p:cxnSp>
          <p:nvCxnSpPr>
            <p:cNvPr id="47" name="直接箭头连接符 46"/>
            <p:cNvCxnSpPr>
              <a:stCxn id="32" idx="3"/>
            </p:cNvCxnSpPr>
            <p:nvPr/>
          </p:nvCxnSpPr>
          <p:spPr>
            <a:xfrm flipV="1">
              <a:off x="1609682" y="2071991"/>
              <a:ext cx="1376221" cy="1848256"/>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50" name="直接箭头连接符 49"/>
            <p:cNvCxnSpPr>
              <a:stCxn id="32" idx="3"/>
            </p:cNvCxnSpPr>
            <p:nvPr/>
          </p:nvCxnSpPr>
          <p:spPr>
            <a:xfrm flipV="1">
              <a:off x="1609682" y="2839582"/>
              <a:ext cx="1354312" cy="1080665"/>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53" name="直接箭头连接符 52"/>
            <p:cNvCxnSpPr>
              <a:stCxn id="32" idx="3"/>
            </p:cNvCxnSpPr>
            <p:nvPr/>
          </p:nvCxnSpPr>
          <p:spPr>
            <a:xfrm flipV="1">
              <a:off x="1609682" y="3617085"/>
              <a:ext cx="1376221" cy="303162"/>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56" name="直接箭头连接符 55"/>
            <p:cNvCxnSpPr>
              <a:stCxn id="32" idx="3"/>
            </p:cNvCxnSpPr>
            <p:nvPr/>
          </p:nvCxnSpPr>
          <p:spPr>
            <a:xfrm>
              <a:off x="1609682" y="3920247"/>
              <a:ext cx="1376221" cy="394545"/>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59" name="直接箭头连接符 58"/>
            <p:cNvCxnSpPr>
              <a:stCxn id="32" idx="3"/>
            </p:cNvCxnSpPr>
            <p:nvPr/>
          </p:nvCxnSpPr>
          <p:spPr>
            <a:xfrm>
              <a:off x="1609682" y="3920247"/>
              <a:ext cx="1354312" cy="1225685"/>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63" name="直接箭头连接符 62"/>
            <p:cNvCxnSpPr>
              <a:stCxn id="32" idx="3"/>
            </p:cNvCxnSpPr>
            <p:nvPr/>
          </p:nvCxnSpPr>
          <p:spPr>
            <a:xfrm>
              <a:off x="1609682" y="3920247"/>
              <a:ext cx="1354312" cy="1935804"/>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grpSp>
      <p:sp>
        <p:nvSpPr>
          <p:cNvPr id="66" name="Rectangle 17"/>
          <p:cNvSpPr>
            <a:spLocks noChangeArrowheads="1"/>
          </p:cNvSpPr>
          <p:nvPr/>
        </p:nvSpPr>
        <p:spPr bwMode="auto">
          <a:xfrm>
            <a:off x="7518520" y="2071991"/>
            <a:ext cx="710508" cy="3696511"/>
          </a:xfrm>
          <a:prstGeom prst="rect">
            <a:avLst/>
          </a:prstGeom>
        </p:spPr>
        <p:style>
          <a:lnRef idx="0">
            <a:schemeClr val="accent5"/>
          </a:lnRef>
          <a:fillRef idx="3">
            <a:schemeClr val="accent5"/>
          </a:fillRef>
          <a:effectRef idx="3">
            <a:schemeClr val="accent5"/>
          </a:effectRef>
          <a:fontRef idx="minor">
            <a:schemeClr val="lt1"/>
          </a:fontRef>
        </p:style>
        <p:txBody>
          <a:bodyPr wrap="none" anchor="ctr"/>
          <a:lstStyle/>
          <a:p>
            <a:pPr algn="ctr" eaLnBrk="1" hangingPunct="1">
              <a:spcBef>
                <a:spcPct val="0"/>
              </a:spcBef>
            </a:pPr>
            <a:r>
              <a:rPr lang="zh-CN" altLang="en-US" sz="2400" dirty="0">
                <a:solidFill>
                  <a:schemeClr val="bg1"/>
                </a:solidFill>
                <a:effectLst>
                  <a:outerShdw blurRad="38100" dist="38100" dir="2700000" algn="tl">
                    <a:srgbClr val="000000">
                      <a:alpha val="43137"/>
                    </a:srgbClr>
                  </a:outerShdw>
                </a:effectLst>
                <a:latin typeface="楷体_GB2312" pitchFamily="49" charset="-122"/>
              </a:rPr>
              <a:t>错</a:t>
            </a:r>
            <a:endParaRPr lang="en-US" altLang="zh-CN" sz="2400" dirty="0">
              <a:solidFill>
                <a:schemeClr val="bg1"/>
              </a:solidFill>
              <a:effectLst>
                <a:outerShdw blurRad="38100" dist="38100" dir="2700000" algn="tl">
                  <a:srgbClr val="000000">
                    <a:alpha val="43137"/>
                  </a:srgbClr>
                </a:outerShdw>
              </a:effectLst>
              <a:latin typeface="楷体_GB2312" pitchFamily="49" charset="-122"/>
            </a:endParaRPr>
          </a:p>
          <a:p>
            <a:pPr algn="ctr" eaLnBrk="1" hangingPunct="1">
              <a:spcBef>
                <a:spcPct val="0"/>
              </a:spcBef>
            </a:pPr>
            <a:r>
              <a:rPr lang="zh-CN" altLang="en-US" sz="2400" dirty="0">
                <a:solidFill>
                  <a:schemeClr val="bg1"/>
                </a:solidFill>
                <a:effectLst>
                  <a:outerShdw blurRad="38100" dist="38100" dir="2700000" algn="tl">
                    <a:srgbClr val="000000">
                      <a:alpha val="43137"/>
                    </a:srgbClr>
                  </a:outerShdw>
                </a:effectLst>
                <a:latin typeface="楷体_GB2312" pitchFamily="49" charset="-122"/>
              </a:rPr>
              <a:t>误</a:t>
            </a:r>
            <a:endParaRPr lang="en-US" altLang="zh-CN" sz="2400" dirty="0">
              <a:solidFill>
                <a:schemeClr val="bg1"/>
              </a:solidFill>
              <a:effectLst>
                <a:outerShdw blurRad="38100" dist="38100" dir="2700000" algn="tl">
                  <a:srgbClr val="000000">
                    <a:alpha val="43137"/>
                  </a:srgbClr>
                </a:outerShdw>
              </a:effectLst>
              <a:latin typeface="楷体_GB2312" pitchFamily="49" charset="-122"/>
            </a:endParaRPr>
          </a:p>
          <a:p>
            <a:pPr algn="ctr" eaLnBrk="1" hangingPunct="1">
              <a:spcBef>
                <a:spcPct val="0"/>
              </a:spcBef>
            </a:pPr>
            <a:r>
              <a:rPr lang="zh-CN" altLang="en-US" sz="2400" dirty="0">
                <a:solidFill>
                  <a:schemeClr val="bg1"/>
                </a:solidFill>
                <a:effectLst>
                  <a:outerShdw blurRad="38100" dist="38100" dir="2700000" algn="tl">
                    <a:srgbClr val="000000">
                      <a:alpha val="43137"/>
                    </a:srgbClr>
                  </a:outerShdw>
                </a:effectLst>
                <a:latin typeface="楷体_GB2312" pitchFamily="49" charset="-122"/>
              </a:rPr>
              <a:t>处</a:t>
            </a:r>
            <a:endParaRPr lang="en-US" altLang="zh-CN" sz="2400" dirty="0">
              <a:solidFill>
                <a:schemeClr val="bg1"/>
              </a:solidFill>
              <a:effectLst>
                <a:outerShdw blurRad="38100" dist="38100" dir="2700000" algn="tl">
                  <a:srgbClr val="000000">
                    <a:alpha val="43137"/>
                  </a:srgbClr>
                </a:outerShdw>
              </a:effectLst>
              <a:latin typeface="楷体_GB2312" pitchFamily="49" charset="-122"/>
            </a:endParaRPr>
          </a:p>
          <a:p>
            <a:pPr algn="ctr" eaLnBrk="1" hangingPunct="1">
              <a:spcBef>
                <a:spcPct val="0"/>
              </a:spcBef>
            </a:pPr>
            <a:r>
              <a:rPr lang="zh-CN" altLang="en-US" sz="2400" dirty="0">
                <a:solidFill>
                  <a:schemeClr val="bg1"/>
                </a:solidFill>
                <a:effectLst>
                  <a:outerShdw blurRad="38100" dist="38100" dir="2700000" algn="tl">
                    <a:srgbClr val="000000">
                      <a:alpha val="43137"/>
                    </a:srgbClr>
                  </a:outerShdw>
                </a:effectLst>
                <a:latin typeface="楷体_GB2312" pitchFamily="49" charset="-122"/>
              </a:rPr>
              <a:t>理</a:t>
            </a:r>
            <a:endParaRPr lang="en-US" altLang="zh-CN" sz="2400" dirty="0">
              <a:solidFill>
                <a:schemeClr val="bg1"/>
              </a:solidFill>
              <a:effectLst>
                <a:outerShdw blurRad="38100" dist="38100" dir="2700000" algn="tl">
                  <a:srgbClr val="000000">
                    <a:alpha val="43137"/>
                  </a:srgbClr>
                </a:outerShdw>
              </a:effectLst>
              <a:latin typeface="楷体_GB2312" pitchFamily="49" charset="-122"/>
            </a:endParaRPr>
          </a:p>
          <a:p>
            <a:pPr algn="ctr" eaLnBrk="1" hangingPunct="1">
              <a:spcBef>
                <a:spcPct val="0"/>
              </a:spcBef>
            </a:pPr>
            <a:r>
              <a:rPr lang="zh-CN" altLang="en-US" sz="2400" dirty="0">
                <a:solidFill>
                  <a:schemeClr val="bg1"/>
                </a:solidFill>
                <a:effectLst>
                  <a:outerShdw blurRad="38100" dist="38100" dir="2700000" algn="tl">
                    <a:srgbClr val="000000">
                      <a:alpha val="43137"/>
                    </a:srgbClr>
                  </a:outerShdw>
                </a:effectLst>
                <a:latin typeface="楷体_GB2312" pitchFamily="49" charset="-122"/>
              </a:rPr>
              <a:t>程</a:t>
            </a:r>
            <a:endParaRPr lang="en-US" altLang="zh-CN" sz="2400" dirty="0">
              <a:solidFill>
                <a:schemeClr val="bg1"/>
              </a:solidFill>
              <a:effectLst>
                <a:outerShdw blurRad="38100" dist="38100" dir="2700000" algn="tl">
                  <a:srgbClr val="000000">
                    <a:alpha val="43137"/>
                  </a:srgbClr>
                </a:outerShdw>
              </a:effectLst>
              <a:latin typeface="楷体_GB2312" pitchFamily="49" charset="-122"/>
            </a:endParaRPr>
          </a:p>
          <a:p>
            <a:pPr algn="ctr" eaLnBrk="1" hangingPunct="1">
              <a:spcBef>
                <a:spcPct val="0"/>
              </a:spcBef>
            </a:pPr>
            <a:r>
              <a:rPr lang="zh-CN" altLang="en-US" sz="2400" dirty="0">
                <a:solidFill>
                  <a:schemeClr val="bg1"/>
                </a:solidFill>
                <a:effectLst>
                  <a:outerShdw blurRad="38100" dist="38100" dir="2700000" algn="tl">
                    <a:srgbClr val="000000">
                      <a:alpha val="43137"/>
                    </a:srgbClr>
                  </a:outerShdw>
                </a:effectLst>
                <a:latin typeface="楷体_GB2312" pitchFamily="49" charset="-122"/>
              </a:rPr>
              <a:t>序</a:t>
            </a:r>
            <a:endParaRPr lang="zh-CN" altLang="en-US" sz="2400" dirty="0">
              <a:solidFill>
                <a:schemeClr val="bg1"/>
              </a:solidFill>
              <a:effectLst>
                <a:outerShdw blurRad="38100" dist="38100" dir="2700000" algn="tl">
                  <a:srgbClr val="000000">
                    <a:alpha val="43137"/>
                  </a:srgbClr>
                </a:outerShdw>
              </a:effectLst>
              <a:latin typeface="楷体_GB2312" pitchFamily="49" charset="-122"/>
            </a:endParaRPr>
          </a:p>
        </p:txBody>
      </p:sp>
      <p:grpSp>
        <p:nvGrpSpPr>
          <p:cNvPr id="88" name="组合 87"/>
          <p:cNvGrpSpPr/>
          <p:nvPr/>
        </p:nvGrpSpPr>
        <p:grpSpPr>
          <a:xfrm>
            <a:off x="6164209" y="2071992"/>
            <a:ext cx="1354311" cy="3784059"/>
            <a:chOff x="6164209" y="2071992"/>
            <a:chExt cx="1354311" cy="3784059"/>
          </a:xfrm>
        </p:grpSpPr>
        <p:cxnSp>
          <p:nvCxnSpPr>
            <p:cNvPr id="67" name="直接箭头连接符 66"/>
            <p:cNvCxnSpPr>
              <a:stCxn id="66" idx="1"/>
            </p:cNvCxnSpPr>
            <p:nvPr/>
          </p:nvCxnSpPr>
          <p:spPr>
            <a:xfrm flipH="1">
              <a:off x="6167336" y="3920247"/>
              <a:ext cx="1351184" cy="1935804"/>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74" name="直接箭头连接符 73"/>
            <p:cNvCxnSpPr>
              <a:stCxn id="66" idx="1"/>
            </p:cNvCxnSpPr>
            <p:nvPr/>
          </p:nvCxnSpPr>
          <p:spPr>
            <a:xfrm flipH="1" flipV="1">
              <a:off x="6167336" y="2071992"/>
              <a:ext cx="1351184" cy="1848255"/>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77" name="直接箭头连接符 76"/>
            <p:cNvCxnSpPr>
              <a:stCxn id="66" idx="1"/>
            </p:cNvCxnSpPr>
            <p:nvPr/>
          </p:nvCxnSpPr>
          <p:spPr>
            <a:xfrm flipH="1" flipV="1">
              <a:off x="6167336" y="2839582"/>
              <a:ext cx="1351184" cy="1080665"/>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80" name="直接箭头连接符 79"/>
            <p:cNvCxnSpPr>
              <a:stCxn id="66" idx="1"/>
            </p:cNvCxnSpPr>
            <p:nvPr/>
          </p:nvCxnSpPr>
          <p:spPr>
            <a:xfrm flipH="1" flipV="1">
              <a:off x="6189245" y="3577187"/>
              <a:ext cx="1329275" cy="343060"/>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82" name="直接箭头连接符 81"/>
            <p:cNvCxnSpPr>
              <a:stCxn id="66" idx="1"/>
            </p:cNvCxnSpPr>
            <p:nvPr/>
          </p:nvCxnSpPr>
          <p:spPr>
            <a:xfrm flipH="1">
              <a:off x="6164209" y="3920247"/>
              <a:ext cx="1354311" cy="394545"/>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84" name="直接箭头连接符 83"/>
            <p:cNvCxnSpPr>
              <a:stCxn id="66" idx="1"/>
            </p:cNvCxnSpPr>
            <p:nvPr/>
          </p:nvCxnSpPr>
          <p:spPr>
            <a:xfrm flipH="1">
              <a:off x="6164209" y="3920247"/>
              <a:ext cx="1354311" cy="1122812"/>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grpSp>
      <p:sp>
        <p:nvSpPr>
          <p:cNvPr id="3" name="灯片编号占位符 2"/>
          <p:cNvSpPr>
            <a:spLocks noGrp="1"/>
          </p:cNvSpPr>
          <p:nvPr>
            <p:ph type="sldNum" sz="quarter" idx="12"/>
          </p:nvPr>
        </p:nvSpPr>
        <p:spPr/>
        <p:txBody>
          <a:bodyPr/>
          <a:lstStyle/>
          <a:p>
            <a:fld id="{8843E61C-59C5-4CD9-8AD0-6C2DF969DDCF}"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Top)">
                                      <p:cBhvr>
                                        <p:cTn id="7" dur="1000"/>
                                        <p:tgtEl>
                                          <p:spTgt spid="4"/>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38">
                                            <p:graphicEl>
                                              <a:dgm id="{3FA6C75D-28EF-4B00-9461-A92A60674EE7}"/>
                                            </p:graphicEl>
                                          </p:spTgt>
                                        </p:tgtEl>
                                        <p:attrNameLst>
                                          <p:attrName>style.visibility</p:attrName>
                                        </p:attrNameLst>
                                      </p:cBhvr>
                                      <p:to>
                                        <p:strVal val="visible"/>
                                      </p:to>
                                    </p:set>
                                    <p:animEffect transition="in" filter="wipe(up)">
                                      <p:cBhvr>
                                        <p:cTn id="11" dur="500"/>
                                        <p:tgtEl>
                                          <p:spTgt spid="38">
                                            <p:graphicEl>
                                              <a:dgm id="{3FA6C75D-28EF-4B00-9461-A92A60674EE7}"/>
                                            </p:graphicEl>
                                          </p:spTgt>
                                        </p:tgtEl>
                                      </p:cBhvr>
                                    </p:animEffect>
                                  </p:childTnLst>
                                </p:cTn>
                              </p:par>
                            </p:childTnLst>
                          </p:cTn>
                        </p:par>
                        <p:par>
                          <p:cTn id="12" fill="hold">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38">
                                            <p:graphicEl>
                                              <a:dgm id="{B98C3ED0-D5D7-4E1E-9101-10BD8D0271E3}"/>
                                            </p:graphicEl>
                                          </p:spTgt>
                                        </p:tgtEl>
                                        <p:attrNameLst>
                                          <p:attrName>style.visibility</p:attrName>
                                        </p:attrNameLst>
                                      </p:cBhvr>
                                      <p:to>
                                        <p:strVal val="visible"/>
                                      </p:to>
                                    </p:set>
                                    <p:animEffect transition="in" filter="wipe(up)">
                                      <p:cBhvr>
                                        <p:cTn id="15" dur="500"/>
                                        <p:tgtEl>
                                          <p:spTgt spid="38">
                                            <p:graphicEl>
                                              <a:dgm id="{B98C3ED0-D5D7-4E1E-9101-10BD8D0271E3}"/>
                                            </p:graphicEl>
                                          </p:spTgt>
                                        </p:tgtEl>
                                      </p:cBhvr>
                                    </p:animEffect>
                                  </p:childTnLst>
                                </p:cTn>
                              </p:par>
                            </p:childTnLst>
                          </p:cTn>
                        </p:par>
                        <p:par>
                          <p:cTn id="16" fill="hold">
                            <p:stCondLst>
                              <p:cond delay="2000"/>
                            </p:stCondLst>
                            <p:childTnLst>
                              <p:par>
                                <p:cTn id="17" presetID="22" presetClass="entr" presetSubtype="1" fill="hold" grpId="0" nodeType="afterEffect">
                                  <p:stCondLst>
                                    <p:cond delay="0"/>
                                  </p:stCondLst>
                                  <p:childTnLst>
                                    <p:set>
                                      <p:cBhvr>
                                        <p:cTn id="18" dur="1" fill="hold">
                                          <p:stCondLst>
                                            <p:cond delay="0"/>
                                          </p:stCondLst>
                                        </p:cTn>
                                        <p:tgtEl>
                                          <p:spTgt spid="38">
                                            <p:graphicEl>
                                              <a:dgm id="{981CD4B6-5AE0-4A11-B32D-6D10FC68785B}"/>
                                            </p:graphicEl>
                                          </p:spTgt>
                                        </p:tgtEl>
                                        <p:attrNameLst>
                                          <p:attrName>style.visibility</p:attrName>
                                        </p:attrNameLst>
                                      </p:cBhvr>
                                      <p:to>
                                        <p:strVal val="visible"/>
                                      </p:to>
                                    </p:set>
                                    <p:animEffect transition="in" filter="wipe(up)">
                                      <p:cBhvr>
                                        <p:cTn id="19" dur="500"/>
                                        <p:tgtEl>
                                          <p:spTgt spid="38">
                                            <p:graphicEl>
                                              <a:dgm id="{981CD4B6-5AE0-4A11-B32D-6D10FC68785B}"/>
                                            </p:graphicEl>
                                          </p:spTgt>
                                        </p:tgtEl>
                                      </p:cBhvr>
                                    </p:animEffect>
                                  </p:childTnLst>
                                </p:cTn>
                              </p:par>
                            </p:childTnLst>
                          </p:cTn>
                        </p:par>
                        <p:par>
                          <p:cTn id="20" fill="hold">
                            <p:stCondLst>
                              <p:cond delay="2500"/>
                            </p:stCondLst>
                            <p:childTnLst>
                              <p:par>
                                <p:cTn id="21" presetID="22" presetClass="entr" presetSubtype="1" fill="hold" grpId="0" nodeType="afterEffect">
                                  <p:stCondLst>
                                    <p:cond delay="0"/>
                                  </p:stCondLst>
                                  <p:childTnLst>
                                    <p:set>
                                      <p:cBhvr>
                                        <p:cTn id="22" dur="1" fill="hold">
                                          <p:stCondLst>
                                            <p:cond delay="0"/>
                                          </p:stCondLst>
                                        </p:cTn>
                                        <p:tgtEl>
                                          <p:spTgt spid="38">
                                            <p:graphicEl>
                                              <a:dgm id="{EDB19F30-C078-43F2-B749-D30F80B94BC6}"/>
                                            </p:graphicEl>
                                          </p:spTgt>
                                        </p:tgtEl>
                                        <p:attrNameLst>
                                          <p:attrName>style.visibility</p:attrName>
                                        </p:attrNameLst>
                                      </p:cBhvr>
                                      <p:to>
                                        <p:strVal val="visible"/>
                                      </p:to>
                                    </p:set>
                                    <p:animEffect transition="in" filter="wipe(up)">
                                      <p:cBhvr>
                                        <p:cTn id="23" dur="500"/>
                                        <p:tgtEl>
                                          <p:spTgt spid="38">
                                            <p:graphicEl>
                                              <a:dgm id="{EDB19F30-C078-43F2-B749-D30F80B94BC6}"/>
                                            </p:graphicEl>
                                          </p:spTgt>
                                        </p:tgtEl>
                                      </p:cBhvr>
                                    </p:animEffect>
                                  </p:childTnLst>
                                </p:cTn>
                              </p:par>
                            </p:childTnLst>
                          </p:cTn>
                        </p:par>
                        <p:par>
                          <p:cTn id="24" fill="hold">
                            <p:stCondLst>
                              <p:cond delay="3000"/>
                            </p:stCondLst>
                            <p:childTnLst>
                              <p:par>
                                <p:cTn id="25" presetID="22" presetClass="entr" presetSubtype="1" fill="hold" grpId="0" nodeType="afterEffect">
                                  <p:stCondLst>
                                    <p:cond delay="0"/>
                                  </p:stCondLst>
                                  <p:childTnLst>
                                    <p:set>
                                      <p:cBhvr>
                                        <p:cTn id="26" dur="1" fill="hold">
                                          <p:stCondLst>
                                            <p:cond delay="0"/>
                                          </p:stCondLst>
                                        </p:cTn>
                                        <p:tgtEl>
                                          <p:spTgt spid="38">
                                            <p:graphicEl>
                                              <a:dgm id="{7E86F20A-E80F-41BF-8A3A-5C076FE87447}"/>
                                            </p:graphicEl>
                                          </p:spTgt>
                                        </p:tgtEl>
                                        <p:attrNameLst>
                                          <p:attrName>style.visibility</p:attrName>
                                        </p:attrNameLst>
                                      </p:cBhvr>
                                      <p:to>
                                        <p:strVal val="visible"/>
                                      </p:to>
                                    </p:set>
                                    <p:animEffect transition="in" filter="wipe(up)">
                                      <p:cBhvr>
                                        <p:cTn id="27" dur="500"/>
                                        <p:tgtEl>
                                          <p:spTgt spid="38">
                                            <p:graphicEl>
                                              <a:dgm id="{7E86F20A-E80F-41BF-8A3A-5C076FE87447}"/>
                                            </p:graphicEl>
                                          </p:spTgt>
                                        </p:tgtEl>
                                      </p:cBhvr>
                                    </p:animEffect>
                                  </p:childTnLst>
                                </p:cTn>
                              </p:par>
                            </p:childTnLst>
                          </p:cTn>
                        </p:par>
                        <p:par>
                          <p:cTn id="28" fill="hold">
                            <p:stCondLst>
                              <p:cond delay="3500"/>
                            </p:stCondLst>
                            <p:childTnLst>
                              <p:par>
                                <p:cTn id="29" presetID="22" presetClass="entr" presetSubtype="1" fill="hold" grpId="0" nodeType="afterEffect">
                                  <p:stCondLst>
                                    <p:cond delay="0"/>
                                  </p:stCondLst>
                                  <p:childTnLst>
                                    <p:set>
                                      <p:cBhvr>
                                        <p:cTn id="30" dur="1" fill="hold">
                                          <p:stCondLst>
                                            <p:cond delay="0"/>
                                          </p:stCondLst>
                                        </p:cTn>
                                        <p:tgtEl>
                                          <p:spTgt spid="38">
                                            <p:graphicEl>
                                              <a:dgm id="{649449EF-9C69-4DFA-AC77-CFD79DD6CE74}"/>
                                            </p:graphicEl>
                                          </p:spTgt>
                                        </p:tgtEl>
                                        <p:attrNameLst>
                                          <p:attrName>style.visibility</p:attrName>
                                        </p:attrNameLst>
                                      </p:cBhvr>
                                      <p:to>
                                        <p:strVal val="visible"/>
                                      </p:to>
                                    </p:set>
                                    <p:animEffect transition="in" filter="wipe(up)">
                                      <p:cBhvr>
                                        <p:cTn id="31" dur="500"/>
                                        <p:tgtEl>
                                          <p:spTgt spid="38">
                                            <p:graphicEl>
                                              <a:dgm id="{649449EF-9C69-4DFA-AC77-CFD79DD6CE74}"/>
                                            </p:graphicEl>
                                          </p:spTgt>
                                        </p:tgtEl>
                                      </p:cBhvr>
                                    </p:animEffect>
                                  </p:childTnLst>
                                </p:cTn>
                              </p:par>
                            </p:childTnLst>
                          </p:cTn>
                        </p:par>
                        <p:par>
                          <p:cTn id="32" fill="hold">
                            <p:stCondLst>
                              <p:cond delay="4000"/>
                            </p:stCondLst>
                            <p:childTnLst>
                              <p:par>
                                <p:cTn id="33" presetID="10" presetClass="entr" presetSubtype="0" fill="hold" grpId="0" nodeType="after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childTnLst>
                                </p:cTn>
                              </p:par>
                            </p:childTnLst>
                          </p:cTn>
                        </p:par>
                        <p:par>
                          <p:cTn id="36" fill="hold">
                            <p:stCondLst>
                              <p:cond delay="4500"/>
                            </p:stCondLst>
                            <p:childTnLst>
                              <p:par>
                                <p:cTn id="37" presetID="10" presetClass="entr" presetSubtype="0" fill="hold" grpId="0" nodeType="afterEffect">
                                  <p:stCondLst>
                                    <p:cond delay="0"/>
                                  </p:stCondLst>
                                  <p:childTnLst>
                                    <p:set>
                                      <p:cBhvr>
                                        <p:cTn id="38" dur="1" fill="hold">
                                          <p:stCondLst>
                                            <p:cond delay="0"/>
                                          </p:stCondLst>
                                        </p:cTn>
                                        <p:tgtEl>
                                          <p:spTgt spid="66"/>
                                        </p:tgtEl>
                                        <p:attrNameLst>
                                          <p:attrName>style.visibility</p:attrName>
                                        </p:attrNameLst>
                                      </p:cBhvr>
                                      <p:to>
                                        <p:strVal val="visible"/>
                                      </p:to>
                                    </p:set>
                                    <p:animEffect transition="in" filter="fade">
                                      <p:cBhvr>
                                        <p:cTn id="39" dur="500"/>
                                        <p:tgtEl>
                                          <p:spTgt spid="66"/>
                                        </p:tgtEl>
                                      </p:cBhvr>
                                    </p:animEffect>
                                  </p:childTnLst>
                                </p:cTn>
                              </p:par>
                            </p:childTnLst>
                          </p:cTn>
                        </p:par>
                        <p:par>
                          <p:cTn id="40" fill="hold">
                            <p:stCondLst>
                              <p:cond delay="5000"/>
                            </p:stCondLst>
                            <p:childTnLst>
                              <p:par>
                                <p:cTn id="41" presetID="22" presetClass="entr" presetSubtype="8" fill="hold" nodeType="afterEffect">
                                  <p:stCondLst>
                                    <p:cond delay="0"/>
                                  </p:stCondLst>
                                  <p:childTnLst>
                                    <p:set>
                                      <p:cBhvr>
                                        <p:cTn id="42" dur="1" fill="hold">
                                          <p:stCondLst>
                                            <p:cond delay="0"/>
                                          </p:stCondLst>
                                        </p:cTn>
                                        <p:tgtEl>
                                          <p:spTgt spid="87"/>
                                        </p:tgtEl>
                                        <p:attrNameLst>
                                          <p:attrName>style.visibility</p:attrName>
                                        </p:attrNameLst>
                                      </p:cBhvr>
                                      <p:to>
                                        <p:strVal val="visible"/>
                                      </p:to>
                                    </p:set>
                                    <p:animEffect transition="in" filter="wipe(left)">
                                      <p:cBhvr>
                                        <p:cTn id="43" dur="500"/>
                                        <p:tgtEl>
                                          <p:spTgt spid="87"/>
                                        </p:tgtEl>
                                      </p:cBhvr>
                                    </p:animEffect>
                                  </p:childTnLst>
                                </p:cTn>
                              </p:par>
                            </p:childTnLst>
                          </p:cTn>
                        </p:par>
                        <p:par>
                          <p:cTn id="44" fill="hold">
                            <p:stCondLst>
                              <p:cond delay="5500"/>
                            </p:stCondLst>
                            <p:childTnLst>
                              <p:par>
                                <p:cTn id="45" presetID="22" presetClass="entr" presetSubtype="2" fill="hold" nodeType="afterEffect">
                                  <p:stCondLst>
                                    <p:cond delay="0"/>
                                  </p:stCondLst>
                                  <p:childTnLst>
                                    <p:set>
                                      <p:cBhvr>
                                        <p:cTn id="46" dur="1" fill="hold">
                                          <p:stCondLst>
                                            <p:cond delay="0"/>
                                          </p:stCondLst>
                                        </p:cTn>
                                        <p:tgtEl>
                                          <p:spTgt spid="88"/>
                                        </p:tgtEl>
                                        <p:attrNameLst>
                                          <p:attrName>style.visibility</p:attrName>
                                        </p:attrNameLst>
                                      </p:cBhvr>
                                      <p:to>
                                        <p:strVal val="visible"/>
                                      </p:to>
                                    </p:set>
                                    <p:animEffect transition="in" filter="wipe(right)">
                                      <p:cBhvr>
                                        <p:cTn id="47" dur="500"/>
                                        <p:tgtEl>
                                          <p:spTgt spid="88"/>
                                        </p:tgtEl>
                                      </p:cBhvr>
                                    </p:animEffect>
                                  </p:childTnLst>
                                </p:cTn>
                              </p:par>
                            </p:childTnLst>
                          </p:cTn>
                        </p:par>
                        <p:par>
                          <p:cTn id="48" fill="hold">
                            <p:stCondLst>
                              <p:cond delay="6000"/>
                            </p:stCondLst>
                            <p:childTnLst>
                              <p:par>
                                <p:cTn id="49" presetID="12" presetClass="entr" presetSubtype="1" fill="hold" grpId="0" nodeType="after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slide(fromTop)">
                                      <p:cBhvr>
                                        <p:cTn id="51" dur="500"/>
                                        <p:tgtEl>
                                          <p:spTgt spid="5"/>
                                        </p:tgtEl>
                                      </p:cBhvr>
                                    </p:animEffect>
                                  </p:childTnLst>
                                </p:cTn>
                              </p:par>
                            </p:childTnLst>
                          </p:cTn>
                        </p:par>
                      </p:childTnLst>
                    </p:cTn>
                  </p:par>
                  <p:par>
                    <p:cTn id="52" fill="hold">
                      <p:stCondLst>
                        <p:cond delay="indefinite"/>
                      </p:stCondLst>
                      <p:childTnLst>
                        <p:par>
                          <p:cTn id="53" fill="hold">
                            <p:stCondLst>
                              <p:cond delay="0"/>
                            </p:stCondLst>
                            <p:childTnLst>
                              <p:par>
                                <p:cTn id="54" presetID="19" presetClass="emph" presetSubtype="0" fill="hold" grpId="3" nodeType="clickEffect">
                                  <p:stCondLst>
                                    <p:cond delay="0"/>
                                  </p:stCondLst>
                                  <p:childTnLst>
                                    <p:animClr clrSpc="rgb" dir="cw">
                                      <p:cBhvr override="childStyle">
                                        <p:cTn id="55" dur="500" fill="hold"/>
                                        <p:tgtEl>
                                          <p:spTgt spid="38">
                                            <p:graphicEl>
                                              <a:dgm id="{B98C3ED0-D5D7-4E1E-9101-10BD8D0271E3}"/>
                                            </p:graphicEl>
                                          </p:spTgt>
                                        </p:tgtEl>
                                        <p:attrNameLst>
                                          <p:attrName>style.color</p:attrName>
                                        </p:attrNameLst>
                                      </p:cBhvr>
                                      <p:to>
                                        <a:srgbClr val="FF0000"/>
                                      </p:to>
                                    </p:animClr>
                                    <p:animClr clrSpc="rgb" dir="cw">
                                      <p:cBhvr>
                                        <p:cTn id="56" dur="500" fill="hold"/>
                                        <p:tgtEl>
                                          <p:spTgt spid="38">
                                            <p:graphicEl>
                                              <a:dgm id="{B98C3ED0-D5D7-4E1E-9101-10BD8D0271E3}"/>
                                            </p:graphicEl>
                                          </p:spTgt>
                                        </p:tgtEl>
                                        <p:attrNameLst>
                                          <p:attrName>fillcolor</p:attrName>
                                        </p:attrNameLst>
                                      </p:cBhvr>
                                      <p:to>
                                        <a:srgbClr val="FF0000"/>
                                      </p:to>
                                    </p:animClr>
                                    <p:set>
                                      <p:cBhvr>
                                        <p:cTn id="57" dur="500" fill="hold"/>
                                        <p:tgtEl>
                                          <p:spTgt spid="38">
                                            <p:graphicEl>
                                              <a:dgm id="{B98C3ED0-D5D7-4E1E-9101-10BD8D0271E3}"/>
                                            </p:graphicEl>
                                          </p:spTgt>
                                        </p:tgtEl>
                                        <p:attrNameLst>
                                          <p:attrName>fill.type</p:attrName>
                                        </p:attrNameLst>
                                      </p:cBhvr>
                                      <p:to>
                                        <p:strVal val="solid"/>
                                      </p:to>
                                    </p:set>
                                    <p:set>
                                      <p:cBhvr>
                                        <p:cTn id="58" dur="500" fill="hold"/>
                                        <p:tgtEl>
                                          <p:spTgt spid="38">
                                            <p:graphicEl>
                                              <a:dgm id="{B98C3ED0-D5D7-4E1E-9101-10BD8D0271E3}"/>
                                            </p:graphic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P spid="32" grpId="0" animBg="1"/>
      <p:bldGraphic spid="38" grpId="0" uiExpand="1">
        <p:bldSub>
          <a:bldDgm bld="lvlOne"/>
        </p:bldSub>
      </p:bldGraphic>
      <p:bldGraphic spid="38" grpId="3" uiExpand="1">
        <p:bldSub>
          <a:bldDgm/>
        </p:bldSub>
      </p:bldGraphic>
      <p:bldP spid="6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优先关系矩阵</a:t>
            </a:r>
            <a:endParaRPr lang="zh-CN" altLang="en-US" dirty="0"/>
          </a:p>
        </p:txBody>
      </p:sp>
      <p:sp>
        <p:nvSpPr>
          <p:cNvPr id="4" name="内容占位符 3"/>
          <p:cNvSpPr>
            <a:spLocks noGrp="1"/>
          </p:cNvSpPr>
          <p:nvPr>
            <p:ph sz="quarter" idx="13"/>
          </p:nvPr>
        </p:nvSpPr>
        <p:spPr>
          <a:xfrm>
            <a:off x="768096" y="5276405"/>
            <a:ext cx="7569406" cy="1016039"/>
          </a:xfrm>
        </p:spPr>
        <p:txBody>
          <a:bodyPr>
            <a:normAutofit/>
          </a:bodyPr>
          <a:lstStyle/>
          <a:p>
            <a:r>
              <a:rPr lang="zh-CN" altLang="zh-CN" sz="2400" dirty="0">
                <a:solidFill>
                  <a:srgbClr val="FF0000"/>
                </a:solidFill>
              </a:rPr>
              <a:t>空白处表示这两个终结符不能相邻，故没优先关系</a:t>
            </a:r>
            <a:endParaRPr lang="en-US" altLang="zh-CN" sz="2400" dirty="0">
              <a:solidFill>
                <a:srgbClr val="FF0000"/>
              </a:solidFill>
            </a:endParaRPr>
          </a:p>
          <a:p>
            <a:r>
              <a:rPr lang="zh-CN" altLang="en-US" sz="2400" dirty="0">
                <a:solidFill>
                  <a:srgbClr val="FF0000"/>
                </a:solidFill>
              </a:rPr>
              <a:t>对于与</a:t>
            </a:r>
            <a:r>
              <a:rPr lang="en-US" altLang="zh-CN" sz="2400" dirty="0">
                <a:solidFill>
                  <a:srgbClr val="FF0000"/>
                </a:solidFill>
              </a:rPr>
              <a:t>#</a:t>
            </a:r>
            <a:r>
              <a:rPr lang="zh-CN" altLang="en-US" sz="2400" dirty="0">
                <a:solidFill>
                  <a:srgbClr val="FF0000"/>
                </a:solidFill>
              </a:rPr>
              <a:t>相邻的符号，所有符号</a:t>
            </a:r>
            <a:r>
              <a:rPr lang="en-US" altLang="zh-CN" sz="2400" dirty="0">
                <a:solidFill>
                  <a:srgbClr val="FF0000"/>
                </a:solidFill>
              </a:rPr>
              <a:t>⋗#</a:t>
            </a:r>
            <a:r>
              <a:rPr lang="zh-CN" altLang="en-US" sz="2400" dirty="0">
                <a:solidFill>
                  <a:srgbClr val="FF0000"/>
                </a:solidFill>
              </a:rPr>
              <a:t>，</a:t>
            </a:r>
            <a:r>
              <a:rPr lang="en-US" altLang="zh-CN" sz="2400" dirty="0">
                <a:solidFill>
                  <a:srgbClr val="FF0000"/>
                </a:solidFill>
              </a:rPr>
              <a:t># ⋖</a:t>
            </a:r>
            <a:r>
              <a:rPr lang="zh-CN" altLang="en-US" sz="2400" dirty="0">
                <a:solidFill>
                  <a:srgbClr val="FF0000"/>
                </a:solidFill>
              </a:rPr>
              <a:t>所有符号</a:t>
            </a:r>
            <a:endParaRPr lang="zh-CN" altLang="en-US" sz="2400" dirty="0">
              <a:solidFill>
                <a:srgbClr val="FF0000"/>
              </a:solidFill>
            </a:endParaRPr>
          </a:p>
        </p:txBody>
      </p:sp>
      <p:pic>
        <p:nvPicPr>
          <p:cNvPr id="5" name="图片 4"/>
          <p:cNvPicPr>
            <a:picLocks noChangeAspect="1"/>
          </p:cNvPicPr>
          <p:nvPr/>
        </p:nvPicPr>
        <p:blipFill>
          <a:blip r:embed="rId1"/>
          <a:stretch>
            <a:fillRect/>
          </a:stretch>
        </p:blipFill>
        <p:spPr>
          <a:xfrm>
            <a:off x="1113073" y="1141108"/>
            <a:ext cx="6844830" cy="411141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优先关系在语法树中的体现</a:t>
            </a:r>
            <a:endParaRPr lang="zh-CN" altLang="en-US" dirty="0"/>
          </a:p>
        </p:txBody>
      </p:sp>
      <p:sp>
        <p:nvSpPr>
          <p:cNvPr id="4" name="内容占位符 3"/>
          <p:cNvSpPr>
            <a:spLocks noGrp="1"/>
          </p:cNvSpPr>
          <p:nvPr>
            <p:ph sz="quarter" idx="13"/>
          </p:nvPr>
        </p:nvSpPr>
        <p:spPr/>
        <p:txBody>
          <a:bodyPr/>
          <a:lstStyle/>
          <a:p>
            <a:r>
              <a:rPr lang="zh-CN" altLang="en-US" dirty="0"/>
              <a:t>教材</a:t>
            </a:r>
            <a:r>
              <a:rPr lang="en-US" altLang="zh-CN" dirty="0"/>
              <a:t>P104</a:t>
            </a:r>
            <a:endParaRPr lang="en-US" altLang="zh-CN" dirty="0"/>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en-US" altLang="zh-CN" dirty="0"/>
              <a:t>6.3.2 </a:t>
            </a:r>
            <a:r>
              <a:rPr lang="zh-CN" altLang="en-US" dirty="0"/>
              <a:t>简单优先文法的定义</a:t>
            </a:r>
            <a:endParaRPr lang="zh-CN" altLang="en-US" dirty="0"/>
          </a:p>
        </p:txBody>
      </p:sp>
      <p:sp>
        <p:nvSpPr>
          <p:cNvPr id="4" name="内容占位符 3"/>
          <p:cNvSpPr>
            <a:spLocks noGrp="1"/>
          </p:cNvSpPr>
          <p:nvPr>
            <p:ph sz="quarter" idx="13"/>
          </p:nvPr>
        </p:nvSpPr>
        <p:spPr/>
        <p:txBody>
          <a:bodyPr>
            <a:normAutofit/>
          </a:bodyPr>
          <a:lstStyle/>
          <a:p>
            <a:r>
              <a:rPr lang="zh-CN" altLang="en-US" dirty="0"/>
              <a:t>满足以下条件的文法是简单优先文法（见教材</a:t>
            </a:r>
            <a:r>
              <a:rPr lang="en-US" altLang="zh-CN" dirty="0"/>
              <a:t>P</a:t>
            </a:r>
            <a:r>
              <a:rPr lang="en-US" altLang="zh-CN" baseline="-25000" dirty="0"/>
              <a:t>105</a:t>
            </a:r>
            <a:r>
              <a:rPr lang="zh-CN" altLang="en-US" dirty="0"/>
              <a:t>）：</a:t>
            </a:r>
            <a:endParaRPr lang="zh-CN" altLang="en-US" dirty="0"/>
          </a:p>
          <a:p>
            <a:r>
              <a:rPr lang="zh-CN" altLang="en-US" dirty="0"/>
              <a:t>（</a:t>
            </a:r>
            <a:r>
              <a:rPr lang="en-US" altLang="zh-CN" dirty="0"/>
              <a:t>1</a:t>
            </a:r>
            <a:r>
              <a:rPr lang="zh-CN" altLang="en-US" dirty="0"/>
              <a:t>）在文法符号集</a:t>
            </a:r>
            <a:r>
              <a:rPr lang="en-US" altLang="zh-CN" dirty="0"/>
              <a:t>V</a:t>
            </a:r>
            <a:r>
              <a:rPr lang="zh-CN" altLang="en-US" dirty="0"/>
              <a:t>中，任意两个符号之间</a:t>
            </a:r>
            <a:r>
              <a:rPr lang="zh-CN" altLang="en-US" dirty="0">
                <a:solidFill>
                  <a:srgbClr val="FF0000"/>
                </a:solidFill>
              </a:rPr>
              <a:t>最多只有一种优先关系</a:t>
            </a:r>
            <a:r>
              <a:rPr lang="zh-CN" altLang="en-US" dirty="0"/>
              <a:t>成立；</a:t>
            </a:r>
            <a:endParaRPr lang="zh-CN" altLang="en-US" dirty="0"/>
          </a:p>
          <a:p>
            <a:r>
              <a:rPr lang="zh-CN" altLang="en-US" dirty="0"/>
              <a:t>（</a:t>
            </a:r>
            <a:r>
              <a:rPr lang="en-US" altLang="zh-CN" dirty="0"/>
              <a:t>2</a:t>
            </a:r>
            <a:r>
              <a:rPr lang="zh-CN" altLang="en-US" dirty="0"/>
              <a:t>）在文法中任意两个产生式</a:t>
            </a:r>
            <a:r>
              <a:rPr lang="zh-CN" altLang="en-US" dirty="0">
                <a:solidFill>
                  <a:srgbClr val="FF0000"/>
                </a:solidFill>
              </a:rPr>
              <a:t>没有相同的右部</a:t>
            </a:r>
            <a:r>
              <a:rPr lang="zh-CN" altLang="en-US" dirty="0"/>
              <a:t>；</a:t>
            </a:r>
            <a:endParaRPr lang="en-US" altLang="zh-CN" dirty="0"/>
          </a:p>
          <a:p>
            <a:r>
              <a:rPr lang="zh-CN" altLang="en-US" dirty="0"/>
              <a:t>（</a:t>
            </a:r>
            <a:r>
              <a:rPr lang="en-US" altLang="zh-CN" dirty="0"/>
              <a:t>3</a:t>
            </a:r>
            <a:r>
              <a:rPr lang="zh-CN" altLang="en-US" dirty="0"/>
              <a:t>）</a:t>
            </a:r>
            <a:r>
              <a:rPr lang="zh-CN" altLang="en-US" dirty="0">
                <a:solidFill>
                  <a:srgbClr val="FF0000"/>
                </a:solidFill>
              </a:rPr>
              <a:t>不含空产生式。</a:t>
            </a:r>
            <a:endParaRPr lang="zh-CN" altLang="en-US" dirty="0">
              <a:solidFill>
                <a:srgbClr val="FF0000"/>
              </a:solidFill>
            </a:endParaRPr>
          </a:p>
          <a:p>
            <a:r>
              <a:rPr lang="zh-CN" altLang="en-US" dirty="0"/>
              <a:t>其中第一条必须满足是显然的，对第二条来说，若不满足则会出现归约不唯一。</a:t>
            </a:r>
            <a:endParaRPr lang="zh-CN" altLang="en-US"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en-US" altLang="zh-CN" dirty="0"/>
              <a:t>6.3.3 </a:t>
            </a:r>
            <a:r>
              <a:rPr lang="zh-CN" altLang="en-US" dirty="0"/>
              <a:t>简单优先分析的过程</a:t>
            </a:r>
            <a:endParaRPr lang="zh-CN" altLang="en-US" dirty="0"/>
          </a:p>
        </p:txBody>
      </p:sp>
      <p:sp>
        <p:nvSpPr>
          <p:cNvPr id="4" name="内容占位符 3"/>
          <p:cNvSpPr>
            <a:spLocks noGrp="1"/>
          </p:cNvSpPr>
          <p:nvPr>
            <p:ph sz="quarter" idx="13"/>
          </p:nvPr>
        </p:nvSpPr>
        <p:spPr>
          <a:xfrm>
            <a:off x="768350" y="1322827"/>
            <a:ext cx="7771968" cy="5147877"/>
          </a:xfrm>
        </p:spPr>
        <p:txBody>
          <a:bodyPr/>
          <a:lstStyle/>
          <a:p>
            <a:r>
              <a:rPr lang="zh-CN" altLang="en-US" dirty="0"/>
              <a:t>首先构造优先关系矩阵，并将文法的产生式保存，设置符号栈</a:t>
            </a:r>
            <a:r>
              <a:rPr lang="en-US" altLang="zh-CN" dirty="0"/>
              <a:t>S</a:t>
            </a:r>
            <a:r>
              <a:rPr lang="zh-CN" altLang="en-US" dirty="0"/>
              <a:t>。</a:t>
            </a:r>
            <a:endParaRPr lang="en-US" altLang="zh-CN" dirty="0"/>
          </a:p>
          <a:p>
            <a:r>
              <a:rPr lang="zh-CN" altLang="en-US" dirty="0"/>
              <a:t>分析程序读入一个单词后，比较栈顶符号和该单词的优先级，若栈顶符号优先级</a:t>
            </a:r>
            <a:r>
              <a:rPr lang="zh-CN" altLang="en-US" dirty="0">
                <a:solidFill>
                  <a:srgbClr val="FF0000"/>
                </a:solidFill>
              </a:rPr>
              <a:t>低于或等于</a:t>
            </a:r>
            <a:r>
              <a:rPr lang="zh-CN" altLang="en-US" dirty="0"/>
              <a:t>该单词，</a:t>
            </a:r>
            <a:r>
              <a:rPr lang="zh-CN" altLang="en-US" dirty="0">
                <a:solidFill>
                  <a:srgbClr val="FF0000"/>
                </a:solidFill>
              </a:rPr>
              <a:t>继续读入</a:t>
            </a:r>
            <a:r>
              <a:rPr lang="zh-CN" altLang="en-US" dirty="0"/>
              <a:t>；若栈顶符号优先级</a:t>
            </a:r>
            <a:r>
              <a:rPr lang="zh-CN" altLang="en-US" dirty="0">
                <a:solidFill>
                  <a:srgbClr val="FF0000"/>
                </a:solidFill>
              </a:rPr>
              <a:t>高于读入符号</a:t>
            </a:r>
            <a:r>
              <a:rPr lang="zh-CN" altLang="en-US" dirty="0"/>
              <a:t>，则找句柄</a:t>
            </a:r>
            <a:r>
              <a:rPr lang="zh-CN" altLang="en-US" dirty="0">
                <a:solidFill>
                  <a:srgbClr val="FF0000"/>
                </a:solidFill>
              </a:rPr>
              <a:t>进行归约</a:t>
            </a:r>
            <a:r>
              <a:rPr lang="zh-CN" altLang="en-US" dirty="0"/>
              <a:t>，然后继续读入。</a:t>
            </a:r>
            <a:endParaRPr lang="en-US" altLang="zh-CN" dirty="0"/>
          </a:p>
          <a:p>
            <a:r>
              <a:rPr lang="zh-CN" altLang="en-US" dirty="0"/>
              <a:t>直到最后</a:t>
            </a:r>
            <a:r>
              <a:rPr lang="zh-CN" altLang="en-US" dirty="0">
                <a:solidFill>
                  <a:srgbClr val="FF0000"/>
                </a:solidFill>
              </a:rPr>
              <a:t>栈内只剩下开始符号</a:t>
            </a:r>
            <a:r>
              <a:rPr lang="zh-CN" altLang="en-US" dirty="0"/>
              <a:t>，</a:t>
            </a:r>
            <a:r>
              <a:rPr lang="zh-CN" altLang="en-US" dirty="0">
                <a:solidFill>
                  <a:srgbClr val="FF0000"/>
                </a:solidFill>
              </a:rPr>
              <a:t>输入串读到“＃”为止</a:t>
            </a:r>
            <a:r>
              <a:rPr lang="zh-CN" altLang="en-US" dirty="0"/>
              <a:t>。此时识别正确。</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a:xfrm>
            <a:off x="768095" y="241108"/>
            <a:ext cx="8285469" cy="900000"/>
          </a:xfrm>
        </p:spPr>
        <p:txBody>
          <a:bodyPr>
            <a:normAutofit fontScale="90000"/>
          </a:bodyPr>
          <a:lstStyle/>
          <a:p>
            <a:r>
              <a:rPr lang="zh-CN" altLang="en-US" dirty="0"/>
              <a:t>输入串</a:t>
            </a:r>
            <a:r>
              <a:rPr lang="en-US" altLang="zh-CN" dirty="0"/>
              <a:t>b(</a:t>
            </a:r>
            <a:r>
              <a:rPr lang="en-US" altLang="zh-CN" dirty="0" err="1"/>
              <a:t>aa</a:t>
            </a:r>
            <a:r>
              <a:rPr lang="en-US" altLang="zh-CN" dirty="0"/>
              <a:t>)b#</a:t>
            </a:r>
            <a:r>
              <a:rPr lang="zh-CN" altLang="en-US" dirty="0"/>
              <a:t>的简单优先分析过程</a:t>
            </a:r>
            <a:endParaRPr lang="zh-CN" altLang="en-US" dirty="0"/>
          </a:p>
        </p:txBody>
      </p:sp>
      <p:sp>
        <p:nvSpPr>
          <p:cNvPr id="5" name="Rectangle 6"/>
          <p:cNvSpPr>
            <a:spLocks noChangeArrowheads="1"/>
          </p:cNvSpPr>
          <p:nvPr/>
        </p:nvSpPr>
        <p:spPr bwMode="auto">
          <a:xfrm>
            <a:off x="0" y="1141108"/>
            <a:ext cx="2861187" cy="1513413"/>
          </a:xfrm>
          <a:prstGeom prst="rect">
            <a:avLst/>
          </a:prstGeom>
        </p:spPr>
        <p:style>
          <a:lnRef idx="0">
            <a:schemeClr val="accent1"/>
          </a:lnRef>
          <a:fillRef idx="3">
            <a:schemeClr val="accent1"/>
          </a:fillRef>
          <a:effectRef idx="3">
            <a:schemeClr val="accent1"/>
          </a:effectRef>
          <a:fontRef idx="minor">
            <a:schemeClr val="lt1"/>
          </a:fontRef>
        </p:style>
        <p:txBody>
          <a:bodyPr wrap="square" anchor="ctr" anchorCtr="0">
            <a:noAutofit/>
          </a:bodyPr>
          <a:lstStyle/>
          <a:p>
            <a:pPr algn="just" eaLnBrk="0" hangingPunct="0">
              <a:lnSpc>
                <a:spcPct val="150000"/>
              </a:lnSpc>
            </a:pPr>
            <a:r>
              <a:rPr lang="en-US" altLang="zh-CN" sz="2400" dirty="0">
                <a:effectLst>
                  <a:outerShdw blurRad="38100" dist="38100" dir="2700000" algn="tl">
                    <a:srgbClr val="000000">
                      <a:alpha val="43137"/>
                    </a:srgbClr>
                  </a:outerShdw>
                </a:effectLst>
              </a:rPr>
              <a:t>G[S]:	S → </a:t>
            </a:r>
            <a:r>
              <a:rPr lang="en-US" altLang="zh-CN" sz="2400" dirty="0" err="1">
                <a:effectLst>
                  <a:outerShdw blurRad="38100" dist="38100" dir="2700000" algn="tl">
                    <a:srgbClr val="000000">
                      <a:alpha val="43137"/>
                    </a:srgbClr>
                  </a:outerShdw>
                </a:effectLst>
              </a:rPr>
              <a:t>bAb</a:t>
            </a:r>
            <a:r>
              <a:rPr lang="en-US" altLang="zh-CN" sz="2400" dirty="0">
                <a:effectLst>
                  <a:outerShdw blurRad="38100" dist="38100" dir="2700000" algn="tl">
                    <a:srgbClr val="000000">
                      <a:alpha val="43137"/>
                    </a:srgbClr>
                  </a:outerShdw>
                </a:effectLst>
              </a:rPr>
              <a:t> (1)</a:t>
            </a:r>
            <a:endParaRPr lang="zh-CN" altLang="zh-CN" sz="2400" dirty="0">
              <a:effectLst>
                <a:outerShdw blurRad="38100" dist="38100" dir="2700000" algn="tl">
                  <a:srgbClr val="000000">
                    <a:alpha val="43137"/>
                  </a:srgbClr>
                </a:outerShdw>
              </a:effectLst>
            </a:endParaRPr>
          </a:p>
          <a:p>
            <a:r>
              <a:rPr lang="en-US" altLang="zh-CN" sz="2400" dirty="0">
                <a:effectLst>
                  <a:outerShdw blurRad="38100" dist="38100" dir="2700000" algn="tl">
                    <a:srgbClr val="000000">
                      <a:alpha val="43137"/>
                    </a:srgbClr>
                  </a:outerShdw>
                </a:effectLst>
              </a:rPr>
              <a:t>           A → (</a:t>
            </a:r>
            <a:r>
              <a:rPr lang="en-US" altLang="zh-CN" sz="2400" dirty="0" err="1">
                <a:effectLst>
                  <a:outerShdw blurRad="38100" dist="38100" dir="2700000" algn="tl">
                    <a:srgbClr val="000000">
                      <a:alpha val="43137"/>
                    </a:srgbClr>
                  </a:outerShdw>
                </a:effectLst>
              </a:rPr>
              <a:t>B|a</a:t>
            </a:r>
            <a:r>
              <a:rPr lang="en-US" altLang="zh-CN" sz="2400" dirty="0">
                <a:effectLst>
                  <a:outerShdw blurRad="38100" dist="38100" dir="2700000" algn="tl">
                    <a:srgbClr val="000000">
                      <a:alpha val="43137"/>
                    </a:srgbClr>
                  </a:outerShdw>
                </a:effectLst>
              </a:rPr>
              <a:t> (2)</a:t>
            </a:r>
            <a:endParaRPr lang="zh-CN" altLang="zh-CN" sz="2400" dirty="0">
              <a:effectLst>
                <a:outerShdw blurRad="38100" dist="38100" dir="2700000" algn="tl">
                  <a:srgbClr val="000000">
                    <a:alpha val="43137"/>
                  </a:srgbClr>
                </a:outerShdw>
              </a:effectLst>
            </a:endParaRPr>
          </a:p>
          <a:p>
            <a:r>
              <a:rPr lang="en-US" altLang="zh-CN" sz="2400" dirty="0">
                <a:effectLst>
                  <a:outerShdw blurRad="38100" dist="38100" dir="2700000" algn="tl">
                    <a:srgbClr val="000000">
                      <a:alpha val="43137"/>
                    </a:srgbClr>
                  </a:outerShdw>
                </a:effectLst>
              </a:rPr>
              <a:t>           B → </a:t>
            </a:r>
            <a:r>
              <a:rPr lang="en-US" altLang="zh-CN" sz="2400" dirty="0" err="1">
                <a:effectLst>
                  <a:outerShdw blurRad="38100" dist="38100" dir="2700000" algn="tl">
                    <a:srgbClr val="000000">
                      <a:alpha val="43137"/>
                    </a:srgbClr>
                  </a:outerShdw>
                </a:effectLst>
              </a:rPr>
              <a:t>Aa</a:t>
            </a:r>
            <a:r>
              <a:rPr lang="en-US" altLang="zh-CN" sz="2400" dirty="0">
                <a:effectLst>
                  <a:outerShdw blurRad="38100" dist="38100" dir="2700000" algn="tl">
                    <a:srgbClr val="000000">
                      <a:alpha val="43137"/>
                    </a:srgbClr>
                  </a:outerShdw>
                </a:effectLst>
              </a:rPr>
              <a:t>)  (3)</a:t>
            </a:r>
            <a:endParaRPr lang="zh-CN" altLang="zh-CN" sz="2400" dirty="0">
              <a:effectLst>
                <a:outerShdw blurRad="38100" dist="38100" dir="2700000" algn="tl">
                  <a:srgbClr val="000000">
                    <a:alpha val="43137"/>
                  </a:srgbClr>
                </a:outerShdw>
              </a:effectLst>
            </a:endParaRPr>
          </a:p>
        </p:txBody>
      </p:sp>
      <p:pic>
        <p:nvPicPr>
          <p:cNvPr id="7" name="图片 6"/>
          <p:cNvPicPr>
            <a:picLocks noChangeAspect="1"/>
          </p:cNvPicPr>
          <p:nvPr/>
        </p:nvPicPr>
        <p:blipFill>
          <a:blip r:embed="rId1"/>
          <a:stretch>
            <a:fillRect/>
          </a:stretch>
        </p:blipFill>
        <p:spPr>
          <a:xfrm>
            <a:off x="1199435" y="2737355"/>
            <a:ext cx="6672106" cy="4007669"/>
          </a:xfrm>
          <a:prstGeom prst="rect">
            <a:avLst/>
          </a:prstGeom>
        </p:spPr>
      </p:pic>
      <p:pic>
        <p:nvPicPr>
          <p:cNvPr id="8" name="图片 7"/>
          <p:cNvPicPr>
            <a:picLocks noChangeAspect="1"/>
          </p:cNvPicPr>
          <p:nvPr/>
        </p:nvPicPr>
        <p:blipFill rotWithShape="1">
          <a:blip r:embed="rId2"/>
          <a:srcRect b="89721"/>
          <a:stretch>
            <a:fillRect/>
          </a:stretch>
        </p:blipFill>
        <p:spPr>
          <a:xfrm>
            <a:off x="2969732" y="1322719"/>
            <a:ext cx="6120000" cy="56710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a:xfrm>
            <a:off x="768096" y="241108"/>
            <a:ext cx="8375904" cy="900000"/>
          </a:xfrm>
        </p:spPr>
        <p:txBody>
          <a:bodyPr>
            <a:normAutofit fontScale="90000"/>
          </a:bodyPr>
          <a:lstStyle/>
          <a:p>
            <a:r>
              <a:rPr lang="zh-CN" altLang="en-US" dirty="0"/>
              <a:t>输入串</a:t>
            </a:r>
            <a:r>
              <a:rPr lang="en-US" altLang="zh-CN" dirty="0"/>
              <a:t>b(</a:t>
            </a:r>
            <a:r>
              <a:rPr lang="en-US" altLang="zh-CN" dirty="0" err="1"/>
              <a:t>aa</a:t>
            </a:r>
            <a:r>
              <a:rPr lang="en-US" altLang="zh-CN" dirty="0"/>
              <a:t>)b#</a:t>
            </a:r>
            <a:r>
              <a:rPr lang="zh-CN" altLang="en-US" dirty="0"/>
              <a:t>的简单优先分析过程</a:t>
            </a:r>
            <a:endParaRPr lang="zh-CN" altLang="en-US" dirty="0"/>
          </a:p>
        </p:txBody>
      </p:sp>
      <p:sp>
        <p:nvSpPr>
          <p:cNvPr id="5" name="Rectangle 6"/>
          <p:cNvSpPr>
            <a:spLocks noChangeArrowheads="1"/>
          </p:cNvSpPr>
          <p:nvPr/>
        </p:nvSpPr>
        <p:spPr bwMode="auto">
          <a:xfrm>
            <a:off x="0" y="1141108"/>
            <a:ext cx="3024000" cy="1571947"/>
          </a:xfrm>
          <a:prstGeom prst="rect">
            <a:avLst/>
          </a:prstGeom>
        </p:spPr>
        <p:style>
          <a:lnRef idx="0">
            <a:schemeClr val="accent1"/>
          </a:lnRef>
          <a:fillRef idx="3">
            <a:schemeClr val="accent1"/>
          </a:fillRef>
          <a:effectRef idx="3">
            <a:schemeClr val="accent1"/>
          </a:effectRef>
          <a:fontRef idx="minor">
            <a:schemeClr val="lt1"/>
          </a:fontRef>
        </p:style>
        <p:txBody>
          <a:bodyPr wrap="square" anchor="ctr" anchorCtr="0">
            <a:noAutofit/>
          </a:bodyPr>
          <a:lstStyle/>
          <a:p>
            <a:pPr algn="just" eaLnBrk="0" hangingPunct="0">
              <a:lnSpc>
                <a:spcPct val="150000"/>
              </a:lnSpc>
            </a:pPr>
            <a:r>
              <a:rPr lang="en-US" altLang="zh-CN" sz="2400" dirty="0">
                <a:effectLst>
                  <a:outerShdw blurRad="38100" dist="38100" dir="2700000" algn="tl">
                    <a:srgbClr val="000000">
                      <a:alpha val="43137"/>
                    </a:srgbClr>
                  </a:outerShdw>
                </a:effectLst>
              </a:rPr>
              <a:t>G[S]:	S → </a:t>
            </a:r>
            <a:r>
              <a:rPr lang="en-US" altLang="zh-CN" sz="2400" dirty="0" err="1">
                <a:effectLst>
                  <a:outerShdw blurRad="38100" dist="38100" dir="2700000" algn="tl">
                    <a:srgbClr val="000000">
                      <a:alpha val="43137"/>
                    </a:srgbClr>
                  </a:outerShdw>
                </a:effectLst>
              </a:rPr>
              <a:t>bAb</a:t>
            </a:r>
            <a:r>
              <a:rPr lang="en-US" altLang="zh-CN" sz="2400" dirty="0">
                <a:effectLst>
                  <a:outerShdw blurRad="38100" dist="38100" dir="2700000" algn="tl">
                    <a:srgbClr val="000000">
                      <a:alpha val="43137"/>
                    </a:srgbClr>
                  </a:outerShdw>
                </a:effectLst>
              </a:rPr>
              <a:t> (1)</a:t>
            </a:r>
            <a:endParaRPr lang="zh-CN" altLang="zh-CN" sz="2400" dirty="0">
              <a:effectLst>
                <a:outerShdw blurRad="38100" dist="38100" dir="2700000" algn="tl">
                  <a:srgbClr val="000000">
                    <a:alpha val="43137"/>
                  </a:srgbClr>
                </a:outerShdw>
              </a:effectLst>
            </a:endParaRPr>
          </a:p>
          <a:p>
            <a:r>
              <a:rPr lang="en-US" altLang="zh-CN" sz="2400" dirty="0">
                <a:effectLst>
                  <a:outerShdw blurRad="38100" dist="38100" dir="2700000" algn="tl">
                    <a:srgbClr val="000000">
                      <a:alpha val="43137"/>
                    </a:srgbClr>
                  </a:outerShdw>
                </a:effectLst>
              </a:rPr>
              <a:t>           A → (</a:t>
            </a:r>
            <a:r>
              <a:rPr lang="en-US" altLang="zh-CN" sz="2400" dirty="0" err="1">
                <a:effectLst>
                  <a:outerShdw blurRad="38100" dist="38100" dir="2700000" algn="tl">
                    <a:srgbClr val="000000">
                      <a:alpha val="43137"/>
                    </a:srgbClr>
                  </a:outerShdw>
                </a:effectLst>
              </a:rPr>
              <a:t>B|a</a:t>
            </a:r>
            <a:r>
              <a:rPr lang="en-US" altLang="zh-CN" sz="2400" dirty="0">
                <a:effectLst>
                  <a:outerShdw blurRad="38100" dist="38100" dir="2700000" algn="tl">
                    <a:srgbClr val="000000">
                      <a:alpha val="43137"/>
                    </a:srgbClr>
                  </a:outerShdw>
                </a:effectLst>
              </a:rPr>
              <a:t> (2)</a:t>
            </a:r>
            <a:endParaRPr lang="zh-CN" altLang="zh-CN" sz="2400" dirty="0">
              <a:effectLst>
                <a:outerShdw blurRad="38100" dist="38100" dir="2700000" algn="tl">
                  <a:srgbClr val="000000">
                    <a:alpha val="43137"/>
                  </a:srgbClr>
                </a:outerShdw>
              </a:effectLst>
            </a:endParaRPr>
          </a:p>
          <a:p>
            <a:r>
              <a:rPr lang="en-US" altLang="zh-CN" sz="2400" dirty="0">
                <a:effectLst>
                  <a:outerShdw blurRad="38100" dist="38100" dir="2700000" algn="tl">
                    <a:srgbClr val="000000">
                      <a:alpha val="43137"/>
                    </a:srgbClr>
                  </a:outerShdw>
                </a:effectLst>
              </a:rPr>
              <a:t>           B → </a:t>
            </a:r>
            <a:r>
              <a:rPr lang="en-US" altLang="zh-CN" sz="2400" dirty="0" err="1">
                <a:effectLst>
                  <a:outerShdw blurRad="38100" dist="38100" dir="2700000" algn="tl">
                    <a:srgbClr val="000000">
                      <a:alpha val="43137"/>
                    </a:srgbClr>
                  </a:outerShdw>
                </a:effectLst>
              </a:rPr>
              <a:t>Aa</a:t>
            </a:r>
            <a:r>
              <a:rPr lang="en-US" altLang="zh-CN" sz="2400" dirty="0">
                <a:effectLst>
                  <a:outerShdw blurRad="38100" dist="38100" dir="2700000" algn="tl">
                    <a:srgbClr val="000000">
                      <a:alpha val="43137"/>
                    </a:srgbClr>
                  </a:outerShdw>
                </a:effectLst>
              </a:rPr>
              <a:t>)  (3)</a:t>
            </a:r>
            <a:endParaRPr lang="zh-CN" altLang="zh-CN" sz="2400" dirty="0">
              <a:effectLst>
                <a:outerShdw blurRad="38100" dist="38100" dir="2700000" algn="tl">
                  <a:srgbClr val="000000">
                    <a:alpha val="43137"/>
                  </a:srgbClr>
                </a:outerShdw>
              </a:effectLst>
            </a:endParaRPr>
          </a:p>
        </p:txBody>
      </p:sp>
      <p:pic>
        <p:nvPicPr>
          <p:cNvPr id="6" name="图片 5"/>
          <p:cNvPicPr>
            <a:picLocks noChangeAspect="1"/>
          </p:cNvPicPr>
          <p:nvPr/>
        </p:nvPicPr>
        <p:blipFill>
          <a:blip r:embed="rId1"/>
          <a:stretch>
            <a:fillRect/>
          </a:stretch>
        </p:blipFill>
        <p:spPr>
          <a:xfrm>
            <a:off x="3024000" y="1141108"/>
            <a:ext cx="6120000" cy="5516925"/>
          </a:xfrm>
          <a:prstGeom prst="rect">
            <a:avLst/>
          </a:prstGeom>
        </p:spPr>
      </p:pic>
      <p:pic>
        <p:nvPicPr>
          <p:cNvPr id="7" name="图片 6"/>
          <p:cNvPicPr>
            <a:picLocks noChangeAspect="1"/>
          </p:cNvPicPr>
          <p:nvPr/>
        </p:nvPicPr>
        <p:blipFill>
          <a:blip r:embed="rId2"/>
          <a:stretch>
            <a:fillRect/>
          </a:stretch>
        </p:blipFill>
        <p:spPr>
          <a:xfrm>
            <a:off x="0" y="2751371"/>
            <a:ext cx="3047774" cy="1830677"/>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zh-CN" dirty="0"/>
              <a:t>教学内容</a:t>
            </a:r>
            <a:endParaRPr lang="zh-CN" altLang="en-US" dirty="0"/>
          </a:p>
        </p:txBody>
      </p:sp>
      <p:sp>
        <p:nvSpPr>
          <p:cNvPr id="4" name="内容占位符 3"/>
          <p:cNvSpPr>
            <a:spLocks noGrp="1"/>
          </p:cNvSpPr>
          <p:nvPr>
            <p:ph sz="quarter" idx="13"/>
          </p:nvPr>
        </p:nvSpPr>
        <p:spPr/>
        <p:txBody>
          <a:bodyPr>
            <a:normAutofit/>
          </a:bodyPr>
          <a:lstStyle/>
          <a:p>
            <a:r>
              <a:rPr lang="en-US" altLang="zh-CN" dirty="0"/>
              <a:t>6.1 </a:t>
            </a:r>
            <a:r>
              <a:rPr lang="zh-CN" altLang="en-US" dirty="0"/>
              <a:t>自底向上分析概述</a:t>
            </a:r>
            <a:endParaRPr lang="zh-CN" altLang="en-US" dirty="0"/>
          </a:p>
          <a:p>
            <a:r>
              <a:rPr lang="en-US" altLang="zh-CN" dirty="0"/>
              <a:t>6.2 </a:t>
            </a:r>
            <a:r>
              <a:rPr lang="zh-CN" altLang="en-US" dirty="0"/>
              <a:t>自底向上优先分析法概述</a:t>
            </a:r>
            <a:endParaRPr lang="zh-CN" altLang="en-US" dirty="0"/>
          </a:p>
          <a:p>
            <a:r>
              <a:rPr lang="en-US" altLang="zh-CN" dirty="0"/>
              <a:t>6.3 </a:t>
            </a:r>
            <a:r>
              <a:rPr lang="zh-CN" altLang="en-US" dirty="0"/>
              <a:t>简单优先分析法</a:t>
            </a:r>
            <a:endParaRPr lang="zh-CN" altLang="en-US" dirty="0"/>
          </a:p>
          <a:p>
            <a:r>
              <a:rPr lang="en-US" altLang="zh-CN" dirty="0">
                <a:solidFill>
                  <a:srgbClr val="FF0000"/>
                </a:solidFill>
              </a:rPr>
              <a:t>6.4 </a:t>
            </a:r>
            <a:r>
              <a:rPr lang="zh-CN" altLang="en-US" dirty="0">
                <a:solidFill>
                  <a:srgbClr val="FF0000"/>
                </a:solidFill>
              </a:rPr>
              <a:t>算符优先分析法</a:t>
            </a:r>
            <a:endParaRPr lang="zh-CN" altLang="en-US" dirty="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en-US" altLang="zh-CN" dirty="0"/>
              <a:t>6.4 </a:t>
            </a:r>
            <a:r>
              <a:rPr lang="zh-CN" altLang="en-US" dirty="0"/>
              <a:t>算符优先分析法</a:t>
            </a:r>
            <a:endParaRPr lang="zh-CN" altLang="en-US" dirty="0"/>
          </a:p>
        </p:txBody>
      </p:sp>
      <p:sp>
        <p:nvSpPr>
          <p:cNvPr id="4" name="内容占位符 3"/>
          <p:cNvSpPr>
            <a:spLocks noGrp="1"/>
          </p:cNvSpPr>
          <p:nvPr>
            <p:ph sz="quarter" idx="13"/>
          </p:nvPr>
        </p:nvSpPr>
        <p:spPr/>
        <p:txBody>
          <a:bodyPr/>
          <a:lstStyle/>
          <a:p>
            <a:r>
              <a:rPr lang="zh-CN" altLang="en-US" dirty="0"/>
              <a:t>所谓算符优先分析就是定义算符之间（确切的说，</a:t>
            </a:r>
            <a:r>
              <a:rPr lang="zh-CN" altLang="en-US" dirty="0">
                <a:solidFill>
                  <a:srgbClr val="FF0000"/>
                </a:solidFill>
              </a:rPr>
              <a:t>终结符之间</a:t>
            </a:r>
            <a:r>
              <a:rPr lang="zh-CN" altLang="en-US" dirty="0"/>
              <a:t>）的某种优先关系，借助于这种关系寻找“可归约串”并进行归约。</a:t>
            </a:r>
            <a:endParaRPr lang="en-US" altLang="zh-CN" dirty="0"/>
          </a:p>
          <a:p>
            <a:r>
              <a:rPr lang="zh-CN" altLang="en-US" dirty="0"/>
              <a:t>由于算符优先分析不考虑非终结符之间的优先关系，在归约过程中只要找到句柄就归约，并不考虑归约到那个非终结符，因而算符优先归约不是规范归约。</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en-US" altLang="zh-CN" dirty="0"/>
              <a:t>6.4.1 </a:t>
            </a:r>
            <a:r>
              <a:rPr lang="zh-CN" altLang="en-US"/>
              <a:t>直观算符优先分析法</a:t>
            </a:r>
            <a:endParaRPr lang="zh-CN" altLang="en-US"/>
          </a:p>
        </p:txBody>
      </p:sp>
      <p:sp>
        <p:nvSpPr>
          <p:cNvPr id="4" name="内容占位符 3"/>
          <p:cNvSpPr>
            <a:spLocks noGrp="1"/>
          </p:cNvSpPr>
          <p:nvPr>
            <p:ph sz="quarter" idx="13"/>
          </p:nvPr>
        </p:nvSpPr>
        <p:spPr/>
        <p:txBody>
          <a:bodyPr/>
          <a:lstStyle/>
          <a:p>
            <a:r>
              <a:rPr lang="zh-CN" altLang="en-US" dirty="0"/>
              <a:t>产生算术表达式的文法</a:t>
            </a:r>
            <a:endParaRPr lang="en-US" altLang="zh-CN" dirty="0"/>
          </a:p>
          <a:p>
            <a:r>
              <a:rPr lang="en-US" altLang="zh-CN" dirty="0"/>
              <a:t>G[E]: E → E+E│E*E│E↑E│(E)│i</a:t>
            </a:r>
            <a:endParaRPr lang="en-US" altLang="zh-CN" dirty="0"/>
          </a:p>
          <a:p>
            <a:r>
              <a:rPr lang="zh-CN" altLang="en-US" dirty="0"/>
              <a:t>这里，</a:t>
            </a:r>
            <a:r>
              <a:rPr lang="en-US" altLang="zh-CN" dirty="0"/>
              <a:t>E</a:t>
            </a:r>
            <a:r>
              <a:rPr lang="zh-CN" altLang="en-US" dirty="0"/>
              <a:t>为非终结符，而</a:t>
            </a:r>
            <a:r>
              <a:rPr lang="en-US" altLang="zh-CN" dirty="0"/>
              <a:t>+</a:t>
            </a:r>
            <a:r>
              <a:rPr lang="zh-CN" altLang="en-US" dirty="0"/>
              <a:t>、*、↑、</a:t>
            </a:r>
            <a:r>
              <a:rPr lang="en-US" altLang="zh-CN" dirty="0"/>
              <a:t>i</a:t>
            </a:r>
            <a:r>
              <a:rPr lang="zh-CN" altLang="en-US" dirty="0"/>
              <a:t>、</a:t>
            </a:r>
            <a:r>
              <a:rPr lang="en-US" altLang="zh-CN" dirty="0"/>
              <a:t>(</a:t>
            </a:r>
            <a:r>
              <a:rPr lang="zh-CN" altLang="en-US" dirty="0"/>
              <a:t>、</a:t>
            </a:r>
            <a:r>
              <a:rPr lang="en-US" altLang="zh-CN" dirty="0"/>
              <a:t>)</a:t>
            </a:r>
            <a:r>
              <a:rPr lang="zh-CN" altLang="en-US" dirty="0"/>
              <a:t>为终结符。</a:t>
            </a:r>
            <a:endParaRPr lang="en-US" altLang="zh-CN" dirty="0"/>
          </a:p>
          <a:p>
            <a:r>
              <a:rPr lang="en-US" altLang="zh-CN" dirty="0"/>
              <a:t>E</a:t>
            </a:r>
            <a:r>
              <a:rPr lang="zh-CN" altLang="en-US" dirty="0"/>
              <a:t>可理解为表达式，</a:t>
            </a:r>
            <a:r>
              <a:rPr lang="en-US" altLang="zh-CN" dirty="0"/>
              <a:t>+</a:t>
            </a:r>
            <a:r>
              <a:rPr lang="zh-CN" altLang="en-US" dirty="0"/>
              <a:t>、*、↑可理解为通常意义下的运算符，</a:t>
            </a:r>
            <a:r>
              <a:rPr lang="en-US" altLang="zh-CN" dirty="0"/>
              <a:t>(</a:t>
            </a:r>
            <a:r>
              <a:rPr lang="zh-CN" altLang="en-US" dirty="0"/>
              <a:t>、</a:t>
            </a:r>
            <a:r>
              <a:rPr lang="en-US" altLang="zh-CN" dirty="0"/>
              <a:t>)</a:t>
            </a:r>
            <a:r>
              <a:rPr lang="zh-CN" altLang="en-US" dirty="0"/>
              <a:t>为通常意义下的括号，</a:t>
            </a:r>
            <a:r>
              <a:rPr lang="en-US" altLang="zh-CN" dirty="0"/>
              <a:t>i</a:t>
            </a:r>
            <a:r>
              <a:rPr lang="zh-CN" altLang="en-US" dirty="0"/>
              <a:t>可理解为标识符表示的变量名或常量。</a:t>
            </a:r>
            <a:endParaRPr lang="zh-CN" altLang="en-US"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算符的</a:t>
            </a:r>
            <a:r>
              <a:rPr lang="zh-CN" altLang="zh-CN" dirty="0"/>
              <a:t>优先级和结合性</a:t>
            </a:r>
            <a:endParaRPr lang="zh-CN" altLang="en-US" dirty="0"/>
          </a:p>
        </p:txBody>
      </p:sp>
      <p:sp>
        <p:nvSpPr>
          <p:cNvPr id="4" name="内容占位符 3"/>
          <p:cNvSpPr>
            <a:spLocks noGrp="1"/>
          </p:cNvSpPr>
          <p:nvPr>
            <p:ph sz="quarter" idx="13"/>
          </p:nvPr>
        </p:nvSpPr>
        <p:spPr/>
        <p:txBody>
          <a:bodyPr>
            <a:normAutofit/>
          </a:bodyPr>
          <a:lstStyle/>
          <a:p>
            <a:r>
              <a:rPr lang="zh-CN" altLang="en-US" sz="2400" dirty="0"/>
              <a:t>所有终结符都做算符对待，则存在一个优先级的问题、结合性的问题。我们按公认的计算顺序规定优先级和结合性如下（见教材</a:t>
            </a:r>
            <a:r>
              <a:rPr lang="en-US" altLang="zh-CN" sz="2400" dirty="0"/>
              <a:t>P</a:t>
            </a:r>
            <a:r>
              <a:rPr lang="en-US" altLang="zh-CN" sz="2400" baseline="-25000" dirty="0"/>
              <a:t>107</a:t>
            </a:r>
            <a:r>
              <a:rPr lang="zh-CN" altLang="en-US" sz="2400" dirty="0"/>
              <a:t>）：</a:t>
            </a:r>
            <a:endParaRPr lang="en-US" altLang="zh-CN" sz="2400" dirty="0"/>
          </a:p>
          <a:p>
            <a:r>
              <a:rPr lang="zh-CN" altLang="en-US" sz="2400" dirty="0"/>
              <a:t>（</a:t>
            </a:r>
            <a:r>
              <a:rPr lang="en-US" altLang="zh-CN" sz="2400" dirty="0"/>
              <a:t>1</a:t>
            </a:r>
            <a:r>
              <a:rPr lang="zh-CN" altLang="en-US" sz="2400" dirty="0"/>
              <a:t>）</a:t>
            </a:r>
            <a:r>
              <a:rPr lang="en-US" altLang="zh-CN" sz="2400" dirty="0"/>
              <a:t>i</a:t>
            </a:r>
            <a:r>
              <a:rPr lang="zh-CN" altLang="en-US" sz="2400" dirty="0"/>
              <a:t>的优先级最高</a:t>
            </a:r>
            <a:endParaRPr lang="zh-CN" altLang="en-US" sz="2400" dirty="0"/>
          </a:p>
          <a:p>
            <a:r>
              <a:rPr lang="zh-CN" altLang="en-US" sz="2400" dirty="0"/>
              <a:t>（</a:t>
            </a:r>
            <a:r>
              <a:rPr lang="en-US" altLang="zh-CN" sz="2400" dirty="0"/>
              <a:t>3</a:t>
            </a:r>
            <a:r>
              <a:rPr lang="zh-CN" altLang="en-US" sz="2400" dirty="0"/>
              <a:t>）</a:t>
            </a:r>
            <a:r>
              <a:rPr lang="en-US" altLang="zh-CN" sz="2400" dirty="0"/>
              <a:t>­↑</a:t>
            </a:r>
            <a:r>
              <a:rPr lang="zh-CN" altLang="en-US" sz="2400" dirty="0"/>
              <a:t>优先级次于</a:t>
            </a:r>
            <a:r>
              <a:rPr lang="en-US" altLang="zh-CN" sz="2400" dirty="0"/>
              <a:t>i</a:t>
            </a:r>
            <a:r>
              <a:rPr lang="zh-CN" altLang="en-US" sz="2400" dirty="0"/>
              <a:t>，右结合，例如</a:t>
            </a:r>
            <a:r>
              <a:rPr lang="en-US" altLang="zh-CN" sz="2400" dirty="0"/>
              <a:t>2↑­3↑­2=2↑9=512</a:t>
            </a:r>
            <a:endParaRPr lang="en-US" altLang="zh-CN" sz="2400" dirty="0"/>
          </a:p>
          <a:p>
            <a:r>
              <a:rPr lang="zh-CN" altLang="en-US" sz="2400" dirty="0"/>
              <a:t>（</a:t>
            </a:r>
            <a:r>
              <a:rPr lang="en-US" altLang="zh-CN" sz="2400" dirty="0"/>
              <a:t>4</a:t>
            </a:r>
            <a:r>
              <a:rPr lang="zh-CN" altLang="en-US" sz="2400" dirty="0"/>
              <a:t>）*和</a:t>
            </a:r>
            <a:r>
              <a:rPr lang="en-US" altLang="zh-CN" sz="2400" dirty="0"/>
              <a:t>/</a:t>
            </a:r>
            <a:r>
              <a:rPr lang="zh-CN" altLang="en-US" sz="2400" dirty="0"/>
              <a:t>优先级次之，左结合</a:t>
            </a:r>
            <a:endParaRPr lang="zh-CN" altLang="en-US" sz="2400" dirty="0"/>
          </a:p>
          <a:p>
            <a:r>
              <a:rPr lang="zh-CN" altLang="en-US" sz="2400" dirty="0"/>
              <a:t>（</a:t>
            </a:r>
            <a:r>
              <a:rPr lang="en-US" altLang="zh-CN" sz="2400" dirty="0"/>
              <a:t>5</a:t>
            </a:r>
            <a:r>
              <a:rPr lang="zh-CN" altLang="en-US" sz="2400" dirty="0"/>
              <a:t>）</a:t>
            </a:r>
            <a:r>
              <a:rPr lang="en-US" altLang="zh-CN" sz="2400" dirty="0"/>
              <a:t>+</a:t>
            </a:r>
            <a:r>
              <a:rPr lang="zh-CN" altLang="en-US" sz="2400" dirty="0"/>
              <a:t>和</a:t>
            </a:r>
            <a:r>
              <a:rPr lang="en-US" altLang="zh-CN" sz="2400" dirty="0"/>
              <a:t>-</a:t>
            </a:r>
            <a:r>
              <a:rPr lang="zh-CN" altLang="en-US" sz="2400" dirty="0"/>
              <a:t>优先级最低，左结合</a:t>
            </a:r>
            <a:endParaRPr lang="zh-CN" altLang="en-US" sz="2400" dirty="0"/>
          </a:p>
          <a:p>
            <a:r>
              <a:rPr lang="zh-CN" altLang="en-US" sz="2400" dirty="0"/>
              <a:t>（</a:t>
            </a:r>
            <a:r>
              <a:rPr lang="en-US" altLang="zh-CN" sz="2400" dirty="0"/>
              <a:t>6</a:t>
            </a:r>
            <a:r>
              <a:rPr lang="zh-CN" altLang="en-US" sz="2400" dirty="0"/>
              <a:t>）括号</a:t>
            </a:r>
            <a:r>
              <a:rPr lang="en-US" altLang="zh-CN" sz="2400" dirty="0"/>
              <a:t>‘(’,‘)’</a:t>
            </a:r>
            <a:r>
              <a:rPr lang="zh-CN" altLang="en-US" sz="2400" dirty="0"/>
              <a:t>的优先级大于括号外的运算符，小于括号内的运算符，内括号的优先级大于外括号</a:t>
            </a:r>
            <a:endParaRPr lang="zh-CN" altLang="en-US" sz="2400" dirty="0"/>
          </a:p>
          <a:p>
            <a:r>
              <a:rPr lang="zh-CN" altLang="en-US" sz="2400" dirty="0"/>
              <a:t>（</a:t>
            </a:r>
            <a:r>
              <a:rPr lang="en-US" altLang="zh-CN" sz="2400" dirty="0"/>
              <a:t>7</a:t>
            </a:r>
            <a:r>
              <a:rPr lang="zh-CN" altLang="en-US" sz="2400" dirty="0"/>
              <a:t>）</a:t>
            </a:r>
            <a:r>
              <a:rPr lang="en-US" altLang="zh-CN" sz="2400" dirty="0"/>
              <a:t>#</a:t>
            </a:r>
            <a:r>
              <a:rPr lang="zh-CN" altLang="en-US" sz="2400" dirty="0"/>
              <a:t>的优先级低于与其相邻的算符</a:t>
            </a:r>
            <a:endParaRPr lang="en-US" altLang="zh-CN" sz="2400" dirty="0"/>
          </a:p>
          <a:p>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语法分析常用方法</a:t>
            </a:r>
            <a:endParaRPr lang="zh-CN" altLang="en-US" dirty="0"/>
          </a:p>
        </p:txBody>
      </p:sp>
      <p:sp>
        <p:nvSpPr>
          <p:cNvPr id="4" name="内容占位符 3"/>
          <p:cNvSpPr>
            <a:spLocks noGrp="1"/>
          </p:cNvSpPr>
          <p:nvPr>
            <p:ph sz="quarter" idx="13"/>
          </p:nvPr>
        </p:nvSpPr>
        <p:spPr/>
        <p:txBody>
          <a:bodyPr>
            <a:normAutofit/>
          </a:bodyPr>
          <a:lstStyle/>
          <a:p>
            <a:r>
              <a:rPr lang="zh-CN" altLang="en-US" sz="2400" dirty="0">
                <a:solidFill>
                  <a:srgbClr val="FF0000"/>
                </a:solidFill>
              </a:rPr>
              <a:t>自底向上分析也称移进</a:t>
            </a:r>
            <a:r>
              <a:rPr lang="en-US" altLang="zh-CN" sz="2400" dirty="0">
                <a:solidFill>
                  <a:srgbClr val="FF0000"/>
                </a:solidFill>
              </a:rPr>
              <a:t>——</a:t>
            </a:r>
            <a:r>
              <a:rPr lang="zh-CN" altLang="en-US" sz="2400" dirty="0">
                <a:solidFill>
                  <a:srgbClr val="FF0000"/>
                </a:solidFill>
              </a:rPr>
              <a:t>归约分析</a:t>
            </a:r>
            <a:r>
              <a:rPr lang="zh-CN" altLang="en-US" sz="2400" dirty="0"/>
              <a:t>，实现思想是对输入符号串自左至右进行扫描，并将输入符逐个移入栈中，边移入边分析，一旦栈顶符号串形成某个句型的句柄或可归约串（该句柄或可归约串对应某产生式的右部），就用该产生式的左部非终结符代替相应右部的文法符号串，这称为</a:t>
            </a:r>
            <a:r>
              <a:rPr lang="zh-CN" altLang="en-US" sz="2400" dirty="0">
                <a:solidFill>
                  <a:srgbClr val="FF0000"/>
                </a:solidFill>
              </a:rPr>
              <a:t>一步归约</a:t>
            </a:r>
            <a:r>
              <a:rPr lang="zh-CN" altLang="en-US" sz="2400" dirty="0"/>
              <a:t>。</a:t>
            </a:r>
            <a:endParaRPr lang="en-US" altLang="zh-CN" sz="2400" dirty="0"/>
          </a:p>
          <a:p>
            <a:r>
              <a:rPr lang="zh-CN" altLang="en-US" sz="2400" dirty="0"/>
              <a:t>重复这一过程直到归约到栈中只剩文法的开始符号时则为分析成功，也就是确认输入串是文法的句子。</a:t>
            </a:r>
            <a:endParaRPr lang="zh-CN" altLang="en-US" sz="2400" dirty="0"/>
          </a:p>
          <a:p>
            <a:r>
              <a:rPr lang="zh-CN" altLang="en-US" sz="2400" dirty="0"/>
              <a:t>自底向上分析的关键问题是</a:t>
            </a:r>
            <a:r>
              <a:rPr lang="zh-CN" altLang="en-US" sz="2400" dirty="0">
                <a:solidFill>
                  <a:srgbClr val="FF0000"/>
                </a:solidFill>
              </a:rPr>
              <a:t>如何确定可归约串以进行归约</a:t>
            </a:r>
            <a:r>
              <a:rPr lang="zh-CN" altLang="en-US" sz="2400" dirty="0"/>
              <a:t>。</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优先表</a:t>
            </a:r>
            <a:endParaRPr lang="zh-CN" altLang="en-US" dirty="0"/>
          </a:p>
        </p:txBody>
      </p:sp>
      <p:sp>
        <p:nvSpPr>
          <p:cNvPr id="4" name="内容占位符 3"/>
          <p:cNvSpPr>
            <a:spLocks noGrp="1"/>
          </p:cNvSpPr>
          <p:nvPr>
            <p:ph sz="quarter" idx="13"/>
          </p:nvPr>
        </p:nvSpPr>
        <p:spPr/>
        <p:txBody>
          <a:bodyPr/>
          <a:lstStyle/>
          <a:p>
            <a:r>
              <a:rPr lang="zh-CN" altLang="en-US" dirty="0"/>
              <a:t>表中的空白表示相对应的终结符对偶没有优先关系。如文法</a:t>
            </a:r>
            <a:r>
              <a:rPr lang="en-US" altLang="zh-CN" dirty="0"/>
              <a:t>G[E]</a:t>
            </a:r>
            <a:r>
              <a:rPr lang="zh-CN" altLang="en-US" dirty="0"/>
              <a:t>中不会出现 </a:t>
            </a:r>
            <a:r>
              <a:rPr lang="en-US" altLang="zh-CN" dirty="0"/>
              <a:t>…)E(… </a:t>
            </a:r>
            <a:r>
              <a:rPr lang="zh-CN" altLang="en-US" dirty="0"/>
              <a:t>或 </a:t>
            </a:r>
            <a:r>
              <a:rPr lang="en-US" altLang="zh-CN" dirty="0"/>
              <a:t>…)(… </a:t>
            </a:r>
            <a:r>
              <a:rPr lang="zh-CN" altLang="en-US" dirty="0"/>
              <a:t>等情况。</a:t>
            </a:r>
            <a:endParaRPr lang="zh-CN" altLang="en-US" dirty="0"/>
          </a:p>
          <a:p>
            <a:endParaRPr lang="zh-CN"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56241" y="2726972"/>
            <a:ext cx="6980759" cy="3357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a:xfrm>
            <a:off x="768096" y="241108"/>
            <a:ext cx="8090154" cy="900000"/>
          </a:xfrm>
        </p:spPr>
        <p:txBody>
          <a:bodyPr>
            <a:normAutofit fontScale="90000"/>
          </a:bodyPr>
          <a:lstStyle/>
          <a:p>
            <a:r>
              <a:rPr lang="zh-CN" altLang="zh-CN" dirty="0"/>
              <a:t>对输入串</a:t>
            </a:r>
            <a:r>
              <a:rPr lang="en-US" altLang="zh-CN" dirty="0" err="1"/>
              <a:t>i+i</a:t>
            </a:r>
            <a:r>
              <a:rPr lang="en-US" altLang="zh-CN" dirty="0"/>
              <a:t>*i</a:t>
            </a:r>
            <a:r>
              <a:rPr lang="zh-CN" altLang="zh-CN" dirty="0"/>
              <a:t>的算符优先分析过程</a:t>
            </a:r>
            <a:endParaRPr lang="zh-CN" altLang="en-US" dirty="0"/>
          </a:p>
        </p:txBody>
      </p:sp>
      <p:pic>
        <p:nvPicPr>
          <p:cNvPr id="46" name="图片 45"/>
          <p:cNvPicPr>
            <a:picLocks noChangeAspect="1"/>
          </p:cNvPicPr>
          <p:nvPr/>
        </p:nvPicPr>
        <p:blipFill>
          <a:blip r:embed="rId1"/>
          <a:stretch>
            <a:fillRect/>
          </a:stretch>
        </p:blipFill>
        <p:spPr>
          <a:xfrm>
            <a:off x="1881488" y="1892605"/>
            <a:ext cx="5264706" cy="4860190"/>
          </a:xfrm>
          <a:prstGeom prst="rect">
            <a:avLst/>
          </a:prstGeom>
        </p:spPr>
      </p:pic>
      <p:grpSp>
        <p:nvGrpSpPr>
          <p:cNvPr id="2085" name="Group 37"/>
          <p:cNvGrpSpPr/>
          <p:nvPr/>
        </p:nvGrpSpPr>
        <p:grpSpPr bwMode="auto">
          <a:xfrm>
            <a:off x="122238" y="42863"/>
            <a:ext cx="152400" cy="195262"/>
            <a:chOff x="3402" y="2442"/>
            <a:chExt cx="239" cy="307"/>
          </a:xfrm>
        </p:grpSpPr>
      </p:grpSp>
      <p:grpSp>
        <p:nvGrpSpPr>
          <p:cNvPr id="2081" name="Group 33"/>
          <p:cNvGrpSpPr/>
          <p:nvPr/>
        </p:nvGrpSpPr>
        <p:grpSpPr bwMode="auto">
          <a:xfrm>
            <a:off x="141288" y="74613"/>
            <a:ext cx="119062" cy="198437"/>
            <a:chOff x="4234" y="2418"/>
            <a:chExt cx="188" cy="312"/>
          </a:xfrm>
        </p:grpSpPr>
      </p:grpSp>
      <p:grpSp>
        <p:nvGrpSpPr>
          <p:cNvPr id="2077" name="Group 29"/>
          <p:cNvGrpSpPr/>
          <p:nvPr/>
        </p:nvGrpSpPr>
        <p:grpSpPr bwMode="auto">
          <a:xfrm>
            <a:off x="136525" y="66675"/>
            <a:ext cx="152400" cy="195263"/>
            <a:chOff x="3402" y="2442"/>
            <a:chExt cx="239" cy="307"/>
          </a:xfrm>
        </p:grpSpPr>
      </p:grpSp>
      <p:grpSp>
        <p:nvGrpSpPr>
          <p:cNvPr id="2073" name="Group 25"/>
          <p:cNvGrpSpPr/>
          <p:nvPr/>
        </p:nvGrpSpPr>
        <p:grpSpPr bwMode="auto">
          <a:xfrm>
            <a:off x="136525" y="79375"/>
            <a:ext cx="152400" cy="195263"/>
            <a:chOff x="3402" y="2442"/>
            <a:chExt cx="239" cy="307"/>
          </a:xfrm>
        </p:grpSpPr>
      </p:grpSp>
      <p:grpSp>
        <p:nvGrpSpPr>
          <p:cNvPr id="2069" name="Group 21"/>
          <p:cNvGrpSpPr/>
          <p:nvPr/>
        </p:nvGrpSpPr>
        <p:grpSpPr bwMode="auto">
          <a:xfrm>
            <a:off x="141288" y="111125"/>
            <a:ext cx="119062" cy="198438"/>
            <a:chOff x="4234" y="2418"/>
            <a:chExt cx="188" cy="312"/>
          </a:xfrm>
        </p:grpSpPr>
      </p:grpSp>
      <p:grpSp>
        <p:nvGrpSpPr>
          <p:cNvPr id="2065" name="Group 17"/>
          <p:cNvGrpSpPr/>
          <p:nvPr/>
        </p:nvGrpSpPr>
        <p:grpSpPr bwMode="auto">
          <a:xfrm>
            <a:off x="134938" y="92075"/>
            <a:ext cx="152400" cy="195263"/>
            <a:chOff x="3402" y="2442"/>
            <a:chExt cx="239" cy="307"/>
          </a:xfrm>
        </p:grpSpPr>
      </p:grpSp>
      <p:grpSp>
        <p:nvGrpSpPr>
          <p:cNvPr id="2061" name="Group 13"/>
          <p:cNvGrpSpPr/>
          <p:nvPr/>
        </p:nvGrpSpPr>
        <p:grpSpPr bwMode="auto">
          <a:xfrm>
            <a:off x="134938" y="82550"/>
            <a:ext cx="152400" cy="195263"/>
            <a:chOff x="3402" y="2442"/>
            <a:chExt cx="239" cy="307"/>
          </a:xfrm>
        </p:grpSpPr>
      </p:grpSp>
      <p:grpSp>
        <p:nvGrpSpPr>
          <p:cNvPr id="2057" name="Group 9"/>
          <p:cNvGrpSpPr/>
          <p:nvPr/>
        </p:nvGrpSpPr>
        <p:grpSpPr bwMode="auto">
          <a:xfrm>
            <a:off x="141288" y="109538"/>
            <a:ext cx="119062" cy="198437"/>
            <a:chOff x="4234" y="2418"/>
            <a:chExt cx="188" cy="312"/>
          </a:xfrm>
        </p:grpSpPr>
      </p:grpSp>
      <p:grpSp>
        <p:nvGrpSpPr>
          <p:cNvPr id="2053" name="Group 5"/>
          <p:cNvGrpSpPr/>
          <p:nvPr/>
        </p:nvGrpSpPr>
        <p:grpSpPr bwMode="auto">
          <a:xfrm>
            <a:off x="141288" y="104775"/>
            <a:ext cx="119062" cy="198438"/>
            <a:chOff x="4234" y="2418"/>
            <a:chExt cx="188" cy="312"/>
          </a:xfrm>
        </p:grpSpPr>
      </p:grpSp>
      <p:grpSp>
        <p:nvGrpSpPr>
          <p:cNvPr id="2049" name="Group 1"/>
          <p:cNvGrpSpPr/>
          <p:nvPr/>
        </p:nvGrpSpPr>
        <p:grpSpPr bwMode="auto">
          <a:xfrm>
            <a:off x="141288" y="90488"/>
            <a:ext cx="119062" cy="198437"/>
            <a:chOff x="4234" y="2418"/>
            <a:chExt cx="188" cy="312"/>
          </a:xfrm>
        </p:grpSpPr>
      </p:grpSp>
      <p:sp>
        <p:nvSpPr>
          <p:cNvPr id="16" name="Rectangle 6"/>
          <p:cNvSpPr>
            <a:spLocks noChangeArrowheads="1"/>
          </p:cNvSpPr>
          <p:nvPr/>
        </p:nvSpPr>
        <p:spPr bwMode="auto">
          <a:xfrm>
            <a:off x="2182929" y="1213204"/>
            <a:ext cx="4702629" cy="607304"/>
          </a:xfrm>
          <a:prstGeom prst="rect">
            <a:avLst/>
          </a:prstGeom>
        </p:spPr>
        <p:style>
          <a:lnRef idx="0">
            <a:schemeClr val="accent1"/>
          </a:lnRef>
          <a:fillRef idx="3">
            <a:schemeClr val="accent1"/>
          </a:fillRef>
          <a:effectRef idx="3">
            <a:schemeClr val="accent1"/>
          </a:effectRef>
          <a:fontRef idx="minor">
            <a:schemeClr val="lt1"/>
          </a:fontRef>
        </p:style>
        <p:txBody>
          <a:bodyPr wrap="square" anchor="ctr" anchorCtr="0">
            <a:noAutofit/>
          </a:bodyPr>
          <a:lstStyle/>
          <a:p>
            <a:r>
              <a:rPr lang="en-US" altLang="zh-CN" sz="2400" dirty="0">
                <a:effectLst>
                  <a:outerShdw blurRad="38100" dist="38100" dir="2700000" algn="tl">
                    <a:srgbClr val="000000">
                      <a:alpha val="43137"/>
                    </a:srgbClr>
                  </a:outerShdw>
                </a:effectLst>
              </a:rPr>
              <a:t>G[E]: E → E+E│E*E│E↑E│(E)│i</a:t>
            </a:r>
            <a:endParaRPr lang="en-US" altLang="zh-CN" sz="24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en-US" altLang="zh-CN" dirty="0"/>
              <a:t>6.4.2 </a:t>
            </a:r>
            <a:r>
              <a:rPr lang="zh-CN" altLang="en-US" dirty="0"/>
              <a:t>算符优先文法的定义</a:t>
            </a:r>
            <a:endParaRPr lang="zh-CN" altLang="en-US" dirty="0"/>
          </a:p>
        </p:txBody>
      </p:sp>
      <p:sp>
        <p:nvSpPr>
          <p:cNvPr id="4" name="内容占位符 3"/>
          <p:cNvSpPr>
            <a:spLocks noGrp="1"/>
          </p:cNvSpPr>
          <p:nvPr>
            <p:ph sz="quarter" idx="13"/>
          </p:nvPr>
        </p:nvSpPr>
        <p:spPr>
          <a:xfrm>
            <a:off x="768350" y="1322773"/>
            <a:ext cx="7771968" cy="5422251"/>
          </a:xfrm>
        </p:spPr>
        <p:txBody>
          <a:bodyPr>
            <a:normAutofit/>
          </a:bodyPr>
          <a:lstStyle/>
          <a:p>
            <a:r>
              <a:rPr lang="zh-CN" altLang="en-US" dirty="0"/>
              <a:t>定义</a:t>
            </a:r>
            <a:r>
              <a:rPr lang="en-US" altLang="zh-CN" dirty="0"/>
              <a:t>6.1	</a:t>
            </a:r>
            <a:r>
              <a:rPr lang="zh-CN" altLang="en-US" dirty="0"/>
              <a:t>若文法</a:t>
            </a:r>
            <a:r>
              <a:rPr lang="en-US" altLang="zh-CN" dirty="0"/>
              <a:t>G</a:t>
            </a:r>
            <a:r>
              <a:rPr lang="zh-CN" altLang="en-US" dirty="0"/>
              <a:t>中</a:t>
            </a:r>
            <a:r>
              <a:rPr lang="zh-CN" altLang="en-US" dirty="0">
                <a:solidFill>
                  <a:srgbClr val="FF0000"/>
                </a:solidFill>
              </a:rPr>
              <a:t>没有形如</a:t>
            </a:r>
            <a:r>
              <a:rPr lang="en-US" altLang="zh-CN" dirty="0">
                <a:solidFill>
                  <a:srgbClr val="FF0000"/>
                </a:solidFill>
              </a:rPr>
              <a:t>A → …BC…</a:t>
            </a:r>
            <a:r>
              <a:rPr lang="zh-CN" altLang="en-US" dirty="0">
                <a:solidFill>
                  <a:srgbClr val="FF0000"/>
                </a:solidFill>
              </a:rPr>
              <a:t>的产生式</a:t>
            </a:r>
            <a:r>
              <a:rPr lang="zh-CN" altLang="en-US" dirty="0"/>
              <a:t>，这里</a:t>
            </a:r>
            <a:r>
              <a:rPr lang="en-US" altLang="zh-CN" dirty="0"/>
              <a:t>B</a:t>
            </a:r>
            <a:r>
              <a:rPr lang="zh-CN" altLang="en-US" dirty="0"/>
              <a:t>、</a:t>
            </a:r>
            <a:r>
              <a:rPr lang="en-US" altLang="zh-CN" dirty="0"/>
              <a:t>C</a:t>
            </a:r>
            <a:r>
              <a:rPr lang="zh-CN" altLang="en-US" dirty="0"/>
              <a:t>为非终结符，则称</a:t>
            </a:r>
            <a:r>
              <a:rPr lang="en-US" altLang="zh-CN" dirty="0">
                <a:solidFill>
                  <a:srgbClr val="FF0000"/>
                </a:solidFill>
              </a:rPr>
              <a:t>G</a:t>
            </a:r>
            <a:r>
              <a:rPr lang="zh-CN" altLang="en-US" dirty="0">
                <a:solidFill>
                  <a:srgbClr val="FF0000"/>
                </a:solidFill>
              </a:rPr>
              <a:t>为算符文法，也称</a:t>
            </a:r>
            <a:r>
              <a:rPr lang="en-US" altLang="zh-CN" dirty="0">
                <a:solidFill>
                  <a:srgbClr val="FF0000"/>
                </a:solidFill>
              </a:rPr>
              <a:t>OG</a:t>
            </a:r>
            <a:r>
              <a:rPr lang="zh-CN" altLang="en-US" dirty="0">
                <a:solidFill>
                  <a:srgbClr val="FF0000"/>
                </a:solidFill>
              </a:rPr>
              <a:t>（</a:t>
            </a:r>
            <a:r>
              <a:rPr lang="en-US" altLang="zh-CN" dirty="0" err="1">
                <a:solidFill>
                  <a:srgbClr val="FF0000"/>
                </a:solidFill>
              </a:rPr>
              <a:t>operater</a:t>
            </a:r>
            <a:r>
              <a:rPr lang="en-US" altLang="zh-CN" dirty="0">
                <a:solidFill>
                  <a:srgbClr val="FF0000"/>
                </a:solidFill>
              </a:rPr>
              <a:t> grammar</a:t>
            </a:r>
            <a:r>
              <a:rPr lang="zh-CN" altLang="en-US" dirty="0">
                <a:solidFill>
                  <a:srgbClr val="FF0000"/>
                </a:solidFill>
              </a:rPr>
              <a:t>）文法</a:t>
            </a:r>
            <a:r>
              <a:rPr lang="zh-CN" altLang="en-US" dirty="0"/>
              <a:t>。</a:t>
            </a:r>
            <a:endParaRPr lang="zh-CN" altLang="en-US" dirty="0"/>
          </a:p>
          <a:p>
            <a:r>
              <a:rPr lang="zh-CN" altLang="en-US" dirty="0"/>
              <a:t>直观上说，</a:t>
            </a:r>
            <a:r>
              <a:rPr lang="en-US" altLang="zh-CN" dirty="0"/>
              <a:t>Operator Grammar</a:t>
            </a:r>
            <a:r>
              <a:rPr lang="zh-CN" altLang="en-US" dirty="0"/>
              <a:t>就是</a:t>
            </a:r>
            <a:r>
              <a:rPr lang="zh-CN" altLang="en-US" dirty="0">
                <a:solidFill>
                  <a:srgbClr val="FF0000"/>
                </a:solidFill>
              </a:rPr>
              <a:t>产生式右部不含相邻的非终结符</a:t>
            </a:r>
            <a:r>
              <a:rPr lang="zh-CN" altLang="en-US" dirty="0"/>
              <a:t>的上下文无关文法。</a:t>
            </a:r>
            <a:endParaRPr lang="zh-CN" altLang="en-US" dirty="0"/>
          </a:p>
          <a:p>
            <a:r>
              <a:rPr lang="zh-CN" altLang="en-US" dirty="0"/>
              <a:t>算法语言中的表达式文法均可以表示为算符文法。</a:t>
            </a:r>
            <a:endParaRPr lang="en-US" altLang="zh-CN" dirty="0"/>
          </a:p>
          <a:p>
            <a:r>
              <a:rPr lang="en-US" altLang="zh-CN" dirty="0"/>
              <a:t>G[E]: E → E</a:t>
            </a:r>
            <a:r>
              <a:rPr lang="zh-CN" altLang="en-US" dirty="0"/>
              <a:t>＋</a:t>
            </a:r>
            <a:r>
              <a:rPr lang="en-US" altLang="zh-CN" dirty="0"/>
              <a:t>E|E*E |(E) |i     </a:t>
            </a:r>
            <a:r>
              <a:rPr lang="zh-CN" altLang="en-US" dirty="0"/>
              <a:t>是</a:t>
            </a:r>
            <a:endParaRPr lang="zh-CN" altLang="en-US" dirty="0"/>
          </a:p>
          <a:p>
            <a:r>
              <a:rPr lang="en-US" altLang="zh-CN" dirty="0"/>
              <a:t>G[E]: E → EAE|(E)|i </a:t>
            </a:r>
            <a:endParaRPr lang="en-US" altLang="zh-CN" dirty="0"/>
          </a:p>
          <a:p>
            <a:r>
              <a:rPr lang="zh-CN" altLang="en-US" dirty="0"/>
              <a:t>	     </a:t>
            </a:r>
            <a:r>
              <a:rPr lang="en-US" altLang="zh-CN" dirty="0"/>
              <a:t>A → </a:t>
            </a:r>
            <a:r>
              <a:rPr lang="zh-CN" altLang="en-US" dirty="0"/>
              <a:t>＋</a:t>
            </a:r>
            <a:r>
              <a:rPr lang="en-US" altLang="zh-CN" dirty="0"/>
              <a:t>|*</a:t>
            </a:r>
            <a:endParaRPr lang="zh-CN" altLang="en-US" dirty="0"/>
          </a:p>
        </p:txBody>
      </p:sp>
      <p:sp>
        <p:nvSpPr>
          <p:cNvPr id="5" name="矩形 4"/>
          <p:cNvSpPr/>
          <p:nvPr/>
        </p:nvSpPr>
        <p:spPr>
          <a:xfrm>
            <a:off x="5936954" y="5686087"/>
            <a:ext cx="902811" cy="523220"/>
          </a:xfrm>
          <a:prstGeom prst="rect">
            <a:avLst/>
          </a:prstGeom>
        </p:spPr>
        <p:txBody>
          <a:bodyPr wrap="none">
            <a:spAutoFit/>
          </a:bodyPr>
          <a:lstStyle/>
          <a:p>
            <a:r>
              <a:rPr lang="zh-CN" altLang="en-US" sz="2800" dirty="0"/>
              <a:t>不是</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500"/>
                                        <p:tgtEl>
                                          <p:spTgt spid="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算符文法的性质</a:t>
            </a:r>
            <a:endParaRPr lang="zh-CN" altLang="en-US" dirty="0"/>
          </a:p>
        </p:txBody>
      </p:sp>
      <p:sp>
        <p:nvSpPr>
          <p:cNvPr id="4" name="内容占位符 3"/>
          <p:cNvSpPr>
            <a:spLocks noGrp="1"/>
          </p:cNvSpPr>
          <p:nvPr>
            <p:ph sz="quarter" idx="13"/>
          </p:nvPr>
        </p:nvSpPr>
        <p:spPr/>
        <p:txBody>
          <a:bodyPr/>
          <a:lstStyle/>
          <a:p>
            <a:r>
              <a:rPr lang="zh-CN" altLang="en-US" dirty="0"/>
              <a:t>性质</a:t>
            </a:r>
            <a:r>
              <a:rPr lang="en-US" altLang="zh-CN" dirty="0"/>
              <a:t>1  </a:t>
            </a:r>
            <a:r>
              <a:rPr lang="zh-CN" altLang="en-US" dirty="0"/>
              <a:t>在算符文法中任何句型都不包含两个相邻的非终结符。</a:t>
            </a:r>
            <a:endParaRPr lang="zh-CN" altLang="en-US" dirty="0"/>
          </a:p>
          <a:p>
            <a:r>
              <a:rPr lang="zh-CN" altLang="en-US" dirty="0"/>
              <a:t>性质</a:t>
            </a:r>
            <a:r>
              <a:rPr lang="en-US" altLang="zh-CN" dirty="0"/>
              <a:t>2  </a:t>
            </a:r>
            <a:r>
              <a:rPr lang="zh-CN" altLang="en-US" dirty="0"/>
              <a:t>若</a:t>
            </a:r>
            <a:r>
              <a:rPr lang="en-US" altLang="zh-CN" dirty="0"/>
              <a:t>Ab</a:t>
            </a:r>
            <a:r>
              <a:rPr lang="zh-CN" altLang="en-US" dirty="0"/>
              <a:t>或</a:t>
            </a:r>
            <a:r>
              <a:rPr lang="en-US" altLang="zh-CN" dirty="0" err="1"/>
              <a:t>bA</a:t>
            </a:r>
            <a:r>
              <a:rPr lang="zh-CN" altLang="en-US" dirty="0"/>
              <a:t>出现在算符文法的句型</a:t>
            </a:r>
            <a:r>
              <a:rPr lang="en-US" altLang="zh-CN" dirty="0"/>
              <a:t>γ</a:t>
            </a:r>
            <a:r>
              <a:rPr lang="zh-CN" altLang="en-US" dirty="0"/>
              <a:t>中，其中</a:t>
            </a:r>
            <a:r>
              <a:rPr lang="en-US" altLang="zh-CN" dirty="0"/>
              <a:t>A∈V</a:t>
            </a:r>
            <a:r>
              <a:rPr lang="en-US" altLang="zh-CN" baseline="-25000" dirty="0"/>
              <a:t>N</a:t>
            </a:r>
            <a:r>
              <a:rPr lang="zh-CN" altLang="en-US" dirty="0"/>
              <a:t>，</a:t>
            </a:r>
            <a:r>
              <a:rPr lang="en-US" altLang="zh-CN" dirty="0" err="1"/>
              <a:t>b∈V</a:t>
            </a:r>
            <a:r>
              <a:rPr lang="en-US" altLang="zh-CN" baseline="-25000" dirty="0" err="1"/>
              <a:t>T</a:t>
            </a:r>
            <a:r>
              <a:rPr lang="en-US" altLang="zh-CN" dirty="0"/>
              <a:t>, </a:t>
            </a:r>
            <a:r>
              <a:rPr lang="zh-CN" altLang="en-US" dirty="0"/>
              <a:t>则</a:t>
            </a:r>
            <a:r>
              <a:rPr lang="en-US" altLang="zh-CN" dirty="0"/>
              <a:t>γ</a:t>
            </a:r>
            <a:r>
              <a:rPr lang="zh-CN" altLang="en-US" dirty="0"/>
              <a:t>中</a:t>
            </a:r>
            <a:r>
              <a:rPr lang="zh-CN" altLang="en-US" dirty="0">
                <a:solidFill>
                  <a:srgbClr val="FF0000"/>
                </a:solidFill>
              </a:rPr>
              <a:t>任何含</a:t>
            </a:r>
            <a:r>
              <a:rPr lang="en-US" altLang="zh-CN" dirty="0">
                <a:solidFill>
                  <a:srgbClr val="FF0000"/>
                </a:solidFill>
              </a:rPr>
              <a:t>b</a:t>
            </a:r>
            <a:r>
              <a:rPr lang="zh-CN" altLang="en-US" dirty="0">
                <a:solidFill>
                  <a:srgbClr val="FF0000"/>
                </a:solidFill>
              </a:rPr>
              <a:t>的短语必含有</a:t>
            </a:r>
            <a:r>
              <a:rPr lang="en-US" altLang="zh-CN" dirty="0">
                <a:solidFill>
                  <a:srgbClr val="FF0000"/>
                </a:solidFill>
              </a:rPr>
              <a:t>A</a:t>
            </a:r>
            <a:r>
              <a:rPr lang="zh-CN" altLang="en-US" dirty="0"/>
              <a:t>。（即</a:t>
            </a:r>
            <a:r>
              <a:rPr lang="zh-CN" altLang="en-US" dirty="0">
                <a:solidFill>
                  <a:srgbClr val="FF0000"/>
                </a:solidFill>
              </a:rPr>
              <a:t>包含该算符左右两边的非终结符</a:t>
            </a:r>
            <a:r>
              <a:rPr lang="zh-CN" altLang="en-US" dirty="0"/>
              <a:t>）</a:t>
            </a:r>
            <a:endParaRPr lang="zh-CN" altLang="en-US" dirty="0"/>
          </a:p>
          <a:p>
            <a:r>
              <a:rPr lang="zh-CN" altLang="en-US" dirty="0"/>
              <a:t>注意：含</a:t>
            </a:r>
            <a:r>
              <a:rPr lang="en-US" altLang="zh-CN" dirty="0"/>
              <a:t>b</a:t>
            </a:r>
            <a:r>
              <a:rPr lang="zh-CN" altLang="en-US" dirty="0"/>
              <a:t>的短语必含</a:t>
            </a:r>
            <a:r>
              <a:rPr lang="en-US" altLang="zh-CN" dirty="0"/>
              <a:t>A</a:t>
            </a:r>
            <a:r>
              <a:rPr lang="zh-CN" altLang="en-US" dirty="0"/>
              <a:t>，含</a:t>
            </a:r>
            <a:r>
              <a:rPr lang="en-US" altLang="zh-CN" dirty="0"/>
              <a:t>A</a:t>
            </a:r>
            <a:r>
              <a:rPr lang="zh-CN" altLang="en-US" dirty="0"/>
              <a:t>的短语不一定含</a:t>
            </a:r>
            <a:r>
              <a:rPr lang="en-US" altLang="zh-CN" dirty="0"/>
              <a:t>b</a:t>
            </a:r>
            <a:r>
              <a:rPr lang="zh-CN" altLang="en-US"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算符优先关系的定义</a:t>
            </a:r>
            <a:endParaRPr lang="zh-CN" altLang="en-US" dirty="0"/>
          </a:p>
        </p:txBody>
      </p:sp>
      <mc:AlternateContent xmlns:mc="http://schemas.openxmlformats.org/markup-compatibility/2006">
        <mc:Choice xmlns:a14="http://schemas.microsoft.com/office/drawing/2010/main" Requires="a14">
          <p:sp>
            <p:nvSpPr>
              <p:cNvPr id="4" name="内容占位符 3"/>
              <p:cNvSpPr>
                <a:spLocks noGrp="1"/>
              </p:cNvSpPr>
              <p:nvPr>
                <p:ph sz="quarter" idx="13"/>
              </p:nvPr>
            </p:nvSpPr>
            <p:spPr/>
            <p:txBody>
              <a:bodyPr/>
              <a:lstStyle/>
              <a:p>
                <a:r>
                  <a:rPr lang="zh-CN" altLang="en-US" dirty="0"/>
                  <a:t>定义</a:t>
                </a:r>
                <a:r>
                  <a:rPr lang="en-US" altLang="zh-CN" dirty="0"/>
                  <a:t>6.2	</a:t>
                </a:r>
                <a:r>
                  <a:rPr lang="zh-CN" altLang="en-US" dirty="0"/>
                  <a:t>设</a:t>
                </a:r>
                <a:r>
                  <a:rPr lang="en-US" altLang="zh-CN" dirty="0"/>
                  <a:t>G</a:t>
                </a:r>
                <a:r>
                  <a:rPr lang="zh-CN" altLang="en-US" dirty="0"/>
                  <a:t>是一个</a:t>
                </a:r>
                <a:r>
                  <a:rPr lang="zh-CN" altLang="en-US" dirty="0">
                    <a:solidFill>
                      <a:srgbClr val="FF0000"/>
                    </a:solidFill>
                  </a:rPr>
                  <a:t>不包含</a:t>
                </a:r>
                <a:r>
                  <a:rPr lang="en-US" altLang="zh-CN" dirty="0">
                    <a:solidFill>
                      <a:srgbClr val="FF0000"/>
                    </a:solidFill>
                    <a:sym typeface="Symbol" panose="05050102010706020507" pitchFamily="18" charset="2"/>
                  </a:rPr>
                  <a:t></a:t>
                </a:r>
                <a:r>
                  <a:rPr lang="zh-CN" altLang="en-US" dirty="0"/>
                  <a:t>产生式的算符文法，并设</a:t>
                </a:r>
                <a:r>
                  <a:rPr lang="en-US" altLang="zh-CN" dirty="0"/>
                  <a:t>a</a:t>
                </a:r>
                <a:r>
                  <a:rPr lang="zh-CN" altLang="en-US" dirty="0"/>
                  <a:t>、</a:t>
                </a:r>
                <a:r>
                  <a:rPr lang="en-US" altLang="zh-CN" dirty="0"/>
                  <a:t>b</a:t>
                </a:r>
                <a:r>
                  <a:rPr lang="pt-BR" altLang="zh-CN" dirty="0"/>
                  <a:t>∈</a:t>
                </a:r>
                <a:r>
                  <a:rPr lang="en-US" altLang="zh-CN" dirty="0"/>
                  <a:t>V</a:t>
                </a:r>
                <a:r>
                  <a:rPr lang="en-US" altLang="zh-CN" baseline="-25000" dirty="0"/>
                  <a:t>T</a:t>
                </a:r>
                <a:r>
                  <a:rPr lang="en-US" altLang="zh-CN" dirty="0"/>
                  <a:t>; A</a:t>
                </a:r>
                <a:r>
                  <a:rPr lang="zh-CN" altLang="en-US" dirty="0"/>
                  <a:t>、</a:t>
                </a:r>
                <a:r>
                  <a:rPr lang="en-US" altLang="zh-CN" dirty="0"/>
                  <a:t>B</a:t>
                </a:r>
                <a:r>
                  <a:rPr lang="zh-CN" altLang="en-US" dirty="0"/>
                  <a:t>、</a:t>
                </a:r>
                <a:r>
                  <a:rPr lang="en-US" altLang="zh-CN" dirty="0"/>
                  <a:t>C</a:t>
                </a:r>
                <a:r>
                  <a:rPr lang="pt-BR" altLang="zh-CN" dirty="0"/>
                  <a:t>∈</a:t>
                </a:r>
                <a:r>
                  <a:rPr lang="en-US" altLang="zh-CN" dirty="0"/>
                  <a:t>V</a:t>
                </a:r>
                <a:r>
                  <a:rPr lang="en-US" altLang="zh-CN" baseline="-25000" dirty="0"/>
                  <a:t>N</a:t>
                </a:r>
                <a:r>
                  <a:rPr lang="zh-CN" altLang="en-US" dirty="0"/>
                  <a:t>，定义算符优先关系（见教材</a:t>
                </a:r>
                <a:r>
                  <a:rPr lang="en-US" altLang="zh-CN" dirty="0"/>
                  <a:t>P</a:t>
                </a:r>
                <a:r>
                  <a:rPr lang="en-US" altLang="zh-CN" baseline="-25000" dirty="0"/>
                  <a:t>108</a:t>
                </a:r>
                <a:r>
                  <a:rPr lang="zh-CN" altLang="en-US" dirty="0"/>
                  <a:t>）：</a:t>
                </a:r>
              </a:p>
              <a:p>
                <a:r>
                  <a:rPr lang="zh-CN" altLang="en-US" dirty="0"/>
                  <a:t>（</a:t>
                </a:r>
                <a:r>
                  <a:rPr lang="en-US" altLang="zh-CN" dirty="0"/>
                  <a:t>1</a:t>
                </a:r>
                <a:r>
                  <a:rPr lang="zh-CN" altLang="en-US" dirty="0"/>
                  <a:t>）</a:t>
                </a:r>
                <a:r>
                  <a:rPr lang="en-US" altLang="zh-CN" dirty="0"/>
                  <a:t>a   b</a:t>
                </a:r>
                <a:r>
                  <a:rPr lang="zh-CN" altLang="en-US" dirty="0"/>
                  <a:t>，当且仅当</a:t>
                </a:r>
                <a:r>
                  <a:rPr lang="en-US" altLang="zh-CN" dirty="0"/>
                  <a:t>G</a:t>
                </a:r>
                <a:r>
                  <a:rPr lang="zh-CN" altLang="en-US" dirty="0"/>
                  <a:t>中含有形如</a:t>
                </a:r>
                <a:r>
                  <a:rPr lang="en-US" altLang="zh-CN" dirty="0"/>
                  <a:t>A→…ab…</a:t>
                </a:r>
                <a:r>
                  <a:rPr lang="zh-CN" altLang="en-US" dirty="0"/>
                  <a:t>或</a:t>
                </a:r>
                <a:r>
                  <a:rPr lang="en-US" altLang="zh-CN" dirty="0"/>
                  <a:t>A→…</a:t>
                </a:r>
                <a:r>
                  <a:rPr lang="en-US" altLang="zh-CN" dirty="0" err="1"/>
                  <a:t>aBb</a:t>
                </a:r>
                <a:r>
                  <a:rPr lang="zh-CN" altLang="en-US" dirty="0"/>
                  <a:t>的产生式；</a:t>
                </a:r>
              </a:p>
              <a:p>
                <a:r>
                  <a:rPr lang="zh-CN" altLang="en-US" dirty="0"/>
                  <a:t>（</a:t>
                </a:r>
                <a:r>
                  <a:rPr lang="en-US" altLang="zh-CN" dirty="0"/>
                  <a:t>2</a:t>
                </a:r>
                <a:r>
                  <a:rPr lang="zh-CN" altLang="en-US" dirty="0"/>
                  <a:t>）</a:t>
                </a:r>
                <a:r>
                  <a:rPr lang="en-US" altLang="zh-CN" dirty="0" err="1"/>
                  <a:t>a</a:t>
                </a:r>
                <a:r>
                  <a:rPr lang="en-US" altLang="zh-CN" dirty="0" err="1">
                    <a:latin typeface="Cambria Math" panose="02040503050406030204" pitchFamily="18" charset="0"/>
                    <a:ea typeface="Cambria Math" panose="02040503050406030204" pitchFamily="18" charset="0"/>
                  </a:rPr>
                  <a:t>⋖</a:t>
                </a:r>
                <a:r>
                  <a:rPr lang="en-US" altLang="zh-CN" dirty="0" err="1"/>
                  <a:t>b</a:t>
                </a:r>
                <a:r>
                  <a:rPr lang="zh-CN" altLang="en-US" dirty="0"/>
                  <a:t>，当且仅当</a:t>
                </a:r>
                <a:r>
                  <a:rPr lang="en-US" altLang="zh-CN" dirty="0"/>
                  <a:t>G</a:t>
                </a:r>
                <a:r>
                  <a:rPr lang="zh-CN" altLang="en-US" dirty="0"/>
                  <a:t>中含有形如</a:t>
                </a:r>
                <a:r>
                  <a:rPr lang="en-US" altLang="zh-CN" dirty="0"/>
                  <a:t>A→…</a:t>
                </a:r>
                <a:r>
                  <a:rPr lang="en-US" altLang="zh-CN" dirty="0" err="1"/>
                  <a:t>aB</a:t>
                </a:r>
                <a:r>
                  <a:rPr lang="en-US" altLang="zh-CN" dirty="0"/>
                  <a:t>…</a:t>
                </a:r>
                <a:r>
                  <a:rPr lang="zh-CN" altLang="en-US" dirty="0"/>
                  <a:t>的产生式，且</a:t>
                </a:r>
                <a:r>
                  <a:rPr lang="en-US" altLang="zh-CN" dirty="0"/>
                  <a:t>B</a:t>
                </a:r>
                <a14:m>
                  <m:oMath xmlns:m="http://schemas.openxmlformats.org/officeDocument/2006/math">
                    <m:groupChr>
                      <m:groupChrPr>
                        <m:chr m:val="⇒"/>
                        <m:vertJc m:val="bot"/>
                        <m:ctrlPr>
                          <a:rPr lang="en-US" altLang="zh-CN" i="1">
                            <a:latin typeface="Cambria Math" panose="02040503050406030204" pitchFamily="18" charset="0"/>
                            <a:sym typeface="Symbol" panose="05050102010706020507" pitchFamily="18" charset="2"/>
                          </a:rPr>
                        </m:ctrlPr>
                      </m:groupChrPr>
                      <m:e>
                        <m:r>
                          <m:rPr>
                            <m:brk m:alnAt="2"/>
                          </m:rPr>
                          <a:rPr lang="en-US" altLang="zh-CN">
                            <a:latin typeface="Cambria Math" panose="02040503050406030204" pitchFamily="18" charset="0"/>
                            <a:sym typeface="Symbol" panose="05050102010706020507" pitchFamily="18" charset="2"/>
                          </a:rPr>
                          <m:t>+</m:t>
                        </m:r>
                      </m:e>
                    </m:groupChr>
                  </m:oMath>
                </a14:m>
                <a:r>
                  <a:rPr lang="en-US" altLang="zh-CN" dirty="0"/>
                  <a:t>b…</a:t>
                </a:r>
                <a:r>
                  <a:rPr lang="zh-CN" altLang="en-US" dirty="0"/>
                  <a:t>或</a:t>
                </a:r>
                <a:r>
                  <a:rPr lang="en-US" altLang="zh-CN" dirty="0"/>
                  <a:t>B</a:t>
                </a:r>
                <a14:m>
                  <m:oMath xmlns:m="http://schemas.openxmlformats.org/officeDocument/2006/math">
                    <m:groupChr>
                      <m:groupChrPr>
                        <m:chr m:val="⇒"/>
                        <m:vertJc m:val="bot"/>
                        <m:ctrlPr>
                          <a:rPr lang="en-US" altLang="zh-CN" i="1">
                            <a:latin typeface="Cambria Math" panose="02040503050406030204" pitchFamily="18" charset="0"/>
                            <a:sym typeface="Symbol" panose="05050102010706020507" pitchFamily="18" charset="2"/>
                          </a:rPr>
                        </m:ctrlPr>
                      </m:groupChrPr>
                      <m:e>
                        <m:r>
                          <m:rPr>
                            <m:brk m:alnAt="2"/>
                          </m:rPr>
                          <a:rPr lang="en-US" altLang="zh-CN">
                            <a:latin typeface="Cambria Math" panose="02040503050406030204" pitchFamily="18" charset="0"/>
                            <a:sym typeface="Symbol" panose="05050102010706020507" pitchFamily="18" charset="2"/>
                          </a:rPr>
                          <m:t>+</m:t>
                        </m:r>
                      </m:e>
                    </m:groupChr>
                  </m:oMath>
                </a14:m>
                <a:r>
                  <a:rPr lang="en-US" altLang="zh-CN" dirty="0" err="1"/>
                  <a:t>Cb</a:t>
                </a:r>
                <a:r>
                  <a:rPr lang="en-US" altLang="zh-CN" dirty="0"/>
                  <a:t>…</a:t>
                </a:r>
                <a:r>
                  <a:rPr lang="zh-CN" altLang="en-US" dirty="0"/>
                  <a:t>；</a:t>
                </a:r>
              </a:p>
              <a:p>
                <a:r>
                  <a:rPr lang="zh-CN" altLang="en-US" dirty="0"/>
                  <a:t>（</a:t>
                </a:r>
                <a:r>
                  <a:rPr lang="en-US" altLang="zh-CN" dirty="0"/>
                  <a:t>3</a:t>
                </a:r>
                <a:r>
                  <a:rPr lang="zh-CN" altLang="en-US" dirty="0"/>
                  <a:t>）</a:t>
                </a:r>
                <a:r>
                  <a:rPr lang="en-US" altLang="zh-CN" dirty="0" err="1"/>
                  <a:t>a</a:t>
                </a:r>
                <a:r>
                  <a:rPr lang="en-US" altLang="zh-CN" dirty="0" err="1">
                    <a:latin typeface="Cambria Math" panose="02040503050406030204" pitchFamily="18" charset="0"/>
                    <a:ea typeface="Cambria Math" panose="02040503050406030204" pitchFamily="18" charset="0"/>
                  </a:rPr>
                  <a:t>⋗</a:t>
                </a:r>
                <a:r>
                  <a:rPr lang="en-US" altLang="zh-CN" dirty="0" err="1"/>
                  <a:t>b</a:t>
                </a:r>
                <a:r>
                  <a:rPr lang="zh-CN" altLang="en-US" dirty="0"/>
                  <a:t>，当且仅当</a:t>
                </a:r>
                <a:r>
                  <a:rPr lang="en-US" altLang="zh-CN" dirty="0"/>
                  <a:t>G</a:t>
                </a:r>
                <a:r>
                  <a:rPr lang="zh-CN" altLang="en-US" dirty="0"/>
                  <a:t>中含有形如</a:t>
                </a:r>
                <a:r>
                  <a:rPr lang="en-US" altLang="zh-CN" dirty="0"/>
                  <a:t>A→…Bb…</a:t>
                </a:r>
                <a:r>
                  <a:rPr lang="zh-CN" altLang="en-US" dirty="0"/>
                  <a:t>的产生式，且</a:t>
                </a:r>
                <a:r>
                  <a:rPr lang="en-US" altLang="zh-CN" dirty="0"/>
                  <a:t>B</a:t>
                </a:r>
                <a14:m>
                  <m:oMath xmlns:m="http://schemas.openxmlformats.org/officeDocument/2006/math">
                    <m:groupChr>
                      <m:groupChrPr>
                        <m:chr m:val="⇒"/>
                        <m:vertJc m:val="bot"/>
                        <m:ctrlPr>
                          <a:rPr lang="en-US" altLang="zh-CN" i="1">
                            <a:latin typeface="Cambria Math" panose="02040503050406030204" pitchFamily="18" charset="0"/>
                            <a:sym typeface="Symbol" panose="05050102010706020507" pitchFamily="18" charset="2"/>
                          </a:rPr>
                        </m:ctrlPr>
                      </m:groupChrPr>
                      <m:e>
                        <m:r>
                          <m:rPr>
                            <m:brk m:alnAt="2"/>
                          </m:rPr>
                          <a:rPr lang="en-US" altLang="zh-CN">
                            <a:latin typeface="Cambria Math" panose="02040503050406030204" pitchFamily="18" charset="0"/>
                            <a:sym typeface="Symbol" panose="05050102010706020507" pitchFamily="18" charset="2"/>
                          </a:rPr>
                          <m:t>+</m:t>
                        </m:r>
                      </m:e>
                    </m:groupChr>
                  </m:oMath>
                </a14:m>
                <a:r>
                  <a:rPr lang="en-US" altLang="zh-CN" dirty="0"/>
                  <a:t>…a</a:t>
                </a:r>
                <a:r>
                  <a:rPr lang="zh-CN" altLang="en-US" dirty="0"/>
                  <a:t>或</a:t>
                </a:r>
                <a:r>
                  <a:rPr lang="en-US" altLang="zh-CN" dirty="0"/>
                  <a:t>B</a:t>
                </a:r>
                <a14:m>
                  <m:oMath xmlns:m="http://schemas.openxmlformats.org/officeDocument/2006/math">
                    <m:groupChr>
                      <m:groupChrPr>
                        <m:chr m:val="⇒"/>
                        <m:vertJc m:val="bot"/>
                        <m:ctrlPr>
                          <a:rPr lang="en-US" altLang="zh-CN" i="1">
                            <a:latin typeface="Cambria Math" panose="02040503050406030204" pitchFamily="18" charset="0"/>
                            <a:sym typeface="Symbol" panose="05050102010706020507" pitchFamily="18" charset="2"/>
                          </a:rPr>
                        </m:ctrlPr>
                      </m:groupChrPr>
                      <m:e>
                        <m:r>
                          <m:rPr>
                            <m:brk m:alnAt="2"/>
                          </m:rPr>
                          <a:rPr lang="en-US" altLang="zh-CN">
                            <a:latin typeface="Cambria Math" panose="02040503050406030204" pitchFamily="18" charset="0"/>
                            <a:sym typeface="Symbol" panose="05050102010706020507" pitchFamily="18" charset="2"/>
                          </a:rPr>
                          <m:t>+</m:t>
                        </m:r>
                      </m:e>
                    </m:groupChr>
                  </m:oMath>
                </a14:m>
                <a:r>
                  <a:rPr lang="en-US" altLang="zh-CN" dirty="0"/>
                  <a:t>…</a:t>
                </a:r>
                <a:r>
                  <a:rPr lang="en-US" altLang="zh-CN" dirty="0" err="1"/>
                  <a:t>aC</a:t>
                </a:r>
                <a:r>
                  <a:rPr lang="zh-CN" altLang="en-US" dirty="0"/>
                  <a:t>。</a:t>
                </a:r>
              </a:p>
              <a:p>
                <a:endParaRPr lang="zh-CN" altLang="en-US" dirty="0"/>
              </a:p>
            </p:txBody>
          </p:sp>
        </mc:Choice>
        <mc:Fallback>
          <p:sp>
            <p:nvSpPr>
              <p:cNvPr id="4" name="内容占位符 3"/>
              <p:cNvSpPr>
                <a:spLocks noGrp="1" noRot="1" noChangeAspect="1" noMove="1" noResize="1" noEditPoints="1" noAdjustHandles="1" noChangeArrowheads="1" noChangeShapeType="1" noTextEdit="1"/>
              </p:cNvSpPr>
              <p:nvPr>
                <p:ph sz="quarter" idx="13"/>
              </p:nvPr>
            </p:nvSpPr>
            <p:spPr>
              <a:blipFill rotWithShape="0">
                <a:blip r:embed="rId1"/>
                <a:stretch>
                  <a:fillRect l="-1333" t="-1659" r="-1333"/>
                </a:stretch>
              </a:blipFill>
            </p:spPr>
            <p:txBody>
              <a:bodyPr/>
              <a:lstStyle/>
              <a:p>
                <a:r>
                  <a:rPr lang="zh-CN" altLang="en-US">
                    <a:noFill/>
                  </a:rPr>
                  <a:t> </a:t>
                </a:r>
                <a:endParaRPr lang="zh-CN" altLang="en-US">
                  <a:noFill/>
                </a:endParaRPr>
              </a:p>
            </p:txBody>
          </p:sp>
        </mc:Fallback>
      </mc:AlternateContent>
      <p:grpSp>
        <p:nvGrpSpPr>
          <p:cNvPr id="5" name="组合 4"/>
          <p:cNvGrpSpPr/>
          <p:nvPr/>
        </p:nvGrpSpPr>
        <p:grpSpPr>
          <a:xfrm>
            <a:off x="2512330" y="2957690"/>
            <a:ext cx="216000" cy="169333"/>
            <a:chOff x="288418" y="2946400"/>
            <a:chExt cx="216000" cy="169333"/>
          </a:xfrm>
        </p:grpSpPr>
        <p:cxnSp>
          <p:nvCxnSpPr>
            <p:cNvPr id="6" name="直接连接符 5"/>
            <p:cNvCxnSpPr/>
            <p:nvPr/>
          </p:nvCxnSpPr>
          <p:spPr>
            <a:xfrm flipV="1">
              <a:off x="288418" y="2946400"/>
              <a:ext cx="2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288418" y="3115733"/>
              <a:ext cx="2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373840" y="3013066"/>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zh-CN" dirty="0">
                <a:solidFill>
                  <a:schemeClr val="tx1"/>
                </a:solidFill>
              </a:rPr>
              <a:t>算符优先文法的定义</a:t>
            </a:r>
            <a:endParaRPr lang="zh-CN" altLang="en-US" dirty="0"/>
          </a:p>
        </p:txBody>
      </p:sp>
      <mc:AlternateContent xmlns:mc="http://schemas.openxmlformats.org/markup-compatibility/2006">
        <mc:Choice xmlns:a14="http://schemas.microsoft.com/office/drawing/2010/main" Requires="a14">
          <p:sp>
            <p:nvSpPr>
              <p:cNvPr id="4" name="内容占位符 3"/>
              <p:cNvSpPr>
                <a:spLocks noGrp="1"/>
              </p:cNvSpPr>
              <p:nvPr>
                <p:ph sz="quarter" idx="13"/>
              </p:nvPr>
            </p:nvSpPr>
            <p:spPr/>
            <p:txBody>
              <a:bodyPr>
                <a:normAutofit/>
              </a:bodyPr>
              <a:lstStyle/>
              <a:p>
                <a:r>
                  <a:rPr lang="zh-CN" altLang="en-US" dirty="0"/>
                  <a:t>定义</a:t>
                </a:r>
                <a:r>
                  <a:rPr lang="en-US" altLang="zh-CN" dirty="0"/>
                  <a:t>6.3	</a:t>
                </a:r>
                <a:r>
                  <a:rPr lang="zh-CN" altLang="en-US" dirty="0"/>
                  <a:t>设</a:t>
                </a:r>
                <a:r>
                  <a:rPr lang="en-US" altLang="zh-CN" dirty="0"/>
                  <a:t>G</a:t>
                </a:r>
                <a:r>
                  <a:rPr lang="zh-CN" altLang="en-US" dirty="0"/>
                  <a:t>是一个</a:t>
                </a:r>
                <a:r>
                  <a:rPr lang="zh-CN" altLang="en-US" dirty="0">
                    <a:solidFill>
                      <a:srgbClr val="FF0000"/>
                    </a:solidFill>
                  </a:rPr>
                  <a:t>不包含</a:t>
                </a:r>
                <a:r>
                  <a:rPr lang="en-US" altLang="zh-CN" dirty="0">
                    <a:solidFill>
                      <a:srgbClr val="FF0000"/>
                    </a:solidFill>
                    <a:sym typeface="Symbol" panose="05050102010706020507" pitchFamily="18" charset="2"/>
                  </a:rPr>
                  <a:t></a:t>
                </a:r>
                <a:r>
                  <a:rPr lang="zh-CN" altLang="en-US" dirty="0"/>
                  <a:t>产生式的算符文法，若任意两个终结符间</a:t>
                </a:r>
                <a:r>
                  <a:rPr lang="zh-CN" altLang="en-US" dirty="0">
                    <a:solidFill>
                      <a:srgbClr val="FF0000"/>
                    </a:solidFill>
                  </a:rPr>
                  <a:t>至多存在一种算符优先关系</a:t>
                </a:r>
                <a:r>
                  <a:rPr lang="zh-CN" altLang="en-US" dirty="0"/>
                  <a:t>，则称</a:t>
                </a:r>
                <a:r>
                  <a:rPr lang="en-US" altLang="zh-CN" dirty="0"/>
                  <a:t>G</a:t>
                </a:r>
                <a:r>
                  <a:rPr lang="zh-CN" altLang="en-US" dirty="0"/>
                  <a:t>为算符优先文法</a:t>
                </a:r>
                <a:r>
                  <a:rPr lang="en-US" altLang="zh-CN" dirty="0"/>
                  <a:t>(OPG</a:t>
                </a:r>
                <a:r>
                  <a:rPr lang="zh-CN" altLang="en-US" dirty="0"/>
                  <a:t>，</a:t>
                </a:r>
                <a:r>
                  <a:rPr lang="en-US" altLang="zh-CN" dirty="0"/>
                  <a:t>Operator precedence grammar)</a:t>
                </a:r>
                <a:r>
                  <a:rPr lang="zh-CN" altLang="en-US" dirty="0"/>
                  <a:t>。</a:t>
                </a:r>
                <a:endParaRPr lang="en-US" altLang="zh-CN" dirty="0"/>
              </a:p>
              <a:p>
                <a:r>
                  <a:rPr lang="en-US" altLang="zh-CN" dirty="0"/>
                  <a:t>G[E]: E→E+E | E-E | E*E | E/E | E↑E | (E) | i</a:t>
                </a:r>
              </a:p>
              <a:p>
                <a:r>
                  <a:rPr lang="zh-CN" altLang="en-US" dirty="0"/>
                  <a:t>由</a:t>
                </a:r>
                <a:r>
                  <a:rPr lang="en-US" altLang="zh-CN" dirty="0"/>
                  <a:t>E→E+E</a:t>
                </a:r>
                <a:r>
                  <a:rPr lang="zh-CN" altLang="en-US" dirty="0"/>
                  <a:t>和</a:t>
                </a:r>
                <a:r>
                  <a:rPr lang="en-US" altLang="zh-CN" dirty="0"/>
                  <a:t>E</a:t>
                </a:r>
                <a14:m>
                  <m:oMath xmlns:m="http://schemas.openxmlformats.org/officeDocument/2006/math">
                    <m:groupChr>
                      <m:groupChrPr>
                        <m:chr m:val="⇒"/>
                        <m:vertJc m:val="bot"/>
                        <m:ctrlPr>
                          <a:rPr lang="en-US" altLang="zh-CN" i="1">
                            <a:latin typeface="Cambria Math" panose="02040503050406030204" pitchFamily="18" charset="0"/>
                            <a:sym typeface="Symbol" panose="05050102010706020507" pitchFamily="18" charset="2"/>
                          </a:rPr>
                        </m:ctrlPr>
                      </m:groupChrPr>
                      <m:e>
                        <m:r>
                          <m:rPr>
                            <m:brk m:alnAt="2"/>
                          </m:rPr>
                          <a:rPr lang="en-US" altLang="zh-CN">
                            <a:latin typeface="Cambria Math" panose="02040503050406030204" pitchFamily="18" charset="0"/>
                            <a:sym typeface="Symbol" panose="05050102010706020507" pitchFamily="18" charset="2"/>
                          </a:rPr>
                          <m:t>+</m:t>
                        </m:r>
                      </m:e>
                    </m:groupChr>
                  </m:oMath>
                </a14:m>
                <a:r>
                  <a:rPr lang="en-US" altLang="zh-CN" dirty="0"/>
                  <a:t>E*E</a:t>
                </a:r>
                <a:r>
                  <a:rPr lang="zh-CN" altLang="en-US" dirty="0"/>
                  <a:t>，有</a:t>
                </a:r>
                <a:r>
                  <a:rPr lang="en-US" altLang="zh-CN" dirty="0"/>
                  <a:t>+</a:t>
                </a:r>
                <a:r>
                  <a:rPr lang="en-US" altLang="zh-CN" dirty="0">
                    <a:latin typeface="Cambria Math" panose="02040503050406030204" pitchFamily="18" charset="0"/>
                    <a:ea typeface="Cambria Math" panose="02040503050406030204" pitchFamily="18" charset="0"/>
                  </a:rPr>
                  <a:t> ⋖ </a:t>
                </a:r>
                <a:r>
                  <a:rPr lang="zh-CN" altLang="en-US" dirty="0"/>
                  <a:t>*</a:t>
                </a:r>
                <a:endParaRPr lang="en-US" altLang="zh-CN" dirty="0"/>
              </a:p>
              <a:p>
                <a:r>
                  <a:rPr lang="zh-CN" altLang="en-US" dirty="0"/>
                  <a:t>由</a:t>
                </a:r>
                <a:r>
                  <a:rPr lang="en-US" altLang="zh-CN" dirty="0"/>
                  <a:t>E→E</a:t>
                </a:r>
                <a:r>
                  <a:rPr lang="zh-CN" altLang="en-US" dirty="0"/>
                  <a:t>*</a:t>
                </a:r>
                <a:r>
                  <a:rPr lang="en-US" altLang="zh-CN" dirty="0"/>
                  <a:t>E</a:t>
                </a:r>
                <a:r>
                  <a:rPr lang="zh-CN" altLang="en-US" dirty="0"/>
                  <a:t>和</a:t>
                </a:r>
                <a:r>
                  <a:rPr lang="en-US" altLang="zh-CN" dirty="0"/>
                  <a:t>E</a:t>
                </a:r>
                <a14:m>
                  <m:oMath xmlns:m="http://schemas.openxmlformats.org/officeDocument/2006/math">
                    <m:groupChr>
                      <m:groupChrPr>
                        <m:chr m:val="⇒"/>
                        <m:vertJc m:val="bot"/>
                        <m:ctrlPr>
                          <a:rPr lang="en-US" altLang="zh-CN" i="1">
                            <a:latin typeface="Cambria Math" panose="02040503050406030204" pitchFamily="18" charset="0"/>
                            <a:sym typeface="Symbol" panose="05050102010706020507" pitchFamily="18" charset="2"/>
                          </a:rPr>
                        </m:ctrlPr>
                      </m:groupChrPr>
                      <m:e>
                        <m:r>
                          <m:rPr>
                            <m:brk m:alnAt="2"/>
                          </m:rPr>
                          <a:rPr lang="en-US" altLang="zh-CN">
                            <a:latin typeface="Cambria Math" panose="02040503050406030204" pitchFamily="18" charset="0"/>
                            <a:sym typeface="Symbol" panose="05050102010706020507" pitchFamily="18" charset="2"/>
                          </a:rPr>
                          <m:t>+</m:t>
                        </m:r>
                      </m:e>
                    </m:groupChr>
                  </m:oMath>
                </a14:m>
                <a:r>
                  <a:rPr lang="en-US" altLang="zh-CN" dirty="0"/>
                  <a:t>E+E</a:t>
                </a:r>
                <a:r>
                  <a:rPr lang="zh-CN" altLang="en-US" dirty="0"/>
                  <a:t>，有</a:t>
                </a:r>
                <a:r>
                  <a:rPr lang="en-US" altLang="zh-CN" dirty="0"/>
                  <a:t>+</a:t>
                </a:r>
                <a:r>
                  <a:rPr lang="en-US" altLang="zh-CN" dirty="0">
                    <a:latin typeface="Cambria Math" panose="02040503050406030204" pitchFamily="18" charset="0"/>
                    <a:ea typeface="Cambria Math" panose="02040503050406030204" pitchFamily="18" charset="0"/>
                  </a:rPr>
                  <a:t> ⋗ </a:t>
                </a:r>
                <a:r>
                  <a:rPr lang="zh-CN" altLang="en-US" dirty="0"/>
                  <a:t>*</a:t>
                </a:r>
                <a:endParaRPr lang="en-US" altLang="zh-CN" dirty="0"/>
              </a:p>
              <a:p>
                <a:r>
                  <a:rPr lang="en-US" altLang="zh-CN" dirty="0"/>
                  <a:t>+</a:t>
                </a:r>
                <a:r>
                  <a:rPr lang="zh-CN" altLang="en-US" dirty="0"/>
                  <a:t>和*优先关系不唯一，该文法是</a:t>
                </a:r>
                <a:r>
                  <a:rPr lang="en-US" altLang="zh-CN" dirty="0"/>
                  <a:t>OG</a:t>
                </a:r>
                <a:r>
                  <a:rPr lang="zh-CN" altLang="en-US" dirty="0"/>
                  <a:t>不是</a:t>
                </a:r>
                <a:r>
                  <a:rPr lang="en-US" altLang="zh-CN" dirty="0"/>
                  <a:t>OPG</a:t>
                </a:r>
              </a:p>
              <a:p>
                <a:endParaRPr lang="zh-CN" altLang="en-US" dirty="0"/>
              </a:p>
            </p:txBody>
          </p:sp>
        </mc:Choice>
        <mc:Fallback>
          <p:sp>
            <p:nvSpPr>
              <p:cNvPr id="4" name="内容占位符 3"/>
              <p:cNvSpPr>
                <a:spLocks noGrp="1" noRot="1" noChangeAspect="1" noMove="1" noResize="1" noEditPoints="1" noAdjustHandles="1" noChangeArrowheads="1" noChangeShapeType="1" noTextEdit="1"/>
              </p:cNvSpPr>
              <p:nvPr>
                <p:ph sz="quarter" idx="13"/>
              </p:nvPr>
            </p:nvSpPr>
            <p:spPr>
              <a:blipFill rotWithShape="0">
                <a:blip r:embed="rId1"/>
                <a:stretch>
                  <a:fillRect l="-1333" t="-1659" r="-471"/>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举例</a:t>
            </a:r>
            <a:endParaRPr lang="zh-CN" altLang="en-US" dirty="0"/>
          </a:p>
        </p:txBody>
      </p:sp>
      <mc:AlternateContent xmlns:mc="http://schemas.openxmlformats.org/markup-compatibility/2006">
        <mc:Choice xmlns:a14="http://schemas.microsoft.com/office/drawing/2010/main" Requires="a14">
          <p:sp>
            <p:nvSpPr>
              <p:cNvPr id="4" name="内容占位符 3"/>
              <p:cNvSpPr>
                <a:spLocks noGrp="1"/>
              </p:cNvSpPr>
              <p:nvPr>
                <p:ph sz="quarter" idx="13"/>
              </p:nvPr>
            </p:nvSpPr>
            <p:spPr/>
            <p:txBody>
              <a:bodyPr>
                <a:normAutofit/>
              </a:bodyPr>
              <a:lstStyle/>
              <a:p>
                <a:r>
                  <a:rPr lang="zh-CN" altLang="en-US" sz="2400" dirty="0"/>
                  <a:t>文法</a:t>
                </a:r>
                <a:r>
                  <a:rPr lang="en-US" altLang="zh-CN" sz="2400" dirty="0"/>
                  <a:t>G[E]:  ①E → E+T|T	②T → T*F|F  </a:t>
                </a:r>
              </a:p>
              <a:p>
                <a:r>
                  <a:rPr lang="en-US" altLang="zh-CN" sz="2400" dirty="0"/>
                  <a:t>                 ③F → P↑F|P  	④P → (E)|i</a:t>
                </a:r>
              </a:p>
              <a:p>
                <a:r>
                  <a:rPr lang="zh-CN" altLang="en-US" sz="2400" dirty="0"/>
                  <a:t>首先我们看到</a:t>
                </a:r>
                <a:r>
                  <a:rPr lang="en-US" altLang="zh-CN" sz="2400" dirty="0"/>
                  <a:t>G[E]</a:t>
                </a:r>
                <a:r>
                  <a:rPr lang="zh-CN" altLang="en-US" sz="2400" dirty="0"/>
                  <a:t>中无</a:t>
                </a:r>
                <a:r>
                  <a:rPr lang="en-US" altLang="zh-CN" sz="2400" dirty="0"/>
                  <a:t>P→…QR…</a:t>
                </a:r>
                <a:r>
                  <a:rPr lang="zh-CN" altLang="en-US" sz="2400" dirty="0"/>
                  <a:t>的产生式，故为一个</a:t>
                </a:r>
                <a:r>
                  <a:rPr lang="en-US" altLang="zh-CN" sz="2400" dirty="0"/>
                  <a:t>OG</a:t>
                </a:r>
                <a:r>
                  <a:rPr lang="zh-CN" altLang="en-US" sz="2400" dirty="0"/>
                  <a:t>。</a:t>
                </a:r>
              </a:p>
              <a:p>
                <a:r>
                  <a:rPr lang="zh-CN" altLang="en-US" sz="2400" dirty="0"/>
                  <a:t>其次由④我们有</a:t>
                </a:r>
                <a:r>
                  <a:rPr lang="en-US" altLang="zh-CN" sz="2400" dirty="0"/>
                  <a:t>(   )</a:t>
                </a:r>
                <a:r>
                  <a:rPr lang="zh-CN" altLang="en-US" sz="2400" dirty="0"/>
                  <a:t>，而由</a:t>
                </a:r>
                <a:r>
                  <a:rPr lang="en-US" altLang="zh-CN" sz="2400" dirty="0"/>
                  <a:t>E→E+T</a:t>
                </a:r>
                <a:r>
                  <a:rPr lang="zh-CN" altLang="en-US" sz="2400" dirty="0"/>
                  <a:t>及</a:t>
                </a:r>
                <a:r>
                  <a:rPr lang="en-US" altLang="zh-CN" sz="2400" dirty="0"/>
                  <a:t>T</a:t>
                </a:r>
                <a14:m>
                  <m:oMath xmlns:m="http://schemas.openxmlformats.org/officeDocument/2006/math">
                    <m:groupChr>
                      <m:groupChrPr>
                        <m:chr m:val="⇒"/>
                        <m:vertJc m:val="bot"/>
                        <m:ctrlPr>
                          <a:rPr lang="en-US" altLang="zh-CN" sz="2400" i="1">
                            <a:latin typeface="Cambria Math" panose="02040503050406030204" pitchFamily="18" charset="0"/>
                            <a:sym typeface="Symbol" panose="05050102010706020507" pitchFamily="18" charset="2"/>
                          </a:rPr>
                        </m:ctrlPr>
                      </m:groupChrPr>
                      <m:e>
                        <m:r>
                          <m:rPr>
                            <m:brk m:alnAt="2"/>
                          </m:rPr>
                          <a:rPr lang="en-US" altLang="zh-CN" sz="2400">
                            <a:latin typeface="Cambria Math" panose="02040503050406030204" pitchFamily="18" charset="0"/>
                            <a:sym typeface="Symbol" panose="05050102010706020507" pitchFamily="18" charset="2"/>
                          </a:rPr>
                          <m:t>+</m:t>
                        </m:r>
                      </m:e>
                    </m:groupChr>
                  </m:oMath>
                </a14:m>
                <a:r>
                  <a:rPr lang="en-US" altLang="zh-CN" sz="2400" dirty="0"/>
                  <a:t>T*…</a:t>
                </a:r>
                <a:r>
                  <a:rPr lang="zh-CN" altLang="en-US" sz="2400" dirty="0"/>
                  <a:t>可得＋</a:t>
                </a:r>
                <a:r>
                  <a:rPr lang="en-US" altLang="zh-CN" sz="2400" dirty="0">
                    <a:latin typeface="Cambria Math" panose="02040503050406030204" pitchFamily="18" charset="0"/>
                    <a:ea typeface="Cambria Math" panose="02040503050406030204" pitchFamily="18" charset="0"/>
                  </a:rPr>
                  <a:t> ⋖</a:t>
                </a:r>
                <a:r>
                  <a:rPr lang="zh-CN" altLang="en-US" sz="2400" dirty="0"/>
                  <a:t> *；</a:t>
                </a:r>
              </a:p>
              <a:p>
                <a:r>
                  <a:rPr lang="zh-CN" altLang="en-US" sz="2400" dirty="0"/>
                  <a:t>而由②、③则有*</a:t>
                </a:r>
                <a:r>
                  <a:rPr lang="en-US" altLang="zh-CN" sz="2400" dirty="0">
                    <a:latin typeface="Cambria Math" panose="02040503050406030204" pitchFamily="18" charset="0"/>
                    <a:ea typeface="Cambria Math" panose="02040503050406030204" pitchFamily="18" charset="0"/>
                  </a:rPr>
                  <a:t> ⋖ </a:t>
                </a:r>
                <a:r>
                  <a:rPr lang="zh-CN" altLang="en-US" sz="2400" dirty="0"/>
                  <a:t>↑，同时由①中</a:t>
                </a:r>
                <a:r>
                  <a:rPr lang="en-US" altLang="zh-CN" sz="2400" dirty="0"/>
                  <a:t>E → E+T</a:t>
                </a:r>
                <a:r>
                  <a:rPr lang="zh-CN" altLang="en-US" sz="2400" dirty="0"/>
                  <a:t>及</a:t>
                </a:r>
                <a:r>
                  <a:rPr lang="en-US" altLang="zh-CN" sz="2400" dirty="0"/>
                  <a:t>E  </a:t>
                </a:r>
                <a14:m>
                  <m:oMath xmlns:m="http://schemas.openxmlformats.org/officeDocument/2006/math">
                    <m:groupChr>
                      <m:groupChrPr>
                        <m:chr m:val="⇒"/>
                        <m:vertJc m:val="bot"/>
                        <m:ctrlPr>
                          <a:rPr lang="en-US" altLang="zh-CN" sz="2400" i="1">
                            <a:latin typeface="Cambria Math" panose="02040503050406030204" pitchFamily="18" charset="0"/>
                            <a:sym typeface="Symbol" panose="05050102010706020507" pitchFamily="18" charset="2"/>
                          </a:rPr>
                        </m:ctrlPr>
                      </m:groupChrPr>
                      <m:e>
                        <m:r>
                          <m:rPr>
                            <m:brk m:alnAt="2"/>
                          </m:rPr>
                          <a:rPr lang="en-US" altLang="zh-CN" sz="2400">
                            <a:latin typeface="Cambria Math" panose="02040503050406030204" pitchFamily="18" charset="0"/>
                            <a:sym typeface="Symbol" panose="05050102010706020507" pitchFamily="18" charset="2"/>
                          </a:rPr>
                          <m:t>+</m:t>
                        </m:r>
                      </m:e>
                    </m:groupChr>
                  </m:oMath>
                </a14:m>
                <a:r>
                  <a:rPr lang="en-US" altLang="zh-CN" sz="2400" dirty="0"/>
                  <a:t>E+T</a:t>
                </a:r>
                <a:r>
                  <a:rPr lang="zh-CN" altLang="en-US" sz="2400" dirty="0"/>
                  <a:t>则有</a:t>
                </a:r>
                <a:r>
                  <a:rPr lang="en-US" altLang="zh-CN" sz="2400" dirty="0"/>
                  <a:t>+</a:t>
                </a:r>
                <a:r>
                  <a:rPr lang="en-US" altLang="zh-CN" sz="2400" dirty="0">
                    <a:latin typeface="Cambria Math" panose="02040503050406030204" pitchFamily="18" charset="0"/>
                    <a:ea typeface="Cambria Math" panose="02040503050406030204" pitchFamily="18" charset="0"/>
                  </a:rPr>
                  <a:t> ⋗ </a:t>
                </a:r>
                <a:r>
                  <a:rPr lang="en-US" altLang="zh-CN" sz="2400" dirty="0"/>
                  <a:t>+</a:t>
                </a:r>
                <a:r>
                  <a:rPr lang="zh-CN" altLang="en-US" sz="2400" dirty="0"/>
                  <a:t>。</a:t>
                </a:r>
              </a:p>
              <a:p>
                <a:r>
                  <a:rPr lang="zh-CN" altLang="en-US" sz="2400" dirty="0"/>
                  <a:t>同样可得 * </a:t>
                </a:r>
                <a:r>
                  <a:rPr lang="en-US" altLang="zh-CN" sz="2400" dirty="0">
                    <a:latin typeface="Cambria Math" panose="02040503050406030204" pitchFamily="18" charset="0"/>
                    <a:ea typeface="Cambria Math" panose="02040503050406030204" pitchFamily="18" charset="0"/>
                  </a:rPr>
                  <a:t>⋗ </a:t>
                </a:r>
                <a:r>
                  <a:rPr lang="zh-CN" altLang="en-US" sz="2400" dirty="0"/>
                  <a:t>*、↑</a:t>
                </a:r>
                <a:r>
                  <a:rPr lang="en-US" altLang="zh-CN" sz="2400" dirty="0">
                    <a:latin typeface="Cambria Math" panose="02040503050406030204" pitchFamily="18" charset="0"/>
                    <a:ea typeface="Cambria Math" panose="02040503050406030204" pitchFamily="18" charset="0"/>
                  </a:rPr>
                  <a:t> ⋖ </a:t>
                </a:r>
                <a:r>
                  <a:rPr lang="zh-CN" altLang="en-US" sz="2400" dirty="0"/>
                  <a:t>↑、</a:t>
                </a:r>
                <a:r>
                  <a:rPr lang="en-US" altLang="zh-CN" sz="2400" dirty="0"/>
                  <a:t>(</a:t>
                </a:r>
                <a:r>
                  <a:rPr lang="en-US" altLang="zh-CN" sz="2400" dirty="0">
                    <a:latin typeface="Cambria Math" panose="02040503050406030204" pitchFamily="18" charset="0"/>
                    <a:ea typeface="Cambria Math" panose="02040503050406030204" pitchFamily="18" charset="0"/>
                  </a:rPr>
                  <a:t>⋖ </a:t>
                </a:r>
                <a:r>
                  <a:rPr lang="en-US" altLang="zh-CN" sz="2400" dirty="0"/>
                  <a:t>+</a:t>
                </a:r>
                <a:r>
                  <a:rPr lang="zh-CN" altLang="en-US" sz="2400" dirty="0"/>
                  <a:t>等，于是我们可以构造出优先表来。从表中可见</a:t>
                </a:r>
                <a:r>
                  <a:rPr lang="en-US" altLang="zh-CN" sz="2400" dirty="0"/>
                  <a:t>G</a:t>
                </a:r>
                <a:r>
                  <a:rPr lang="zh-CN" altLang="en-US" sz="2400" dirty="0"/>
                  <a:t>的任意两个终结符之间至多有一种优先关系成立，所以</a:t>
                </a:r>
                <a:r>
                  <a:rPr lang="en-US" altLang="zh-CN" sz="2400" dirty="0"/>
                  <a:t>G</a:t>
                </a:r>
                <a:r>
                  <a:rPr lang="zh-CN" altLang="en-US" sz="2400" dirty="0"/>
                  <a:t>是一个</a:t>
                </a:r>
                <a:r>
                  <a:rPr lang="en-US" altLang="zh-CN" sz="2400" dirty="0"/>
                  <a:t>OPG</a:t>
                </a:r>
                <a:r>
                  <a:rPr lang="zh-CN" altLang="en-US" sz="2400" dirty="0"/>
                  <a:t>。</a:t>
                </a:r>
              </a:p>
            </p:txBody>
          </p:sp>
        </mc:Choice>
        <mc:Fallback>
          <p:sp>
            <p:nvSpPr>
              <p:cNvPr id="4" name="内容占位符 3"/>
              <p:cNvSpPr>
                <a:spLocks noGrp="1" noRot="1" noChangeAspect="1" noMove="1" noResize="1" noEditPoints="1" noAdjustHandles="1" noChangeArrowheads="1" noChangeShapeType="1" noTextEdit="1"/>
              </p:cNvSpPr>
              <p:nvPr>
                <p:ph sz="quarter" idx="13"/>
              </p:nvPr>
            </p:nvSpPr>
            <p:spPr>
              <a:blipFill rotWithShape="0">
                <a:blip r:embed="rId1"/>
                <a:stretch>
                  <a:fillRect l="-1020" t="-1303" r="-941" b="-2014"/>
                </a:stretch>
              </a:blipFill>
            </p:spPr>
            <p:txBody>
              <a:bodyPr/>
              <a:lstStyle/>
              <a:p>
                <a:r>
                  <a:rPr lang="zh-CN" altLang="en-US">
                    <a:noFill/>
                  </a:rPr>
                  <a:t> </a:t>
                </a:r>
                <a:endParaRPr lang="zh-CN" altLang="en-US">
                  <a:noFill/>
                </a:endParaRPr>
              </a:p>
            </p:txBody>
          </p:sp>
        </mc:Fallback>
      </mc:AlternateContent>
      <p:grpSp>
        <p:nvGrpSpPr>
          <p:cNvPr id="6" name="组合 5"/>
          <p:cNvGrpSpPr/>
          <p:nvPr/>
        </p:nvGrpSpPr>
        <p:grpSpPr>
          <a:xfrm>
            <a:off x="3618641" y="3514180"/>
            <a:ext cx="216000" cy="169333"/>
            <a:chOff x="288418" y="2946400"/>
            <a:chExt cx="216000" cy="169333"/>
          </a:xfrm>
        </p:grpSpPr>
        <p:cxnSp>
          <p:nvCxnSpPr>
            <p:cNvPr id="7" name="直接连接符 6"/>
            <p:cNvCxnSpPr/>
            <p:nvPr/>
          </p:nvCxnSpPr>
          <p:spPr>
            <a:xfrm flipV="1">
              <a:off x="288418" y="2946400"/>
              <a:ext cx="2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288418" y="3115733"/>
              <a:ext cx="2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373840" y="3013066"/>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650" y="2295684"/>
            <a:ext cx="7020000" cy="3376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fade">
                                      <p:cBhvr>
                                        <p:cTn id="29" dur="500"/>
                                        <p:tgtEl>
                                          <p:spTgt spid="4">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animEffect transition="in" filter="fade">
                                      <p:cBhvr>
                                        <p:cTn id="34" dur="500"/>
                                        <p:tgtEl>
                                          <p:spTgt spid="4">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en-US" altLang="zh-CN" dirty="0"/>
              <a:t>6.4.3 </a:t>
            </a:r>
            <a:r>
              <a:rPr lang="zh-CN" altLang="en-US" dirty="0"/>
              <a:t>算符优先关系表的构造</a:t>
            </a:r>
            <a:endParaRPr lang="zh-CN" altLang="en-US" dirty="0"/>
          </a:p>
        </p:txBody>
      </p:sp>
      <mc:AlternateContent xmlns:mc="http://schemas.openxmlformats.org/markup-compatibility/2006">
        <mc:Choice xmlns:a14="http://schemas.microsoft.com/office/drawing/2010/main" Requires="a14">
          <p:sp>
            <p:nvSpPr>
              <p:cNvPr id="4" name="内容占位符 3"/>
              <p:cNvSpPr>
                <a:spLocks noGrp="1"/>
              </p:cNvSpPr>
              <p:nvPr>
                <p:ph sz="quarter" idx="13"/>
              </p:nvPr>
            </p:nvSpPr>
            <p:spPr>
              <a:xfrm>
                <a:off x="768350" y="1322773"/>
                <a:ext cx="7771968" cy="5422251"/>
              </a:xfrm>
            </p:spPr>
            <p:txBody>
              <a:bodyPr>
                <a:normAutofit/>
              </a:bodyPr>
              <a:lstStyle/>
              <a:p>
                <a:r>
                  <a:rPr lang="zh-CN" altLang="en-US" sz="2400" dirty="0"/>
                  <a:t>一、三种优先关系的计算</a:t>
                </a:r>
                <a:endParaRPr lang="en-US" altLang="zh-CN" sz="2400" dirty="0"/>
              </a:p>
              <a:p>
                <a:r>
                  <a:rPr lang="zh-CN" altLang="en-US" sz="2400" dirty="0"/>
                  <a:t>对于  关系，只要查看产生式的右部即可。若文法存在</a:t>
                </a:r>
                <a:r>
                  <a:rPr lang="en-US" altLang="zh-CN" sz="2400" dirty="0"/>
                  <a:t>P→…ab…</a:t>
                </a:r>
                <a:r>
                  <a:rPr lang="zh-CN" altLang="en-US" sz="2400" dirty="0"/>
                  <a:t>或</a:t>
                </a:r>
                <a:r>
                  <a:rPr lang="en-US" altLang="zh-CN" sz="2400" dirty="0"/>
                  <a:t>P→ …</a:t>
                </a:r>
                <a:r>
                  <a:rPr lang="en-US" altLang="zh-CN" sz="2400" dirty="0" err="1"/>
                  <a:t>aBb</a:t>
                </a:r>
                <a:r>
                  <a:rPr lang="en-US" altLang="zh-CN" sz="2400" dirty="0"/>
                  <a:t>…</a:t>
                </a:r>
                <a:r>
                  <a:rPr lang="zh-CN" altLang="en-US" sz="2400" dirty="0"/>
                  <a:t>形式的产生式，则</a:t>
                </a:r>
                <a:r>
                  <a:rPr lang="en-US" altLang="zh-CN" sz="2400" dirty="0"/>
                  <a:t>a</a:t>
                </a:r>
                <a:r>
                  <a:rPr lang="zh-CN" altLang="en-US" sz="2400" dirty="0"/>
                  <a:t>、</a:t>
                </a:r>
                <a:r>
                  <a:rPr lang="en-US" altLang="zh-CN" sz="2400" dirty="0"/>
                  <a:t>b</a:t>
                </a:r>
                <a:r>
                  <a:rPr lang="zh-CN" altLang="en-US" sz="2400" dirty="0"/>
                  <a:t>之间就有   关系。而</a:t>
                </a:r>
                <a:r>
                  <a:rPr lang="en-US" altLang="zh-CN" sz="2400" dirty="0">
                    <a:latin typeface="Cambria Math" panose="02040503050406030204" pitchFamily="18" charset="0"/>
                    <a:ea typeface="Cambria Math" panose="02040503050406030204" pitchFamily="18" charset="0"/>
                  </a:rPr>
                  <a:t>⋗</a:t>
                </a:r>
                <a:r>
                  <a:rPr lang="zh-CN" altLang="en-US" sz="2400" dirty="0"/>
                  <a:t>和</a:t>
                </a:r>
                <a:r>
                  <a:rPr lang="en-US" altLang="zh-CN" sz="2400" dirty="0">
                    <a:latin typeface="Cambria Math" panose="02040503050406030204" pitchFamily="18" charset="0"/>
                    <a:ea typeface="Cambria Math" panose="02040503050406030204" pitchFamily="18" charset="0"/>
                  </a:rPr>
                  <a:t>⋖</a:t>
                </a:r>
                <a:r>
                  <a:rPr lang="zh-CN" altLang="en-US" sz="2400" dirty="0"/>
                  <a:t>关系的构造就麻烦些。为此，首先定义两个集合：</a:t>
                </a:r>
                <a:r>
                  <a:rPr lang="zh-CN" altLang="en-US" sz="2400" dirty="0">
                    <a:solidFill>
                      <a:srgbClr val="FF0000"/>
                    </a:solidFill>
                  </a:rPr>
                  <a:t>首字符集</a:t>
                </a:r>
                <a:r>
                  <a:rPr lang="en-US" altLang="zh-CN" sz="2400" dirty="0">
                    <a:solidFill>
                      <a:srgbClr val="FF0000"/>
                    </a:solidFill>
                  </a:rPr>
                  <a:t>FIRSTVT</a:t>
                </a:r>
                <a:r>
                  <a:rPr lang="zh-CN" altLang="en-US" sz="2400" dirty="0"/>
                  <a:t>和</a:t>
                </a:r>
                <a:r>
                  <a:rPr lang="zh-CN" altLang="en-US" sz="2400" dirty="0">
                    <a:solidFill>
                      <a:srgbClr val="FF0000"/>
                    </a:solidFill>
                  </a:rPr>
                  <a:t>尾字符集</a:t>
                </a:r>
                <a:r>
                  <a:rPr lang="en-US" altLang="zh-CN" sz="2400" dirty="0">
                    <a:solidFill>
                      <a:srgbClr val="FF0000"/>
                    </a:solidFill>
                  </a:rPr>
                  <a:t>LASTVT</a:t>
                </a:r>
                <a:r>
                  <a:rPr lang="zh-CN" altLang="en-US" sz="2400" dirty="0"/>
                  <a:t>。设</a:t>
                </a:r>
                <a:r>
                  <a:rPr lang="en-US" altLang="zh-CN" sz="2400" dirty="0"/>
                  <a:t>B</a:t>
                </a:r>
                <a:r>
                  <a:rPr lang="zh-CN" altLang="en-US" sz="2400" dirty="0"/>
                  <a:t>是</a:t>
                </a:r>
                <a:r>
                  <a:rPr lang="en-US" altLang="zh-CN" sz="2400" dirty="0"/>
                  <a:t>G</a:t>
                </a:r>
                <a:r>
                  <a:rPr lang="zh-CN" altLang="en-US" sz="2400" dirty="0"/>
                  <a:t>的任一非终结符，那么：</a:t>
                </a:r>
              </a:p>
              <a:p>
                <a:r>
                  <a:rPr lang="en-US" altLang="zh-CN" sz="2400" dirty="0"/>
                  <a:t>FIRSTVT(B)={</a:t>
                </a:r>
                <a:r>
                  <a:rPr lang="en-US" altLang="zh-CN" sz="2400" dirty="0" err="1"/>
                  <a:t>b|B</a:t>
                </a:r>
                <a14:m>
                  <m:oMath xmlns:m="http://schemas.openxmlformats.org/officeDocument/2006/math">
                    <m:groupChr>
                      <m:groupChrPr>
                        <m:chr m:val="⇒"/>
                        <m:vertJc m:val="bot"/>
                        <m:ctrlPr>
                          <a:rPr lang="en-US" altLang="zh-CN" sz="2400" i="1">
                            <a:latin typeface="Cambria Math" panose="02040503050406030204" pitchFamily="18" charset="0"/>
                            <a:sym typeface="Symbol" panose="05050102010706020507" pitchFamily="18" charset="2"/>
                          </a:rPr>
                        </m:ctrlPr>
                      </m:groupChrPr>
                      <m:e>
                        <m:r>
                          <m:rPr>
                            <m:brk m:alnAt="2"/>
                          </m:rPr>
                          <a:rPr lang="en-US" altLang="zh-CN" sz="2400">
                            <a:latin typeface="Cambria Math" panose="02040503050406030204" pitchFamily="18" charset="0"/>
                            <a:sym typeface="Symbol" panose="05050102010706020507" pitchFamily="18" charset="2"/>
                          </a:rPr>
                          <m:t>+</m:t>
                        </m:r>
                      </m:e>
                    </m:groupChr>
                  </m:oMath>
                </a14:m>
                <a:r>
                  <a:rPr lang="en-US" altLang="zh-CN" sz="2400" dirty="0"/>
                  <a:t>b…</a:t>
                </a:r>
                <a:r>
                  <a:rPr lang="zh-CN" altLang="en-US" sz="2400" dirty="0"/>
                  <a:t>或</a:t>
                </a:r>
                <a:r>
                  <a:rPr lang="en-US" altLang="zh-CN" sz="2400" dirty="0"/>
                  <a:t>B</a:t>
                </a:r>
                <a14:m>
                  <m:oMath xmlns:m="http://schemas.openxmlformats.org/officeDocument/2006/math">
                    <m:groupChr>
                      <m:groupChrPr>
                        <m:chr m:val="⇒"/>
                        <m:vertJc m:val="bot"/>
                        <m:ctrlPr>
                          <a:rPr lang="en-US" altLang="zh-CN" sz="2400" i="1">
                            <a:latin typeface="Cambria Math" panose="02040503050406030204" pitchFamily="18" charset="0"/>
                            <a:sym typeface="Symbol" panose="05050102010706020507" pitchFamily="18" charset="2"/>
                          </a:rPr>
                        </m:ctrlPr>
                      </m:groupChrPr>
                      <m:e>
                        <m:r>
                          <m:rPr>
                            <m:brk m:alnAt="2"/>
                          </m:rPr>
                          <a:rPr lang="en-US" altLang="zh-CN" sz="2400">
                            <a:latin typeface="Cambria Math" panose="02040503050406030204" pitchFamily="18" charset="0"/>
                            <a:sym typeface="Symbol" panose="05050102010706020507" pitchFamily="18" charset="2"/>
                          </a:rPr>
                          <m:t>+</m:t>
                        </m:r>
                      </m:e>
                    </m:groupChr>
                  </m:oMath>
                </a14:m>
                <a:r>
                  <a:rPr lang="en-US" altLang="zh-CN" sz="2400" dirty="0" err="1"/>
                  <a:t>Cb</a:t>
                </a:r>
                <a:r>
                  <a:rPr lang="en-US" altLang="zh-CN" sz="2400" dirty="0"/>
                  <a:t>…}</a:t>
                </a:r>
              </a:p>
              <a:p>
                <a:r>
                  <a:rPr lang="zh-CN" altLang="en-US" sz="2400" dirty="0"/>
                  <a:t>对于非终结符</a:t>
                </a:r>
                <a:r>
                  <a:rPr lang="en-US" altLang="zh-CN" sz="2400" dirty="0"/>
                  <a:t>B</a:t>
                </a:r>
                <a:r>
                  <a:rPr lang="zh-CN" altLang="en-US" sz="2400" dirty="0"/>
                  <a:t>，往下推导可能出现的首个算符</a:t>
                </a:r>
              </a:p>
              <a:p>
                <a:r>
                  <a:rPr lang="en-US" altLang="zh-CN" sz="2400" dirty="0"/>
                  <a:t>LASTVT(B)={</a:t>
                </a:r>
                <a:r>
                  <a:rPr lang="en-US" altLang="zh-CN" sz="2400" dirty="0" err="1"/>
                  <a:t>a|B</a:t>
                </a:r>
                <a14:m>
                  <m:oMath xmlns:m="http://schemas.openxmlformats.org/officeDocument/2006/math">
                    <m:groupChr>
                      <m:groupChrPr>
                        <m:chr m:val="⇒"/>
                        <m:vertJc m:val="bot"/>
                        <m:ctrlPr>
                          <a:rPr lang="en-US" altLang="zh-CN" sz="2400" i="1">
                            <a:latin typeface="Cambria Math" panose="02040503050406030204" pitchFamily="18" charset="0"/>
                            <a:sym typeface="Symbol" panose="05050102010706020507" pitchFamily="18" charset="2"/>
                          </a:rPr>
                        </m:ctrlPr>
                      </m:groupChrPr>
                      <m:e>
                        <m:r>
                          <m:rPr>
                            <m:brk m:alnAt="2"/>
                          </m:rPr>
                          <a:rPr lang="en-US" altLang="zh-CN" sz="2400">
                            <a:latin typeface="Cambria Math" panose="02040503050406030204" pitchFamily="18" charset="0"/>
                            <a:sym typeface="Symbol" panose="05050102010706020507" pitchFamily="18" charset="2"/>
                          </a:rPr>
                          <m:t>+</m:t>
                        </m:r>
                      </m:e>
                    </m:groupChr>
                  </m:oMath>
                </a14:m>
                <a:r>
                  <a:rPr lang="en-US" altLang="zh-CN" sz="2400" dirty="0"/>
                  <a:t>…a</a:t>
                </a:r>
                <a:r>
                  <a:rPr lang="zh-CN" altLang="en-US" sz="2400" dirty="0"/>
                  <a:t>或</a:t>
                </a:r>
                <a:r>
                  <a:rPr lang="en-US" altLang="zh-CN" sz="2400" dirty="0"/>
                  <a:t>B</a:t>
                </a:r>
                <a14:m>
                  <m:oMath xmlns:m="http://schemas.openxmlformats.org/officeDocument/2006/math">
                    <m:groupChr>
                      <m:groupChrPr>
                        <m:chr m:val="⇒"/>
                        <m:vertJc m:val="bot"/>
                        <m:ctrlPr>
                          <a:rPr lang="en-US" altLang="zh-CN" sz="2400" i="1">
                            <a:latin typeface="Cambria Math" panose="02040503050406030204" pitchFamily="18" charset="0"/>
                            <a:sym typeface="Symbol" panose="05050102010706020507" pitchFamily="18" charset="2"/>
                          </a:rPr>
                        </m:ctrlPr>
                      </m:groupChrPr>
                      <m:e>
                        <m:r>
                          <m:rPr>
                            <m:brk m:alnAt="2"/>
                          </m:rPr>
                          <a:rPr lang="en-US" altLang="zh-CN" sz="2400">
                            <a:latin typeface="Cambria Math" panose="02040503050406030204" pitchFamily="18" charset="0"/>
                            <a:sym typeface="Symbol" panose="05050102010706020507" pitchFamily="18" charset="2"/>
                          </a:rPr>
                          <m:t>+</m:t>
                        </m:r>
                      </m:e>
                    </m:groupChr>
                  </m:oMath>
                </a14:m>
                <a:r>
                  <a:rPr lang="en-US" altLang="zh-CN" sz="2400" dirty="0"/>
                  <a:t>…</a:t>
                </a:r>
                <a:r>
                  <a:rPr lang="en-US" altLang="zh-CN" sz="2400" dirty="0" err="1"/>
                  <a:t>aC</a:t>
                </a:r>
                <a:r>
                  <a:rPr lang="en-US" altLang="zh-CN" sz="2400" dirty="0"/>
                  <a:t>}</a:t>
                </a:r>
              </a:p>
              <a:p>
                <a:r>
                  <a:rPr lang="zh-CN" altLang="en-US" sz="2400" dirty="0"/>
                  <a:t>对于非终结符</a:t>
                </a:r>
                <a:r>
                  <a:rPr lang="en-US" altLang="zh-CN" sz="2400" dirty="0"/>
                  <a:t>B</a:t>
                </a:r>
                <a:r>
                  <a:rPr lang="zh-CN" altLang="en-US" sz="2400" dirty="0"/>
                  <a:t>，往下推导可能出现的末尾算符</a:t>
                </a:r>
              </a:p>
            </p:txBody>
          </p:sp>
        </mc:Choice>
        <mc:Fallback>
          <p:sp>
            <p:nvSpPr>
              <p:cNvPr id="4" name="内容占位符 3"/>
              <p:cNvSpPr>
                <a:spLocks noGrp="1" noRot="1" noChangeAspect="1" noMove="1" noResize="1" noEditPoints="1" noAdjustHandles="1" noChangeArrowheads="1" noChangeShapeType="1" noTextEdit="1"/>
              </p:cNvSpPr>
              <p:nvPr>
                <p:ph sz="quarter" idx="13"/>
              </p:nvPr>
            </p:nvSpPr>
            <p:spPr>
              <a:xfrm>
                <a:off x="768350" y="1322773"/>
                <a:ext cx="7771968" cy="5422251"/>
              </a:xfrm>
              <a:blipFill rotWithShape="0">
                <a:blip r:embed="rId1"/>
                <a:stretch>
                  <a:fillRect l="-1020" t="-1237" r="-1020"/>
                </a:stretch>
              </a:blipFill>
            </p:spPr>
            <p:txBody>
              <a:bodyPr/>
              <a:lstStyle/>
              <a:p>
                <a:r>
                  <a:rPr lang="zh-CN" altLang="en-US">
                    <a:noFill/>
                  </a:rPr>
                  <a:t> </a:t>
                </a:r>
                <a:endParaRPr lang="zh-CN" altLang="en-US">
                  <a:noFill/>
                </a:endParaRPr>
              </a:p>
            </p:txBody>
          </p:sp>
        </mc:Fallback>
      </mc:AlternateContent>
      <p:grpSp>
        <p:nvGrpSpPr>
          <p:cNvPr id="5" name="组合 4"/>
          <p:cNvGrpSpPr/>
          <p:nvPr/>
        </p:nvGrpSpPr>
        <p:grpSpPr>
          <a:xfrm>
            <a:off x="1947884" y="1998136"/>
            <a:ext cx="216000" cy="169333"/>
            <a:chOff x="288418" y="2946400"/>
            <a:chExt cx="216000" cy="169333"/>
          </a:xfrm>
        </p:grpSpPr>
        <p:cxnSp>
          <p:nvCxnSpPr>
            <p:cNvPr id="6" name="直接连接符 5"/>
            <p:cNvCxnSpPr/>
            <p:nvPr/>
          </p:nvCxnSpPr>
          <p:spPr>
            <a:xfrm flipV="1">
              <a:off x="288418" y="2946400"/>
              <a:ext cx="2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288418" y="3115733"/>
              <a:ext cx="2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373840" y="3013066"/>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2602639" y="2720624"/>
            <a:ext cx="216000" cy="169333"/>
            <a:chOff x="288418" y="2946400"/>
            <a:chExt cx="216000" cy="169333"/>
          </a:xfrm>
        </p:grpSpPr>
        <p:cxnSp>
          <p:nvCxnSpPr>
            <p:cNvPr id="10" name="直接连接符 9"/>
            <p:cNvCxnSpPr/>
            <p:nvPr/>
          </p:nvCxnSpPr>
          <p:spPr>
            <a:xfrm flipV="1">
              <a:off x="288418" y="2946400"/>
              <a:ext cx="2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288418" y="3115733"/>
              <a:ext cx="2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373840" y="3013066"/>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500"/>
                                        <p:tgtEl>
                                          <p:spTgt spid="4">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Effect transition="in" filter="fade">
                                      <p:cBhvr>
                                        <p:cTn id="33" dur="500"/>
                                        <p:tgtEl>
                                          <p:spTgt spid="4">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
                                            <p:txEl>
                                              <p:pRg st="5" end="5"/>
                                            </p:txEl>
                                          </p:spTgt>
                                        </p:tgtEl>
                                        <p:attrNameLst>
                                          <p:attrName>style.visibility</p:attrName>
                                        </p:attrNameLst>
                                      </p:cBhvr>
                                      <p:to>
                                        <p:strVal val="visible"/>
                                      </p:to>
                                    </p:set>
                                    <p:animEffect transition="in" filter="fade">
                                      <p:cBhvr>
                                        <p:cTn id="38"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normAutofit/>
          </a:bodyPr>
          <a:lstStyle/>
          <a:p>
            <a:r>
              <a:rPr lang="en-US" altLang="zh-CN" dirty="0"/>
              <a:t>FIRSTVT</a:t>
            </a:r>
            <a:r>
              <a:rPr lang="zh-CN" altLang="en-US" dirty="0"/>
              <a:t>和</a:t>
            </a:r>
            <a:r>
              <a:rPr lang="en-US" altLang="zh-CN" dirty="0"/>
              <a:t>LASTVT</a:t>
            </a:r>
            <a:endParaRPr lang="zh-CN" altLang="en-US" dirty="0"/>
          </a:p>
        </p:txBody>
      </p:sp>
      <p:sp>
        <p:nvSpPr>
          <p:cNvPr id="4" name="内容占位符 3"/>
          <p:cNvSpPr>
            <a:spLocks noGrp="1"/>
          </p:cNvSpPr>
          <p:nvPr>
            <p:ph sz="quarter" idx="13"/>
          </p:nvPr>
        </p:nvSpPr>
        <p:spPr/>
        <p:txBody>
          <a:bodyPr/>
          <a:lstStyle/>
          <a:p>
            <a:r>
              <a:rPr lang="zh-CN" altLang="en-US" dirty="0"/>
              <a:t>有了这两个集合之后，就可以通过检查每个产生式的候选式确定满足关系</a:t>
            </a:r>
            <a:r>
              <a:rPr lang="en-US" altLang="zh-CN" dirty="0">
                <a:latin typeface="Cambria Math" panose="02040503050406030204" pitchFamily="18" charset="0"/>
                <a:ea typeface="Cambria Math" panose="02040503050406030204" pitchFamily="18" charset="0"/>
              </a:rPr>
              <a:t>⋗</a:t>
            </a:r>
            <a:r>
              <a:rPr lang="zh-CN" altLang="en-US" dirty="0"/>
              <a:t>和</a:t>
            </a:r>
            <a:r>
              <a:rPr lang="en-US" altLang="zh-CN" dirty="0">
                <a:latin typeface="Cambria Math" panose="02040503050406030204" pitchFamily="18" charset="0"/>
                <a:ea typeface="Cambria Math" panose="02040503050406030204" pitchFamily="18" charset="0"/>
              </a:rPr>
              <a:t>⋖</a:t>
            </a:r>
            <a:r>
              <a:rPr lang="zh-CN" altLang="en-US" dirty="0"/>
              <a:t>的所有终结符对。</a:t>
            </a:r>
            <a:endParaRPr lang="en-US" altLang="zh-CN" dirty="0"/>
          </a:p>
          <a:p>
            <a:r>
              <a:rPr lang="zh-CN" altLang="en-US" dirty="0"/>
              <a:t>例如，若某个产生式的一个形式为</a:t>
            </a:r>
            <a:r>
              <a:rPr lang="en-US" altLang="zh-CN" dirty="0"/>
              <a:t>…</a:t>
            </a:r>
            <a:r>
              <a:rPr lang="en-US" altLang="zh-CN" dirty="0" err="1"/>
              <a:t>aQ</a:t>
            </a:r>
            <a:r>
              <a:rPr lang="en-US" altLang="zh-CN" dirty="0"/>
              <a:t>…</a:t>
            </a:r>
            <a:r>
              <a:rPr lang="zh-CN" altLang="en-US" dirty="0"/>
              <a:t>，则对任意</a:t>
            </a:r>
            <a:r>
              <a:rPr lang="en-US" altLang="zh-CN" dirty="0" err="1"/>
              <a:t>b∈FIRSTVT</a:t>
            </a:r>
            <a:r>
              <a:rPr lang="en-US" altLang="zh-CN" dirty="0"/>
              <a:t>(Q)</a:t>
            </a:r>
            <a:r>
              <a:rPr lang="zh-CN" altLang="en-US" dirty="0"/>
              <a:t>，我们有</a:t>
            </a:r>
            <a:r>
              <a:rPr lang="en-US" altLang="zh-CN" dirty="0"/>
              <a:t>a</a:t>
            </a:r>
            <a:r>
              <a:rPr lang="en-US" altLang="zh-CN" dirty="0">
                <a:latin typeface="Cambria Math" panose="02040503050406030204" pitchFamily="18" charset="0"/>
                <a:ea typeface="Cambria Math" panose="02040503050406030204" pitchFamily="18" charset="0"/>
              </a:rPr>
              <a:t> ⋖ </a:t>
            </a:r>
            <a:r>
              <a:rPr lang="en-US" altLang="zh-CN" dirty="0"/>
              <a:t>b</a:t>
            </a:r>
            <a:r>
              <a:rPr lang="zh-CN" altLang="en-US" dirty="0"/>
              <a:t>；</a:t>
            </a:r>
            <a:endParaRPr lang="en-US" altLang="zh-CN" dirty="0"/>
          </a:p>
          <a:p>
            <a:r>
              <a:rPr lang="zh-CN" altLang="en-US" dirty="0"/>
              <a:t>若产生式形式为</a:t>
            </a:r>
            <a:r>
              <a:rPr lang="en-US" altLang="zh-CN" dirty="0"/>
              <a:t>…Bb…</a:t>
            </a:r>
            <a:r>
              <a:rPr lang="zh-CN" altLang="en-US" dirty="0"/>
              <a:t>，则对任意</a:t>
            </a:r>
            <a:r>
              <a:rPr lang="en-US" altLang="zh-CN" dirty="0" err="1"/>
              <a:t>a∈LASTVT</a:t>
            </a:r>
            <a:r>
              <a:rPr lang="en-US" altLang="zh-CN" dirty="0"/>
              <a:t>(B)</a:t>
            </a:r>
            <a:r>
              <a:rPr lang="zh-CN" altLang="en-US" dirty="0"/>
              <a:t>，我们有</a:t>
            </a:r>
            <a:r>
              <a:rPr lang="en-US" altLang="zh-CN" dirty="0"/>
              <a:t>a</a:t>
            </a:r>
            <a:r>
              <a:rPr lang="en-US" altLang="zh-CN" dirty="0">
                <a:latin typeface="Cambria Math" panose="02040503050406030204" pitchFamily="18" charset="0"/>
                <a:ea typeface="Cambria Math" panose="02040503050406030204" pitchFamily="18" charset="0"/>
              </a:rPr>
              <a:t> ⋗ </a:t>
            </a:r>
            <a:r>
              <a:rPr lang="en-US" altLang="zh-CN" dirty="0"/>
              <a:t>b</a:t>
            </a:r>
            <a:r>
              <a:rPr lang="zh-CN" altLang="en-US" dirty="0"/>
              <a:t>。</a:t>
            </a:r>
            <a:endParaRPr lang="en-US" altLang="zh-CN" dirty="0"/>
          </a:p>
          <a:p>
            <a:r>
              <a:rPr lang="zh-CN" altLang="en-US" dirty="0"/>
              <a:t>那么</a:t>
            </a:r>
            <a:r>
              <a:rPr lang="en-US" altLang="zh-CN" dirty="0"/>
              <a:t>FIRSTVT</a:t>
            </a:r>
            <a:r>
              <a:rPr lang="zh-CN" altLang="en-US" dirty="0"/>
              <a:t>、</a:t>
            </a:r>
            <a:r>
              <a:rPr lang="en-US" altLang="zh-CN" dirty="0"/>
              <a:t>LASTVT</a:t>
            </a:r>
            <a:r>
              <a:rPr lang="zh-CN" altLang="en-US" dirty="0"/>
              <a:t>应如何构造呢？</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a:t>
            </a:r>
            <a:r>
              <a:rPr lang="en-US" altLang="zh-CN" dirty="0"/>
              <a:t>1</a:t>
            </a:r>
            <a:r>
              <a:rPr lang="zh-CN" altLang="en-US" dirty="0"/>
              <a:t>）</a:t>
            </a:r>
            <a:r>
              <a:rPr lang="en-US" altLang="zh-CN" dirty="0"/>
              <a:t>FIRSTVT</a:t>
            </a:r>
            <a:r>
              <a:rPr lang="zh-CN" altLang="en-US" dirty="0"/>
              <a:t>的构造算法</a:t>
            </a:r>
            <a:endParaRPr lang="zh-CN" altLang="en-US" dirty="0"/>
          </a:p>
        </p:txBody>
      </p:sp>
      <p:sp>
        <p:nvSpPr>
          <p:cNvPr id="4" name="内容占位符 3"/>
          <p:cNvSpPr>
            <a:spLocks noGrp="1"/>
          </p:cNvSpPr>
          <p:nvPr>
            <p:ph sz="quarter" idx="13"/>
          </p:nvPr>
        </p:nvSpPr>
        <p:spPr>
          <a:xfrm>
            <a:off x="768349" y="1322773"/>
            <a:ext cx="7771969" cy="5147931"/>
          </a:xfrm>
        </p:spPr>
        <p:txBody>
          <a:bodyPr>
            <a:normAutofit/>
          </a:bodyPr>
          <a:lstStyle/>
          <a:p>
            <a:r>
              <a:rPr lang="zh-CN" altLang="en-US" sz="2400" dirty="0"/>
              <a:t>根据</a:t>
            </a:r>
            <a:r>
              <a:rPr lang="en-US" altLang="zh-CN" sz="2400" dirty="0"/>
              <a:t>FIRSTVT(P)</a:t>
            </a:r>
            <a:r>
              <a:rPr lang="zh-CN" altLang="en-US" sz="2400" dirty="0"/>
              <a:t>的定义，按如下规则构造</a:t>
            </a:r>
            <a:r>
              <a:rPr lang="en-US" altLang="zh-CN" sz="2400" dirty="0"/>
              <a:t>(</a:t>
            </a:r>
            <a:r>
              <a:rPr lang="zh-CN" altLang="en-US" sz="2400" dirty="0"/>
              <a:t>教材</a:t>
            </a:r>
            <a:r>
              <a:rPr lang="en-US" altLang="zh-CN" sz="2400" dirty="0"/>
              <a:t>P</a:t>
            </a:r>
            <a:r>
              <a:rPr lang="en-US" altLang="zh-CN" sz="2400" baseline="-25000" dirty="0"/>
              <a:t>111)</a:t>
            </a:r>
            <a:r>
              <a:rPr lang="zh-CN" altLang="en-US" sz="2400" dirty="0"/>
              <a:t>：</a:t>
            </a:r>
            <a:endParaRPr lang="zh-CN" altLang="en-US" sz="2400" dirty="0"/>
          </a:p>
          <a:p>
            <a:r>
              <a:rPr lang="en-US" altLang="zh-CN" sz="2400" dirty="0"/>
              <a:t>1. </a:t>
            </a:r>
            <a:r>
              <a:rPr lang="zh-CN" altLang="en-US" sz="2400" dirty="0"/>
              <a:t>若有产生式</a:t>
            </a:r>
            <a:r>
              <a:rPr lang="en-US" altLang="zh-CN" sz="2400" dirty="0" err="1"/>
              <a:t>A→a</a:t>
            </a:r>
            <a:r>
              <a:rPr lang="en-US" altLang="zh-CN" sz="2400" dirty="0"/>
              <a:t>…</a:t>
            </a:r>
            <a:r>
              <a:rPr lang="zh-CN" altLang="en-US" sz="2400" dirty="0"/>
              <a:t>或</a:t>
            </a:r>
            <a:r>
              <a:rPr lang="en-US" altLang="zh-CN" sz="2400" dirty="0" err="1"/>
              <a:t>A→Ba</a:t>
            </a:r>
            <a:r>
              <a:rPr lang="en-US" altLang="zh-CN" sz="2400" dirty="0"/>
              <a:t>…</a:t>
            </a:r>
            <a:r>
              <a:rPr lang="zh-CN" altLang="en-US" sz="2400" dirty="0"/>
              <a:t>，则</a:t>
            </a:r>
            <a:r>
              <a:rPr lang="en-US" altLang="zh-CN" sz="2400" dirty="0" err="1"/>
              <a:t>a∈FIRSTVT</a:t>
            </a:r>
            <a:r>
              <a:rPr lang="en-US" altLang="zh-CN" sz="2400" dirty="0"/>
              <a:t>(A)</a:t>
            </a:r>
            <a:endParaRPr lang="en-US" altLang="zh-CN" sz="2400" dirty="0"/>
          </a:p>
          <a:p>
            <a:r>
              <a:rPr lang="en-US" altLang="zh-CN" sz="2400" dirty="0"/>
              <a:t>2. </a:t>
            </a:r>
            <a:r>
              <a:rPr lang="zh-CN" altLang="en-US" sz="2400" dirty="0"/>
              <a:t>若</a:t>
            </a:r>
            <a:r>
              <a:rPr lang="en-US" altLang="zh-CN" sz="2400" dirty="0" err="1"/>
              <a:t>a∈FIRSTVT</a:t>
            </a:r>
            <a:r>
              <a:rPr lang="en-US" altLang="zh-CN" sz="2400" dirty="0"/>
              <a:t>(B)</a:t>
            </a:r>
            <a:r>
              <a:rPr lang="zh-CN" altLang="en-US" sz="2400" dirty="0"/>
              <a:t>，且有产生式</a:t>
            </a:r>
            <a:r>
              <a:rPr lang="en-US" altLang="zh-CN" sz="2400" dirty="0"/>
              <a:t>A → B…</a:t>
            </a:r>
            <a:r>
              <a:rPr lang="zh-CN" altLang="en-US" sz="2400" dirty="0"/>
              <a:t>，则</a:t>
            </a:r>
            <a:r>
              <a:rPr lang="en-US" altLang="zh-CN" sz="2400" dirty="0" err="1"/>
              <a:t>a∈FIRSTVT</a:t>
            </a:r>
            <a:r>
              <a:rPr lang="en-US" altLang="zh-CN" sz="2400" dirty="0"/>
              <a:t>(A)</a:t>
            </a:r>
            <a:endParaRPr lang="en-US" altLang="zh-CN" sz="2400" dirty="0"/>
          </a:p>
          <a:p>
            <a:r>
              <a:rPr lang="zh-CN" altLang="en-US" sz="2400" dirty="0"/>
              <a:t>例</a:t>
            </a:r>
            <a:r>
              <a:rPr lang="en-US" altLang="zh-CN" sz="2400" dirty="0"/>
              <a:t>G[S]:   S → </a:t>
            </a:r>
            <a:r>
              <a:rPr lang="en-US" altLang="zh-CN" sz="2400" dirty="0" err="1"/>
              <a:t>aAcBe</a:t>
            </a:r>
            <a:r>
              <a:rPr lang="en-US" altLang="zh-CN" sz="2400" dirty="0"/>
              <a:t> </a:t>
            </a:r>
            <a:endParaRPr lang="en-US" altLang="zh-CN" sz="2400" dirty="0"/>
          </a:p>
          <a:p>
            <a:r>
              <a:rPr lang="en-US" altLang="zh-CN" sz="2400" dirty="0"/>
              <a:t>               A → </a:t>
            </a:r>
            <a:r>
              <a:rPr lang="en-US" altLang="zh-CN" sz="2400" dirty="0" err="1"/>
              <a:t>Ab|b</a:t>
            </a:r>
            <a:endParaRPr lang="en-US" altLang="zh-CN" sz="2400" dirty="0"/>
          </a:p>
          <a:p>
            <a:r>
              <a:rPr lang="en-US" altLang="zh-CN" sz="2400" dirty="0"/>
              <a:t>               B → d</a:t>
            </a:r>
            <a:endParaRPr lang="en-US" altLang="zh-CN" sz="2400" dirty="0"/>
          </a:p>
          <a:p>
            <a:r>
              <a:rPr lang="en-US" altLang="zh-CN" sz="2400" dirty="0"/>
              <a:t>FIRSTVT(S)={a}	</a:t>
            </a:r>
            <a:endParaRPr lang="en-US" altLang="zh-CN" sz="2400" dirty="0"/>
          </a:p>
          <a:p>
            <a:r>
              <a:rPr lang="en-US" altLang="zh-CN" sz="2400" dirty="0"/>
              <a:t>FIRSTVT(A)={b}	</a:t>
            </a:r>
            <a:endParaRPr lang="en-US" altLang="zh-CN" sz="2400" dirty="0"/>
          </a:p>
          <a:p>
            <a:r>
              <a:rPr lang="en-US" altLang="zh-CN" sz="2400" dirty="0"/>
              <a:t>FIRSTVT(B)={d}</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
                                            <p:txEl>
                                              <p:pRg st="7" end="7"/>
                                            </p:txEl>
                                          </p:spTgt>
                                        </p:tgtEl>
                                        <p:attrNameLst>
                                          <p:attrName>style.visibility</p:attrName>
                                        </p:attrNameLst>
                                      </p:cBhvr>
                                      <p:to>
                                        <p:strVal val="visible"/>
                                      </p:to>
                                    </p:set>
                                    <p:animEffect transition="in" filter="fade">
                                      <p:cBhvr>
                                        <p:cTn id="40" dur="500"/>
                                        <p:tgtEl>
                                          <p:spTgt spid="4">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animEffect transition="in" filter="fade">
                                      <p:cBhvr>
                                        <p:cTn id="45"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normAutofit/>
          </a:bodyPr>
          <a:lstStyle/>
          <a:p>
            <a:r>
              <a:rPr lang="zh-CN" altLang="en-US" dirty="0"/>
              <a:t>自下而上语法分析</a:t>
            </a:r>
            <a:endParaRPr lang="zh-CN" altLang="en-US" dirty="0"/>
          </a:p>
        </p:txBody>
      </p:sp>
      <p:sp>
        <p:nvSpPr>
          <p:cNvPr id="6" name="矩形 5"/>
          <p:cNvSpPr/>
          <p:nvPr/>
        </p:nvSpPr>
        <p:spPr>
          <a:xfrm>
            <a:off x="777824" y="1774507"/>
            <a:ext cx="693336" cy="355711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400" dirty="0">
                <a:effectLst>
                  <a:outerShdw blurRad="38100" dist="38100" dir="2700000" algn="tl">
                    <a:srgbClr val="000000">
                      <a:alpha val="43137"/>
                    </a:srgbClr>
                  </a:outerShdw>
                </a:effectLst>
              </a:rPr>
              <a:t>自下而上语法分析</a:t>
            </a:r>
            <a:endParaRPr lang="zh-CN" altLang="en-US" sz="2400" dirty="0">
              <a:effectLst>
                <a:outerShdw blurRad="38100" dist="38100" dir="2700000" algn="tl">
                  <a:srgbClr val="000000">
                    <a:alpha val="43137"/>
                  </a:srgbClr>
                </a:outerShdw>
              </a:effectLst>
            </a:endParaRPr>
          </a:p>
        </p:txBody>
      </p:sp>
      <p:sp>
        <p:nvSpPr>
          <p:cNvPr id="7" name="左大括号 6"/>
          <p:cNvSpPr/>
          <p:nvPr/>
        </p:nvSpPr>
        <p:spPr>
          <a:xfrm>
            <a:off x="1597688" y="1487155"/>
            <a:ext cx="381837" cy="3756915"/>
          </a:xfrm>
          <a:prstGeom prst="leftBrace">
            <a:avLst>
              <a:gd name="adj1" fmla="val 192543"/>
              <a:gd name="adj2" fmla="val 55014"/>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effectLst>
                <a:outerShdw blurRad="38100" dist="38100" dir="2700000" algn="tl">
                  <a:srgbClr val="000000">
                    <a:alpha val="43137"/>
                  </a:srgbClr>
                </a:outerShdw>
              </a:effectLst>
            </a:endParaRPr>
          </a:p>
        </p:txBody>
      </p:sp>
      <p:sp>
        <p:nvSpPr>
          <p:cNvPr id="8" name="矩形 7"/>
          <p:cNvSpPr/>
          <p:nvPr/>
        </p:nvSpPr>
        <p:spPr>
          <a:xfrm>
            <a:off x="2115781" y="1166719"/>
            <a:ext cx="4065439" cy="6513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2000" dirty="0">
                <a:effectLst>
                  <a:outerShdw blurRad="38100" dist="38100" dir="2700000" algn="tl">
                    <a:srgbClr val="000000">
                      <a:alpha val="43137"/>
                    </a:srgbClr>
                  </a:outerShdw>
                </a:effectLst>
              </a:rPr>
              <a:t>基本思想：从输入串开始逐步归约</a:t>
            </a:r>
            <a:endParaRPr lang="zh-CN" altLang="en-US" sz="2000" dirty="0">
              <a:effectLst>
                <a:outerShdw blurRad="38100" dist="38100" dir="2700000" algn="tl">
                  <a:srgbClr val="000000">
                    <a:alpha val="43137"/>
                  </a:srgbClr>
                </a:outerShdw>
              </a:effectLst>
            </a:endParaRPr>
          </a:p>
        </p:txBody>
      </p:sp>
      <p:sp>
        <p:nvSpPr>
          <p:cNvPr id="9" name="矩形 8"/>
          <p:cNvSpPr/>
          <p:nvPr/>
        </p:nvSpPr>
        <p:spPr>
          <a:xfrm>
            <a:off x="2140590" y="2296407"/>
            <a:ext cx="2752958" cy="6476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2000" dirty="0">
                <a:effectLst>
                  <a:outerShdw blurRad="38100" dist="38100" dir="2700000" algn="tl">
                    <a:srgbClr val="000000">
                      <a:alpha val="43137"/>
                    </a:srgbClr>
                  </a:outerShdw>
                </a:effectLst>
              </a:rPr>
              <a:t>基本问题：归约的问题</a:t>
            </a:r>
            <a:endParaRPr lang="zh-CN" altLang="en-US" sz="2000" dirty="0">
              <a:effectLst>
                <a:outerShdw blurRad="38100" dist="38100" dir="2700000" algn="tl">
                  <a:srgbClr val="000000">
                    <a:alpha val="43137"/>
                  </a:srgbClr>
                </a:outerShdw>
              </a:effectLst>
            </a:endParaRPr>
          </a:p>
        </p:txBody>
      </p:sp>
      <p:sp>
        <p:nvSpPr>
          <p:cNvPr id="10" name="左大括号 9"/>
          <p:cNvSpPr/>
          <p:nvPr/>
        </p:nvSpPr>
        <p:spPr>
          <a:xfrm>
            <a:off x="5799383" y="2821324"/>
            <a:ext cx="381837" cy="1286151"/>
          </a:xfrm>
          <a:prstGeom prst="leftBrace">
            <a:avLst>
              <a:gd name="adj1" fmla="val 35862"/>
              <a:gd name="adj2" fmla="val 55014"/>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effectLst>
                <a:outerShdw blurRad="38100" dist="38100" dir="2700000" algn="tl">
                  <a:srgbClr val="000000">
                    <a:alpha val="43137"/>
                  </a:srgbClr>
                </a:outerShdw>
              </a:effectLst>
            </a:endParaRPr>
          </a:p>
        </p:txBody>
      </p:sp>
      <p:sp>
        <p:nvSpPr>
          <p:cNvPr id="16" name="矩形 15"/>
          <p:cNvSpPr/>
          <p:nvPr/>
        </p:nvSpPr>
        <p:spPr>
          <a:xfrm>
            <a:off x="2165860" y="3695615"/>
            <a:ext cx="1242938" cy="6476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2000" dirty="0">
                <a:effectLst>
                  <a:outerShdw blurRad="38100" dist="38100" dir="2700000" algn="tl">
                    <a:srgbClr val="000000">
                      <a:alpha val="43137"/>
                    </a:srgbClr>
                  </a:outerShdw>
                </a:effectLst>
              </a:rPr>
              <a:t>分析方法</a:t>
            </a:r>
            <a:endParaRPr lang="zh-CN" altLang="en-US" sz="2000" dirty="0">
              <a:effectLst>
                <a:outerShdw blurRad="38100" dist="38100" dir="2700000" algn="tl">
                  <a:srgbClr val="000000">
                    <a:alpha val="43137"/>
                  </a:srgbClr>
                </a:outerShdw>
              </a:effectLst>
            </a:endParaRPr>
          </a:p>
        </p:txBody>
      </p:sp>
      <p:sp>
        <p:nvSpPr>
          <p:cNvPr id="17" name="左大括号 16"/>
          <p:cNvSpPr/>
          <p:nvPr/>
        </p:nvSpPr>
        <p:spPr>
          <a:xfrm>
            <a:off x="3539397" y="3512178"/>
            <a:ext cx="381837" cy="931599"/>
          </a:xfrm>
          <a:prstGeom prst="leftBrace">
            <a:avLst>
              <a:gd name="adj1" fmla="val 18029"/>
              <a:gd name="adj2" fmla="val 55014"/>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effectLst>
                <a:outerShdw blurRad="38100" dist="38100" dir="2700000" algn="tl">
                  <a:srgbClr val="000000">
                    <a:alpha val="43137"/>
                  </a:srgbClr>
                </a:outerShdw>
              </a:effectLst>
            </a:endParaRPr>
          </a:p>
        </p:txBody>
      </p:sp>
      <p:sp>
        <p:nvSpPr>
          <p:cNvPr id="18" name="矩形 17"/>
          <p:cNvSpPr/>
          <p:nvPr/>
        </p:nvSpPr>
        <p:spPr>
          <a:xfrm>
            <a:off x="4042623" y="3246213"/>
            <a:ext cx="1635371" cy="53193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2000" dirty="0">
                <a:effectLst>
                  <a:outerShdw blurRad="38100" dist="38100" dir="2700000" algn="tl">
                    <a:srgbClr val="000000">
                      <a:alpha val="43137"/>
                    </a:srgbClr>
                  </a:outerShdw>
                </a:effectLst>
              </a:rPr>
              <a:t>优先分析法</a:t>
            </a:r>
            <a:endParaRPr lang="zh-CN" altLang="en-US" sz="2000" dirty="0">
              <a:effectLst>
                <a:outerShdw blurRad="38100" dist="38100" dir="2700000" algn="tl">
                  <a:srgbClr val="000000">
                    <a:alpha val="43137"/>
                  </a:srgbClr>
                </a:outerShdw>
              </a:effectLst>
            </a:endParaRPr>
          </a:p>
        </p:txBody>
      </p:sp>
      <p:sp>
        <p:nvSpPr>
          <p:cNvPr id="19" name="矩形 18"/>
          <p:cNvSpPr/>
          <p:nvPr/>
        </p:nvSpPr>
        <p:spPr>
          <a:xfrm>
            <a:off x="4042623" y="4177812"/>
            <a:ext cx="1635371" cy="53193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2000" dirty="0">
                <a:effectLst>
                  <a:outerShdw blurRad="38100" dist="38100" dir="2700000" algn="tl">
                    <a:srgbClr val="000000">
                      <a:alpha val="43137"/>
                    </a:srgbClr>
                  </a:outerShdw>
                </a:effectLst>
              </a:rPr>
              <a:t>LR</a:t>
            </a:r>
            <a:r>
              <a:rPr lang="zh-CN" altLang="en-US" sz="2000" dirty="0">
                <a:effectLst>
                  <a:outerShdw blurRad="38100" dist="38100" dir="2700000" algn="tl">
                    <a:srgbClr val="000000">
                      <a:alpha val="43137"/>
                    </a:srgbClr>
                  </a:outerShdw>
                </a:effectLst>
              </a:rPr>
              <a:t>分析法</a:t>
            </a:r>
            <a:endParaRPr lang="zh-CN" altLang="en-US" sz="2000" dirty="0">
              <a:effectLst>
                <a:outerShdw blurRad="38100" dist="38100" dir="2700000" algn="tl">
                  <a:srgbClr val="000000">
                    <a:alpha val="43137"/>
                  </a:srgbClr>
                </a:outerShdw>
              </a:effectLst>
            </a:endParaRPr>
          </a:p>
        </p:txBody>
      </p:sp>
      <p:sp>
        <p:nvSpPr>
          <p:cNvPr id="22" name="矩形 21"/>
          <p:cNvSpPr/>
          <p:nvPr/>
        </p:nvSpPr>
        <p:spPr>
          <a:xfrm>
            <a:off x="6230106" y="2567311"/>
            <a:ext cx="2069671" cy="53193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2000" dirty="0">
                <a:effectLst>
                  <a:outerShdw blurRad="38100" dist="38100" dir="2700000" algn="tl">
                    <a:srgbClr val="000000">
                      <a:alpha val="43137"/>
                    </a:srgbClr>
                  </a:outerShdw>
                </a:effectLst>
              </a:rPr>
              <a:t>简单优先</a:t>
            </a:r>
            <a:endParaRPr lang="zh-CN" altLang="en-US" sz="2000" dirty="0">
              <a:effectLst>
                <a:outerShdw blurRad="38100" dist="38100" dir="2700000" algn="tl">
                  <a:srgbClr val="000000">
                    <a:alpha val="43137"/>
                  </a:srgbClr>
                </a:outerShdw>
              </a:effectLst>
            </a:endParaRPr>
          </a:p>
        </p:txBody>
      </p:sp>
      <p:sp>
        <p:nvSpPr>
          <p:cNvPr id="23" name="矩形 22"/>
          <p:cNvSpPr/>
          <p:nvPr/>
        </p:nvSpPr>
        <p:spPr>
          <a:xfrm>
            <a:off x="6230105" y="3180220"/>
            <a:ext cx="2069671" cy="53193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2000" dirty="0">
                <a:effectLst>
                  <a:outerShdw blurRad="38100" dist="38100" dir="2700000" algn="tl">
                    <a:srgbClr val="000000">
                      <a:alpha val="43137"/>
                    </a:srgbClr>
                  </a:outerShdw>
                </a:effectLst>
              </a:rPr>
              <a:t>算符优先</a:t>
            </a:r>
            <a:endParaRPr lang="zh-CN" altLang="en-US" sz="2000" dirty="0">
              <a:effectLst>
                <a:outerShdw blurRad="38100" dist="38100" dir="2700000" algn="tl">
                  <a:srgbClr val="000000">
                    <a:alpha val="43137"/>
                  </a:srgbClr>
                </a:outerShdw>
              </a:effectLst>
            </a:endParaRPr>
          </a:p>
        </p:txBody>
      </p:sp>
      <p:sp>
        <p:nvSpPr>
          <p:cNvPr id="24" name="矩形 23"/>
          <p:cNvSpPr/>
          <p:nvPr/>
        </p:nvSpPr>
        <p:spPr>
          <a:xfrm>
            <a:off x="6230104" y="3794832"/>
            <a:ext cx="2069672" cy="53193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2000" dirty="0">
                <a:effectLst>
                  <a:outerShdw blurRad="38100" dist="38100" dir="2700000" algn="tl">
                    <a:srgbClr val="000000">
                      <a:alpha val="43137"/>
                    </a:srgbClr>
                  </a:outerShdw>
                </a:effectLst>
              </a:rPr>
              <a:t>优先函数的构造</a:t>
            </a:r>
            <a:endParaRPr lang="zh-CN" altLang="en-US" sz="2000" dirty="0">
              <a:effectLst>
                <a:outerShdw blurRad="38100" dist="38100" dir="2700000" algn="tl">
                  <a:srgbClr val="000000">
                    <a:alpha val="43137"/>
                  </a:srgbClr>
                </a:outerShdw>
              </a:effectLst>
            </a:endParaRPr>
          </a:p>
        </p:txBody>
      </p:sp>
      <p:sp>
        <p:nvSpPr>
          <p:cNvPr id="25" name="矩形 24"/>
          <p:cNvSpPr/>
          <p:nvPr/>
        </p:nvSpPr>
        <p:spPr>
          <a:xfrm>
            <a:off x="2165860" y="5007823"/>
            <a:ext cx="2727688" cy="6476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zh-CN" altLang="en-US" sz="2000" dirty="0">
                <a:effectLst>
                  <a:outerShdw blurRad="38100" dist="38100" dir="2700000" algn="tl">
                    <a:srgbClr val="000000">
                      <a:alpha val="43137"/>
                    </a:srgbClr>
                  </a:outerShdw>
                </a:effectLst>
              </a:rPr>
              <a:t>实现技术：移进归约</a:t>
            </a:r>
            <a:endParaRPr lang="zh-CN" altLang="en-US" sz="20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500"/>
                                        <p:tgtEl>
                                          <p:spTgt spid="23"/>
                                        </p:tgtEl>
                                      </p:cBhvr>
                                    </p:animEffect>
                                  </p:childTnLst>
                                </p:cTn>
                              </p:par>
                            </p:childTnLst>
                          </p:cTn>
                        </p:par>
                        <p:par>
                          <p:cTn id="51" fill="hold">
                            <p:stCondLst>
                              <p:cond delay="1500"/>
                            </p:stCondLst>
                            <p:childTnLst>
                              <p:par>
                                <p:cTn id="52" presetID="10" presetClass="entr" presetSubtype="0" fill="hold" grpId="0" nodeType="after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6" grpId="0" animBg="1"/>
      <p:bldP spid="17" grpId="0" animBg="1"/>
      <p:bldP spid="18" grpId="0" animBg="1"/>
      <p:bldP spid="19" grpId="0" animBg="1"/>
      <p:bldP spid="22" grpId="0" animBg="1"/>
      <p:bldP spid="23" grpId="0" animBg="1"/>
      <p:bldP spid="24" grpId="0" animBg="1"/>
      <p:bldP spid="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a:t>
            </a:r>
            <a:r>
              <a:rPr lang="en-US" altLang="zh-CN" dirty="0"/>
              <a:t>2</a:t>
            </a:r>
            <a:r>
              <a:rPr lang="zh-CN" altLang="en-US" dirty="0"/>
              <a:t>）</a:t>
            </a:r>
            <a:r>
              <a:rPr lang="en-US" altLang="zh-CN" dirty="0"/>
              <a:t>LASTVT</a:t>
            </a:r>
            <a:r>
              <a:rPr lang="zh-CN" altLang="en-US" dirty="0"/>
              <a:t>的构造算法</a:t>
            </a:r>
            <a:endParaRPr lang="zh-CN" altLang="en-US" dirty="0"/>
          </a:p>
        </p:txBody>
      </p:sp>
      <p:sp>
        <p:nvSpPr>
          <p:cNvPr id="4" name="内容占位符 3"/>
          <p:cNvSpPr>
            <a:spLocks noGrp="1"/>
          </p:cNvSpPr>
          <p:nvPr>
            <p:ph sz="quarter" idx="13"/>
          </p:nvPr>
        </p:nvSpPr>
        <p:spPr/>
        <p:txBody>
          <a:bodyPr>
            <a:normAutofit/>
          </a:bodyPr>
          <a:lstStyle/>
          <a:p>
            <a:r>
              <a:rPr lang="zh-CN" altLang="en-US" sz="2400" dirty="0"/>
              <a:t>根据</a:t>
            </a:r>
            <a:r>
              <a:rPr lang="en-US" altLang="zh-CN" sz="2400" dirty="0"/>
              <a:t>LASTVT (P)</a:t>
            </a:r>
            <a:r>
              <a:rPr lang="zh-CN" altLang="en-US" sz="2400" dirty="0"/>
              <a:t>的定义，按下面的规则来构造：</a:t>
            </a:r>
            <a:endParaRPr lang="zh-CN" altLang="en-US" sz="2400" dirty="0"/>
          </a:p>
          <a:p>
            <a:r>
              <a:rPr lang="en-US" altLang="zh-CN" sz="2400" dirty="0"/>
              <a:t>1. </a:t>
            </a:r>
            <a:r>
              <a:rPr lang="zh-CN" altLang="en-US" sz="2400" dirty="0"/>
              <a:t>若有产生式</a:t>
            </a:r>
            <a:r>
              <a:rPr lang="en-US" altLang="zh-CN" sz="2400" dirty="0"/>
              <a:t>A→…a</a:t>
            </a:r>
            <a:r>
              <a:rPr lang="zh-CN" altLang="en-US" sz="2400" dirty="0"/>
              <a:t>或</a:t>
            </a:r>
            <a:r>
              <a:rPr lang="en-US" altLang="zh-CN" sz="2400" dirty="0"/>
              <a:t>A→…</a:t>
            </a:r>
            <a:r>
              <a:rPr lang="en-US" altLang="zh-CN" sz="2400" dirty="0" err="1"/>
              <a:t>aB</a:t>
            </a:r>
            <a:r>
              <a:rPr lang="zh-CN" altLang="en-US" sz="2400" dirty="0"/>
              <a:t>，则</a:t>
            </a:r>
            <a:r>
              <a:rPr lang="en-US" altLang="zh-CN" sz="2400" dirty="0" err="1"/>
              <a:t>a∈LASTVT</a:t>
            </a:r>
            <a:r>
              <a:rPr lang="en-US" altLang="zh-CN" sz="2400" dirty="0"/>
              <a:t> (A)</a:t>
            </a:r>
            <a:endParaRPr lang="en-US" altLang="zh-CN" sz="2400" dirty="0"/>
          </a:p>
          <a:p>
            <a:r>
              <a:rPr lang="en-US" altLang="zh-CN" sz="2400" dirty="0"/>
              <a:t>2. </a:t>
            </a:r>
            <a:r>
              <a:rPr lang="zh-CN" altLang="en-US" sz="2400" dirty="0"/>
              <a:t>若</a:t>
            </a:r>
            <a:r>
              <a:rPr lang="en-US" altLang="zh-CN" sz="2400" dirty="0" err="1"/>
              <a:t>a∈LASTVT</a:t>
            </a:r>
            <a:r>
              <a:rPr lang="en-US" altLang="zh-CN" sz="2400" dirty="0"/>
              <a:t> (B)</a:t>
            </a:r>
            <a:r>
              <a:rPr lang="zh-CN" altLang="en-US" sz="2400" dirty="0"/>
              <a:t>，且有产生式</a:t>
            </a:r>
            <a:r>
              <a:rPr lang="en-US" altLang="zh-CN" sz="2400" dirty="0"/>
              <a:t>A → …B</a:t>
            </a:r>
            <a:r>
              <a:rPr lang="zh-CN" altLang="en-US" sz="2400" dirty="0"/>
              <a:t>，则</a:t>
            </a:r>
            <a:r>
              <a:rPr lang="en-US" altLang="zh-CN" sz="2400" dirty="0" err="1"/>
              <a:t>a∈LASTVT</a:t>
            </a:r>
            <a:r>
              <a:rPr lang="en-US" altLang="zh-CN" sz="2400" dirty="0"/>
              <a:t> (A)</a:t>
            </a:r>
            <a:endParaRPr lang="en-US" altLang="zh-CN" sz="2400" dirty="0"/>
          </a:p>
          <a:p>
            <a:r>
              <a:rPr lang="zh-CN" altLang="en-US" sz="2400" dirty="0"/>
              <a:t>例</a:t>
            </a:r>
            <a:r>
              <a:rPr lang="en-US" altLang="zh-CN" sz="2400" dirty="0"/>
              <a:t>G[S]:   S → </a:t>
            </a:r>
            <a:r>
              <a:rPr lang="en-US" altLang="zh-CN" sz="2400" dirty="0" err="1"/>
              <a:t>aAcBe</a:t>
            </a:r>
            <a:r>
              <a:rPr lang="en-US" altLang="zh-CN" sz="2400" dirty="0"/>
              <a:t> </a:t>
            </a:r>
            <a:endParaRPr lang="en-US" altLang="zh-CN" sz="2400" dirty="0"/>
          </a:p>
          <a:p>
            <a:r>
              <a:rPr lang="en-US" altLang="zh-CN" sz="2400" dirty="0"/>
              <a:t>               A → </a:t>
            </a:r>
            <a:r>
              <a:rPr lang="en-US" altLang="zh-CN" sz="2400" dirty="0" err="1"/>
              <a:t>Ab|b</a:t>
            </a:r>
            <a:endParaRPr lang="en-US" altLang="zh-CN" sz="2400" dirty="0"/>
          </a:p>
          <a:p>
            <a:r>
              <a:rPr lang="en-US" altLang="zh-CN" sz="2400" dirty="0"/>
              <a:t>               B → d</a:t>
            </a:r>
            <a:endParaRPr lang="en-US" altLang="zh-CN" sz="2400" dirty="0"/>
          </a:p>
          <a:p>
            <a:r>
              <a:rPr lang="en-US" altLang="zh-CN" sz="2400" dirty="0"/>
              <a:t>LASTVT (S)={e}	</a:t>
            </a:r>
            <a:endParaRPr lang="en-US" altLang="zh-CN" sz="2400" dirty="0"/>
          </a:p>
          <a:p>
            <a:r>
              <a:rPr lang="en-US" altLang="zh-CN" sz="2400" dirty="0"/>
              <a:t>LASTVT (A)={b}	</a:t>
            </a:r>
            <a:endParaRPr lang="en-US" altLang="zh-CN" sz="2400" dirty="0"/>
          </a:p>
          <a:p>
            <a:r>
              <a:rPr lang="en-US" altLang="zh-CN" sz="2400" dirty="0"/>
              <a:t>LASTVT (B)={d}</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
                                            <p:txEl>
                                              <p:pRg st="7" end="7"/>
                                            </p:txEl>
                                          </p:spTgt>
                                        </p:tgtEl>
                                        <p:attrNameLst>
                                          <p:attrName>style.visibility</p:attrName>
                                        </p:attrNameLst>
                                      </p:cBhvr>
                                      <p:to>
                                        <p:strVal val="visible"/>
                                      </p:to>
                                    </p:set>
                                    <p:animEffect transition="in" filter="fade">
                                      <p:cBhvr>
                                        <p:cTn id="40" dur="500"/>
                                        <p:tgtEl>
                                          <p:spTgt spid="4">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animEffect transition="in" filter="fade">
                                      <p:cBhvr>
                                        <p:cTn id="45"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二、构造算符优先关系表</a:t>
            </a:r>
            <a:endParaRPr lang="zh-CN" altLang="en-US" dirty="0"/>
          </a:p>
        </p:txBody>
      </p:sp>
      <p:sp>
        <p:nvSpPr>
          <p:cNvPr id="4" name="内容占位符 3"/>
          <p:cNvSpPr>
            <a:spLocks noGrp="1"/>
          </p:cNvSpPr>
          <p:nvPr>
            <p:ph sz="quarter" idx="13"/>
          </p:nvPr>
        </p:nvSpPr>
        <p:spPr/>
        <p:txBody>
          <a:bodyPr>
            <a:normAutofit/>
          </a:bodyPr>
          <a:lstStyle/>
          <a:p>
            <a:r>
              <a:rPr lang="zh-CN" altLang="en-US" sz="2400" dirty="0"/>
              <a:t>例</a:t>
            </a:r>
            <a:r>
              <a:rPr lang="en-US" altLang="zh-CN" sz="2400" dirty="0"/>
              <a:t>G[S]:   S → </a:t>
            </a:r>
            <a:r>
              <a:rPr lang="en-US" altLang="zh-CN" sz="2400" dirty="0" err="1"/>
              <a:t>aAcBe</a:t>
            </a:r>
            <a:r>
              <a:rPr lang="en-US" altLang="zh-CN" sz="2400" dirty="0"/>
              <a:t> </a:t>
            </a:r>
            <a:endParaRPr lang="en-US" altLang="zh-CN" sz="2400" dirty="0"/>
          </a:p>
          <a:p>
            <a:r>
              <a:rPr lang="en-US" altLang="zh-CN" sz="2400" dirty="0"/>
              <a:t>               A → </a:t>
            </a:r>
            <a:r>
              <a:rPr lang="en-US" altLang="zh-CN" sz="2400" dirty="0" err="1"/>
              <a:t>Ab|b</a:t>
            </a:r>
            <a:endParaRPr lang="en-US" altLang="zh-CN" sz="2400" dirty="0"/>
          </a:p>
          <a:p>
            <a:r>
              <a:rPr lang="en-US" altLang="zh-CN" sz="2400" dirty="0"/>
              <a:t>               B → d</a:t>
            </a:r>
            <a:endParaRPr lang="en-US" altLang="zh-CN" sz="2400" dirty="0"/>
          </a:p>
          <a:p>
            <a:r>
              <a:rPr lang="zh-CN" altLang="en-US" sz="2400" dirty="0"/>
              <a:t>对</a:t>
            </a:r>
            <a:r>
              <a:rPr lang="zh-CN" altLang="zh-CN" sz="2400" dirty="0"/>
              <a:t>于</a:t>
            </a:r>
            <a:r>
              <a:rPr lang="en-US" altLang="zh-CN" sz="2400" dirty="0"/>
              <a:t>#S#</a:t>
            </a:r>
            <a:r>
              <a:rPr lang="zh-CN" altLang="zh-CN" sz="2400" dirty="0"/>
              <a:t>，有</a:t>
            </a:r>
            <a:r>
              <a:rPr lang="en-US" altLang="zh-CN" sz="2400" dirty="0"/>
              <a:t>#</a:t>
            </a:r>
            <a:r>
              <a:rPr lang="en-US" altLang="zh-CN" sz="2400" dirty="0">
                <a:latin typeface="Cambria Math" panose="02040503050406030204" pitchFamily="18" charset="0"/>
                <a:ea typeface="Cambria Math" panose="02040503050406030204" pitchFamily="18" charset="0"/>
              </a:rPr>
              <a:t>⋖</a:t>
            </a:r>
            <a:r>
              <a:rPr lang="en-US" altLang="zh-CN" sz="2400" dirty="0"/>
              <a:t>FIRSTVT(S)</a:t>
            </a:r>
            <a:r>
              <a:rPr lang="zh-CN" altLang="zh-CN" sz="2400" dirty="0"/>
              <a:t>，</a:t>
            </a:r>
            <a:r>
              <a:rPr lang="en-US" altLang="zh-CN" sz="2400" dirty="0"/>
              <a:t>LASTVT(S)</a:t>
            </a:r>
            <a:r>
              <a:rPr lang="en-US" altLang="zh-CN" sz="2400" dirty="0">
                <a:latin typeface="Cambria Math" panose="02040503050406030204" pitchFamily="18" charset="0"/>
                <a:ea typeface="Cambria Math" panose="02040503050406030204" pitchFamily="18" charset="0"/>
              </a:rPr>
              <a:t>⋗</a:t>
            </a:r>
            <a:r>
              <a:rPr lang="en-US" altLang="zh-CN" sz="2400" dirty="0"/>
              <a:t>#</a:t>
            </a:r>
            <a:r>
              <a:rPr lang="zh-CN" altLang="zh-CN" sz="2400" dirty="0"/>
              <a:t>，</a:t>
            </a:r>
            <a:r>
              <a:rPr lang="en-US" altLang="zh-CN" sz="2400" dirty="0"/>
              <a:t>#   #</a:t>
            </a:r>
            <a:endParaRPr lang="en-US" altLang="zh-CN" sz="2400" dirty="0"/>
          </a:p>
          <a:p>
            <a:endParaRPr lang="zh-CN" altLang="en-US" sz="2400" dirty="0"/>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13907" y="1243696"/>
            <a:ext cx="4280135" cy="167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5"/>
          <p:cNvGrpSpPr/>
          <p:nvPr/>
        </p:nvGrpSpPr>
        <p:grpSpPr>
          <a:xfrm>
            <a:off x="7945867" y="3034172"/>
            <a:ext cx="216000" cy="169333"/>
            <a:chOff x="288418" y="2946400"/>
            <a:chExt cx="216000" cy="169333"/>
          </a:xfrm>
        </p:grpSpPr>
        <p:cxnSp>
          <p:nvCxnSpPr>
            <p:cNvPr id="7" name="直接连接符 6"/>
            <p:cNvCxnSpPr/>
            <p:nvPr/>
          </p:nvCxnSpPr>
          <p:spPr>
            <a:xfrm flipV="1">
              <a:off x="288418" y="2946400"/>
              <a:ext cx="2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288418" y="3115733"/>
              <a:ext cx="2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373840" y="3013066"/>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627" y="3371776"/>
            <a:ext cx="5965996" cy="3373247"/>
          </a:xfrm>
          <a:prstGeom prst="rect">
            <a:avLst/>
          </a:prstGeom>
          <a:solidFill>
            <a:schemeClr val="bg1"/>
          </a:solid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098"/>
                                        </p:tgtEl>
                                        <p:attrNameLst>
                                          <p:attrName>style.visibility</p:attrName>
                                        </p:attrNameLst>
                                      </p:cBhvr>
                                      <p:to>
                                        <p:strVal val="visible"/>
                                      </p:to>
                                    </p:set>
                                    <p:animEffect transition="in" filter="fade">
                                      <p:cBhvr>
                                        <p:cTn id="20" dur="500"/>
                                        <p:tgtEl>
                                          <p:spTgt spid="409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099"/>
                                        </p:tgtEl>
                                        <p:attrNameLst>
                                          <p:attrName>style.visibility</p:attrName>
                                        </p:attrNameLst>
                                      </p:cBhvr>
                                      <p:to>
                                        <p:strVal val="visible"/>
                                      </p:to>
                                    </p:set>
                                    <p:animEffect transition="in" filter="fade">
                                      <p:cBhvr>
                                        <p:cTn id="33"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zh-CN" dirty="0"/>
              <a:t>教材</a:t>
            </a:r>
            <a:r>
              <a:rPr lang="en-US" altLang="zh-CN" dirty="0"/>
              <a:t>P</a:t>
            </a:r>
            <a:r>
              <a:rPr lang="en-US" altLang="zh-CN" baseline="-25000" dirty="0"/>
              <a:t>110</a:t>
            </a:r>
            <a:r>
              <a:rPr lang="zh-CN" altLang="zh-CN" dirty="0"/>
              <a:t>例</a:t>
            </a:r>
            <a:r>
              <a:rPr lang="en-US" altLang="zh-CN" dirty="0"/>
              <a:t>6.3</a:t>
            </a:r>
            <a:endParaRPr lang="zh-CN" altLang="en-US" dirty="0"/>
          </a:p>
        </p:txBody>
      </p:sp>
      <p:sp>
        <p:nvSpPr>
          <p:cNvPr id="4" name="内容占位符 3"/>
          <p:cNvSpPr>
            <a:spLocks noGrp="1"/>
          </p:cNvSpPr>
          <p:nvPr>
            <p:ph sz="quarter" idx="13"/>
          </p:nvPr>
        </p:nvSpPr>
        <p:spPr>
          <a:xfrm>
            <a:off x="3195893" y="1322774"/>
            <a:ext cx="5948107" cy="1810450"/>
          </a:xfrm>
        </p:spPr>
        <p:txBody>
          <a:bodyPr>
            <a:noAutofit/>
          </a:bodyPr>
          <a:lstStyle/>
          <a:p>
            <a:pPr>
              <a:spcBef>
                <a:spcPts val="0"/>
              </a:spcBef>
            </a:pPr>
            <a:r>
              <a:rPr lang="en-US" altLang="zh-CN" sz="2400" dirty="0"/>
              <a:t>1)     </a:t>
            </a:r>
            <a:r>
              <a:rPr lang="zh-CN" altLang="en-US" sz="2400" dirty="0"/>
              <a:t>关系</a:t>
            </a:r>
            <a:endParaRPr lang="zh-CN" altLang="en-US" sz="2400" dirty="0"/>
          </a:p>
          <a:p>
            <a:pPr>
              <a:spcBef>
                <a:spcPts val="0"/>
              </a:spcBef>
            </a:pPr>
            <a:r>
              <a:rPr lang="zh-CN" altLang="en-US" sz="2400" dirty="0"/>
              <a:t>由产生式</a:t>
            </a:r>
            <a:r>
              <a:rPr lang="en-US" altLang="zh-CN" sz="2400" dirty="0"/>
              <a:t>(0)</a:t>
            </a:r>
            <a:r>
              <a:rPr lang="zh-CN" altLang="en-US" sz="2400" dirty="0"/>
              <a:t>和</a:t>
            </a:r>
            <a:r>
              <a:rPr lang="en-US" altLang="zh-CN" sz="2400" dirty="0"/>
              <a:t>(7)</a:t>
            </a:r>
            <a:r>
              <a:rPr lang="zh-CN" altLang="en-US" sz="2400" dirty="0"/>
              <a:t>，得</a:t>
            </a:r>
            <a:r>
              <a:rPr lang="en-US" altLang="zh-CN" sz="2400" dirty="0"/>
              <a:t>#    #</a:t>
            </a:r>
            <a:r>
              <a:rPr lang="zh-CN" altLang="en-US" sz="2400" dirty="0"/>
              <a:t>，（   ）。</a:t>
            </a:r>
            <a:endParaRPr lang="zh-CN" altLang="en-US" sz="2400" dirty="0"/>
          </a:p>
          <a:p>
            <a:pPr>
              <a:spcBef>
                <a:spcPts val="0"/>
              </a:spcBef>
            </a:pPr>
            <a:r>
              <a:rPr lang="zh-CN" altLang="en-US" sz="2400" dirty="0"/>
              <a:t>为求</a:t>
            </a:r>
            <a:r>
              <a:rPr lang="en-US" altLang="zh-CN" sz="2400" dirty="0">
                <a:latin typeface="Cambria Math" panose="02040503050406030204" pitchFamily="18" charset="0"/>
                <a:ea typeface="Cambria Math" panose="02040503050406030204" pitchFamily="18" charset="0"/>
              </a:rPr>
              <a:t>⋗</a:t>
            </a:r>
            <a:r>
              <a:rPr lang="zh-CN" altLang="en-US" sz="2400" dirty="0"/>
              <a:t>和</a:t>
            </a:r>
            <a:r>
              <a:rPr lang="en-US" altLang="zh-CN" sz="2400" dirty="0">
                <a:latin typeface="Cambria Math" panose="02040503050406030204" pitchFamily="18" charset="0"/>
                <a:ea typeface="Cambria Math" panose="02040503050406030204" pitchFamily="18" charset="0"/>
              </a:rPr>
              <a:t>⋖</a:t>
            </a:r>
            <a:r>
              <a:rPr lang="zh-CN" altLang="en-US" sz="2400" dirty="0"/>
              <a:t>关系，计算各非终结符的</a:t>
            </a:r>
            <a:r>
              <a:rPr lang="en-US" altLang="zh-CN" sz="2400" dirty="0"/>
              <a:t>FIRSTVT</a:t>
            </a:r>
            <a:r>
              <a:rPr lang="zh-CN" altLang="en-US" sz="2400" dirty="0"/>
              <a:t>、</a:t>
            </a:r>
            <a:r>
              <a:rPr lang="en-US" altLang="zh-CN" sz="2400" dirty="0"/>
              <a:t>LASTVT</a:t>
            </a:r>
            <a:r>
              <a:rPr lang="zh-CN" altLang="en-US" sz="2400" dirty="0"/>
              <a:t>集合。</a:t>
            </a:r>
            <a:endParaRPr lang="zh-CN" altLang="en-US" sz="2400" dirty="0"/>
          </a:p>
        </p:txBody>
      </p:sp>
      <p:sp>
        <p:nvSpPr>
          <p:cNvPr id="5" name="Rectangle 6"/>
          <p:cNvSpPr>
            <a:spLocks noChangeArrowheads="1"/>
          </p:cNvSpPr>
          <p:nvPr/>
        </p:nvSpPr>
        <p:spPr bwMode="auto">
          <a:xfrm>
            <a:off x="0" y="1322773"/>
            <a:ext cx="3195893" cy="4174916"/>
          </a:xfrm>
          <a:prstGeom prst="rect">
            <a:avLst/>
          </a:prstGeom>
        </p:spPr>
        <p:style>
          <a:lnRef idx="0">
            <a:schemeClr val="accent1"/>
          </a:lnRef>
          <a:fillRef idx="3">
            <a:schemeClr val="accent1"/>
          </a:fillRef>
          <a:effectRef idx="3">
            <a:schemeClr val="accent1"/>
          </a:effectRef>
          <a:fontRef idx="minor">
            <a:schemeClr val="lt1"/>
          </a:fontRef>
        </p:style>
        <p:txBody>
          <a:bodyPr wrap="square" anchor="ctr" anchorCtr="0">
            <a:noAutofit/>
          </a:bodyPr>
          <a:lstStyle/>
          <a:p>
            <a:pPr>
              <a:spcAft>
                <a:spcPts val="600"/>
              </a:spcAft>
            </a:pPr>
            <a:r>
              <a:rPr lang="en-US" altLang="zh-CN" sz="2400" dirty="0">
                <a:effectLst>
                  <a:outerShdw blurRad="38100" dist="38100" dir="2700000" algn="tl">
                    <a:srgbClr val="000000">
                      <a:alpha val="43137"/>
                    </a:srgbClr>
                  </a:outerShdw>
                </a:effectLst>
              </a:rPr>
              <a:t>G[E’]</a:t>
            </a:r>
            <a:r>
              <a:rPr lang="zh-CN" altLang="zh-CN" sz="2400" dirty="0">
                <a:effectLst>
                  <a:outerShdw blurRad="38100" dist="38100" dir="2700000" algn="tl">
                    <a:srgbClr val="000000">
                      <a:alpha val="43137"/>
                    </a:srgbClr>
                  </a:outerShdw>
                </a:effectLst>
              </a:rPr>
              <a:t>：</a:t>
            </a:r>
            <a:r>
              <a:rPr lang="en-US" altLang="zh-CN" sz="2400" dirty="0">
                <a:effectLst>
                  <a:outerShdw blurRad="38100" dist="38100" dir="2700000" algn="tl">
                    <a:srgbClr val="000000">
                      <a:alpha val="43137"/>
                    </a:srgbClr>
                  </a:outerShdw>
                </a:effectLst>
              </a:rPr>
              <a:t>(0) E’ → #E#</a:t>
            </a:r>
            <a:endParaRPr lang="en-US" altLang="zh-CN" sz="2400" dirty="0">
              <a:effectLst>
                <a:outerShdw blurRad="38100" dist="38100" dir="2700000" algn="tl">
                  <a:srgbClr val="000000">
                    <a:alpha val="43137"/>
                  </a:srgbClr>
                </a:outerShdw>
              </a:effectLst>
            </a:endParaRPr>
          </a:p>
          <a:p>
            <a:pPr>
              <a:spcAft>
                <a:spcPts val="600"/>
              </a:spcAft>
            </a:pPr>
            <a:r>
              <a:rPr lang="en-US" altLang="zh-CN" sz="2400" dirty="0">
                <a:effectLst>
                  <a:outerShdw blurRad="38100" dist="38100" dir="2700000" algn="tl">
                    <a:srgbClr val="000000">
                      <a:alpha val="43137"/>
                    </a:srgbClr>
                  </a:outerShdw>
                </a:effectLst>
              </a:rPr>
              <a:t>            </a:t>
            </a:r>
            <a:r>
              <a:rPr lang="pt-BR" altLang="zh-CN" sz="2400" dirty="0">
                <a:effectLst>
                  <a:outerShdw blurRad="38100" dist="38100" dir="2700000" algn="tl">
                    <a:srgbClr val="000000">
                      <a:alpha val="43137"/>
                    </a:srgbClr>
                  </a:outerShdw>
                </a:effectLst>
              </a:rPr>
              <a:t>(1) E</a:t>
            </a:r>
            <a:r>
              <a:rPr lang="en-US" altLang="zh-CN" sz="2400" dirty="0">
                <a:effectLst>
                  <a:outerShdw blurRad="38100" dist="38100" dir="2700000" algn="tl">
                    <a:srgbClr val="000000">
                      <a:alpha val="43137"/>
                    </a:srgbClr>
                  </a:outerShdw>
                </a:effectLst>
              </a:rPr>
              <a:t> → </a:t>
            </a:r>
            <a:r>
              <a:rPr lang="pt-BR" altLang="zh-CN" sz="2400" dirty="0">
                <a:effectLst>
                  <a:outerShdw blurRad="38100" dist="38100" dir="2700000" algn="tl">
                    <a:srgbClr val="000000">
                      <a:alpha val="43137"/>
                    </a:srgbClr>
                  </a:outerShdw>
                </a:effectLst>
              </a:rPr>
              <a:t>E+T</a:t>
            </a:r>
            <a:endParaRPr lang="pt-BR" altLang="zh-CN" sz="2400" dirty="0">
              <a:effectLst>
                <a:outerShdw blurRad="38100" dist="38100" dir="2700000" algn="tl">
                  <a:srgbClr val="000000">
                    <a:alpha val="43137"/>
                  </a:srgbClr>
                </a:outerShdw>
              </a:effectLst>
            </a:endParaRPr>
          </a:p>
          <a:p>
            <a:pPr>
              <a:spcAft>
                <a:spcPts val="600"/>
              </a:spcAft>
            </a:pPr>
            <a:r>
              <a:rPr lang="de-DE" altLang="zh-CN" sz="2400" dirty="0">
                <a:effectLst>
                  <a:outerShdw blurRad="38100" dist="38100" dir="2700000" algn="tl">
                    <a:srgbClr val="000000">
                      <a:alpha val="43137"/>
                    </a:srgbClr>
                  </a:outerShdw>
                </a:effectLst>
              </a:rPr>
              <a:t>            (2) E</a:t>
            </a:r>
            <a:r>
              <a:rPr lang="en-US" altLang="zh-CN" sz="2400" dirty="0">
                <a:effectLst>
                  <a:outerShdw blurRad="38100" dist="38100" dir="2700000" algn="tl">
                    <a:srgbClr val="000000">
                      <a:alpha val="43137"/>
                    </a:srgbClr>
                  </a:outerShdw>
                </a:effectLst>
              </a:rPr>
              <a:t> → </a:t>
            </a:r>
            <a:r>
              <a:rPr lang="de-DE" altLang="zh-CN" sz="2400" dirty="0">
                <a:effectLst>
                  <a:outerShdw blurRad="38100" dist="38100" dir="2700000" algn="tl">
                    <a:srgbClr val="000000">
                      <a:alpha val="43137"/>
                    </a:srgbClr>
                  </a:outerShdw>
                </a:effectLst>
              </a:rPr>
              <a:t>T</a:t>
            </a:r>
            <a:endParaRPr lang="zh-CN" altLang="zh-CN" sz="2400" dirty="0">
              <a:effectLst>
                <a:outerShdw blurRad="38100" dist="38100" dir="2700000" algn="tl">
                  <a:srgbClr val="000000">
                    <a:alpha val="43137"/>
                  </a:srgbClr>
                </a:outerShdw>
              </a:effectLst>
            </a:endParaRPr>
          </a:p>
          <a:p>
            <a:pPr>
              <a:spcAft>
                <a:spcPts val="600"/>
              </a:spcAft>
            </a:pPr>
            <a:r>
              <a:rPr lang="de-DE" altLang="zh-CN" sz="2400" dirty="0">
                <a:effectLst>
                  <a:outerShdw blurRad="38100" dist="38100" dir="2700000" algn="tl">
                    <a:srgbClr val="000000">
                      <a:alpha val="43137"/>
                    </a:srgbClr>
                  </a:outerShdw>
                </a:effectLst>
              </a:rPr>
              <a:t>	 (3) T</a:t>
            </a:r>
            <a:r>
              <a:rPr lang="en-US" altLang="zh-CN" sz="2400" dirty="0">
                <a:effectLst>
                  <a:outerShdw blurRad="38100" dist="38100" dir="2700000" algn="tl">
                    <a:srgbClr val="000000">
                      <a:alpha val="43137"/>
                    </a:srgbClr>
                  </a:outerShdw>
                </a:effectLst>
              </a:rPr>
              <a:t> → </a:t>
            </a:r>
            <a:r>
              <a:rPr lang="de-DE" altLang="zh-CN" sz="2400" dirty="0">
                <a:effectLst>
                  <a:outerShdw blurRad="38100" dist="38100" dir="2700000" algn="tl">
                    <a:srgbClr val="000000">
                      <a:alpha val="43137"/>
                    </a:srgbClr>
                  </a:outerShdw>
                </a:effectLst>
              </a:rPr>
              <a:t>T*F</a:t>
            </a:r>
            <a:endParaRPr lang="zh-CN" altLang="zh-CN" sz="2400" dirty="0">
              <a:effectLst>
                <a:outerShdw blurRad="38100" dist="38100" dir="2700000" algn="tl">
                  <a:srgbClr val="000000">
                    <a:alpha val="43137"/>
                  </a:srgbClr>
                </a:outerShdw>
              </a:effectLst>
            </a:endParaRPr>
          </a:p>
          <a:p>
            <a:pPr>
              <a:spcAft>
                <a:spcPts val="600"/>
              </a:spcAft>
            </a:pPr>
            <a:r>
              <a:rPr lang="de-DE" altLang="zh-CN" sz="2400" dirty="0">
                <a:effectLst>
                  <a:outerShdw blurRad="38100" dist="38100" dir="2700000" algn="tl">
                    <a:srgbClr val="000000">
                      <a:alpha val="43137"/>
                    </a:srgbClr>
                  </a:outerShdw>
                </a:effectLst>
              </a:rPr>
              <a:t>	 (4) T</a:t>
            </a:r>
            <a:r>
              <a:rPr lang="en-US" altLang="zh-CN" sz="2400" dirty="0">
                <a:effectLst>
                  <a:outerShdw blurRad="38100" dist="38100" dir="2700000" algn="tl">
                    <a:srgbClr val="000000">
                      <a:alpha val="43137"/>
                    </a:srgbClr>
                  </a:outerShdw>
                </a:effectLst>
              </a:rPr>
              <a:t> → </a:t>
            </a:r>
            <a:r>
              <a:rPr lang="de-DE" altLang="zh-CN" sz="2400" dirty="0">
                <a:effectLst>
                  <a:outerShdw blurRad="38100" dist="38100" dir="2700000" algn="tl">
                    <a:srgbClr val="000000">
                      <a:alpha val="43137"/>
                    </a:srgbClr>
                  </a:outerShdw>
                </a:effectLst>
              </a:rPr>
              <a:t>F</a:t>
            </a:r>
            <a:endParaRPr lang="zh-CN" altLang="zh-CN" sz="2400" dirty="0">
              <a:effectLst>
                <a:outerShdw blurRad="38100" dist="38100" dir="2700000" algn="tl">
                  <a:srgbClr val="000000">
                    <a:alpha val="43137"/>
                  </a:srgbClr>
                </a:outerShdw>
              </a:effectLst>
            </a:endParaRPr>
          </a:p>
          <a:p>
            <a:pPr>
              <a:spcAft>
                <a:spcPts val="600"/>
              </a:spcAft>
            </a:pPr>
            <a:r>
              <a:rPr lang="de-DE" altLang="zh-CN" sz="2400" dirty="0">
                <a:effectLst>
                  <a:outerShdw blurRad="38100" dist="38100" dir="2700000" algn="tl">
                    <a:srgbClr val="000000">
                      <a:alpha val="43137"/>
                    </a:srgbClr>
                  </a:outerShdw>
                </a:effectLst>
              </a:rPr>
              <a:t>	 (5) F</a:t>
            </a:r>
            <a:r>
              <a:rPr lang="en-US" altLang="zh-CN" sz="2400" dirty="0">
                <a:effectLst>
                  <a:outerShdw blurRad="38100" dist="38100" dir="2700000" algn="tl">
                    <a:srgbClr val="000000">
                      <a:alpha val="43137"/>
                    </a:srgbClr>
                  </a:outerShdw>
                </a:effectLst>
              </a:rPr>
              <a:t> → </a:t>
            </a:r>
            <a:r>
              <a:rPr lang="de-DE" altLang="zh-CN" sz="2400" dirty="0">
                <a:effectLst>
                  <a:outerShdw blurRad="38100" dist="38100" dir="2700000" algn="tl">
                    <a:srgbClr val="000000">
                      <a:alpha val="43137"/>
                    </a:srgbClr>
                  </a:outerShdw>
                </a:effectLst>
              </a:rPr>
              <a:t>P</a:t>
            </a:r>
            <a:r>
              <a:rPr lang="en-US" altLang="zh-CN" sz="2400" dirty="0">
                <a:effectLst>
                  <a:outerShdw blurRad="38100" dist="38100" dir="2700000" algn="tl">
                    <a:srgbClr val="000000">
                      <a:alpha val="43137"/>
                    </a:srgbClr>
                  </a:outerShdw>
                </a:effectLst>
                <a:sym typeface="Symbol" panose="05050102010706020507" pitchFamily="18" charset="2"/>
              </a:rPr>
              <a:t></a:t>
            </a:r>
            <a:r>
              <a:rPr lang="de-DE" altLang="zh-CN" sz="2400" dirty="0">
                <a:effectLst>
                  <a:outerShdw blurRad="38100" dist="38100" dir="2700000" algn="tl">
                    <a:srgbClr val="000000">
                      <a:alpha val="43137"/>
                    </a:srgbClr>
                  </a:outerShdw>
                </a:effectLst>
              </a:rPr>
              <a:t>F</a:t>
            </a:r>
            <a:endParaRPr lang="zh-CN" altLang="zh-CN" sz="2400" dirty="0">
              <a:effectLst>
                <a:outerShdw blurRad="38100" dist="38100" dir="2700000" algn="tl">
                  <a:srgbClr val="000000">
                    <a:alpha val="43137"/>
                  </a:srgbClr>
                </a:outerShdw>
              </a:effectLst>
            </a:endParaRPr>
          </a:p>
          <a:p>
            <a:pPr>
              <a:spcAft>
                <a:spcPts val="600"/>
              </a:spcAft>
            </a:pPr>
            <a:r>
              <a:rPr lang="de-DE" altLang="zh-CN" sz="2400" dirty="0">
                <a:effectLst>
                  <a:outerShdw blurRad="38100" dist="38100" dir="2700000" algn="tl">
                    <a:srgbClr val="000000">
                      <a:alpha val="43137"/>
                    </a:srgbClr>
                  </a:outerShdw>
                </a:effectLst>
              </a:rPr>
              <a:t>	 (6) F</a:t>
            </a:r>
            <a:r>
              <a:rPr lang="en-US" altLang="zh-CN" sz="2400" dirty="0">
                <a:effectLst>
                  <a:outerShdw blurRad="38100" dist="38100" dir="2700000" algn="tl">
                    <a:srgbClr val="000000">
                      <a:alpha val="43137"/>
                    </a:srgbClr>
                  </a:outerShdw>
                </a:effectLst>
              </a:rPr>
              <a:t> →</a:t>
            </a:r>
            <a:r>
              <a:rPr lang="de-DE" altLang="zh-CN" sz="2400" dirty="0">
                <a:effectLst>
                  <a:outerShdw blurRad="38100" dist="38100" dir="2700000" algn="tl">
                    <a:srgbClr val="000000">
                      <a:alpha val="43137"/>
                    </a:srgbClr>
                  </a:outerShdw>
                </a:effectLst>
              </a:rPr>
              <a:t> P</a:t>
            </a:r>
            <a:endParaRPr lang="zh-CN" altLang="zh-CN" sz="2400" dirty="0">
              <a:effectLst>
                <a:outerShdw blurRad="38100" dist="38100" dir="2700000" algn="tl">
                  <a:srgbClr val="000000">
                    <a:alpha val="43137"/>
                  </a:srgbClr>
                </a:outerShdw>
              </a:effectLst>
            </a:endParaRPr>
          </a:p>
          <a:p>
            <a:pPr>
              <a:spcAft>
                <a:spcPts val="600"/>
              </a:spcAft>
            </a:pPr>
            <a:r>
              <a:rPr lang="de-DE" altLang="zh-CN" sz="2400" dirty="0">
                <a:effectLst>
                  <a:outerShdw blurRad="38100" dist="38100" dir="2700000" algn="tl">
                    <a:srgbClr val="000000">
                      <a:alpha val="43137"/>
                    </a:srgbClr>
                  </a:outerShdw>
                </a:effectLst>
              </a:rPr>
              <a:t>	 (7) P</a:t>
            </a:r>
            <a:r>
              <a:rPr lang="en-US" altLang="zh-CN" sz="2400" dirty="0">
                <a:effectLst>
                  <a:outerShdw blurRad="38100" dist="38100" dir="2700000" algn="tl">
                    <a:srgbClr val="000000">
                      <a:alpha val="43137"/>
                    </a:srgbClr>
                  </a:outerShdw>
                </a:effectLst>
              </a:rPr>
              <a:t> → </a:t>
            </a:r>
            <a:r>
              <a:rPr lang="de-DE" altLang="zh-CN" sz="2400" dirty="0">
                <a:effectLst>
                  <a:outerShdw blurRad="38100" dist="38100" dir="2700000" algn="tl">
                    <a:srgbClr val="000000">
                      <a:alpha val="43137"/>
                    </a:srgbClr>
                  </a:outerShdw>
                </a:effectLst>
              </a:rPr>
              <a:t>(E)</a:t>
            </a:r>
            <a:endParaRPr lang="zh-CN" altLang="zh-CN" sz="2400" dirty="0">
              <a:effectLst>
                <a:outerShdw blurRad="38100" dist="38100" dir="2700000" algn="tl">
                  <a:srgbClr val="000000">
                    <a:alpha val="43137"/>
                  </a:srgbClr>
                </a:outerShdw>
              </a:effectLst>
            </a:endParaRPr>
          </a:p>
          <a:p>
            <a:pPr>
              <a:spcAft>
                <a:spcPts val="600"/>
              </a:spcAft>
            </a:pPr>
            <a:r>
              <a:rPr lang="de-DE" altLang="zh-CN" sz="2400" dirty="0">
                <a:effectLst>
                  <a:outerShdw blurRad="38100" dist="38100" dir="2700000" algn="tl">
                    <a:srgbClr val="000000">
                      <a:alpha val="43137"/>
                    </a:srgbClr>
                  </a:outerShdw>
                </a:effectLst>
              </a:rPr>
              <a:t>	 (8) P</a:t>
            </a:r>
            <a:r>
              <a:rPr lang="en-US" altLang="zh-CN" sz="2400" dirty="0">
                <a:effectLst>
                  <a:outerShdw blurRad="38100" dist="38100" dir="2700000" algn="tl">
                    <a:srgbClr val="000000">
                      <a:alpha val="43137"/>
                    </a:srgbClr>
                  </a:outerShdw>
                </a:effectLst>
              </a:rPr>
              <a:t> → </a:t>
            </a:r>
            <a:r>
              <a:rPr lang="de-DE" altLang="zh-CN" sz="2400" dirty="0">
                <a:effectLst>
                  <a:outerShdw blurRad="38100" dist="38100" dir="2700000" algn="tl">
                    <a:srgbClr val="000000">
                      <a:alpha val="43137"/>
                    </a:srgbClr>
                  </a:outerShdw>
                </a:effectLst>
              </a:rPr>
              <a:t>i</a:t>
            </a:r>
            <a:endParaRPr lang="zh-CN" altLang="zh-CN" sz="2400" dirty="0">
              <a:effectLst>
                <a:outerShdw blurRad="38100" dist="38100" dir="2700000" algn="tl">
                  <a:srgbClr val="000000">
                    <a:alpha val="43137"/>
                  </a:srgbClr>
                </a:outerShdw>
              </a:effectLst>
            </a:endParaRPr>
          </a:p>
        </p:txBody>
      </p:sp>
      <p:grpSp>
        <p:nvGrpSpPr>
          <p:cNvPr id="30" name="组合 29"/>
          <p:cNvGrpSpPr/>
          <p:nvPr/>
        </p:nvGrpSpPr>
        <p:grpSpPr>
          <a:xfrm>
            <a:off x="4203303" y="1473884"/>
            <a:ext cx="216000" cy="169333"/>
            <a:chOff x="288418" y="2946400"/>
            <a:chExt cx="216000" cy="169333"/>
          </a:xfrm>
        </p:grpSpPr>
        <p:cxnSp>
          <p:nvCxnSpPr>
            <p:cNvPr id="31" name="直接连接符 30"/>
            <p:cNvCxnSpPr/>
            <p:nvPr/>
          </p:nvCxnSpPr>
          <p:spPr>
            <a:xfrm flipV="1">
              <a:off x="288418" y="2946400"/>
              <a:ext cx="2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288418" y="3115733"/>
              <a:ext cx="2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373840" y="3013066"/>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6904180" y="1907944"/>
            <a:ext cx="216000" cy="169333"/>
            <a:chOff x="288418" y="2946400"/>
            <a:chExt cx="216000" cy="169333"/>
          </a:xfrm>
        </p:grpSpPr>
        <p:cxnSp>
          <p:nvCxnSpPr>
            <p:cNvPr id="35" name="直接连接符 34"/>
            <p:cNvCxnSpPr/>
            <p:nvPr/>
          </p:nvCxnSpPr>
          <p:spPr>
            <a:xfrm flipV="1">
              <a:off x="288418" y="2946400"/>
              <a:ext cx="2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288418" y="3115733"/>
              <a:ext cx="2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a:off x="373840" y="3013066"/>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7968063" y="1907944"/>
            <a:ext cx="216000" cy="169333"/>
            <a:chOff x="288418" y="2946400"/>
            <a:chExt cx="216000" cy="169333"/>
          </a:xfrm>
        </p:grpSpPr>
        <p:cxnSp>
          <p:nvCxnSpPr>
            <p:cNvPr id="39" name="直接连接符 38"/>
            <p:cNvCxnSpPr/>
            <p:nvPr/>
          </p:nvCxnSpPr>
          <p:spPr>
            <a:xfrm flipV="1">
              <a:off x="288418" y="2946400"/>
              <a:ext cx="2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288418" y="3115733"/>
              <a:ext cx="2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椭圆 40"/>
            <p:cNvSpPr/>
            <p:nvPr/>
          </p:nvSpPr>
          <p:spPr>
            <a:xfrm>
              <a:off x="373840" y="3013066"/>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矩形 5"/>
          <p:cNvSpPr/>
          <p:nvPr/>
        </p:nvSpPr>
        <p:spPr>
          <a:xfrm>
            <a:off x="4679561" y="3138946"/>
            <a:ext cx="1465466" cy="461665"/>
          </a:xfrm>
          <a:prstGeom prst="rect">
            <a:avLst/>
          </a:prstGeom>
        </p:spPr>
        <p:txBody>
          <a:bodyPr wrap="none">
            <a:spAutoFit/>
          </a:bodyPr>
          <a:lstStyle/>
          <a:p>
            <a:r>
              <a:rPr lang="en-US" altLang="zh-CN" sz="2400" dirty="0"/>
              <a:t>FIRSTVT</a:t>
            </a:r>
            <a:endParaRPr lang="zh-CN" altLang="en-US" sz="2400" dirty="0"/>
          </a:p>
        </p:txBody>
      </p:sp>
      <p:sp>
        <p:nvSpPr>
          <p:cNvPr id="7" name="矩形 6"/>
          <p:cNvSpPr/>
          <p:nvPr/>
        </p:nvSpPr>
        <p:spPr>
          <a:xfrm>
            <a:off x="6362458" y="3133224"/>
            <a:ext cx="1346844" cy="461665"/>
          </a:xfrm>
          <a:prstGeom prst="rect">
            <a:avLst/>
          </a:prstGeom>
        </p:spPr>
        <p:txBody>
          <a:bodyPr wrap="none">
            <a:spAutoFit/>
          </a:bodyPr>
          <a:lstStyle/>
          <a:p>
            <a:r>
              <a:rPr lang="en-US" altLang="zh-CN" sz="2400" dirty="0"/>
              <a:t>LASTVT</a:t>
            </a:r>
            <a:endParaRPr lang="zh-CN" altLang="en-US" sz="2400" dirty="0"/>
          </a:p>
        </p:txBody>
      </p:sp>
      <p:sp>
        <p:nvSpPr>
          <p:cNvPr id="8" name="矩形 7"/>
          <p:cNvSpPr/>
          <p:nvPr/>
        </p:nvSpPr>
        <p:spPr>
          <a:xfrm>
            <a:off x="4041245" y="3604565"/>
            <a:ext cx="458780" cy="461665"/>
          </a:xfrm>
          <a:prstGeom prst="rect">
            <a:avLst/>
          </a:prstGeom>
        </p:spPr>
        <p:txBody>
          <a:bodyPr wrap="none">
            <a:spAutoFit/>
          </a:bodyPr>
          <a:lstStyle/>
          <a:p>
            <a:r>
              <a:rPr lang="en-US" altLang="zh-CN" sz="2400" dirty="0"/>
              <a:t>E’</a:t>
            </a:r>
            <a:endParaRPr lang="zh-CN" altLang="en-US" sz="2400" dirty="0"/>
          </a:p>
        </p:txBody>
      </p:sp>
      <p:sp>
        <p:nvSpPr>
          <p:cNvPr id="21" name="矩形 20"/>
          <p:cNvSpPr/>
          <p:nvPr/>
        </p:nvSpPr>
        <p:spPr>
          <a:xfrm>
            <a:off x="4041245" y="4065646"/>
            <a:ext cx="389850" cy="461665"/>
          </a:xfrm>
          <a:prstGeom prst="rect">
            <a:avLst/>
          </a:prstGeom>
        </p:spPr>
        <p:txBody>
          <a:bodyPr wrap="none">
            <a:spAutoFit/>
          </a:bodyPr>
          <a:lstStyle/>
          <a:p>
            <a:r>
              <a:rPr lang="en-US" altLang="zh-CN" sz="2400" dirty="0"/>
              <a:t>E</a:t>
            </a:r>
            <a:endParaRPr lang="zh-CN" altLang="en-US" sz="2400" dirty="0"/>
          </a:p>
        </p:txBody>
      </p:sp>
      <p:sp>
        <p:nvSpPr>
          <p:cNvPr id="22" name="矩形 21"/>
          <p:cNvSpPr/>
          <p:nvPr/>
        </p:nvSpPr>
        <p:spPr>
          <a:xfrm>
            <a:off x="4041245" y="4500094"/>
            <a:ext cx="372218" cy="461665"/>
          </a:xfrm>
          <a:prstGeom prst="rect">
            <a:avLst/>
          </a:prstGeom>
        </p:spPr>
        <p:txBody>
          <a:bodyPr wrap="none">
            <a:spAutoFit/>
          </a:bodyPr>
          <a:lstStyle/>
          <a:p>
            <a:r>
              <a:rPr lang="en-US" altLang="zh-CN" sz="2400" dirty="0"/>
              <a:t>T</a:t>
            </a:r>
            <a:endParaRPr lang="zh-CN" altLang="en-US" sz="2400" dirty="0"/>
          </a:p>
        </p:txBody>
      </p:sp>
      <p:sp>
        <p:nvSpPr>
          <p:cNvPr id="23" name="矩形 22"/>
          <p:cNvSpPr/>
          <p:nvPr/>
        </p:nvSpPr>
        <p:spPr>
          <a:xfrm>
            <a:off x="4041245" y="4952298"/>
            <a:ext cx="372218" cy="461665"/>
          </a:xfrm>
          <a:prstGeom prst="rect">
            <a:avLst/>
          </a:prstGeom>
        </p:spPr>
        <p:txBody>
          <a:bodyPr wrap="none">
            <a:spAutoFit/>
          </a:bodyPr>
          <a:lstStyle/>
          <a:p>
            <a:r>
              <a:rPr lang="en-US" altLang="zh-CN" sz="2400" dirty="0"/>
              <a:t>F</a:t>
            </a:r>
            <a:endParaRPr lang="zh-CN" altLang="en-US" sz="2400" dirty="0"/>
          </a:p>
        </p:txBody>
      </p:sp>
      <p:sp>
        <p:nvSpPr>
          <p:cNvPr id="24" name="矩形 23"/>
          <p:cNvSpPr/>
          <p:nvPr/>
        </p:nvSpPr>
        <p:spPr>
          <a:xfrm>
            <a:off x="4041245" y="5386745"/>
            <a:ext cx="389850" cy="461665"/>
          </a:xfrm>
          <a:prstGeom prst="rect">
            <a:avLst/>
          </a:prstGeom>
        </p:spPr>
        <p:txBody>
          <a:bodyPr wrap="none">
            <a:spAutoFit/>
          </a:bodyPr>
          <a:lstStyle/>
          <a:p>
            <a:r>
              <a:rPr lang="en-US" altLang="zh-CN" sz="2400" dirty="0"/>
              <a:t>P</a:t>
            </a:r>
            <a:endParaRPr lang="zh-CN" altLang="en-US" sz="2400" dirty="0"/>
          </a:p>
        </p:txBody>
      </p:sp>
      <p:sp>
        <p:nvSpPr>
          <p:cNvPr id="9" name="矩形 8"/>
          <p:cNvSpPr/>
          <p:nvPr/>
        </p:nvSpPr>
        <p:spPr>
          <a:xfrm>
            <a:off x="4685123" y="3580728"/>
            <a:ext cx="561372" cy="461665"/>
          </a:xfrm>
          <a:prstGeom prst="rect">
            <a:avLst/>
          </a:prstGeom>
        </p:spPr>
        <p:txBody>
          <a:bodyPr wrap="none">
            <a:spAutoFit/>
          </a:bodyPr>
          <a:lstStyle/>
          <a:p>
            <a:r>
              <a:rPr lang="en-US" altLang="zh-CN" sz="2400" dirty="0"/>
              <a:t>{#}</a:t>
            </a:r>
            <a:endParaRPr lang="zh-CN" altLang="en-US" sz="2400" dirty="0"/>
          </a:p>
        </p:txBody>
      </p:sp>
      <p:sp>
        <p:nvSpPr>
          <p:cNvPr id="10" name="矩形 9"/>
          <p:cNvSpPr/>
          <p:nvPr/>
        </p:nvSpPr>
        <p:spPr>
          <a:xfrm>
            <a:off x="4685123" y="4030135"/>
            <a:ext cx="1386918" cy="461665"/>
          </a:xfrm>
          <a:prstGeom prst="rect">
            <a:avLst/>
          </a:prstGeom>
        </p:spPr>
        <p:txBody>
          <a:bodyPr wrap="none">
            <a:spAutoFit/>
          </a:bodyPr>
          <a:lstStyle/>
          <a:p>
            <a:pPr>
              <a:spcBef>
                <a:spcPts val="0"/>
              </a:spcBef>
            </a:pPr>
            <a:r>
              <a:rPr lang="en-US" altLang="zh-CN" sz="2400" dirty="0"/>
              <a:t>{+,*,</a:t>
            </a:r>
            <a:r>
              <a:rPr lang="en-US" altLang="zh-CN" sz="2400" dirty="0">
                <a:sym typeface="Symbol" panose="05050102010706020507" pitchFamily="18" charset="2"/>
              </a:rPr>
              <a:t></a:t>
            </a:r>
            <a:r>
              <a:rPr lang="en-US" altLang="zh-CN" sz="2400" dirty="0"/>
              <a:t>­,(,i}</a:t>
            </a:r>
            <a:endParaRPr lang="en-US" altLang="zh-CN" sz="2400" dirty="0"/>
          </a:p>
        </p:txBody>
      </p:sp>
      <p:sp>
        <p:nvSpPr>
          <p:cNvPr id="11" name="矩形 10"/>
          <p:cNvSpPr/>
          <p:nvPr/>
        </p:nvSpPr>
        <p:spPr>
          <a:xfrm>
            <a:off x="4685123" y="4470664"/>
            <a:ext cx="1122423" cy="461665"/>
          </a:xfrm>
          <a:prstGeom prst="rect">
            <a:avLst/>
          </a:prstGeom>
        </p:spPr>
        <p:txBody>
          <a:bodyPr wrap="none">
            <a:spAutoFit/>
          </a:bodyPr>
          <a:lstStyle/>
          <a:p>
            <a:r>
              <a:rPr lang="en-US" altLang="zh-CN" sz="2400" dirty="0"/>
              <a:t>{*,­</a:t>
            </a:r>
            <a:r>
              <a:rPr lang="en-US" altLang="zh-CN" sz="2400" dirty="0">
                <a:sym typeface="Symbol" panose="05050102010706020507" pitchFamily="18" charset="2"/>
              </a:rPr>
              <a:t></a:t>
            </a:r>
            <a:r>
              <a:rPr lang="en-US" altLang="zh-CN" sz="2400" dirty="0"/>
              <a:t>,(,i}</a:t>
            </a:r>
            <a:endParaRPr lang="zh-CN" altLang="en-US" sz="2400" dirty="0"/>
          </a:p>
        </p:txBody>
      </p:sp>
      <p:sp>
        <p:nvSpPr>
          <p:cNvPr id="12" name="矩形 11"/>
          <p:cNvSpPr/>
          <p:nvPr/>
        </p:nvSpPr>
        <p:spPr>
          <a:xfrm>
            <a:off x="4685123" y="4920071"/>
            <a:ext cx="917239" cy="461665"/>
          </a:xfrm>
          <a:prstGeom prst="rect">
            <a:avLst/>
          </a:prstGeom>
        </p:spPr>
        <p:txBody>
          <a:bodyPr wrap="none">
            <a:spAutoFit/>
          </a:bodyPr>
          <a:lstStyle/>
          <a:p>
            <a:pPr>
              <a:spcBef>
                <a:spcPts val="0"/>
              </a:spcBef>
            </a:pPr>
            <a:r>
              <a:rPr lang="en-US" altLang="zh-CN" sz="2400" dirty="0"/>
              <a:t>{</a:t>
            </a:r>
            <a:r>
              <a:rPr lang="en-US" altLang="zh-CN" sz="2400" dirty="0">
                <a:sym typeface="Symbol" panose="05050102010706020507" pitchFamily="18" charset="2"/>
              </a:rPr>
              <a:t></a:t>
            </a:r>
            <a:r>
              <a:rPr lang="en-US" altLang="zh-CN" sz="2400" dirty="0"/>
              <a:t>,(,i}</a:t>
            </a:r>
            <a:endParaRPr lang="en-US" altLang="zh-CN" sz="2400" dirty="0"/>
          </a:p>
        </p:txBody>
      </p:sp>
      <p:sp>
        <p:nvSpPr>
          <p:cNvPr id="13" name="矩形 12"/>
          <p:cNvSpPr/>
          <p:nvPr/>
        </p:nvSpPr>
        <p:spPr>
          <a:xfrm>
            <a:off x="4685123" y="5351721"/>
            <a:ext cx="646331" cy="461665"/>
          </a:xfrm>
          <a:prstGeom prst="rect">
            <a:avLst/>
          </a:prstGeom>
        </p:spPr>
        <p:txBody>
          <a:bodyPr wrap="none">
            <a:spAutoFit/>
          </a:bodyPr>
          <a:lstStyle/>
          <a:p>
            <a:pPr>
              <a:spcBef>
                <a:spcPts val="0"/>
              </a:spcBef>
            </a:pPr>
            <a:r>
              <a:rPr lang="en-US" altLang="zh-CN" sz="2400" dirty="0"/>
              <a:t>{(,i}</a:t>
            </a:r>
            <a:endParaRPr lang="en-US" altLang="zh-CN" sz="2400" dirty="0"/>
          </a:p>
        </p:txBody>
      </p:sp>
      <p:sp>
        <p:nvSpPr>
          <p:cNvPr id="14" name="矩形 13"/>
          <p:cNvSpPr/>
          <p:nvPr/>
        </p:nvSpPr>
        <p:spPr>
          <a:xfrm>
            <a:off x="6435265" y="3604565"/>
            <a:ext cx="561372" cy="461665"/>
          </a:xfrm>
          <a:prstGeom prst="rect">
            <a:avLst/>
          </a:prstGeom>
        </p:spPr>
        <p:txBody>
          <a:bodyPr wrap="none">
            <a:spAutoFit/>
          </a:bodyPr>
          <a:lstStyle/>
          <a:p>
            <a:r>
              <a:rPr lang="en-US" altLang="zh-CN" sz="2400" dirty="0"/>
              <a:t>{#}</a:t>
            </a:r>
            <a:endParaRPr lang="zh-CN" altLang="en-US" sz="2400" dirty="0"/>
          </a:p>
        </p:txBody>
      </p:sp>
      <p:sp>
        <p:nvSpPr>
          <p:cNvPr id="15" name="矩形 14"/>
          <p:cNvSpPr/>
          <p:nvPr/>
        </p:nvSpPr>
        <p:spPr>
          <a:xfrm>
            <a:off x="6435265" y="4056891"/>
            <a:ext cx="1386918" cy="461665"/>
          </a:xfrm>
          <a:prstGeom prst="rect">
            <a:avLst/>
          </a:prstGeom>
        </p:spPr>
        <p:txBody>
          <a:bodyPr wrap="none">
            <a:spAutoFit/>
          </a:bodyPr>
          <a:lstStyle/>
          <a:p>
            <a:pPr>
              <a:spcBef>
                <a:spcPts val="0"/>
              </a:spcBef>
            </a:pPr>
            <a:r>
              <a:rPr lang="en-US" altLang="zh-CN" sz="2400" dirty="0"/>
              <a:t>{+,*,</a:t>
            </a:r>
            <a:r>
              <a:rPr lang="en-US" altLang="zh-CN" sz="2400" dirty="0">
                <a:sym typeface="Symbol" panose="05050102010706020507" pitchFamily="18" charset="2"/>
              </a:rPr>
              <a:t></a:t>
            </a:r>
            <a:r>
              <a:rPr lang="en-US" altLang="zh-CN" sz="2400" dirty="0"/>
              <a:t>,),i}</a:t>
            </a:r>
            <a:endParaRPr lang="en-US" altLang="zh-CN" sz="2400" dirty="0"/>
          </a:p>
        </p:txBody>
      </p:sp>
      <p:sp>
        <p:nvSpPr>
          <p:cNvPr id="16" name="矩形 15"/>
          <p:cNvSpPr/>
          <p:nvPr/>
        </p:nvSpPr>
        <p:spPr>
          <a:xfrm>
            <a:off x="6435265" y="4482583"/>
            <a:ext cx="1122423" cy="461665"/>
          </a:xfrm>
          <a:prstGeom prst="rect">
            <a:avLst/>
          </a:prstGeom>
        </p:spPr>
        <p:txBody>
          <a:bodyPr wrap="none">
            <a:spAutoFit/>
          </a:bodyPr>
          <a:lstStyle/>
          <a:p>
            <a:pPr>
              <a:spcBef>
                <a:spcPts val="0"/>
              </a:spcBef>
            </a:pPr>
            <a:r>
              <a:rPr lang="en-US" altLang="zh-CN" sz="2400" dirty="0"/>
              <a:t>{*,­</a:t>
            </a:r>
            <a:r>
              <a:rPr lang="en-US" altLang="zh-CN" sz="2400" dirty="0">
                <a:sym typeface="Symbol" panose="05050102010706020507" pitchFamily="18" charset="2"/>
              </a:rPr>
              <a:t></a:t>
            </a:r>
            <a:r>
              <a:rPr lang="en-US" altLang="zh-CN" sz="2400" dirty="0"/>
              <a:t>,),i}</a:t>
            </a:r>
            <a:endParaRPr lang="en-US" altLang="zh-CN" sz="2400" dirty="0"/>
          </a:p>
        </p:txBody>
      </p:sp>
      <p:sp>
        <p:nvSpPr>
          <p:cNvPr id="17" name="矩形 16"/>
          <p:cNvSpPr/>
          <p:nvPr/>
        </p:nvSpPr>
        <p:spPr>
          <a:xfrm>
            <a:off x="6435265" y="4926031"/>
            <a:ext cx="917239" cy="461665"/>
          </a:xfrm>
          <a:prstGeom prst="rect">
            <a:avLst/>
          </a:prstGeom>
        </p:spPr>
        <p:txBody>
          <a:bodyPr wrap="none">
            <a:spAutoFit/>
          </a:bodyPr>
          <a:lstStyle/>
          <a:p>
            <a:r>
              <a:rPr lang="en-US" altLang="zh-CN" sz="2400" dirty="0"/>
              <a:t>{</a:t>
            </a:r>
            <a:r>
              <a:rPr lang="en-US" altLang="zh-CN" sz="2400" dirty="0">
                <a:sym typeface="Symbol" panose="05050102010706020507" pitchFamily="18" charset="2"/>
              </a:rPr>
              <a:t></a:t>
            </a:r>
            <a:r>
              <a:rPr lang="en-US" altLang="zh-CN" sz="2400" dirty="0"/>
              <a:t>­,),i}</a:t>
            </a:r>
            <a:endParaRPr lang="zh-CN" altLang="en-US" sz="2400" dirty="0"/>
          </a:p>
        </p:txBody>
      </p:sp>
      <p:sp>
        <p:nvSpPr>
          <p:cNvPr id="18" name="矩形 17"/>
          <p:cNvSpPr/>
          <p:nvPr/>
        </p:nvSpPr>
        <p:spPr>
          <a:xfrm>
            <a:off x="6435265" y="5351721"/>
            <a:ext cx="646331" cy="461665"/>
          </a:xfrm>
          <a:prstGeom prst="rect">
            <a:avLst/>
          </a:prstGeom>
        </p:spPr>
        <p:txBody>
          <a:bodyPr wrap="none">
            <a:spAutoFit/>
          </a:bodyPr>
          <a:lstStyle/>
          <a:p>
            <a:r>
              <a:rPr lang="en-US" altLang="zh-CN" sz="2400" dirty="0"/>
              <a:t>{),i}</a:t>
            </a:r>
            <a:endParaRPr lang="zh-CN" altLang="en-US" sz="2400" dirty="0"/>
          </a:p>
        </p:txBody>
      </p:sp>
      <p:cxnSp>
        <p:nvCxnSpPr>
          <p:cNvPr id="42" name="直接连接符 41"/>
          <p:cNvCxnSpPr/>
          <p:nvPr/>
        </p:nvCxnSpPr>
        <p:spPr>
          <a:xfrm>
            <a:off x="4079760" y="4027665"/>
            <a:ext cx="4048240"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43" name="直接连接符 42"/>
          <p:cNvCxnSpPr/>
          <p:nvPr/>
        </p:nvCxnSpPr>
        <p:spPr>
          <a:xfrm>
            <a:off x="4047921" y="4497881"/>
            <a:ext cx="4048240"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44" name="直接连接符 43"/>
          <p:cNvCxnSpPr/>
          <p:nvPr/>
        </p:nvCxnSpPr>
        <p:spPr>
          <a:xfrm>
            <a:off x="4079760" y="4932329"/>
            <a:ext cx="4048240"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45" name="直接连接符 44"/>
          <p:cNvCxnSpPr/>
          <p:nvPr/>
        </p:nvCxnSpPr>
        <p:spPr>
          <a:xfrm>
            <a:off x="4079760" y="5381736"/>
            <a:ext cx="4048240"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49" name="直接连接符 48"/>
          <p:cNvCxnSpPr/>
          <p:nvPr/>
        </p:nvCxnSpPr>
        <p:spPr>
          <a:xfrm>
            <a:off x="4079760" y="3580728"/>
            <a:ext cx="4048240"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50" name="直接连接符 49"/>
          <p:cNvCxnSpPr/>
          <p:nvPr/>
        </p:nvCxnSpPr>
        <p:spPr>
          <a:xfrm>
            <a:off x="4535488" y="3258105"/>
            <a:ext cx="0" cy="2556000"/>
          </a:xfrm>
          <a:prstGeom prst="line">
            <a:avLst/>
          </a:prstGeom>
        </p:spPr>
        <p:style>
          <a:lnRef idx="3">
            <a:schemeClr val="accent4"/>
          </a:lnRef>
          <a:fillRef idx="0">
            <a:schemeClr val="accent4"/>
          </a:fillRef>
          <a:effectRef idx="2">
            <a:schemeClr val="accent4"/>
          </a:effectRef>
          <a:fontRef idx="minor">
            <a:schemeClr val="tx1"/>
          </a:fontRef>
        </p:style>
      </p:cxnSp>
      <p:cxnSp>
        <p:nvCxnSpPr>
          <p:cNvPr id="51" name="直接连接符 50"/>
          <p:cNvCxnSpPr/>
          <p:nvPr/>
        </p:nvCxnSpPr>
        <p:spPr>
          <a:xfrm>
            <a:off x="6266634" y="3218724"/>
            <a:ext cx="0" cy="2556000"/>
          </a:xfrm>
          <a:prstGeom prst="line">
            <a:avLst/>
          </a:prstGeom>
        </p:spPr>
        <p:style>
          <a:lnRef idx="3">
            <a:schemeClr val="accent4"/>
          </a:lnRef>
          <a:fillRef idx="0">
            <a:schemeClr val="accent4"/>
          </a:fillRef>
          <a:effectRef idx="2">
            <a:schemeClr val="accent4"/>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par>
                                <p:cTn id="24" presetID="10" presetClass="entr" presetSubtype="0" fill="hold"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Effect transition="in" filter="fade">
                                      <p:cBhvr>
                                        <p:cTn id="31" dur="500"/>
                                        <p:tgtEl>
                                          <p:spTgt spid="4">
                                            <p:txEl>
                                              <p:pRg st="2" end="2"/>
                                            </p:txEl>
                                          </p:spTgt>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par>
                          <p:cTn id="36" fill="hold">
                            <p:stCondLst>
                              <p:cond delay="1000"/>
                            </p:stCondLst>
                            <p:childTnLst>
                              <p:par>
                                <p:cTn id="37" presetID="10" presetClass="entr" presetSubtype="0"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par>
                          <p:cTn id="44" fill="hold">
                            <p:stCondLst>
                              <p:cond delay="2000"/>
                            </p:stCondLst>
                            <p:childTnLst>
                              <p:par>
                                <p:cTn id="45" presetID="10" presetClass="entr" presetSubtype="0" fill="hold" grpId="0"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childTnLst>
                          </p:cTn>
                        </p:par>
                        <p:par>
                          <p:cTn id="48" fill="hold">
                            <p:stCondLst>
                              <p:cond delay="2500"/>
                            </p:stCondLst>
                            <p:childTnLst>
                              <p:par>
                                <p:cTn id="49" presetID="10" presetClass="entr" presetSubtype="0" fill="hold" grpId="0"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childTnLst>
                          </p:cTn>
                        </p:par>
                        <p:par>
                          <p:cTn id="52" fill="hold">
                            <p:stCondLst>
                              <p:cond delay="3000"/>
                            </p:stCondLst>
                            <p:childTnLst>
                              <p:par>
                                <p:cTn id="53" presetID="10" presetClass="entr" presetSubtype="0" fill="hold" grpId="0" nodeType="after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childTnLst>
                          </p:cTn>
                        </p:par>
                        <p:par>
                          <p:cTn id="56" fill="hold">
                            <p:stCondLst>
                              <p:cond delay="3500"/>
                            </p:stCondLst>
                            <p:childTnLst>
                              <p:par>
                                <p:cTn id="57" presetID="10" presetClass="entr" presetSubtype="0" fill="hold" grpId="0"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500"/>
                                        <p:tgtEl>
                                          <p:spTgt spid="24"/>
                                        </p:tgtEl>
                                      </p:cBhvr>
                                    </p:animEffect>
                                  </p:childTnLst>
                                </p:cTn>
                              </p:par>
                            </p:childTnLst>
                          </p:cTn>
                        </p:par>
                        <p:par>
                          <p:cTn id="60" fill="hold">
                            <p:stCondLst>
                              <p:cond delay="4000"/>
                            </p:stCondLst>
                            <p:childTnLst>
                              <p:par>
                                <p:cTn id="61" presetID="22" presetClass="entr" presetSubtype="1" fill="hold" nodeType="afterEffect">
                                  <p:stCondLst>
                                    <p:cond delay="0"/>
                                  </p:stCondLst>
                                  <p:childTnLst>
                                    <p:set>
                                      <p:cBhvr>
                                        <p:cTn id="62" dur="1" fill="hold">
                                          <p:stCondLst>
                                            <p:cond delay="0"/>
                                          </p:stCondLst>
                                        </p:cTn>
                                        <p:tgtEl>
                                          <p:spTgt spid="50"/>
                                        </p:tgtEl>
                                        <p:attrNameLst>
                                          <p:attrName>style.visibility</p:attrName>
                                        </p:attrNameLst>
                                      </p:cBhvr>
                                      <p:to>
                                        <p:strVal val="visible"/>
                                      </p:to>
                                    </p:set>
                                    <p:animEffect transition="in" filter="wipe(up)">
                                      <p:cBhvr>
                                        <p:cTn id="63" dur="500"/>
                                        <p:tgtEl>
                                          <p:spTgt spid="50"/>
                                        </p:tgtEl>
                                      </p:cBhvr>
                                    </p:animEffect>
                                  </p:childTnLst>
                                </p:cTn>
                              </p:par>
                            </p:childTnLst>
                          </p:cTn>
                        </p:par>
                        <p:par>
                          <p:cTn id="64" fill="hold">
                            <p:stCondLst>
                              <p:cond delay="4500"/>
                            </p:stCondLst>
                            <p:childTnLst>
                              <p:par>
                                <p:cTn id="65" presetID="22" presetClass="entr" presetSubtype="1" fill="hold" nodeType="after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wipe(up)">
                                      <p:cBhvr>
                                        <p:cTn id="67" dur="500"/>
                                        <p:tgtEl>
                                          <p:spTgt spid="51"/>
                                        </p:tgtEl>
                                      </p:cBhvr>
                                    </p:animEffect>
                                  </p:childTnLst>
                                </p:cTn>
                              </p:par>
                            </p:childTnLst>
                          </p:cTn>
                        </p:par>
                        <p:par>
                          <p:cTn id="68" fill="hold">
                            <p:stCondLst>
                              <p:cond delay="5000"/>
                            </p:stCondLst>
                            <p:childTnLst>
                              <p:par>
                                <p:cTn id="69" presetID="22" presetClass="entr" presetSubtype="8" fill="hold" nodeType="afterEffect">
                                  <p:stCondLst>
                                    <p:cond delay="0"/>
                                  </p:stCondLst>
                                  <p:childTnLst>
                                    <p:set>
                                      <p:cBhvr>
                                        <p:cTn id="70" dur="1" fill="hold">
                                          <p:stCondLst>
                                            <p:cond delay="0"/>
                                          </p:stCondLst>
                                        </p:cTn>
                                        <p:tgtEl>
                                          <p:spTgt spid="49"/>
                                        </p:tgtEl>
                                        <p:attrNameLst>
                                          <p:attrName>style.visibility</p:attrName>
                                        </p:attrNameLst>
                                      </p:cBhvr>
                                      <p:to>
                                        <p:strVal val="visible"/>
                                      </p:to>
                                    </p:set>
                                    <p:animEffect transition="in" filter="wipe(left)">
                                      <p:cBhvr>
                                        <p:cTn id="71" dur="500"/>
                                        <p:tgtEl>
                                          <p:spTgt spid="49"/>
                                        </p:tgtEl>
                                      </p:cBhvr>
                                    </p:animEffect>
                                  </p:childTnLst>
                                </p:cTn>
                              </p:par>
                            </p:childTnLst>
                          </p:cTn>
                        </p:par>
                        <p:par>
                          <p:cTn id="72" fill="hold">
                            <p:stCondLst>
                              <p:cond delay="5500"/>
                            </p:stCondLst>
                            <p:childTnLst>
                              <p:par>
                                <p:cTn id="73" presetID="22" presetClass="entr" presetSubtype="8" fill="hold" nodeType="after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wipe(left)">
                                      <p:cBhvr>
                                        <p:cTn id="75" dur="500"/>
                                        <p:tgtEl>
                                          <p:spTgt spid="42"/>
                                        </p:tgtEl>
                                      </p:cBhvr>
                                    </p:animEffect>
                                  </p:childTnLst>
                                </p:cTn>
                              </p:par>
                            </p:childTnLst>
                          </p:cTn>
                        </p:par>
                        <p:par>
                          <p:cTn id="76" fill="hold">
                            <p:stCondLst>
                              <p:cond delay="6000"/>
                            </p:stCondLst>
                            <p:childTnLst>
                              <p:par>
                                <p:cTn id="77" presetID="22" presetClass="entr" presetSubtype="8" fill="hold" nodeType="after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wipe(left)">
                                      <p:cBhvr>
                                        <p:cTn id="79" dur="500"/>
                                        <p:tgtEl>
                                          <p:spTgt spid="43"/>
                                        </p:tgtEl>
                                      </p:cBhvr>
                                    </p:animEffect>
                                  </p:childTnLst>
                                </p:cTn>
                              </p:par>
                            </p:childTnLst>
                          </p:cTn>
                        </p:par>
                        <p:par>
                          <p:cTn id="80" fill="hold">
                            <p:stCondLst>
                              <p:cond delay="6500"/>
                            </p:stCondLst>
                            <p:childTnLst>
                              <p:par>
                                <p:cTn id="81" presetID="22" presetClass="entr" presetSubtype="8" fill="hold" nodeType="afterEffect">
                                  <p:stCondLst>
                                    <p:cond delay="0"/>
                                  </p:stCondLst>
                                  <p:childTnLst>
                                    <p:set>
                                      <p:cBhvr>
                                        <p:cTn id="82" dur="1" fill="hold">
                                          <p:stCondLst>
                                            <p:cond delay="0"/>
                                          </p:stCondLst>
                                        </p:cTn>
                                        <p:tgtEl>
                                          <p:spTgt spid="44"/>
                                        </p:tgtEl>
                                        <p:attrNameLst>
                                          <p:attrName>style.visibility</p:attrName>
                                        </p:attrNameLst>
                                      </p:cBhvr>
                                      <p:to>
                                        <p:strVal val="visible"/>
                                      </p:to>
                                    </p:set>
                                    <p:animEffect transition="in" filter="wipe(left)">
                                      <p:cBhvr>
                                        <p:cTn id="83" dur="500"/>
                                        <p:tgtEl>
                                          <p:spTgt spid="44"/>
                                        </p:tgtEl>
                                      </p:cBhvr>
                                    </p:animEffect>
                                  </p:childTnLst>
                                </p:cTn>
                              </p:par>
                            </p:childTnLst>
                          </p:cTn>
                        </p:par>
                        <p:par>
                          <p:cTn id="84" fill="hold">
                            <p:stCondLst>
                              <p:cond delay="7000"/>
                            </p:stCondLst>
                            <p:childTnLst>
                              <p:par>
                                <p:cTn id="85" presetID="22" presetClass="entr" presetSubtype="8" fill="hold" nodeType="after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wipe(left)">
                                      <p:cBhvr>
                                        <p:cTn id="87" dur="500"/>
                                        <p:tgtEl>
                                          <p:spTgt spid="45"/>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9"/>
                                        </p:tgtEl>
                                        <p:attrNameLst>
                                          <p:attrName>style.visibility</p:attrName>
                                        </p:attrNameLst>
                                      </p:cBhvr>
                                      <p:to>
                                        <p:strVal val="visible"/>
                                      </p:to>
                                    </p:set>
                                    <p:animEffect transition="in" filter="fade">
                                      <p:cBhvr>
                                        <p:cTn id="92" dur="500"/>
                                        <p:tgtEl>
                                          <p:spTgt spid="9"/>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4"/>
                                        </p:tgtEl>
                                        <p:attrNameLst>
                                          <p:attrName>style.visibility</p:attrName>
                                        </p:attrNameLst>
                                      </p:cBhvr>
                                      <p:to>
                                        <p:strVal val="visible"/>
                                      </p:to>
                                    </p:set>
                                    <p:animEffect transition="in" filter="fade">
                                      <p:cBhvr>
                                        <p:cTn id="95" dur="500"/>
                                        <p:tgtEl>
                                          <p:spTgt spid="14"/>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0"/>
                                        </p:tgtEl>
                                        <p:attrNameLst>
                                          <p:attrName>style.visibility</p:attrName>
                                        </p:attrNameLst>
                                      </p:cBhvr>
                                      <p:to>
                                        <p:strVal val="visible"/>
                                      </p:to>
                                    </p:set>
                                    <p:animEffect transition="in" filter="fade">
                                      <p:cBhvr>
                                        <p:cTn id="98" dur="500"/>
                                        <p:tgtEl>
                                          <p:spTgt spid="10"/>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5"/>
                                        </p:tgtEl>
                                        <p:attrNameLst>
                                          <p:attrName>style.visibility</p:attrName>
                                        </p:attrNameLst>
                                      </p:cBhvr>
                                      <p:to>
                                        <p:strVal val="visible"/>
                                      </p:to>
                                    </p:set>
                                    <p:animEffect transition="in" filter="fade">
                                      <p:cBhvr>
                                        <p:cTn id="101" dur="500"/>
                                        <p:tgtEl>
                                          <p:spTgt spid="15"/>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1"/>
                                        </p:tgtEl>
                                        <p:attrNameLst>
                                          <p:attrName>style.visibility</p:attrName>
                                        </p:attrNameLst>
                                      </p:cBhvr>
                                      <p:to>
                                        <p:strVal val="visible"/>
                                      </p:to>
                                    </p:set>
                                    <p:animEffect transition="in" filter="fade">
                                      <p:cBhvr>
                                        <p:cTn id="104" dur="500"/>
                                        <p:tgtEl>
                                          <p:spTgt spid="11"/>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16"/>
                                        </p:tgtEl>
                                        <p:attrNameLst>
                                          <p:attrName>style.visibility</p:attrName>
                                        </p:attrNameLst>
                                      </p:cBhvr>
                                      <p:to>
                                        <p:strVal val="visible"/>
                                      </p:to>
                                    </p:set>
                                    <p:animEffect transition="in" filter="fade">
                                      <p:cBhvr>
                                        <p:cTn id="107" dur="500"/>
                                        <p:tgtEl>
                                          <p:spTgt spid="16"/>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12"/>
                                        </p:tgtEl>
                                        <p:attrNameLst>
                                          <p:attrName>style.visibility</p:attrName>
                                        </p:attrNameLst>
                                      </p:cBhvr>
                                      <p:to>
                                        <p:strVal val="visible"/>
                                      </p:to>
                                    </p:set>
                                    <p:animEffect transition="in" filter="fade">
                                      <p:cBhvr>
                                        <p:cTn id="110" dur="500"/>
                                        <p:tgtEl>
                                          <p:spTgt spid="12"/>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17"/>
                                        </p:tgtEl>
                                        <p:attrNameLst>
                                          <p:attrName>style.visibility</p:attrName>
                                        </p:attrNameLst>
                                      </p:cBhvr>
                                      <p:to>
                                        <p:strVal val="visible"/>
                                      </p:to>
                                    </p:set>
                                    <p:animEffect transition="in" filter="fade">
                                      <p:cBhvr>
                                        <p:cTn id="113" dur="500"/>
                                        <p:tgtEl>
                                          <p:spTgt spid="17"/>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13"/>
                                        </p:tgtEl>
                                        <p:attrNameLst>
                                          <p:attrName>style.visibility</p:attrName>
                                        </p:attrNameLst>
                                      </p:cBhvr>
                                      <p:to>
                                        <p:strVal val="visible"/>
                                      </p:to>
                                    </p:set>
                                    <p:animEffect transition="in" filter="fade">
                                      <p:cBhvr>
                                        <p:cTn id="116" dur="500"/>
                                        <p:tgtEl>
                                          <p:spTgt spid="13"/>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18"/>
                                        </p:tgtEl>
                                        <p:attrNameLst>
                                          <p:attrName>style.visibility</p:attrName>
                                        </p:attrNameLst>
                                      </p:cBhvr>
                                      <p:to>
                                        <p:strVal val="visible"/>
                                      </p:to>
                                    </p:set>
                                    <p:animEffect transition="in" filter="fade">
                                      <p:cBhvr>
                                        <p:cTn id="1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p:bldP spid="7" grpId="0"/>
      <p:bldP spid="8" grpId="0"/>
      <p:bldP spid="21" grpId="0"/>
      <p:bldP spid="22" grpId="0"/>
      <p:bldP spid="23" grpId="0"/>
      <p:bldP spid="24" grpId="0"/>
      <p:bldP spid="9" grpId="0"/>
      <p:bldP spid="10" grpId="0"/>
      <p:bldP spid="11" grpId="0"/>
      <p:bldP spid="12" grpId="0"/>
      <p:bldP spid="13" grpId="0"/>
      <p:bldP spid="14" grpId="0"/>
      <p:bldP spid="15" grpId="0"/>
      <p:bldP spid="16" grpId="0"/>
      <p:bldP spid="17" grpId="0"/>
      <p:bldP spid="1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zh-CN" dirty="0"/>
              <a:t>教材</a:t>
            </a:r>
            <a:r>
              <a:rPr lang="en-US" altLang="zh-CN" dirty="0"/>
              <a:t>P</a:t>
            </a:r>
            <a:r>
              <a:rPr lang="en-US" altLang="zh-CN" baseline="-25000" dirty="0"/>
              <a:t>110</a:t>
            </a:r>
            <a:r>
              <a:rPr lang="zh-CN" altLang="zh-CN" dirty="0"/>
              <a:t>例</a:t>
            </a:r>
            <a:r>
              <a:rPr lang="en-US" altLang="zh-CN" dirty="0"/>
              <a:t>6.3</a:t>
            </a:r>
            <a:endParaRPr lang="zh-CN" altLang="en-US" dirty="0"/>
          </a:p>
        </p:txBody>
      </p:sp>
      <p:sp>
        <p:nvSpPr>
          <p:cNvPr id="4" name="内容占位符 3"/>
          <p:cNvSpPr>
            <a:spLocks noGrp="1"/>
          </p:cNvSpPr>
          <p:nvPr>
            <p:ph sz="quarter" idx="13"/>
          </p:nvPr>
        </p:nvSpPr>
        <p:spPr>
          <a:xfrm>
            <a:off x="3195894" y="1322773"/>
            <a:ext cx="5473974" cy="5055449"/>
          </a:xfrm>
        </p:spPr>
        <p:txBody>
          <a:bodyPr>
            <a:noAutofit/>
          </a:bodyPr>
          <a:lstStyle/>
          <a:p>
            <a:pPr>
              <a:spcBef>
                <a:spcPts val="0"/>
              </a:spcBef>
            </a:pPr>
            <a:r>
              <a:rPr lang="en-US" altLang="zh-CN" sz="2400" dirty="0"/>
              <a:t>2</a:t>
            </a:r>
            <a:r>
              <a:rPr lang="zh-CN" altLang="en-US" sz="2400" dirty="0"/>
              <a:t>）找形如</a:t>
            </a:r>
            <a:r>
              <a:rPr lang="en-US" altLang="zh-CN" sz="2400" dirty="0"/>
              <a:t>A → …</a:t>
            </a:r>
            <a:r>
              <a:rPr lang="en-US" altLang="zh-CN" sz="2400" dirty="0" err="1"/>
              <a:t>aB</a:t>
            </a:r>
            <a:r>
              <a:rPr lang="en-US" altLang="zh-CN" sz="2400" dirty="0"/>
              <a:t>…</a:t>
            </a:r>
            <a:r>
              <a:rPr lang="zh-CN" altLang="en-US" sz="2400" dirty="0"/>
              <a:t>的产生式，列出形如</a:t>
            </a:r>
            <a:r>
              <a:rPr lang="en-US" altLang="zh-CN" sz="2400" dirty="0"/>
              <a:t>…</a:t>
            </a:r>
            <a:r>
              <a:rPr lang="en-US" altLang="zh-CN" sz="2400" dirty="0" err="1"/>
              <a:t>aB</a:t>
            </a:r>
            <a:r>
              <a:rPr lang="en-US" altLang="zh-CN" sz="2400" dirty="0"/>
              <a:t>…</a:t>
            </a:r>
            <a:r>
              <a:rPr lang="zh-CN" altLang="en-US" sz="2400" dirty="0"/>
              <a:t>的符号对的</a:t>
            </a:r>
            <a:r>
              <a:rPr lang="en-US" altLang="zh-CN" sz="2400" dirty="0">
                <a:latin typeface="Cambria Math" panose="02040503050406030204" pitchFamily="18" charset="0"/>
                <a:ea typeface="Cambria Math" panose="02040503050406030204" pitchFamily="18" charset="0"/>
              </a:rPr>
              <a:t>⋖</a:t>
            </a:r>
            <a:r>
              <a:rPr lang="zh-CN" altLang="en-US" sz="2400" dirty="0"/>
              <a:t>关系</a:t>
            </a:r>
            <a:endParaRPr lang="zh-CN" altLang="en-US" sz="2400" dirty="0"/>
          </a:p>
          <a:p>
            <a:pPr>
              <a:spcBef>
                <a:spcPts val="0"/>
              </a:spcBef>
            </a:pPr>
            <a:r>
              <a:rPr lang="en-US" altLang="zh-CN" sz="2400" dirty="0"/>
              <a:t>#E		</a:t>
            </a:r>
            <a:r>
              <a:rPr lang="zh-CN" altLang="en-US" sz="2400" dirty="0"/>
              <a:t>则有</a:t>
            </a:r>
            <a:r>
              <a:rPr lang="en-US" altLang="zh-CN" sz="2400" dirty="0"/>
              <a:t># </a:t>
            </a:r>
            <a:r>
              <a:rPr lang="en-US" altLang="zh-CN" sz="2400" dirty="0">
                <a:latin typeface="Cambria Math" panose="02040503050406030204" pitchFamily="18" charset="0"/>
                <a:ea typeface="Cambria Math" panose="02040503050406030204" pitchFamily="18" charset="0"/>
              </a:rPr>
              <a:t>⋖ </a:t>
            </a:r>
            <a:r>
              <a:rPr lang="en-US" altLang="zh-CN" sz="2400" dirty="0"/>
              <a:t>FIRSTVT(E)</a:t>
            </a:r>
            <a:endParaRPr lang="en-US" altLang="zh-CN" sz="2400" dirty="0"/>
          </a:p>
          <a:p>
            <a:pPr>
              <a:spcBef>
                <a:spcPts val="0"/>
              </a:spcBef>
            </a:pPr>
            <a:r>
              <a:rPr lang="en-US" altLang="zh-CN" sz="2400" dirty="0"/>
              <a:t>+T		</a:t>
            </a:r>
            <a:r>
              <a:rPr lang="zh-CN" altLang="en-US" sz="2400" dirty="0"/>
              <a:t>则有</a:t>
            </a:r>
            <a:r>
              <a:rPr lang="en-US" altLang="zh-CN" sz="2400" dirty="0"/>
              <a:t>+ </a:t>
            </a:r>
            <a:r>
              <a:rPr lang="en-US" altLang="zh-CN" sz="2400" dirty="0">
                <a:latin typeface="Cambria Math" panose="02040503050406030204" pitchFamily="18" charset="0"/>
                <a:ea typeface="Cambria Math" panose="02040503050406030204" pitchFamily="18" charset="0"/>
              </a:rPr>
              <a:t>⋖</a:t>
            </a:r>
            <a:r>
              <a:rPr lang="en-US" altLang="zh-CN" sz="2400" dirty="0"/>
              <a:t> FIRSTVT(T)  </a:t>
            </a:r>
            <a:endParaRPr lang="en-US" altLang="zh-CN" sz="2400" dirty="0"/>
          </a:p>
          <a:p>
            <a:r>
              <a:rPr lang="en-US" altLang="zh-CN" sz="2400" dirty="0"/>
              <a:t>*F		</a:t>
            </a:r>
            <a:r>
              <a:rPr lang="zh-CN" altLang="en-US" sz="2400" dirty="0"/>
              <a:t>则有* </a:t>
            </a:r>
            <a:r>
              <a:rPr lang="en-US" altLang="zh-CN" sz="2400" dirty="0">
                <a:latin typeface="Cambria Math" panose="02040503050406030204" pitchFamily="18" charset="0"/>
                <a:ea typeface="Cambria Math" panose="02040503050406030204" pitchFamily="18" charset="0"/>
              </a:rPr>
              <a:t>⋖</a:t>
            </a:r>
            <a:r>
              <a:rPr lang="zh-CN" altLang="en-US" sz="2400" dirty="0"/>
              <a:t> </a:t>
            </a:r>
            <a:r>
              <a:rPr lang="en-US" altLang="zh-CN" sz="2400" dirty="0"/>
              <a:t>FIRSTVT(F)</a:t>
            </a:r>
            <a:endParaRPr lang="en-US" altLang="zh-CN" sz="2400" dirty="0"/>
          </a:p>
          <a:p>
            <a:pPr>
              <a:spcBef>
                <a:spcPts val="0"/>
              </a:spcBef>
            </a:pPr>
            <a:r>
              <a:rPr lang="en-US" altLang="zh-CN" sz="2400" dirty="0"/>
              <a:t>­</a:t>
            </a:r>
            <a:r>
              <a:rPr lang="en-US" altLang="zh-CN" sz="2400" dirty="0">
                <a:sym typeface="Symbol" panose="05050102010706020507" pitchFamily="18" charset="2"/>
              </a:rPr>
              <a:t></a:t>
            </a:r>
            <a:r>
              <a:rPr lang="en-US" altLang="zh-CN" sz="2400" dirty="0"/>
              <a:t>F		</a:t>
            </a:r>
            <a:r>
              <a:rPr lang="zh-CN" altLang="en-US" sz="2400" dirty="0"/>
              <a:t>则有</a:t>
            </a:r>
            <a:r>
              <a:rPr lang="en-US" altLang="zh-CN" sz="2400" dirty="0">
                <a:sym typeface="Symbol" panose="05050102010706020507" pitchFamily="18" charset="2"/>
              </a:rPr>
              <a:t></a:t>
            </a:r>
            <a:r>
              <a:rPr lang="en-US" altLang="zh-CN" sz="2400" dirty="0">
                <a:latin typeface="Cambria Math" panose="02040503050406030204" pitchFamily="18" charset="0"/>
                <a:ea typeface="Cambria Math" panose="02040503050406030204" pitchFamily="18" charset="0"/>
              </a:rPr>
              <a:t>⋖</a:t>
            </a:r>
            <a:r>
              <a:rPr lang="en-US" altLang="zh-CN" sz="2400" dirty="0"/>
              <a:t> FIRSTVT(F)</a:t>
            </a:r>
            <a:endParaRPr lang="en-US" altLang="zh-CN" sz="2400" dirty="0"/>
          </a:p>
          <a:p>
            <a:pPr>
              <a:spcBef>
                <a:spcPts val="0"/>
              </a:spcBef>
            </a:pPr>
            <a:r>
              <a:rPr lang="en-US" altLang="zh-CN" sz="2400" dirty="0"/>
              <a:t>(E		</a:t>
            </a:r>
            <a:r>
              <a:rPr lang="zh-CN" altLang="en-US" sz="2400" dirty="0"/>
              <a:t>则有</a:t>
            </a:r>
            <a:r>
              <a:rPr lang="en-US" altLang="zh-CN" sz="2400" dirty="0"/>
              <a:t>( </a:t>
            </a:r>
            <a:r>
              <a:rPr lang="en-US" altLang="zh-CN" sz="2400" dirty="0">
                <a:latin typeface="Cambria Math" panose="02040503050406030204" pitchFamily="18" charset="0"/>
                <a:ea typeface="Cambria Math" panose="02040503050406030204" pitchFamily="18" charset="0"/>
              </a:rPr>
              <a:t>⋖</a:t>
            </a:r>
            <a:r>
              <a:rPr lang="en-US" altLang="zh-CN" sz="2400" dirty="0"/>
              <a:t> FIRSTVT(E)</a:t>
            </a:r>
            <a:endParaRPr lang="en-US" altLang="zh-CN" sz="2400" dirty="0"/>
          </a:p>
        </p:txBody>
      </p:sp>
      <p:sp>
        <p:nvSpPr>
          <p:cNvPr id="5" name="Rectangle 6"/>
          <p:cNvSpPr>
            <a:spLocks noChangeArrowheads="1"/>
          </p:cNvSpPr>
          <p:nvPr/>
        </p:nvSpPr>
        <p:spPr bwMode="auto">
          <a:xfrm>
            <a:off x="0" y="1322773"/>
            <a:ext cx="3195893" cy="4174916"/>
          </a:xfrm>
          <a:prstGeom prst="rect">
            <a:avLst/>
          </a:prstGeom>
        </p:spPr>
        <p:style>
          <a:lnRef idx="0">
            <a:schemeClr val="accent1"/>
          </a:lnRef>
          <a:fillRef idx="3">
            <a:schemeClr val="accent1"/>
          </a:fillRef>
          <a:effectRef idx="3">
            <a:schemeClr val="accent1"/>
          </a:effectRef>
          <a:fontRef idx="minor">
            <a:schemeClr val="lt1"/>
          </a:fontRef>
        </p:style>
        <p:txBody>
          <a:bodyPr wrap="square" anchor="ctr" anchorCtr="0">
            <a:noAutofit/>
          </a:bodyPr>
          <a:lstStyle/>
          <a:p>
            <a:pPr>
              <a:spcAft>
                <a:spcPts val="600"/>
              </a:spcAft>
            </a:pPr>
            <a:r>
              <a:rPr lang="en-US" altLang="zh-CN" sz="2400" dirty="0">
                <a:effectLst>
                  <a:outerShdw blurRad="38100" dist="38100" dir="2700000" algn="tl">
                    <a:srgbClr val="000000">
                      <a:alpha val="43137"/>
                    </a:srgbClr>
                  </a:outerShdw>
                </a:effectLst>
              </a:rPr>
              <a:t>G[E’]</a:t>
            </a:r>
            <a:r>
              <a:rPr lang="zh-CN" altLang="zh-CN" sz="2400" dirty="0">
                <a:effectLst>
                  <a:outerShdw blurRad="38100" dist="38100" dir="2700000" algn="tl">
                    <a:srgbClr val="000000">
                      <a:alpha val="43137"/>
                    </a:srgbClr>
                  </a:outerShdw>
                </a:effectLst>
              </a:rPr>
              <a:t>：</a:t>
            </a:r>
            <a:r>
              <a:rPr lang="en-US" altLang="zh-CN" sz="2400" dirty="0">
                <a:effectLst>
                  <a:outerShdw blurRad="38100" dist="38100" dir="2700000" algn="tl">
                    <a:srgbClr val="000000">
                      <a:alpha val="43137"/>
                    </a:srgbClr>
                  </a:outerShdw>
                </a:effectLst>
              </a:rPr>
              <a:t>(0) E’ → #E#</a:t>
            </a:r>
            <a:endParaRPr lang="en-US" altLang="zh-CN" sz="2400" dirty="0">
              <a:effectLst>
                <a:outerShdw blurRad="38100" dist="38100" dir="2700000" algn="tl">
                  <a:srgbClr val="000000">
                    <a:alpha val="43137"/>
                  </a:srgbClr>
                </a:outerShdw>
              </a:effectLst>
            </a:endParaRPr>
          </a:p>
          <a:p>
            <a:pPr>
              <a:spcAft>
                <a:spcPts val="600"/>
              </a:spcAft>
            </a:pPr>
            <a:r>
              <a:rPr lang="en-US" altLang="zh-CN" sz="2400" dirty="0">
                <a:effectLst>
                  <a:outerShdw blurRad="38100" dist="38100" dir="2700000" algn="tl">
                    <a:srgbClr val="000000">
                      <a:alpha val="43137"/>
                    </a:srgbClr>
                  </a:outerShdw>
                </a:effectLst>
              </a:rPr>
              <a:t>            </a:t>
            </a:r>
            <a:r>
              <a:rPr lang="pt-BR" altLang="zh-CN" sz="2400" dirty="0">
                <a:effectLst>
                  <a:outerShdw blurRad="38100" dist="38100" dir="2700000" algn="tl">
                    <a:srgbClr val="000000">
                      <a:alpha val="43137"/>
                    </a:srgbClr>
                  </a:outerShdw>
                </a:effectLst>
              </a:rPr>
              <a:t>(1) E</a:t>
            </a:r>
            <a:r>
              <a:rPr lang="en-US" altLang="zh-CN" sz="2400" dirty="0">
                <a:effectLst>
                  <a:outerShdw blurRad="38100" dist="38100" dir="2700000" algn="tl">
                    <a:srgbClr val="000000">
                      <a:alpha val="43137"/>
                    </a:srgbClr>
                  </a:outerShdw>
                </a:effectLst>
              </a:rPr>
              <a:t> → </a:t>
            </a:r>
            <a:r>
              <a:rPr lang="pt-BR" altLang="zh-CN" sz="2400" dirty="0">
                <a:effectLst>
                  <a:outerShdw blurRad="38100" dist="38100" dir="2700000" algn="tl">
                    <a:srgbClr val="000000">
                      <a:alpha val="43137"/>
                    </a:srgbClr>
                  </a:outerShdw>
                </a:effectLst>
              </a:rPr>
              <a:t>E+T</a:t>
            </a:r>
            <a:endParaRPr lang="pt-BR" altLang="zh-CN" sz="2400" dirty="0">
              <a:effectLst>
                <a:outerShdw blurRad="38100" dist="38100" dir="2700000" algn="tl">
                  <a:srgbClr val="000000">
                    <a:alpha val="43137"/>
                  </a:srgbClr>
                </a:outerShdw>
              </a:effectLst>
            </a:endParaRPr>
          </a:p>
          <a:p>
            <a:pPr>
              <a:spcAft>
                <a:spcPts val="600"/>
              </a:spcAft>
            </a:pPr>
            <a:r>
              <a:rPr lang="de-DE" altLang="zh-CN" sz="2400" dirty="0">
                <a:effectLst>
                  <a:outerShdw blurRad="38100" dist="38100" dir="2700000" algn="tl">
                    <a:srgbClr val="000000">
                      <a:alpha val="43137"/>
                    </a:srgbClr>
                  </a:outerShdw>
                </a:effectLst>
              </a:rPr>
              <a:t>            (2) E</a:t>
            </a:r>
            <a:r>
              <a:rPr lang="en-US" altLang="zh-CN" sz="2400" dirty="0">
                <a:effectLst>
                  <a:outerShdw blurRad="38100" dist="38100" dir="2700000" algn="tl">
                    <a:srgbClr val="000000">
                      <a:alpha val="43137"/>
                    </a:srgbClr>
                  </a:outerShdw>
                </a:effectLst>
              </a:rPr>
              <a:t> → </a:t>
            </a:r>
            <a:r>
              <a:rPr lang="de-DE" altLang="zh-CN" sz="2400" dirty="0">
                <a:effectLst>
                  <a:outerShdw blurRad="38100" dist="38100" dir="2700000" algn="tl">
                    <a:srgbClr val="000000">
                      <a:alpha val="43137"/>
                    </a:srgbClr>
                  </a:outerShdw>
                </a:effectLst>
              </a:rPr>
              <a:t>T</a:t>
            </a:r>
            <a:endParaRPr lang="zh-CN" altLang="zh-CN" sz="2400" dirty="0">
              <a:effectLst>
                <a:outerShdw blurRad="38100" dist="38100" dir="2700000" algn="tl">
                  <a:srgbClr val="000000">
                    <a:alpha val="43137"/>
                  </a:srgbClr>
                </a:outerShdw>
              </a:effectLst>
            </a:endParaRPr>
          </a:p>
          <a:p>
            <a:pPr>
              <a:spcAft>
                <a:spcPts val="600"/>
              </a:spcAft>
            </a:pPr>
            <a:r>
              <a:rPr lang="de-DE" altLang="zh-CN" sz="2400" dirty="0">
                <a:effectLst>
                  <a:outerShdw blurRad="38100" dist="38100" dir="2700000" algn="tl">
                    <a:srgbClr val="000000">
                      <a:alpha val="43137"/>
                    </a:srgbClr>
                  </a:outerShdw>
                </a:effectLst>
              </a:rPr>
              <a:t>	 (3) T</a:t>
            </a:r>
            <a:r>
              <a:rPr lang="en-US" altLang="zh-CN" sz="2400" dirty="0">
                <a:effectLst>
                  <a:outerShdw blurRad="38100" dist="38100" dir="2700000" algn="tl">
                    <a:srgbClr val="000000">
                      <a:alpha val="43137"/>
                    </a:srgbClr>
                  </a:outerShdw>
                </a:effectLst>
              </a:rPr>
              <a:t> → </a:t>
            </a:r>
            <a:r>
              <a:rPr lang="de-DE" altLang="zh-CN" sz="2400" dirty="0">
                <a:effectLst>
                  <a:outerShdw blurRad="38100" dist="38100" dir="2700000" algn="tl">
                    <a:srgbClr val="000000">
                      <a:alpha val="43137"/>
                    </a:srgbClr>
                  </a:outerShdw>
                </a:effectLst>
              </a:rPr>
              <a:t>T*F</a:t>
            </a:r>
            <a:endParaRPr lang="zh-CN" altLang="zh-CN" sz="2400" dirty="0">
              <a:effectLst>
                <a:outerShdw blurRad="38100" dist="38100" dir="2700000" algn="tl">
                  <a:srgbClr val="000000">
                    <a:alpha val="43137"/>
                  </a:srgbClr>
                </a:outerShdw>
              </a:effectLst>
            </a:endParaRPr>
          </a:p>
          <a:p>
            <a:pPr>
              <a:spcAft>
                <a:spcPts val="600"/>
              </a:spcAft>
            </a:pPr>
            <a:r>
              <a:rPr lang="de-DE" altLang="zh-CN" sz="2400" dirty="0">
                <a:effectLst>
                  <a:outerShdw blurRad="38100" dist="38100" dir="2700000" algn="tl">
                    <a:srgbClr val="000000">
                      <a:alpha val="43137"/>
                    </a:srgbClr>
                  </a:outerShdw>
                </a:effectLst>
              </a:rPr>
              <a:t>	 (4) T</a:t>
            </a:r>
            <a:r>
              <a:rPr lang="en-US" altLang="zh-CN" sz="2400" dirty="0">
                <a:effectLst>
                  <a:outerShdw blurRad="38100" dist="38100" dir="2700000" algn="tl">
                    <a:srgbClr val="000000">
                      <a:alpha val="43137"/>
                    </a:srgbClr>
                  </a:outerShdw>
                </a:effectLst>
              </a:rPr>
              <a:t> → </a:t>
            </a:r>
            <a:r>
              <a:rPr lang="de-DE" altLang="zh-CN" sz="2400" dirty="0">
                <a:effectLst>
                  <a:outerShdw blurRad="38100" dist="38100" dir="2700000" algn="tl">
                    <a:srgbClr val="000000">
                      <a:alpha val="43137"/>
                    </a:srgbClr>
                  </a:outerShdw>
                </a:effectLst>
              </a:rPr>
              <a:t>F</a:t>
            </a:r>
            <a:endParaRPr lang="zh-CN" altLang="zh-CN" sz="2400" dirty="0">
              <a:effectLst>
                <a:outerShdw blurRad="38100" dist="38100" dir="2700000" algn="tl">
                  <a:srgbClr val="000000">
                    <a:alpha val="43137"/>
                  </a:srgbClr>
                </a:outerShdw>
              </a:effectLst>
            </a:endParaRPr>
          </a:p>
          <a:p>
            <a:pPr>
              <a:spcAft>
                <a:spcPts val="600"/>
              </a:spcAft>
            </a:pPr>
            <a:r>
              <a:rPr lang="de-DE" altLang="zh-CN" sz="2400" dirty="0">
                <a:effectLst>
                  <a:outerShdw blurRad="38100" dist="38100" dir="2700000" algn="tl">
                    <a:srgbClr val="000000">
                      <a:alpha val="43137"/>
                    </a:srgbClr>
                  </a:outerShdw>
                </a:effectLst>
              </a:rPr>
              <a:t>	 (5) F</a:t>
            </a:r>
            <a:r>
              <a:rPr lang="en-US" altLang="zh-CN" sz="2400" dirty="0">
                <a:effectLst>
                  <a:outerShdw blurRad="38100" dist="38100" dir="2700000" algn="tl">
                    <a:srgbClr val="000000">
                      <a:alpha val="43137"/>
                    </a:srgbClr>
                  </a:outerShdw>
                </a:effectLst>
              </a:rPr>
              <a:t> → </a:t>
            </a:r>
            <a:r>
              <a:rPr lang="de-DE" altLang="zh-CN" sz="2400" dirty="0">
                <a:effectLst>
                  <a:outerShdw blurRad="38100" dist="38100" dir="2700000" algn="tl">
                    <a:srgbClr val="000000">
                      <a:alpha val="43137"/>
                    </a:srgbClr>
                  </a:outerShdw>
                </a:effectLst>
              </a:rPr>
              <a:t>P</a:t>
            </a:r>
            <a:r>
              <a:rPr lang="en-US" altLang="zh-CN" sz="2400" dirty="0">
                <a:effectLst>
                  <a:outerShdw blurRad="38100" dist="38100" dir="2700000" algn="tl">
                    <a:srgbClr val="000000">
                      <a:alpha val="43137"/>
                    </a:srgbClr>
                  </a:outerShdw>
                </a:effectLst>
                <a:sym typeface="Symbol" panose="05050102010706020507" pitchFamily="18" charset="2"/>
              </a:rPr>
              <a:t></a:t>
            </a:r>
            <a:r>
              <a:rPr lang="de-DE" altLang="zh-CN" sz="2400" dirty="0">
                <a:effectLst>
                  <a:outerShdw blurRad="38100" dist="38100" dir="2700000" algn="tl">
                    <a:srgbClr val="000000">
                      <a:alpha val="43137"/>
                    </a:srgbClr>
                  </a:outerShdw>
                </a:effectLst>
              </a:rPr>
              <a:t>F</a:t>
            </a:r>
            <a:endParaRPr lang="zh-CN" altLang="zh-CN" sz="2400" dirty="0">
              <a:effectLst>
                <a:outerShdw blurRad="38100" dist="38100" dir="2700000" algn="tl">
                  <a:srgbClr val="000000">
                    <a:alpha val="43137"/>
                  </a:srgbClr>
                </a:outerShdw>
              </a:effectLst>
            </a:endParaRPr>
          </a:p>
          <a:p>
            <a:pPr>
              <a:spcAft>
                <a:spcPts val="600"/>
              </a:spcAft>
            </a:pPr>
            <a:r>
              <a:rPr lang="de-DE" altLang="zh-CN" sz="2400" dirty="0">
                <a:effectLst>
                  <a:outerShdw blurRad="38100" dist="38100" dir="2700000" algn="tl">
                    <a:srgbClr val="000000">
                      <a:alpha val="43137"/>
                    </a:srgbClr>
                  </a:outerShdw>
                </a:effectLst>
              </a:rPr>
              <a:t>	 (6) F</a:t>
            </a:r>
            <a:r>
              <a:rPr lang="en-US" altLang="zh-CN" sz="2400" dirty="0">
                <a:effectLst>
                  <a:outerShdw blurRad="38100" dist="38100" dir="2700000" algn="tl">
                    <a:srgbClr val="000000">
                      <a:alpha val="43137"/>
                    </a:srgbClr>
                  </a:outerShdw>
                </a:effectLst>
              </a:rPr>
              <a:t> →</a:t>
            </a:r>
            <a:r>
              <a:rPr lang="de-DE" altLang="zh-CN" sz="2400" dirty="0">
                <a:effectLst>
                  <a:outerShdw blurRad="38100" dist="38100" dir="2700000" algn="tl">
                    <a:srgbClr val="000000">
                      <a:alpha val="43137"/>
                    </a:srgbClr>
                  </a:outerShdw>
                </a:effectLst>
              </a:rPr>
              <a:t> P</a:t>
            </a:r>
            <a:endParaRPr lang="zh-CN" altLang="zh-CN" sz="2400" dirty="0">
              <a:effectLst>
                <a:outerShdw blurRad="38100" dist="38100" dir="2700000" algn="tl">
                  <a:srgbClr val="000000">
                    <a:alpha val="43137"/>
                  </a:srgbClr>
                </a:outerShdw>
              </a:effectLst>
            </a:endParaRPr>
          </a:p>
          <a:p>
            <a:pPr>
              <a:spcAft>
                <a:spcPts val="600"/>
              </a:spcAft>
            </a:pPr>
            <a:r>
              <a:rPr lang="de-DE" altLang="zh-CN" sz="2400" dirty="0">
                <a:effectLst>
                  <a:outerShdw blurRad="38100" dist="38100" dir="2700000" algn="tl">
                    <a:srgbClr val="000000">
                      <a:alpha val="43137"/>
                    </a:srgbClr>
                  </a:outerShdw>
                </a:effectLst>
              </a:rPr>
              <a:t>	 (7) P</a:t>
            </a:r>
            <a:r>
              <a:rPr lang="en-US" altLang="zh-CN" sz="2400" dirty="0">
                <a:effectLst>
                  <a:outerShdw blurRad="38100" dist="38100" dir="2700000" algn="tl">
                    <a:srgbClr val="000000">
                      <a:alpha val="43137"/>
                    </a:srgbClr>
                  </a:outerShdw>
                </a:effectLst>
              </a:rPr>
              <a:t> → </a:t>
            </a:r>
            <a:r>
              <a:rPr lang="de-DE" altLang="zh-CN" sz="2400" dirty="0">
                <a:effectLst>
                  <a:outerShdw blurRad="38100" dist="38100" dir="2700000" algn="tl">
                    <a:srgbClr val="000000">
                      <a:alpha val="43137"/>
                    </a:srgbClr>
                  </a:outerShdw>
                </a:effectLst>
              </a:rPr>
              <a:t>(E)</a:t>
            </a:r>
            <a:endParaRPr lang="zh-CN" altLang="zh-CN" sz="2400" dirty="0">
              <a:effectLst>
                <a:outerShdw blurRad="38100" dist="38100" dir="2700000" algn="tl">
                  <a:srgbClr val="000000">
                    <a:alpha val="43137"/>
                  </a:srgbClr>
                </a:outerShdw>
              </a:effectLst>
            </a:endParaRPr>
          </a:p>
          <a:p>
            <a:pPr>
              <a:spcAft>
                <a:spcPts val="600"/>
              </a:spcAft>
            </a:pPr>
            <a:r>
              <a:rPr lang="de-DE" altLang="zh-CN" sz="2400" dirty="0">
                <a:effectLst>
                  <a:outerShdw blurRad="38100" dist="38100" dir="2700000" algn="tl">
                    <a:srgbClr val="000000">
                      <a:alpha val="43137"/>
                    </a:srgbClr>
                  </a:outerShdw>
                </a:effectLst>
              </a:rPr>
              <a:t>	 (8) P</a:t>
            </a:r>
            <a:r>
              <a:rPr lang="en-US" altLang="zh-CN" sz="2400" dirty="0">
                <a:effectLst>
                  <a:outerShdw blurRad="38100" dist="38100" dir="2700000" algn="tl">
                    <a:srgbClr val="000000">
                      <a:alpha val="43137"/>
                    </a:srgbClr>
                  </a:outerShdw>
                </a:effectLst>
              </a:rPr>
              <a:t> → </a:t>
            </a:r>
            <a:r>
              <a:rPr lang="de-DE" altLang="zh-CN" sz="2400" dirty="0">
                <a:effectLst>
                  <a:outerShdw blurRad="38100" dist="38100" dir="2700000" algn="tl">
                    <a:srgbClr val="000000">
                      <a:alpha val="43137"/>
                    </a:srgbClr>
                  </a:outerShdw>
                </a:effectLst>
              </a:rPr>
              <a:t>i</a:t>
            </a:r>
            <a:endParaRPr lang="zh-CN" altLang="zh-CN" sz="24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zh-CN" dirty="0"/>
              <a:t>教材</a:t>
            </a:r>
            <a:r>
              <a:rPr lang="en-US" altLang="zh-CN" dirty="0"/>
              <a:t>P</a:t>
            </a:r>
            <a:r>
              <a:rPr lang="en-US" altLang="zh-CN" baseline="-25000" dirty="0"/>
              <a:t>110</a:t>
            </a:r>
            <a:r>
              <a:rPr lang="zh-CN" altLang="zh-CN" dirty="0"/>
              <a:t>例</a:t>
            </a:r>
            <a:r>
              <a:rPr lang="en-US" altLang="zh-CN" dirty="0"/>
              <a:t>6.3</a:t>
            </a:r>
            <a:endParaRPr lang="zh-CN" altLang="en-US" dirty="0"/>
          </a:p>
        </p:txBody>
      </p:sp>
      <p:sp>
        <p:nvSpPr>
          <p:cNvPr id="4" name="内容占位符 3"/>
          <p:cNvSpPr>
            <a:spLocks noGrp="1"/>
          </p:cNvSpPr>
          <p:nvPr>
            <p:ph sz="quarter" idx="13"/>
          </p:nvPr>
        </p:nvSpPr>
        <p:spPr>
          <a:xfrm>
            <a:off x="3195894" y="1322773"/>
            <a:ext cx="5473974" cy="5055449"/>
          </a:xfrm>
        </p:spPr>
        <p:txBody>
          <a:bodyPr>
            <a:noAutofit/>
          </a:bodyPr>
          <a:lstStyle/>
          <a:p>
            <a:pPr>
              <a:spcBef>
                <a:spcPts val="0"/>
              </a:spcBef>
            </a:pPr>
            <a:r>
              <a:rPr lang="en-US" altLang="zh-CN" sz="2400" dirty="0"/>
              <a:t>3</a:t>
            </a:r>
            <a:r>
              <a:rPr lang="zh-CN" altLang="en-US" sz="2400" dirty="0"/>
              <a:t>）找形如</a:t>
            </a:r>
            <a:r>
              <a:rPr lang="en-US" altLang="zh-CN" sz="2400" dirty="0"/>
              <a:t>A → …Bb…</a:t>
            </a:r>
            <a:r>
              <a:rPr lang="zh-CN" altLang="en-US" sz="2400" dirty="0"/>
              <a:t>的产生式，列出形如</a:t>
            </a:r>
            <a:r>
              <a:rPr lang="en-US" altLang="zh-CN" sz="2400" dirty="0"/>
              <a:t>…Bb…</a:t>
            </a:r>
            <a:r>
              <a:rPr lang="zh-CN" altLang="en-US" sz="2400" dirty="0"/>
              <a:t>的符号对的</a:t>
            </a:r>
            <a:r>
              <a:rPr lang="en-US" altLang="zh-CN" sz="2400" dirty="0">
                <a:latin typeface="Cambria Math" panose="02040503050406030204" pitchFamily="18" charset="0"/>
                <a:ea typeface="Cambria Math" panose="02040503050406030204" pitchFamily="18" charset="0"/>
              </a:rPr>
              <a:t>⋗</a:t>
            </a:r>
            <a:r>
              <a:rPr lang="zh-CN" altLang="en-US" sz="2400" dirty="0"/>
              <a:t>关系</a:t>
            </a:r>
            <a:endParaRPr lang="zh-CN" altLang="en-US" sz="2400" dirty="0"/>
          </a:p>
          <a:p>
            <a:pPr>
              <a:spcBef>
                <a:spcPts val="0"/>
              </a:spcBef>
            </a:pPr>
            <a:r>
              <a:rPr lang="en-US" altLang="zh-CN" sz="2400" dirty="0"/>
              <a:t>E# 	</a:t>
            </a:r>
            <a:r>
              <a:rPr lang="zh-CN" altLang="en-US" sz="2400" dirty="0"/>
              <a:t>则有</a:t>
            </a:r>
            <a:r>
              <a:rPr lang="en-US" altLang="zh-CN" sz="2400" dirty="0"/>
              <a:t>LASTVT(E) </a:t>
            </a:r>
            <a:r>
              <a:rPr lang="en-US" altLang="zh-CN" sz="2400" dirty="0">
                <a:latin typeface="Cambria Math" panose="02040503050406030204" pitchFamily="18" charset="0"/>
                <a:ea typeface="Cambria Math" panose="02040503050406030204" pitchFamily="18" charset="0"/>
              </a:rPr>
              <a:t>⋗</a:t>
            </a:r>
            <a:r>
              <a:rPr lang="en-US" altLang="zh-CN" sz="2400" dirty="0"/>
              <a:t> #</a:t>
            </a:r>
            <a:endParaRPr lang="en-US" altLang="zh-CN" sz="2400" dirty="0"/>
          </a:p>
          <a:p>
            <a:pPr>
              <a:spcBef>
                <a:spcPts val="0"/>
              </a:spcBef>
            </a:pPr>
            <a:r>
              <a:rPr lang="en-US" altLang="zh-CN" sz="2400" dirty="0"/>
              <a:t>E+ 	</a:t>
            </a:r>
            <a:r>
              <a:rPr lang="zh-CN" altLang="en-US" sz="2400" dirty="0"/>
              <a:t>则有</a:t>
            </a:r>
            <a:r>
              <a:rPr lang="en-US" altLang="zh-CN" sz="2400" dirty="0"/>
              <a:t>LASTVT(E) </a:t>
            </a:r>
            <a:r>
              <a:rPr lang="en-US" altLang="zh-CN" sz="2400" dirty="0">
                <a:latin typeface="Cambria Math" panose="02040503050406030204" pitchFamily="18" charset="0"/>
                <a:ea typeface="Cambria Math" panose="02040503050406030204" pitchFamily="18" charset="0"/>
              </a:rPr>
              <a:t>⋗</a:t>
            </a:r>
            <a:r>
              <a:rPr lang="en-US" altLang="zh-CN" sz="2400" dirty="0"/>
              <a:t> + </a:t>
            </a:r>
            <a:endParaRPr lang="en-US" altLang="zh-CN" sz="2400" dirty="0"/>
          </a:p>
          <a:p>
            <a:pPr>
              <a:spcBef>
                <a:spcPts val="0"/>
              </a:spcBef>
            </a:pPr>
            <a:r>
              <a:rPr lang="en-US" altLang="zh-CN" sz="2400" dirty="0"/>
              <a:t>T* 		</a:t>
            </a:r>
            <a:r>
              <a:rPr lang="zh-CN" altLang="en-US" sz="2400" dirty="0"/>
              <a:t>则有</a:t>
            </a:r>
            <a:r>
              <a:rPr lang="en-US" altLang="zh-CN" sz="2400" dirty="0"/>
              <a:t>LASTVT(T) </a:t>
            </a:r>
            <a:r>
              <a:rPr lang="en-US" altLang="zh-CN" sz="2400" dirty="0">
                <a:latin typeface="Cambria Math" panose="02040503050406030204" pitchFamily="18" charset="0"/>
                <a:ea typeface="Cambria Math" panose="02040503050406030204" pitchFamily="18" charset="0"/>
              </a:rPr>
              <a:t>⋗</a:t>
            </a:r>
            <a:r>
              <a:rPr lang="en-US" altLang="zh-CN" sz="2400" dirty="0"/>
              <a:t> * </a:t>
            </a:r>
            <a:endParaRPr lang="en-US" altLang="zh-CN" sz="2400" dirty="0"/>
          </a:p>
          <a:p>
            <a:pPr>
              <a:spcBef>
                <a:spcPts val="0"/>
              </a:spcBef>
            </a:pPr>
            <a:r>
              <a:rPr lang="en-US" altLang="zh-CN" sz="2400" dirty="0"/>
              <a:t>P ↑­ 	</a:t>
            </a:r>
            <a:r>
              <a:rPr lang="zh-CN" altLang="en-US" sz="2400" dirty="0"/>
              <a:t>则有</a:t>
            </a:r>
            <a:r>
              <a:rPr lang="en-US" altLang="zh-CN" sz="2400" dirty="0"/>
              <a:t>LASTVT(P) </a:t>
            </a:r>
            <a:r>
              <a:rPr lang="en-US" altLang="zh-CN" sz="2400" dirty="0">
                <a:latin typeface="Cambria Math" panose="02040503050406030204" pitchFamily="18" charset="0"/>
                <a:ea typeface="Cambria Math" panose="02040503050406030204" pitchFamily="18" charset="0"/>
              </a:rPr>
              <a:t>⋗ </a:t>
            </a:r>
            <a:r>
              <a:rPr lang="en-US" altLang="zh-CN" sz="2400" dirty="0"/>
              <a:t>↑  ­ </a:t>
            </a:r>
            <a:endParaRPr lang="en-US" altLang="zh-CN" sz="2400" dirty="0"/>
          </a:p>
          <a:p>
            <a:pPr>
              <a:spcBef>
                <a:spcPts val="0"/>
              </a:spcBef>
            </a:pPr>
            <a:r>
              <a:rPr lang="en-US" altLang="zh-CN" sz="2400" dirty="0"/>
              <a:t>E) 		</a:t>
            </a:r>
            <a:r>
              <a:rPr lang="zh-CN" altLang="en-US" sz="2400" dirty="0"/>
              <a:t>则有</a:t>
            </a:r>
            <a:r>
              <a:rPr lang="en-US" altLang="zh-CN" sz="2400" dirty="0"/>
              <a:t>LASTVT(E) </a:t>
            </a:r>
            <a:r>
              <a:rPr lang="en-US" altLang="zh-CN" sz="2400" dirty="0">
                <a:latin typeface="Cambria Math" panose="02040503050406030204" pitchFamily="18" charset="0"/>
                <a:ea typeface="Cambria Math" panose="02040503050406030204" pitchFamily="18" charset="0"/>
              </a:rPr>
              <a:t>⋗</a:t>
            </a:r>
            <a:r>
              <a:rPr lang="en-US" altLang="zh-CN" sz="2400" dirty="0"/>
              <a:t> )</a:t>
            </a:r>
            <a:endParaRPr lang="en-US" altLang="zh-CN" sz="2400" dirty="0"/>
          </a:p>
        </p:txBody>
      </p:sp>
      <p:sp>
        <p:nvSpPr>
          <p:cNvPr id="5" name="Rectangle 6"/>
          <p:cNvSpPr>
            <a:spLocks noChangeArrowheads="1"/>
          </p:cNvSpPr>
          <p:nvPr/>
        </p:nvSpPr>
        <p:spPr bwMode="auto">
          <a:xfrm>
            <a:off x="0" y="1322773"/>
            <a:ext cx="3195893" cy="4174916"/>
          </a:xfrm>
          <a:prstGeom prst="rect">
            <a:avLst/>
          </a:prstGeom>
        </p:spPr>
        <p:style>
          <a:lnRef idx="0">
            <a:schemeClr val="accent1"/>
          </a:lnRef>
          <a:fillRef idx="3">
            <a:schemeClr val="accent1"/>
          </a:fillRef>
          <a:effectRef idx="3">
            <a:schemeClr val="accent1"/>
          </a:effectRef>
          <a:fontRef idx="minor">
            <a:schemeClr val="lt1"/>
          </a:fontRef>
        </p:style>
        <p:txBody>
          <a:bodyPr wrap="square" anchor="ctr" anchorCtr="0">
            <a:noAutofit/>
          </a:bodyPr>
          <a:lstStyle/>
          <a:p>
            <a:pPr>
              <a:spcAft>
                <a:spcPts val="600"/>
              </a:spcAft>
            </a:pPr>
            <a:r>
              <a:rPr lang="en-US" altLang="zh-CN" sz="2400" dirty="0">
                <a:effectLst>
                  <a:outerShdw blurRad="38100" dist="38100" dir="2700000" algn="tl">
                    <a:srgbClr val="000000">
                      <a:alpha val="43137"/>
                    </a:srgbClr>
                  </a:outerShdw>
                </a:effectLst>
              </a:rPr>
              <a:t>G[E’]</a:t>
            </a:r>
            <a:r>
              <a:rPr lang="zh-CN" altLang="zh-CN" sz="2400" dirty="0">
                <a:effectLst>
                  <a:outerShdw blurRad="38100" dist="38100" dir="2700000" algn="tl">
                    <a:srgbClr val="000000">
                      <a:alpha val="43137"/>
                    </a:srgbClr>
                  </a:outerShdw>
                </a:effectLst>
              </a:rPr>
              <a:t>：</a:t>
            </a:r>
            <a:r>
              <a:rPr lang="en-US" altLang="zh-CN" sz="2400" dirty="0">
                <a:effectLst>
                  <a:outerShdw blurRad="38100" dist="38100" dir="2700000" algn="tl">
                    <a:srgbClr val="000000">
                      <a:alpha val="43137"/>
                    </a:srgbClr>
                  </a:outerShdw>
                </a:effectLst>
              </a:rPr>
              <a:t>(0) E’ → #E#</a:t>
            </a:r>
            <a:endParaRPr lang="en-US" altLang="zh-CN" sz="2400" dirty="0">
              <a:effectLst>
                <a:outerShdw blurRad="38100" dist="38100" dir="2700000" algn="tl">
                  <a:srgbClr val="000000">
                    <a:alpha val="43137"/>
                  </a:srgbClr>
                </a:outerShdw>
              </a:effectLst>
            </a:endParaRPr>
          </a:p>
          <a:p>
            <a:pPr>
              <a:spcAft>
                <a:spcPts val="600"/>
              </a:spcAft>
            </a:pPr>
            <a:r>
              <a:rPr lang="en-US" altLang="zh-CN" sz="2400" dirty="0">
                <a:effectLst>
                  <a:outerShdw blurRad="38100" dist="38100" dir="2700000" algn="tl">
                    <a:srgbClr val="000000">
                      <a:alpha val="43137"/>
                    </a:srgbClr>
                  </a:outerShdw>
                </a:effectLst>
              </a:rPr>
              <a:t>            </a:t>
            </a:r>
            <a:r>
              <a:rPr lang="pt-BR" altLang="zh-CN" sz="2400" dirty="0">
                <a:effectLst>
                  <a:outerShdw blurRad="38100" dist="38100" dir="2700000" algn="tl">
                    <a:srgbClr val="000000">
                      <a:alpha val="43137"/>
                    </a:srgbClr>
                  </a:outerShdw>
                </a:effectLst>
              </a:rPr>
              <a:t>(1) E</a:t>
            </a:r>
            <a:r>
              <a:rPr lang="en-US" altLang="zh-CN" sz="2400" dirty="0">
                <a:effectLst>
                  <a:outerShdw blurRad="38100" dist="38100" dir="2700000" algn="tl">
                    <a:srgbClr val="000000">
                      <a:alpha val="43137"/>
                    </a:srgbClr>
                  </a:outerShdw>
                </a:effectLst>
              </a:rPr>
              <a:t> → </a:t>
            </a:r>
            <a:r>
              <a:rPr lang="pt-BR" altLang="zh-CN" sz="2400" dirty="0">
                <a:effectLst>
                  <a:outerShdw blurRad="38100" dist="38100" dir="2700000" algn="tl">
                    <a:srgbClr val="000000">
                      <a:alpha val="43137"/>
                    </a:srgbClr>
                  </a:outerShdw>
                </a:effectLst>
              </a:rPr>
              <a:t>E+T</a:t>
            </a:r>
            <a:endParaRPr lang="pt-BR" altLang="zh-CN" sz="2400" dirty="0">
              <a:effectLst>
                <a:outerShdw blurRad="38100" dist="38100" dir="2700000" algn="tl">
                  <a:srgbClr val="000000">
                    <a:alpha val="43137"/>
                  </a:srgbClr>
                </a:outerShdw>
              </a:effectLst>
            </a:endParaRPr>
          </a:p>
          <a:p>
            <a:pPr>
              <a:spcAft>
                <a:spcPts val="600"/>
              </a:spcAft>
            </a:pPr>
            <a:r>
              <a:rPr lang="de-DE" altLang="zh-CN" sz="2400" dirty="0">
                <a:effectLst>
                  <a:outerShdw blurRad="38100" dist="38100" dir="2700000" algn="tl">
                    <a:srgbClr val="000000">
                      <a:alpha val="43137"/>
                    </a:srgbClr>
                  </a:outerShdw>
                </a:effectLst>
              </a:rPr>
              <a:t>            (2) E</a:t>
            </a:r>
            <a:r>
              <a:rPr lang="en-US" altLang="zh-CN" sz="2400" dirty="0">
                <a:effectLst>
                  <a:outerShdw blurRad="38100" dist="38100" dir="2700000" algn="tl">
                    <a:srgbClr val="000000">
                      <a:alpha val="43137"/>
                    </a:srgbClr>
                  </a:outerShdw>
                </a:effectLst>
              </a:rPr>
              <a:t> → </a:t>
            </a:r>
            <a:r>
              <a:rPr lang="de-DE" altLang="zh-CN" sz="2400" dirty="0">
                <a:effectLst>
                  <a:outerShdw blurRad="38100" dist="38100" dir="2700000" algn="tl">
                    <a:srgbClr val="000000">
                      <a:alpha val="43137"/>
                    </a:srgbClr>
                  </a:outerShdw>
                </a:effectLst>
              </a:rPr>
              <a:t>T</a:t>
            </a:r>
            <a:endParaRPr lang="zh-CN" altLang="zh-CN" sz="2400" dirty="0">
              <a:effectLst>
                <a:outerShdw blurRad="38100" dist="38100" dir="2700000" algn="tl">
                  <a:srgbClr val="000000">
                    <a:alpha val="43137"/>
                  </a:srgbClr>
                </a:outerShdw>
              </a:effectLst>
            </a:endParaRPr>
          </a:p>
          <a:p>
            <a:pPr>
              <a:spcAft>
                <a:spcPts val="600"/>
              </a:spcAft>
            </a:pPr>
            <a:r>
              <a:rPr lang="de-DE" altLang="zh-CN" sz="2400" dirty="0">
                <a:effectLst>
                  <a:outerShdw blurRad="38100" dist="38100" dir="2700000" algn="tl">
                    <a:srgbClr val="000000">
                      <a:alpha val="43137"/>
                    </a:srgbClr>
                  </a:outerShdw>
                </a:effectLst>
              </a:rPr>
              <a:t>	 (3) T</a:t>
            </a:r>
            <a:r>
              <a:rPr lang="en-US" altLang="zh-CN" sz="2400" dirty="0">
                <a:effectLst>
                  <a:outerShdw blurRad="38100" dist="38100" dir="2700000" algn="tl">
                    <a:srgbClr val="000000">
                      <a:alpha val="43137"/>
                    </a:srgbClr>
                  </a:outerShdw>
                </a:effectLst>
              </a:rPr>
              <a:t> → </a:t>
            </a:r>
            <a:r>
              <a:rPr lang="de-DE" altLang="zh-CN" sz="2400" dirty="0">
                <a:effectLst>
                  <a:outerShdw blurRad="38100" dist="38100" dir="2700000" algn="tl">
                    <a:srgbClr val="000000">
                      <a:alpha val="43137"/>
                    </a:srgbClr>
                  </a:outerShdw>
                </a:effectLst>
              </a:rPr>
              <a:t>T*F</a:t>
            </a:r>
            <a:endParaRPr lang="zh-CN" altLang="zh-CN" sz="2400" dirty="0">
              <a:effectLst>
                <a:outerShdw blurRad="38100" dist="38100" dir="2700000" algn="tl">
                  <a:srgbClr val="000000">
                    <a:alpha val="43137"/>
                  </a:srgbClr>
                </a:outerShdw>
              </a:effectLst>
            </a:endParaRPr>
          </a:p>
          <a:p>
            <a:pPr>
              <a:spcAft>
                <a:spcPts val="600"/>
              </a:spcAft>
            </a:pPr>
            <a:r>
              <a:rPr lang="de-DE" altLang="zh-CN" sz="2400" dirty="0">
                <a:effectLst>
                  <a:outerShdw blurRad="38100" dist="38100" dir="2700000" algn="tl">
                    <a:srgbClr val="000000">
                      <a:alpha val="43137"/>
                    </a:srgbClr>
                  </a:outerShdw>
                </a:effectLst>
              </a:rPr>
              <a:t>	 (4) T</a:t>
            </a:r>
            <a:r>
              <a:rPr lang="en-US" altLang="zh-CN" sz="2400" dirty="0">
                <a:effectLst>
                  <a:outerShdw blurRad="38100" dist="38100" dir="2700000" algn="tl">
                    <a:srgbClr val="000000">
                      <a:alpha val="43137"/>
                    </a:srgbClr>
                  </a:outerShdw>
                </a:effectLst>
              </a:rPr>
              <a:t> → </a:t>
            </a:r>
            <a:r>
              <a:rPr lang="de-DE" altLang="zh-CN" sz="2400" dirty="0">
                <a:effectLst>
                  <a:outerShdw blurRad="38100" dist="38100" dir="2700000" algn="tl">
                    <a:srgbClr val="000000">
                      <a:alpha val="43137"/>
                    </a:srgbClr>
                  </a:outerShdw>
                </a:effectLst>
              </a:rPr>
              <a:t>F</a:t>
            </a:r>
            <a:endParaRPr lang="zh-CN" altLang="zh-CN" sz="2400" dirty="0">
              <a:effectLst>
                <a:outerShdw blurRad="38100" dist="38100" dir="2700000" algn="tl">
                  <a:srgbClr val="000000">
                    <a:alpha val="43137"/>
                  </a:srgbClr>
                </a:outerShdw>
              </a:effectLst>
            </a:endParaRPr>
          </a:p>
          <a:p>
            <a:pPr>
              <a:spcAft>
                <a:spcPts val="600"/>
              </a:spcAft>
            </a:pPr>
            <a:r>
              <a:rPr lang="de-DE" altLang="zh-CN" sz="2400" dirty="0">
                <a:effectLst>
                  <a:outerShdw blurRad="38100" dist="38100" dir="2700000" algn="tl">
                    <a:srgbClr val="000000">
                      <a:alpha val="43137"/>
                    </a:srgbClr>
                  </a:outerShdw>
                </a:effectLst>
              </a:rPr>
              <a:t>	 (5) F</a:t>
            </a:r>
            <a:r>
              <a:rPr lang="en-US" altLang="zh-CN" sz="2400" dirty="0">
                <a:effectLst>
                  <a:outerShdw blurRad="38100" dist="38100" dir="2700000" algn="tl">
                    <a:srgbClr val="000000">
                      <a:alpha val="43137"/>
                    </a:srgbClr>
                  </a:outerShdw>
                </a:effectLst>
              </a:rPr>
              <a:t> → </a:t>
            </a:r>
            <a:r>
              <a:rPr lang="de-DE" altLang="zh-CN" sz="2400" dirty="0">
                <a:effectLst>
                  <a:outerShdw blurRad="38100" dist="38100" dir="2700000" algn="tl">
                    <a:srgbClr val="000000">
                      <a:alpha val="43137"/>
                    </a:srgbClr>
                  </a:outerShdw>
                </a:effectLst>
              </a:rPr>
              <a:t>P</a:t>
            </a:r>
            <a:r>
              <a:rPr lang="en-US" altLang="zh-CN" sz="2400" dirty="0">
                <a:effectLst>
                  <a:outerShdw blurRad="38100" dist="38100" dir="2700000" algn="tl">
                    <a:srgbClr val="000000">
                      <a:alpha val="43137"/>
                    </a:srgbClr>
                  </a:outerShdw>
                </a:effectLst>
                <a:sym typeface="Symbol" panose="05050102010706020507" pitchFamily="18" charset="2"/>
              </a:rPr>
              <a:t></a:t>
            </a:r>
            <a:r>
              <a:rPr lang="de-DE" altLang="zh-CN" sz="2400" dirty="0">
                <a:effectLst>
                  <a:outerShdw blurRad="38100" dist="38100" dir="2700000" algn="tl">
                    <a:srgbClr val="000000">
                      <a:alpha val="43137"/>
                    </a:srgbClr>
                  </a:outerShdw>
                </a:effectLst>
              </a:rPr>
              <a:t>F</a:t>
            </a:r>
            <a:endParaRPr lang="zh-CN" altLang="zh-CN" sz="2400" dirty="0">
              <a:effectLst>
                <a:outerShdw blurRad="38100" dist="38100" dir="2700000" algn="tl">
                  <a:srgbClr val="000000">
                    <a:alpha val="43137"/>
                  </a:srgbClr>
                </a:outerShdw>
              </a:effectLst>
            </a:endParaRPr>
          </a:p>
          <a:p>
            <a:pPr>
              <a:spcAft>
                <a:spcPts val="600"/>
              </a:spcAft>
            </a:pPr>
            <a:r>
              <a:rPr lang="de-DE" altLang="zh-CN" sz="2400" dirty="0">
                <a:effectLst>
                  <a:outerShdw blurRad="38100" dist="38100" dir="2700000" algn="tl">
                    <a:srgbClr val="000000">
                      <a:alpha val="43137"/>
                    </a:srgbClr>
                  </a:outerShdw>
                </a:effectLst>
              </a:rPr>
              <a:t>	 (6) F</a:t>
            </a:r>
            <a:r>
              <a:rPr lang="en-US" altLang="zh-CN" sz="2400" dirty="0">
                <a:effectLst>
                  <a:outerShdw blurRad="38100" dist="38100" dir="2700000" algn="tl">
                    <a:srgbClr val="000000">
                      <a:alpha val="43137"/>
                    </a:srgbClr>
                  </a:outerShdw>
                </a:effectLst>
              </a:rPr>
              <a:t> →</a:t>
            </a:r>
            <a:r>
              <a:rPr lang="de-DE" altLang="zh-CN" sz="2400" dirty="0">
                <a:effectLst>
                  <a:outerShdw blurRad="38100" dist="38100" dir="2700000" algn="tl">
                    <a:srgbClr val="000000">
                      <a:alpha val="43137"/>
                    </a:srgbClr>
                  </a:outerShdw>
                </a:effectLst>
              </a:rPr>
              <a:t> P</a:t>
            </a:r>
            <a:endParaRPr lang="zh-CN" altLang="zh-CN" sz="2400" dirty="0">
              <a:effectLst>
                <a:outerShdw blurRad="38100" dist="38100" dir="2700000" algn="tl">
                  <a:srgbClr val="000000">
                    <a:alpha val="43137"/>
                  </a:srgbClr>
                </a:outerShdw>
              </a:effectLst>
            </a:endParaRPr>
          </a:p>
          <a:p>
            <a:pPr>
              <a:spcAft>
                <a:spcPts val="600"/>
              </a:spcAft>
            </a:pPr>
            <a:r>
              <a:rPr lang="de-DE" altLang="zh-CN" sz="2400" dirty="0">
                <a:effectLst>
                  <a:outerShdw blurRad="38100" dist="38100" dir="2700000" algn="tl">
                    <a:srgbClr val="000000">
                      <a:alpha val="43137"/>
                    </a:srgbClr>
                  </a:outerShdw>
                </a:effectLst>
              </a:rPr>
              <a:t>	 (7) P</a:t>
            </a:r>
            <a:r>
              <a:rPr lang="en-US" altLang="zh-CN" sz="2400" dirty="0">
                <a:effectLst>
                  <a:outerShdw blurRad="38100" dist="38100" dir="2700000" algn="tl">
                    <a:srgbClr val="000000">
                      <a:alpha val="43137"/>
                    </a:srgbClr>
                  </a:outerShdw>
                </a:effectLst>
              </a:rPr>
              <a:t> → </a:t>
            </a:r>
            <a:r>
              <a:rPr lang="de-DE" altLang="zh-CN" sz="2400" dirty="0">
                <a:effectLst>
                  <a:outerShdw blurRad="38100" dist="38100" dir="2700000" algn="tl">
                    <a:srgbClr val="000000">
                      <a:alpha val="43137"/>
                    </a:srgbClr>
                  </a:outerShdw>
                </a:effectLst>
              </a:rPr>
              <a:t>(E)</a:t>
            </a:r>
            <a:endParaRPr lang="zh-CN" altLang="zh-CN" sz="2400" dirty="0">
              <a:effectLst>
                <a:outerShdw blurRad="38100" dist="38100" dir="2700000" algn="tl">
                  <a:srgbClr val="000000">
                    <a:alpha val="43137"/>
                  </a:srgbClr>
                </a:outerShdw>
              </a:effectLst>
            </a:endParaRPr>
          </a:p>
          <a:p>
            <a:pPr>
              <a:spcAft>
                <a:spcPts val="600"/>
              </a:spcAft>
            </a:pPr>
            <a:r>
              <a:rPr lang="de-DE" altLang="zh-CN" sz="2400" dirty="0">
                <a:effectLst>
                  <a:outerShdw blurRad="38100" dist="38100" dir="2700000" algn="tl">
                    <a:srgbClr val="000000">
                      <a:alpha val="43137"/>
                    </a:srgbClr>
                  </a:outerShdw>
                </a:effectLst>
              </a:rPr>
              <a:t>	 (8) P</a:t>
            </a:r>
            <a:r>
              <a:rPr lang="en-US" altLang="zh-CN" sz="2400" dirty="0">
                <a:effectLst>
                  <a:outerShdw blurRad="38100" dist="38100" dir="2700000" algn="tl">
                    <a:srgbClr val="000000">
                      <a:alpha val="43137"/>
                    </a:srgbClr>
                  </a:outerShdw>
                </a:effectLst>
              </a:rPr>
              <a:t> → </a:t>
            </a:r>
            <a:r>
              <a:rPr lang="de-DE" altLang="zh-CN" sz="2400" dirty="0">
                <a:effectLst>
                  <a:outerShdw blurRad="38100" dist="38100" dir="2700000" algn="tl">
                    <a:srgbClr val="000000">
                      <a:alpha val="43137"/>
                    </a:srgbClr>
                  </a:outerShdw>
                </a:effectLst>
              </a:rPr>
              <a:t>i</a:t>
            </a:r>
            <a:endParaRPr lang="zh-CN" altLang="zh-CN" sz="24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zh-CN" dirty="0"/>
              <a:t>优先关系矩阵</a:t>
            </a:r>
            <a:endParaRPr lang="zh-CN"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0640" y="1706211"/>
            <a:ext cx="7939678" cy="3678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en-US" altLang="zh-CN" dirty="0"/>
              <a:t>6.4.4 </a:t>
            </a:r>
            <a:r>
              <a:rPr lang="zh-CN" altLang="en-US" dirty="0"/>
              <a:t>算符优先分析算法</a:t>
            </a:r>
            <a:endParaRPr lang="zh-CN" altLang="en-US" dirty="0"/>
          </a:p>
        </p:txBody>
      </p:sp>
      <p:sp>
        <p:nvSpPr>
          <p:cNvPr id="4" name="内容占位符 3"/>
          <p:cNvSpPr>
            <a:spLocks noGrp="1"/>
          </p:cNvSpPr>
          <p:nvPr>
            <p:ph sz="quarter" idx="13"/>
          </p:nvPr>
        </p:nvSpPr>
        <p:spPr/>
        <p:txBody>
          <a:bodyPr/>
          <a:lstStyle/>
          <a:p>
            <a:r>
              <a:rPr lang="zh-CN" altLang="zh-CN" dirty="0"/>
              <a:t>根据前面的讨论，我们知道：算符优先归约和规范归约并不完全一致——因为要照顾算符的优先顺序，同时算符优先分析并没有对非终结符定义优先关系，所以也就</a:t>
            </a:r>
            <a:r>
              <a:rPr lang="zh-CN" altLang="zh-CN" dirty="0">
                <a:solidFill>
                  <a:srgbClr val="FF0000"/>
                </a:solidFill>
              </a:rPr>
              <a:t>无法对单个非终结符进行归约</a:t>
            </a:r>
            <a:r>
              <a:rPr lang="zh-CN" altLang="zh-CN" dirty="0"/>
              <a:t>。</a:t>
            </a:r>
            <a:endParaRPr lang="zh-CN" altLang="zh-CN" dirty="0"/>
          </a:p>
          <a:p>
            <a:r>
              <a:rPr lang="zh-CN" altLang="zh-CN" dirty="0"/>
              <a:t>因此，有必要对前边讲的栈顶“可归约串”进行重新定义。</a:t>
            </a:r>
            <a:endParaRPr lang="zh-CN" altLang="zh-CN"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a:t>
            </a:r>
            <a:r>
              <a:rPr lang="en-US" altLang="zh-CN" dirty="0"/>
              <a:t>1</a:t>
            </a:r>
            <a:r>
              <a:rPr lang="zh-CN" altLang="en-US" dirty="0"/>
              <a:t>）素短语及最左素短语</a:t>
            </a:r>
            <a:endParaRPr lang="zh-CN" altLang="en-US" dirty="0"/>
          </a:p>
        </p:txBody>
      </p:sp>
      <p:sp>
        <p:nvSpPr>
          <p:cNvPr id="4" name="内容占位符 3"/>
          <p:cNvSpPr>
            <a:spLocks noGrp="1"/>
          </p:cNvSpPr>
          <p:nvPr>
            <p:ph sz="quarter" idx="13"/>
          </p:nvPr>
        </p:nvSpPr>
        <p:spPr>
          <a:xfrm>
            <a:off x="768350" y="1322774"/>
            <a:ext cx="7771968" cy="1455938"/>
          </a:xfrm>
        </p:spPr>
        <p:txBody>
          <a:bodyPr>
            <a:normAutofit/>
          </a:bodyPr>
          <a:lstStyle/>
          <a:p>
            <a:r>
              <a:rPr lang="zh-CN" altLang="zh-CN" sz="2400" dirty="0"/>
              <a:t>定义</a:t>
            </a:r>
            <a:r>
              <a:rPr lang="en-US" altLang="zh-CN" sz="2400" dirty="0"/>
              <a:t>6.4</a:t>
            </a:r>
            <a:r>
              <a:rPr lang="zh-CN" altLang="en-US" sz="2400" dirty="0"/>
              <a:t>：</a:t>
            </a:r>
            <a:r>
              <a:rPr lang="zh-CN" altLang="zh-CN" sz="2400" dirty="0"/>
              <a:t>文法</a:t>
            </a:r>
            <a:r>
              <a:rPr lang="en-US" altLang="zh-CN" sz="2400" dirty="0"/>
              <a:t>G</a:t>
            </a:r>
            <a:r>
              <a:rPr lang="zh-CN" altLang="zh-CN" sz="2400" dirty="0"/>
              <a:t>句型的</a:t>
            </a:r>
            <a:r>
              <a:rPr lang="zh-CN" altLang="zh-CN" sz="2400" dirty="0">
                <a:solidFill>
                  <a:srgbClr val="FF0000"/>
                </a:solidFill>
              </a:rPr>
              <a:t>素短语</a:t>
            </a:r>
            <a:r>
              <a:rPr lang="zh-CN" altLang="zh-CN" sz="2400" dirty="0"/>
              <a:t>是一个短语，它</a:t>
            </a:r>
            <a:r>
              <a:rPr lang="zh-CN" altLang="zh-CN" sz="2400" dirty="0">
                <a:solidFill>
                  <a:srgbClr val="FF0000"/>
                </a:solidFill>
              </a:rPr>
              <a:t>至少包含一个终结符</a:t>
            </a:r>
            <a:r>
              <a:rPr lang="zh-CN" altLang="zh-CN" sz="2400" dirty="0"/>
              <a:t>，且除自身外</a:t>
            </a:r>
            <a:r>
              <a:rPr lang="zh-CN" altLang="zh-CN" sz="2400" dirty="0">
                <a:solidFill>
                  <a:srgbClr val="FF0000"/>
                </a:solidFill>
              </a:rPr>
              <a:t>不再包含其他素短语</a:t>
            </a:r>
            <a:r>
              <a:rPr lang="zh-CN" altLang="zh-CN" sz="2400" dirty="0"/>
              <a:t>。</a:t>
            </a:r>
            <a:endParaRPr lang="zh-CN" altLang="zh-CN" sz="2400" dirty="0"/>
          </a:p>
          <a:p>
            <a:r>
              <a:rPr lang="zh-CN" altLang="zh-CN" sz="2400" dirty="0"/>
              <a:t>处于句型最左边的素短语称为</a:t>
            </a:r>
            <a:r>
              <a:rPr lang="zh-CN" altLang="zh-CN" sz="2400" dirty="0">
                <a:solidFill>
                  <a:srgbClr val="FF0000"/>
                </a:solidFill>
              </a:rPr>
              <a:t>最左素短语</a:t>
            </a:r>
            <a:r>
              <a:rPr lang="zh-CN" altLang="zh-CN" sz="2400" dirty="0"/>
              <a:t>。</a:t>
            </a:r>
            <a:endParaRPr lang="zh-CN" altLang="zh-CN" sz="2400" dirty="0"/>
          </a:p>
          <a:p>
            <a:endParaRPr lang="zh-CN" altLang="en-US" sz="2400" dirty="0"/>
          </a:p>
        </p:txBody>
      </p:sp>
      <p:sp>
        <p:nvSpPr>
          <p:cNvPr id="5" name="Rectangle 6"/>
          <p:cNvSpPr>
            <a:spLocks noChangeArrowheads="1"/>
          </p:cNvSpPr>
          <p:nvPr/>
        </p:nvSpPr>
        <p:spPr bwMode="auto">
          <a:xfrm>
            <a:off x="0" y="2858758"/>
            <a:ext cx="2980267" cy="3279511"/>
          </a:xfrm>
          <a:prstGeom prst="rect">
            <a:avLst/>
          </a:prstGeom>
        </p:spPr>
        <p:style>
          <a:lnRef idx="0">
            <a:schemeClr val="accent1"/>
          </a:lnRef>
          <a:fillRef idx="3">
            <a:schemeClr val="accent1"/>
          </a:fillRef>
          <a:effectRef idx="3">
            <a:schemeClr val="accent1"/>
          </a:effectRef>
          <a:fontRef idx="minor">
            <a:schemeClr val="lt1"/>
          </a:fontRef>
        </p:style>
        <p:txBody>
          <a:bodyPr wrap="square" anchor="ctr" anchorCtr="0">
            <a:noAutofit/>
          </a:bodyPr>
          <a:lstStyle/>
          <a:p>
            <a:r>
              <a:rPr lang="en-US" altLang="zh-CN" sz="2400" dirty="0">
                <a:effectLst>
                  <a:outerShdw blurRad="38100" dist="38100" dir="2700000" algn="tl">
                    <a:srgbClr val="000000">
                      <a:alpha val="43137"/>
                    </a:srgbClr>
                  </a:outerShdw>
                </a:effectLst>
              </a:rPr>
              <a:t>G[E’]</a:t>
            </a:r>
            <a:r>
              <a:rPr lang="zh-CN" altLang="zh-CN" sz="2400" dirty="0">
                <a:effectLst>
                  <a:outerShdw blurRad="38100" dist="38100" dir="2700000" algn="tl">
                    <a:srgbClr val="000000">
                      <a:alpha val="43137"/>
                    </a:srgbClr>
                  </a:outerShdw>
                </a:effectLst>
              </a:rPr>
              <a:t>：</a:t>
            </a:r>
            <a:r>
              <a:rPr lang="pt-BR" altLang="zh-CN" sz="2400" dirty="0">
                <a:effectLst>
                  <a:outerShdw blurRad="38100" dist="38100" dir="2700000" algn="tl">
                    <a:srgbClr val="000000">
                      <a:alpha val="43137"/>
                    </a:srgbClr>
                  </a:outerShdw>
                </a:effectLst>
              </a:rPr>
              <a:t>(1) E</a:t>
            </a:r>
            <a:r>
              <a:rPr lang="en-US" altLang="zh-CN" sz="2400" dirty="0">
                <a:effectLst>
                  <a:outerShdw blurRad="38100" dist="38100" dir="2700000" algn="tl">
                    <a:srgbClr val="000000">
                      <a:alpha val="43137"/>
                    </a:srgbClr>
                  </a:outerShdw>
                </a:effectLst>
              </a:rPr>
              <a:t> → </a:t>
            </a:r>
            <a:r>
              <a:rPr lang="pt-BR" altLang="zh-CN" sz="2400" dirty="0">
                <a:effectLst>
                  <a:outerShdw blurRad="38100" dist="38100" dir="2700000" algn="tl">
                    <a:srgbClr val="000000">
                      <a:alpha val="43137"/>
                    </a:srgbClr>
                  </a:outerShdw>
                </a:effectLst>
              </a:rPr>
              <a:t>E+T</a:t>
            </a:r>
            <a:endParaRPr lang="pt-BR" altLang="zh-CN" sz="2400" dirty="0">
              <a:effectLst>
                <a:outerShdw blurRad="38100" dist="38100" dir="2700000" algn="tl">
                  <a:srgbClr val="000000">
                    <a:alpha val="43137"/>
                  </a:srgbClr>
                </a:outerShdw>
              </a:effectLst>
            </a:endParaRPr>
          </a:p>
          <a:p>
            <a:r>
              <a:rPr lang="de-DE" altLang="zh-CN" sz="2400" dirty="0">
                <a:effectLst>
                  <a:outerShdw blurRad="38100" dist="38100" dir="2700000" algn="tl">
                    <a:srgbClr val="000000">
                      <a:alpha val="43137"/>
                    </a:srgbClr>
                  </a:outerShdw>
                </a:effectLst>
              </a:rPr>
              <a:t>            (2) E</a:t>
            </a:r>
            <a:r>
              <a:rPr lang="en-US" altLang="zh-CN" sz="2400" dirty="0">
                <a:effectLst>
                  <a:outerShdw blurRad="38100" dist="38100" dir="2700000" algn="tl">
                    <a:srgbClr val="000000">
                      <a:alpha val="43137"/>
                    </a:srgbClr>
                  </a:outerShdw>
                </a:effectLst>
              </a:rPr>
              <a:t> → </a:t>
            </a:r>
            <a:r>
              <a:rPr lang="de-DE" altLang="zh-CN" sz="2400" dirty="0">
                <a:effectLst>
                  <a:outerShdw blurRad="38100" dist="38100" dir="2700000" algn="tl">
                    <a:srgbClr val="000000">
                      <a:alpha val="43137"/>
                    </a:srgbClr>
                  </a:outerShdw>
                </a:effectLst>
              </a:rPr>
              <a:t>T</a:t>
            </a:r>
            <a:endParaRPr lang="zh-CN" altLang="zh-CN" sz="2400" dirty="0">
              <a:effectLst>
                <a:outerShdw blurRad="38100" dist="38100" dir="2700000" algn="tl">
                  <a:srgbClr val="000000">
                    <a:alpha val="43137"/>
                  </a:srgbClr>
                </a:outerShdw>
              </a:effectLst>
            </a:endParaRPr>
          </a:p>
          <a:p>
            <a:r>
              <a:rPr lang="de-DE" altLang="zh-CN" sz="2400" dirty="0">
                <a:effectLst>
                  <a:outerShdw blurRad="38100" dist="38100" dir="2700000" algn="tl">
                    <a:srgbClr val="000000">
                      <a:alpha val="43137"/>
                    </a:srgbClr>
                  </a:outerShdw>
                </a:effectLst>
              </a:rPr>
              <a:t>	 (3) T</a:t>
            </a:r>
            <a:r>
              <a:rPr lang="en-US" altLang="zh-CN" sz="2400" dirty="0">
                <a:effectLst>
                  <a:outerShdw blurRad="38100" dist="38100" dir="2700000" algn="tl">
                    <a:srgbClr val="000000">
                      <a:alpha val="43137"/>
                    </a:srgbClr>
                  </a:outerShdw>
                </a:effectLst>
              </a:rPr>
              <a:t> → </a:t>
            </a:r>
            <a:r>
              <a:rPr lang="de-DE" altLang="zh-CN" sz="2400" dirty="0">
                <a:effectLst>
                  <a:outerShdw blurRad="38100" dist="38100" dir="2700000" algn="tl">
                    <a:srgbClr val="000000">
                      <a:alpha val="43137"/>
                    </a:srgbClr>
                  </a:outerShdw>
                </a:effectLst>
              </a:rPr>
              <a:t>T*F</a:t>
            </a:r>
            <a:endParaRPr lang="zh-CN" altLang="zh-CN" sz="2400" dirty="0">
              <a:effectLst>
                <a:outerShdw blurRad="38100" dist="38100" dir="2700000" algn="tl">
                  <a:srgbClr val="000000">
                    <a:alpha val="43137"/>
                  </a:srgbClr>
                </a:outerShdw>
              </a:effectLst>
            </a:endParaRPr>
          </a:p>
          <a:p>
            <a:r>
              <a:rPr lang="de-DE" altLang="zh-CN" sz="2400" dirty="0">
                <a:effectLst>
                  <a:outerShdw blurRad="38100" dist="38100" dir="2700000" algn="tl">
                    <a:srgbClr val="000000">
                      <a:alpha val="43137"/>
                    </a:srgbClr>
                  </a:outerShdw>
                </a:effectLst>
              </a:rPr>
              <a:t>	 (4) T</a:t>
            </a:r>
            <a:r>
              <a:rPr lang="en-US" altLang="zh-CN" sz="2400" dirty="0">
                <a:effectLst>
                  <a:outerShdw blurRad="38100" dist="38100" dir="2700000" algn="tl">
                    <a:srgbClr val="000000">
                      <a:alpha val="43137"/>
                    </a:srgbClr>
                  </a:outerShdw>
                </a:effectLst>
              </a:rPr>
              <a:t> → </a:t>
            </a:r>
            <a:r>
              <a:rPr lang="de-DE" altLang="zh-CN" sz="2400" dirty="0">
                <a:effectLst>
                  <a:outerShdw blurRad="38100" dist="38100" dir="2700000" algn="tl">
                    <a:srgbClr val="000000">
                      <a:alpha val="43137"/>
                    </a:srgbClr>
                  </a:outerShdw>
                </a:effectLst>
              </a:rPr>
              <a:t>F</a:t>
            </a:r>
            <a:endParaRPr lang="zh-CN" altLang="zh-CN" sz="2400" dirty="0">
              <a:effectLst>
                <a:outerShdw blurRad="38100" dist="38100" dir="2700000" algn="tl">
                  <a:srgbClr val="000000">
                    <a:alpha val="43137"/>
                  </a:srgbClr>
                </a:outerShdw>
              </a:effectLst>
            </a:endParaRPr>
          </a:p>
          <a:p>
            <a:r>
              <a:rPr lang="de-DE" altLang="zh-CN" sz="2400" dirty="0">
                <a:effectLst>
                  <a:outerShdw blurRad="38100" dist="38100" dir="2700000" algn="tl">
                    <a:srgbClr val="000000">
                      <a:alpha val="43137"/>
                    </a:srgbClr>
                  </a:outerShdw>
                </a:effectLst>
              </a:rPr>
              <a:t>	 (5) F</a:t>
            </a:r>
            <a:r>
              <a:rPr lang="en-US" altLang="zh-CN" sz="2400" dirty="0">
                <a:effectLst>
                  <a:outerShdw blurRad="38100" dist="38100" dir="2700000" algn="tl">
                    <a:srgbClr val="000000">
                      <a:alpha val="43137"/>
                    </a:srgbClr>
                  </a:outerShdw>
                </a:effectLst>
              </a:rPr>
              <a:t> → </a:t>
            </a:r>
            <a:r>
              <a:rPr lang="de-DE" altLang="zh-CN" sz="2400" dirty="0">
                <a:effectLst>
                  <a:outerShdw blurRad="38100" dist="38100" dir="2700000" algn="tl">
                    <a:srgbClr val="000000">
                      <a:alpha val="43137"/>
                    </a:srgbClr>
                  </a:outerShdw>
                </a:effectLst>
              </a:rPr>
              <a:t>P</a:t>
            </a:r>
            <a:r>
              <a:rPr lang="en-US" altLang="zh-CN" sz="2400" dirty="0">
                <a:effectLst>
                  <a:outerShdw blurRad="38100" dist="38100" dir="2700000" algn="tl">
                    <a:srgbClr val="000000">
                      <a:alpha val="43137"/>
                    </a:srgbClr>
                  </a:outerShdw>
                </a:effectLst>
                <a:sym typeface="Symbol" panose="05050102010706020507" pitchFamily="18" charset="2"/>
              </a:rPr>
              <a:t></a:t>
            </a:r>
            <a:r>
              <a:rPr lang="de-DE" altLang="zh-CN" sz="2400" dirty="0">
                <a:effectLst>
                  <a:outerShdw blurRad="38100" dist="38100" dir="2700000" algn="tl">
                    <a:srgbClr val="000000">
                      <a:alpha val="43137"/>
                    </a:srgbClr>
                  </a:outerShdw>
                </a:effectLst>
              </a:rPr>
              <a:t>F</a:t>
            </a:r>
            <a:endParaRPr lang="zh-CN" altLang="zh-CN" sz="2400" dirty="0">
              <a:effectLst>
                <a:outerShdw blurRad="38100" dist="38100" dir="2700000" algn="tl">
                  <a:srgbClr val="000000">
                    <a:alpha val="43137"/>
                  </a:srgbClr>
                </a:outerShdw>
              </a:effectLst>
            </a:endParaRPr>
          </a:p>
          <a:p>
            <a:r>
              <a:rPr lang="de-DE" altLang="zh-CN" sz="2400" dirty="0">
                <a:effectLst>
                  <a:outerShdw blurRad="38100" dist="38100" dir="2700000" algn="tl">
                    <a:srgbClr val="000000">
                      <a:alpha val="43137"/>
                    </a:srgbClr>
                  </a:outerShdw>
                </a:effectLst>
              </a:rPr>
              <a:t>	 (6) F</a:t>
            </a:r>
            <a:r>
              <a:rPr lang="en-US" altLang="zh-CN" sz="2400" dirty="0">
                <a:effectLst>
                  <a:outerShdw blurRad="38100" dist="38100" dir="2700000" algn="tl">
                    <a:srgbClr val="000000">
                      <a:alpha val="43137"/>
                    </a:srgbClr>
                  </a:outerShdw>
                </a:effectLst>
              </a:rPr>
              <a:t> →</a:t>
            </a:r>
            <a:r>
              <a:rPr lang="de-DE" altLang="zh-CN" sz="2400" dirty="0">
                <a:effectLst>
                  <a:outerShdw blurRad="38100" dist="38100" dir="2700000" algn="tl">
                    <a:srgbClr val="000000">
                      <a:alpha val="43137"/>
                    </a:srgbClr>
                  </a:outerShdw>
                </a:effectLst>
              </a:rPr>
              <a:t> P</a:t>
            </a:r>
            <a:endParaRPr lang="zh-CN" altLang="zh-CN" sz="2400" dirty="0">
              <a:effectLst>
                <a:outerShdw blurRad="38100" dist="38100" dir="2700000" algn="tl">
                  <a:srgbClr val="000000">
                    <a:alpha val="43137"/>
                  </a:srgbClr>
                </a:outerShdw>
              </a:effectLst>
            </a:endParaRPr>
          </a:p>
          <a:p>
            <a:r>
              <a:rPr lang="de-DE" altLang="zh-CN" sz="2400" dirty="0">
                <a:effectLst>
                  <a:outerShdw blurRad="38100" dist="38100" dir="2700000" algn="tl">
                    <a:srgbClr val="000000">
                      <a:alpha val="43137"/>
                    </a:srgbClr>
                  </a:outerShdw>
                </a:effectLst>
              </a:rPr>
              <a:t>	 (7) P</a:t>
            </a:r>
            <a:r>
              <a:rPr lang="en-US" altLang="zh-CN" sz="2400" dirty="0">
                <a:effectLst>
                  <a:outerShdw blurRad="38100" dist="38100" dir="2700000" algn="tl">
                    <a:srgbClr val="000000">
                      <a:alpha val="43137"/>
                    </a:srgbClr>
                  </a:outerShdw>
                </a:effectLst>
              </a:rPr>
              <a:t> → </a:t>
            </a:r>
            <a:r>
              <a:rPr lang="de-DE" altLang="zh-CN" sz="2400" dirty="0">
                <a:effectLst>
                  <a:outerShdw blurRad="38100" dist="38100" dir="2700000" algn="tl">
                    <a:srgbClr val="000000">
                      <a:alpha val="43137"/>
                    </a:srgbClr>
                  </a:outerShdw>
                </a:effectLst>
              </a:rPr>
              <a:t>(E)</a:t>
            </a:r>
            <a:endParaRPr lang="zh-CN" altLang="zh-CN" sz="2400" dirty="0">
              <a:effectLst>
                <a:outerShdw blurRad="38100" dist="38100" dir="2700000" algn="tl">
                  <a:srgbClr val="000000">
                    <a:alpha val="43137"/>
                  </a:srgbClr>
                </a:outerShdw>
              </a:effectLst>
            </a:endParaRPr>
          </a:p>
          <a:p>
            <a:r>
              <a:rPr lang="de-DE" altLang="zh-CN" sz="2400" dirty="0">
                <a:effectLst>
                  <a:outerShdw blurRad="38100" dist="38100" dir="2700000" algn="tl">
                    <a:srgbClr val="000000">
                      <a:alpha val="43137"/>
                    </a:srgbClr>
                  </a:outerShdw>
                </a:effectLst>
              </a:rPr>
              <a:t>	 (8) P</a:t>
            </a:r>
            <a:r>
              <a:rPr lang="en-US" altLang="zh-CN" sz="2400" dirty="0">
                <a:effectLst>
                  <a:outerShdw blurRad="38100" dist="38100" dir="2700000" algn="tl">
                    <a:srgbClr val="000000">
                      <a:alpha val="43137"/>
                    </a:srgbClr>
                  </a:outerShdw>
                </a:effectLst>
              </a:rPr>
              <a:t> → </a:t>
            </a:r>
            <a:r>
              <a:rPr lang="de-DE" altLang="zh-CN" sz="2400" dirty="0">
                <a:effectLst>
                  <a:outerShdw blurRad="38100" dist="38100" dir="2700000" algn="tl">
                    <a:srgbClr val="000000">
                      <a:alpha val="43137"/>
                    </a:srgbClr>
                  </a:outerShdw>
                </a:effectLst>
              </a:rPr>
              <a:t>i</a:t>
            </a:r>
            <a:endParaRPr lang="zh-CN" altLang="zh-CN" sz="2400" dirty="0">
              <a:effectLst>
                <a:outerShdw blurRad="38100" dist="38100" dir="2700000" algn="tl">
                  <a:srgbClr val="000000">
                    <a:alpha val="43137"/>
                  </a:srgbClr>
                </a:outerShdw>
              </a:effectLst>
            </a:endParaRPr>
          </a:p>
        </p:txBody>
      </p:sp>
      <p:pic>
        <p:nvPicPr>
          <p:cNvPr id="6" name="图片 5"/>
          <p:cNvPicPr>
            <a:picLocks noChangeAspect="1"/>
          </p:cNvPicPr>
          <p:nvPr/>
        </p:nvPicPr>
        <p:blipFill>
          <a:blip r:embed="rId1"/>
          <a:stretch>
            <a:fillRect/>
          </a:stretch>
        </p:blipFill>
        <p:spPr>
          <a:xfrm>
            <a:off x="2958763" y="2858758"/>
            <a:ext cx="3092871" cy="3279511"/>
          </a:xfrm>
          <a:prstGeom prst="rect">
            <a:avLst/>
          </a:prstGeom>
          <a:ln>
            <a:solidFill>
              <a:schemeClr val="tx1"/>
            </a:solidFill>
          </a:ln>
        </p:spPr>
      </p:pic>
      <p:sp>
        <p:nvSpPr>
          <p:cNvPr id="7" name="矩形 6"/>
          <p:cNvSpPr/>
          <p:nvPr/>
        </p:nvSpPr>
        <p:spPr>
          <a:xfrm>
            <a:off x="6085405" y="2858757"/>
            <a:ext cx="3058595" cy="2769989"/>
          </a:xfrm>
          <a:prstGeom prst="rect">
            <a:avLst/>
          </a:prstGeom>
        </p:spPr>
        <p:txBody>
          <a:bodyPr wrap="square">
            <a:spAutoFit/>
          </a:bodyPr>
          <a:lstStyle/>
          <a:p>
            <a:pPr>
              <a:spcBef>
                <a:spcPts val="600"/>
              </a:spcBef>
              <a:spcAft>
                <a:spcPts val="600"/>
              </a:spcAft>
            </a:pPr>
            <a:r>
              <a:rPr lang="zh-CN" altLang="zh-CN" sz="2400" dirty="0"/>
              <a:t>对于句型</a:t>
            </a:r>
            <a:r>
              <a:rPr lang="de-DE" altLang="zh-CN" sz="2400" dirty="0"/>
              <a:t>T+T*F+i</a:t>
            </a:r>
            <a:r>
              <a:rPr lang="zh-CN" altLang="zh-CN" sz="2400" dirty="0"/>
              <a:t>，其短语有：</a:t>
            </a:r>
            <a:endParaRPr lang="en-US" altLang="zh-CN" sz="2400" dirty="0"/>
          </a:p>
          <a:p>
            <a:pPr>
              <a:spcBef>
                <a:spcPts val="600"/>
              </a:spcBef>
              <a:spcAft>
                <a:spcPts val="600"/>
              </a:spcAft>
            </a:pPr>
            <a:r>
              <a:rPr lang="de-DE" altLang="zh-CN" sz="2400" dirty="0"/>
              <a:t>T</a:t>
            </a:r>
            <a:r>
              <a:rPr lang="zh-CN" altLang="en-US" sz="2400" dirty="0"/>
              <a:t>、</a:t>
            </a:r>
            <a:r>
              <a:rPr lang="de-DE" altLang="zh-CN" sz="2400" dirty="0"/>
              <a:t>T*F</a:t>
            </a:r>
            <a:r>
              <a:rPr lang="zh-CN" altLang="en-US" sz="2400" dirty="0"/>
              <a:t>、</a:t>
            </a:r>
            <a:r>
              <a:rPr lang="de-DE" altLang="zh-CN" sz="2400" dirty="0"/>
              <a:t>i</a:t>
            </a:r>
            <a:r>
              <a:rPr lang="zh-CN" altLang="en-US" sz="2400" dirty="0"/>
              <a:t>、</a:t>
            </a:r>
            <a:r>
              <a:rPr lang="de-DE" altLang="zh-CN" sz="2400" dirty="0"/>
              <a:t>T+T*F+i</a:t>
            </a:r>
            <a:r>
              <a:rPr lang="zh-CN" altLang="en-US" sz="2400" dirty="0"/>
              <a:t>、</a:t>
            </a:r>
            <a:r>
              <a:rPr lang="de-DE" altLang="zh-CN" sz="2400" dirty="0"/>
              <a:t>T+T*F</a:t>
            </a:r>
            <a:endParaRPr lang="zh-CN" altLang="zh-CN" sz="2400" dirty="0"/>
          </a:p>
          <a:p>
            <a:pPr>
              <a:spcBef>
                <a:spcPts val="600"/>
              </a:spcBef>
              <a:spcAft>
                <a:spcPts val="600"/>
              </a:spcAft>
            </a:pPr>
            <a:r>
              <a:rPr lang="zh-CN" altLang="zh-CN" sz="2400" dirty="0"/>
              <a:t>素短语有：</a:t>
            </a:r>
            <a:r>
              <a:rPr lang="de-DE" altLang="zh-CN" sz="2400" dirty="0"/>
              <a:t>T*F</a:t>
            </a:r>
            <a:r>
              <a:rPr lang="zh-CN" altLang="en-US" sz="2400" dirty="0"/>
              <a:t>、</a:t>
            </a:r>
            <a:r>
              <a:rPr lang="de-DE" altLang="zh-CN" sz="2400" dirty="0"/>
              <a:t>i</a:t>
            </a:r>
            <a:endParaRPr lang="zh-CN" altLang="zh-CN" sz="2400" dirty="0"/>
          </a:p>
          <a:p>
            <a:pPr>
              <a:spcBef>
                <a:spcPts val="600"/>
              </a:spcBef>
              <a:spcAft>
                <a:spcPts val="600"/>
              </a:spcAft>
            </a:pPr>
            <a:r>
              <a:rPr lang="zh-CN" altLang="zh-CN" sz="2400" dirty="0"/>
              <a:t>最左素短语为：</a:t>
            </a:r>
            <a:r>
              <a:rPr lang="de-DE" altLang="zh-CN" sz="2400" dirty="0"/>
              <a:t>T*F</a:t>
            </a:r>
            <a:endParaRPr lang="zh-CN"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fade">
                                      <p:cBhvr>
                                        <p:cTn id="32" dur="500"/>
                                        <p:tgtEl>
                                          <p:spTgt spid="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animEffect transition="in" filter="fade">
                                      <p:cBhvr>
                                        <p:cTn id="37" dur="500"/>
                                        <p:tgtEl>
                                          <p:spTgt spid="7">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2" end="2"/>
                                            </p:txEl>
                                          </p:spTgt>
                                        </p:tgtEl>
                                        <p:attrNameLst>
                                          <p:attrName>style.visibility</p:attrName>
                                        </p:attrNameLst>
                                      </p:cBhvr>
                                      <p:to>
                                        <p:strVal val="visible"/>
                                      </p:to>
                                    </p:set>
                                    <p:animEffect transition="in" filter="fade">
                                      <p:cBhvr>
                                        <p:cTn id="42" dur="500"/>
                                        <p:tgtEl>
                                          <p:spTgt spid="7">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3" end="3"/>
                                            </p:txEl>
                                          </p:spTgt>
                                        </p:tgtEl>
                                        <p:attrNameLst>
                                          <p:attrName>style.visibility</p:attrName>
                                        </p:attrNameLst>
                                      </p:cBhvr>
                                      <p:to>
                                        <p:strVal val="visible"/>
                                      </p:to>
                                    </p:set>
                                    <p:animEffect transition="in" filter="fade">
                                      <p:cBhvr>
                                        <p:cTn id="4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a:t>
            </a:r>
            <a:r>
              <a:rPr lang="en-US" altLang="zh-CN" dirty="0"/>
              <a:t>2</a:t>
            </a:r>
            <a:r>
              <a:rPr lang="zh-CN" altLang="en-US" dirty="0"/>
              <a:t>）最左素短语的判断</a:t>
            </a:r>
            <a:endParaRPr lang="zh-CN" altLang="en-US" dirty="0"/>
          </a:p>
        </p:txBody>
      </p:sp>
      <p:sp>
        <p:nvSpPr>
          <p:cNvPr id="4" name="内容占位符 3"/>
          <p:cNvSpPr>
            <a:spLocks noGrp="1"/>
          </p:cNvSpPr>
          <p:nvPr>
            <p:ph sz="quarter" idx="13"/>
          </p:nvPr>
        </p:nvSpPr>
        <p:spPr/>
        <p:txBody>
          <a:bodyPr>
            <a:noAutofit/>
          </a:bodyPr>
          <a:lstStyle/>
          <a:p>
            <a:r>
              <a:rPr lang="zh-CN" altLang="en-US" sz="2400" dirty="0"/>
              <a:t>对于算符优先文法，句型一般记为 ：</a:t>
            </a:r>
            <a:endParaRPr lang="zh-CN" altLang="en-US" sz="2400" dirty="0"/>
          </a:p>
          <a:p>
            <a:r>
              <a:rPr lang="en-US" altLang="zh-CN" sz="2400" dirty="0"/>
              <a:t>#N</a:t>
            </a:r>
            <a:r>
              <a:rPr lang="en-US" altLang="zh-CN" sz="2400" baseline="-25000" dirty="0"/>
              <a:t>1</a:t>
            </a:r>
            <a:r>
              <a:rPr lang="en-US" altLang="zh-CN" sz="2400" dirty="0"/>
              <a:t>a</a:t>
            </a:r>
            <a:r>
              <a:rPr lang="en-US" altLang="zh-CN" sz="2400" baseline="-25000" dirty="0"/>
              <a:t>1</a:t>
            </a:r>
            <a:r>
              <a:rPr lang="en-US" altLang="zh-CN" sz="2400" dirty="0"/>
              <a:t>N</a:t>
            </a:r>
            <a:r>
              <a:rPr lang="en-US" altLang="zh-CN" sz="2400" baseline="-25000" dirty="0"/>
              <a:t>2</a:t>
            </a:r>
            <a:r>
              <a:rPr lang="en-US" altLang="zh-CN" sz="2400" dirty="0"/>
              <a:t>a</a:t>
            </a:r>
            <a:r>
              <a:rPr lang="en-US" altLang="zh-CN" sz="2400" baseline="-25000" dirty="0"/>
              <a:t>2</a:t>
            </a:r>
            <a:r>
              <a:rPr lang="en-US" altLang="zh-CN" sz="2400" dirty="0"/>
              <a:t>…N</a:t>
            </a:r>
            <a:r>
              <a:rPr lang="en-US" altLang="zh-CN" sz="2400" baseline="-25000" dirty="0"/>
              <a:t>n</a:t>
            </a:r>
            <a:r>
              <a:rPr lang="en-US" altLang="zh-CN" sz="2400" dirty="0"/>
              <a:t>a</a:t>
            </a:r>
            <a:r>
              <a:rPr lang="en-US" altLang="zh-CN" sz="2400" baseline="-25000" dirty="0"/>
              <a:t>n</a:t>
            </a:r>
            <a:r>
              <a:rPr lang="en-US" altLang="zh-CN" sz="2400" dirty="0"/>
              <a:t>N</a:t>
            </a:r>
            <a:r>
              <a:rPr lang="en-US" altLang="zh-CN" sz="2400" baseline="-25000" dirty="0"/>
              <a:t>n+1</a:t>
            </a:r>
            <a:r>
              <a:rPr lang="en-US" altLang="zh-CN" sz="2400" dirty="0"/>
              <a:t># </a:t>
            </a:r>
            <a:endParaRPr lang="en-US" altLang="zh-CN" sz="2400" dirty="0"/>
          </a:p>
          <a:p>
            <a:r>
              <a:rPr lang="zh-CN" altLang="en-US" sz="2400" dirty="0"/>
              <a:t>其中，每个</a:t>
            </a:r>
            <a:r>
              <a:rPr lang="en-US" altLang="zh-CN" sz="2400" dirty="0" err="1"/>
              <a:t>a</a:t>
            </a:r>
            <a:r>
              <a:rPr lang="en-US" altLang="zh-CN" sz="2400" baseline="-25000" dirty="0" err="1"/>
              <a:t>i</a:t>
            </a:r>
            <a:r>
              <a:rPr lang="zh-CN" altLang="en-US" sz="2400" dirty="0"/>
              <a:t>都是终结符，</a:t>
            </a:r>
            <a:r>
              <a:rPr lang="en-US" altLang="zh-CN" sz="2400" dirty="0"/>
              <a:t>N</a:t>
            </a:r>
            <a:r>
              <a:rPr lang="en-US" altLang="zh-CN" sz="2400" baseline="-25000" dirty="0"/>
              <a:t>i</a:t>
            </a:r>
            <a:r>
              <a:rPr lang="zh-CN" altLang="en-US" sz="2400" dirty="0"/>
              <a:t>是可有可无的非终结符。</a:t>
            </a:r>
            <a:endParaRPr lang="zh-CN" altLang="en-US" sz="2400" dirty="0"/>
          </a:p>
          <a:p>
            <a:r>
              <a:rPr lang="zh-CN" altLang="en-US" sz="2400" dirty="0"/>
              <a:t>设最左素短语为</a:t>
            </a:r>
            <a:r>
              <a:rPr lang="en-US" altLang="zh-CN" sz="2400" dirty="0" err="1"/>
              <a:t>N</a:t>
            </a:r>
            <a:r>
              <a:rPr lang="en-US" altLang="zh-CN" sz="2400" baseline="-25000" dirty="0" err="1"/>
              <a:t>i</a:t>
            </a:r>
            <a:r>
              <a:rPr lang="en-US" altLang="zh-CN" sz="2400" dirty="0" err="1"/>
              <a:t>a</a:t>
            </a:r>
            <a:r>
              <a:rPr lang="en-US" altLang="zh-CN" sz="2400" baseline="-25000" dirty="0" err="1"/>
              <a:t>i</a:t>
            </a:r>
            <a:r>
              <a:rPr lang="en-US" altLang="zh-CN" sz="2400" dirty="0"/>
              <a:t>…N</a:t>
            </a:r>
            <a:r>
              <a:rPr lang="en-US" altLang="zh-CN" sz="2400" baseline="-25000" dirty="0"/>
              <a:t>j</a:t>
            </a:r>
            <a:r>
              <a:rPr lang="en-US" altLang="zh-CN" sz="2400" dirty="0"/>
              <a:t>a</a:t>
            </a:r>
            <a:r>
              <a:rPr lang="en-US" altLang="zh-CN" sz="2400" baseline="-25000" dirty="0"/>
              <a:t>j</a:t>
            </a:r>
            <a:r>
              <a:rPr lang="en-US" altLang="zh-CN" sz="2400" dirty="0"/>
              <a:t>N</a:t>
            </a:r>
            <a:r>
              <a:rPr lang="en-US" altLang="zh-CN" sz="2400" baseline="-25000" dirty="0"/>
              <a:t>j+1</a:t>
            </a:r>
            <a:r>
              <a:rPr lang="zh-CN" altLang="en-US" sz="2400" dirty="0"/>
              <a:t>，有：</a:t>
            </a:r>
            <a:endParaRPr lang="zh-CN" altLang="en-US" sz="2400" dirty="0"/>
          </a:p>
          <a:p>
            <a:r>
              <a:rPr lang="en-US" altLang="zh-CN" sz="2400" dirty="0"/>
              <a:t>a</a:t>
            </a:r>
            <a:r>
              <a:rPr lang="en-US" altLang="zh-CN" sz="2400" baseline="-25000" dirty="0"/>
              <a:t>i-1</a:t>
            </a:r>
            <a:r>
              <a:rPr lang="en-US" altLang="zh-CN" sz="2400" dirty="0">
                <a:latin typeface="Cambria Math" panose="02040503050406030204" pitchFamily="18" charset="0"/>
                <a:ea typeface="Cambria Math" panose="02040503050406030204" pitchFamily="18" charset="0"/>
              </a:rPr>
              <a:t>⋖ </a:t>
            </a:r>
            <a:r>
              <a:rPr lang="en-US" altLang="zh-CN" sz="2400" dirty="0" err="1"/>
              <a:t>a</a:t>
            </a:r>
            <a:r>
              <a:rPr lang="en-US" altLang="zh-CN" sz="2400" baseline="-25000" dirty="0" err="1"/>
              <a:t>i</a:t>
            </a:r>
            <a:r>
              <a:rPr lang="en-US" altLang="zh-CN" sz="2400" dirty="0"/>
              <a:t>    a</a:t>
            </a:r>
            <a:r>
              <a:rPr lang="en-US" altLang="zh-CN" sz="2400" baseline="-25000" dirty="0"/>
              <a:t>i+1</a:t>
            </a:r>
            <a:r>
              <a:rPr lang="en-US" altLang="zh-CN" sz="2400" dirty="0"/>
              <a:t>   …    </a:t>
            </a:r>
            <a:r>
              <a:rPr lang="en-US" altLang="zh-CN" sz="2400" dirty="0" err="1"/>
              <a:t>a</a:t>
            </a:r>
            <a:r>
              <a:rPr lang="en-US" altLang="zh-CN" sz="2400" baseline="-25000" dirty="0" err="1"/>
              <a:t>j</a:t>
            </a:r>
            <a:r>
              <a:rPr lang="en-US" altLang="zh-CN" sz="2400" dirty="0">
                <a:latin typeface="Cambria Math" panose="02040503050406030204" pitchFamily="18" charset="0"/>
                <a:ea typeface="Cambria Math" panose="02040503050406030204" pitchFamily="18" charset="0"/>
              </a:rPr>
              <a:t> ⋗ </a:t>
            </a:r>
            <a:r>
              <a:rPr lang="en-US" altLang="zh-CN" sz="2400" dirty="0"/>
              <a:t>a</a:t>
            </a:r>
            <a:r>
              <a:rPr lang="en-US" altLang="zh-CN" sz="2400" baseline="-25000" dirty="0"/>
              <a:t>j+1</a:t>
            </a:r>
            <a:endParaRPr lang="en-US" altLang="zh-CN" sz="2400" dirty="0"/>
          </a:p>
          <a:p>
            <a:r>
              <a:rPr lang="zh-CN" altLang="en-US" sz="2400" dirty="0"/>
              <a:t>则</a:t>
            </a:r>
            <a:r>
              <a:rPr lang="en-US" altLang="zh-CN" sz="2400" dirty="0" err="1"/>
              <a:t>N</a:t>
            </a:r>
            <a:r>
              <a:rPr lang="en-US" altLang="zh-CN" sz="2400" baseline="-25000" dirty="0" err="1"/>
              <a:t>i</a:t>
            </a:r>
            <a:r>
              <a:rPr lang="en-US" altLang="zh-CN" sz="2400" dirty="0" err="1"/>
              <a:t>a</a:t>
            </a:r>
            <a:r>
              <a:rPr lang="en-US" altLang="zh-CN" sz="2400" baseline="-25000" dirty="0" err="1"/>
              <a:t>i</a:t>
            </a:r>
            <a:r>
              <a:rPr lang="en-US" altLang="zh-CN" sz="2400" dirty="0"/>
              <a:t>…N</a:t>
            </a:r>
            <a:r>
              <a:rPr lang="en-US" altLang="zh-CN" sz="2400" baseline="-25000" dirty="0"/>
              <a:t>j</a:t>
            </a:r>
            <a:r>
              <a:rPr lang="en-US" altLang="zh-CN" sz="2400" dirty="0"/>
              <a:t>a</a:t>
            </a:r>
            <a:r>
              <a:rPr lang="en-US" altLang="zh-CN" sz="2400" baseline="-25000" dirty="0"/>
              <a:t>j</a:t>
            </a:r>
            <a:r>
              <a:rPr lang="en-US" altLang="zh-CN" sz="2400" dirty="0"/>
              <a:t>N</a:t>
            </a:r>
            <a:r>
              <a:rPr lang="en-US" altLang="zh-CN" sz="2400" baseline="-25000" dirty="0"/>
              <a:t>j+1</a:t>
            </a:r>
            <a:r>
              <a:rPr lang="zh-CN" altLang="en-US" sz="2400" dirty="0"/>
              <a:t>一定能归约为某非终结符。</a:t>
            </a:r>
            <a:endParaRPr lang="zh-CN" altLang="en-US" sz="2400" dirty="0"/>
          </a:p>
          <a:p>
            <a:r>
              <a:rPr lang="zh-CN" altLang="en-US" sz="2400" dirty="0"/>
              <a:t>注意，在程序设计语言中会经常看到这种素短语（如</a:t>
            </a:r>
            <a:r>
              <a:rPr lang="en-US" altLang="zh-CN" sz="2400" dirty="0" err="1"/>
              <a:t>S→for</a:t>
            </a:r>
            <a:r>
              <a:rPr lang="en-US" altLang="zh-CN" sz="2400" dirty="0"/>
              <a:t> (i=</a:t>
            </a:r>
            <a:r>
              <a:rPr lang="en-US" altLang="zh-CN" sz="2400" dirty="0" err="1"/>
              <a:t>E;i≤E;i</a:t>
            </a:r>
            <a:r>
              <a:rPr lang="en-US" altLang="zh-CN" sz="2400" dirty="0"/>
              <a:t>++)</a:t>
            </a:r>
            <a:r>
              <a:rPr lang="zh-CN" altLang="en-US" sz="2400" dirty="0"/>
              <a:t>），当栈顶形成某素短语时就可以进行归约。显然，按照归约句柄的思想，在算符优先分析中应归约最左素短语。</a:t>
            </a:r>
            <a:endParaRPr lang="zh-CN" altLang="en-US" sz="2400" dirty="0"/>
          </a:p>
        </p:txBody>
      </p:sp>
      <p:grpSp>
        <p:nvGrpSpPr>
          <p:cNvPr id="7" name="组合 6"/>
          <p:cNvGrpSpPr/>
          <p:nvPr/>
        </p:nvGrpSpPr>
        <p:grpSpPr>
          <a:xfrm>
            <a:off x="2309127" y="3578579"/>
            <a:ext cx="216000" cy="169333"/>
            <a:chOff x="288418" y="2946400"/>
            <a:chExt cx="216000" cy="169333"/>
          </a:xfrm>
        </p:grpSpPr>
        <p:cxnSp>
          <p:nvCxnSpPr>
            <p:cNvPr id="8" name="直接连接符 7"/>
            <p:cNvCxnSpPr/>
            <p:nvPr/>
          </p:nvCxnSpPr>
          <p:spPr>
            <a:xfrm flipV="1">
              <a:off x="288418" y="2946400"/>
              <a:ext cx="2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288418" y="3115733"/>
              <a:ext cx="2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373840" y="3013066"/>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3088060" y="3578579"/>
            <a:ext cx="216000" cy="169333"/>
            <a:chOff x="288418" y="2946400"/>
            <a:chExt cx="216000" cy="169333"/>
          </a:xfrm>
        </p:grpSpPr>
        <p:cxnSp>
          <p:nvCxnSpPr>
            <p:cNvPr id="12" name="直接连接符 11"/>
            <p:cNvCxnSpPr/>
            <p:nvPr/>
          </p:nvCxnSpPr>
          <p:spPr>
            <a:xfrm flipV="1">
              <a:off x="288418" y="2946400"/>
              <a:ext cx="2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288418" y="3115733"/>
              <a:ext cx="2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373840" y="3013066"/>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3652504" y="3574000"/>
            <a:ext cx="216000" cy="169333"/>
            <a:chOff x="288418" y="2946400"/>
            <a:chExt cx="216000" cy="169333"/>
          </a:xfrm>
        </p:grpSpPr>
        <p:cxnSp>
          <p:nvCxnSpPr>
            <p:cNvPr id="16" name="直接连接符 15"/>
            <p:cNvCxnSpPr/>
            <p:nvPr/>
          </p:nvCxnSpPr>
          <p:spPr>
            <a:xfrm flipV="1">
              <a:off x="288418" y="2946400"/>
              <a:ext cx="2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288418" y="3115733"/>
              <a:ext cx="2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373840" y="3013066"/>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animEffect transition="in" filter="fade">
                                      <p:cBhvr>
                                        <p:cTn id="41" dur="500"/>
                                        <p:tgtEl>
                                          <p:spTgt spid="4">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4">
                                            <p:txEl>
                                              <p:pRg st="6" end="6"/>
                                            </p:txEl>
                                          </p:spTgt>
                                        </p:tgtEl>
                                        <p:attrNameLst>
                                          <p:attrName>style.visibility</p:attrName>
                                        </p:attrNameLst>
                                      </p:cBhvr>
                                      <p:to>
                                        <p:strVal val="visible"/>
                                      </p:to>
                                    </p:set>
                                    <p:animEffect transition="in" filter="fade">
                                      <p:cBhvr>
                                        <p:cTn id="46"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总结</a:t>
            </a:r>
            <a:endParaRPr lang="zh-CN" altLang="en-US" dirty="0"/>
          </a:p>
        </p:txBody>
      </p:sp>
      <p:sp>
        <p:nvSpPr>
          <p:cNvPr id="4" name="内容占位符 3"/>
          <p:cNvSpPr>
            <a:spLocks noGrp="1"/>
          </p:cNvSpPr>
          <p:nvPr>
            <p:ph sz="quarter" idx="13"/>
          </p:nvPr>
        </p:nvSpPr>
        <p:spPr/>
        <p:txBody>
          <a:bodyPr/>
          <a:lstStyle/>
          <a:p>
            <a:r>
              <a:rPr lang="zh-CN" altLang="en-US" dirty="0"/>
              <a:t>在</a:t>
            </a:r>
            <a:r>
              <a:rPr lang="zh-CN" altLang="en-US" dirty="0">
                <a:solidFill>
                  <a:srgbClr val="FF0000"/>
                </a:solidFill>
              </a:rPr>
              <a:t>算符优先分析法中用“最左素短语”来刻画“可归约串”</a:t>
            </a:r>
            <a:r>
              <a:rPr lang="zh-CN" altLang="en-US" dirty="0"/>
              <a:t>；</a:t>
            </a:r>
            <a:endParaRPr lang="zh-CN" altLang="en-US" dirty="0"/>
          </a:p>
          <a:p>
            <a:r>
              <a:rPr lang="zh-CN" altLang="en-US" dirty="0"/>
              <a:t>在</a:t>
            </a:r>
            <a:r>
              <a:rPr lang="zh-CN" altLang="en-US" dirty="0">
                <a:solidFill>
                  <a:srgbClr val="FF0000"/>
                </a:solidFill>
              </a:rPr>
              <a:t>“规范归约”中，用“句柄”来刻画“可归约串”</a:t>
            </a:r>
            <a:r>
              <a:rPr lang="zh-CN" altLang="en-US" dirty="0"/>
              <a:t>。</a:t>
            </a:r>
            <a:endParaRPr lang="zh-CN" altLang="en-US" dirty="0"/>
          </a:p>
          <a:p>
            <a:pPr marL="0" indent="0">
              <a:buNone/>
            </a:pPr>
            <a:endParaRPr lang="zh-CN" altLang="en-US"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zh-CN" dirty="0"/>
              <a:t>教学内容</a:t>
            </a:r>
            <a:endParaRPr lang="zh-CN" altLang="en-US" dirty="0"/>
          </a:p>
        </p:txBody>
      </p:sp>
      <p:sp>
        <p:nvSpPr>
          <p:cNvPr id="4" name="内容占位符 3"/>
          <p:cNvSpPr>
            <a:spLocks noGrp="1"/>
          </p:cNvSpPr>
          <p:nvPr>
            <p:ph sz="quarter" idx="13"/>
          </p:nvPr>
        </p:nvSpPr>
        <p:spPr/>
        <p:txBody>
          <a:bodyPr>
            <a:normAutofit/>
          </a:bodyPr>
          <a:lstStyle/>
          <a:p>
            <a:r>
              <a:rPr lang="en-US" altLang="zh-CN" dirty="0"/>
              <a:t>6.1 </a:t>
            </a:r>
            <a:r>
              <a:rPr lang="zh-CN" altLang="en-US" dirty="0"/>
              <a:t>自底向上分析概述</a:t>
            </a:r>
            <a:endParaRPr lang="zh-CN" altLang="en-US" dirty="0"/>
          </a:p>
          <a:p>
            <a:r>
              <a:rPr lang="en-US" altLang="zh-CN" dirty="0"/>
              <a:t>6.2 </a:t>
            </a:r>
            <a:r>
              <a:rPr lang="zh-CN" altLang="en-US" dirty="0"/>
              <a:t>自底向上优先分析法概述</a:t>
            </a:r>
            <a:endParaRPr lang="zh-CN" altLang="en-US" dirty="0"/>
          </a:p>
          <a:p>
            <a:r>
              <a:rPr lang="en-US" altLang="zh-CN" dirty="0"/>
              <a:t>6.3 </a:t>
            </a:r>
            <a:r>
              <a:rPr lang="zh-CN" altLang="en-US" dirty="0"/>
              <a:t>简单优先分析法</a:t>
            </a:r>
            <a:endParaRPr lang="zh-CN" altLang="en-US" dirty="0"/>
          </a:p>
          <a:p>
            <a:r>
              <a:rPr lang="en-US" altLang="zh-CN" dirty="0"/>
              <a:t>6.4 </a:t>
            </a:r>
            <a:r>
              <a:rPr lang="zh-CN" altLang="en-US" dirty="0"/>
              <a:t>算符优先分析法</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a:t>
            </a:r>
            <a:r>
              <a:rPr lang="en-US" altLang="zh-CN" dirty="0"/>
              <a:t>3</a:t>
            </a:r>
            <a:r>
              <a:rPr lang="zh-CN" altLang="en-US" dirty="0"/>
              <a:t>）算符优先分析算法</a:t>
            </a:r>
            <a:endParaRPr lang="zh-CN" altLang="en-US" dirty="0"/>
          </a:p>
        </p:txBody>
      </p:sp>
      <p:sp>
        <p:nvSpPr>
          <p:cNvPr id="4" name="内容占位符 3"/>
          <p:cNvSpPr>
            <a:spLocks noGrp="1"/>
          </p:cNvSpPr>
          <p:nvPr>
            <p:ph sz="quarter" idx="13"/>
          </p:nvPr>
        </p:nvSpPr>
        <p:spPr/>
        <p:txBody>
          <a:bodyPr/>
          <a:lstStyle/>
          <a:p>
            <a:r>
              <a:rPr lang="zh-CN" altLang="en-US" dirty="0"/>
              <a:t>分析算法可容易地形式化：引入一个分析栈，先将</a:t>
            </a:r>
            <a:r>
              <a:rPr lang="en-US" altLang="zh-CN" dirty="0"/>
              <a:t>’#’</a:t>
            </a:r>
            <a:r>
              <a:rPr lang="zh-CN" altLang="en-US" dirty="0"/>
              <a:t>压入栈，分析时总是用栈顶终结符与当前扫描符进行比较，</a:t>
            </a:r>
            <a:endParaRPr lang="en-US" altLang="zh-CN" dirty="0"/>
          </a:p>
          <a:p>
            <a:r>
              <a:rPr lang="zh-CN" altLang="en-US" dirty="0"/>
              <a:t>遇到优先关系</a:t>
            </a:r>
            <a:r>
              <a:rPr lang="en-US" altLang="zh-CN" dirty="0">
                <a:latin typeface="Cambria Math" panose="02040503050406030204" pitchFamily="18" charset="0"/>
                <a:ea typeface="Cambria Math" panose="02040503050406030204" pitchFamily="18" charset="0"/>
              </a:rPr>
              <a:t>⋖</a:t>
            </a:r>
            <a:r>
              <a:rPr lang="zh-CN" altLang="en-US" dirty="0"/>
              <a:t>和   时进栈，</a:t>
            </a:r>
            <a:endParaRPr lang="en-US" altLang="zh-CN" dirty="0"/>
          </a:p>
          <a:p>
            <a:r>
              <a:rPr lang="zh-CN" altLang="en-US" dirty="0"/>
              <a:t>遇关系</a:t>
            </a:r>
            <a:r>
              <a:rPr lang="en-US" altLang="zh-CN" dirty="0">
                <a:latin typeface="Cambria Math" panose="02040503050406030204" pitchFamily="18" charset="0"/>
                <a:ea typeface="Cambria Math" panose="02040503050406030204" pitchFamily="18" charset="0"/>
              </a:rPr>
              <a:t>⋗</a:t>
            </a:r>
            <a:r>
              <a:rPr lang="zh-CN" altLang="en-US" dirty="0"/>
              <a:t>时，回头查找最左素短语，归约之；</a:t>
            </a:r>
            <a:endParaRPr lang="en-US" altLang="zh-CN" dirty="0"/>
          </a:p>
          <a:p>
            <a:r>
              <a:rPr lang="zh-CN" altLang="en-US" dirty="0"/>
              <a:t>若两个符号无关系，则报错。</a:t>
            </a:r>
            <a:endParaRPr lang="en-US" altLang="zh-CN" dirty="0"/>
          </a:p>
          <a:p>
            <a:r>
              <a:rPr lang="zh-CN" altLang="en-US" dirty="0"/>
              <a:t>若栈顶为开始符</a:t>
            </a:r>
            <a:r>
              <a:rPr lang="en-US" altLang="zh-CN" dirty="0"/>
              <a:t>S</a:t>
            </a:r>
            <a:r>
              <a:rPr lang="zh-CN" altLang="en-US" dirty="0"/>
              <a:t>，扫描符为</a:t>
            </a:r>
            <a:r>
              <a:rPr lang="en-US" altLang="zh-CN" dirty="0"/>
              <a:t>’#’</a:t>
            </a:r>
            <a:r>
              <a:rPr lang="zh-CN" altLang="en-US" dirty="0"/>
              <a:t>，成功。</a:t>
            </a:r>
            <a:endParaRPr lang="zh-CN" altLang="en-US" dirty="0"/>
          </a:p>
        </p:txBody>
      </p:sp>
      <p:grpSp>
        <p:nvGrpSpPr>
          <p:cNvPr id="5" name="组合 4"/>
          <p:cNvGrpSpPr/>
          <p:nvPr/>
        </p:nvGrpSpPr>
        <p:grpSpPr>
          <a:xfrm>
            <a:off x="4149218" y="2946401"/>
            <a:ext cx="216000" cy="169333"/>
            <a:chOff x="288418" y="2946400"/>
            <a:chExt cx="216000" cy="169333"/>
          </a:xfrm>
        </p:grpSpPr>
        <p:cxnSp>
          <p:nvCxnSpPr>
            <p:cNvPr id="6" name="直接连接符 5"/>
            <p:cNvCxnSpPr/>
            <p:nvPr/>
          </p:nvCxnSpPr>
          <p:spPr>
            <a:xfrm flipV="1">
              <a:off x="288418" y="2946400"/>
              <a:ext cx="2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288418" y="3115733"/>
              <a:ext cx="2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373840" y="3013066"/>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fade">
                                      <p:cBhvr>
                                        <p:cTn id="3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normAutofit/>
          </a:bodyPr>
          <a:lstStyle/>
          <a:p>
            <a:r>
              <a:rPr lang="zh-CN" altLang="en-US" dirty="0"/>
              <a:t>算符优先分析算法</a:t>
            </a:r>
            <a:endParaRPr lang="zh-CN" altLang="en-US" dirty="0"/>
          </a:p>
        </p:txBody>
      </p:sp>
      <p:sp>
        <p:nvSpPr>
          <p:cNvPr id="4" name="内容占位符 3"/>
          <p:cNvSpPr>
            <a:spLocks noGrp="1"/>
          </p:cNvSpPr>
          <p:nvPr>
            <p:ph sz="quarter" idx="13"/>
          </p:nvPr>
        </p:nvSpPr>
        <p:spPr>
          <a:xfrm>
            <a:off x="768350" y="1322773"/>
            <a:ext cx="8089900" cy="5422251"/>
          </a:xfrm>
        </p:spPr>
        <p:txBody>
          <a:bodyPr>
            <a:noAutofit/>
          </a:bodyPr>
          <a:lstStyle/>
          <a:p>
            <a:pPr marL="0" indent="0">
              <a:spcBef>
                <a:spcPts val="0"/>
              </a:spcBef>
              <a:buNone/>
            </a:pPr>
            <a:r>
              <a:rPr lang="en-US" altLang="zh-CN" sz="1800" dirty="0"/>
              <a:t>k=1,s[k]=‘#’;	//s</a:t>
            </a:r>
            <a:r>
              <a:rPr lang="zh-CN" altLang="en-US" sz="1800" dirty="0"/>
              <a:t>为符号栈，‘</a:t>
            </a:r>
            <a:r>
              <a:rPr lang="en-US" altLang="zh-CN" sz="1800" dirty="0"/>
              <a:t>#’</a:t>
            </a:r>
            <a:r>
              <a:rPr lang="zh-CN" altLang="en-US" sz="1800" dirty="0"/>
              <a:t>压入栈，</a:t>
            </a:r>
            <a:r>
              <a:rPr lang="en-US" altLang="zh-CN" sz="1800" dirty="0"/>
              <a:t>s[k]</a:t>
            </a:r>
            <a:r>
              <a:rPr lang="zh-CN" altLang="en-US" sz="1800" dirty="0"/>
              <a:t>为栈顶项</a:t>
            </a:r>
            <a:endParaRPr lang="zh-CN" altLang="en-US" sz="1800" dirty="0"/>
          </a:p>
          <a:p>
            <a:pPr marL="0" indent="0">
              <a:spcBef>
                <a:spcPts val="0"/>
              </a:spcBef>
              <a:buNone/>
            </a:pPr>
            <a:r>
              <a:rPr lang="en-US" altLang="zh-CN" sz="1800" dirty="0"/>
              <a:t>do{</a:t>
            </a:r>
            <a:endParaRPr lang="en-US" altLang="zh-CN" sz="1800" dirty="0"/>
          </a:p>
          <a:p>
            <a:pPr marL="0" indent="0">
              <a:spcBef>
                <a:spcPts val="0"/>
              </a:spcBef>
              <a:buNone/>
            </a:pPr>
            <a:r>
              <a:rPr lang="en-US" altLang="zh-CN" sz="1800" dirty="0"/>
              <a:t>    a=</a:t>
            </a:r>
            <a:r>
              <a:rPr lang="en-US" altLang="zh-CN" sz="1800" dirty="0" err="1"/>
              <a:t>getsym</a:t>
            </a:r>
            <a:r>
              <a:rPr lang="en-US" altLang="zh-CN" sz="1800" dirty="0"/>
              <a:t>( );	//</a:t>
            </a:r>
            <a:r>
              <a:rPr lang="zh-CN" altLang="en-US" sz="1800" dirty="0"/>
              <a:t>读入下一个符号给</a:t>
            </a:r>
            <a:r>
              <a:rPr lang="en-US" altLang="zh-CN" sz="1800" dirty="0"/>
              <a:t>a</a:t>
            </a:r>
            <a:endParaRPr lang="en-US" altLang="zh-CN" sz="1800" dirty="0"/>
          </a:p>
          <a:p>
            <a:pPr marL="0" indent="0">
              <a:spcBef>
                <a:spcPts val="0"/>
              </a:spcBef>
              <a:buNone/>
            </a:pPr>
            <a:r>
              <a:rPr lang="en-US" altLang="zh-CN" sz="1800" dirty="0"/>
              <a:t>    if(s[k]∈V</a:t>
            </a:r>
            <a:r>
              <a:rPr lang="en-US" altLang="zh-CN" sz="1800" baseline="-25000" dirty="0"/>
              <a:t>T</a:t>
            </a:r>
            <a:r>
              <a:rPr lang="en-US" altLang="zh-CN" sz="1800" dirty="0"/>
              <a:t>)   j=k;   else	 j=k-1;</a:t>
            </a:r>
            <a:endParaRPr lang="en-US" altLang="zh-CN" sz="1800" dirty="0"/>
          </a:p>
          <a:p>
            <a:pPr marL="0" indent="0">
              <a:spcBef>
                <a:spcPts val="0"/>
              </a:spcBef>
              <a:buNone/>
            </a:pPr>
            <a:r>
              <a:rPr lang="en-US" altLang="zh-CN" sz="1800" dirty="0"/>
              <a:t>    while(s[j] </a:t>
            </a:r>
            <a:r>
              <a:rPr lang="en-US" altLang="zh-CN" sz="1800" dirty="0">
                <a:latin typeface="Cambria Math" panose="02040503050406030204" pitchFamily="18" charset="0"/>
                <a:ea typeface="Cambria Math" panose="02040503050406030204" pitchFamily="18" charset="0"/>
              </a:rPr>
              <a:t>⋗ </a:t>
            </a:r>
            <a:r>
              <a:rPr lang="en-US" altLang="zh-CN" sz="1800" dirty="0"/>
              <a:t>a){</a:t>
            </a:r>
            <a:endParaRPr lang="en-US" altLang="zh-CN" sz="1800" dirty="0"/>
          </a:p>
          <a:p>
            <a:pPr marL="0" indent="0">
              <a:spcBef>
                <a:spcPts val="0"/>
              </a:spcBef>
              <a:buNone/>
            </a:pPr>
            <a:r>
              <a:rPr lang="en-US" altLang="zh-CN" sz="1800" dirty="0"/>
              <a:t>        do{//</a:t>
            </a:r>
            <a:r>
              <a:rPr lang="zh-CN" altLang="en-US" sz="1800" dirty="0"/>
              <a:t>在栈中寻找满足的</a:t>
            </a:r>
            <a:r>
              <a:rPr lang="en-US" altLang="zh-CN" sz="1800" dirty="0"/>
              <a:t>s[j] </a:t>
            </a:r>
            <a:r>
              <a:rPr lang="en-US" altLang="zh-CN" sz="1800" dirty="0">
                <a:latin typeface="Cambria Math" panose="02040503050406030204" pitchFamily="18" charset="0"/>
                <a:ea typeface="Cambria Math" panose="02040503050406030204" pitchFamily="18" charset="0"/>
              </a:rPr>
              <a:t>⋖</a:t>
            </a:r>
            <a:r>
              <a:rPr lang="en-US" altLang="zh-CN" sz="1800" dirty="0"/>
              <a:t> s[j+1]    …    s[k] </a:t>
            </a:r>
            <a:r>
              <a:rPr lang="en-US" altLang="zh-CN" sz="1800" dirty="0">
                <a:latin typeface="Cambria Math" panose="02040503050406030204" pitchFamily="18" charset="0"/>
                <a:ea typeface="Cambria Math" panose="02040503050406030204" pitchFamily="18" charset="0"/>
              </a:rPr>
              <a:t>⋗ </a:t>
            </a:r>
            <a:r>
              <a:rPr lang="en-US" altLang="zh-CN" sz="1800" dirty="0"/>
              <a:t>a</a:t>
            </a:r>
            <a:r>
              <a:rPr lang="zh-CN" altLang="en-US" sz="1800" dirty="0"/>
              <a:t>的</a:t>
            </a:r>
            <a:r>
              <a:rPr lang="en-US" altLang="zh-CN" sz="1800" dirty="0"/>
              <a:t>s[j+1]</a:t>
            </a:r>
            <a:r>
              <a:rPr lang="zh-CN" altLang="en-US" sz="1800" dirty="0"/>
              <a:t>，即最左素短语的头</a:t>
            </a:r>
            <a:endParaRPr lang="zh-CN" altLang="en-US" sz="1800" dirty="0"/>
          </a:p>
          <a:p>
            <a:pPr marL="0" indent="0">
              <a:spcBef>
                <a:spcPts val="0"/>
              </a:spcBef>
              <a:buNone/>
            </a:pPr>
            <a:r>
              <a:rPr lang="zh-CN" altLang="en-US" sz="1800" dirty="0"/>
              <a:t>            </a:t>
            </a:r>
            <a:r>
              <a:rPr lang="en-US" altLang="zh-CN" sz="1800" dirty="0"/>
              <a:t>Q= s[j] ;</a:t>
            </a:r>
            <a:endParaRPr lang="en-US" altLang="zh-CN" sz="1800" dirty="0"/>
          </a:p>
          <a:p>
            <a:pPr marL="0" indent="0">
              <a:spcBef>
                <a:spcPts val="0"/>
              </a:spcBef>
              <a:buNone/>
            </a:pPr>
            <a:r>
              <a:rPr lang="en-US" altLang="zh-CN" sz="1800" dirty="0"/>
              <a:t>            if(s[j-1]∈V</a:t>
            </a:r>
            <a:r>
              <a:rPr lang="en-US" altLang="zh-CN" sz="1800" baseline="-25000" dirty="0"/>
              <a:t>T</a:t>
            </a:r>
            <a:r>
              <a:rPr lang="en-US" altLang="zh-CN" sz="1800" dirty="0"/>
              <a:t>)   j=j-1;   else	 j=j-2;</a:t>
            </a:r>
            <a:endParaRPr lang="en-US" altLang="zh-CN" sz="1800" dirty="0"/>
          </a:p>
          <a:p>
            <a:pPr marL="0" indent="0">
              <a:spcBef>
                <a:spcPts val="0"/>
              </a:spcBef>
              <a:buNone/>
            </a:pPr>
            <a:r>
              <a:rPr lang="en-US" altLang="zh-CN" sz="1800" dirty="0"/>
              <a:t>           }	while(s[j] </a:t>
            </a:r>
            <a:r>
              <a:rPr lang="en-US" altLang="zh-CN" sz="1800" dirty="0">
                <a:latin typeface="Cambria Math" panose="02040503050406030204" pitchFamily="18" charset="0"/>
                <a:ea typeface="Cambria Math" panose="02040503050406030204" pitchFamily="18" charset="0"/>
              </a:rPr>
              <a:t>⋖</a:t>
            </a:r>
            <a:r>
              <a:rPr lang="en-US" altLang="zh-CN" sz="1800" dirty="0"/>
              <a:t> Q)</a:t>
            </a:r>
            <a:endParaRPr lang="en-US" altLang="zh-CN" sz="1800" dirty="0"/>
          </a:p>
          <a:p>
            <a:pPr marL="0" indent="0">
              <a:spcBef>
                <a:spcPts val="0"/>
              </a:spcBef>
              <a:buNone/>
            </a:pPr>
            <a:r>
              <a:rPr lang="en-US" altLang="zh-CN" sz="1800" dirty="0"/>
              <a:t>      s[j+1]… s[k]</a:t>
            </a:r>
            <a:r>
              <a:rPr lang="zh-CN" altLang="en-US" sz="1800" dirty="0"/>
              <a:t>归约为</a:t>
            </a:r>
            <a:r>
              <a:rPr lang="en-US" altLang="zh-CN" sz="1800" dirty="0"/>
              <a:t>N; 	//</a:t>
            </a:r>
            <a:r>
              <a:rPr lang="zh-CN" altLang="en-US" sz="1800" dirty="0"/>
              <a:t>归约最左素短语</a:t>
            </a:r>
            <a:endParaRPr lang="zh-CN" altLang="en-US" sz="1800" dirty="0"/>
          </a:p>
          <a:p>
            <a:pPr marL="0" indent="0">
              <a:spcBef>
                <a:spcPts val="0"/>
              </a:spcBef>
              <a:buNone/>
            </a:pPr>
            <a:r>
              <a:rPr lang="zh-CN" altLang="en-US" sz="1800" dirty="0"/>
              <a:t>      </a:t>
            </a:r>
            <a:r>
              <a:rPr lang="en-US" altLang="zh-CN" sz="1800" dirty="0"/>
              <a:t>k=j+1; s[k]=N;}			//end of while</a:t>
            </a:r>
            <a:endParaRPr lang="en-US" altLang="zh-CN" sz="1800" dirty="0"/>
          </a:p>
          <a:p>
            <a:pPr marL="0" indent="0">
              <a:spcBef>
                <a:spcPts val="0"/>
              </a:spcBef>
              <a:buNone/>
            </a:pPr>
            <a:r>
              <a:rPr lang="en-US" altLang="zh-CN" sz="1800" dirty="0"/>
              <a:t>      if(s[j] </a:t>
            </a:r>
            <a:r>
              <a:rPr lang="en-US" altLang="zh-CN" sz="1800" dirty="0">
                <a:latin typeface="Cambria Math" panose="02040503050406030204" pitchFamily="18" charset="0"/>
                <a:ea typeface="Cambria Math" panose="02040503050406030204" pitchFamily="18" charset="0"/>
              </a:rPr>
              <a:t>⋖</a:t>
            </a:r>
            <a:r>
              <a:rPr lang="en-US" altLang="zh-CN" sz="1800" dirty="0"/>
              <a:t> a|| s[j]     a){k=k+1;s[k]=a;} //</a:t>
            </a:r>
            <a:r>
              <a:rPr lang="zh-CN" altLang="en-US" sz="1800" dirty="0"/>
              <a:t>移进</a:t>
            </a:r>
            <a:endParaRPr lang="zh-CN" altLang="en-US" sz="1800" dirty="0"/>
          </a:p>
          <a:p>
            <a:pPr marL="0" indent="0">
              <a:spcBef>
                <a:spcPts val="0"/>
              </a:spcBef>
              <a:buNone/>
            </a:pPr>
            <a:r>
              <a:rPr lang="zh-CN" altLang="en-US" sz="1800" dirty="0"/>
              <a:t>      </a:t>
            </a:r>
            <a:r>
              <a:rPr lang="en-US" altLang="zh-CN" sz="1800" dirty="0"/>
              <a:t>else error</a:t>
            </a:r>
            <a:endParaRPr lang="en-US" altLang="zh-CN" sz="1800" dirty="0"/>
          </a:p>
          <a:p>
            <a:pPr marL="0" indent="0">
              <a:spcBef>
                <a:spcPts val="0"/>
              </a:spcBef>
              <a:buNone/>
            </a:pPr>
            <a:r>
              <a:rPr lang="en-US" altLang="zh-CN" sz="1800" dirty="0"/>
              <a:t> }while(a!=‘#’ //</a:t>
            </a:r>
            <a:r>
              <a:rPr lang="zh-CN" altLang="en-US" sz="1800" dirty="0"/>
              <a:t>符号栈中不是</a:t>
            </a:r>
            <a:r>
              <a:rPr lang="en-US" altLang="zh-CN" sz="1800" dirty="0"/>
              <a:t>#S)</a:t>
            </a:r>
            <a:endParaRPr lang="en-US" altLang="zh-CN" sz="1800" dirty="0"/>
          </a:p>
        </p:txBody>
      </p:sp>
      <p:grpSp>
        <p:nvGrpSpPr>
          <p:cNvPr id="5" name="组合 4"/>
          <p:cNvGrpSpPr/>
          <p:nvPr/>
        </p:nvGrpSpPr>
        <p:grpSpPr>
          <a:xfrm>
            <a:off x="4813300" y="3183467"/>
            <a:ext cx="216000" cy="169333"/>
            <a:chOff x="288418" y="2946400"/>
            <a:chExt cx="216000" cy="169333"/>
          </a:xfrm>
        </p:grpSpPr>
        <p:cxnSp>
          <p:nvCxnSpPr>
            <p:cNvPr id="6" name="直接连接符 5"/>
            <p:cNvCxnSpPr/>
            <p:nvPr/>
          </p:nvCxnSpPr>
          <p:spPr>
            <a:xfrm flipV="1">
              <a:off x="288418" y="2946400"/>
              <a:ext cx="2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288418" y="3115733"/>
              <a:ext cx="2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373840" y="3013066"/>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5264855" y="3183467"/>
            <a:ext cx="216000" cy="169333"/>
            <a:chOff x="288418" y="2946400"/>
            <a:chExt cx="216000" cy="169333"/>
          </a:xfrm>
        </p:grpSpPr>
        <p:cxnSp>
          <p:nvCxnSpPr>
            <p:cNvPr id="15" name="直接连接符 14"/>
            <p:cNvCxnSpPr/>
            <p:nvPr/>
          </p:nvCxnSpPr>
          <p:spPr>
            <a:xfrm flipV="1">
              <a:off x="288418" y="2946400"/>
              <a:ext cx="2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288418" y="3115733"/>
              <a:ext cx="2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373840" y="3013066"/>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2670175" y="5574242"/>
            <a:ext cx="216000" cy="169333"/>
            <a:chOff x="288418" y="2946400"/>
            <a:chExt cx="216000" cy="169333"/>
          </a:xfrm>
        </p:grpSpPr>
        <p:cxnSp>
          <p:nvCxnSpPr>
            <p:cNvPr id="19" name="直接连接符 18"/>
            <p:cNvCxnSpPr/>
            <p:nvPr/>
          </p:nvCxnSpPr>
          <p:spPr>
            <a:xfrm flipV="1">
              <a:off x="288418" y="2946400"/>
              <a:ext cx="2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288418" y="3115733"/>
              <a:ext cx="2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373840" y="3013066"/>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算符优先分析算法说明</a:t>
            </a:r>
            <a:endParaRPr lang="zh-CN" altLang="en-US" dirty="0"/>
          </a:p>
        </p:txBody>
      </p:sp>
      <p:sp>
        <p:nvSpPr>
          <p:cNvPr id="4" name="内容占位符 3"/>
          <p:cNvSpPr>
            <a:spLocks noGrp="1"/>
          </p:cNvSpPr>
          <p:nvPr>
            <p:ph sz="quarter" idx="13"/>
          </p:nvPr>
        </p:nvSpPr>
        <p:spPr/>
        <p:txBody>
          <a:bodyPr>
            <a:normAutofit/>
          </a:bodyPr>
          <a:lstStyle/>
          <a:p>
            <a:r>
              <a:rPr lang="en-US" altLang="zh-CN" sz="2400" dirty="0"/>
              <a:t>1</a:t>
            </a:r>
            <a:r>
              <a:rPr lang="zh-CN" altLang="en-US" sz="2400" dirty="0"/>
              <a:t>、算法结束时，</a:t>
            </a:r>
            <a:r>
              <a:rPr lang="zh-CN" altLang="en-US" sz="2400" dirty="0">
                <a:solidFill>
                  <a:srgbClr val="FF0000"/>
                </a:solidFill>
              </a:rPr>
              <a:t>若栈内只有“＃”和某非终结符，读头下为“＃”，则表示分析成功</a:t>
            </a:r>
            <a:r>
              <a:rPr lang="zh-CN" altLang="en-US" sz="2400" dirty="0"/>
              <a:t>，否则输入串有错。</a:t>
            </a:r>
            <a:endParaRPr lang="zh-CN" altLang="en-US" sz="2400" dirty="0"/>
          </a:p>
          <a:p>
            <a:r>
              <a:rPr lang="en-US" altLang="zh-CN" sz="2400" dirty="0"/>
              <a:t>2</a:t>
            </a:r>
            <a:r>
              <a:rPr lang="zh-CN" altLang="en-US" sz="2400" dirty="0"/>
              <a:t>、在进行最左素短语归约时，只要能找出产生式，其右部的终结符与栈顶的若干终结符有一 一对应的关系，当名称相同，位置也相同时即可进行归约，</a:t>
            </a:r>
            <a:r>
              <a:rPr lang="zh-CN" altLang="en-US" sz="2400" dirty="0">
                <a:solidFill>
                  <a:srgbClr val="FF0000"/>
                </a:solidFill>
              </a:rPr>
              <a:t>由于最左素短语不考虑非终结符，所以归约成什么符号无关紧要</a:t>
            </a:r>
            <a:r>
              <a:rPr lang="zh-CN" altLang="en-US" sz="2400" dirty="0"/>
              <a:t>。所以此分析过程得不到语法树，只能是一棵</a:t>
            </a:r>
            <a:r>
              <a:rPr lang="zh-CN" altLang="en-US" sz="2400" dirty="0">
                <a:solidFill>
                  <a:srgbClr val="FF0000"/>
                </a:solidFill>
              </a:rPr>
              <a:t>语法树的架子</a:t>
            </a:r>
            <a:r>
              <a:rPr lang="zh-CN" altLang="en-US" sz="2400" dirty="0"/>
              <a:t>，而这恰恰是算符优先分析简单、高效之所在。</a:t>
            </a:r>
            <a:endParaRPr lang="zh-CN" altLang="en-US" sz="2400" dirty="0"/>
          </a:p>
          <a:p>
            <a:r>
              <a:rPr lang="en-US" altLang="zh-CN" sz="2400" dirty="0"/>
              <a:t>3</a:t>
            </a:r>
            <a:r>
              <a:rPr lang="zh-CN" altLang="en-US" sz="2400" dirty="0"/>
              <a:t>、通用算符优先分析不考虑非终结符，终结符和非终结符放在同一个栈中。</a:t>
            </a:r>
            <a:endParaRPr lang="zh-CN" altLang="en-US"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a:xfrm>
            <a:off x="768096" y="241108"/>
            <a:ext cx="8090154" cy="900000"/>
          </a:xfrm>
        </p:spPr>
        <p:txBody>
          <a:bodyPr>
            <a:normAutofit fontScale="90000"/>
          </a:bodyPr>
          <a:lstStyle/>
          <a:p>
            <a:r>
              <a:rPr lang="zh-CN" altLang="zh-CN" dirty="0"/>
              <a:t>对输入串</a:t>
            </a:r>
            <a:r>
              <a:rPr lang="de-DE" altLang="zh-CN" dirty="0"/>
              <a:t>i+i*i</a:t>
            </a:r>
            <a:r>
              <a:rPr lang="zh-CN" altLang="zh-CN" dirty="0"/>
              <a:t>的算符优先分析过程</a:t>
            </a:r>
            <a:endParaRPr lang="zh-CN" altLang="en-US" dirty="0"/>
          </a:p>
        </p:txBody>
      </p:sp>
      <p:sp>
        <p:nvSpPr>
          <p:cNvPr id="5" name="Rectangle 6"/>
          <p:cNvSpPr>
            <a:spLocks noChangeArrowheads="1"/>
          </p:cNvSpPr>
          <p:nvPr/>
        </p:nvSpPr>
        <p:spPr bwMode="auto">
          <a:xfrm>
            <a:off x="952029" y="1339478"/>
            <a:ext cx="2664542" cy="3445872"/>
          </a:xfrm>
          <a:prstGeom prst="rect">
            <a:avLst/>
          </a:prstGeom>
        </p:spPr>
        <p:style>
          <a:lnRef idx="0">
            <a:schemeClr val="accent1"/>
          </a:lnRef>
          <a:fillRef idx="3">
            <a:schemeClr val="accent1"/>
          </a:fillRef>
          <a:effectRef idx="3">
            <a:schemeClr val="accent1"/>
          </a:effectRef>
          <a:fontRef idx="minor">
            <a:schemeClr val="lt1"/>
          </a:fontRef>
        </p:style>
        <p:txBody>
          <a:bodyPr wrap="square" anchor="ctr" anchorCtr="0">
            <a:noAutofit/>
          </a:bodyPr>
          <a:lstStyle/>
          <a:p>
            <a:pPr>
              <a:spcAft>
                <a:spcPts val="600"/>
              </a:spcAft>
            </a:pPr>
            <a:r>
              <a:rPr lang="en-US" altLang="zh-CN" sz="2000" dirty="0">
                <a:effectLst>
                  <a:outerShdw blurRad="38100" dist="38100" dir="2700000" algn="tl">
                    <a:srgbClr val="000000">
                      <a:alpha val="43137"/>
                    </a:srgbClr>
                  </a:outerShdw>
                </a:effectLst>
              </a:rPr>
              <a:t>G[E’]</a:t>
            </a:r>
            <a:r>
              <a:rPr lang="zh-CN" altLang="zh-CN" sz="2000" dirty="0">
                <a:effectLst>
                  <a:outerShdw blurRad="38100" dist="38100" dir="2700000" algn="tl">
                    <a:srgbClr val="000000">
                      <a:alpha val="43137"/>
                    </a:srgbClr>
                  </a:outerShdw>
                </a:effectLst>
              </a:rPr>
              <a:t>：</a:t>
            </a:r>
            <a:r>
              <a:rPr lang="en-US" altLang="zh-CN" sz="2000" dirty="0">
                <a:effectLst>
                  <a:outerShdw blurRad="38100" dist="38100" dir="2700000" algn="tl">
                    <a:srgbClr val="000000">
                      <a:alpha val="43137"/>
                    </a:srgbClr>
                  </a:outerShdw>
                </a:effectLst>
              </a:rPr>
              <a:t>(0) E’ → #E#</a:t>
            </a:r>
            <a:endParaRPr lang="en-US" altLang="zh-CN" sz="2000" dirty="0">
              <a:effectLst>
                <a:outerShdw blurRad="38100" dist="38100" dir="2700000" algn="tl">
                  <a:srgbClr val="000000">
                    <a:alpha val="43137"/>
                  </a:srgbClr>
                </a:outerShdw>
              </a:effectLst>
            </a:endParaRPr>
          </a:p>
          <a:p>
            <a:pPr>
              <a:spcAft>
                <a:spcPts val="600"/>
              </a:spcAft>
            </a:pPr>
            <a:r>
              <a:rPr lang="en-US" altLang="zh-CN" sz="2000" dirty="0">
                <a:effectLst>
                  <a:outerShdw blurRad="38100" dist="38100" dir="2700000" algn="tl">
                    <a:srgbClr val="000000">
                      <a:alpha val="43137"/>
                    </a:srgbClr>
                  </a:outerShdw>
                </a:effectLst>
              </a:rPr>
              <a:t>            </a:t>
            </a:r>
            <a:r>
              <a:rPr lang="pt-BR" altLang="zh-CN" sz="2000" dirty="0">
                <a:effectLst>
                  <a:outerShdw blurRad="38100" dist="38100" dir="2700000" algn="tl">
                    <a:srgbClr val="000000">
                      <a:alpha val="43137"/>
                    </a:srgbClr>
                  </a:outerShdw>
                </a:effectLst>
              </a:rPr>
              <a:t>(1) E</a:t>
            </a:r>
            <a:r>
              <a:rPr lang="en-US" altLang="zh-CN" sz="2000" dirty="0">
                <a:effectLst>
                  <a:outerShdw blurRad="38100" dist="38100" dir="2700000" algn="tl">
                    <a:srgbClr val="000000">
                      <a:alpha val="43137"/>
                    </a:srgbClr>
                  </a:outerShdw>
                </a:effectLst>
              </a:rPr>
              <a:t> → </a:t>
            </a:r>
            <a:r>
              <a:rPr lang="pt-BR" altLang="zh-CN" sz="2000" dirty="0">
                <a:effectLst>
                  <a:outerShdw blurRad="38100" dist="38100" dir="2700000" algn="tl">
                    <a:srgbClr val="000000">
                      <a:alpha val="43137"/>
                    </a:srgbClr>
                  </a:outerShdw>
                </a:effectLst>
              </a:rPr>
              <a:t>E+T</a:t>
            </a:r>
            <a:endParaRPr lang="pt-BR" altLang="zh-CN" sz="2000" dirty="0">
              <a:effectLst>
                <a:outerShdw blurRad="38100" dist="38100" dir="2700000" algn="tl">
                  <a:srgbClr val="000000">
                    <a:alpha val="43137"/>
                  </a:srgbClr>
                </a:outerShdw>
              </a:effectLst>
            </a:endParaRPr>
          </a:p>
          <a:p>
            <a:pPr>
              <a:spcAft>
                <a:spcPts val="600"/>
              </a:spcAft>
            </a:pPr>
            <a:r>
              <a:rPr lang="de-DE" altLang="zh-CN" sz="2000" dirty="0">
                <a:effectLst>
                  <a:outerShdw blurRad="38100" dist="38100" dir="2700000" algn="tl">
                    <a:srgbClr val="000000">
                      <a:alpha val="43137"/>
                    </a:srgbClr>
                  </a:outerShdw>
                </a:effectLst>
              </a:rPr>
              <a:t>            (2) E</a:t>
            </a:r>
            <a:r>
              <a:rPr lang="en-US" altLang="zh-CN" sz="2000" dirty="0">
                <a:effectLst>
                  <a:outerShdw blurRad="38100" dist="38100" dir="2700000" algn="tl">
                    <a:srgbClr val="000000">
                      <a:alpha val="43137"/>
                    </a:srgbClr>
                  </a:outerShdw>
                </a:effectLst>
              </a:rPr>
              <a:t> → </a:t>
            </a:r>
            <a:r>
              <a:rPr lang="de-DE" altLang="zh-CN" sz="2000" dirty="0">
                <a:effectLst>
                  <a:outerShdw blurRad="38100" dist="38100" dir="2700000" algn="tl">
                    <a:srgbClr val="000000">
                      <a:alpha val="43137"/>
                    </a:srgbClr>
                  </a:outerShdw>
                </a:effectLst>
              </a:rPr>
              <a:t>T</a:t>
            </a:r>
            <a:endParaRPr lang="zh-CN" altLang="zh-CN" sz="2000" dirty="0">
              <a:effectLst>
                <a:outerShdw blurRad="38100" dist="38100" dir="2700000" algn="tl">
                  <a:srgbClr val="000000">
                    <a:alpha val="43137"/>
                  </a:srgbClr>
                </a:outerShdw>
              </a:effectLst>
            </a:endParaRPr>
          </a:p>
          <a:p>
            <a:pPr>
              <a:spcAft>
                <a:spcPts val="600"/>
              </a:spcAft>
            </a:pPr>
            <a:r>
              <a:rPr lang="de-DE" altLang="zh-CN" sz="2000" dirty="0">
                <a:effectLst>
                  <a:outerShdw blurRad="38100" dist="38100" dir="2700000" algn="tl">
                    <a:srgbClr val="000000">
                      <a:alpha val="43137"/>
                    </a:srgbClr>
                  </a:outerShdw>
                </a:effectLst>
              </a:rPr>
              <a:t>            (3) T</a:t>
            </a:r>
            <a:r>
              <a:rPr lang="en-US" altLang="zh-CN" sz="2000" dirty="0">
                <a:effectLst>
                  <a:outerShdw blurRad="38100" dist="38100" dir="2700000" algn="tl">
                    <a:srgbClr val="000000">
                      <a:alpha val="43137"/>
                    </a:srgbClr>
                  </a:outerShdw>
                </a:effectLst>
              </a:rPr>
              <a:t> → </a:t>
            </a:r>
            <a:r>
              <a:rPr lang="de-DE" altLang="zh-CN" sz="2000" dirty="0">
                <a:effectLst>
                  <a:outerShdw blurRad="38100" dist="38100" dir="2700000" algn="tl">
                    <a:srgbClr val="000000">
                      <a:alpha val="43137"/>
                    </a:srgbClr>
                  </a:outerShdw>
                </a:effectLst>
              </a:rPr>
              <a:t>T*F</a:t>
            </a:r>
            <a:endParaRPr lang="zh-CN" altLang="zh-CN" sz="2000" dirty="0">
              <a:effectLst>
                <a:outerShdw blurRad="38100" dist="38100" dir="2700000" algn="tl">
                  <a:srgbClr val="000000">
                    <a:alpha val="43137"/>
                  </a:srgbClr>
                </a:outerShdw>
              </a:effectLst>
            </a:endParaRPr>
          </a:p>
          <a:p>
            <a:pPr>
              <a:spcAft>
                <a:spcPts val="600"/>
              </a:spcAft>
            </a:pPr>
            <a:r>
              <a:rPr lang="de-DE" altLang="zh-CN" sz="2000" dirty="0">
                <a:effectLst>
                  <a:outerShdw blurRad="38100" dist="38100" dir="2700000" algn="tl">
                    <a:srgbClr val="000000">
                      <a:alpha val="43137"/>
                    </a:srgbClr>
                  </a:outerShdw>
                </a:effectLst>
              </a:rPr>
              <a:t>            (4) T</a:t>
            </a:r>
            <a:r>
              <a:rPr lang="en-US" altLang="zh-CN" sz="2000" dirty="0">
                <a:effectLst>
                  <a:outerShdw blurRad="38100" dist="38100" dir="2700000" algn="tl">
                    <a:srgbClr val="000000">
                      <a:alpha val="43137"/>
                    </a:srgbClr>
                  </a:outerShdw>
                </a:effectLst>
              </a:rPr>
              <a:t> → </a:t>
            </a:r>
            <a:r>
              <a:rPr lang="de-DE" altLang="zh-CN" sz="2000" dirty="0">
                <a:effectLst>
                  <a:outerShdw blurRad="38100" dist="38100" dir="2700000" algn="tl">
                    <a:srgbClr val="000000">
                      <a:alpha val="43137"/>
                    </a:srgbClr>
                  </a:outerShdw>
                </a:effectLst>
              </a:rPr>
              <a:t>F</a:t>
            </a:r>
            <a:endParaRPr lang="zh-CN" altLang="zh-CN" sz="2000" dirty="0">
              <a:effectLst>
                <a:outerShdw blurRad="38100" dist="38100" dir="2700000" algn="tl">
                  <a:srgbClr val="000000">
                    <a:alpha val="43137"/>
                  </a:srgbClr>
                </a:outerShdw>
              </a:effectLst>
            </a:endParaRPr>
          </a:p>
          <a:p>
            <a:pPr>
              <a:spcAft>
                <a:spcPts val="600"/>
              </a:spcAft>
            </a:pPr>
            <a:r>
              <a:rPr lang="de-DE" altLang="zh-CN" sz="2000" dirty="0">
                <a:effectLst>
                  <a:outerShdw blurRad="38100" dist="38100" dir="2700000" algn="tl">
                    <a:srgbClr val="000000">
                      <a:alpha val="43137"/>
                    </a:srgbClr>
                  </a:outerShdw>
                </a:effectLst>
              </a:rPr>
              <a:t>            (5) F</a:t>
            </a:r>
            <a:r>
              <a:rPr lang="en-US" altLang="zh-CN" sz="2000" dirty="0">
                <a:effectLst>
                  <a:outerShdw blurRad="38100" dist="38100" dir="2700000" algn="tl">
                    <a:srgbClr val="000000">
                      <a:alpha val="43137"/>
                    </a:srgbClr>
                  </a:outerShdw>
                </a:effectLst>
              </a:rPr>
              <a:t> → </a:t>
            </a:r>
            <a:r>
              <a:rPr lang="de-DE" altLang="zh-CN" sz="2000" dirty="0">
                <a:effectLst>
                  <a:outerShdw blurRad="38100" dist="38100" dir="2700000" algn="tl">
                    <a:srgbClr val="000000">
                      <a:alpha val="43137"/>
                    </a:srgbClr>
                  </a:outerShdw>
                </a:effectLst>
              </a:rPr>
              <a:t>P</a:t>
            </a:r>
            <a:r>
              <a:rPr lang="en-US" altLang="zh-CN" sz="2000" dirty="0">
                <a:effectLst>
                  <a:outerShdw blurRad="38100" dist="38100" dir="2700000" algn="tl">
                    <a:srgbClr val="000000">
                      <a:alpha val="43137"/>
                    </a:srgbClr>
                  </a:outerShdw>
                </a:effectLst>
                <a:sym typeface="Symbol" panose="05050102010706020507" pitchFamily="18" charset="2"/>
              </a:rPr>
              <a:t></a:t>
            </a:r>
            <a:r>
              <a:rPr lang="de-DE" altLang="zh-CN" sz="2000" dirty="0">
                <a:effectLst>
                  <a:outerShdw blurRad="38100" dist="38100" dir="2700000" algn="tl">
                    <a:srgbClr val="000000">
                      <a:alpha val="43137"/>
                    </a:srgbClr>
                  </a:outerShdw>
                </a:effectLst>
              </a:rPr>
              <a:t>F</a:t>
            </a:r>
            <a:endParaRPr lang="zh-CN" altLang="zh-CN" sz="2000" dirty="0">
              <a:effectLst>
                <a:outerShdw blurRad="38100" dist="38100" dir="2700000" algn="tl">
                  <a:srgbClr val="000000">
                    <a:alpha val="43137"/>
                  </a:srgbClr>
                </a:outerShdw>
              </a:effectLst>
            </a:endParaRPr>
          </a:p>
          <a:p>
            <a:pPr>
              <a:spcAft>
                <a:spcPts val="600"/>
              </a:spcAft>
            </a:pPr>
            <a:r>
              <a:rPr lang="de-DE" altLang="zh-CN" sz="2000" dirty="0">
                <a:effectLst>
                  <a:outerShdw blurRad="38100" dist="38100" dir="2700000" algn="tl">
                    <a:srgbClr val="000000">
                      <a:alpha val="43137"/>
                    </a:srgbClr>
                  </a:outerShdw>
                </a:effectLst>
              </a:rPr>
              <a:t>            (6) F</a:t>
            </a:r>
            <a:r>
              <a:rPr lang="en-US" altLang="zh-CN" sz="2000" dirty="0">
                <a:effectLst>
                  <a:outerShdw blurRad="38100" dist="38100" dir="2700000" algn="tl">
                    <a:srgbClr val="000000">
                      <a:alpha val="43137"/>
                    </a:srgbClr>
                  </a:outerShdw>
                </a:effectLst>
              </a:rPr>
              <a:t> →</a:t>
            </a:r>
            <a:r>
              <a:rPr lang="de-DE" altLang="zh-CN" sz="2000" dirty="0">
                <a:effectLst>
                  <a:outerShdw blurRad="38100" dist="38100" dir="2700000" algn="tl">
                    <a:srgbClr val="000000">
                      <a:alpha val="43137"/>
                    </a:srgbClr>
                  </a:outerShdw>
                </a:effectLst>
              </a:rPr>
              <a:t> P</a:t>
            </a:r>
            <a:endParaRPr lang="zh-CN" altLang="zh-CN" sz="2000" dirty="0">
              <a:effectLst>
                <a:outerShdw blurRad="38100" dist="38100" dir="2700000" algn="tl">
                  <a:srgbClr val="000000">
                    <a:alpha val="43137"/>
                  </a:srgbClr>
                </a:outerShdw>
              </a:effectLst>
            </a:endParaRPr>
          </a:p>
          <a:p>
            <a:pPr>
              <a:spcAft>
                <a:spcPts val="600"/>
              </a:spcAft>
            </a:pPr>
            <a:r>
              <a:rPr lang="de-DE" altLang="zh-CN" sz="2000" dirty="0">
                <a:effectLst>
                  <a:outerShdw blurRad="38100" dist="38100" dir="2700000" algn="tl">
                    <a:srgbClr val="000000">
                      <a:alpha val="43137"/>
                    </a:srgbClr>
                  </a:outerShdw>
                </a:effectLst>
              </a:rPr>
              <a:t>            (7) P</a:t>
            </a:r>
            <a:r>
              <a:rPr lang="en-US" altLang="zh-CN" sz="2000" dirty="0">
                <a:effectLst>
                  <a:outerShdw blurRad="38100" dist="38100" dir="2700000" algn="tl">
                    <a:srgbClr val="000000">
                      <a:alpha val="43137"/>
                    </a:srgbClr>
                  </a:outerShdw>
                </a:effectLst>
              </a:rPr>
              <a:t> → </a:t>
            </a:r>
            <a:r>
              <a:rPr lang="de-DE" altLang="zh-CN" sz="2000" dirty="0">
                <a:effectLst>
                  <a:outerShdw blurRad="38100" dist="38100" dir="2700000" algn="tl">
                    <a:srgbClr val="000000">
                      <a:alpha val="43137"/>
                    </a:srgbClr>
                  </a:outerShdw>
                </a:effectLst>
              </a:rPr>
              <a:t>(E)</a:t>
            </a:r>
            <a:endParaRPr lang="zh-CN" altLang="zh-CN" sz="2000" dirty="0">
              <a:effectLst>
                <a:outerShdw blurRad="38100" dist="38100" dir="2700000" algn="tl">
                  <a:srgbClr val="000000">
                    <a:alpha val="43137"/>
                  </a:srgbClr>
                </a:outerShdw>
              </a:effectLst>
            </a:endParaRPr>
          </a:p>
          <a:p>
            <a:pPr>
              <a:spcAft>
                <a:spcPts val="600"/>
              </a:spcAft>
            </a:pPr>
            <a:r>
              <a:rPr lang="de-DE" altLang="zh-CN" sz="2000" dirty="0">
                <a:effectLst>
                  <a:outerShdw blurRad="38100" dist="38100" dir="2700000" algn="tl">
                    <a:srgbClr val="000000">
                      <a:alpha val="43137"/>
                    </a:srgbClr>
                  </a:outerShdw>
                </a:effectLst>
              </a:rPr>
              <a:t>            (8) P</a:t>
            </a:r>
            <a:r>
              <a:rPr lang="en-US" altLang="zh-CN" sz="2000" dirty="0">
                <a:effectLst>
                  <a:outerShdw blurRad="38100" dist="38100" dir="2700000" algn="tl">
                    <a:srgbClr val="000000">
                      <a:alpha val="43137"/>
                    </a:srgbClr>
                  </a:outerShdw>
                </a:effectLst>
              </a:rPr>
              <a:t> → </a:t>
            </a:r>
            <a:r>
              <a:rPr lang="de-DE" altLang="zh-CN" sz="2000" dirty="0">
                <a:effectLst>
                  <a:outerShdw blurRad="38100" dist="38100" dir="2700000" algn="tl">
                    <a:srgbClr val="000000">
                      <a:alpha val="43137"/>
                    </a:srgbClr>
                  </a:outerShdw>
                </a:effectLst>
              </a:rPr>
              <a:t>i</a:t>
            </a:r>
            <a:endParaRPr lang="zh-CN" altLang="zh-CN" sz="2000"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4802054"/>
            <a:ext cx="3736257" cy="1850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组合 8"/>
          <p:cNvGrpSpPr/>
          <p:nvPr/>
        </p:nvGrpSpPr>
        <p:grpSpPr>
          <a:xfrm>
            <a:off x="3800250" y="1322719"/>
            <a:ext cx="5058000" cy="4934159"/>
            <a:chOff x="3442724" y="1174520"/>
            <a:chExt cx="5058000" cy="4934159"/>
          </a:xfrm>
        </p:grpSpPr>
        <p:pic>
          <p:nvPicPr>
            <p:cNvPr id="6" name="图片 5"/>
            <p:cNvPicPr>
              <a:picLocks noChangeAspect="1"/>
            </p:cNvPicPr>
            <p:nvPr/>
          </p:nvPicPr>
          <p:blipFill>
            <a:blip r:embed="rId2"/>
            <a:stretch>
              <a:fillRect/>
            </a:stretch>
          </p:blipFill>
          <p:spPr>
            <a:xfrm>
              <a:off x="3442724" y="1174520"/>
              <a:ext cx="5058000" cy="2723536"/>
            </a:xfrm>
            <a:prstGeom prst="rect">
              <a:avLst/>
            </a:prstGeom>
          </p:spPr>
        </p:pic>
        <p:pic>
          <p:nvPicPr>
            <p:cNvPr id="8" name="图片 7"/>
            <p:cNvPicPr>
              <a:picLocks noChangeAspect="1"/>
            </p:cNvPicPr>
            <p:nvPr/>
          </p:nvPicPr>
          <p:blipFill>
            <a:blip r:embed="rId3"/>
            <a:stretch>
              <a:fillRect/>
            </a:stretch>
          </p:blipFill>
          <p:spPr>
            <a:xfrm>
              <a:off x="3442724" y="3896711"/>
              <a:ext cx="5058000" cy="2211968"/>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4" name="内容占位符 3"/>
          <p:cNvSpPr>
            <a:spLocks noGrp="1"/>
          </p:cNvSpPr>
          <p:nvPr>
            <p:ph sz="quarter" idx="13"/>
          </p:nvPr>
        </p:nvSpPr>
        <p:spPr/>
        <p:txBody>
          <a:bodyPr/>
          <a:lstStyle/>
          <a:p>
            <a:r>
              <a:rPr lang="zh-CN" altLang="en-US" dirty="0"/>
              <a:t>对于一个实际的程序设计语言的文法，优先矩阵将会很大。对于有</a:t>
            </a:r>
            <a:r>
              <a:rPr lang="en-US" altLang="zh-CN" dirty="0"/>
              <a:t>n</a:t>
            </a:r>
            <a:r>
              <a:rPr lang="zh-CN" altLang="en-US" dirty="0"/>
              <a:t>个字符的文法，矩阵的大小是</a:t>
            </a:r>
            <a:r>
              <a:rPr lang="en-US" altLang="zh-CN" dirty="0"/>
              <a:t>n*n</a:t>
            </a:r>
            <a:r>
              <a:rPr lang="zh-CN" altLang="en-US" dirty="0"/>
              <a:t>。</a:t>
            </a:r>
            <a:endParaRPr lang="en-US" altLang="zh-CN" dirty="0"/>
          </a:p>
          <a:p>
            <a:r>
              <a:rPr lang="zh-CN" altLang="en-US" dirty="0"/>
              <a:t>解决的方法是引入优先函数，将矩阵线性化。</a:t>
            </a:r>
            <a:endParaRPr lang="en-US" altLang="zh-CN" dirty="0"/>
          </a:p>
          <a:p>
            <a:r>
              <a:rPr lang="zh-CN" altLang="en-US" dirty="0"/>
              <a:t>这样可以节约存储空间和便于执行比较运算。</a:t>
            </a:r>
            <a:endParaRPr lang="zh-CN" altLang="en-US" dirty="0"/>
          </a:p>
        </p:txBody>
      </p:sp>
      <p:sp>
        <p:nvSpPr>
          <p:cNvPr id="6" name="标题 5"/>
          <p:cNvSpPr>
            <a:spLocks noGrp="1"/>
          </p:cNvSpPr>
          <p:nvPr>
            <p:ph type="title"/>
          </p:nvPr>
        </p:nvSpPr>
        <p:spPr/>
        <p:txBody>
          <a:bodyPr/>
          <a:lstStyle/>
          <a:p>
            <a:r>
              <a:rPr lang="en-US" altLang="zh-CN" dirty="0"/>
              <a:t>6.4.5 </a:t>
            </a:r>
            <a:r>
              <a:rPr lang="zh-CN" altLang="en-US" dirty="0"/>
              <a:t>优先函数</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en-US" altLang="zh-CN" dirty="0"/>
              <a:t>6.4.5 </a:t>
            </a:r>
            <a:r>
              <a:rPr lang="zh-CN" altLang="en-US" dirty="0"/>
              <a:t>优先函数</a:t>
            </a:r>
            <a:endParaRPr lang="zh-CN" altLang="en-US" dirty="0"/>
          </a:p>
        </p:txBody>
      </p:sp>
      <p:sp>
        <p:nvSpPr>
          <p:cNvPr id="4" name="内容占位符 3"/>
          <p:cNvSpPr>
            <a:spLocks noGrp="1"/>
          </p:cNvSpPr>
          <p:nvPr>
            <p:ph sz="quarter" idx="13"/>
          </p:nvPr>
        </p:nvSpPr>
        <p:spPr>
          <a:xfrm>
            <a:off x="768096" y="1322827"/>
            <a:ext cx="7771968" cy="5147877"/>
          </a:xfrm>
        </p:spPr>
        <p:txBody>
          <a:bodyPr>
            <a:noAutofit/>
          </a:bodyPr>
          <a:lstStyle/>
          <a:p>
            <a:r>
              <a:rPr lang="zh-CN" altLang="en-US" dirty="0"/>
              <a:t>将每个终结符</a:t>
            </a:r>
            <a:r>
              <a:rPr lang="en-US" altLang="zh-CN" dirty="0"/>
              <a:t>a</a:t>
            </a:r>
            <a:r>
              <a:rPr lang="zh-CN" altLang="en-US" dirty="0"/>
              <a:t>与</a:t>
            </a:r>
            <a:r>
              <a:rPr lang="zh-CN" altLang="en-US" dirty="0">
                <a:solidFill>
                  <a:srgbClr val="FF0000"/>
                </a:solidFill>
              </a:rPr>
              <a:t>一对整数</a:t>
            </a:r>
            <a:r>
              <a:rPr lang="en-US" altLang="zh-CN" dirty="0">
                <a:solidFill>
                  <a:srgbClr val="FF0000"/>
                </a:solidFill>
              </a:rPr>
              <a:t>f(a)</a:t>
            </a:r>
            <a:r>
              <a:rPr lang="zh-CN" altLang="en-US" dirty="0">
                <a:solidFill>
                  <a:srgbClr val="FF0000"/>
                </a:solidFill>
              </a:rPr>
              <a:t>、</a:t>
            </a:r>
            <a:r>
              <a:rPr lang="en-US" altLang="zh-CN" dirty="0">
                <a:solidFill>
                  <a:srgbClr val="FF0000"/>
                </a:solidFill>
              </a:rPr>
              <a:t>g(a)</a:t>
            </a:r>
            <a:r>
              <a:rPr lang="zh-CN" altLang="en-US" dirty="0"/>
              <a:t>联系在一起。其中，</a:t>
            </a:r>
            <a:r>
              <a:rPr lang="en-US" altLang="zh-CN" dirty="0">
                <a:solidFill>
                  <a:srgbClr val="FF0000"/>
                </a:solidFill>
              </a:rPr>
              <a:t>f(a)</a:t>
            </a:r>
            <a:r>
              <a:rPr lang="zh-CN" altLang="en-US" dirty="0">
                <a:solidFill>
                  <a:srgbClr val="FF0000"/>
                </a:solidFill>
              </a:rPr>
              <a:t>是</a:t>
            </a:r>
            <a:r>
              <a:rPr lang="en-US" altLang="zh-CN" dirty="0">
                <a:solidFill>
                  <a:srgbClr val="FF0000"/>
                </a:solidFill>
              </a:rPr>
              <a:t>a</a:t>
            </a:r>
            <a:r>
              <a:rPr lang="zh-CN" altLang="en-US" dirty="0">
                <a:solidFill>
                  <a:srgbClr val="FF0000"/>
                </a:solidFill>
              </a:rPr>
              <a:t>在栈内时的优先数</a:t>
            </a:r>
            <a:r>
              <a:rPr lang="zh-CN" altLang="en-US" dirty="0"/>
              <a:t>，</a:t>
            </a:r>
            <a:r>
              <a:rPr lang="en-US" altLang="zh-CN" dirty="0">
                <a:solidFill>
                  <a:srgbClr val="FF0000"/>
                </a:solidFill>
              </a:rPr>
              <a:t>g(a)</a:t>
            </a:r>
            <a:r>
              <a:rPr lang="zh-CN" altLang="en-US" dirty="0">
                <a:solidFill>
                  <a:srgbClr val="FF0000"/>
                </a:solidFill>
              </a:rPr>
              <a:t>是</a:t>
            </a:r>
            <a:r>
              <a:rPr lang="en-US" altLang="zh-CN" dirty="0">
                <a:solidFill>
                  <a:srgbClr val="FF0000"/>
                </a:solidFill>
              </a:rPr>
              <a:t>a</a:t>
            </a:r>
            <a:r>
              <a:rPr lang="zh-CN" altLang="en-US" dirty="0">
                <a:solidFill>
                  <a:srgbClr val="FF0000"/>
                </a:solidFill>
              </a:rPr>
              <a:t>还未进栈时的优先数</a:t>
            </a:r>
            <a:r>
              <a:rPr lang="zh-CN" altLang="en-US" dirty="0"/>
              <a:t>，叫</a:t>
            </a:r>
            <a:r>
              <a:rPr lang="zh-CN" altLang="en-US" dirty="0">
                <a:solidFill>
                  <a:srgbClr val="FF0000"/>
                </a:solidFill>
              </a:rPr>
              <a:t>比较优先数</a:t>
            </a:r>
            <a:r>
              <a:rPr lang="zh-CN" altLang="en-US" dirty="0"/>
              <a:t>，且有如下关系：</a:t>
            </a:r>
            <a:endParaRPr lang="en-US" altLang="zh-CN" dirty="0"/>
          </a:p>
          <a:p>
            <a:r>
              <a:rPr lang="zh-CN" altLang="en-US" dirty="0"/>
              <a:t>若 </a:t>
            </a:r>
            <a:r>
              <a:rPr lang="en-US" altLang="zh-CN" dirty="0"/>
              <a:t>a</a:t>
            </a:r>
            <a:r>
              <a:rPr lang="en-US" altLang="zh-CN" dirty="0">
                <a:latin typeface="Cambria Math" panose="02040503050406030204" pitchFamily="18" charset="0"/>
                <a:ea typeface="Cambria Math" panose="02040503050406030204" pitchFamily="18" charset="0"/>
              </a:rPr>
              <a:t> ⋖ </a:t>
            </a:r>
            <a:r>
              <a:rPr lang="en-US" altLang="zh-CN" dirty="0"/>
              <a:t>b		</a:t>
            </a:r>
            <a:r>
              <a:rPr lang="zh-CN" altLang="en-US" dirty="0"/>
              <a:t>则</a:t>
            </a:r>
            <a:r>
              <a:rPr lang="en-US" altLang="zh-CN" dirty="0"/>
              <a:t>f(a)&lt;g(b)</a:t>
            </a:r>
            <a:endParaRPr lang="en-US" altLang="zh-CN" dirty="0"/>
          </a:p>
          <a:p>
            <a:r>
              <a:rPr lang="zh-CN" altLang="en-US" dirty="0"/>
              <a:t>若 </a:t>
            </a:r>
            <a:r>
              <a:rPr lang="en-US" altLang="zh-CN" dirty="0"/>
              <a:t>a     b	</a:t>
            </a:r>
            <a:r>
              <a:rPr lang="zh-CN" altLang="en-US" dirty="0"/>
              <a:t>则</a:t>
            </a:r>
            <a:r>
              <a:rPr lang="en-US" altLang="zh-CN" dirty="0"/>
              <a:t>f(a)=g(b)</a:t>
            </a:r>
            <a:endParaRPr lang="en-US" altLang="zh-CN" dirty="0"/>
          </a:p>
          <a:p>
            <a:r>
              <a:rPr lang="zh-CN" altLang="en-US" dirty="0"/>
              <a:t>若 </a:t>
            </a:r>
            <a:r>
              <a:rPr lang="en-US" altLang="zh-CN" dirty="0"/>
              <a:t>a </a:t>
            </a:r>
            <a:r>
              <a:rPr lang="en-US" altLang="zh-CN" dirty="0">
                <a:latin typeface="Cambria Math" panose="02040503050406030204" pitchFamily="18" charset="0"/>
                <a:ea typeface="Cambria Math" panose="02040503050406030204" pitchFamily="18" charset="0"/>
              </a:rPr>
              <a:t>⋗ </a:t>
            </a:r>
            <a:r>
              <a:rPr lang="en-US" altLang="zh-CN" dirty="0"/>
              <a:t>b		</a:t>
            </a:r>
            <a:r>
              <a:rPr lang="zh-CN" altLang="en-US" dirty="0"/>
              <a:t>则</a:t>
            </a:r>
            <a:r>
              <a:rPr lang="en-US" altLang="zh-CN" dirty="0"/>
              <a:t>f(a)&gt;g(b)</a:t>
            </a:r>
            <a:endParaRPr lang="en-US" altLang="zh-CN" dirty="0"/>
          </a:p>
          <a:p>
            <a:r>
              <a:rPr lang="zh-CN" altLang="en-US" dirty="0"/>
              <a:t>这样就可将优先表转换为优先函数表，所需存储空间也由</a:t>
            </a:r>
            <a:r>
              <a:rPr lang="en-US" altLang="zh-CN" dirty="0"/>
              <a:t>n*n</a:t>
            </a:r>
            <a:r>
              <a:rPr lang="zh-CN" altLang="en-US" dirty="0"/>
              <a:t>个单元减少到</a:t>
            </a:r>
            <a:r>
              <a:rPr lang="en-US" altLang="zh-CN" dirty="0"/>
              <a:t>2*n</a:t>
            </a:r>
            <a:r>
              <a:rPr lang="zh-CN" altLang="en-US" dirty="0"/>
              <a:t>个单元。同时把比较运算转化成数学的比较大小，方便了语法分析过程。</a:t>
            </a:r>
            <a:endParaRPr lang="en-US" altLang="zh-CN" dirty="0"/>
          </a:p>
          <a:p>
            <a:endParaRPr lang="zh-CN" altLang="en-US" dirty="0"/>
          </a:p>
        </p:txBody>
      </p:sp>
      <p:grpSp>
        <p:nvGrpSpPr>
          <p:cNvPr id="5" name="组合 4"/>
          <p:cNvGrpSpPr/>
          <p:nvPr/>
        </p:nvGrpSpPr>
        <p:grpSpPr>
          <a:xfrm>
            <a:off x="2130328" y="3986800"/>
            <a:ext cx="216000" cy="169333"/>
            <a:chOff x="288418" y="2946400"/>
            <a:chExt cx="216000" cy="169333"/>
          </a:xfrm>
        </p:grpSpPr>
        <p:cxnSp>
          <p:nvCxnSpPr>
            <p:cNvPr id="6" name="直接连接符 5"/>
            <p:cNvCxnSpPr/>
            <p:nvPr/>
          </p:nvCxnSpPr>
          <p:spPr>
            <a:xfrm flipV="1">
              <a:off x="288418" y="2946400"/>
              <a:ext cx="2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288418" y="3115733"/>
              <a:ext cx="2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373840" y="3013066"/>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noAutofit/>
          </a:bodyPr>
          <a:lstStyle/>
          <a:p>
            <a:r>
              <a:rPr lang="zh-CN" altLang="en-US" sz="3600" dirty="0"/>
              <a:t>（</a:t>
            </a:r>
            <a:r>
              <a:rPr lang="en-US" altLang="zh-CN" sz="3600" dirty="0"/>
              <a:t>1</a:t>
            </a:r>
            <a:r>
              <a:rPr lang="zh-CN" altLang="en-US" sz="3600" dirty="0"/>
              <a:t>）优先表向优先函数的转化</a:t>
            </a:r>
            <a:r>
              <a:rPr lang="en-US" altLang="zh-CN" sz="3600" dirty="0"/>
              <a:t>—</a:t>
            </a:r>
            <a:r>
              <a:rPr lang="zh-CN" altLang="en-US" sz="3600" dirty="0"/>
              <a:t>逐次加</a:t>
            </a:r>
            <a:r>
              <a:rPr lang="en-US" altLang="zh-CN" sz="3600" dirty="0"/>
              <a:t>1</a:t>
            </a:r>
            <a:r>
              <a:rPr lang="zh-CN" altLang="en-US" sz="3600" dirty="0"/>
              <a:t>法</a:t>
            </a:r>
            <a:endParaRPr lang="zh-CN" altLang="en-US" sz="3600" dirty="0"/>
          </a:p>
        </p:txBody>
      </p:sp>
      <p:sp>
        <p:nvSpPr>
          <p:cNvPr id="4" name="内容占位符 3"/>
          <p:cNvSpPr>
            <a:spLocks noGrp="1"/>
          </p:cNvSpPr>
          <p:nvPr>
            <p:ph sz="quarter" idx="13"/>
          </p:nvPr>
        </p:nvSpPr>
        <p:spPr/>
        <p:txBody>
          <a:bodyPr>
            <a:normAutofit/>
          </a:bodyPr>
          <a:lstStyle/>
          <a:p>
            <a:r>
              <a:rPr lang="en-US" altLang="zh-CN" sz="2400" dirty="0"/>
              <a:t>1</a:t>
            </a:r>
            <a:r>
              <a:rPr lang="zh-CN" altLang="en-US" sz="2400" dirty="0"/>
              <a:t>）对所有终结符</a:t>
            </a:r>
            <a:r>
              <a:rPr lang="en-US" altLang="zh-CN" sz="2400" dirty="0"/>
              <a:t>a(</a:t>
            </a:r>
            <a:r>
              <a:rPr lang="zh-CN" altLang="en-US" sz="2400" dirty="0"/>
              <a:t>包括</a:t>
            </a:r>
            <a:r>
              <a:rPr lang="en-US" altLang="zh-CN" sz="2400" dirty="0"/>
              <a:t>#)</a:t>
            </a:r>
            <a:r>
              <a:rPr lang="zh-CN" altLang="en-US" sz="2400" dirty="0"/>
              <a:t>，令</a:t>
            </a:r>
            <a:r>
              <a:rPr lang="en-US" altLang="zh-CN" sz="2400" dirty="0"/>
              <a:t>f(a)</a:t>
            </a:r>
            <a:r>
              <a:rPr lang="zh-CN" altLang="en-US" sz="2400" dirty="0"/>
              <a:t>＝</a:t>
            </a:r>
            <a:r>
              <a:rPr lang="en-US" altLang="zh-CN" sz="2400" dirty="0"/>
              <a:t>g(a)=1(</a:t>
            </a:r>
            <a:r>
              <a:rPr lang="zh-CN" altLang="zh-CN" sz="2400" dirty="0"/>
              <a:t>也可为任意常数</a:t>
            </a:r>
            <a:r>
              <a:rPr lang="en-US" altLang="zh-CN" sz="2400" dirty="0"/>
              <a:t>)</a:t>
            </a:r>
            <a:r>
              <a:rPr lang="zh-CN" altLang="en-US" sz="2400" dirty="0"/>
              <a:t>。</a:t>
            </a:r>
            <a:endParaRPr lang="zh-CN" altLang="en-US" sz="2400" dirty="0"/>
          </a:p>
          <a:p>
            <a:r>
              <a:rPr lang="en-US" altLang="zh-CN" sz="2400" dirty="0"/>
              <a:t>2</a:t>
            </a:r>
            <a:r>
              <a:rPr lang="zh-CN" altLang="en-US" sz="2400" dirty="0"/>
              <a:t>）对所有终结符：</a:t>
            </a:r>
            <a:endParaRPr lang="zh-CN" altLang="en-US" sz="2400" dirty="0"/>
          </a:p>
          <a:p>
            <a:r>
              <a:rPr lang="zh-CN" altLang="en-US" sz="2400" dirty="0"/>
              <a:t>①若</a:t>
            </a:r>
            <a:r>
              <a:rPr lang="en-US" altLang="zh-CN" sz="2400" dirty="0"/>
              <a:t>a </a:t>
            </a:r>
            <a:r>
              <a:rPr lang="en-US" altLang="zh-CN" sz="2400" dirty="0">
                <a:latin typeface="Cambria Math" panose="02040503050406030204" pitchFamily="18" charset="0"/>
                <a:ea typeface="Cambria Math" panose="02040503050406030204" pitchFamily="18" charset="0"/>
              </a:rPr>
              <a:t>⋗</a:t>
            </a:r>
            <a:r>
              <a:rPr lang="en-US" altLang="zh-CN" sz="2400" dirty="0"/>
              <a:t> b </a:t>
            </a:r>
            <a:r>
              <a:rPr lang="zh-CN" altLang="en-US" sz="2400" dirty="0"/>
              <a:t>而</a:t>
            </a:r>
            <a:r>
              <a:rPr lang="en-US" altLang="zh-CN" sz="2400" dirty="0"/>
              <a:t>f(a)≤g(b)</a:t>
            </a:r>
            <a:r>
              <a:rPr lang="zh-CN" altLang="en-US" sz="2400" dirty="0"/>
              <a:t>，则取</a:t>
            </a:r>
            <a:r>
              <a:rPr lang="en-US" altLang="zh-CN" sz="2400" dirty="0"/>
              <a:t>f(a) =g(b)</a:t>
            </a:r>
            <a:r>
              <a:rPr lang="zh-CN" altLang="en-US" sz="2400" dirty="0"/>
              <a:t>＋</a:t>
            </a:r>
            <a:r>
              <a:rPr lang="en-US" altLang="zh-CN" sz="2400" dirty="0"/>
              <a:t>1</a:t>
            </a:r>
            <a:r>
              <a:rPr lang="zh-CN" altLang="en-US" sz="2400" dirty="0"/>
              <a:t>；</a:t>
            </a:r>
            <a:endParaRPr lang="zh-CN" altLang="en-US" sz="2400" dirty="0"/>
          </a:p>
          <a:p>
            <a:r>
              <a:rPr lang="zh-CN" altLang="en-US" sz="2400" dirty="0"/>
              <a:t>②若</a:t>
            </a:r>
            <a:r>
              <a:rPr lang="en-US" altLang="zh-CN" sz="2400" dirty="0"/>
              <a:t>a </a:t>
            </a:r>
            <a:r>
              <a:rPr lang="en-US" altLang="zh-CN" sz="2400" dirty="0">
                <a:latin typeface="Cambria Math" panose="02040503050406030204" pitchFamily="18" charset="0"/>
                <a:ea typeface="Cambria Math" panose="02040503050406030204" pitchFamily="18" charset="0"/>
              </a:rPr>
              <a:t>⋖</a:t>
            </a:r>
            <a:r>
              <a:rPr lang="en-US" altLang="zh-CN" sz="2400" dirty="0"/>
              <a:t> b </a:t>
            </a:r>
            <a:r>
              <a:rPr lang="zh-CN" altLang="en-US" sz="2400" dirty="0"/>
              <a:t>而</a:t>
            </a:r>
            <a:r>
              <a:rPr lang="en-US" altLang="zh-CN" sz="2400" dirty="0"/>
              <a:t>f(a)≥g(b)</a:t>
            </a:r>
            <a:r>
              <a:rPr lang="zh-CN" altLang="en-US" sz="2400" dirty="0"/>
              <a:t>，则取</a:t>
            </a:r>
            <a:r>
              <a:rPr lang="en-US" altLang="zh-CN" sz="2400" dirty="0"/>
              <a:t>g(b)=f(a)+1</a:t>
            </a:r>
            <a:r>
              <a:rPr lang="zh-CN" altLang="en-US" sz="2400" dirty="0"/>
              <a:t>；</a:t>
            </a:r>
            <a:endParaRPr lang="zh-CN" altLang="en-US" sz="2400" dirty="0"/>
          </a:p>
          <a:p>
            <a:r>
              <a:rPr lang="zh-CN" altLang="en-US" sz="2400" dirty="0"/>
              <a:t>③若</a:t>
            </a:r>
            <a:r>
              <a:rPr lang="en-US" altLang="zh-CN" sz="2400" dirty="0"/>
              <a:t>a     b </a:t>
            </a:r>
            <a:r>
              <a:rPr lang="zh-CN" altLang="en-US" sz="2400" dirty="0"/>
              <a:t>而</a:t>
            </a:r>
            <a:r>
              <a:rPr lang="en-US" altLang="zh-CN" sz="2400" dirty="0"/>
              <a:t>f(a)≠g(b)</a:t>
            </a:r>
            <a:r>
              <a:rPr lang="zh-CN" altLang="en-US" sz="2400" dirty="0"/>
              <a:t>，则取</a:t>
            </a:r>
            <a:r>
              <a:rPr lang="en-US" altLang="zh-CN" sz="2400" dirty="0"/>
              <a:t>f(a)=g(b)=max(f(a),g(b))</a:t>
            </a:r>
            <a:r>
              <a:rPr lang="zh-CN" altLang="en-US" sz="2400" dirty="0"/>
              <a:t>；</a:t>
            </a:r>
            <a:endParaRPr lang="zh-CN" altLang="en-US" sz="2400" dirty="0"/>
          </a:p>
          <a:p>
            <a:r>
              <a:rPr lang="en-US" altLang="zh-CN" sz="2400" dirty="0"/>
              <a:t>3</a:t>
            </a:r>
            <a:r>
              <a:rPr lang="zh-CN" altLang="en-US" sz="2400" dirty="0"/>
              <a:t>）重复步骤</a:t>
            </a:r>
            <a:r>
              <a:rPr lang="en-US" altLang="zh-CN" sz="2400" dirty="0"/>
              <a:t>2</a:t>
            </a:r>
            <a:r>
              <a:rPr lang="zh-CN" altLang="en-US" sz="2400" dirty="0"/>
              <a:t>）直到</a:t>
            </a:r>
            <a:r>
              <a:rPr lang="en-US" altLang="zh-CN" sz="2400" dirty="0"/>
              <a:t>f(a)</a:t>
            </a:r>
            <a:r>
              <a:rPr lang="zh-CN" altLang="en-US" sz="2400" dirty="0"/>
              <a:t>、</a:t>
            </a:r>
            <a:r>
              <a:rPr lang="en-US" altLang="zh-CN" sz="2400" dirty="0"/>
              <a:t>g(b)</a:t>
            </a:r>
            <a:r>
              <a:rPr lang="zh-CN" altLang="en-US" sz="2400" dirty="0"/>
              <a:t>不再改变为止。若存在</a:t>
            </a:r>
            <a:r>
              <a:rPr lang="en-US" altLang="zh-CN" sz="2400" dirty="0"/>
              <a:t>f(a)</a:t>
            </a:r>
            <a:r>
              <a:rPr lang="zh-CN" altLang="en-US" sz="2400" dirty="0"/>
              <a:t>或</a:t>
            </a:r>
            <a:r>
              <a:rPr lang="en-US" altLang="zh-CN" sz="2400" dirty="0"/>
              <a:t>g(b)</a:t>
            </a:r>
            <a:r>
              <a:rPr lang="zh-CN" altLang="en-US" sz="2400" dirty="0"/>
              <a:t>值≥</a:t>
            </a:r>
            <a:r>
              <a:rPr lang="en-US" altLang="zh-CN" sz="2400" dirty="0"/>
              <a:t>2n</a:t>
            </a:r>
            <a:r>
              <a:rPr lang="zh-CN" altLang="en-US" sz="2400" dirty="0"/>
              <a:t>（</a:t>
            </a:r>
            <a:r>
              <a:rPr lang="en-US" altLang="zh-CN" sz="2400" dirty="0"/>
              <a:t>n</a:t>
            </a:r>
            <a:r>
              <a:rPr lang="zh-CN" altLang="en-US" sz="2400" dirty="0"/>
              <a:t>为终结符个数）而步骤</a:t>
            </a:r>
            <a:r>
              <a:rPr lang="en-US" altLang="zh-CN" sz="2400" dirty="0"/>
              <a:t>2</a:t>
            </a:r>
            <a:r>
              <a:rPr lang="zh-CN" altLang="en-US" sz="2400" dirty="0"/>
              <a:t>）还未结束，则表明该算符优先文法</a:t>
            </a:r>
            <a:r>
              <a:rPr lang="zh-CN" altLang="en-US" sz="2400" dirty="0">
                <a:solidFill>
                  <a:srgbClr val="FF0000"/>
                </a:solidFill>
              </a:rPr>
              <a:t>不存在优先函数</a:t>
            </a:r>
            <a:r>
              <a:rPr lang="zh-CN" altLang="en-US" sz="2400" dirty="0"/>
              <a:t>。</a:t>
            </a:r>
            <a:endParaRPr lang="zh-CN" altLang="en-US" sz="2400" dirty="0"/>
          </a:p>
        </p:txBody>
      </p:sp>
      <p:grpSp>
        <p:nvGrpSpPr>
          <p:cNvPr id="5" name="组合 4"/>
          <p:cNvGrpSpPr/>
          <p:nvPr/>
        </p:nvGrpSpPr>
        <p:grpSpPr>
          <a:xfrm>
            <a:off x="2199154" y="3916375"/>
            <a:ext cx="216000" cy="169333"/>
            <a:chOff x="288418" y="2946400"/>
            <a:chExt cx="216000" cy="169333"/>
          </a:xfrm>
        </p:grpSpPr>
        <p:cxnSp>
          <p:nvCxnSpPr>
            <p:cNvPr id="6" name="直接连接符 5"/>
            <p:cNvCxnSpPr/>
            <p:nvPr/>
          </p:nvCxnSpPr>
          <p:spPr>
            <a:xfrm flipV="1">
              <a:off x="288418" y="2946400"/>
              <a:ext cx="2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288418" y="3115733"/>
              <a:ext cx="21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373840" y="3013066"/>
              <a:ext cx="36000" cy="3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Effect transition="in" filter="fade">
                                      <p:cBhvr>
                                        <p:cTn id="35"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构造优先函数表举例</a:t>
            </a:r>
            <a:endParaRPr lang="zh-CN" altLang="en-US" dirty="0"/>
          </a:p>
        </p:txBody>
      </p:sp>
      <p:sp>
        <p:nvSpPr>
          <p:cNvPr id="4" name="内容占位符 3"/>
          <p:cNvSpPr>
            <a:spLocks noGrp="1"/>
          </p:cNvSpPr>
          <p:nvPr>
            <p:ph sz="quarter" idx="13"/>
          </p:nvPr>
        </p:nvSpPr>
        <p:spPr>
          <a:xfrm>
            <a:off x="698090" y="4332619"/>
            <a:ext cx="7842227" cy="2138031"/>
          </a:xfrm>
        </p:spPr>
        <p:txBody>
          <a:bodyPr/>
          <a:lstStyle/>
          <a:p>
            <a:r>
              <a:rPr lang="zh-CN" altLang="zh-CN" dirty="0"/>
              <a:t>步骤</a:t>
            </a:r>
            <a:r>
              <a:rPr lang="en-US" altLang="zh-CN" dirty="0"/>
              <a:t>1</a:t>
            </a:r>
            <a:r>
              <a:rPr lang="zh-CN" altLang="zh-CN" dirty="0"/>
              <a:t>：置初值</a:t>
            </a:r>
            <a:r>
              <a:rPr lang="zh-CN" altLang="en-US" dirty="0"/>
              <a:t>（可以写“正”字）</a:t>
            </a:r>
            <a:endParaRPr lang="zh-CN" altLang="zh-CN" dirty="0"/>
          </a:p>
          <a:p>
            <a:endParaRPr lang="zh-CN" altLang="en-US" dirty="0"/>
          </a:p>
        </p:txBody>
      </p:sp>
      <p:pic>
        <p:nvPicPr>
          <p:cNvPr id="7" name="图片 6"/>
          <p:cNvPicPr>
            <a:picLocks noChangeAspect="1"/>
          </p:cNvPicPr>
          <p:nvPr/>
        </p:nvPicPr>
        <p:blipFill>
          <a:blip r:embed="rId1"/>
          <a:stretch>
            <a:fillRect/>
          </a:stretch>
        </p:blipFill>
        <p:spPr>
          <a:xfrm>
            <a:off x="1970473" y="1189048"/>
            <a:ext cx="5124010" cy="3066006"/>
          </a:xfrm>
          <a:prstGeom prst="rect">
            <a:avLst/>
          </a:prstGeom>
        </p:spPr>
      </p:pic>
      <p:graphicFrame>
        <p:nvGraphicFramePr>
          <p:cNvPr id="6" name="表格 5"/>
          <p:cNvGraphicFramePr>
            <a:graphicFrameLocks noGrp="1"/>
          </p:cNvGraphicFramePr>
          <p:nvPr/>
        </p:nvGraphicFramePr>
        <p:xfrm>
          <a:off x="1365046" y="4975506"/>
          <a:ext cx="6479998" cy="1371600"/>
        </p:xfrm>
        <a:graphic>
          <a:graphicData uri="http://schemas.openxmlformats.org/drawingml/2006/table">
            <a:tbl>
              <a:tblPr firstRow="1" bandRow="1">
                <a:tableStyleId>{5C22544A-7EE6-4342-B048-85BDC9FD1C3A}</a:tableStyleId>
              </a:tblPr>
              <a:tblGrid>
                <a:gridCol w="925714"/>
                <a:gridCol w="925714"/>
                <a:gridCol w="925714"/>
                <a:gridCol w="925714"/>
                <a:gridCol w="925714"/>
                <a:gridCol w="925714"/>
                <a:gridCol w="925714"/>
              </a:tblGrid>
              <a:tr h="457200">
                <a:tc>
                  <a:txBody>
                    <a:bodyPr/>
                    <a:lstStyle/>
                    <a:p>
                      <a:pPr algn="ctr"/>
                      <a:endParaRPr lang="zh-CN" altLang="en-US" sz="2400" b="0" dirty="0">
                        <a:effectLst>
                          <a:outerShdw blurRad="38100" dist="38100" dir="2700000" algn="tl">
                            <a:srgbClr val="000000">
                              <a:alpha val="43137"/>
                            </a:srgbClr>
                          </a:outerShdw>
                        </a:effectLst>
                      </a:endParaRPr>
                    </a:p>
                  </a:txBody>
                  <a:tcPr anchor="ctr"/>
                </a:tc>
                <a:tc>
                  <a:txBody>
                    <a:bodyPr/>
                    <a:lstStyle/>
                    <a:p>
                      <a:pPr algn="ctr"/>
                      <a:r>
                        <a:rPr lang="en-US" altLang="zh-CN" sz="2400" b="0" dirty="0">
                          <a:effectLst>
                            <a:outerShdw blurRad="38100" dist="38100" dir="2700000" algn="tl">
                              <a:srgbClr val="000000">
                                <a:alpha val="43137"/>
                              </a:srgbClr>
                            </a:outerShdw>
                          </a:effectLst>
                        </a:rPr>
                        <a:t>+</a:t>
                      </a:r>
                      <a:endParaRPr lang="zh-CN" altLang="en-US" sz="2400" b="0" dirty="0">
                        <a:effectLst>
                          <a:outerShdw blurRad="38100" dist="38100" dir="2700000" algn="tl">
                            <a:srgbClr val="000000">
                              <a:alpha val="43137"/>
                            </a:srgbClr>
                          </a:outerShdw>
                        </a:effectLst>
                      </a:endParaRPr>
                    </a:p>
                  </a:txBody>
                  <a:tcPr anchor="ctr"/>
                </a:tc>
                <a:tc>
                  <a:txBody>
                    <a:bodyPr/>
                    <a:lstStyle/>
                    <a:p>
                      <a:pPr algn="ctr"/>
                      <a:r>
                        <a:rPr lang="zh-CN" altLang="en-US" sz="2400" b="0" dirty="0">
                          <a:effectLst>
                            <a:outerShdw blurRad="38100" dist="38100" dir="2700000" algn="tl">
                              <a:srgbClr val="000000">
                                <a:alpha val="43137"/>
                              </a:srgbClr>
                            </a:outerShdw>
                          </a:effectLst>
                        </a:rPr>
                        <a:t>*</a:t>
                      </a:r>
                      <a:endParaRPr lang="zh-CN" altLang="en-US" sz="2400" b="0" dirty="0">
                        <a:effectLst>
                          <a:outerShdw blurRad="38100" dist="38100" dir="2700000" algn="tl">
                            <a:srgbClr val="000000">
                              <a:alpha val="43137"/>
                            </a:srgbClr>
                          </a:outerShdw>
                        </a:effectLst>
                      </a:endParaRPr>
                    </a:p>
                  </a:txBody>
                  <a:tcPr anchor="ctr"/>
                </a:tc>
                <a:tc>
                  <a:txBody>
                    <a:bodyPr/>
                    <a:lstStyle/>
                    <a:p>
                      <a:pPr algn="ctr"/>
                      <a:r>
                        <a:rPr lang="en-US" altLang="zh-CN" sz="2400" b="0" dirty="0">
                          <a:effectLst>
                            <a:outerShdw blurRad="38100" dist="38100" dir="2700000" algn="tl">
                              <a:srgbClr val="000000">
                                <a:alpha val="43137"/>
                              </a:srgbClr>
                            </a:outerShdw>
                          </a:effectLst>
                        </a:rPr>
                        <a:t>(</a:t>
                      </a:r>
                      <a:endParaRPr lang="zh-CN" altLang="en-US" sz="2400" b="0" dirty="0">
                        <a:effectLst>
                          <a:outerShdw blurRad="38100" dist="38100" dir="2700000" algn="tl">
                            <a:srgbClr val="000000">
                              <a:alpha val="43137"/>
                            </a:srgbClr>
                          </a:outerShdw>
                        </a:effectLst>
                      </a:endParaRPr>
                    </a:p>
                  </a:txBody>
                  <a:tcPr anchor="ctr"/>
                </a:tc>
                <a:tc>
                  <a:txBody>
                    <a:bodyPr/>
                    <a:lstStyle/>
                    <a:p>
                      <a:pPr algn="ctr"/>
                      <a:r>
                        <a:rPr lang="en-US" altLang="zh-CN" sz="2400" b="0" dirty="0">
                          <a:effectLst>
                            <a:outerShdw blurRad="38100" dist="38100" dir="2700000" algn="tl">
                              <a:srgbClr val="000000">
                                <a:alpha val="43137"/>
                              </a:srgbClr>
                            </a:outerShdw>
                          </a:effectLst>
                        </a:rPr>
                        <a:t>)</a:t>
                      </a:r>
                      <a:endParaRPr lang="zh-CN" altLang="en-US" sz="2400" b="0" dirty="0">
                        <a:effectLst>
                          <a:outerShdw blurRad="38100" dist="38100" dir="2700000" algn="tl">
                            <a:srgbClr val="000000">
                              <a:alpha val="43137"/>
                            </a:srgbClr>
                          </a:outerShdw>
                        </a:effectLst>
                      </a:endParaRPr>
                    </a:p>
                  </a:txBody>
                  <a:tcPr anchor="ctr"/>
                </a:tc>
                <a:tc>
                  <a:txBody>
                    <a:bodyPr/>
                    <a:lstStyle/>
                    <a:p>
                      <a:pPr algn="ctr"/>
                      <a:r>
                        <a:rPr lang="en-US" altLang="zh-CN" sz="2400" b="0" dirty="0">
                          <a:effectLst>
                            <a:outerShdw blurRad="38100" dist="38100" dir="2700000" algn="tl">
                              <a:srgbClr val="000000">
                                <a:alpha val="43137"/>
                              </a:srgbClr>
                            </a:outerShdw>
                          </a:effectLst>
                        </a:rPr>
                        <a:t>i</a:t>
                      </a:r>
                      <a:endParaRPr lang="zh-CN" altLang="en-US" sz="2400" b="0" dirty="0">
                        <a:effectLst>
                          <a:outerShdw blurRad="38100" dist="38100" dir="2700000" algn="tl">
                            <a:srgbClr val="000000">
                              <a:alpha val="43137"/>
                            </a:srgbClr>
                          </a:outerShdw>
                        </a:effectLst>
                      </a:endParaRPr>
                    </a:p>
                  </a:txBody>
                  <a:tcPr anchor="ctr"/>
                </a:tc>
                <a:tc>
                  <a:txBody>
                    <a:bodyPr/>
                    <a:lstStyle/>
                    <a:p>
                      <a:pPr algn="ctr"/>
                      <a:r>
                        <a:rPr lang="en-US" altLang="zh-CN" sz="2400" b="0" dirty="0">
                          <a:effectLst>
                            <a:outerShdw blurRad="38100" dist="38100" dir="2700000" algn="tl">
                              <a:srgbClr val="000000">
                                <a:alpha val="43137"/>
                              </a:srgbClr>
                            </a:outerShdw>
                          </a:effectLst>
                        </a:rPr>
                        <a:t>#</a:t>
                      </a:r>
                      <a:endParaRPr lang="zh-CN" altLang="en-US" sz="2400" b="0" dirty="0">
                        <a:effectLst>
                          <a:outerShdw blurRad="38100" dist="38100" dir="2700000" algn="tl">
                            <a:srgbClr val="000000">
                              <a:alpha val="43137"/>
                            </a:srgbClr>
                          </a:outerShdw>
                        </a:effectLst>
                      </a:endParaRPr>
                    </a:p>
                  </a:txBody>
                  <a:tcPr anchor="ctr"/>
                </a:tc>
              </a:tr>
              <a:tr h="457200">
                <a:tc>
                  <a:txBody>
                    <a:bodyPr/>
                    <a:lstStyle/>
                    <a:p>
                      <a:pPr algn="ctr"/>
                      <a:r>
                        <a:rPr lang="en-US" altLang="zh-CN" sz="2400" b="0" dirty="0"/>
                        <a:t>f</a:t>
                      </a:r>
                      <a:endParaRPr lang="zh-CN" altLang="en-US" sz="2400" b="0" dirty="0"/>
                    </a:p>
                  </a:txBody>
                  <a:tcPr anchor="ctr"/>
                </a:tc>
                <a:tc>
                  <a:txBody>
                    <a:bodyPr/>
                    <a:lstStyle/>
                    <a:p>
                      <a:pPr algn="ctr"/>
                      <a:r>
                        <a:rPr lang="en-US" altLang="zh-CN" sz="2400" b="0" dirty="0"/>
                        <a:t>1</a:t>
                      </a:r>
                      <a:endParaRPr lang="zh-CN" altLang="en-US" sz="2400" b="0" dirty="0"/>
                    </a:p>
                  </a:txBody>
                  <a:tcPr anchor="ctr"/>
                </a:tc>
                <a:tc>
                  <a:txBody>
                    <a:bodyPr/>
                    <a:lstStyle/>
                    <a:p>
                      <a:pPr algn="ctr"/>
                      <a:r>
                        <a:rPr lang="en-US" altLang="zh-CN" sz="2400" b="0" dirty="0"/>
                        <a:t>1</a:t>
                      </a:r>
                      <a:endParaRPr lang="zh-CN" altLang="en-US" sz="2400" b="0" dirty="0"/>
                    </a:p>
                  </a:txBody>
                  <a:tcPr anchor="ctr"/>
                </a:tc>
                <a:tc>
                  <a:txBody>
                    <a:bodyPr/>
                    <a:lstStyle/>
                    <a:p>
                      <a:pPr algn="ctr"/>
                      <a:r>
                        <a:rPr lang="en-US" altLang="zh-CN" sz="2400" b="0" dirty="0"/>
                        <a:t>1</a:t>
                      </a:r>
                      <a:endParaRPr lang="zh-CN" altLang="en-US" sz="2400" b="0" dirty="0"/>
                    </a:p>
                  </a:txBody>
                  <a:tcPr anchor="ctr"/>
                </a:tc>
                <a:tc>
                  <a:txBody>
                    <a:bodyPr/>
                    <a:lstStyle/>
                    <a:p>
                      <a:pPr algn="ctr"/>
                      <a:r>
                        <a:rPr lang="en-US" altLang="zh-CN" sz="2400" b="0" dirty="0"/>
                        <a:t>1</a:t>
                      </a:r>
                      <a:endParaRPr lang="zh-CN" altLang="en-US" sz="2400" b="0" dirty="0"/>
                    </a:p>
                  </a:txBody>
                  <a:tcPr anchor="ctr"/>
                </a:tc>
                <a:tc>
                  <a:txBody>
                    <a:bodyPr/>
                    <a:lstStyle/>
                    <a:p>
                      <a:pPr algn="ctr"/>
                      <a:r>
                        <a:rPr lang="en-US" altLang="zh-CN" sz="2400" b="0" dirty="0"/>
                        <a:t>1</a:t>
                      </a:r>
                      <a:endParaRPr lang="zh-CN" altLang="en-US" sz="2400" b="0" dirty="0"/>
                    </a:p>
                  </a:txBody>
                  <a:tcPr anchor="ctr"/>
                </a:tc>
                <a:tc>
                  <a:txBody>
                    <a:bodyPr/>
                    <a:lstStyle/>
                    <a:p>
                      <a:pPr algn="ctr"/>
                      <a:r>
                        <a:rPr lang="en-US" altLang="zh-CN" sz="2400" b="0" dirty="0"/>
                        <a:t>1</a:t>
                      </a:r>
                      <a:endParaRPr lang="zh-CN" altLang="en-US" sz="2400" b="0" dirty="0"/>
                    </a:p>
                  </a:txBody>
                  <a:tcPr anchor="ctr"/>
                </a:tc>
              </a:tr>
              <a:tr h="457200">
                <a:tc>
                  <a:txBody>
                    <a:bodyPr/>
                    <a:lstStyle/>
                    <a:p>
                      <a:pPr algn="ctr"/>
                      <a:r>
                        <a:rPr lang="en-US" altLang="zh-CN" sz="2400" b="0" dirty="0"/>
                        <a:t>g</a:t>
                      </a:r>
                      <a:endParaRPr lang="zh-CN" altLang="en-US" sz="2400" b="0" dirty="0"/>
                    </a:p>
                  </a:txBody>
                  <a:tcPr anchor="ctr"/>
                </a:tc>
                <a:tc>
                  <a:txBody>
                    <a:bodyPr/>
                    <a:lstStyle/>
                    <a:p>
                      <a:pPr algn="ctr"/>
                      <a:r>
                        <a:rPr lang="en-US" altLang="zh-CN" sz="2400" b="0" dirty="0"/>
                        <a:t>1</a:t>
                      </a:r>
                      <a:endParaRPr lang="zh-CN" altLang="en-US" sz="2400" b="0" dirty="0"/>
                    </a:p>
                  </a:txBody>
                  <a:tcPr anchor="ctr"/>
                </a:tc>
                <a:tc>
                  <a:txBody>
                    <a:bodyPr/>
                    <a:lstStyle/>
                    <a:p>
                      <a:pPr algn="ctr"/>
                      <a:r>
                        <a:rPr lang="en-US" altLang="zh-CN" sz="2400" b="0" dirty="0"/>
                        <a:t>1</a:t>
                      </a:r>
                      <a:endParaRPr lang="zh-CN" altLang="en-US" sz="2400" b="0" dirty="0"/>
                    </a:p>
                  </a:txBody>
                  <a:tcPr anchor="ctr"/>
                </a:tc>
                <a:tc>
                  <a:txBody>
                    <a:bodyPr/>
                    <a:lstStyle/>
                    <a:p>
                      <a:pPr algn="ctr"/>
                      <a:r>
                        <a:rPr lang="en-US" altLang="zh-CN" sz="2400" b="0" dirty="0"/>
                        <a:t>1</a:t>
                      </a:r>
                      <a:endParaRPr lang="zh-CN" altLang="en-US" sz="2400" b="0" dirty="0"/>
                    </a:p>
                  </a:txBody>
                  <a:tcPr anchor="ctr"/>
                </a:tc>
                <a:tc>
                  <a:txBody>
                    <a:bodyPr/>
                    <a:lstStyle/>
                    <a:p>
                      <a:pPr algn="ctr"/>
                      <a:r>
                        <a:rPr lang="en-US" altLang="zh-CN" sz="2400" b="0" dirty="0"/>
                        <a:t>1</a:t>
                      </a:r>
                      <a:endParaRPr lang="zh-CN" altLang="en-US" sz="2400" b="0" dirty="0"/>
                    </a:p>
                  </a:txBody>
                  <a:tcPr anchor="ctr"/>
                </a:tc>
                <a:tc>
                  <a:txBody>
                    <a:bodyPr/>
                    <a:lstStyle/>
                    <a:p>
                      <a:pPr algn="ctr"/>
                      <a:r>
                        <a:rPr lang="en-US" altLang="zh-CN" sz="2400" b="0" dirty="0"/>
                        <a:t>1</a:t>
                      </a:r>
                      <a:endParaRPr lang="zh-CN" altLang="en-US" sz="2400" b="0" dirty="0"/>
                    </a:p>
                  </a:txBody>
                  <a:tcPr anchor="ctr"/>
                </a:tc>
                <a:tc>
                  <a:txBody>
                    <a:bodyPr/>
                    <a:lstStyle/>
                    <a:p>
                      <a:pPr algn="ctr"/>
                      <a:r>
                        <a:rPr lang="en-US" altLang="zh-CN" sz="2400" b="0" dirty="0"/>
                        <a:t>1</a:t>
                      </a:r>
                      <a:endParaRPr lang="zh-CN" altLang="en-US" sz="2400" b="0" dirty="0"/>
                    </a:p>
                  </a:txBody>
                  <a:tcPr anchor="ct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构造优先函数表举例</a:t>
            </a:r>
            <a:endParaRPr lang="zh-CN" altLang="en-US" dirty="0"/>
          </a:p>
        </p:txBody>
      </p:sp>
      <p:sp>
        <p:nvSpPr>
          <p:cNvPr id="4" name="内容占位符 3"/>
          <p:cNvSpPr>
            <a:spLocks noGrp="1"/>
          </p:cNvSpPr>
          <p:nvPr>
            <p:ph sz="quarter" idx="13"/>
          </p:nvPr>
        </p:nvSpPr>
        <p:spPr>
          <a:xfrm>
            <a:off x="768350" y="4241813"/>
            <a:ext cx="7771968" cy="924991"/>
          </a:xfrm>
        </p:spPr>
        <p:txBody>
          <a:bodyPr>
            <a:normAutofit lnSpcReduction="10000"/>
          </a:bodyPr>
          <a:lstStyle/>
          <a:p>
            <a:r>
              <a:rPr lang="zh-CN" altLang="zh-CN" dirty="0"/>
              <a:t>步骤</a:t>
            </a:r>
            <a:r>
              <a:rPr lang="en-US" altLang="zh-CN" dirty="0"/>
              <a:t>2</a:t>
            </a:r>
            <a:r>
              <a:rPr lang="zh-CN" altLang="zh-CN" dirty="0"/>
              <a:t>：对第一步结果进行迭代，</a:t>
            </a:r>
            <a:r>
              <a:rPr lang="zh-CN" altLang="zh-CN" dirty="0">
                <a:solidFill>
                  <a:srgbClr val="FF0000"/>
                </a:solidFill>
              </a:rPr>
              <a:t>逐行扫描</a:t>
            </a:r>
            <a:r>
              <a:rPr lang="zh-CN" altLang="zh-CN" dirty="0"/>
              <a:t>，依次执行算法第二步的①②③种情况</a:t>
            </a:r>
            <a:endParaRPr lang="zh-CN" altLang="en-US" dirty="0"/>
          </a:p>
        </p:txBody>
      </p:sp>
      <p:pic>
        <p:nvPicPr>
          <p:cNvPr id="126" name="图片 125"/>
          <p:cNvPicPr>
            <a:picLocks noChangeAspect="1"/>
          </p:cNvPicPr>
          <p:nvPr/>
        </p:nvPicPr>
        <p:blipFill>
          <a:blip r:embed="rId1"/>
          <a:stretch>
            <a:fillRect/>
          </a:stretch>
        </p:blipFill>
        <p:spPr>
          <a:xfrm>
            <a:off x="1970473" y="1189048"/>
            <a:ext cx="5124010" cy="3066006"/>
          </a:xfrm>
          <a:prstGeom prst="rect">
            <a:avLst/>
          </a:prstGeom>
        </p:spPr>
      </p:pic>
      <p:graphicFrame>
        <p:nvGraphicFramePr>
          <p:cNvPr id="127" name="表格 126"/>
          <p:cNvGraphicFramePr>
            <a:graphicFrameLocks noGrp="1"/>
          </p:cNvGraphicFramePr>
          <p:nvPr/>
        </p:nvGraphicFramePr>
        <p:xfrm>
          <a:off x="1391679" y="5170815"/>
          <a:ext cx="6479998" cy="1371600"/>
        </p:xfrm>
        <a:graphic>
          <a:graphicData uri="http://schemas.openxmlformats.org/drawingml/2006/table">
            <a:tbl>
              <a:tblPr firstRow="1" bandRow="1">
                <a:tableStyleId>{5C22544A-7EE6-4342-B048-85BDC9FD1C3A}</a:tableStyleId>
              </a:tblPr>
              <a:tblGrid>
                <a:gridCol w="925714"/>
                <a:gridCol w="925714"/>
                <a:gridCol w="925714"/>
                <a:gridCol w="925714"/>
                <a:gridCol w="925714"/>
                <a:gridCol w="925714"/>
                <a:gridCol w="925714"/>
              </a:tblGrid>
              <a:tr h="457200">
                <a:tc>
                  <a:txBody>
                    <a:bodyPr/>
                    <a:lstStyle/>
                    <a:p>
                      <a:pPr algn="ctr"/>
                      <a:endParaRPr lang="zh-CN" altLang="en-US" sz="2400" b="0" dirty="0">
                        <a:effectLst>
                          <a:outerShdw blurRad="38100" dist="38100" dir="2700000" algn="tl">
                            <a:srgbClr val="000000">
                              <a:alpha val="43137"/>
                            </a:srgbClr>
                          </a:outerShdw>
                        </a:effectLst>
                      </a:endParaRPr>
                    </a:p>
                  </a:txBody>
                  <a:tcPr anchor="ctr"/>
                </a:tc>
                <a:tc>
                  <a:txBody>
                    <a:bodyPr/>
                    <a:lstStyle/>
                    <a:p>
                      <a:pPr algn="ctr"/>
                      <a:r>
                        <a:rPr lang="en-US" altLang="zh-CN" sz="2400" b="0" dirty="0">
                          <a:effectLst>
                            <a:outerShdw blurRad="38100" dist="38100" dir="2700000" algn="tl">
                              <a:srgbClr val="000000">
                                <a:alpha val="43137"/>
                              </a:srgbClr>
                            </a:outerShdw>
                          </a:effectLst>
                        </a:rPr>
                        <a:t>+</a:t>
                      </a:r>
                      <a:endParaRPr lang="zh-CN" altLang="en-US" sz="2400" b="0" dirty="0">
                        <a:effectLst>
                          <a:outerShdw blurRad="38100" dist="38100" dir="2700000" algn="tl">
                            <a:srgbClr val="000000">
                              <a:alpha val="43137"/>
                            </a:srgbClr>
                          </a:outerShdw>
                        </a:effectLst>
                      </a:endParaRPr>
                    </a:p>
                  </a:txBody>
                  <a:tcPr anchor="ctr"/>
                </a:tc>
                <a:tc>
                  <a:txBody>
                    <a:bodyPr/>
                    <a:lstStyle/>
                    <a:p>
                      <a:pPr algn="ctr"/>
                      <a:r>
                        <a:rPr lang="zh-CN" altLang="en-US" sz="2400" b="0" dirty="0">
                          <a:effectLst>
                            <a:outerShdw blurRad="38100" dist="38100" dir="2700000" algn="tl">
                              <a:srgbClr val="000000">
                                <a:alpha val="43137"/>
                              </a:srgbClr>
                            </a:outerShdw>
                          </a:effectLst>
                        </a:rPr>
                        <a:t>*</a:t>
                      </a:r>
                      <a:endParaRPr lang="zh-CN" altLang="en-US" sz="2400" b="0" dirty="0">
                        <a:effectLst>
                          <a:outerShdw blurRad="38100" dist="38100" dir="2700000" algn="tl">
                            <a:srgbClr val="000000">
                              <a:alpha val="43137"/>
                            </a:srgbClr>
                          </a:outerShdw>
                        </a:effectLst>
                      </a:endParaRPr>
                    </a:p>
                  </a:txBody>
                  <a:tcPr anchor="ctr"/>
                </a:tc>
                <a:tc>
                  <a:txBody>
                    <a:bodyPr/>
                    <a:lstStyle/>
                    <a:p>
                      <a:pPr algn="ctr"/>
                      <a:r>
                        <a:rPr lang="en-US" altLang="zh-CN" sz="2400" b="0" dirty="0">
                          <a:effectLst>
                            <a:outerShdw blurRad="38100" dist="38100" dir="2700000" algn="tl">
                              <a:srgbClr val="000000">
                                <a:alpha val="43137"/>
                              </a:srgbClr>
                            </a:outerShdw>
                          </a:effectLst>
                        </a:rPr>
                        <a:t>(</a:t>
                      </a:r>
                      <a:endParaRPr lang="zh-CN" altLang="en-US" sz="2400" b="0" dirty="0">
                        <a:effectLst>
                          <a:outerShdw blurRad="38100" dist="38100" dir="2700000" algn="tl">
                            <a:srgbClr val="000000">
                              <a:alpha val="43137"/>
                            </a:srgbClr>
                          </a:outerShdw>
                        </a:effectLst>
                      </a:endParaRPr>
                    </a:p>
                  </a:txBody>
                  <a:tcPr anchor="ctr"/>
                </a:tc>
                <a:tc>
                  <a:txBody>
                    <a:bodyPr/>
                    <a:lstStyle/>
                    <a:p>
                      <a:pPr algn="ctr"/>
                      <a:r>
                        <a:rPr lang="en-US" altLang="zh-CN" sz="2400" b="0" dirty="0">
                          <a:effectLst>
                            <a:outerShdw blurRad="38100" dist="38100" dir="2700000" algn="tl">
                              <a:srgbClr val="000000">
                                <a:alpha val="43137"/>
                              </a:srgbClr>
                            </a:outerShdw>
                          </a:effectLst>
                        </a:rPr>
                        <a:t>)</a:t>
                      </a:r>
                      <a:endParaRPr lang="zh-CN" altLang="en-US" sz="2400" b="0" dirty="0">
                        <a:effectLst>
                          <a:outerShdw blurRad="38100" dist="38100" dir="2700000" algn="tl">
                            <a:srgbClr val="000000">
                              <a:alpha val="43137"/>
                            </a:srgbClr>
                          </a:outerShdw>
                        </a:effectLst>
                      </a:endParaRPr>
                    </a:p>
                  </a:txBody>
                  <a:tcPr anchor="ctr"/>
                </a:tc>
                <a:tc>
                  <a:txBody>
                    <a:bodyPr/>
                    <a:lstStyle/>
                    <a:p>
                      <a:pPr algn="ctr"/>
                      <a:r>
                        <a:rPr lang="en-US" altLang="zh-CN" sz="2400" b="0" dirty="0">
                          <a:effectLst>
                            <a:outerShdw blurRad="38100" dist="38100" dir="2700000" algn="tl">
                              <a:srgbClr val="000000">
                                <a:alpha val="43137"/>
                              </a:srgbClr>
                            </a:outerShdw>
                          </a:effectLst>
                        </a:rPr>
                        <a:t>i</a:t>
                      </a:r>
                      <a:endParaRPr lang="zh-CN" altLang="en-US" sz="2400" b="0" dirty="0">
                        <a:effectLst>
                          <a:outerShdw blurRad="38100" dist="38100" dir="2700000" algn="tl">
                            <a:srgbClr val="000000">
                              <a:alpha val="43137"/>
                            </a:srgbClr>
                          </a:outerShdw>
                        </a:effectLst>
                      </a:endParaRPr>
                    </a:p>
                  </a:txBody>
                  <a:tcPr anchor="ctr"/>
                </a:tc>
                <a:tc>
                  <a:txBody>
                    <a:bodyPr/>
                    <a:lstStyle/>
                    <a:p>
                      <a:pPr algn="ctr"/>
                      <a:r>
                        <a:rPr lang="en-US" altLang="zh-CN" sz="2400" b="0" dirty="0">
                          <a:effectLst>
                            <a:outerShdw blurRad="38100" dist="38100" dir="2700000" algn="tl">
                              <a:srgbClr val="000000">
                                <a:alpha val="43137"/>
                              </a:srgbClr>
                            </a:outerShdw>
                          </a:effectLst>
                        </a:rPr>
                        <a:t>#</a:t>
                      </a:r>
                      <a:endParaRPr lang="zh-CN" altLang="en-US" sz="2400" b="0" dirty="0">
                        <a:effectLst>
                          <a:outerShdw blurRad="38100" dist="38100" dir="2700000" algn="tl">
                            <a:srgbClr val="000000">
                              <a:alpha val="43137"/>
                            </a:srgbClr>
                          </a:outerShdw>
                        </a:effectLst>
                      </a:endParaRPr>
                    </a:p>
                  </a:txBody>
                  <a:tcPr anchor="ctr"/>
                </a:tc>
              </a:tr>
              <a:tr h="457200">
                <a:tc>
                  <a:txBody>
                    <a:bodyPr/>
                    <a:lstStyle/>
                    <a:p>
                      <a:pPr algn="ctr"/>
                      <a:r>
                        <a:rPr lang="en-US" altLang="zh-CN" sz="2400" b="0" dirty="0"/>
                        <a:t>f</a:t>
                      </a:r>
                      <a:endParaRPr lang="zh-CN" altLang="en-US" sz="2400" b="0" dirty="0"/>
                    </a:p>
                  </a:txBody>
                  <a:tcPr anchor="ctr"/>
                </a:tc>
                <a:tc>
                  <a:txBody>
                    <a:bodyPr/>
                    <a:lstStyle/>
                    <a:p>
                      <a:pPr algn="ctr"/>
                      <a:r>
                        <a:rPr lang="en-US" altLang="zh-CN" sz="2400" b="0" dirty="0"/>
                        <a:t>2</a:t>
                      </a:r>
                      <a:endParaRPr lang="zh-CN" altLang="en-US" sz="2400" b="0" dirty="0"/>
                    </a:p>
                  </a:txBody>
                  <a:tcPr anchor="ctr"/>
                </a:tc>
                <a:tc>
                  <a:txBody>
                    <a:bodyPr/>
                    <a:lstStyle/>
                    <a:p>
                      <a:pPr algn="ctr"/>
                      <a:r>
                        <a:rPr lang="en-US" altLang="zh-CN" sz="2400" b="0" dirty="0"/>
                        <a:t>4</a:t>
                      </a:r>
                      <a:endParaRPr lang="zh-CN" altLang="en-US" sz="2400" b="0" dirty="0"/>
                    </a:p>
                  </a:txBody>
                  <a:tcPr anchor="ctr"/>
                </a:tc>
                <a:tc>
                  <a:txBody>
                    <a:bodyPr/>
                    <a:lstStyle/>
                    <a:p>
                      <a:pPr algn="ctr"/>
                      <a:r>
                        <a:rPr lang="en-US" altLang="zh-CN" sz="2400" b="0" dirty="0"/>
                        <a:t>1</a:t>
                      </a:r>
                      <a:endParaRPr lang="zh-CN" altLang="en-US" sz="2400" b="0" dirty="0"/>
                    </a:p>
                  </a:txBody>
                  <a:tcPr anchor="ctr"/>
                </a:tc>
                <a:tc>
                  <a:txBody>
                    <a:bodyPr/>
                    <a:lstStyle/>
                    <a:p>
                      <a:pPr algn="ctr"/>
                      <a:r>
                        <a:rPr lang="en-US" altLang="zh-CN" sz="2400" b="0" dirty="0"/>
                        <a:t>4</a:t>
                      </a:r>
                      <a:endParaRPr lang="zh-CN" altLang="en-US" sz="2400" b="0" dirty="0"/>
                    </a:p>
                  </a:txBody>
                  <a:tcPr anchor="ctr"/>
                </a:tc>
                <a:tc>
                  <a:txBody>
                    <a:bodyPr/>
                    <a:lstStyle/>
                    <a:p>
                      <a:pPr algn="ctr"/>
                      <a:r>
                        <a:rPr lang="en-US" altLang="zh-CN" sz="2400" b="0" dirty="0"/>
                        <a:t>4</a:t>
                      </a:r>
                      <a:endParaRPr lang="zh-CN" altLang="en-US" sz="2400" b="0" dirty="0"/>
                    </a:p>
                  </a:txBody>
                  <a:tcPr anchor="ctr"/>
                </a:tc>
                <a:tc>
                  <a:txBody>
                    <a:bodyPr/>
                    <a:lstStyle/>
                    <a:p>
                      <a:pPr algn="ctr"/>
                      <a:r>
                        <a:rPr lang="en-US" altLang="zh-CN" sz="2400" b="0" dirty="0"/>
                        <a:t>1</a:t>
                      </a:r>
                      <a:endParaRPr lang="zh-CN" altLang="en-US" sz="2400" b="0" dirty="0"/>
                    </a:p>
                  </a:txBody>
                  <a:tcPr anchor="ctr"/>
                </a:tc>
              </a:tr>
              <a:tr h="457200">
                <a:tc>
                  <a:txBody>
                    <a:bodyPr/>
                    <a:lstStyle/>
                    <a:p>
                      <a:pPr algn="ctr"/>
                      <a:r>
                        <a:rPr lang="en-US" altLang="zh-CN" sz="2400" b="0" dirty="0"/>
                        <a:t>g</a:t>
                      </a:r>
                      <a:endParaRPr lang="zh-CN" altLang="en-US" sz="2400" b="0" dirty="0"/>
                    </a:p>
                  </a:txBody>
                  <a:tcPr anchor="ctr"/>
                </a:tc>
                <a:tc>
                  <a:txBody>
                    <a:bodyPr/>
                    <a:lstStyle/>
                    <a:p>
                      <a:pPr algn="ctr"/>
                      <a:r>
                        <a:rPr lang="en-US" altLang="zh-CN" sz="2400" b="0" dirty="0"/>
                        <a:t>2</a:t>
                      </a:r>
                      <a:endParaRPr lang="zh-CN" altLang="en-US" sz="2400" b="0" dirty="0"/>
                    </a:p>
                  </a:txBody>
                  <a:tcPr anchor="ctr"/>
                </a:tc>
                <a:tc>
                  <a:txBody>
                    <a:bodyPr/>
                    <a:lstStyle/>
                    <a:p>
                      <a:pPr algn="ctr"/>
                      <a:r>
                        <a:rPr lang="en-US" altLang="zh-CN" sz="2400" b="0" dirty="0"/>
                        <a:t>3</a:t>
                      </a:r>
                      <a:endParaRPr lang="zh-CN" altLang="en-US" sz="2400" b="0" dirty="0"/>
                    </a:p>
                  </a:txBody>
                  <a:tcPr anchor="ctr"/>
                </a:tc>
                <a:tc>
                  <a:txBody>
                    <a:bodyPr/>
                    <a:lstStyle/>
                    <a:p>
                      <a:pPr algn="ctr"/>
                      <a:r>
                        <a:rPr lang="en-US" altLang="zh-CN" sz="2400" b="0" dirty="0"/>
                        <a:t>5</a:t>
                      </a:r>
                      <a:endParaRPr lang="zh-CN" altLang="en-US" sz="2400" b="0" dirty="0"/>
                    </a:p>
                  </a:txBody>
                  <a:tcPr anchor="ctr"/>
                </a:tc>
                <a:tc>
                  <a:txBody>
                    <a:bodyPr/>
                    <a:lstStyle/>
                    <a:p>
                      <a:pPr algn="ctr"/>
                      <a:r>
                        <a:rPr lang="en-US" altLang="zh-CN" sz="2400" b="0" dirty="0"/>
                        <a:t>1</a:t>
                      </a:r>
                      <a:endParaRPr lang="zh-CN" altLang="en-US" sz="2400" b="0" dirty="0"/>
                    </a:p>
                  </a:txBody>
                  <a:tcPr anchor="ctr"/>
                </a:tc>
                <a:tc>
                  <a:txBody>
                    <a:bodyPr/>
                    <a:lstStyle/>
                    <a:p>
                      <a:pPr algn="ctr"/>
                      <a:r>
                        <a:rPr lang="en-US" altLang="zh-CN" sz="2400" b="0" dirty="0"/>
                        <a:t>5</a:t>
                      </a:r>
                      <a:endParaRPr lang="zh-CN" altLang="en-US" sz="2400" b="0" dirty="0"/>
                    </a:p>
                  </a:txBody>
                  <a:tcPr anchor="ctr"/>
                </a:tc>
                <a:tc>
                  <a:txBody>
                    <a:bodyPr/>
                    <a:lstStyle/>
                    <a:p>
                      <a:pPr algn="ctr"/>
                      <a:r>
                        <a:rPr lang="en-US" altLang="zh-CN" sz="2400" b="0" dirty="0"/>
                        <a:t>1</a:t>
                      </a:r>
                      <a:endParaRPr lang="zh-CN" altLang="en-US" sz="2400" b="0" dirty="0"/>
                    </a:p>
                  </a:txBody>
                  <a:tcPr anchor="ct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构造优先函数表举例</a:t>
            </a:r>
            <a:endParaRPr lang="zh-CN" altLang="en-US" dirty="0"/>
          </a:p>
        </p:txBody>
      </p:sp>
      <p:sp>
        <p:nvSpPr>
          <p:cNvPr id="4" name="内容占位符 3"/>
          <p:cNvSpPr>
            <a:spLocks noGrp="1"/>
          </p:cNvSpPr>
          <p:nvPr>
            <p:ph sz="quarter" idx="13"/>
          </p:nvPr>
        </p:nvSpPr>
        <p:spPr>
          <a:xfrm>
            <a:off x="768350" y="4241813"/>
            <a:ext cx="7771968" cy="2228837"/>
          </a:xfrm>
        </p:spPr>
        <p:txBody>
          <a:bodyPr/>
          <a:lstStyle/>
          <a:p>
            <a:r>
              <a:rPr lang="zh-CN" altLang="zh-CN" dirty="0"/>
              <a:t>步骤</a:t>
            </a:r>
            <a:r>
              <a:rPr lang="en-US" altLang="zh-CN" dirty="0"/>
              <a:t>3</a:t>
            </a:r>
            <a:r>
              <a:rPr lang="zh-CN" altLang="zh-CN" dirty="0"/>
              <a:t>：对第</a:t>
            </a:r>
            <a:r>
              <a:rPr lang="en-US" altLang="zh-CN" dirty="0"/>
              <a:t>2</a:t>
            </a:r>
            <a:r>
              <a:rPr lang="zh-CN" altLang="zh-CN" dirty="0"/>
              <a:t>步结果进行迭代，执行算法第二步</a:t>
            </a:r>
            <a:endParaRPr lang="zh-CN" altLang="zh-CN" dirty="0"/>
          </a:p>
        </p:txBody>
      </p:sp>
      <p:pic>
        <p:nvPicPr>
          <p:cNvPr id="8" name="图片 7"/>
          <p:cNvPicPr>
            <a:picLocks noChangeAspect="1"/>
          </p:cNvPicPr>
          <p:nvPr/>
        </p:nvPicPr>
        <p:blipFill>
          <a:blip r:embed="rId1"/>
          <a:stretch>
            <a:fillRect/>
          </a:stretch>
        </p:blipFill>
        <p:spPr>
          <a:xfrm>
            <a:off x="1970473" y="1189048"/>
            <a:ext cx="5124010" cy="3066006"/>
          </a:xfrm>
          <a:prstGeom prst="rect">
            <a:avLst/>
          </a:prstGeom>
        </p:spPr>
      </p:pic>
      <p:graphicFrame>
        <p:nvGraphicFramePr>
          <p:cNvPr id="9" name="表格 8"/>
          <p:cNvGraphicFramePr>
            <a:graphicFrameLocks noGrp="1"/>
          </p:cNvGraphicFramePr>
          <p:nvPr/>
        </p:nvGraphicFramePr>
        <p:xfrm>
          <a:off x="1391679" y="5170815"/>
          <a:ext cx="6479998" cy="1371600"/>
        </p:xfrm>
        <a:graphic>
          <a:graphicData uri="http://schemas.openxmlformats.org/drawingml/2006/table">
            <a:tbl>
              <a:tblPr firstRow="1" bandRow="1">
                <a:tableStyleId>{5C22544A-7EE6-4342-B048-85BDC9FD1C3A}</a:tableStyleId>
              </a:tblPr>
              <a:tblGrid>
                <a:gridCol w="925714"/>
                <a:gridCol w="925714"/>
                <a:gridCol w="925714"/>
                <a:gridCol w="925714"/>
                <a:gridCol w="925714"/>
                <a:gridCol w="925714"/>
                <a:gridCol w="925714"/>
              </a:tblGrid>
              <a:tr h="457200">
                <a:tc>
                  <a:txBody>
                    <a:bodyPr/>
                    <a:lstStyle/>
                    <a:p>
                      <a:pPr algn="ctr"/>
                      <a:endParaRPr lang="zh-CN" altLang="en-US" sz="2400" b="0" dirty="0">
                        <a:effectLst>
                          <a:outerShdw blurRad="38100" dist="38100" dir="2700000" algn="tl">
                            <a:srgbClr val="000000">
                              <a:alpha val="43137"/>
                            </a:srgbClr>
                          </a:outerShdw>
                        </a:effectLst>
                      </a:endParaRPr>
                    </a:p>
                  </a:txBody>
                  <a:tcPr anchor="ctr"/>
                </a:tc>
                <a:tc>
                  <a:txBody>
                    <a:bodyPr/>
                    <a:lstStyle/>
                    <a:p>
                      <a:pPr algn="ctr"/>
                      <a:r>
                        <a:rPr lang="en-US" altLang="zh-CN" sz="2400" b="0" dirty="0">
                          <a:effectLst>
                            <a:outerShdw blurRad="38100" dist="38100" dir="2700000" algn="tl">
                              <a:srgbClr val="000000">
                                <a:alpha val="43137"/>
                              </a:srgbClr>
                            </a:outerShdw>
                          </a:effectLst>
                        </a:rPr>
                        <a:t>+</a:t>
                      </a:r>
                      <a:endParaRPr lang="zh-CN" altLang="en-US" sz="2400" b="0" dirty="0">
                        <a:effectLst>
                          <a:outerShdw blurRad="38100" dist="38100" dir="2700000" algn="tl">
                            <a:srgbClr val="000000">
                              <a:alpha val="43137"/>
                            </a:srgbClr>
                          </a:outerShdw>
                        </a:effectLst>
                      </a:endParaRPr>
                    </a:p>
                  </a:txBody>
                  <a:tcPr anchor="ctr"/>
                </a:tc>
                <a:tc>
                  <a:txBody>
                    <a:bodyPr/>
                    <a:lstStyle/>
                    <a:p>
                      <a:pPr algn="ctr"/>
                      <a:r>
                        <a:rPr lang="zh-CN" altLang="en-US" sz="2400" b="0" dirty="0">
                          <a:effectLst>
                            <a:outerShdw blurRad="38100" dist="38100" dir="2700000" algn="tl">
                              <a:srgbClr val="000000">
                                <a:alpha val="43137"/>
                              </a:srgbClr>
                            </a:outerShdw>
                          </a:effectLst>
                        </a:rPr>
                        <a:t>*</a:t>
                      </a:r>
                      <a:endParaRPr lang="zh-CN" altLang="en-US" sz="2400" b="0" dirty="0">
                        <a:effectLst>
                          <a:outerShdw blurRad="38100" dist="38100" dir="2700000" algn="tl">
                            <a:srgbClr val="000000">
                              <a:alpha val="43137"/>
                            </a:srgbClr>
                          </a:outerShdw>
                        </a:effectLst>
                      </a:endParaRPr>
                    </a:p>
                  </a:txBody>
                  <a:tcPr anchor="ctr"/>
                </a:tc>
                <a:tc>
                  <a:txBody>
                    <a:bodyPr/>
                    <a:lstStyle/>
                    <a:p>
                      <a:pPr algn="ctr"/>
                      <a:r>
                        <a:rPr lang="en-US" altLang="zh-CN" sz="2400" b="0" dirty="0">
                          <a:effectLst>
                            <a:outerShdw blurRad="38100" dist="38100" dir="2700000" algn="tl">
                              <a:srgbClr val="000000">
                                <a:alpha val="43137"/>
                              </a:srgbClr>
                            </a:outerShdw>
                          </a:effectLst>
                        </a:rPr>
                        <a:t>(</a:t>
                      </a:r>
                      <a:endParaRPr lang="zh-CN" altLang="en-US" sz="2400" b="0" dirty="0">
                        <a:effectLst>
                          <a:outerShdw blurRad="38100" dist="38100" dir="2700000" algn="tl">
                            <a:srgbClr val="000000">
                              <a:alpha val="43137"/>
                            </a:srgbClr>
                          </a:outerShdw>
                        </a:effectLst>
                      </a:endParaRPr>
                    </a:p>
                  </a:txBody>
                  <a:tcPr anchor="ctr"/>
                </a:tc>
                <a:tc>
                  <a:txBody>
                    <a:bodyPr/>
                    <a:lstStyle/>
                    <a:p>
                      <a:pPr algn="ctr"/>
                      <a:r>
                        <a:rPr lang="en-US" altLang="zh-CN" sz="2400" b="0" dirty="0">
                          <a:effectLst>
                            <a:outerShdw blurRad="38100" dist="38100" dir="2700000" algn="tl">
                              <a:srgbClr val="000000">
                                <a:alpha val="43137"/>
                              </a:srgbClr>
                            </a:outerShdw>
                          </a:effectLst>
                        </a:rPr>
                        <a:t>)</a:t>
                      </a:r>
                      <a:endParaRPr lang="zh-CN" altLang="en-US" sz="2400" b="0" dirty="0">
                        <a:effectLst>
                          <a:outerShdw blurRad="38100" dist="38100" dir="2700000" algn="tl">
                            <a:srgbClr val="000000">
                              <a:alpha val="43137"/>
                            </a:srgbClr>
                          </a:outerShdw>
                        </a:effectLst>
                      </a:endParaRPr>
                    </a:p>
                  </a:txBody>
                  <a:tcPr anchor="ctr"/>
                </a:tc>
                <a:tc>
                  <a:txBody>
                    <a:bodyPr/>
                    <a:lstStyle/>
                    <a:p>
                      <a:pPr algn="ctr"/>
                      <a:r>
                        <a:rPr lang="en-US" altLang="zh-CN" sz="2400" b="0" dirty="0">
                          <a:effectLst>
                            <a:outerShdw blurRad="38100" dist="38100" dir="2700000" algn="tl">
                              <a:srgbClr val="000000">
                                <a:alpha val="43137"/>
                              </a:srgbClr>
                            </a:outerShdw>
                          </a:effectLst>
                        </a:rPr>
                        <a:t>i</a:t>
                      </a:r>
                      <a:endParaRPr lang="zh-CN" altLang="en-US" sz="2400" b="0" dirty="0">
                        <a:effectLst>
                          <a:outerShdw blurRad="38100" dist="38100" dir="2700000" algn="tl">
                            <a:srgbClr val="000000">
                              <a:alpha val="43137"/>
                            </a:srgbClr>
                          </a:outerShdw>
                        </a:effectLst>
                      </a:endParaRPr>
                    </a:p>
                  </a:txBody>
                  <a:tcPr anchor="ctr"/>
                </a:tc>
                <a:tc>
                  <a:txBody>
                    <a:bodyPr/>
                    <a:lstStyle/>
                    <a:p>
                      <a:pPr algn="ctr"/>
                      <a:r>
                        <a:rPr lang="en-US" altLang="zh-CN" sz="2400" b="0" dirty="0">
                          <a:effectLst>
                            <a:outerShdw blurRad="38100" dist="38100" dir="2700000" algn="tl">
                              <a:srgbClr val="000000">
                                <a:alpha val="43137"/>
                              </a:srgbClr>
                            </a:outerShdw>
                          </a:effectLst>
                        </a:rPr>
                        <a:t>#</a:t>
                      </a:r>
                      <a:endParaRPr lang="zh-CN" altLang="en-US" sz="2400" b="0" dirty="0">
                        <a:effectLst>
                          <a:outerShdw blurRad="38100" dist="38100" dir="2700000" algn="tl">
                            <a:srgbClr val="000000">
                              <a:alpha val="43137"/>
                            </a:srgbClr>
                          </a:outerShdw>
                        </a:effectLst>
                      </a:endParaRPr>
                    </a:p>
                  </a:txBody>
                  <a:tcPr anchor="ctr"/>
                </a:tc>
              </a:tr>
              <a:tr h="457200">
                <a:tc>
                  <a:txBody>
                    <a:bodyPr/>
                    <a:lstStyle/>
                    <a:p>
                      <a:pPr algn="ctr"/>
                      <a:r>
                        <a:rPr lang="en-US" altLang="zh-CN" sz="2400" b="0" dirty="0"/>
                        <a:t>f</a:t>
                      </a:r>
                      <a:endParaRPr lang="zh-CN" altLang="en-US" sz="2400" b="0" dirty="0"/>
                    </a:p>
                  </a:txBody>
                  <a:tcPr anchor="ctr"/>
                </a:tc>
                <a:tc>
                  <a:txBody>
                    <a:bodyPr/>
                    <a:lstStyle/>
                    <a:p>
                      <a:pPr algn="ctr"/>
                      <a:r>
                        <a:rPr lang="en-US" altLang="zh-CN" sz="2400" b="0" dirty="0"/>
                        <a:t>3</a:t>
                      </a:r>
                      <a:endParaRPr lang="zh-CN" altLang="en-US" sz="2400" b="0" dirty="0"/>
                    </a:p>
                  </a:txBody>
                  <a:tcPr anchor="ctr"/>
                </a:tc>
                <a:tc>
                  <a:txBody>
                    <a:bodyPr/>
                    <a:lstStyle/>
                    <a:p>
                      <a:pPr algn="ctr"/>
                      <a:r>
                        <a:rPr lang="en-US" altLang="zh-CN" sz="2400" b="0" dirty="0"/>
                        <a:t>5</a:t>
                      </a:r>
                      <a:endParaRPr lang="zh-CN" altLang="en-US" sz="2400" b="0" dirty="0"/>
                    </a:p>
                  </a:txBody>
                  <a:tcPr anchor="ctr"/>
                </a:tc>
                <a:tc>
                  <a:txBody>
                    <a:bodyPr/>
                    <a:lstStyle/>
                    <a:p>
                      <a:pPr algn="ctr"/>
                      <a:r>
                        <a:rPr lang="en-US" altLang="zh-CN" sz="2400" b="0" dirty="0"/>
                        <a:t>1</a:t>
                      </a:r>
                      <a:endParaRPr lang="zh-CN" altLang="en-US" sz="2400" b="0" dirty="0"/>
                    </a:p>
                  </a:txBody>
                  <a:tcPr anchor="ctr"/>
                </a:tc>
                <a:tc>
                  <a:txBody>
                    <a:bodyPr/>
                    <a:lstStyle/>
                    <a:p>
                      <a:pPr algn="ctr"/>
                      <a:r>
                        <a:rPr lang="en-US" altLang="zh-CN" sz="2400" b="0" dirty="0"/>
                        <a:t>5</a:t>
                      </a:r>
                      <a:endParaRPr lang="zh-CN" altLang="en-US" sz="2400" b="0" dirty="0"/>
                    </a:p>
                  </a:txBody>
                  <a:tcPr anchor="ctr"/>
                </a:tc>
                <a:tc>
                  <a:txBody>
                    <a:bodyPr/>
                    <a:lstStyle/>
                    <a:p>
                      <a:pPr algn="ctr"/>
                      <a:r>
                        <a:rPr lang="en-US" altLang="zh-CN" sz="2400" b="0" dirty="0"/>
                        <a:t>5</a:t>
                      </a:r>
                      <a:endParaRPr lang="zh-CN" altLang="en-US" sz="2400" b="0" dirty="0"/>
                    </a:p>
                  </a:txBody>
                  <a:tcPr anchor="ctr"/>
                </a:tc>
                <a:tc>
                  <a:txBody>
                    <a:bodyPr/>
                    <a:lstStyle/>
                    <a:p>
                      <a:pPr algn="ctr"/>
                      <a:r>
                        <a:rPr lang="en-US" altLang="zh-CN" sz="2400" b="0" dirty="0"/>
                        <a:t>1</a:t>
                      </a:r>
                      <a:endParaRPr lang="zh-CN" altLang="en-US" sz="2400" b="0" dirty="0"/>
                    </a:p>
                  </a:txBody>
                  <a:tcPr anchor="ctr"/>
                </a:tc>
              </a:tr>
              <a:tr h="457200">
                <a:tc>
                  <a:txBody>
                    <a:bodyPr/>
                    <a:lstStyle/>
                    <a:p>
                      <a:pPr algn="ctr"/>
                      <a:r>
                        <a:rPr lang="en-US" altLang="zh-CN" sz="2400" b="0" dirty="0"/>
                        <a:t>g</a:t>
                      </a:r>
                      <a:endParaRPr lang="zh-CN" altLang="en-US" sz="2400" b="0" dirty="0"/>
                    </a:p>
                  </a:txBody>
                  <a:tcPr anchor="ctr"/>
                </a:tc>
                <a:tc>
                  <a:txBody>
                    <a:bodyPr/>
                    <a:lstStyle/>
                    <a:p>
                      <a:pPr algn="ctr"/>
                      <a:r>
                        <a:rPr lang="en-US" altLang="zh-CN" sz="2400" b="0" dirty="0"/>
                        <a:t>2</a:t>
                      </a:r>
                      <a:endParaRPr lang="zh-CN" altLang="en-US" sz="2400" b="0" dirty="0"/>
                    </a:p>
                  </a:txBody>
                  <a:tcPr anchor="ctr"/>
                </a:tc>
                <a:tc>
                  <a:txBody>
                    <a:bodyPr/>
                    <a:lstStyle/>
                    <a:p>
                      <a:pPr algn="ctr"/>
                      <a:r>
                        <a:rPr lang="en-US" altLang="zh-CN" sz="2400" b="0" dirty="0"/>
                        <a:t>4</a:t>
                      </a:r>
                      <a:endParaRPr lang="zh-CN" altLang="en-US" sz="2400" b="0" dirty="0"/>
                    </a:p>
                  </a:txBody>
                  <a:tcPr anchor="ctr"/>
                </a:tc>
                <a:tc>
                  <a:txBody>
                    <a:bodyPr/>
                    <a:lstStyle/>
                    <a:p>
                      <a:pPr algn="ctr"/>
                      <a:r>
                        <a:rPr lang="en-US" altLang="zh-CN" sz="2400" b="0" dirty="0"/>
                        <a:t>6</a:t>
                      </a:r>
                      <a:endParaRPr lang="zh-CN" altLang="en-US" sz="2400" b="0" dirty="0"/>
                    </a:p>
                  </a:txBody>
                  <a:tcPr anchor="ctr"/>
                </a:tc>
                <a:tc>
                  <a:txBody>
                    <a:bodyPr/>
                    <a:lstStyle/>
                    <a:p>
                      <a:pPr algn="ctr"/>
                      <a:r>
                        <a:rPr lang="en-US" altLang="zh-CN" sz="2400" b="0" dirty="0"/>
                        <a:t>1</a:t>
                      </a:r>
                      <a:endParaRPr lang="zh-CN" altLang="en-US" sz="2400" b="0" dirty="0"/>
                    </a:p>
                  </a:txBody>
                  <a:tcPr anchor="ctr"/>
                </a:tc>
                <a:tc>
                  <a:txBody>
                    <a:bodyPr/>
                    <a:lstStyle/>
                    <a:p>
                      <a:pPr algn="ctr"/>
                      <a:r>
                        <a:rPr lang="en-US" altLang="zh-CN" sz="2400" b="0" dirty="0"/>
                        <a:t>6</a:t>
                      </a:r>
                      <a:endParaRPr lang="zh-CN" altLang="en-US" sz="2400" b="0" dirty="0"/>
                    </a:p>
                  </a:txBody>
                  <a:tcPr anchor="ctr"/>
                </a:tc>
                <a:tc>
                  <a:txBody>
                    <a:bodyPr/>
                    <a:lstStyle/>
                    <a:p>
                      <a:pPr algn="ctr"/>
                      <a:r>
                        <a:rPr lang="en-US" altLang="zh-CN" sz="2400" b="0" dirty="0"/>
                        <a:t>1</a:t>
                      </a:r>
                      <a:endParaRPr lang="zh-CN" altLang="en-US" sz="2400" b="0" dirty="0"/>
                    </a:p>
                  </a:txBody>
                  <a:tcPr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zh-CN" dirty="0"/>
              <a:t>本章重点</a:t>
            </a:r>
            <a:endParaRPr lang="zh-CN" altLang="en-US" dirty="0"/>
          </a:p>
        </p:txBody>
      </p:sp>
      <p:sp>
        <p:nvSpPr>
          <p:cNvPr id="4" name="内容占位符 3"/>
          <p:cNvSpPr>
            <a:spLocks noGrp="1"/>
          </p:cNvSpPr>
          <p:nvPr>
            <p:ph sz="quarter" idx="13"/>
          </p:nvPr>
        </p:nvSpPr>
        <p:spPr/>
        <p:txBody>
          <a:bodyPr/>
          <a:lstStyle/>
          <a:p>
            <a:r>
              <a:rPr lang="zh-CN" altLang="en-US" dirty="0"/>
              <a:t>优先关系表</a:t>
            </a:r>
            <a:endParaRPr lang="en-US" altLang="zh-CN" dirty="0"/>
          </a:p>
          <a:p>
            <a:r>
              <a:rPr lang="zh-CN" altLang="en-US" dirty="0"/>
              <a:t>算符优先分析算法</a:t>
            </a:r>
            <a:endParaRPr lang="en-US" altLang="zh-CN" dirty="0"/>
          </a:p>
          <a:p>
            <a:r>
              <a:rPr lang="zh-CN" altLang="en-US" dirty="0"/>
              <a:t>优先函数</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构造优先函数表举例</a:t>
            </a:r>
            <a:endParaRPr lang="zh-CN" altLang="en-US" dirty="0"/>
          </a:p>
        </p:txBody>
      </p:sp>
      <p:sp>
        <p:nvSpPr>
          <p:cNvPr id="4" name="内容占位符 3"/>
          <p:cNvSpPr>
            <a:spLocks noGrp="1"/>
          </p:cNvSpPr>
          <p:nvPr>
            <p:ph sz="quarter" idx="13"/>
          </p:nvPr>
        </p:nvSpPr>
        <p:spPr>
          <a:xfrm>
            <a:off x="768350" y="4241813"/>
            <a:ext cx="7771968" cy="2228837"/>
          </a:xfrm>
        </p:spPr>
        <p:txBody>
          <a:bodyPr/>
          <a:lstStyle/>
          <a:p>
            <a:r>
              <a:rPr lang="zh-CN" altLang="zh-CN" dirty="0"/>
              <a:t>步骤</a:t>
            </a:r>
            <a:r>
              <a:rPr lang="en-US" altLang="zh-CN" dirty="0"/>
              <a:t>4</a:t>
            </a:r>
            <a:r>
              <a:rPr lang="zh-CN" altLang="zh-CN" dirty="0"/>
              <a:t>：对第</a:t>
            </a:r>
            <a:r>
              <a:rPr lang="en-US" altLang="zh-CN" dirty="0"/>
              <a:t>3</a:t>
            </a:r>
            <a:r>
              <a:rPr lang="zh-CN" altLang="zh-CN" dirty="0"/>
              <a:t>步结果进行迭代，执行算法第二步</a:t>
            </a:r>
            <a:endParaRPr lang="zh-CN" altLang="zh-CN" dirty="0"/>
          </a:p>
        </p:txBody>
      </p:sp>
      <p:pic>
        <p:nvPicPr>
          <p:cNvPr id="8" name="图片 7"/>
          <p:cNvPicPr>
            <a:picLocks noChangeAspect="1"/>
          </p:cNvPicPr>
          <p:nvPr/>
        </p:nvPicPr>
        <p:blipFill>
          <a:blip r:embed="rId1"/>
          <a:stretch>
            <a:fillRect/>
          </a:stretch>
        </p:blipFill>
        <p:spPr>
          <a:xfrm>
            <a:off x="1970473" y="1189048"/>
            <a:ext cx="5124010" cy="3066006"/>
          </a:xfrm>
          <a:prstGeom prst="rect">
            <a:avLst/>
          </a:prstGeom>
        </p:spPr>
      </p:pic>
      <p:graphicFrame>
        <p:nvGraphicFramePr>
          <p:cNvPr id="9" name="表格 8"/>
          <p:cNvGraphicFramePr>
            <a:graphicFrameLocks noGrp="1"/>
          </p:cNvGraphicFramePr>
          <p:nvPr/>
        </p:nvGraphicFramePr>
        <p:xfrm>
          <a:off x="1391679" y="5170815"/>
          <a:ext cx="6479998" cy="1371600"/>
        </p:xfrm>
        <a:graphic>
          <a:graphicData uri="http://schemas.openxmlformats.org/drawingml/2006/table">
            <a:tbl>
              <a:tblPr firstRow="1" bandRow="1">
                <a:tableStyleId>{5C22544A-7EE6-4342-B048-85BDC9FD1C3A}</a:tableStyleId>
              </a:tblPr>
              <a:tblGrid>
                <a:gridCol w="925714"/>
                <a:gridCol w="925714"/>
                <a:gridCol w="925714"/>
                <a:gridCol w="925714"/>
                <a:gridCol w="925714"/>
                <a:gridCol w="925714"/>
                <a:gridCol w="925714"/>
              </a:tblGrid>
              <a:tr h="457200">
                <a:tc>
                  <a:txBody>
                    <a:bodyPr/>
                    <a:lstStyle/>
                    <a:p>
                      <a:pPr algn="ctr"/>
                      <a:endParaRPr lang="zh-CN" altLang="en-US" sz="2400" b="0" dirty="0">
                        <a:effectLst>
                          <a:outerShdw blurRad="38100" dist="38100" dir="2700000" algn="tl">
                            <a:srgbClr val="000000">
                              <a:alpha val="43137"/>
                            </a:srgbClr>
                          </a:outerShdw>
                        </a:effectLst>
                      </a:endParaRPr>
                    </a:p>
                  </a:txBody>
                  <a:tcPr anchor="ctr"/>
                </a:tc>
                <a:tc>
                  <a:txBody>
                    <a:bodyPr/>
                    <a:lstStyle/>
                    <a:p>
                      <a:pPr algn="ctr"/>
                      <a:r>
                        <a:rPr lang="en-US" altLang="zh-CN" sz="2400" b="0" dirty="0">
                          <a:effectLst>
                            <a:outerShdw blurRad="38100" dist="38100" dir="2700000" algn="tl">
                              <a:srgbClr val="000000">
                                <a:alpha val="43137"/>
                              </a:srgbClr>
                            </a:outerShdw>
                          </a:effectLst>
                        </a:rPr>
                        <a:t>+</a:t>
                      </a:r>
                      <a:endParaRPr lang="zh-CN" altLang="en-US" sz="2400" b="0" dirty="0">
                        <a:effectLst>
                          <a:outerShdw blurRad="38100" dist="38100" dir="2700000" algn="tl">
                            <a:srgbClr val="000000">
                              <a:alpha val="43137"/>
                            </a:srgbClr>
                          </a:outerShdw>
                        </a:effectLst>
                      </a:endParaRPr>
                    </a:p>
                  </a:txBody>
                  <a:tcPr anchor="ctr"/>
                </a:tc>
                <a:tc>
                  <a:txBody>
                    <a:bodyPr/>
                    <a:lstStyle/>
                    <a:p>
                      <a:pPr algn="ctr"/>
                      <a:r>
                        <a:rPr lang="zh-CN" altLang="en-US" sz="2400" b="0" dirty="0">
                          <a:effectLst>
                            <a:outerShdw blurRad="38100" dist="38100" dir="2700000" algn="tl">
                              <a:srgbClr val="000000">
                                <a:alpha val="43137"/>
                              </a:srgbClr>
                            </a:outerShdw>
                          </a:effectLst>
                        </a:rPr>
                        <a:t>*</a:t>
                      </a:r>
                      <a:endParaRPr lang="zh-CN" altLang="en-US" sz="2400" b="0" dirty="0">
                        <a:effectLst>
                          <a:outerShdw blurRad="38100" dist="38100" dir="2700000" algn="tl">
                            <a:srgbClr val="000000">
                              <a:alpha val="43137"/>
                            </a:srgbClr>
                          </a:outerShdw>
                        </a:effectLst>
                      </a:endParaRPr>
                    </a:p>
                  </a:txBody>
                  <a:tcPr anchor="ctr"/>
                </a:tc>
                <a:tc>
                  <a:txBody>
                    <a:bodyPr/>
                    <a:lstStyle/>
                    <a:p>
                      <a:pPr algn="ctr"/>
                      <a:r>
                        <a:rPr lang="en-US" altLang="zh-CN" sz="2400" b="0" dirty="0">
                          <a:effectLst>
                            <a:outerShdw blurRad="38100" dist="38100" dir="2700000" algn="tl">
                              <a:srgbClr val="000000">
                                <a:alpha val="43137"/>
                              </a:srgbClr>
                            </a:outerShdw>
                          </a:effectLst>
                        </a:rPr>
                        <a:t>(</a:t>
                      </a:r>
                      <a:endParaRPr lang="zh-CN" altLang="en-US" sz="2400" b="0" dirty="0">
                        <a:effectLst>
                          <a:outerShdw blurRad="38100" dist="38100" dir="2700000" algn="tl">
                            <a:srgbClr val="000000">
                              <a:alpha val="43137"/>
                            </a:srgbClr>
                          </a:outerShdw>
                        </a:effectLst>
                      </a:endParaRPr>
                    </a:p>
                  </a:txBody>
                  <a:tcPr anchor="ctr"/>
                </a:tc>
                <a:tc>
                  <a:txBody>
                    <a:bodyPr/>
                    <a:lstStyle/>
                    <a:p>
                      <a:pPr algn="ctr"/>
                      <a:r>
                        <a:rPr lang="en-US" altLang="zh-CN" sz="2400" b="0" dirty="0">
                          <a:effectLst>
                            <a:outerShdw blurRad="38100" dist="38100" dir="2700000" algn="tl">
                              <a:srgbClr val="000000">
                                <a:alpha val="43137"/>
                              </a:srgbClr>
                            </a:outerShdw>
                          </a:effectLst>
                        </a:rPr>
                        <a:t>)</a:t>
                      </a:r>
                      <a:endParaRPr lang="zh-CN" altLang="en-US" sz="2400" b="0" dirty="0">
                        <a:effectLst>
                          <a:outerShdw blurRad="38100" dist="38100" dir="2700000" algn="tl">
                            <a:srgbClr val="000000">
                              <a:alpha val="43137"/>
                            </a:srgbClr>
                          </a:outerShdw>
                        </a:effectLst>
                      </a:endParaRPr>
                    </a:p>
                  </a:txBody>
                  <a:tcPr anchor="ctr"/>
                </a:tc>
                <a:tc>
                  <a:txBody>
                    <a:bodyPr/>
                    <a:lstStyle/>
                    <a:p>
                      <a:pPr algn="ctr"/>
                      <a:r>
                        <a:rPr lang="en-US" altLang="zh-CN" sz="2400" b="0" dirty="0">
                          <a:effectLst>
                            <a:outerShdw blurRad="38100" dist="38100" dir="2700000" algn="tl">
                              <a:srgbClr val="000000">
                                <a:alpha val="43137"/>
                              </a:srgbClr>
                            </a:outerShdw>
                          </a:effectLst>
                        </a:rPr>
                        <a:t>i</a:t>
                      </a:r>
                      <a:endParaRPr lang="zh-CN" altLang="en-US" sz="2400" b="0" dirty="0">
                        <a:effectLst>
                          <a:outerShdw blurRad="38100" dist="38100" dir="2700000" algn="tl">
                            <a:srgbClr val="000000">
                              <a:alpha val="43137"/>
                            </a:srgbClr>
                          </a:outerShdw>
                        </a:effectLst>
                      </a:endParaRPr>
                    </a:p>
                  </a:txBody>
                  <a:tcPr anchor="ctr"/>
                </a:tc>
                <a:tc>
                  <a:txBody>
                    <a:bodyPr/>
                    <a:lstStyle/>
                    <a:p>
                      <a:pPr algn="ctr"/>
                      <a:r>
                        <a:rPr lang="en-US" altLang="zh-CN" sz="2400" b="0" dirty="0">
                          <a:effectLst>
                            <a:outerShdw blurRad="38100" dist="38100" dir="2700000" algn="tl">
                              <a:srgbClr val="000000">
                                <a:alpha val="43137"/>
                              </a:srgbClr>
                            </a:outerShdw>
                          </a:effectLst>
                        </a:rPr>
                        <a:t>#</a:t>
                      </a:r>
                      <a:endParaRPr lang="zh-CN" altLang="en-US" sz="2400" b="0" dirty="0">
                        <a:effectLst>
                          <a:outerShdw blurRad="38100" dist="38100" dir="2700000" algn="tl">
                            <a:srgbClr val="000000">
                              <a:alpha val="43137"/>
                            </a:srgbClr>
                          </a:outerShdw>
                        </a:effectLst>
                      </a:endParaRPr>
                    </a:p>
                  </a:txBody>
                  <a:tcPr anchor="ctr"/>
                </a:tc>
              </a:tr>
              <a:tr h="457200">
                <a:tc>
                  <a:txBody>
                    <a:bodyPr/>
                    <a:lstStyle/>
                    <a:p>
                      <a:pPr algn="ctr"/>
                      <a:r>
                        <a:rPr lang="en-US" altLang="zh-CN" sz="2400" b="0" dirty="0"/>
                        <a:t>f</a:t>
                      </a:r>
                      <a:endParaRPr lang="zh-CN" altLang="en-US" sz="2400" b="0" dirty="0"/>
                    </a:p>
                  </a:txBody>
                  <a:tcPr anchor="ctr"/>
                </a:tc>
                <a:tc>
                  <a:txBody>
                    <a:bodyPr/>
                    <a:lstStyle/>
                    <a:p>
                      <a:pPr algn="ctr"/>
                      <a:r>
                        <a:rPr lang="en-US" altLang="zh-CN" sz="2400" b="0" dirty="0"/>
                        <a:t>3</a:t>
                      </a:r>
                      <a:endParaRPr lang="zh-CN" altLang="en-US" sz="2400" b="0" dirty="0"/>
                    </a:p>
                  </a:txBody>
                  <a:tcPr anchor="ctr"/>
                </a:tc>
                <a:tc>
                  <a:txBody>
                    <a:bodyPr/>
                    <a:lstStyle/>
                    <a:p>
                      <a:pPr algn="ctr"/>
                      <a:r>
                        <a:rPr lang="en-US" altLang="zh-CN" sz="2400" b="0" dirty="0"/>
                        <a:t>5</a:t>
                      </a:r>
                      <a:endParaRPr lang="zh-CN" altLang="en-US" sz="2400" b="0" dirty="0"/>
                    </a:p>
                  </a:txBody>
                  <a:tcPr anchor="ctr"/>
                </a:tc>
                <a:tc>
                  <a:txBody>
                    <a:bodyPr/>
                    <a:lstStyle/>
                    <a:p>
                      <a:pPr algn="ctr"/>
                      <a:r>
                        <a:rPr lang="en-US" altLang="zh-CN" sz="2400" b="0" dirty="0"/>
                        <a:t>1</a:t>
                      </a:r>
                      <a:endParaRPr lang="zh-CN" altLang="en-US" sz="2400" b="0" dirty="0"/>
                    </a:p>
                  </a:txBody>
                  <a:tcPr anchor="ctr"/>
                </a:tc>
                <a:tc>
                  <a:txBody>
                    <a:bodyPr/>
                    <a:lstStyle/>
                    <a:p>
                      <a:pPr algn="ctr"/>
                      <a:r>
                        <a:rPr lang="en-US" altLang="zh-CN" sz="2400" b="0" dirty="0"/>
                        <a:t>5</a:t>
                      </a:r>
                      <a:endParaRPr lang="zh-CN" altLang="en-US" sz="2400" b="0" dirty="0"/>
                    </a:p>
                  </a:txBody>
                  <a:tcPr anchor="ctr"/>
                </a:tc>
                <a:tc>
                  <a:txBody>
                    <a:bodyPr/>
                    <a:lstStyle/>
                    <a:p>
                      <a:pPr algn="ctr"/>
                      <a:r>
                        <a:rPr lang="en-US" altLang="zh-CN" sz="2400" b="0" dirty="0"/>
                        <a:t>5</a:t>
                      </a:r>
                      <a:endParaRPr lang="zh-CN" altLang="en-US" sz="2400" b="0" dirty="0"/>
                    </a:p>
                  </a:txBody>
                  <a:tcPr anchor="ctr"/>
                </a:tc>
                <a:tc>
                  <a:txBody>
                    <a:bodyPr/>
                    <a:lstStyle/>
                    <a:p>
                      <a:pPr algn="ctr"/>
                      <a:r>
                        <a:rPr lang="en-US" altLang="zh-CN" sz="2400" b="0" dirty="0"/>
                        <a:t>1</a:t>
                      </a:r>
                      <a:endParaRPr lang="zh-CN" altLang="en-US" sz="2400" b="0" dirty="0"/>
                    </a:p>
                  </a:txBody>
                  <a:tcPr anchor="ctr"/>
                </a:tc>
              </a:tr>
              <a:tr h="457200">
                <a:tc>
                  <a:txBody>
                    <a:bodyPr/>
                    <a:lstStyle/>
                    <a:p>
                      <a:pPr algn="ctr"/>
                      <a:r>
                        <a:rPr lang="en-US" altLang="zh-CN" sz="2400" b="0" dirty="0"/>
                        <a:t>g</a:t>
                      </a:r>
                      <a:endParaRPr lang="zh-CN" altLang="en-US" sz="2400" b="0" dirty="0"/>
                    </a:p>
                  </a:txBody>
                  <a:tcPr anchor="ctr"/>
                </a:tc>
                <a:tc>
                  <a:txBody>
                    <a:bodyPr/>
                    <a:lstStyle/>
                    <a:p>
                      <a:pPr algn="ctr"/>
                      <a:r>
                        <a:rPr lang="en-US" altLang="zh-CN" sz="2400" b="0" dirty="0"/>
                        <a:t>2</a:t>
                      </a:r>
                      <a:endParaRPr lang="zh-CN" altLang="en-US" sz="2400" b="0" dirty="0"/>
                    </a:p>
                  </a:txBody>
                  <a:tcPr anchor="ctr"/>
                </a:tc>
                <a:tc>
                  <a:txBody>
                    <a:bodyPr/>
                    <a:lstStyle/>
                    <a:p>
                      <a:pPr algn="ctr"/>
                      <a:r>
                        <a:rPr lang="en-US" altLang="zh-CN" sz="2400" b="0" dirty="0"/>
                        <a:t>4</a:t>
                      </a:r>
                      <a:endParaRPr lang="zh-CN" altLang="en-US" sz="2400" b="0" dirty="0"/>
                    </a:p>
                  </a:txBody>
                  <a:tcPr anchor="ctr"/>
                </a:tc>
                <a:tc>
                  <a:txBody>
                    <a:bodyPr/>
                    <a:lstStyle/>
                    <a:p>
                      <a:pPr algn="ctr"/>
                      <a:r>
                        <a:rPr lang="en-US" altLang="zh-CN" sz="2400" b="0" dirty="0"/>
                        <a:t>6</a:t>
                      </a:r>
                      <a:endParaRPr lang="zh-CN" altLang="en-US" sz="2400" b="0" dirty="0"/>
                    </a:p>
                  </a:txBody>
                  <a:tcPr anchor="ctr"/>
                </a:tc>
                <a:tc>
                  <a:txBody>
                    <a:bodyPr/>
                    <a:lstStyle/>
                    <a:p>
                      <a:pPr algn="ctr"/>
                      <a:r>
                        <a:rPr lang="en-US" altLang="zh-CN" sz="2400" b="0" dirty="0"/>
                        <a:t>1</a:t>
                      </a:r>
                      <a:endParaRPr lang="zh-CN" altLang="en-US" sz="2400" b="0" dirty="0"/>
                    </a:p>
                  </a:txBody>
                  <a:tcPr anchor="ctr"/>
                </a:tc>
                <a:tc>
                  <a:txBody>
                    <a:bodyPr/>
                    <a:lstStyle/>
                    <a:p>
                      <a:pPr algn="ctr"/>
                      <a:r>
                        <a:rPr lang="en-US" altLang="zh-CN" sz="2400" b="0" dirty="0"/>
                        <a:t>6</a:t>
                      </a:r>
                      <a:endParaRPr lang="zh-CN" altLang="en-US" sz="2400" b="0" dirty="0"/>
                    </a:p>
                  </a:txBody>
                  <a:tcPr anchor="ctr"/>
                </a:tc>
                <a:tc>
                  <a:txBody>
                    <a:bodyPr/>
                    <a:lstStyle/>
                    <a:p>
                      <a:pPr algn="ctr"/>
                      <a:r>
                        <a:rPr lang="en-US" altLang="zh-CN" sz="2400" b="0" dirty="0"/>
                        <a:t>1</a:t>
                      </a:r>
                      <a:endParaRPr lang="zh-CN" altLang="en-US" sz="2400" b="0" dirty="0"/>
                    </a:p>
                  </a:txBody>
                  <a:tcPr anchor="ct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normAutofit fontScale="90000"/>
          </a:bodyPr>
          <a:lstStyle/>
          <a:p>
            <a:r>
              <a:rPr lang="zh-CN" altLang="en-US" dirty="0"/>
              <a:t>（</a:t>
            </a:r>
            <a:r>
              <a:rPr lang="en-US" altLang="zh-CN" dirty="0"/>
              <a:t>2</a:t>
            </a:r>
            <a:r>
              <a:rPr lang="zh-CN" altLang="en-US" dirty="0"/>
              <a:t>）优先表与优先函数的关系</a:t>
            </a:r>
            <a:endParaRPr lang="zh-CN" altLang="en-US" dirty="0"/>
          </a:p>
        </p:txBody>
      </p:sp>
      <p:sp>
        <p:nvSpPr>
          <p:cNvPr id="4" name="内容占位符 3"/>
          <p:cNvSpPr>
            <a:spLocks noGrp="1"/>
          </p:cNvSpPr>
          <p:nvPr>
            <p:ph sz="quarter" idx="13"/>
          </p:nvPr>
        </p:nvSpPr>
        <p:spPr/>
        <p:txBody>
          <a:bodyPr/>
          <a:lstStyle/>
          <a:p>
            <a:r>
              <a:rPr lang="en-US" altLang="zh-CN" dirty="0"/>
              <a:t>1</a:t>
            </a:r>
            <a:r>
              <a:rPr lang="zh-CN" altLang="en-US" dirty="0"/>
              <a:t>）</a:t>
            </a:r>
            <a:r>
              <a:rPr lang="zh-CN" altLang="en-US" dirty="0">
                <a:solidFill>
                  <a:srgbClr val="FF0000"/>
                </a:solidFill>
              </a:rPr>
              <a:t>优先函数并不等价于优先表</a:t>
            </a:r>
            <a:r>
              <a:rPr lang="zh-CN" altLang="en-US" dirty="0"/>
              <a:t>，在优先表中没有关系的终结符对也存在优先函数。</a:t>
            </a:r>
            <a:r>
              <a:rPr lang="zh-CN" altLang="en-US" dirty="0">
                <a:solidFill>
                  <a:srgbClr val="FF0000"/>
                </a:solidFill>
              </a:rPr>
              <a:t>优先表能发现的错误优先函数不能发现</a:t>
            </a:r>
            <a:r>
              <a:rPr lang="zh-CN" altLang="en-US" dirty="0"/>
              <a:t>。优先函数的能力弱于优先表。</a:t>
            </a:r>
            <a:endParaRPr lang="zh-CN" altLang="en-US" dirty="0"/>
          </a:p>
          <a:p>
            <a:r>
              <a:rPr lang="en-US" altLang="zh-CN" dirty="0"/>
              <a:t>2</a:t>
            </a:r>
            <a:r>
              <a:rPr lang="zh-CN" altLang="en-US" dirty="0"/>
              <a:t>）有些优先表不存在优先函数。如教材</a:t>
            </a:r>
            <a:r>
              <a:rPr lang="en-US" altLang="zh-CN" dirty="0"/>
              <a:t>P118</a:t>
            </a:r>
            <a:r>
              <a:rPr lang="zh-CN" altLang="en-US" dirty="0"/>
              <a:t>举例。</a:t>
            </a:r>
            <a:endParaRPr lang="zh-CN" altLang="en-US"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en-US" altLang="zh-CN" dirty="0"/>
              <a:t>6.4.6 </a:t>
            </a:r>
            <a:r>
              <a:rPr lang="zh-CN" altLang="en-US" dirty="0"/>
              <a:t>算符优先分析的优缺点</a:t>
            </a:r>
            <a:endParaRPr lang="zh-CN" altLang="en-US" dirty="0"/>
          </a:p>
        </p:txBody>
      </p:sp>
      <p:sp>
        <p:nvSpPr>
          <p:cNvPr id="4" name="内容占位符 3"/>
          <p:cNvSpPr>
            <a:spLocks noGrp="1"/>
          </p:cNvSpPr>
          <p:nvPr>
            <p:ph sz="quarter" idx="13"/>
          </p:nvPr>
        </p:nvSpPr>
        <p:spPr/>
        <p:txBody>
          <a:bodyPr>
            <a:normAutofit/>
          </a:bodyPr>
          <a:lstStyle/>
          <a:p>
            <a:r>
              <a:rPr lang="zh-CN" altLang="en-US" sz="2400" dirty="0"/>
              <a:t>（</a:t>
            </a:r>
            <a:r>
              <a:rPr lang="en-US" altLang="zh-CN" sz="2400" dirty="0"/>
              <a:t>1</a:t>
            </a:r>
            <a:r>
              <a:rPr lang="zh-CN" altLang="en-US" sz="2400" dirty="0"/>
              <a:t>）算符优先分析比规范归约要快得多，因为它跳过了许多单非终结符的归约。这既是优点，也是缺点。由于忽略了非终结符在归约中的作用，所以它</a:t>
            </a:r>
            <a:r>
              <a:rPr lang="zh-CN" altLang="en-US" sz="2400" dirty="0">
                <a:solidFill>
                  <a:srgbClr val="FF0000"/>
                </a:solidFill>
              </a:rPr>
              <a:t>可能会把本来不成为句子的输入串误认为是句子</a:t>
            </a:r>
            <a:r>
              <a:rPr lang="zh-CN" altLang="en-US" sz="2400" dirty="0"/>
              <a:t>。</a:t>
            </a:r>
            <a:endParaRPr lang="zh-CN" altLang="en-US" sz="2400" dirty="0"/>
          </a:p>
          <a:p>
            <a:r>
              <a:rPr lang="zh-CN" altLang="en-US" sz="2400" dirty="0"/>
              <a:t>（</a:t>
            </a:r>
            <a:r>
              <a:rPr lang="en-US" altLang="zh-CN" sz="2400" dirty="0"/>
              <a:t>2</a:t>
            </a:r>
            <a:r>
              <a:rPr lang="zh-CN" altLang="en-US" sz="2400" dirty="0"/>
              <a:t>）算符优先文法</a:t>
            </a:r>
            <a:r>
              <a:rPr lang="zh-CN" altLang="en-US" sz="2400" dirty="0">
                <a:solidFill>
                  <a:srgbClr val="FF0000"/>
                </a:solidFill>
              </a:rPr>
              <a:t>适用范围</a:t>
            </a:r>
            <a:r>
              <a:rPr lang="zh-CN" altLang="en-US" sz="2400" dirty="0"/>
              <a:t>比简单优先文法大得多，许多程序设计语言都可以用它来分析。算符优先分析优先表</a:t>
            </a:r>
            <a:r>
              <a:rPr lang="zh-CN" altLang="en-US" sz="2400" dirty="0">
                <a:solidFill>
                  <a:srgbClr val="FF0000"/>
                </a:solidFill>
              </a:rPr>
              <a:t>构造简单</a:t>
            </a:r>
            <a:r>
              <a:rPr lang="zh-CN" altLang="en-US" sz="2400" dirty="0"/>
              <a:t>，甚至可以用手工构造。</a:t>
            </a:r>
            <a:endParaRPr lang="zh-CN" altLang="en-US" sz="2400" dirty="0"/>
          </a:p>
          <a:p>
            <a:r>
              <a:rPr lang="zh-CN" altLang="en-US" sz="2400" dirty="0"/>
              <a:t>（</a:t>
            </a:r>
            <a:r>
              <a:rPr lang="en-US" altLang="zh-CN" sz="2400" dirty="0"/>
              <a:t>3</a:t>
            </a:r>
            <a:r>
              <a:rPr lang="zh-CN" altLang="en-US" sz="2400" dirty="0"/>
              <a:t>）</a:t>
            </a:r>
            <a:r>
              <a:rPr lang="zh-CN" altLang="en-US" sz="2400" dirty="0">
                <a:solidFill>
                  <a:srgbClr val="FF0000"/>
                </a:solidFill>
              </a:rPr>
              <a:t>缺点</a:t>
            </a:r>
            <a:r>
              <a:rPr lang="zh-CN" altLang="en-US" sz="2400" dirty="0"/>
              <a:t>在于有些文法不满足算符优先文法，必须先改写，有些甚至</a:t>
            </a:r>
            <a:r>
              <a:rPr lang="zh-CN" altLang="en-US" sz="2400" dirty="0">
                <a:solidFill>
                  <a:srgbClr val="FF0000"/>
                </a:solidFill>
              </a:rPr>
              <a:t>无法改写</a:t>
            </a:r>
            <a:r>
              <a:rPr lang="zh-CN" altLang="en-US" sz="2400" dirty="0"/>
              <a:t>。事实上，许多符号对之间不存在优先关系。同时，若终结符数目多，优先表可能会占有太多空间。</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第</a:t>
            </a:r>
            <a:r>
              <a:rPr lang="en-US" altLang="zh-CN" dirty="0"/>
              <a:t>6</a:t>
            </a:r>
            <a:r>
              <a:rPr lang="zh-CN" altLang="en-US" dirty="0"/>
              <a:t>章 小结</a:t>
            </a:r>
            <a:endParaRPr lang="zh-CN" altLang="en-US" dirty="0"/>
          </a:p>
        </p:txBody>
      </p:sp>
      <p:sp>
        <p:nvSpPr>
          <p:cNvPr id="4" name="内容占位符 3"/>
          <p:cNvSpPr>
            <a:spLocks noGrp="1"/>
          </p:cNvSpPr>
          <p:nvPr>
            <p:ph sz="quarter" idx="13"/>
          </p:nvPr>
        </p:nvSpPr>
        <p:spPr/>
        <p:txBody>
          <a:bodyPr>
            <a:normAutofit/>
          </a:bodyPr>
          <a:lstStyle/>
          <a:p>
            <a:r>
              <a:rPr lang="zh-CN" altLang="en-US" sz="2400" dirty="0"/>
              <a:t>（</a:t>
            </a:r>
            <a:r>
              <a:rPr lang="en-US" altLang="zh-CN" sz="2400" dirty="0"/>
              <a:t>1</a:t>
            </a:r>
            <a:r>
              <a:rPr lang="zh-CN" altLang="en-US" sz="2400" dirty="0"/>
              <a:t>）简单优先分析所确定的可归约串是当前句型的句柄。</a:t>
            </a:r>
            <a:endParaRPr lang="zh-CN" altLang="en-US" sz="2400" dirty="0"/>
          </a:p>
          <a:p>
            <a:r>
              <a:rPr lang="zh-CN" altLang="en-US" sz="2400" dirty="0"/>
              <a:t>（</a:t>
            </a:r>
            <a:r>
              <a:rPr lang="en-US" altLang="zh-CN" sz="2400" dirty="0"/>
              <a:t>2</a:t>
            </a:r>
            <a:r>
              <a:rPr lang="zh-CN" altLang="en-US" sz="2400" dirty="0"/>
              <a:t>）算符优先分析所确定的可归约串是当前句型的最左素短语。</a:t>
            </a:r>
            <a:endParaRPr lang="zh-CN" altLang="en-US" sz="2400" dirty="0"/>
          </a:p>
          <a:p>
            <a:r>
              <a:rPr lang="zh-CN" altLang="en-US" sz="2400" dirty="0"/>
              <a:t>（</a:t>
            </a:r>
            <a:r>
              <a:rPr lang="en-US" altLang="zh-CN" sz="2400" dirty="0"/>
              <a:t>3</a:t>
            </a:r>
            <a:r>
              <a:rPr lang="zh-CN" altLang="en-US" sz="2400" dirty="0"/>
              <a:t>）算符优先分析属于自底向上的语法分析，但不是规范归约。</a:t>
            </a:r>
            <a:endParaRPr lang="zh-CN" altLang="en-US" sz="2400" dirty="0"/>
          </a:p>
          <a:p>
            <a:r>
              <a:rPr lang="zh-CN" altLang="en-US" sz="2400" dirty="0"/>
              <a:t>（</a:t>
            </a:r>
            <a:r>
              <a:rPr lang="en-US" altLang="zh-CN" sz="2400" dirty="0"/>
              <a:t>4</a:t>
            </a:r>
            <a:r>
              <a:rPr lang="zh-CN" altLang="en-US" sz="2400" dirty="0"/>
              <a:t>）算符优先分析只考虑终结符号之间的优先关系。</a:t>
            </a:r>
            <a:endParaRPr lang="zh-CN" altLang="en-US" sz="2400" dirty="0"/>
          </a:p>
          <a:p>
            <a:r>
              <a:rPr lang="zh-CN" altLang="en-US" sz="2400" dirty="0"/>
              <a:t>（</a:t>
            </a:r>
            <a:r>
              <a:rPr lang="en-US" altLang="zh-CN" sz="2400" dirty="0"/>
              <a:t>5</a:t>
            </a:r>
            <a:r>
              <a:rPr lang="zh-CN" altLang="en-US" sz="2400" dirty="0"/>
              <a:t>）算符优先分析算法很容易程序实现。</a:t>
            </a:r>
            <a:endParaRPr lang="zh-CN" altLang="en-US" sz="2400" dirty="0"/>
          </a:p>
          <a:p>
            <a:r>
              <a:rPr lang="zh-CN" altLang="en-US" sz="2400" dirty="0"/>
              <a:t>（</a:t>
            </a:r>
            <a:r>
              <a:rPr lang="en-US" altLang="zh-CN" sz="2400" dirty="0"/>
              <a:t>6</a:t>
            </a:r>
            <a:r>
              <a:rPr lang="zh-CN" altLang="en-US" sz="2400" dirty="0"/>
              <a:t>）算符优先分析是比简单优先分析更有效的分析法。</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第</a:t>
            </a:r>
            <a:r>
              <a:rPr lang="en-US" altLang="zh-CN" dirty="0"/>
              <a:t>6</a:t>
            </a:r>
            <a:r>
              <a:rPr lang="zh-CN" altLang="en-US" dirty="0"/>
              <a:t>章 作业</a:t>
            </a:r>
            <a:endParaRPr lang="zh-CN" altLang="en-US" dirty="0"/>
          </a:p>
        </p:txBody>
      </p:sp>
      <p:sp>
        <p:nvSpPr>
          <p:cNvPr id="4" name="内容占位符 3"/>
          <p:cNvSpPr>
            <a:spLocks noGrp="1"/>
          </p:cNvSpPr>
          <p:nvPr>
            <p:ph sz="quarter" idx="13"/>
          </p:nvPr>
        </p:nvSpPr>
        <p:spPr/>
        <p:txBody>
          <a:bodyPr>
            <a:normAutofit/>
          </a:bodyPr>
          <a:lstStyle/>
          <a:p>
            <a:r>
              <a:rPr lang="en-US" altLang="zh-CN" sz="3200" dirty="0">
                <a:solidFill>
                  <a:srgbClr val="FF0000"/>
                </a:solidFill>
              </a:rPr>
              <a:t>P122  </a:t>
            </a:r>
            <a:endParaRPr lang="en-US" altLang="zh-CN" sz="3200" dirty="0">
              <a:solidFill>
                <a:srgbClr val="FF0000"/>
              </a:solidFill>
            </a:endParaRPr>
          </a:p>
          <a:p>
            <a:r>
              <a:rPr lang="en-US" altLang="zh-CN" sz="3200" dirty="0">
                <a:solidFill>
                  <a:srgbClr val="FF0000"/>
                </a:solidFill>
              </a:rPr>
              <a:t>1 </a:t>
            </a:r>
            <a:r>
              <a:rPr lang="zh-CN" altLang="en-US" sz="3200" dirty="0">
                <a:solidFill>
                  <a:srgbClr val="FF0000"/>
                </a:solidFill>
              </a:rPr>
              <a:t>（</a:t>
            </a:r>
            <a:r>
              <a:rPr lang="en-US" altLang="zh-CN" sz="3200" dirty="0">
                <a:solidFill>
                  <a:srgbClr val="FF0000"/>
                </a:solidFill>
              </a:rPr>
              <a:t>1</a:t>
            </a:r>
            <a:r>
              <a:rPr lang="zh-CN" altLang="en-US" sz="3200" dirty="0">
                <a:solidFill>
                  <a:srgbClr val="FF0000"/>
                </a:solidFill>
              </a:rPr>
              <a:t>）（</a:t>
            </a:r>
            <a:r>
              <a:rPr lang="en-US" altLang="zh-CN" sz="3200" dirty="0">
                <a:solidFill>
                  <a:srgbClr val="FF0000"/>
                </a:solidFill>
              </a:rPr>
              <a:t>2</a:t>
            </a:r>
            <a:r>
              <a:rPr lang="zh-CN" altLang="en-US" sz="3200" dirty="0">
                <a:solidFill>
                  <a:srgbClr val="FF0000"/>
                </a:solidFill>
              </a:rPr>
              <a:t>）（</a:t>
            </a:r>
            <a:r>
              <a:rPr lang="en-US" altLang="zh-CN" sz="3200" dirty="0">
                <a:solidFill>
                  <a:srgbClr val="FF0000"/>
                </a:solidFill>
              </a:rPr>
              <a:t>3</a:t>
            </a:r>
            <a:r>
              <a:rPr lang="zh-CN" altLang="en-US" sz="3200" dirty="0">
                <a:solidFill>
                  <a:srgbClr val="FF0000"/>
                </a:solidFill>
              </a:rPr>
              <a:t>）（</a:t>
            </a:r>
            <a:r>
              <a:rPr lang="en-US" altLang="zh-CN" sz="3200" dirty="0">
                <a:solidFill>
                  <a:srgbClr val="FF0000"/>
                </a:solidFill>
              </a:rPr>
              <a:t>4</a:t>
            </a:r>
            <a:r>
              <a:rPr lang="zh-CN" altLang="en-US" sz="3200" dirty="0">
                <a:solidFill>
                  <a:srgbClr val="FF0000"/>
                </a:solidFill>
              </a:rPr>
              <a:t>）</a:t>
            </a:r>
            <a:endParaRPr lang="zh-CN" altLang="en-US" sz="3200"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en-US" altLang="zh-CN" dirty="0"/>
              <a:t>6.1 </a:t>
            </a:r>
            <a:r>
              <a:rPr lang="zh-CN" altLang="en-US" dirty="0"/>
              <a:t>自底向上分析概述</a:t>
            </a:r>
            <a:endParaRPr lang="zh-CN" altLang="en-US" dirty="0"/>
          </a:p>
        </p:txBody>
      </p:sp>
      <p:sp>
        <p:nvSpPr>
          <p:cNvPr id="4" name="内容占位符 3"/>
          <p:cNvSpPr>
            <a:spLocks noGrp="1"/>
          </p:cNvSpPr>
          <p:nvPr>
            <p:ph sz="quarter" idx="13"/>
          </p:nvPr>
        </p:nvSpPr>
        <p:spPr/>
        <p:txBody>
          <a:bodyPr/>
          <a:lstStyle/>
          <a:p>
            <a:r>
              <a:rPr lang="zh-CN" altLang="en-US" dirty="0"/>
              <a:t>前面已经谈了自下而上分析的基本思想，就是自左而右地扫描输入</a:t>
            </a:r>
            <a:r>
              <a:rPr lang="en-US" altLang="zh-CN" dirty="0"/>
              <a:t>——</a:t>
            </a:r>
            <a:r>
              <a:rPr lang="zh-CN" altLang="en-US" dirty="0"/>
              <a:t>源程序单词符号串，并逐步进行自下而上的归约，直至归约到文法的开始符号；或者说，从树的末端开始，一步步向上归约，直至树根。</a:t>
            </a:r>
            <a:endParaRPr lang="en-US" altLang="zh-CN" dirty="0"/>
          </a:p>
          <a:p>
            <a:r>
              <a:rPr lang="zh-CN" altLang="en-US" dirty="0"/>
              <a:t>这种构造树的过程与我们通常的从根开始构造的方法刚好是一个逆过程，因此这种树又称为</a:t>
            </a:r>
            <a:r>
              <a:rPr lang="zh-CN" altLang="en-US" dirty="0">
                <a:solidFill>
                  <a:srgbClr val="FF0000"/>
                </a:solidFill>
              </a:rPr>
              <a:t>语法分析树</a:t>
            </a:r>
            <a:r>
              <a:rPr lang="zh-CN" altLang="en-US"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a:t>
            </a:r>
            <a:r>
              <a:rPr lang="en-US" altLang="zh-CN" dirty="0"/>
              <a:t>1</a:t>
            </a:r>
            <a:r>
              <a:rPr lang="zh-CN" altLang="en-US" dirty="0"/>
              <a:t>）归约和语法分析树</a:t>
            </a:r>
            <a:endParaRPr lang="zh-CN" altLang="en-US" dirty="0"/>
          </a:p>
        </p:txBody>
      </p:sp>
      <p:sp>
        <p:nvSpPr>
          <p:cNvPr id="4" name="内容占位符 3"/>
          <p:cNvSpPr>
            <a:spLocks noGrp="1"/>
          </p:cNvSpPr>
          <p:nvPr>
            <p:ph sz="quarter" idx="13"/>
          </p:nvPr>
        </p:nvSpPr>
        <p:spPr>
          <a:xfrm>
            <a:off x="768350" y="4105322"/>
            <a:ext cx="7771968" cy="2365328"/>
          </a:xfrm>
        </p:spPr>
        <p:txBody>
          <a:bodyPr>
            <a:normAutofit/>
          </a:bodyPr>
          <a:lstStyle/>
          <a:p>
            <a:r>
              <a:rPr lang="zh-CN" altLang="zh-CN" sz="2400" dirty="0"/>
              <a:t>显然，</a:t>
            </a:r>
            <a:r>
              <a:rPr lang="en-US" altLang="zh-CN" sz="2400" dirty="0" err="1"/>
              <a:t>abbcde</a:t>
            </a:r>
            <a:r>
              <a:rPr lang="zh-CN" altLang="zh-CN" sz="2400" dirty="0"/>
              <a:t>是该文法的一个句子，于是可如右图构造其语法分析树。</a:t>
            </a:r>
            <a:endParaRPr lang="en-US" altLang="zh-CN" sz="2400" dirty="0"/>
          </a:p>
          <a:p>
            <a:r>
              <a:rPr lang="zh-CN" altLang="zh-CN" sz="2400" dirty="0"/>
              <a:t>该语法树的构造的确是一个“自左而右、自下而上”的过程，把这一类分析方法统称为“自下而上”的。</a:t>
            </a:r>
            <a:endParaRPr lang="zh-CN" altLang="zh-CN" sz="2400" dirty="0"/>
          </a:p>
          <a:p>
            <a:endParaRPr lang="zh-CN" altLang="en-US" sz="2400" dirty="0"/>
          </a:p>
        </p:txBody>
      </p:sp>
      <p:sp>
        <p:nvSpPr>
          <p:cNvPr id="5" name="Rectangle 6"/>
          <p:cNvSpPr>
            <a:spLocks noChangeArrowheads="1"/>
          </p:cNvSpPr>
          <p:nvPr/>
        </p:nvSpPr>
        <p:spPr bwMode="auto">
          <a:xfrm>
            <a:off x="1396218" y="1511369"/>
            <a:ext cx="2866925" cy="1860747"/>
          </a:xfrm>
          <a:prstGeom prst="rect">
            <a:avLst/>
          </a:prstGeom>
        </p:spPr>
        <p:style>
          <a:lnRef idx="0">
            <a:schemeClr val="accent1"/>
          </a:lnRef>
          <a:fillRef idx="3">
            <a:schemeClr val="accent1"/>
          </a:fillRef>
          <a:effectRef idx="3">
            <a:schemeClr val="accent1"/>
          </a:effectRef>
          <a:fontRef idx="minor">
            <a:schemeClr val="lt1"/>
          </a:fontRef>
        </p:style>
        <p:txBody>
          <a:bodyPr wrap="square" anchor="ctr" anchorCtr="0">
            <a:noAutofit/>
          </a:bodyPr>
          <a:lstStyle/>
          <a:p>
            <a:pPr algn="just" eaLnBrk="0" hangingPunct="0">
              <a:lnSpc>
                <a:spcPct val="150000"/>
              </a:lnSpc>
            </a:pPr>
            <a:r>
              <a:rPr lang="en-US" altLang="zh-CN" sz="2400" dirty="0">
                <a:effectLst>
                  <a:outerShdw blurRad="38100" dist="38100" dir="2700000" algn="tl">
                    <a:srgbClr val="000000">
                      <a:alpha val="43137"/>
                    </a:srgbClr>
                  </a:outerShdw>
                </a:effectLst>
              </a:rPr>
              <a:t>G[S]:	S → </a:t>
            </a:r>
            <a:r>
              <a:rPr lang="en-US" altLang="zh-CN" sz="2400" dirty="0" err="1">
                <a:effectLst>
                  <a:outerShdw blurRad="38100" dist="38100" dir="2700000" algn="tl">
                    <a:srgbClr val="000000">
                      <a:alpha val="43137"/>
                    </a:srgbClr>
                  </a:outerShdw>
                </a:effectLst>
              </a:rPr>
              <a:t>aAcBe</a:t>
            </a:r>
            <a:endParaRPr lang="en-US" altLang="zh-CN" sz="2400" dirty="0">
              <a:effectLst>
                <a:outerShdw blurRad="38100" dist="38100" dir="2700000" algn="tl">
                  <a:srgbClr val="000000">
                    <a:alpha val="43137"/>
                  </a:srgbClr>
                </a:outerShdw>
              </a:effectLst>
            </a:endParaRPr>
          </a:p>
          <a:p>
            <a:pPr algn="just" eaLnBrk="0" hangingPunct="0">
              <a:lnSpc>
                <a:spcPct val="150000"/>
              </a:lnSpc>
            </a:pPr>
            <a:r>
              <a:rPr lang="en-US" altLang="zh-CN" sz="2400" dirty="0">
                <a:effectLst>
                  <a:outerShdw blurRad="38100" dist="38100" dir="2700000" algn="tl">
                    <a:srgbClr val="000000">
                      <a:alpha val="43137"/>
                    </a:srgbClr>
                  </a:outerShdw>
                </a:effectLst>
              </a:rPr>
              <a:t>           A → </a:t>
            </a:r>
            <a:r>
              <a:rPr lang="en-US" altLang="zh-CN" sz="2400" dirty="0" err="1">
                <a:effectLst>
                  <a:outerShdw blurRad="38100" dist="38100" dir="2700000" algn="tl">
                    <a:srgbClr val="000000">
                      <a:alpha val="43137"/>
                    </a:srgbClr>
                  </a:outerShdw>
                </a:effectLst>
              </a:rPr>
              <a:t>b|Ab</a:t>
            </a:r>
            <a:endParaRPr lang="en-US" altLang="zh-CN" sz="2400" dirty="0">
              <a:effectLst>
                <a:outerShdw blurRad="38100" dist="38100" dir="2700000" algn="tl">
                  <a:srgbClr val="000000">
                    <a:alpha val="43137"/>
                  </a:srgbClr>
                </a:outerShdw>
              </a:effectLst>
            </a:endParaRPr>
          </a:p>
          <a:p>
            <a:pPr algn="just" eaLnBrk="0" hangingPunct="0">
              <a:lnSpc>
                <a:spcPct val="150000"/>
              </a:lnSpc>
            </a:pPr>
            <a:r>
              <a:rPr lang="en-US" altLang="zh-CN" sz="2400" dirty="0">
                <a:effectLst>
                  <a:outerShdw blurRad="38100" dist="38100" dir="2700000" algn="tl">
                    <a:srgbClr val="000000">
                      <a:alpha val="43137"/>
                    </a:srgbClr>
                  </a:outerShdw>
                </a:effectLst>
              </a:rPr>
              <a:t>           B → d</a:t>
            </a:r>
            <a:endParaRPr lang="en-US" altLang="zh-CN" sz="2400" dirty="0">
              <a:effectLst>
                <a:outerShdw blurRad="38100" dist="38100" dir="2700000" algn="tl">
                  <a:srgbClr val="000000">
                    <a:alpha val="43137"/>
                  </a:srgbClr>
                </a:outerShdw>
              </a:effectLst>
            </a:endParaRPr>
          </a:p>
        </p:txBody>
      </p:sp>
      <p:grpSp>
        <p:nvGrpSpPr>
          <p:cNvPr id="8" name="组合 7"/>
          <p:cNvGrpSpPr/>
          <p:nvPr/>
        </p:nvGrpSpPr>
        <p:grpSpPr>
          <a:xfrm>
            <a:off x="5022675" y="1076387"/>
            <a:ext cx="3195637" cy="3028881"/>
            <a:chOff x="4932363" y="692150"/>
            <a:chExt cx="4032250" cy="3848100"/>
          </a:xfrm>
        </p:grpSpPr>
        <p:grpSp>
          <p:nvGrpSpPr>
            <p:cNvPr id="9" name="Group 24"/>
            <p:cNvGrpSpPr/>
            <p:nvPr/>
          </p:nvGrpSpPr>
          <p:grpSpPr bwMode="auto">
            <a:xfrm>
              <a:off x="4932363" y="4076700"/>
              <a:ext cx="4032250" cy="463550"/>
              <a:chOff x="3107" y="3022"/>
              <a:chExt cx="2540" cy="292"/>
            </a:xfrm>
          </p:grpSpPr>
          <p:sp>
            <p:nvSpPr>
              <p:cNvPr id="28" name="Text Box 5"/>
              <p:cNvSpPr txBox="1">
                <a:spLocks noChangeArrowheads="1"/>
              </p:cNvSpPr>
              <p:nvPr/>
            </p:nvSpPr>
            <p:spPr bwMode="auto">
              <a:xfrm>
                <a:off x="3107" y="3022"/>
                <a:ext cx="363"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a:latin typeface="+mn-lt"/>
                  </a:rPr>
                  <a:t>a</a:t>
                </a:r>
                <a:endParaRPr lang="en-US" altLang="zh-CN">
                  <a:latin typeface="+mn-lt"/>
                </a:endParaRPr>
              </a:p>
            </p:txBody>
          </p:sp>
          <p:sp>
            <p:nvSpPr>
              <p:cNvPr id="29" name="Text Box 6"/>
              <p:cNvSpPr txBox="1">
                <a:spLocks noChangeArrowheads="1"/>
              </p:cNvSpPr>
              <p:nvPr/>
            </p:nvSpPr>
            <p:spPr bwMode="auto">
              <a:xfrm>
                <a:off x="3597" y="3022"/>
                <a:ext cx="363"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dirty="0">
                    <a:latin typeface="+mn-lt"/>
                  </a:rPr>
                  <a:t>b</a:t>
                </a:r>
                <a:endParaRPr lang="en-US" altLang="zh-CN" dirty="0">
                  <a:latin typeface="+mn-lt"/>
                </a:endParaRPr>
              </a:p>
            </p:txBody>
          </p:sp>
          <p:sp>
            <p:nvSpPr>
              <p:cNvPr id="30" name="Text Box 7"/>
              <p:cNvSpPr txBox="1">
                <a:spLocks noChangeArrowheads="1"/>
              </p:cNvSpPr>
              <p:nvPr/>
            </p:nvSpPr>
            <p:spPr bwMode="auto">
              <a:xfrm>
                <a:off x="3996" y="3022"/>
                <a:ext cx="363"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a:latin typeface="+mn-lt"/>
                  </a:rPr>
                  <a:t>b</a:t>
                </a:r>
                <a:endParaRPr lang="en-US" altLang="zh-CN">
                  <a:latin typeface="+mn-lt"/>
                </a:endParaRPr>
              </a:p>
            </p:txBody>
          </p:sp>
          <p:sp>
            <p:nvSpPr>
              <p:cNvPr id="31" name="Text Box 8"/>
              <p:cNvSpPr txBox="1">
                <a:spLocks noChangeArrowheads="1"/>
              </p:cNvSpPr>
              <p:nvPr/>
            </p:nvSpPr>
            <p:spPr bwMode="auto">
              <a:xfrm>
                <a:off x="4395" y="3022"/>
                <a:ext cx="363"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a:latin typeface="+mn-lt"/>
                  </a:rPr>
                  <a:t>c</a:t>
                </a:r>
                <a:endParaRPr lang="en-US" altLang="zh-CN">
                  <a:latin typeface="+mn-lt"/>
                </a:endParaRPr>
              </a:p>
            </p:txBody>
          </p:sp>
          <p:sp>
            <p:nvSpPr>
              <p:cNvPr id="32" name="Text Box 9"/>
              <p:cNvSpPr txBox="1">
                <a:spLocks noChangeArrowheads="1"/>
              </p:cNvSpPr>
              <p:nvPr/>
            </p:nvSpPr>
            <p:spPr bwMode="auto">
              <a:xfrm>
                <a:off x="4794" y="3022"/>
                <a:ext cx="363"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a:latin typeface="+mn-lt"/>
                  </a:rPr>
                  <a:t>d</a:t>
                </a:r>
                <a:endParaRPr lang="en-US" altLang="zh-CN">
                  <a:latin typeface="+mn-lt"/>
                </a:endParaRPr>
              </a:p>
            </p:txBody>
          </p:sp>
          <p:sp>
            <p:nvSpPr>
              <p:cNvPr id="33" name="Text Box 10"/>
              <p:cNvSpPr txBox="1">
                <a:spLocks noChangeArrowheads="1"/>
              </p:cNvSpPr>
              <p:nvPr/>
            </p:nvSpPr>
            <p:spPr bwMode="auto">
              <a:xfrm>
                <a:off x="5284" y="3022"/>
                <a:ext cx="363"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a:latin typeface="+mn-lt"/>
                  </a:rPr>
                  <a:t>e</a:t>
                </a:r>
                <a:endParaRPr lang="en-US" altLang="zh-CN">
                  <a:latin typeface="+mn-lt"/>
                </a:endParaRPr>
              </a:p>
            </p:txBody>
          </p:sp>
        </p:grpSp>
        <p:grpSp>
          <p:nvGrpSpPr>
            <p:cNvPr id="10" name="Group 27"/>
            <p:cNvGrpSpPr/>
            <p:nvPr/>
          </p:nvGrpSpPr>
          <p:grpSpPr bwMode="auto">
            <a:xfrm>
              <a:off x="5724525" y="3211513"/>
              <a:ext cx="576263" cy="936625"/>
              <a:chOff x="3606" y="2023"/>
              <a:chExt cx="363" cy="590"/>
            </a:xfrm>
          </p:grpSpPr>
          <p:sp>
            <p:nvSpPr>
              <p:cNvPr id="26" name="Text Box 11"/>
              <p:cNvSpPr txBox="1">
                <a:spLocks noChangeArrowheads="1"/>
              </p:cNvSpPr>
              <p:nvPr/>
            </p:nvSpPr>
            <p:spPr bwMode="auto">
              <a:xfrm>
                <a:off x="3606" y="2023"/>
                <a:ext cx="363"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a:latin typeface="+mn-lt"/>
                  </a:rPr>
                  <a:t>A</a:t>
                </a:r>
                <a:endParaRPr lang="en-US" altLang="zh-CN">
                  <a:latin typeface="+mn-lt"/>
                </a:endParaRPr>
              </a:p>
            </p:txBody>
          </p:sp>
          <p:sp>
            <p:nvSpPr>
              <p:cNvPr id="27" name="Line 14"/>
              <p:cNvSpPr>
                <a:spLocks noChangeShapeType="1"/>
              </p:cNvSpPr>
              <p:nvPr/>
            </p:nvSpPr>
            <p:spPr bwMode="auto">
              <a:xfrm flipV="1">
                <a:off x="3787" y="2295"/>
                <a:ext cx="0" cy="318"/>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ndParaRPr>
              </a:p>
            </p:txBody>
          </p:sp>
        </p:grpSp>
        <p:grpSp>
          <p:nvGrpSpPr>
            <p:cNvPr id="11" name="Group 28"/>
            <p:cNvGrpSpPr/>
            <p:nvPr/>
          </p:nvGrpSpPr>
          <p:grpSpPr bwMode="auto">
            <a:xfrm>
              <a:off x="6011863" y="2347913"/>
              <a:ext cx="720725" cy="1800225"/>
              <a:chOff x="3787" y="1479"/>
              <a:chExt cx="454" cy="1134"/>
            </a:xfrm>
          </p:grpSpPr>
          <p:sp>
            <p:nvSpPr>
              <p:cNvPr id="22" name="Text Box 12"/>
              <p:cNvSpPr txBox="1">
                <a:spLocks noChangeArrowheads="1"/>
              </p:cNvSpPr>
              <p:nvPr/>
            </p:nvSpPr>
            <p:spPr bwMode="auto">
              <a:xfrm>
                <a:off x="3878" y="1479"/>
                <a:ext cx="363"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a:latin typeface="+mn-lt"/>
                  </a:rPr>
                  <a:t>A</a:t>
                </a:r>
                <a:endParaRPr lang="en-US" altLang="zh-CN">
                  <a:latin typeface="+mn-lt"/>
                </a:endParaRPr>
              </a:p>
            </p:txBody>
          </p:sp>
          <p:grpSp>
            <p:nvGrpSpPr>
              <p:cNvPr id="23" name="Group 25"/>
              <p:cNvGrpSpPr/>
              <p:nvPr/>
            </p:nvGrpSpPr>
            <p:grpSpPr bwMode="auto">
              <a:xfrm>
                <a:off x="3787" y="1751"/>
                <a:ext cx="363" cy="862"/>
                <a:chOff x="3787" y="2160"/>
                <a:chExt cx="363" cy="862"/>
              </a:xfrm>
            </p:grpSpPr>
            <p:sp>
              <p:nvSpPr>
                <p:cNvPr id="24" name="Line 15"/>
                <p:cNvSpPr>
                  <a:spLocks noChangeShapeType="1"/>
                </p:cNvSpPr>
                <p:nvPr/>
              </p:nvSpPr>
              <p:spPr bwMode="auto">
                <a:xfrm flipH="1" flipV="1">
                  <a:off x="4059" y="2160"/>
                  <a:ext cx="91" cy="862"/>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ndParaRPr>
                </a:p>
              </p:txBody>
            </p:sp>
            <p:sp>
              <p:nvSpPr>
                <p:cNvPr id="25" name="Line 16"/>
                <p:cNvSpPr>
                  <a:spLocks noChangeShapeType="1"/>
                </p:cNvSpPr>
                <p:nvPr/>
              </p:nvSpPr>
              <p:spPr bwMode="auto">
                <a:xfrm flipV="1">
                  <a:off x="3787" y="2160"/>
                  <a:ext cx="272" cy="318"/>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ndParaRPr>
                </a:p>
              </p:txBody>
            </p:sp>
          </p:grpSp>
        </p:grpSp>
        <p:grpSp>
          <p:nvGrpSpPr>
            <p:cNvPr id="12" name="Group 29"/>
            <p:cNvGrpSpPr/>
            <p:nvPr/>
          </p:nvGrpSpPr>
          <p:grpSpPr bwMode="auto">
            <a:xfrm>
              <a:off x="7451725" y="3211513"/>
              <a:ext cx="576263" cy="936625"/>
              <a:chOff x="4694" y="2023"/>
              <a:chExt cx="363" cy="590"/>
            </a:xfrm>
          </p:grpSpPr>
          <p:sp>
            <p:nvSpPr>
              <p:cNvPr id="20" name="Text Box 13"/>
              <p:cNvSpPr txBox="1">
                <a:spLocks noChangeArrowheads="1"/>
              </p:cNvSpPr>
              <p:nvPr/>
            </p:nvSpPr>
            <p:spPr bwMode="auto">
              <a:xfrm>
                <a:off x="4694" y="2023"/>
                <a:ext cx="363"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a:latin typeface="+mn-lt"/>
                  </a:rPr>
                  <a:t>B</a:t>
                </a:r>
                <a:endParaRPr lang="en-US" altLang="zh-CN">
                  <a:latin typeface="+mn-lt"/>
                </a:endParaRPr>
              </a:p>
            </p:txBody>
          </p:sp>
          <p:sp>
            <p:nvSpPr>
              <p:cNvPr id="21" name="Line 17"/>
              <p:cNvSpPr>
                <a:spLocks noChangeShapeType="1"/>
              </p:cNvSpPr>
              <p:nvPr/>
            </p:nvSpPr>
            <p:spPr bwMode="auto">
              <a:xfrm flipH="1" flipV="1">
                <a:off x="4876" y="2295"/>
                <a:ext cx="91" cy="318"/>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ndParaRPr>
              </a:p>
            </p:txBody>
          </p:sp>
        </p:grpSp>
        <p:sp>
          <p:nvSpPr>
            <p:cNvPr id="13" name="Text Box 4"/>
            <p:cNvSpPr txBox="1">
              <a:spLocks noChangeArrowheads="1"/>
            </p:cNvSpPr>
            <p:nvPr/>
          </p:nvSpPr>
          <p:spPr bwMode="auto">
            <a:xfrm>
              <a:off x="6516688" y="692150"/>
              <a:ext cx="576262"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a:latin typeface="+mn-lt"/>
                </a:rPr>
                <a:t>S</a:t>
              </a:r>
              <a:endParaRPr lang="en-US" altLang="zh-CN">
                <a:latin typeface="+mn-lt"/>
              </a:endParaRPr>
            </a:p>
          </p:txBody>
        </p:sp>
        <p:grpSp>
          <p:nvGrpSpPr>
            <p:cNvPr id="14" name="Group 26"/>
            <p:cNvGrpSpPr/>
            <p:nvPr/>
          </p:nvGrpSpPr>
          <p:grpSpPr bwMode="auto">
            <a:xfrm>
              <a:off x="5219700" y="1123950"/>
              <a:ext cx="3455988" cy="3024188"/>
              <a:chOff x="3288" y="1117"/>
              <a:chExt cx="2177" cy="1905"/>
            </a:xfrm>
          </p:grpSpPr>
          <p:sp>
            <p:nvSpPr>
              <p:cNvPr id="15" name="Line 19"/>
              <p:cNvSpPr>
                <a:spLocks noChangeShapeType="1"/>
              </p:cNvSpPr>
              <p:nvPr/>
            </p:nvSpPr>
            <p:spPr bwMode="auto">
              <a:xfrm flipV="1">
                <a:off x="3288" y="1117"/>
                <a:ext cx="953" cy="1905"/>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ndParaRPr>
              </a:p>
            </p:txBody>
          </p:sp>
          <p:sp>
            <p:nvSpPr>
              <p:cNvPr id="16" name="Line 20"/>
              <p:cNvSpPr>
                <a:spLocks noChangeShapeType="1"/>
              </p:cNvSpPr>
              <p:nvPr/>
            </p:nvSpPr>
            <p:spPr bwMode="auto">
              <a:xfrm flipH="1" flipV="1">
                <a:off x="4286" y="1117"/>
                <a:ext cx="272" cy="1905"/>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ndParaRPr>
              </a:p>
            </p:txBody>
          </p:sp>
          <p:sp>
            <p:nvSpPr>
              <p:cNvPr id="17" name="Line 21"/>
              <p:cNvSpPr>
                <a:spLocks noChangeShapeType="1"/>
              </p:cNvSpPr>
              <p:nvPr/>
            </p:nvSpPr>
            <p:spPr bwMode="auto">
              <a:xfrm flipV="1">
                <a:off x="4059" y="1117"/>
                <a:ext cx="181" cy="771"/>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ndParaRPr>
              </a:p>
            </p:txBody>
          </p:sp>
          <p:sp>
            <p:nvSpPr>
              <p:cNvPr id="18" name="Line 22"/>
              <p:cNvSpPr>
                <a:spLocks noChangeShapeType="1"/>
              </p:cNvSpPr>
              <p:nvPr/>
            </p:nvSpPr>
            <p:spPr bwMode="auto">
              <a:xfrm flipH="1" flipV="1">
                <a:off x="4286" y="1117"/>
                <a:ext cx="544" cy="1315"/>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ndParaRPr>
              </a:p>
            </p:txBody>
          </p:sp>
          <p:sp>
            <p:nvSpPr>
              <p:cNvPr id="19" name="Line 23"/>
              <p:cNvSpPr>
                <a:spLocks noChangeShapeType="1"/>
              </p:cNvSpPr>
              <p:nvPr/>
            </p:nvSpPr>
            <p:spPr bwMode="auto">
              <a:xfrm flipH="1" flipV="1">
                <a:off x="4286" y="1117"/>
                <a:ext cx="1179" cy="1905"/>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843E61C-59C5-4CD9-8AD0-6C2DF969DDCF}" type="slidenum">
              <a:rPr lang="zh-CN" altLang="en-US" smtClean="0"/>
            </a:fld>
            <a:endParaRPr lang="zh-CN" altLang="en-US" dirty="0"/>
          </a:p>
        </p:txBody>
      </p:sp>
      <p:sp>
        <p:nvSpPr>
          <p:cNvPr id="3" name="标题 2"/>
          <p:cNvSpPr>
            <a:spLocks noGrp="1"/>
          </p:cNvSpPr>
          <p:nvPr>
            <p:ph type="title"/>
          </p:nvPr>
        </p:nvSpPr>
        <p:spPr/>
        <p:txBody>
          <a:bodyPr/>
          <a:lstStyle/>
          <a:p>
            <a:r>
              <a:rPr lang="zh-CN" altLang="en-US" dirty="0"/>
              <a:t>（</a:t>
            </a:r>
            <a:r>
              <a:rPr lang="en-US" altLang="zh-CN" dirty="0"/>
              <a:t>2</a:t>
            </a:r>
            <a:r>
              <a:rPr lang="zh-CN" altLang="en-US" dirty="0"/>
              <a:t>）移进－归约</a:t>
            </a:r>
            <a:endParaRPr lang="zh-CN" altLang="en-US" dirty="0"/>
          </a:p>
        </p:txBody>
      </p:sp>
      <p:sp>
        <p:nvSpPr>
          <p:cNvPr id="4" name="内容占位符 3"/>
          <p:cNvSpPr>
            <a:spLocks noGrp="1"/>
          </p:cNvSpPr>
          <p:nvPr>
            <p:ph sz="quarter" idx="13"/>
          </p:nvPr>
        </p:nvSpPr>
        <p:spPr/>
        <p:txBody>
          <a:bodyPr/>
          <a:lstStyle/>
          <a:p>
            <a:r>
              <a:rPr lang="zh-CN" altLang="en-US" dirty="0"/>
              <a:t>在计算机上模拟以上的语法分析树的构造过程，可借助于一个符号栈来实现：</a:t>
            </a:r>
            <a:endParaRPr lang="zh-CN" altLang="en-US" dirty="0"/>
          </a:p>
        </p:txBody>
      </p:sp>
      <p:grpSp>
        <p:nvGrpSpPr>
          <p:cNvPr id="6" name="组合 5"/>
          <p:cNvGrpSpPr/>
          <p:nvPr/>
        </p:nvGrpSpPr>
        <p:grpSpPr>
          <a:xfrm>
            <a:off x="106107" y="2239790"/>
            <a:ext cx="8911248" cy="4540252"/>
            <a:chOff x="-18072" y="1844675"/>
            <a:chExt cx="8911248" cy="4540252"/>
          </a:xfrm>
        </p:grpSpPr>
        <p:sp>
          <p:nvSpPr>
            <p:cNvPr id="7" name="Text Box 4"/>
            <p:cNvSpPr txBox="1">
              <a:spLocks noChangeArrowheads="1"/>
            </p:cNvSpPr>
            <p:nvPr/>
          </p:nvSpPr>
          <p:spPr bwMode="auto">
            <a:xfrm>
              <a:off x="1042988" y="1844675"/>
              <a:ext cx="201612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zh-CN" altLang="en-US">
                  <a:latin typeface="+mn-lt"/>
                  <a:ea typeface="黑体" panose="02010609060101010101" pitchFamily="49" charset="-122"/>
                </a:rPr>
                <a:t>输入串：</a:t>
              </a:r>
              <a:endParaRPr lang="zh-CN" altLang="en-US">
                <a:latin typeface="+mn-lt"/>
                <a:ea typeface="黑体" panose="02010609060101010101" pitchFamily="49" charset="-122"/>
              </a:endParaRPr>
            </a:p>
          </p:txBody>
        </p:sp>
        <p:grpSp>
          <p:nvGrpSpPr>
            <p:cNvPr id="8" name="Group 8"/>
            <p:cNvGrpSpPr/>
            <p:nvPr/>
          </p:nvGrpSpPr>
          <p:grpSpPr bwMode="auto">
            <a:xfrm>
              <a:off x="2771775" y="1916113"/>
              <a:ext cx="2087563" cy="360362"/>
              <a:chOff x="2154" y="1162"/>
              <a:chExt cx="1724" cy="227"/>
            </a:xfrm>
          </p:grpSpPr>
          <p:sp>
            <p:nvSpPr>
              <p:cNvPr id="150" name="Line 5"/>
              <p:cNvSpPr>
                <a:spLocks noChangeShapeType="1"/>
              </p:cNvSpPr>
              <p:nvPr/>
            </p:nvSpPr>
            <p:spPr bwMode="auto">
              <a:xfrm>
                <a:off x="2154" y="1162"/>
                <a:ext cx="1724" cy="0"/>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a typeface="黑体" panose="02010609060101010101" pitchFamily="49" charset="-122"/>
                </a:endParaRPr>
              </a:p>
            </p:txBody>
          </p:sp>
          <p:sp>
            <p:nvSpPr>
              <p:cNvPr id="151" name="Line 6"/>
              <p:cNvSpPr>
                <a:spLocks noChangeShapeType="1"/>
              </p:cNvSpPr>
              <p:nvPr/>
            </p:nvSpPr>
            <p:spPr bwMode="auto">
              <a:xfrm>
                <a:off x="2154" y="1389"/>
                <a:ext cx="1724" cy="0"/>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a typeface="黑体" panose="02010609060101010101" pitchFamily="49" charset="-122"/>
                </a:endParaRPr>
              </a:p>
            </p:txBody>
          </p:sp>
          <p:sp>
            <p:nvSpPr>
              <p:cNvPr id="152" name="Line 7"/>
              <p:cNvSpPr>
                <a:spLocks noChangeShapeType="1"/>
              </p:cNvSpPr>
              <p:nvPr/>
            </p:nvSpPr>
            <p:spPr bwMode="auto">
              <a:xfrm>
                <a:off x="2154" y="1162"/>
                <a:ext cx="0" cy="227"/>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a typeface="黑体" panose="02010609060101010101" pitchFamily="49" charset="-122"/>
                </a:endParaRPr>
              </a:p>
            </p:txBody>
          </p:sp>
        </p:grpSp>
        <p:sp>
          <p:nvSpPr>
            <p:cNvPr id="9" name="Text Box 9"/>
            <p:cNvSpPr txBox="1">
              <a:spLocks noChangeArrowheads="1"/>
            </p:cNvSpPr>
            <p:nvPr/>
          </p:nvSpPr>
          <p:spPr bwMode="auto">
            <a:xfrm>
              <a:off x="2771775" y="1844675"/>
              <a:ext cx="244792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a:latin typeface="+mn-lt"/>
                  <a:ea typeface="黑体" panose="02010609060101010101" pitchFamily="49" charset="-122"/>
                </a:rPr>
                <a:t>abbcde#</a:t>
              </a:r>
              <a:endParaRPr lang="en-US" altLang="zh-CN">
                <a:latin typeface="+mn-lt"/>
                <a:ea typeface="黑体" panose="02010609060101010101" pitchFamily="49" charset="-122"/>
              </a:endParaRPr>
            </a:p>
          </p:txBody>
        </p:sp>
        <p:sp>
          <p:nvSpPr>
            <p:cNvPr id="10" name="Text Box 10"/>
            <p:cNvSpPr txBox="1">
              <a:spLocks noChangeArrowheads="1"/>
            </p:cNvSpPr>
            <p:nvPr/>
          </p:nvSpPr>
          <p:spPr bwMode="auto">
            <a:xfrm>
              <a:off x="0" y="2420938"/>
              <a:ext cx="115252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zh-CN" altLang="en-US">
                  <a:latin typeface="+mn-lt"/>
                  <a:ea typeface="黑体" panose="02010609060101010101" pitchFamily="49" charset="-122"/>
                </a:rPr>
                <a:t>步骤：</a:t>
              </a:r>
              <a:endParaRPr lang="zh-CN" altLang="en-US">
                <a:latin typeface="+mn-lt"/>
                <a:ea typeface="黑体" panose="02010609060101010101" pitchFamily="49" charset="-122"/>
              </a:endParaRPr>
            </a:p>
          </p:txBody>
        </p:sp>
        <p:sp>
          <p:nvSpPr>
            <p:cNvPr id="11" name="Text Box 11"/>
            <p:cNvSpPr txBox="1">
              <a:spLocks noChangeArrowheads="1"/>
            </p:cNvSpPr>
            <p:nvPr/>
          </p:nvSpPr>
          <p:spPr bwMode="auto">
            <a:xfrm>
              <a:off x="0" y="3141663"/>
              <a:ext cx="118745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zh-CN" altLang="en-US" dirty="0">
                  <a:latin typeface="+mn-lt"/>
                  <a:ea typeface="黑体" panose="02010609060101010101" pitchFamily="49" charset="-122"/>
                </a:rPr>
                <a:t>动作：</a:t>
              </a:r>
              <a:endParaRPr lang="zh-CN" altLang="en-US" dirty="0">
                <a:latin typeface="+mn-lt"/>
                <a:ea typeface="黑体" panose="02010609060101010101" pitchFamily="49" charset="-122"/>
              </a:endParaRPr>
            </a:p>
          </p:txBody>
        </p:sp>
        <p:sp>
          <p:nvSpPr>
            <p:cNvPr id="12" name="Text Box 12"/>
            <p:cNvSpPr txBox="1">
              <a:spLocks noChangeArrowheads="1"/>
            </p:cNvSpPr>
            <p:nvPr/>
          </p:nvSpPr>
          <p:spPr bwMode="auto">
            <a:xfrm>
              <a:off x="0" y="4724400"/>
              <a:ext cx="1547813"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zh-CN" altLang="en-US">
                  <a:latin typeface="+mn-lt"/>
                  <a:ea typeface="黑体" panose="02010609060101010101" pitchFamily="49" charset="-122"/>
                </a:rPr>
                <a:t>符号栈：</a:t>
              </a:r>
              <a:endParaRPr lang="zh-CN" altLang="en-US">
                <a:latin typeface="+mn-lt"/>
                <a:ea typeface="黑体" panose="02010609060101010101" pitchFamily="49" charset="-122"/>
              </a:endParaRPr>
            </a:p>
          </p:txBody>
        </p:sp>
        <p:sp>
          <p:nvSpPr>
            <p:cNvPr id="13" name="Text Box 13"/>
            <p:cNvSpPr txBox="1">
              <a:spLocks noChangeArrowheads="1"/>
            </p:cNvSpPr>
            <p:nvPr/>
          </p:nvSpPr>
          <p:spPr bwMode="auto">
            <a:xfrm>
              <a:off x="1258888" y="2420938"/>
              <a:ext cx="50482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a:latin typeface="+mn-lt"/>
                  <a:ea typeface="黑体" panose="02010609060101010101" pitchFamily="49" charset="-122"/>
                </a:rPr>
                <a:t>1</a:t>
              </a:r>
              <a:endParaRPr lang="en-US" altLang="zh-CN">
                <a:latin typeface="+mn-lt"/>
                <a:ea typeface="黑体" panose="02010609060101010101" pitchFamily="49" charset="-122"/>
              </a:endParaRPr>
            </a:p>
          </p:txBody>
        </p:sp>
        <p:sp>
          <p:nvSpPr>
            <p:cNvPr id="14" name="Text Box 14"/>
            <p:cNvSpPr txBox="1">
              <a:spLocks noChangeArrowheads="1"/>
            </p:cNvSpPr>
            <p:nvPr/>
          </p:nvSpPr>
          <p:spPr bwMode="auto">
            <a:xfrm>
              <a:off x="2043113" y="2420938"/>
              <a:ext cx="50482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a:latin typeface="+mn-lt"/>
                  <a:ea typeface="黑体" panose="02010609060101010101" pitchFamily="49" charset="-122"/>
                </a:rPr>
                <a:t>2</a:t>
              </a:r>
              <a:endParaRPr lang="en-US" altLang="zh-CN">
                <a:latin typeface="+mn-lt"/>
                <a:ea typeface="黑体" panose="02010609060101010101" pitchFamily="49" charset="-122"/>
              </a:endParaRPr>
            </a:p>
          </p:txBody>
        </p:sp>
        <p:sp>
          <p:nvSpPr>
            <p:cNvPr id="15" name="Text Box 15"/>
            <p:cNvSpPr txBox="1">
              <a:spLocks noChangeArrowheads="1"/>
            </p:cNvSpPr>
            <p:nvPr/>
          </p:nvSpPr>
          <p:spPr bwMode="auto">
            <a:xfrm>
              <a:off x="2827338" y="2420938"/>
              <a:ext cx="360362"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a:latin typeface="+mn-lt"/>
                  <a:ea typeface="黑体" panose="02010609060101010101" pitchFamily="49" charset="-122"/>
                </a:rPr>
                <a:t>3</a:t>
              </a:r>
              <a:endParaRPr lang="en-US" altLang="zh-CN">
                <a:latin typeface="+mn-lt"/>
                <a:ea typeface="黑体" panose="02010609060101010101" pitchFamily="49" charset="-122"/>
              </a:endParaRPr>
            </a:p>
          </p:txBody>
        </p:sp>
        <p:sp>
          <p:nvSpPr>
            <p:cNvPr id="16" name="Text Box 16"/>
            <p:cNvSpPr txBox="1">
              <a:spLocks noChangeArrowheads="1"/>
            </p:cNvSpPr>
            <p:nvPr/>
          </p:nvSpPr>
          <p:spPr bwMode="auto">
            <a:xfrm>
              <a:off x="3467100" y="2420938"/>
              <a:ext cx="43180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a:latin typeface="+mn-lt"/>
                  <a:ea typeface="黑体" panose="02010609060101010101" pitchFamily="49" charset="-122"/>
                </a:rPr>
                <a:t>4</a:t>
              </a:r>
              <a:endParaRPr lang="en-US" altLang="zh-CN">
                <a:latin typeface="+mn-lt"/>
                <a:ea typeface="黑体" panose="02010609060101010101" pitchFamily="49" charset="-122"/>
              </a:endParaRPr>
            </a:p>
          </p:txBody>
        </p:sp>
        <p:sp>
          <p:nvSpPr>
            <p:cNvPr id="17" name="Text Box 17"/>
            <p:cNvSpPr txBox="1">
              <a:spLocks noChangeArrowheads="1"/>
            </p:cNvSpPr>
            <p:nvPr/>
          </p:nvSpPr>
          <p:spPr bwMode="auto">
            <a:xfrm>
              <a:off x="4178300" y="2420938"/>
              <a:ext cx="50482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a:latin typeface="+mn-lt"/>
                  <a:ea typeface="黑体" panose="02010609060101010101" pitchFamily="49" charset="-122"/>
                </a:rPr>
                <a:t>5</a:t>
              </a:r>
              <a:endParaRPr lang="en-US" altLang="zh-CN">
                <a:latin typeface="+mn-lt"/>
                <a:ea typeface="黑体" panose="02010609060101010101" pitchFamily="49" charset="-122"/>
              </a:endParaRPr>
            </a:p>
          </p:txBody>
        </p:sp>
        <p:sp>
          <p:nvSpPr>
            <p:cNvPr id="18" name="Text Box 18"/>
            <p:cNvSpPr txBox="1">
              <a:spLocks noChangeArrowheads="1"/>
            </p:cNvSpPr>
            <p:nvPr/>
          </p:nvSpPr>
          <p:spPr bwMode="auto">
            <a:xfrm>
              <a:off x="4962525" y="2420938"/>
              <a:ext cx="50482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a:latin typeface="+mn-lt"/>
                  <a:ea typeface="黑体" panose="02010609060101010101" pitchFamily="49" charset="-122"/>
                </a:rPr>
                <a:t>6</a:t>
              </a:r>
              <a:endParaRPr lang="en-US" altLang="zh-CN">
                <a:latin typeface="+mn-lt"/>
                <a:ea typeface="黑体" panose="02010609060101010101" pitchFamily="49" charset="-122"/>
              </a:endParaRPr>
            </a:p>
          </p:txBody>
        </p:sp>
        <p:sp>
          <p:nvSpPr>
            <p:cNvPr id="19" name="Text Box 19"/>
            <p:cNvSpPr txBox="1">
              <a:spLocks noChangeArrowheads="1"/>
            </p:cNvSpPr>
            <p:nvPr/>
          </p:nvSpPr>
          <p:spPr bwMode="auto">
            <a:xfrm>
              <a:off x="5746750" y="2420938"/>
              <a:ext cx="50482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a:latin typeface="+mn-lt"/>
                  <a:ea typeface="黑体" panose="02010609060101010101" pitchFamily="49" charset="-122"/>
                </a:rPr>
                <a:t>7</a:t>
              </a:r>
              <a:endParaRPr lang="en-US" altLang="zh-CN">
                <a:latin typeface="+mn-lt"/>
                <a:ea typeface="黑体" panose="02010609060101010101" pitchFamily="49" charset="-122"/>
              </a:endParaRPr>
            </a:p>
          </p:txBody>
        </p:sp>
        <p:sp>
          <p:nvSpPr>
            <p:cNvPr id="20" name="Text Box 20"/>
            <p:cNvSpPr txBox="1">
              <a:spLocks noChangeArrowheads="1"/>
            </p:cNvSpPr>
            <p:nvPr/>
          </p:nvSpPr>
          <p:spPr bwMode="auto">
            <a:xfrm>
              <a:off x="6530975" y="2420938"/>
              <a:ext cx="50482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a:latin typeface="+mn-lt"/>
                  <a:ea typeface="黑体" panose="02010609060101010101" pitchFamily="49" charset="-122"/>
                </a:rPr>
                <a:t>8</a:t>
              </a:r>
              <a:endParaRPr lang="en-US" altLang="zh-CN">
                <a:latin typeface="+mn-lt"/>
                <a:ea typeface="黑体" panose="02010609060101010101" pitchFamily="49" charset="-122"/>
              </a:endParaRPr>
            </a:p>
          </p:txBody>
        </p:sp>
        <p:sp>
          <p:nvSpPr>
            <p:cNvPr id="21" name="Text Box 21"/>
            <p:cNvSpPr txBox="1">
              <a:spLocks noChangeArrowheads="1"/>
            </p:cNvSpPr>
            <p:nvPr/>
          </p:nvSpPr>
          <p:spPr bwMode="auto">
            <a:xfrm>
              <a:off x="7315200" y="2420938"/>
              <a:ext cx="50482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a:latin typeface="+mn-lt"/>
                  <a:ea typeface="黑体" panose="02010609060101010101" pitchFamily="49" charset="-122"/>
                </a:rPr>
                <a:t>9</a:t>
              </a:r>
              <a:endParaRPr lang="en-US" altLang="zh-CN">
                <a:latin typeface="+mn-lt"/>
                <a:ea typeface="黑体" panose="02010609060101010101" pitchFamily="49" charset="-122"/>
              </a:endParaRPr>
            </a:p>
          </p:txBody>
        </p:sp>
        <p:sp>
          <p:nvSpPr>
            <p:cNvPr id="22" name="Text Box 22"/>
            <p:cNvSpPr txBox="1">
              <a:spLocks noChangeArrowheads="1"/>
            </p:cNvSpPr>
            <p:nvPr/>
          </p:nvSpPr>
          <p:spPr bwMode="auto">
            <a:xfrm>
              <a:off x="8101013" y="2420938"/>
              <a:ext cx="576262"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pPr algn="ctr">
                <a:spcBef>
                  <a:spcPct val="50000"/>
                </a:spcBef>
              </a:pPr>
              <a:r>
                <a:rPr lang="en-US" altLang="zh-CN" dirty="0">
                  <a:latin typeface="+mn-lt"/>
                  <a:ea typeface="黑体" panose="02010609060101010101" pitchFamily="49" charset="-122"/>
                </a:rPr>
                <a:t>10</a:t>
              </a:r>
              <a:endParaRPr lang="en-US" altLang="zh-CN" dirty="0">
                <a:latin typeface="+mn-lt"/>
                <a:ea typeface="黑体" panose="02010609060101010101" pitchFamily="49" charset="-122"/>
              </a:endParaRPr>
            </a:p>
          </p:txBody>
        </p:sp>
        <p:sp>
          <p:nvSpPr>
            <p:cNvPr id="23" name="Text Box 23"/>
            <p:cNvSpPr txBox="1">
              <a:spLocks noChangeArrowheads="1"/>
            </p:cNvSpPr>
            <p:nvPr/>
          </p:nvSpPr>
          <p:spPr bwMode="auto">
            <a:xfrm>
              <a:off x="971550" y="3141663"/>
              <a:ext cx="86360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r>
                <a:rPr lang="zh-CN" altLang="en-US" sz="2000">
                  <a:latin typeface="+mn-lt"/>
                  <a:ea typeface="黑体" panose="02010609060101010101" pitchFamily="49" charset="-122"/>
                </a:rPr>
                <a:t>移进</a:t>
              </a:r>
              <a:r>
                <a:rPr lang="en-US" altLang="zh-CN" sz="2000">
                  <a:latin typeface="+mn-lt"/>
                  <a:ea typeface="黑体" panose="02010609060101010101" pitchFamily="49" charset="-122"/>
                </a:rPr>
                <a:t>a</a:t>
              </a:r>
              <a:endParaRPr lang="en-US" altLang="zh-CN" sz="2000">
                <a:latin typeface="+mn-lt"/>
                <a:ea typeface="黑体" panose="02010609060101010101" pitchFamily="49" charset="-122"/>
              </a:endParaRPr>
            </a:p>
          </p:txBody>
        </p:sp>
        <p:sp>
          <p:nvSpPr>
            <p:cNvPr id="24" name="Text Box 24"/>
            <p:cNvSpPr txBox="1">
              <a:spLocks noChangeArrowheads="1"/>
            </p:cNvSpPr>
            <p:nvPr/>
          </p:nvSpPr>
          <p:spPr bwMode="auto">
            <a:xfrm>
              <a:off x="1835150" y="3141663"/>
              <a:ext cx="865188"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r>
                <a:rPr lang="zh-CN" altLang="en-US" sz="2000">
                  <a:latin typeface="+mn-lt"/>
                  <a:ea typeface="黑体" panose="02010609060101010101" pitchFamily="49" charset="-122"/>
                </a:rPr>
                <a:t>移进</a:t>
              </a:r>
              <a:r>
                <a:rPr lang="en-US" altLang="zh-CN" sz="2000">
                  <a:latin typeface="+mn-lt"/>
                  <a:ea typeface="黑体" panose="02010609060101010101" pitchFamily="49" charset="-122"/>
                </a:rPr>
                <a:t>b</a:t>
              </a:r>
              <a:endParaRPr lang="en-US" altLang="zh-CN" sz="2000">
                <a:latin typeface="+mn-lt"/>
                <a:ea typeface="黑体" panose="02010609060101010101" pitchFamily="49" charset="-122"/>
              </a:endParaRPr>
            </a:p>
          </p:txBody>
        </p:sp>
        <p:sp>
          <p:nvSpPr>
            <p:cNvPr id="25" name="Text Box 25"/>
            <p:cNvSpPr txBox="1">
              <a:spLocks noChangeArrowheads="1"/>
            </p:cNvSpPr>
            <p:nvPr/>
          </p:nvSpPr>
          <p:spPr bwMode="auto">
            <a:xfrm>
              <a:off x="2627313" y="3141663"/>
              <a:ext cx="86360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r>
                <a:rPr lang="zh-CN" altLang="en-US" sz="2000">
                  <a:latin typeface="+mn-lt"/>
                  <a:ea typeface="黑体" panose="02010609060101010101" pitchFamily="49" charset="-122"/>
                </a:rPr>
                <a:t>归约</a:t>
              </a:r>
              <a:r>
                <a:rPr lang="en-US" altLang="zh-CN" sz="2000">
                  <a:latin typeface="+mn-lt"/>
                  <a:ea typeface="黑体" panose="02010609060101010101" pitchFamily="49" charset="-122"/>
                </a:rPr>
                <a:t>b</a:t>
              </a:r>
              <a:endParaRPr lang="en-US" altLang="zh-CN" sz="2000">
                <a:latin typeface="+mn-lt"/>
                <a:ea typeface="黑体" panose="02010609060101010101" pitchFamily="49" charset="-122"/>
              </a:endParaRPr>
            </a:p>
          </p:txBody>
        </p:sp>
        <p:sp>
          <p:nvSpPr>
            <p:cNvPr id="26" name="Text Box 26"/>
            <p:cNvSpPr txBox="1">
              <a:spLocks noChangeArrowheads="1"/>
            </p:cNvSpPr>
            <p:nvPr/>
          </p:nvSpPr>
          <p:spPr bwMode="auto">
            <a:xfrm>
              <a:off x="3348038" y="3141663"/>
              <a:ext cx="865187"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r>
                <a:rPr lang="zh-CN" altLang="en-US" sz="2000">
                  <a:latin typeface="+mn-lt"/>
                  <a:ea typeface="黑体" panose="02010609060101010101" pitchFamily="49" charset="-122"/>
                </a:rPr>
                <a:t>移进</a:t>
              </a:r>
              <a:r>
                <a:rPr lang="en-US" altLang="zh-CN" sz="2000">
                  <a:latin typeface="+mn-lt"/>
                  <a:ea typeface="黑体" panose="02010609060101010101" pitchFamily="49" charset="-122"/>
                </a:rPr>
                <a:t>b</a:t>
              </a:r>
              <a:endParaRPr lang="en-US" altLang="zh-CN" sz="2000">
                <a:latin typeface="+mn-lt"/>
                <a:ea typeface="黑体" panose="02010609060101010101" pitchFamily="49" charset="-122"/>
              </a:endParaRPr>
            </a:p>
          </p:txBody>
        </p:sp>
        <p:sp>
          <p:nvSpPr>
            <p:cNvPr id="27" name="Text Box 27"/>
            <p:cNvSpPr txBox="1">
              <a:spLocks noChangeArrowheads="1"/>
            </p:cNvSpPr>
            <p:nvPr/>
          </p:nvSpPr>
          <p:spPr bwMode="auto">
            <a:xfrm>
              <a:off x="4067175" y="3141663"/>
              <a:ext cx="936625" cy="710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r>
                <a:rPr lang="zh-CN" altLang="en-US" sz="2000" dirty="0">
                  <a:latin typeface="+mn-lt"/>
                  <a:ea typeface="黑体" panose="02010609060101010101" pitchFamily="49" charset="-122"/>
                </a:rPr>
                <a:t>归约</a:t>
              </a:r>
              <a:r>
                <a:rPr lang="en-US" altLang="zh-CN" sz="2000" dirty="0">
                  <a:latin typeface="+mn-lt"/>
                  <a:ea typeface="黑体" panose="02010609060101010101" pitchFamily="49" charset="-122"/>
                </a:rPr>
                <a:t>Ab</a:t>
              </a:r>
              <a:endParaRPr lang="en-US" altLang="zh-CN" sz="2000" dirty="0">
                <a:latin typeface="+mn-lt"/>
                <a:ea typeface="黑体" panose="02010609060101010101" pitchFamily="49" charset="-122"/>
              </a:endParaRPr>
            </a:p>
          </p:txBody>
        </p:sp>
        <p:sp>
          <p:nvSpPr>
            <p:cNvPr id="28" name="Text Box 28"/>
            <p:cNvSpPr txBox="1">
              <a:spLocks noChangeArrowheads="1"/>
            </p:cNvSpPr>
            <p:nvPr/>
          </p:nvSpPr>
          <p:spPr bwMode="auto">
            <a:xfrm>
              <a:off x="4932363" y="3141663"/>
              <a:ext cx="86360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r>
                <a:rPr lang="zh-CN" altLang="en-US" sz="2000">
                  <a:latin typeface="+mn-lt"/>
                  <a:ea typeface="黑体" panose="02010609060101010101" pitchFamily="49" charset="-122"/>
                </a:rPr>
                <a:t>移进</a:t>
              </a:r>
              <a:r>
                <a:rPr lang="en-US" altLang="zh-CN" sz="2000">
                  <a:latin typeface="+mn-lt"/>
                  <a:ea typeface="黑体" panose="02010609060101010101" pitchFamily="49" charset="-122"/>
                </a:rPr>
                <a:t>c</a:t>
              </a:r>
              <a:endParaRPr lang="en-US" altLang="zh-CN" sz="2000">
                <a:latin typeface="+mn-lt"/>
                <a:ea typeface="黑体" panose="02010609060101010101" pitchFamily="49" charset="-122"/>
              </a:endParaRPr>
            </a:p>
          </p:txBody>
        </p:sp>
        <p:sp>
          <p:nvSpPr>
            <p:cNvPr id="29" name="Text Box 29"/>
            <p:cNvSpPr txBox="1">
              <a:spLocks noChangeArrowheads="1"/>
            </p:cNvSpPr>
            <p:nvPr/>
          </p:nvSpPr>
          <p:spPr bwMode="auto">
            <a:xfrm>
              <a:off x="5724525" y="3141663"/>
              <a:ext cx="792163" cy="710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r>
                <a:rPr lang="zh-CN" altLang="en-US" sz="2000">
                  <a:latin typeface="+mn-lt"/>
                  <a:ea typeface="黑体" panose="02010609060101010101" pitchFamily="49" charset="-122"/>
                </a:rPr>
                <a:t>移进</a:t>
              </a:r>
              <a:r>
                <a:rPr lang="en-US" altLang="zh-CN" sz="2000">
                  <a:latin typeface="+mn-lt"/>
                  <a:ea typeface="黑体" panose="02010609060101010101" pitchFamily="49" charset="-122"/>
                </a:rPr>
                <a:t>d</a:t>
              </a:r>
              <a:endParaRPr lang="en-US" altLang="zh-CN" sz="2000">
                <a:latin typeface="+mn-lt"/>
                <a:ea typeface="黑体" panose="02010609060101010101" pitchFamily="49" charset="-122"/>
              </a:endParaRPr>
            </a:p>
          </p:txBody>
        </p:sp>
        <p:sp>
          <p:nvSpPr>
            <p:cNvPr id="30" name="Text Box 30"/>
            <p:cNvSpPr txBox="1">
              <a:spLocks noChangeArrowheads="1"/>
            </p:cNvSpPr>
            <p:nvPr/>
          </p:nvSpPr>
          <p:spPr bwMode="auto">
            <a:xfrm>
              <a:off x="6443663" y="3141663"/>
              <a:ext cx="720725" cy="710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r>
                <a:rPr lang="zh-CN" altLang="en-US" sz="2000">
                  <a:latin typeface="+mn-lt"/>
                  <a:ea typeface="黑体" panose="02010609060101010101" pitchFamily="49" charset="-122"/>
                </a:rPr>
                <a:t>归约</a:t>
              </a:r>
              <a:r>
                <a:rPr lang="en-US" altLang="zh-CN" sz="2000">
                  <a:latin typeface="+mn-lt"/>
                  <a:ea typeface="黑体" panose="02010609060101010101" pitchFamily="49" charset="-122"/>
                </a:rPr>
                <a:t>d</a:t>
              </a:r>
              <a:endParaRPr lang="en-US" altLang="zh-CN" sz="2000">
                <a:latin typeface="+mn-lt"/>
                <a:ea typeface="黑体" panose="02010609060101010101" pitchFamily="49" charset="-122"/>
              </a:endParaRPr>
            </a:p>
          </p:txBody>
        </p:sp>
        <p:sp>
          <p:nvSpPr>
            <p:cNvPr id="31" name="Text Box 31"/>
            <p:cNvSpPr txBox="1">
              <a:spLocks noChangeArrowheads="1"/>
            </p:cNvSpPr>
            <p:nvPr/>
          </p:nvSpPr>
          <p:spPr bwMode="auto">
            <a:xfrm>
              <a:off x="7956550" y="3141663"/>
              <a:ext cx="936626" cy="710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pPr algn="ctr"/>
              <a:r>
                <a:rPr lang="zh-CN" altLang="en-US" sz="2000" dirty="0">
                  <a:latin typeface="+mn-lt"/>
                  <a:ea typeface="黑体" panose="02010609060101010101" pitchFamily="49" charset="-122"/>
                </a:rPr>
                <a:t>归约</a:t>
              </a:r>
              <a:r>
                <a:rPr lang="en-US" altLang="zh-CN" sz="2000" dirty="0" err="1">
                  <a:latin typeface="+mn-lt"/>
                  <a:ea typeface="黑体" panose="02010609060101010101" pitchFamily="49" charset="-122"/>
                </a:rPr>
                <a:t>aAcBe</a:t>
              </a:r>
              <a:endParaRPr lang="en-US" altLang="zh-CN" sz="2000" dirty="0">
                <a:latin typeface="+mn-lt"/>
                <a:ea typeface="黑体" panose="02010609060101010101" pitchFamily="49" charset="-122"/>
              </a:endParaRPr>
            </a:p>
          </p:txBody>
        </p:sp>
        <p:sp>
          <p:nvSpPr>
            <p:cNvPr id="32" name="Text Box 32"/>
            <p:cNvSpPr txBox="1">
              <a:spLocks noChangeArrowheads="1"/>
            </p:cNvSpPr>
            <p:nvPr/>
          </p:nvSpPr>
          <p:spPr bwMode="auto">
            <a:xfrm>
              <a:off x="7235825" y="3141663"/>
              <a:ext cx="720725" cy="710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r>
                <a:rPr lang="zh-CN" altLang="en-US" sz="2000">
                  <a:latin typeface="+mn-lt"/>
                  <a:ea typeface="黑体" panose="02010609060101010101" pitchFamily="49" charset="-122"/>
                </a:rPr>
                <a:t>移进</a:t>
              </a:r>
              <a:r>
                <a:rPr lang="en-US" altLang="zh-CN" sz="2000">
                  <a:latin typeface="+mn-lt"/>
                  <a:ea typeface="黑体" panose="02010609060101010101" pitchFamily="49" charset="-122"/>
                </a:rPr>
                <a:t>e</a:t>
              </a:r>
              <a:endParaRPr lang="en-US" altLang="zh-CN">
                <a:latin typeface="+mn-lt"/>
                <a:ea typeface="黑体" panose="02010609060101010101" pitchFamily="49" charset="-122"/>
              </a:endParaRPr>
            </a:p>
          </p:txBody>
        </p:sp>
        <p:sp>
          <p:nvSpPr>
            <p:cNvPr id="33" name="Text Box 34"/>
            <p:cNvSpPr txBox="1">
              <a:spLocks noChangeArrowheads="1"/>
            </p:cNvSpPr>
            <p:nvPr/>
          </p:nvSpPr>
          <p:spPr bwMode="auto">
            <a:xfrm>
              <a:off x="-18072" y="4003675"/>
              <a:ext cx="1331913"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r>
                <a:rPr lang="zh-CN" altLang="en-US" dirty="0">
                  <a:latin typeface="+mn-lt"/>
                  <a:ea typeface="黑体" panose="02010609060101010101" pitchFamily="49" charset="-122"/>
                </a:rPr>
                <a:t>归约产生式：</a:t>
              </a:r>
              <a:endParaRPr lang="zh-CN" altLang="en-US" dirty="0">
                <a:latin typeface="+mn-lt"/>
                <a:ea typeface="黑体" panose="02010609060101010101" pitchFamily="49" charset="-122"/>
              </a:endParaRPr>
            </a:p>
          </p:txBody>
        </p:sp>
        <p:grpSp>
          <p:nvGrpSpPr>
            <p:cNvPr id="34" name="Group 136"/>
            <p:cNvGrpSpPr/>
            <p:nvPr/>
          </p:nvGrpSpPr>
          <p:grpSpPr bwMode="auto">
            <a:xfrm>
              <a:off x="1331913" y="4724401"/>
              <a:ext cx="431800" cy="1660526"/>
              <a:chOff x="884" y="2931"/>
              <a:chExt cx="272" cy="1046"/>
            </a:xfrm>
          </p:grpSpPr>
          <p:sp>
            <p:nvSpPr>
              <p:cNvPr id="143" name="Line 35"/>
              <p:cNvSpPr>
                <a:spLocks noChangeShapeType="1"/>
              </p:cNvSpPr>
              <p:nvPr/>
            </p:nvSpPr>
            <p:spPr bwMode="auto">
              <a:xfrm>
                <a:off x="884" y="2931"/>
                <a:ext cx="0" cy="997"/>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a typeface="黑体" panose="02010609060101010101" pitchFamily="49" charset="-122"/>
                </a:endParaRPr>
              </a:p>
            </p:txBody>
          </p:sp>
          <p:sp>
            <p:nvSpPr>
              <p:cNvPr id="144" name="Line 37"/>
              <p:cNvSpPr>
                <a:spLocks noChangeShapeType="1"/>
              </p:cNvSpPr>
              <p:nvPr/>
            </p:nvSpPr>
            <p:spPr bwMode="auto">
              <a:xfrm>
                <a:off x="1156" y="2931"/>
                <a:ext cx="0" cy="997"/>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a typeface="黑体" panose="02010609060101010101" pitchFamily="49" charset="-122"/>
                </a:endParaRPr>
              </a:p>
            </p:txBody>
          </p:sp>
          <p:sp>
            <p:nvSpPr>
              <p:cNvPr id="145" name="Line 38"/>
              <p:cNvSpPr>
                <a:spLocks noChangeShapeType="1"/>
              </p:cNvSpPr>
              <p:nvPr/>
            </p:nvSpPr>
            <p:spPr bwMode="auto">
              <a:xfrm>
                <a:off x="884" y="3925"/>
                <a:ext cx="272" cy="0"/>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a typeface="黑体" panose="02010609060101010101" pitchFamily="49" charset="-122"/>
                </a:endParaRPr>
              </a:p>
            </p:txBody>
          </p:sp>
          <p:sp>
            <p:nvSpPr>
              <p:cNvPr id="146" name="Line 39"/>
              <p:cNvSpPr>
                <a:spLocks noChangeShapeType="1"/>
              </p:cNvSpPr>
              <p:nvPr/>
            </p:nvSpPr>
            <p:spPr bwMode="auto">
              <a:xfrm>
                <a:off x="884" y="3743"/>
                <a:ext cx="272" cy="0"/>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a typeface="黑体" panose="02010609060101010101" pitchFamily="49" charset="-122"/>
                </a:endParaRPr>
              </a:p>
            </p:txBody>
          </p:sp>
          <p:sp>
            <p:nvSpPr>
              <p:cNvPr id="147" name="Line 40"/>
              <p:cNvSpPr>
                <a:spLocks noChangeShapeType="1"/>
              </p:cNvSpPr>
              <p:nvPr/>
            </p:nvSpPr>
            <p:spPr bwMode="auto">
              <a:xfrm>
                <a:off x="884" y="3562"/>
                <a:ext cx="272" cy="0"/>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a typeface="黑体" panose="02010609060101010101" pitchFamily="49" charset="-122"/>
                </a:endParaRPr>
              </a:p>
            </p:txBody>
          </p:sp>
          <p:sp>
            <p:nvSpPr>
              <p:cNvPr id="148" name="Text Box 42"/>
              <p:cNvSpPr txBox="1">
                <a:spLocks noChangeArrowheads="1"/>
              </p:cNvSpPr>
              <p:nvPr/>
            </p:nvSpPr>
            <p:spPr bwMode="auto">
              <a:xfrm>
                <a:off x="884" y="3743"/>
                <a:ext cx="27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sz="1800">
                    <a:latin typeface="+mn-lt"/>
                    <a:ea typeface="黑体" panose="02010609060101010101" pitchFamily="49" charset="-122"/>
                  </a:rPr>
                  <a:t>#</a:t>
                </a:r>
                <a:endParaRPr lang="en-US" altLang="zh-CN" sz="1800">
                  <a:latin typeface="+mn-lt"/>
                  <a:ea typeface="黑体" panose="02010609060101010101" pitchFamily="49" charset="-122"/>
                </a:endParaRPr>
              </a:p>
            </p:txBody>
          </p:sp>
          <p:sp>
            <p:nvSpPr>
              <p:cNvPr id="149" name="Text Box 43"/>
              <p:cNvSpPr txBox="1">
                <a:spLocks noChangeArrowheads="1"/>
              </p:cNvSpPr>
              <p:nvPr/>
            </p:nvSpPr>
            <p:spPr bwMode="auto">
              <a:xfrm>
                <a:off x="884" y="3516"/>
                <a:ext cx="27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sz="1800">
                    <a:latin typeface="+mn-lt"/>
                    <a:ea typeface="黑体" panose="02010609060101010101" pitchFamily="49" charset="-122"/>
                  </a:rPr>
                  <a:t>a</a:t>
                </a:r>
                <a:endParaRPr lang="en-US" altLang="zh-CN" sz="1800">
                  <a:latin typeface="+mn-lt"/>
                  <a:ea typeface="黑体" panose="02010609060101010101" pitchFamily="49" charset="-122"/>
                </a:endParaRPr>
              </a:p>
            </p:txBody>
          </p:sp>
        </p:grpSp>
        <p:grpSp>
          <p:nvGrpSpPr>
            <p:cNvPr id="35" name="Group 137"/>
            <p:cNvGrpSpPr/>
            <p:nvPr/>
          </p:nvGrpSpPr>
          <p:grpSpPr bwMode="auto">
            <a:xfrm>
              <a:off x="2082800" y="4724401"/>
              <a:ext cx="431800" cy="1660526"/>
              <a:chOff x="1338" y="2931"/>
              <a:chExt cx="272" cy="1046"/>
            </a:xfrm>
          </p:grpSpPr>
          <p:sp>
            <p:nvSpPr>
              <p:cNvPr id="135" name="Line 45"/>
              <p:cNvSpPr>
                <a:spLocks noChangeShapeType="1"/>
              </p:cNvSpPr>
              <p:nvPr/>
            </p:nvSpPr>
            <p:spPr bwMode="auto">
              <a:xfrm>
                <a:off x="1338" y="2931"/>
                <a:ext cx="0" cy="997"/>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a typeface="黑体" panose="02010609060101010101" pitchFamily="49" charset="-122"/>
                </a:endParaRPr>
              </a:p>
            </p:txBody>
          </p:sp>
          <p:sp>
            <p:nvSpPr>
              <p:cNvPr id="136" name="Line 46"/>
              <p:cNvSpPr>
                <a:spLocks noChangeShapeType="1"/>
              </p:cNvSpPr>
              <p:nvPr/>
            </p:nvSpPr>
            <p:spPr bwMode="auto">
              <a:xfrm>
                <a:off x="1610" y="2931"/>
                <a:ext cx="0" cy="994"/>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a typeface="黑体" panose="02010609060101010101" pitchFamily="49" charset="-122"/>
                </a:endParaRPr>
              </a:p>
            </p:txBody>
          </p:sp>
          <p:sp>
            <p:nvSpPr>
              <p:cNvPr id="137" name="Line 47"/>
              <p:cNvSpPr>
                <a:spLocks noChangeShapeType="1"/>
              </p:cNvSpPr>
              <p:nvPr/>
            </p:nvSpPr>
            <p:spPr bwMode="auto">
              <a:xfrm>
                <a:off x="1338" y="3925"/>
                <a:ext cx="272" cy="0"/>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a typeface="黑体" panose="02010609060101010101" pitchFamily="49" charset="-122"/>
                </a:endParaRPr>
              </a:p>
            </p:txBody>
          </p:sp>
          <p:sp>
            <p:nvSpPr>
              <p:cNvPr id="138" name="Line 48"/>
              <p:cNvSpPr>
                <a:spLocks noChangeShapeType="1"/>
              </p:cNvSpPr>
              <p:nvPr/>
            </p:nvSpPr>
            <p:spPr bwMode="auto">
              <a:xfrm>
                <a:off x="1338" y="3743"/>
                <a:ext cx="272" cy="0"/>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a typeface="黑体" panose="02010609060101010101" pitchFamily="49" charset="-122"/>
                </a:endParaRPr>
              </a:p>
            </p:txBody>
          </p:sp>
          <p:sp>
            <p:nvSpPr>
              <p:cNvPr id="139" name="Line 49"/>
              <p:cNvSpPr>
                <a:spLocks noChangeShapeType="1"/>
              </p:cNvSpPr>
              <p:nvPr/>
            </p:nvSpPr>
            <p:spPr bwMode="auto">
              <a:xfrm>
                <a:off x="1338" y="3561"/>
                <a:ext cx="272" cy="0"/>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a typeface="黑体" panose="02010609060101010101" pitchFamily="49" charset="-122"/>
                </a:endParaRPr>
              </a:p>
            </p:txBody>
          </p:sp>
          <p:sp>
            <p:nvSpPr>
              <p:cNvPr id="140" name="Text Box 50"/>
              <p:cNvSpPr txBox="1">
                <a:spLocks noChangeArrowheads="1"/>
              </p:cNvSpPr>
              <p:nvPr/>
            </p:nvSpPr>
            <p:spPr bwMode="auto">
              <a:xfrm>
                <a:off x="1338" y="3743"/>
                <a:ext cx="27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sz="1800">
                    <a:latin typeface="+mn-lt"/>
                    <a:ea typeface="黑体" panose="02010609060101010101" pitchFamily="49" charset="-122"/>
                  </a:rPr>
                  <a:t>#</a:t>
                </a:r>
                <a:endParaRPr lang="en-US" altLang="zh-CN" sz="1800">
                  <a:latin typeface="+mn-lt"/>
                  <a:ea typeface="黑体" panose="02010609060101010101" pitchFamily="49" charset="-122"/>
                </a:endParaRPr>
              </a:p>
            </p:txBody>
          </p:sp>
          <p:sp>
            <p:nvSpPr>
              <p:cNvPr id="141" name="Text Box 51"/>
              <p:cNvSpPr txBox="1">
                <a:spLocks noChangeArrowheads="1"/>
              </p:cNvSpPr>
              <p:nvPr/>
            </p:nvSpPr>
            <p:spPr bwMode="auto">
              <a:xfrm>
                <a:off x="1338" y="3516"/>
                <a:ext cx="27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sz="1800">
                    <a:latin typeface="+mn-lt"/>
                    <a:ea typeface="黑体" panose="02010609060101010101" pitchFamily="49" charset="-122"/>
                  </a:rPr>
                  <a:t>a</a:t>
                </a:r>
                <a:endParaRPr lang="en-US" altLang="zh-CN" sz="1800">
                  <a:latin typeface="+mn-lt"/>
                  <a:ea typeface="黑体" panose="02010609060101010101" pitchFamily="49" charset="-122"/>
                </a:endParaRPr>
              </a:p>
            </p:txBody>
          </p:sp>
          <p:sp>
            <p:nvSpPr>
              <p:cNvPr id="142" name="Text Box 53"/>
              <p:cNvSpPr txBox="1">
                <a:spLocks noChangeArrowheads="1"/>
              </p:cNvSpPr>
              <p:nvPr/>
            </p:nvSpPr>
            <p:spPr bwMode="auto">
              <a:xfrm>
                <a:off x="1338" y="3334"/>
                <a:ext cx="27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sz="1800">
                    <a:latin typeface="+mn-lt"/>
                    <a:ea typeface="黑体" panose="02010609060101010101" pitchFamily="49" charset="-122"/>
                  </a:rPr>
                  <a:t>b</a:t>
                </a:r>
                <a:endParaRPr lang="en-US" altLang="zh-CN" sz="1800">
                  <a:latin typeface="+mn-lt"/>
                  <a:ea typeface="黑体" panose="02010609060101010101" pitchFamily="49" charset="-122"/>
                </a:endParaRPr>
              </a:p>
            </p:txBody>
          </p:sp>
        </p:grpSp>
        <p:grpSp>
          <p:nvGrpSpPr>
            <p:cNvPr id="36" name="Group 138"/>
            <p:cNvGrpSpPr/>
            <p:nvPr/>
          </p:nvGrpSpPr>
          <p:grpSpPr bwMode="auto">
            <a:xfrm>
              <a:off x="2833688" y="4716464"/>
              <a:ext cx="431800" cy="1668463"/>
              <a:chOff x="1746" y="2931"/>
              <a:chExt cx="272" cy="1051"/>
            </a:xfrm>
          </p:grpSpPr>
          <p:sp>
            <p:nvSpPr>
              <p:cNvPr id="127" name="Line 54"/>
              <p:cNvSpPr>
                <a:spLocks noChangeShapeType="1"/>
              </p:cNvSpPr>
              <p:nvPr/>
            </p:nvSpPr>
            <p:spPr bwMode="auto">
              <a:xfrm>
                <a:off x="1746" y="2931"/>
                <a:ext cx="0" cy="999"/>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a typeface="黑体" panose="02010609060101010101" pitchFamily="49" charset="-122"/>
                </a:endParaRPr>
              </a:p>
            </p:txBody>
          </p:sp>
          <p:sp>
            <p:nvSpPr>
              <p:cNvPr id="128" name="Line 55"/>
              <p:cNvSpPr>
                <a:spLocks noChangeShapeType="1"/>
              </p:cNvSpPr>
              <p:nvPr/>
            </p:nvSpPr>
            <p:spPr bwMode="auto">
              <a:xfrm>
                <a:off x="2018" y="2931"/>
                <a:ext cx="0" cy="999"/>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a typeface="黑体" panose="02010609060101010101" pitchFamily="49" charset="-122"/>
                </a:endParaRPr>
              </a:p>
            </p:txBody>
          </p:sp>
          <p:sp>
            <p:nvSpPr>
              <p:cNvPr id="129" name="Line 56"/>
              <p:cNvSpPr>
                <a:spLocks noChangeShapeType="1"/>
              </p:cNvSpPr>
              <p:nvPr/>
            </p:nvSpPr>
            <p:spPr bwMode="auto">
              <a:xfrm>
                <a:off x="1746" y="3930"/>
                <a:ext cx="272" cy="0"/>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a typeface="黑体" panose="02010609060101010101" pitchFamily="49" charset="-122"/>
                </a:endParaRPr>
              </a:p>
            </p:txBody>
          </p:sp>
          <p:sp>
            <p:nvSpPr>
              <p:cNvPr id="130" name="Line 57"/>
              <p:cNvSpPr>
                <a:spLocks noChangeShapeType="1"/>
              </p:cNvSpPr>
              <p:nvPr/>
            </p:nvSpPr>
            <p:spPr bwMode="auto">
              <a:xfrm>
                <a:off x="1746" y="3748"/>
                <a:ext cx="272" cy="0"/>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a typeface="黑体" panose="02010609060101010101" pitchFamily="49" charset="-122"/>
                </a:endParaRPr>
              </a:p>
            </p:txBody>
          </p:sp>
          <p:sp>
            <p:nvSpPr>
              <p:cNvPr id="131" name="Line 58"/>
              <p:cNvSpPr>
                <a:spLocks noChangeShapeType="1"/>
              </p:cNvSpPr>
              <p:nvPr/>
            </p:nvSpPr>
            <p:spPr bwMode="auto">
              <a:xfrm>
                <a:off x="1746" y="3566"/>
                <a:ext cx="272" cy="0"/>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a typeface="黑体" panose="02010609060101010101" pitchFamily="49" charset="-122"/>
                </a:endParaRPr>
              </a:p>
            </p:txBody>
          </p:sp>
          <p:sp>
            <p:nvSpPr>
              <p:cNvPr id="132" name="Text Box 59"/>
              <p:cNvSpPr txBox="1">
                <a:spLocks noChangeArrowheads="1"/>
              </p:cNvSpPr>
              <p:nvPr/>
            </p:nvSpPr>
            <p:spPr bwMode="auto">
              <a:xfrm>
                <a:off x="1746" y="3748"/>
                <a:ext cx="27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sz="1800">
                    <a:latin typeface="+mn-lt"/>
                    <a:ea typeface="黑体" panose="02010609060101010101" pitchFamily="49" charset="-122"/>
                  </a:rPr>
                  <a:t>#</a:t>
                </a:r>
                <a:endParaRPr lang="en-US" altLang="zh-CN" sz="1800">
                  <a:latin typeface="+mn-lt"/>
                  <a:ea typeface="黑体" panose="02010609060101010101" pitchFamily="49" charset="-122"/>
                </a:endParaRPr>
              </a:p>
            </p:txBody>
          </p:sp>
          <p:sp>
            <p:nvSpPr>
              <p:cNvPr id="133" name="Text Box 60"/>
              <p:cNvSpPr txBox="1">
                <a:spLocks noChangeArrowheads="1"/>
              </p:cNvSpPr>
              <p:nvPr/>
            </p:nvSpPr>
            <p:spPr bwMode="auto">
              <a:xfrm>
                <a:off x="1746" y="3521"/>
                <a:ext cx="27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sz="1800">
                    <a:latin typeface="+mn-lt"/>
                    <a:ea typeface="黑体" panose="02010609060101010101" pitchFamily="49" charset="-122"/>
                  </a:rPr>
                  <a:t>a</a:t>
                </a:r>
                <a:endParaRPr lang="en-US" altLang="zh-CN" sz="1800">
                  <a:latin typeface="+mn-lt"/>
                  <a:ea typeface="黑体" panose="02010609060101010101" pitchFamily="49" charset="-122"/>
                </a:endParaRPr>
              </a:p>
            </p:txBody>
          </p:sp>
          <p:sp>
            <p:nvSpPr>
              <p:cNvPr id="134" name="Text Box 61"/>
              <p:cNvSpPr txBox="1">
                <a:spLocks noChangeArrowheads="1"/>
              </p:cNvSpPr>
              <p:nvPr/>
            </p:nvSpPr>
            <p:spPr bwMode="auto">
              <a:xfrm>
                <a:off x="1746" y="3339"/>
                <a:ext cx="27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sz="1800">
                    <a:latin typeface="+mn-lt"/>
                    <a:ea typeface="黑体" panose="02010609060101010101" pitchFamily="49" charset="-122"/>
                  </a:rPr>
                  <a:t>A</a:t>
                </a:r>
                <a:endParaRPr lang="en-US" altLang="zh-CN" sz="1800">
                  <a:latin typeface="+mn-lt"/>
                  <a:ea typeface="黑体" panose="02010609060101010101" pitchFamily="49" charset="-122"/>
                </a:endParaRPr>
              </a:p>
            </p:txBody>
          </p:sp>
        </p:grpSp>
        <p:grpSp>
          <p:nvGrpSpPr>
            <p:cNvPr id="37" name="Group 139"/>
            <p:cNvGrpSpPr/>
            <p:nvPr/>
          </p:nvGrpSpPr>
          <p:grpSpPr bwMode="auto">
            <a:xfrm>
              <a:off x="3584575" y="4716464"/>
              <a:ext cx="433388" cy="1668463"/>
              <a:chOff x="2153" y="2931"/>
              <a:chExt cx="273" cy="1051"/>
            </a:xfrm>
          </p:grpSpPr>
          <p:sp>
            <p:nvSpPr>
              <p:cNvPr id="117" name="Line 62"/>
              <p:cNvSpPr>
                <a:spLocks noChangeShapeType="1"/>
              </p:cNvSpPr>
              <p:nvPr/>
            </p:nvSpPr>
            <p:spPr bwMode="auto">
              <a:xfrm>
                <a:off x="2154" y="2931"/>
                <a:ext cx="0" cy="1000"/>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a typeface="黑体" panose="02010609060101010101" pitchFamily="49" charset="-122"/>
                </a:endParaRPr>
              </a:p>
            </p:txBody>
          </p:sp>
          <p:sp>
            <p:nvSpPr>
              <p:cNvPr id="118" name="Line 63"/>
              <p:cNvSpPr>
                <a:spLocks noChangeShapeType="1"/>
              </p:cNvSpPr>
              <p:nvPr/>
            </p:nvSpPr>
            <p:spPr bwMode="auto">
              <a:xfrm>
                <a:off x="2426" y="2931"/>
                <a:ext cx="0" cy="1000"/>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a typeface="黑体" panose="02010609060101010101" pitchFamily="49" charset="-122"/>
                </a:endParaRPr>
              </a:p>
            </p:txBody>
          </p:sp>
          <p:sp>
            <p:nvSpPr>
              <p:cNvPr id="119" name="Line 64"/>
              <p:cNvSpPr>
                <a:spLocks noChangeShapeType="1"/>
              </p:cNvSpPr>
              <p:nvPr/>
            </p:nvSpPr>
            <p:spPr bwMode="auto">
              <a:xfrm>
                <a:off x="2154" y="3930"/>
                <a:ext cx="272" cy="0"/>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a typeface="黑体" panose="02010609060101010101" pitchFamily="49" charset="-122"/>
                </a:endParaRPr>
              </a:p>
            </p:txBody>
          </p:sp>
          <p:sp>
            <p:nvSpPr>
              <p:cNvPr id="120" name="Line 65"/>
              <p:cNvSpPr>
                <a:spLocks noChangeShapeType="1"/>
              </p:cNvSpPr>
              <p:nvPr/>
            </p:nvSpPr>
            <p:spPr bwMode="auto">
              <a:xfrm>
                <a:off x="2154" y="3748"/>
                <a:ext cx="272" cy="0"/>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a typeface="黑体" panose="02010609060101010101" pitchFamily="49" charset="-122"/>
                </a:endParaRPr>
              </a:p>
            </p:txBody>
          </p:sp>
          <p:sp>
            <p:nvSpPr>
              <p:cNvPr id="121" name="Line 66"/>
              <p:cNvSpPr>
                <a:spLocks noChangeShapeType="1"/>
              </p:cNvSpPr>
              <p:nvPr/>
            </p:nvSpPr>
            <p:spPr bwMode="auto">
              <a:xfrm>
                <a:off x="2154" y="3566"/>
                <a:ext cx="272" cy="0"/>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a typeface="黑体" panose="02010609060101010101" pitchFamily="49" charset="-122"/>
                </a:endParaRPr>
              </a:p>
            </p:txBody>
          </p:sp>
          <p:sp>
            <p:nvSpPr>
              <p:cNvPr id="122" name="Text Box 67"/>
              <p:cNvSpPr txBox="1">
                <a:spLocks noChangeArrowheads="1"/>
              </p:cNvSpPr>
              <p:nvPr/>
            </p:nvSpPr>
            <p:spPr bwMode="auto">
              <a:xfrm>
                <a:off x="2154" y="3748"/>
                <a:ext cx="27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sz="1800">
                    <a:latin typeface="+mn-lt"/>
                    <a:ea typeface="黑体" panose="02010609060101010101" pitchFamily="49" charset="-122"/>
                  </a:rPr>
                  <a:t>#</a:t>
                </a:r>
                <a:endParaRPr lang="en-US" altLang="zh-CN" sz="1800">
                  <a:latin typeface="+mn-lt"/>
                  <a:ea typeface="黑体" panose="02010609060101010101" pitchFamily="49" charset="-122"/>
                </a:endParaRPr>
              </a:p>
            </p:txBody>
          </p:sp>
          <p:sp>
            <p:nvSpPr>
              <p:cNvPr id="123" name="Text Box 68"/>
              <p:cNvSpPr txBox="1">
                <a:spLocks noChangeArrowheads="1"/>
              </p:cNvSpPr>
              <p:nvPr/>
            </p:nvSpPr>
            <p:spPr bwMode="auto">
              <a:xfrm>
                <a:off x="2154" y="3521"/>
                <a:ext cx="27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sz="1800">
                    <a:latin typeface="+mn-lt"/>
                    <a:ea typeface="黑体" panose="02010609060101010101" pitchFamily="49" charset="-122"/>
                  </a:rPr>
                  <a:t>a</a:t>
                </a:r>
                <a:endParaRPr lang="en-US" altLang="zh-CN" sz="1800">
                  <a:latin typeface="+mn-lt"/>
                  <a:ea typeface="黑体" panose="02010609060101010101" pitchFamily="49" charset="-122"/>
                </a:endParaRPr>
              </a:p>
            </p:txBody>
          </p:sp>
          <p:sp>
            <p:nvSpPr>
              <p:cNvPr id="124" name="Text Box 69"/>
              <p:cNvSpPr txBox="1">
                <a:spLocks noChangeArrowheads="1"/>
              </p:cNvSpPr>
              <p:nvPr/>
            </p:nvSpPr>
            <p:spPr bwMode="auto">
              <a:xfrm>
                <a:off x="2154" y="3339"/>
                <a:ext cx="27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sz="1800">
                    <a:latin typeface="+mn-lt"/>
                    <a:ea typeface="黑体" panose="02010609060101010101" pitchFamily="49" charset="-122"/>
                  </a:rPr>
                  <a:t>A</a:t>
                </a:r>
                <a:endParaRPr lang="en-US" altLang="zh-CN" sz="1800">
                  <a:latin typeface="+mn-lt"/>
                  <a:ea typeface="黑体" panose="02010609060101010101" pitchFamily="49" charset="-122"/>
                </a:endParaRPr>
              </a:p>
            </p:txBody>
          </p:sp>
          <p:sp>
            <p:nvSpPr>
              <p:cNvPr id="125" name="Line 70"/>
              <p:cNvSpPr>
                <a:spLocks noChangeShapeType="1"/>
              </p:cNvSpPr>
              <p:nvPr/>
            </p:nvSpPr>
            <p:spPr bwMode="auto">
              <a:xfrm>
                <a:off x="2153" y="3384"/>
                <a:ext cx="272" cy="0"/>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latin typeface="+mn-lt"/>
                  <a:ea typeface="黑体" panose="02010609060101010101" pitchFamily="49" charset="-122"/>
                </a:endParaRPr>
              </a:p>
            </p:txBody>
          </p:sp>
          <p:sp>
            <p:nvSpPr>
              <p:cNvPr id="126" name="Text Box 71"/>
              <p:cNvSpPr txBox="1">
                <a:spLocks noChangeArrowheads="1"/>
              </p:cNvSpPr>
              <p:nvPr/>
            </p:nvSpPr>
            <p:spPr bwMode="auto">
              <a:xfrm>
                <a:off x="2200" y="3158"/>
                <a:ext cx="181"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sz="1800">
                    <a:latin typeface="+mn-lt"/>
                    <a:ea typeface="黑体" panose="02010609060101010101" pitchFamily="49" charset="-122"/>
                  </a:rPr>
                  <a:t>b</a:t>
                </a:r>
                <a:endParaRPr lang="en-US" altLang="zh-CN" sz="1800">
                  <a:latin typeface="+mn-lt"/>
                  <a:ea typeface="黑体" panose="02010609060101010101" pitchFamily="49" charset="-122"/>
                </a:endParaRPr>
              </a:p>
            </p:txBody>
          </p:sp>
        </p:grpSp>
        <p:grpSp>
          <p:nvGrpSpPr>
            <p:cNvPr id="38" name="Group 140"/>
            <p:cNvGrpSpPr/>
            <p:nvPr/>
          </p:nvGrpSpPr>
          <p:grpSpPr bwMode="auto">
            <a:xfrm>
              <a:off x="4337050" y="4716464"/>
              <a:ext cx="433388" cy="1668463"/>
              <a:chOff x="2562" y="2931"/>
              <a:chExt cx="273" cy="1051"/>
            </a:xfrm>
          </p:grpSpPr>
          <p:sp>
            <p:nvSpPr>
              <p:cNvPr id="109" name="Line 73"/>
              <p:cNvSpPr>
                <a:spLocks noChangeShapeType="1"/>
              </p:cNvSpPr>
              <p:nvPr/>
            </p:nvSpPr>
            <p:spPr bwMode="auto">
              <a:xfrm>
                <a:off x="2562" y="2931"/>
                <a:ext cx="1" cy="997"/>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a typeface="黑体" panose="02010609060101010101" pitchFamily="49" charset="-122"/>
                </a:endParaRPr>
              </a:p>
            </p:txBody>
          </p:sp>
          <p:sp>
            <p:nvSpPr>
              <p:cNvPr id="110" name="Line 74"/>
              <p:cNvSpPr>
                <a:spLocks noChangeShapeType="1"/>
              </p:cNvSpPr>
              <p:nvPr/>
            </p:nvSpPr>
            <p:spPr bwMode="auto">
              <a:xfrm>
                <a:off x="2835" y="2931"/>
                <a:ext cx="0" cy="997"/>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a typeface="黑体" panose="02010609060101010101" pitchFamily="49" charset="-122"/>
                </a:endParaRPr>
              </a:p>
            </p:txBody>
          </p:sp>
          <p:sp>
            <p:nvSpPr>
              <p:cNvPr id="111" name="Line 75"/>
              <p:cNvSpPr>
                <a:spLocks noChangeShapeType="1"/>
              </p:cNvSpPr>
              <p:nvPr/>
            </p:nvSpPr>
            <p:spPr bwMode="auto">
              <a:xfrm>
                <a:off x="2563" y="3930"/>
                <a:ext cx="272" cy="0"/>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a typeface="黑体" panose="02010609060101010101" pitchFamily="49" charset="-122"/>
                </a:endParaRPr>
              </a:p>
            </p:txBody>
          </p:sp>
          <p:sp>
            <p:nvSpPr>
              <p:cNvPr id="112" name="Line 76"/>
              <p:cNvSpPr>
                <a:spLocks noChangeShapeType="1"/>
              </p:cNvSpPr>
              <p:nvPr/>
            </p:nvSpPr>
            <p:spPr bwMode="auto">
              <a:xfrm>
                <a:off x="2563" y="3748"/>
                <a:ext cx="272" cy="0"/>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a typeface="黑体" panose="02010609060101010101" pitchFamily="49" charset="-122"/>
                </a:endParaRPr>
              </a:p>
            </p:txBody>
          </p:sp>
          <p:sp>
            <p:nvSpPr>
              <p:cNvPr id="113" name="Line 77"/>
              <p:cNvSpPr>
                <a:spLocks noChangeShapeType="1"/>
              </p:cNvSpPr>
              <p:nvPr/>
            </p:nvSpPr>
            <p:spPr bwMode="auto">
              <a:xfrm>
                <a:off x="2563" y="3566"/>
                <a:ext cx="272" cy="0"/>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a typeface="黑体" panose="02010609060101010101" pitchFamily="49" charset="-122"/>
                </a:endParaRPr>
              </a:p>
            </p:txBody>
          </p:sp>
          <p:sp>
            <p:nvSpPr>
              <p:cNvPr id="114" name="Text Box 78"/>
              <p:cNvSpPr txBox="1">
                <a:spLocks noChangeArrowheads="1"/>
              </p:cNvSpPr>
              <p:nvPr/>
            </p:nvSpPr>
            <p:spPr bwMode="auto">
              <a:xfrm>
                <a:off x="2563" y="3748"/>
                <a:ext cx="27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sz="1800">
                    <a:latin typeface="+mn-lt"/>
                    <a:ea typeface="黑体" panose="02010609060101010101" pitchFamily="49" charset="-122"/>
                  </a:rPr>
                  <a:t>#</a:t>
                </a:r>
                <a:endParaRPr lang="en-US" altLang="zh-CN" sz="1800">
                  <a:latin typeface="+mn-lt"/>
                  <a:ea typeface="黑体" panose="02010609060101010101" pitchFamily="49" charset="-122"/>
                </a:endParaRPr>
              </a:p>
            </p:txBody>
          </p:sp>
          <p:sp>
            <p:nvSpPr>
              <p:cNvPr id="115" name="Text Box 79"/>
              <p:cNvSpPr txBox="1">
                <a:spLocks noChangeArrowheads="1"/>
              </p:cNvSpPr>
              <p:nvPr/>
            </p:nvSpPr>
            <p:spPr bwMode="auto">
              <a:xfrm>
                <a:off x="2563" y="3521"/>
                <a:ext cx="27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sz="1800">
                    <a:latin typeface="+mn-lt"/>
                    <a:ea typeface="黑体" panose="02010609060101010101" pitchFamily="49" charset="-122"/>
                  </a:rPr>
                  <a:t>a</a:t>
                </a:r>
                <a:endParaRPr lang="en-US" altLang="zh-CN" sz="1800">
                  <a:latin typeface="+mn-lt"/>
                  <a:ea typeface="黑体" panose="02010609060101010101" pitchFamily="49" charset="-122"/>
                </a:endParaRPr>
              </a:p>
            </p:txBody>
          </p:sp>
          <p:sp>
            <p:nvSpPr>
              <p:cNvPr id="116" name="Text Box 80"/>
              <p:cNvSpPr txBox="1">
                <a:spLocks noChangeArrowheads="1"/>
              </p:cNvSpPr>
              <p:nvPr/>
            </p:nvSpPr>
            <p:spPr bwMode="auto">
              <a:xfrm>
                <a:off x="2563" y="3339"/>
                <a:ext cx="27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sz="1800">
                    <a:latin typeface="+mn-lt"/>
                    <a:ea typeface="黑体" panose="02010609060101010101" pitchFamily="49" charset="-122"/>
                  </a:rPr>
                  <a:t>A</a:t>
                </a:r>
                <a:endParaRPr lang="en-US" altLang="zh-CN" sz="1800">
                  <a:latin typeface="+mn-lt"/>
                  <a:ea typeface="黑体" panose="02010609060101010101" pitchFamily="49" charset="-122"/>
                </a:endParaRPr>
              </a:p>
            </p:txBody>
          </p:sp>
        </p:grpSp>
        <p:grpSp>
          <p:nvGrpSpPr>
            <p:cNvPr id="39" name="Group 141"/>
            <p:cNvGrpSpPr/>
            <p:nvPr/>
          </p:nvGrpSpPr>
          <p:grpSpPr bwMode="auto">
            <a:xfrm>
              <a:off x="5089525" y="4716464"/>
              <a:ext cx="433388" cy="1668463"/>
              <a:chOff x="2971" y="2931"/>
              <a:chExt cx="273" cy="1051"/>
            </a:xfrm>
          </p:grpSpPr>
          <p:sp>
            <p:nvSpPr>
              <p:cNvPr id="99" name="Line 81"/>
              <p:cNvSpPr>
                <a:spLocks noChangeShapeType="1"/>
              </p:cNvSpPr>
              <p:nvPr/>
            </p:nvSpPr>
            <p:spPr bwMode="auto">
              <a:xfrm>
                <a:off x="2972" y="2931"/>
                <a:ext cx="0" cy="997"/>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a typeface="黑体" panose="02010609060101010101" pitchFamily="49" charset="-122"/>
                </a:endParaRPr>
              </a:p>
            </p:txBody>
          </p:sp>
          <p:sp>
            <p:nvSpPr>
              <p:cNvPr id="100" name="Line 82"/>
              <p:cNvSpPr>
                <a:spLocks noChangeShapeType="1"/>
              </p:cNvSpPr>
              <p:nvPr/>
            </p:nvSpPr>
            <p:spPr bwMode="auto">
              <a:xfrm>
                <a:off x="3244" y="2931"/>
                <a:ext cx="0" cy="997"/>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a typeface="黑体" panose="02010609060101010101" pitchFamily="49" charset="-122"/>
                </a:endParaRPr>
              </a:p>
            </p:txBody>
          </p:sp>
          <p:sp>
            <p:nvSpPr>
              <p:cNvPr id="101" name="Line 83"/>
              <p:cNvSpPr>
                <a:spLocks noChangeShapeType="1"/>
              </p:cNvSpPr>
              <p:nvPr/>
            </p:nvSpPr>
            <p:spPr bwMode="auto">
              <a:xfrm>
                <a:off x="2972" y="3930"/>
                <a:ext cx="272" cy="0"/>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a typeface="黑体" panose="02010609060101010101" pitchFamily="49" charset="-122"/>
                </a:endParaRPr>
              </a:p>
            </p:txBody>
          </p:sp>
          <p:sp>
            <p:nvSpPr>
              <p:cNvPr id="102" name="Line 84"/>
              <p:cNvSpPr>
                <a:spLocks noChangeShapeType="1"/>
              </p:cNvSpPr>
              <p:nvPr/>
            </p:nvSpPr>
            <p:spPr bwMode="auto">
              <a:xfrm>
                <a:off x="2972" y="3748"/>
                <a:ext cx="272" cy="0"/>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a typeface="黑体" panose="02010609060101010101" pitchFamily="49" charset="-122"/>
                </a:endParaRPr>
              </a:p>
            </p:txBody>
          </p:sp>
          <p:sp>
            <p:nvSpPr>
              <p:cNvPr id="103" name="Line 85"/>
              <p:cNvSpPr>
                <a:spLocks noChangeShapeType="1"/>
              </p:cNvSpPr>
              <p:nvPr/>
            </p:nvSpPr>
            <p:spPr bwMode="auto">
              <a:xfrm>
                <a:off x="2972" y="3566"/>
                <a:ext cx="272" cy="0"/>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a typeface="黑体" panose="02010609060101010101" pitchFamily="49" charset="-122"/>
                </a:endParaRPr>
              </a:p>
            </p:txBody>
          </p:sp>
          <p:sp>
            <p:nvSpPr>
              <p:cNvPr id="104" name="Text Box 86"/>
              <p:cNvSpPr txBox="1">
                <a:spLocks noChangeArrowheads="1"/>
              </p:cNvSpPr>
              <p:nvPr/>
            </p:nvSpPr>
            <p:spPr bwMode="auto">
              <a:xfrm>
                <a:off x="2972" y="3748"/>
                <a:ext cx="27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sz="1800">
                    <a:latin typeface="+mn-lt"/>
                    <a:ea typeface="黑体" panose="02010609060101010101" pitchFamily="49" charset="-122"/>
                  </a:rPr>
                  <a:t>#</a:t>
                </a:r>
                <a:endParaRPr lang="en-US" altLang="zh-CN" sz="1800">
                  <a:latin typeface="+mn-lt"/>
                  <a:ea typeface="黑体" panose="02010609060101010101" pitchFamily="49" charset="-122"/>
                </a:endParaRPr>
              </a:p>
            </p:txBody>
          </p:sp>
          <p:sp>
            <p:nvSpPr>
              <p:cNvPr id="105" name="Text Box 87"/>
              <p:cNvSpPr txBox="1">
                <a:spLocks noChangeArrowheads="1"/>
              </p:cNvSpPr>
              <p:nvPr/>
            </p:nvSpPr>
            <p:spPr bwMode="auto">
              <a:xfrm>
                <a:off x="2972" y="3521"/>
                <a:ext cx="27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sz="1800">
                    <a:latin typeface="+mn-lt"/>
                    <a:ea typeface="黑体" panose="02010609060101010101" pitchFamily="49" charset="-122"/>
                  </a:rPr>
                  <a:t>a</a:t>
                </a:r>
                <a:endParaRPr lang="en-US" altLang="zh-CN" sz="1800">
                  <a:latin typeface="+mn-lt"/>
                  <a:ea typeface="黑体" panose="02010609060101010101" pitchFamily="49" charset="-122"/>
                </a:endParaRPr>
              </a:p>
            </p:txBody>
          </p:sp>
          <p:sp>
            <p:nvSpPr>
              <p:cNvPr id="106" name="Text Box 88"/>
              <p:cNvSpPr txBox="1">
                <a:spLocks noChangeArrowheads="1"/>
              </p:cNvSpPr>
              <p:nvPr/>
            </p:nvSpPr>
            <p:spPr bwMode="auto">
              <a:xfrm>
                <a:off x="2972" y="3339"/>
                <a:ext cx="27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sz="1800">
                    <a:latin typeface="+mn-lt"/>
                    <a:ea typeface="黑体" panose="02010609060101010101" pitchFamily="49" charset="-122"/>
                  </a:rPr>
                  <a:t>A</a:t>
                </a:r>
                <a:endParaRPr lang="en-US" altLang="zh-CN" sz="1800">
                  <a:latin typeface="+mn-lt"/>
                  <a:ea typeface="黑体" panose="02010609060101010101" pitchFamily="49" charset="-122"/>
                </a:endParaRPr>
              </a:p>
            </p:txBody>
          </p:sp>
          <p:sp>
            <p:nvSpPr>
              <p:cNvPr id="107" name="Line 89"/>
              <p:cNvSpPr>
                <a:spLocks noChangeShapeType="1"/>
              </p:cNvSpPr>
              <p:nvPr/>
            </p:nvSpPr>
            <p:spPr bwMode="auto">
              <a:xfrm>
                <a:off x="2971" y="3384"/>
                <a:ext cx="272" cy="0"/>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latin typeface="+mn-lt"/>
                  <a:ea typeface="黑体" panose="02010609060101010101" pitchFamily="49" charset="-122"/>
                </a:endParaRPr>
              </a:p>
            </p:txBody>
          </p:sp>
          <p:sp>
            <p:nvSpPr>
              <p:cNvPr id="108" name="Text Box 90"/>
              <p:cNvSpPr txBox="1">
                <a:spLocks noChangeArrowheads="1"/>
              </p:cNvSpPr>
              <p:nvPr/>
            </p:nvSpPr>
            <p:spPr bwMode="auto">
              <a:xfrm>
                <a:off x="3016" y="3158"/>
                <a:ext cx="1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sz="1800">
                    <a:latin typeface="+mn-lt"/>
                    <a:ea typeface="黑体" panose="02010609060101010101" pitchFamily="49" charset="-122"/>
                  </a:rPr>
                  <a:t>c</a:t>
                </a:r>
                <a:endParaRPr lang="en-US" altLang="zh-CN" sz="1800">
                  <a:latin typeface="+mn-lt"/>
                  <a:ea typeface="黑体" panose="02010609060101010101" pitchFamily="49" charset="-122"/>
                </a:endParaRPr>
              </a:p>
            </p:txBody>
          </p:sp>
        </p:grpSp>
        <p:grpSp>
          <p:nvGrpSpPr>
            <p:cNvPr id="40" name="Group 142"/>
            <p:cNvGrpSpPr/>
            <p:nvPr/>
          </p:nvGrpSpPr>
          <p:grpSpPr bwMode="auto">
            <a:xfrm>
              <a:off x="5842000" y="4716464"/>
              <a:ext cx="433388" cy="1668463"/>
              <a:chOff x="3378" y="2931"/>
              <a:chExt cx="273" cy="1051"/>
            </a:xfrm>
          </p:grpSpPr>
          <p:sp>
            <p:nvSpPr>
              <p:cNvPr id="87" name="Line 91"/>
              <p:cNvSpPr>
                <a:spLocks noChangeShapeType="1"/>
              </p:cNvSpPr>
              <p:nvPr/>
            </p:nvSpPr>
            <p:spPr bwMode="auto">
              <a:xfrm>
                <a:off x="3379" y="2931"/>
                <a:ext cx="0" cy="997"/>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a typeface="黑体" panose="02010609060101010101" pitchFamily="49" charset="-122"/>
                </a:endParaRPr>
              </a:p>
            </p:txBody>
          </p:sp>
          <p:sp>
            <p:nvSpPr>
              <p:cNvPr id="88" name="Line 92"/>
              <p:cNvSpPr>
                <a:spLocks noChangeShapeType="1"/>
              </p:cNvSpPr>
              <p:nvPr/>
            </p:nvSpPr>
            <p:spPr bwMode="auto">
              <a:xfrm>
                <a:off x="3651" y="2931"/>
                <a:ext cx="0" cy="997"/>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a typeface="黑体" panose="02010609060101010101" pitchFamily="49" charset="-122"/>
                </a:endParaRPr>
              </a:p>
            </p:txBody>
          </p:sp>
          <p:sp>
            <p:nvSpPr>
              <p:cNvPr id="89" name="Line 93"/>
              <p:cNvSpPr>
                <a:spLocks noChangeShapeType="1"/>
              </p:cNvSpPr>
              <p:nvPr/>
            </p:nvSpPr>
            <p:spPr bwMode="auto">
              <a:xfrm>
                <a:off x="3379" y="3930"/>
                <a:ext cx="272" cy="0"/>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a typeface="黑体" panose="02010609060101010101" pitchFamily="49" charset="-122"/>
                </a:endParaRPr>
              </a:p>
            </p:txBody>
          </p:sp>
          <p:sp>
            <p:nvSpPr>
              <p:cNvPr id="90" name="Line 94"/>
              <p:cNvSpPr>
                <a:spLocks noChangeShapeType="1"/>
              </p:cNvSpPr>
              <p:nvPr/>
            </p:nvSpPr>
            <p:spPr bwMode="auto">
              <a:xfrm>
                <a:off x="3379" y="3748"/>
                <a:ext cx="272" cy="0"/>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a typeface="黑体" panose="02010609060101010101" pitchFamily="49" charset="-122"/>
                </a:endParaRPr>
              </a:p>
            </p:txBody>
          </p:sp>
          <p:sp>
            <p:nvSpPr>
              <p:cNvPr id="91" name="Line 95"/>
              <p:cNvSpPr>
                <a:spLocks noChangeShapeType="1"/>
              </p:cNvSpPr>
              <p:nvPr/>
            </p:nvSpPr>
            <p:spPr bwMode="auto">
              <a:xfrm>
                <a:off x="3379" y="3566"/>
                <a:ext cx="272" cy="0"/>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a typeface="黑体" panose="02010609060101010101" pitchFamily="49" charset="-122"/>
                </a:endParaRPr>
              </a:p>
            </p:txBody>
          </p:sp>
          <p:sp>
            <p:nvSpPr>
              <p:cNvPr id="92" name="Text Box 96"/>
              <p:cNvSpPr txBox="1">
                <a:spLocks noChangeArrowheads="1"/>
              </p:cNvSpPr>
              <p:nvPr/>
            </p:nvSpPr>
            <p:spPr bwMode="auto">
              <a:xfrm>
                <a:off x="3379" y="3748"/>
                <a:ext cx="27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sz="1800">
                    <a:latin typeface="+mn-lt"/>
                    <a:ea typeface="黑体" panose="02010609060101010101" pitchFamily="49" charset="-122"/>
                  </a:rPr>
                  <a:t>#</a:t>
                </a:r>
                <a:endParaRPr lang="en-US" altLang="zh-CN" sz="1800">
                  <a:latin typeface="+mn-lt"/>
                  <a:ea typeface="黑体" panose="02010609060101010101" pitchFamily="49" charset="-122"/>
                </a:endParaRPr>
              </a:p>
            </p:txBody>
          </p:sp>
          <p:sp>
            <p:nvSpPr>
              <p:cNvPr id="93" name="Text Box 97"/>
              <p:cNvSpPr txBox="1">
                <a:spLocks noChangeArrowheads="1"/>
              </p:cNvSpPr>
              <p:nvPr/>
            </p:nvSpPr>
            <p:spPr bwMode="auto">
              <a:xfrm>
                <a:off x="3379" y="3521"/>
                <a:ext cx="27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sz="1800">
                    <a:latin typeface="+mn-lt"/>
                    <a:ea typeface="黑体" panose="02010609060101010101" pitchFamily="49" charset="-122"/>
                  </a:rPr>
                  <a:t>a</a:t>
                </a:r>
                <a:endParaRPr lang="en-US" altLang="zh-CN" sz="1800">
                  <a:latin typeface="+mn-lt"/>
                  <a:ea typeface="黑体" panose="02010609060101010101" pitchFamily="49" charset="-122"/>
                </a:endParaRPr>
              </a:p>
            </p:txBody>
          </p:sp>
          <p:sp>
            <p:nvSpPr>
              <p:cNvPr id="94" name="Text Box 98"/>
              <p:cNvSpPr txBox="1">
                <a:spLocks noChangeArrowheads="1"/>
              </p:cNvSpPr>
              <p:nvPr/>
            </p:nvSpPr>
            <p:spPr bwMode="auto">
              <a:xfrm>
                <a:off x="3379" y="3339"/>
                <a:ext cx="27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sz="1800">
                    <a:latin typeface="+mn-lt"/>
                    <a:ea typeface="黑体" panose="02010609060101010101" pitchFamily="49" charset="-122"/>
                  </a:rPr>
                  <a:t>A</a:t>
                </a:r>
                <a:endParaRPr lang="en-US" altLang="zh-CN" sz="1800">
                  <a:latin typeface="+mn-lt"/>
                  <a:ea typeface="黑体" panose="02010609060101010101" pitchFamily="49" charset="-122"/>
                </a:endParaRPr>
              </a:p>
            </p:txBody>
          </p:sp>
          <p:sp>
            <p:nvSpPr>
              <p:cNvPr id="95" name="Line 99"/>
              <p:cNvSpPr>
                <a:spLocks noChangeShapeType="1"/>
              </p:cNvSpPr>
              <p:nvPr/>
            </p:nvSpPr>
            <p:spPr bwMode="auto">
              <a:xfrm>
                <a:off x="3378" y="3384"/>
                <a:ext cx="272" cy="0"/>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latin typeface="+mn-lt"/>
                  <a:ea typeface="黑体" panose="02010609060101010101" pitchFamily="49" charset="-122"/>
                </a:endParaRPr>
              </a:p>
            </p:txBody>
          </p:sp>
          <p:sp>
            <p:nvSpPr>
              <p:cNvPr id="96" name="Text Box 100"/>
              <p:cNvSpPr txBox="1">
                <a:spLocks noChangeArrowheads="1"/>
              </p:cNvSpPr>
              <p:nvPr/>
            </p:nvSpPr>
            <p:spPr bwMode="auto">
              <a:xfrm>
                <a:off x="3379" y="3158"/>
                <a:ext cx="27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sz="1800">
                    <a:latin typeface="+mn-lt"/>
                    <a:ea typeface="黑体" panose="02010609060101010101" pitchFamily="49" charset="-122"/>
                  </a:rPr>
                  <a:t>c</a:t>
                </a:r>
                <a:endParaRPr lang="en-US" altLang="zh-CN" sz="1800">
                  <a:latin typeface="+mn-lt"/>
                  <a:ea typeface="黑体" panose="02010609060101010101" pitchFamily="49" charset="-122"/>
                </a:endParaRPr>
              </a:p>
            </p:txBody>
          </p:sp>
          <p:sp>
            <p:nvSpPr>
              <p:cNvPr id="97" name="Line 101"/>
              <p:cNvSpPr>
                <a:spLocks noChangeShapeType="1"/>
              </p:cNvSpPr>
              <p:nvPr/>
            </p:nvSpPr>
            <p:spPr bwMode="auto">
              <a:xfrm>
                <a:off x="3379" y="3203"/>
                <a:ext cx="272" cy="0"/>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latin typeface="+mn-lt"/>
                  <a:ea typeface="黑体" panose="02010609060101010101" pitchFamily="49" charset="-122"/>
                </a:endParaRPr>
              </a:p>
            </p:txBody>
          </p:sp>
          <p:sp>
            <p:nvSpPr>
              <p:cNvPr id="98" name="Text Box 102"/>
              <p:cNvSpPr txBox="1">
                <a:spLocks noChangeArrowheads="1"/>
              </p:cNvSpPr>
              <p:nvPr/>
            </p:nvSpPr>
            <p:spPr bwMode="auto">
              <a:xfrm>
                <a:off x="3379" y="2976"/>
                <a:ext cx="27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sz="1800">
                    <a:latin typeface="+mn-lt"/>
                    <a:ea typeface="黑体" panose="02010609060101010101" pitchFamily="49" charset="-122"/>
                  </a:rPr>
                  <a:t>d</a:t>
                </a:r>
                <a:endParaRPr lang="en-US" altLang="zh-CN" sz="1800">
                  <a:latin typeface="+mn-lt"/>
                  <a:ea typeface="黑体" panose="02010609060101010101" pitchFamily="49" charset="-122"/>
                </a:endParaRPr>
              </a:p>
            </p:txBody>
          </p:sp>
        </p:grpSp>
        <p:grpSp>
          <p:nvGrpSpPr>
            <p:cNvPr id="41" name="Group 143"/>
            <p:cNvGrpSpPr/>
            <p:nvPr/>
          </p:nvGrpSpPr>
          <p:grpSpPr bwMode="auto">
            <a:xfrm>
              <a:off x="6594475" y="4716464"/>
              <a:ext cx="433388" cy="1668463"/>
              <a:chOff x="3786" y="2931"/>
              <a:chExt cx="273" cy="1051"/>
            </a:xfrm>
          </p:grpSpPr>
          <p:sp>
            <p:nvSpPr>
              <p:cNvPr id="75" name="Line 103"/>
              <p:cNvSpPr>
                <a:spLocks noChangeShapeType="1"/>
              </p:cNvSpPr>
              <p:nvPr/>
            </p:nvSpPr>
            <p:spPr bwMode="auto">
              <a:xfrm>
                <a:off x="3787" y="2931"/>
                <a:ext cx="0" cy="997"/>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a typeface="黑体" panose="02010609060101010101" pitchFamily="49" charset="-122"/>
                </a:endParaRPr>
              </a:p>
            </p:txBody>
          </p:sp>
          <p:sp>
            <p:nvSpPr>
              <p:cNvPr id="76" name="Line 104"/>
              <p:cNvSpPr>
                <a:spLocks noChangeShapeType="1"/>
              </p:cNvSpPr>
              <p:nvPr/>
            </p:nvSpPr>
            <p:spPr bwMode="auto">
              <a:xfrm>
                <a:off x="4059" y="2931"/>
                <a:ext cx="0" cy="997"/>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a typeface="黑体" panose="02010609060101010101" pitchFamily="49" charset="-122"/>
                </a:endParaRPr>
              </a:p>
            </p:txBody>
          </p:sp>
          <p:sp>
            <p:nvSpPr>
              <p:cNvPr id="77" name="Line 105"/>
              <p:cNvSpPr>
                <a:spLocks noChangeShapeType="1"/>
              </p:cNvSpPr>
              <p:nvPr/>
            </p:nvSpPr>
            <p:spPr bwMode="auto">
              <a:xfrm>
                <a:off x="3787" y="3930"/>
                <a:ext cx="272" cy="0"/>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a typeface="黑体" panose="02010609060101010101" pitchFamily="49" charset="-122"/>
                </a:endParaRPr>
              </a:p>
            </p:txBody>
          </p:sp>
          <p:sp>
            <p:nvSpPr>
              <p:cNvPr id="78" name="Line 106"/>
              <p:cNvSpPr>
                <a:spLocks noChangeShapeType="1"/>
              </p:cNvSpPr>
              <p:nvPr/>
            </p:nvSpPr>
            <p:spPr bwMode="auto">
              <a:xfrm>
                <a:off x="3787" y="3748"/>
                <a:ext cx="272" cy="0"/>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a typeface="黑体" panose="02010609060101010101" pitchFamily="49" charset="-122"/>
                </a:endParaRPr>
              </a:p>
            </p:txBody>
          </p:sp>
          <p:sp>
            <p:nvSpPr>
              <p:cNvPr id="79" name="Line 107"/>
              <p:cNvSpPr>
                <a:spLocks noChangeShapeType="1"/>
              </p:cNvSpPr>
              <p:nvPr/>
            </p:nvSpPr>
            <p:spPr bwMode="auto">
              <a:xfrm>
                <a:off x="3787" y="3566"/>
                <a:ext cx="272" cy="0"/>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a typeface="黑体" panose="02010609060101010101" pitchFamily="49" charset="-122"/>
                </a:endParaRPr>
              </a:p>
            </p:txBody>
          </p:sp>
          <p:sp>
            <p:nvSpPr>
              <p:cNvPr id="80" name="Text Box 108"/>
              <p:cNvSpPr txBox="1">
                <a:spLocks noChangeArrowheads="1"/>
              </p:cNvSpPr>
              <p:nvPr/>
            </p:nvSpPr>
            <p:spPr bwMode="auto">
              <a:xfrm>
                <a:off x="3787" y="3748"/>
                <a:ext cx="27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sz="1800">
                    <a:latin typeface="+mn-lt"/>
                    <a:ea typeface="黑体" panose="02010609060101010101" pitchFamily="49" charset="-122"/>
                  </a:rPr>
                  <a:t>#</a:t>
                </a:r>
                <a:endParaRPr lang="en-US" altLang="zh-CN" sz="1800">
                  <a:latin typeface="+mn-lt"/>
                  <a:ea typeface="黑体" panose="02010609060101010101" pitchFamily="49" charset="-122"/>
                </a:endParaRPr>
              </a:p>
            </p:txBody>
          </p:sp>
          <p:sp>
            <p:nvSpPr>
              <p:cNvPr id="81" name="Text Box 109"/>
              <p:cNvSpPr txBox="1">
                <a:spLocks noChangeArrowheads="1"/>
              </p:cNvSpPr>
              <p:nvPr/>
            </p:nvSpPr>
            <p:spPr bwMode="auto">
              <a:xfrm>
                <a:off x="3787" y="3521"/>
                <a:ext cx="27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sz="1800">
                    <a:latin typeface="+mn-lt"/>
                    <a:ea typeface="黑体" panose="02010609060101010101" pitchFamily="49" charset="-122"/>
                  </a:rPr>
                  <a:t>a</a:t>
                </a:r>
                <a:endParaRPr lang="en-US" altLang="zh-CN" sz="1800">
                  <a:latin typeface="+mn-lt"/>
                  <a:ea typeface="黑体" panose="02010609060101010101" pitchFamily="49" charset="-122"/>
                </a:endParaRPr>
              </a:p>
            </p:txBody>
          </p:sp>
          <p:sp>
            <p:nvSpPr>
              <p:cNvPr id="82" name="Text Box 110"/>
              <p:cNvSpPr txBox="1">
                <a:spLocks noChangeArrowheads="1"/>
              </p:cNvSpPr>
              <p:nvPr/>
            </p:nvSpPr>
            <p:spPr bwMode="auto">
              <a:xfrm>
                <a:off x="3787" y="3339"/>
                <a:ext cx="27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sz="1800">
                    <a:latin typeface="+mn-lt"/>
                    <a:ea typeface="黑体" panose="02010609060101010101" pitchFamily="49" charset="-122"/>
                  </a:rPr>
                  <a:t>A</a:t>
                </a:r>
                <a:endParaRPr lang="en-US" altLang="zh-CN" sz="1800">
                  <a:latin typeface="+mn-lt"/>
                  <a:ea typeface="黑体" panose="02010609060101010101" pitchFamily="49" charset="-122"/>
                </a:endParaRPr>
              </a:p>
            </p:txBody>
          </p:sp>
          <p:sp>
            <p:nvSpPr>
              <p:cNvPr id="83" name="Line 111"/>
              <p:cNvSpPr>
                <a:spLocks noChangeShapeType="1"/>
              </p:cNvSpPr>
              <p:nvPr/>
            </p:nvSpPr>
            <p:spPr bwMode="auto">
              <a:xfrm>
                <a:off x="3786" y="3384"/>
                <a:ext cx="272" cy="0"/>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latin typeface="+mn-lt"/>
                  <a:ea typeface="黑体" panose="02010609060101010101" pitchFamily="49" charset="-122"/>
                </a:endParaRPr>
              </a:p>
            </p:txBody>
          </p:sp>
          <p:sp>
            <p:nvSpPr>
              <p:cNvPr id="84" name="Text Box 112"/>
              <p:cNvSpPr txBox="1">
                <a:spLocks noChangeArrowheads="1"/>
              </p:cNvSpPr>
              <p:nvPr/>
            </p:nvSpPr>
            <p:spPr bwMode="auto">
              <a:xfrm>
                <a:off x="3787" y="3158"/>
                <a:ext cx="27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sz="1800">
                    <a:latin typeface="+mn-lt"/>
                    <a:ea typeface="黑体" panose="02010609060101010101" pitchFamily="49" charset="-122"/>
                  </a:rPr>
                  <a:t>c</a:t>
                </a:r>
                <a:endParaRPr lang="en-US" altLang="zh-CN" sz="1800">
                  <a:latin typeface="+mn-lt"/>
                  <a:ea typeface="黑体" panose="02010609060101010101" pitchFamily="49" charset="-122"/>
                </a:endParaRPr>
              </a:p>
            </p:txBody>
          </p:sp>
          <p:sp>
            <p:nvSpPr>
              <p:cNvPr id="85" name="Line 113"/>
              <p:cNvSpPr>
                <a:spLocks noChangeShapeType="1"/>
              </p:cNvSpPr>
              <p:nvPr/>
            </p:nvSpPr>
            <p:spPr bwMode="auto">
              <a:xfrm>
                <a:off x="3787" y="3203"/>
                <a:ext cx="272" cy="0"/>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latin typeface="+mn-lt"/>
                  <a:ea typeface="黑体" panose="02010609060101010101" pitchFamily="49" charset="-122"/>
                </a:endParaRPr>
              </a:p>
            </p:txBody>
          </p:sp>
          <p:sp>
            <p:nvSpPr>
              <p:cNvPr id="86" name="Text Box 114"/>
              <p:cNvSpPr txBox="1">
                <a:spLocks noChangeArrowheads="1"/>
              </p:cNvSpPr>
              <p:nvPr/>
            </p:nvSpPr>
            <p:spPr bwMode="auto">
              <a:xfrm>
                <a:off x="3787" y="2976"/>
                <a:ext cx="27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sz="1800">
                    <a:latin typeface="+mn-lt"/>
                    <a:ea typeface="黑体" panose="02010609060101010101" pitchFamily="49" charset="-122"/>
                  </a:rPr>
                  <a:t>B</a:t>
                </a:r>
                <a:endParaRPr lang="en-US" altLang="zh-CN" sz="1800">
                  <a:latin typeface="+mn-lt"/>
                  <a:ea typeface="黑体" panose="02010609060101010101" pitchFamily="49" charset="-122"/>
                </a:endParaRPr>
              </a:p>
            </p:txBody>
          </p:sp>
        </p:grpSp>
        <p:grpSp>
          <p:nvGrpSpPr>
            <p:cNvPr id="42" name="Group 144"/>
            <p:cNvGrpSpPr/>
            <p:nvPr/>
          </p:nvGrpSpPr>
          <p:grpSpPr bwMode="auto">
            <a:xfrm>
              <a:off x="7346950" y="4500564"/>
              <a:ext cx="433388" cy="1884363"/>
              <a:chOff x="4195" y="2795"/>
              <a:chExt cx="273" cy="1187"/>
            </a:xfrm>
          </p:grpSpPr>
          <p:sp>
            <p:nvSpPr>
              <p:cNvPr id="61" name="Line 115"/>
              <p:cNvSpPr>
                <a:spLocks noChangeShapeType="1"/>
              </p:cNvSpPr>
              <p:nvPr/>
            </p:nvSpPr>
            <p:spPr bwMode="auto">
              <a:xfrm>
                <a:off x="4196" y="2931"/>
                <a:ext cx="0" cy="997"/>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a typeface="黑体" panose="02010609060101010101" pitchFamily="49" charset="-122"/>
                </a:endParaRPr>
              </a:p>
            </p:txBody>
          </p:sp>
          <p:sp>
            <p:nvSpPr>
              <p:cNvPr id="62" name="Line 116"/>
              <p:cNvSpPr>
                <a:spLocks noChangeShapeType="1"/>
              </p:cNvSpPr>
              <p:nvPr/>
            </p:nvSpPr>
            <p:spPr bwMode="auto">
              <a:xfrm>
                <a:off x="4468" y="2931"/>
                <a:ext cx="0" cy="997"/>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a typeface="黑体" panose="02010609060101010101" pitchFamily="49" charset="-122"/>
                </a:endParaRPr>
              </a:p>
            </p:txBody>
          </p:sp>
          <p:sp>
            <p:nvSpPr>
              <p:cNvPr id="63" name="Line 117"/>
              <p:cNvSpPr>
                <a:spLocks noChangeShapeType="1"/>
              </p:cNvSpPr>
              <p:nvPr/>
            </p:nvSpPr>
            <p:spPr bwMode="auto">
              <a:xfrm>
                <a:off x="4196" y="3930"/>
                <a:ext cx="272" cy="0"/>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a typeface="黑体" panose="02010609060101010101" pitchFamily="49" charset="-122"/>
                </a:endParaRPr>
              </a:p>
            </p:txBody>
          </p:sp>
          <p:sp>
            <p:nvSpPr>
              <p:cNvPr id="64" name="Line 118"/>
              <p:cNvSpPr>
                <a:spLocks noChangeShapeType="1"/>
              </p:cNvSpPr>
              <p:nvPr/>
            </p:nvSpPr>
            <p:spPr bwMode="auto">
              <a:xfrm>
                <a:off x="4196" y="3748"/>
                <a:ext cx="272" cy="0"/>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a typeface="黑体" panose="02010609060101010101" pitchFamily="49" charset="-122"/>
                </a:endParaRPr>
              </a:p>
            </p:txBody>
          </p:sp>
          <p:sp>
            <p:nvSpPr>
              <p:cNvPr id="65" name="Line 119"/>
              <p:cNvSpPr>
                <a:spLocks noChangeShapeType="1"/>
              </p:cNvSpPr>
              <p:nvPr/>
            </p:nvSpPr>
            <p:spPr bwMode="auto">
              <a:xfrm>
                <a:off x="4196" y="3566"/>
                <a:ext cx="272" cy="0"/>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a typeface="黑体" panose="02010609060101010101" pitchFamily="49" charset="-122"/>
                </a:endParaRPr>
              </a:p>
            </p:txBody>
          </p:sp>
          <p:sp>
            <p:nvSpPr>
              <p:cNvPr id="66" name="Text Box 120"/>
              <p:cNvSpPr txBox="1">
                <a:spLocks noChangeArrowheads="1"/>
              </p:cNvSpPr>
              <p:nvPr/>
            </p:nvSpPr>
            <p:spPr bwMode="auto">
              <a:xfrm>
                <a:off x="4196" y="3748"/>
                <a:ext cx="27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sz="1800">
                    <a:latin typeface="+mn-lt"/>
                    <a:ea typeface="黑体" panose="02010609060101010101" pitchFamily="49" charset="-122"/>
                  </a:rPr>
                  <a:t>#</a:t>
                </a:r>
                <a:endParaRPr lang="en-US" altLang="zh-CN" sz="1800">
                  <a:latin typeface="+mn-lt"/>
                  <a:ea typeface="黑体" panose="02010609060101010101" pitchFamily="49" charset="-122"/>
                </a:endParaRPr>
              </a:p>
            </p:txBody>
          </p:sp>
          <p:sp>
            <p:nvSpPr>
              <p:cNvPr id="67" name="Text Box 121"/>
              <p:cNvSpPr txBox="1">
                <a:spLocks noChangeArrowheads="1"/>
              </p:cNvSpPr>
              <p:nvPr/>
            </p:nvSpPr>
            <p:spPr bwMode="auto">
              <a:xfrm>
                <a:off x="4196" y="3521"/>
                <a:ext cx="27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sz="1800">
                    <a:latin typeface="+mn-lt"/>
                    <a:ea typeface="黑体" panose="02010609060101010101" pitchFamily="49" charset="-122"/>
                  </a:rPr>
                  <a:t>a</a:t>
                </a:r>
                <a:endParaRPr lang="en-US" altLang="zh-CN" sz="1800">
                  <a:latin typeface="+mn-lt"/>
                  <a:ea typeface="黑体" panose="02010609060101010101" pitchFamily="49" charset="-122"/>
                </a:endParaRPr>
              </a:p>
            </p:txBody>
          </p:sp>
          <p:sp>
            <p:nvSpPr>
              <p:cNvPr id="68" name="Text Box 122"/>
              <p:cNvSpPr txBox="1">
                <a:spLocks noChangeArrowheads="1"/>
              </p:cNvSpPr>
              <p:nvPr/>
            </p:nvSpPr>
            <p:spPr bwMode="auto">
              <a:xfrm>
                <a:off x="4196" y="3339"/>
                <a:ext cx="27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sz="1800">
                    <a:latin typeface="+mn-lt"/>
                    <a:ea typeface="黑体" panose="02010609060101010101" pitchFamily="49" charset="-122"/>
                  </a:rPr>
                  <a:t>A</a:t>
                </a:r>
                <a:endParaRPr lang="en-US" altLang="zh-CN" sz="1800">
                  <a:latin typeface="+mn-lt"/>
                  <a:ea typeface="黑体" panose="02010609060101010101" pitchFamily="49" charset="-122"/>
                </a:endParaRPr>
              </a:p>
            </p:txBody>
          </p:sp>
          <p:sp>
            <p:nvSpPr>
              <p:cNvPr id="69" name="Line 123"/>
              <p:cNvSpPr>
                <a:spLocks noChangeShapeType="1"/>
              </p:cNvSpPr>
              <p:nvPr/>
            </p:nvSpPr>
            <p:spPr bwMode="auto">
              <a:xfrm>
                <a:off x="4195" y="3384"/>
                <a:ext cx="272" cy="0"/>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latin typeface="+mn-lt"/>
                  <a:ea typeface="黑体" panose="02010609060101010101" pitchFamily="49" charset="-122"/>
                </a:endParaRPr>
              </a:p>
            </p:txBody>
          </p:sp>
          <p:sp>
            <p:nvSpPr>
              <p:cNvPr id="70" name="Text Box 124"/>
              <p:cNvSpPr txBox="1">
                <a:spLocks noChangeArrowheads="1"/>
              </p:cNvSpPr>
              <p:nvPr/>
            </p:nvSpPr>
            <p:spPr bwMode="auto">
              <a:xfrm>
                <a:off x="4196" y="3158"/>
                <a:ext cx="27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sz="1800">
                    <a:latin typeface="+mn-lt"/>
                    <a:ea typeface="黑体" panose="02010609060101010101" pitchFamily="49" charset="-122"/>
                  </a:rPr>
                  <a:t>c</a:t>
                </a:r>
                <a:endParaRPr lang="en-US" altLang="zh-CN" sz="1800">
                  <a:latin typeface="+mn-lt"/>
                  <a:ea typeface="黑体" panose="02010609060101010101" pitchFamily="49" charset="-122"/>
                </a:endParaRPr>
              </a:p>
            </p:txBody>
          </p:sp>
          <p:sp>
            <p:nvSpPr>
              <p:cNvPr id="71" name="Line 125"/>
              <p:cNvSpPr>
                <a:spLocks noChangeShapeType="1"/>
              </p:cNvSpPr>
              <p:nvPr/>
            </p:nvSpPr>
            <p:spPr bwMode="auto">
              <a:xfrm>
                <a:off x="4196" y="3203"/>
                <a:ext cx="272" cy="0"/>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latin typeface="+mn-lt"/>
                  <a:ea typeface="黑体" panose="02010609060101010101" pitchFamily="49" charset="-122"/>
                </a:endParaRPr>
              </a:p>
            </p:txBody>
          </p:sp>
          <p:sp>
            <p:nvSpPr>
              <p:cNvPr id="72" name="Text Box 126"/>
              <p:cNvSpPr txBox="1">
                <a:spLocks noChangeArrowheads="1"/>
              </p:cNvSpPr>
              <p:nvPr/>
            </p:nvSpPr>
            <p:spPr bwMode="auto">
              <a:xfrm>
                <a:off x="4196" y="2976"/>
                <a:ext cx="27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sz="1800">
                    <a:latin typeface="+mn-lt"/>
                    <a:ea typeface="黑体" panose="02010609060101010101" pitchFamily="49" charset="-122"/>
                  </a:rPr>
                  <a:t>B</a:t>
                </a:r>
                <a:endParaRPr lang="en-US" altLang="zh-CN" sz="1800">
                  <a:latin typeface="+mn-lt"/>
                  <a:ea typeface="黑体" panose="02010609060101010101" pitchFamily="49" charset="-122"/>
                </a:endParaRPr>
              </a:p>
            </p:txBody>
          </p:sp>
          <p:sp>
            <p:nvSpPr>
              <p:cNvPr id="73" name="Line 127"/>
              <p:cNvSpPr>
                <a:spLocks noChangeShapeType="1"/>
              </p:cNvSpPr>
              <p:nvPr/>
            </p:nvSpPr>
            <p:spPr bwMode="auto">
              <a:xfrm>
                <a:off x="4195" y="3022"/>
                <a:ext cx="273" cy="0"/>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latin typeface="+mn-lt"/>
                  <a:ea typeface="黑体" panose="02010609060101010101" pitchFamily="49" charset="-122"/>
                </a:endParaRPr>
              </a:p>
            </p:txBody>
          </p:sp>
          <p:sp>
            <p:nvSpPr>
              <p:cNvPr id="74" name="Text Box 128"/>
              <p:cNvSpPr txBox="1">
                <a:spLocks noChangeArrowheads="1"/>
              </p:cNvSpPr>
              <p:nvPr/>
            </p:nvSpPr>
            <p:spPr bwMode="auto">
              <a:xfrm>
                <a:off x="4196" y="2795"/>
                <a:ext cx="27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sz="1800">
                    <a:latin typeface="+mn-lt"/>
                    <a:ea typeface="黑体" panose="02010609060101010101" pitchFamily="49" charset="-122"/>
                  </a:rPr>
                  <a:t>e</a:t>
                </a:r>
                <a:endParaRPr lang="en-US" altLang="zh-CN" sz="1800">
                  <a:latin typeface="+mn-lt"/>
                  <a:ea typeface="黑体" panose="02010609060101010101" pitchFamily="49" charset="-122"/>
                </a:endParaRPr>
              </a:p>
            </p:txBody>
          </p:sp>
        </p:grpSp>
        <p:grpSp>
          <p:nvGrpSpPr>
            <p:cNvPr id="43" name="Group 145"/>
            <p:cNvGrpSpPr/>
            <p:nvPr/>
          </p:nvGrpSpPr>
          <p:grpSpPr bwMode="auto">
            <a:xfrm>
              <a:off x="8101013" y="4724401"/>
              <a:ext cx="431800" cy="1660526"/>
              <a:chOff x="4649" y="2931"/>
              <a:chExt cx="272" cy="1046"/>
            </a:xfrm>
          </p:grpSpPr>
          <p:sp>
            <p:nvSpPr>
              <p:cNvPr id="54" name="Line 129"/>
              <p:cNvSpPr>
                <a:spLocks noChangeShapeType="1"/>
              </p:cNvSpPr>
              <p:nvPr/>
            </p:nvSpPr>
            <p:spPr bwMode="auto">
              <a:xfrm>
                <a:off x="4649" y="2931"/>
                <a:ext cx="0" cy="997"/>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a typeface="黑体" panose="02010609060101010101" pitchFamily="49" charset="-122"/>
                </a:endParaRPr>
              </a:p>
            </p:txBody>
          </p:sp>
          <p:sp>
            <p:nvSpPr>
              <p:cNvPr id="55" name="Line 130"/>
              <p:cNvSpPr>
                <a:spLocks noChangeShapeType="1"/>
              </p:cNvSpPr>
              <p:nvPr/>
            </p:nvSpPr>
            <p:spPr bwMode="auto">
              <a:xfrm>
                <a:off x="4921" y="2931"/>
                <a:ext cx="0" cy="997"/>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a typeface="黑体" panose="02010609060101010101" pitchFamily="49" charset="-122"/>
                </a:endParaRPr>
              </a:p>
            </p:txBody>
          </p:sp>
          <p:sp>
            <p:nvSpPr>
              <p:cNvPr id="56" name="Line 131"/>
              <p:cNvSpPr>
                <a:spLocks noChangeShapeType="1"/>
              </p:cNvSpPr>
              <p:nvPr/>
            </p:nvSpPr>
            <p:spPr bwMode="auto">
              <a:xfrm>
                <a:off x="4649" y="3925"/>
                <a:ext cx="272" cy="0"/>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a typeface="黑体" panose="02010609060101010101" pitchFamily="49" charset="-122"/>
                </a:endParaRPr>
              </a:p>
            </p:txBody>
          </p:sp>
          <p:sp>
            <p:nvSpPr>
              <p:cNvPr id="57" name="Line 132"/>
              <p:cNvSpPr>
                <a:spLocks noChangeShapeType="1"/>
              </p:cNvSpPr>
              <p:nvPr/>
            </p:nvSpPr>
            <p:spPr bwMode="auto">
              <a:xfrm>
                <a:off x="4649" y="3743"/>
                <a:ext cx="272" cy="0"/>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a typeface="黑体" panose="02010609060101010101" pitchFamily="49" charset="-122"/>
                </a:endParaRPr>
              </a:p>
            </p:txBody>
          </p:sp>
          <p:sp>
            <p:nvSpPr>
              <p:cNvPr id="58" name="Line 133"/>
              <p:cNvSpPr>
                <a:spLocks noChangeShapeType="1"/>
              </p:cNvSpPr>
              <p:nvPr/>
            </p:nvSpPr>
            <p:spPr bwMode="auto">
              <a:xfrm>
                <a:off x="4649" y="3562"/>
                <a:ext cx="272" cy="0"/>
              </a:xfrm>
              <a:prstGeom prst="line">
                <a:avLst/>
              </a:prstGeom>
              <a:noFill/>
              <a:ln w="9525">
                <a:solidFill>
                  <a:srgbClr val="00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latin typeface="+mn-lt"/>
                  <a:ea typeface="黑体" panose="02010609060101010101" pitchFamily="49" charset="-122"/>
                </a:endParaRPr>
              </a:p>
            </p:txBody>
          </p:sp>
          <p:sp>
            <p:nvSpPr>
              <p:cNvPr id="59" name="Text Box 134"/>
              <p:cNvSpPr txBox="1">
                <a:spLocks noChangeArrowheads="1"/>
              </p:cNvSpPr>
              <p:nvPr/>
            </p:nvSpPr>
            <p:spPr bwMode="auto">
              <a:xfrm>
                <a:off x="4649" y="3743"/>
                <a:ext cx="27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sz="1800">
                    <a:latin typeface="+mn-lt"/>
                    <a:ea typeface="黑体" panose="02010609060101010101" pitchFamily="49" charset="-122"/>
                  </a:rPr>
                  <a:t>#</a:t>
                </a:r>
                <a:endParaRPr lang="en-US" altLang="zh-CN" sz="1800">
                  <a:latin typeface="+mn-lt"/>
                  <a:ea typeface="黑体" panose="02010609060101010101" pitchFamily="49" charset="-122"/>
                </a:endParaRPr>
              </a:p>
            </p:txBody>
          </p:sp>
          <p:sp>
            <p:nvSpPr>
              <p:cNvPr id="60" name="Text Box 135"/>
              <p:cNvSpPr txBox="1">
                <a:spLocks noChangeArrowheads="1"/>
              </p:cNvSpPr>
              <p:nvPr/>
            </p:nvSpPr>
            <p:spPr bwMode="auto">
              <a:xfrm>
                <a:off x="4649" y="3516"/>
                <a:ext cx="272"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sz="1800">
                    <a:latin typeface="+mn-lt"/>
                    <a:ea typeface="黑体" panose="02010609060101010101" pitchFamily="49" charset="-122"/>
                  </a:rPr>
                  <a:t>S</a:t>
                </a:r>
                <a:endParaRPr lang="en-US" altLang="zh-CN" sz="1800">
                  <a:latin typeface="+mn-lt"/>
                  <a:ea typeface="黑体" panose="02010609060101010101" pitchFamily="49" charset="-122"/>
                </a:endParaRPr>
              </a:p>
            </p:txBody>
          </p:sp>
        </p:grpSp>
        <p:sp>
          <p:nvSpPr>
            <p:cNvPr id="44" name="Line 146"/>
            <p:cNvSpPr>
              <a:spLocks noChangeShapeType="1"/>
            </p:cNvSpPr>
            <p:nvPr/>
          </p:nvSpPr>
          <p:spPr bwMode="auto">
            <a:xfrm>
              <a:off x="2411413" y="5589588"/>
              <a:ext cx="504825" cy="0"/>
            </a:xfrm>
            <a:prstGeom prst="line">
              <a:avLst/>
            </a:prstGeom>
            <a:noFill/>
            <a:ln w="28575">
              <a:solidFill>
                <a:srgbClr val="000000"/>
              </a:solidFill>
              <a:prstDash val="sysDot"/>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latin typeface="+mn-lt"/>
                <a:ea typeface="黑体" panose="02010609060101010101" pitchFamily="49" charset="-122"/>
              </a:endParaRPr>
            </a:p>
          </p:txBody>
        </p:sp>
        <p:sp>
          <p:nvSpPr>
            <p:cNvPr id="45" name="Line 148"/>
            <p:cNvSpPr>
              <a:spLocks noChangeShapeType="1"/>
            </p:cNvSpPr>
            <p:nvPr/>
          </p:nvSpPr>
          <p:spPr bwMode="auto">
            <a:xfrm>
              <a:off x="4140200" y="5445125"/>
              <a:ext cx="287338" cy="71438"/>
            </a:xfrm>
            <a:prstGeom prst="line">
              <a:avLst/>
            </a:prstGeom>
            <a:noFill/>
            <a:ln w="28575">
              <a:solidFill>
                <a:srgbClr val="000000"/>
              </a:solidFill>
              <a:prstDash val="sysDot"/>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latin typeface="+mn-lt"/>
                <a:ea typeface="黑体" panose="02010609060101010101" pitchFamily="49" charset="-122"/>
              </a:endParaRPr>
            </a:p>
          </p:txBody>
        </p:sp>
        <p:sp>
          <p:nvSpPr>
            <p:cNvPr id="46" name="Line 149"/>
            <p:cNvSpPr>
              <a:spLocks noChangeShapeType="1"/>
            </p:cNvSpPr>
            <p:nvPr/>
          </p:nvSpPr>
          <p:spPr bwMode="auto">
            <a:xfrm>
              <a:off x="6227763" y="4941888"/>
              <a:ext cx="504825" cy="0"/>
            </a:xfrm>
            <a:prstGeom prst="line">
              <a:avLst/>
            </a:prstGeom>
            <a:noFill/>
            <a:ln w="28575">
              <a:solidFill>
                <a:srgbClr val="000000"/>
              </a:solidFill>
              <a:prstDash val="sysDot"/>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latin typeface="+mn-lt"/>
                <a:ea typeface="黑体" panose="02010609060101010101" pitchFamily="49" charset="-122"/>
              </a:endParaRPr>
            </a:p>
          </p:txBody>
        </p:sp>
        <p:sp>
          <p:nvSpPr>
            <p:cNvPr id="47" name="AutoShape 150"/>
            <p:cNvSpPr/>
            <p:nvPr/>
          </p:nvSpPr>
          <p:spPr bwMode="auto">
            <a:xfrm>
              <a:off x="7796914" y="4716464"/>
              <a:ext cx="176213" cy="1296987"/>
            </a:xfrm>
            <a:prstGeom prst="rightBrace">
              <a:avLst>
                <a:gd name="adj1" fmla="val 123188"/>
                <a:gd name="adj2" fmla="val 50000"/>
              </a:avLst>
            </a:prstGeom>
            <a:noFill/>
            <a:ln w="9525">
              <a:solidFill>
                <a:srgbClr val="000000"/>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zh-CN" altLang="en-US">
                <a:latin typeface="+mn-lt"/>
                <a:ea typeface="黑体" panose="02010609060101010101" pitchFamily="49" charset="-122"/>
              </a:endParaRPr>
            </a:p>
          </p:txBody>
        </p:sp>
        <p:sp>
          <p:nvSpPr>
            <p:cNvPr id="48" name="Line 151"/>
            <p:cNvSpPr>
              <a:spLocks noChangeShapeType="1"/>
            </p:cNvSpPr>
            <p:nvPr/>
          </p:nvSpPr>
          <p:spPr bwMode="auto">
            <a:xfrm>
              <a:off x="7989703" y="5375276"/>
              <a:ext cx="182748" cy="430212"/>
            </a:xfrm>
            <a:prstGeom prst="line">
              <a:avLst/>
            </a:prstGeom>
            <a:noFill/>
            <a:ln w="28575">
              <a:solidFill>
                <a:srgbClr val="000000"/>
              </a:solidFill>
              <a:prstDash val="sysDot"/>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a:latin typeface="+mn-lt"/>
                <a:ea typeface="黑体" panose="02010609060101010101" pitchFamily="49" charset="-122"/>
              </a:endParaRPr>
            </a:p>
          </p:txBody>
        </p:sp>
        <p:sp>
          <p:nvSpPr>
            <p:cNvPr id="49" name="Text Box 152"/>
            <p:cNvSpPr txBox="1">
              <a:spLocks noChangeArrowheads="1"/>
            </p:cNvSpPr>
            <p:nvPr/>
          </p:nvSpPr>
          <p:spPr bwMode="auto">
            <a:xfrm>
              <a:off x="2771775" y="4005263"/>
              <a:ext cx="504825"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sz="2000">
                  <a:solidFill>
                    <a:srgbClr val="000000"/>
                  </a:solidFill>
                  <a:latin typeface="+mn-lt"/>
                  <a:ea typeface="黑体" panose="02010609060101010101" pitchFamily="49" charset="-122"/>
                </a:rPr>
                <a:t>(2)</a:t>
              </a:r>
              <a:endParaRPr lang="en-US" altLang="zh-CN" sz="2000">
                <a:solidFill>
                  <a:srgbClr val="000000"/>
                </a:solidFill>
                <a:latin typeface="+mn-lt"/>
                <a:ea typeface="黑体" panose="02010609060101010101" pitchFamily="49" charset="-122"/>
              </a:endParaRPr>
            </a:p>
          </p:txBody>
        </p:sp>
        <p:sp>
          <p:nvSpPr>
            <p:cNvPr id="50" name="Text Box 153"/>
            <p:cNvSpPr txBox="1">
              <a:spLocks noChangeArrowheads="1"/>
            </p:cNvSpPr>
            <p:nvPr/>
          </p:nvSpPr>
          <p:spPr bwMode="auto">
            <a:xfrm>
              <a:off x="4284663" y="4005263"/>
              <a:ext cx="503237"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sz="2000">
                  <a:solidFill>
                    <a:srgbClr val="000000"/>
                  </a:solidFill>
                  <a:latin typeface="+mn-lt"/>
                  <a:ea typeface="黑体" panose="02010609060101010101" pitchFamily="49" charset="-122"/>
                </a:rPr>
                <a:t>(3)</a:t>
              </a:r>
              <a:endParaRPr lang="en-US" altLang="zh-CN" sz="2000">
                <a:solidFill>
                  <a:srgbClr val="000000"/>
                </a:solidFill>
                <a:latin typeface="+mn-lt"/>
                <a:ea typeface="黑体" panose="02010609060101010101" pitchFamily="49" charset="-122"/>
              </a:endParaRPr>
            </a:p>
          </p:txBody>
        </p:sp>
        <p:sp>
          <p:nvSpPr>
            <p:cNvPr id="51" name="Text Box 154"/>
            <p:cNvSpPr txBox="1">
              <a:spLocks noChangeArrowheads="1"/>
            </p:cNvSpPr>
            <p:nvPr/>
          </p:nvSpPr>
          <p:spPr bwMode="auto">
            <a:xfrm>
              <a:off x="6516688" y="4005263"/>
              <a:ext cx="576262"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sz="2000">
                  <a:solidFill>
                    <a:srgbClr val="000000"/>
                  </a:solidFill>
                  <a:latin typeface="+mn-lt"/>
                  <a:ea typeface="黑体" panose="02010609060101010101" pitchFamily="49" charset="-122"/>
                </a:rPr>
                <a:t>(4)</a:t>
              </a:r>
              <a:endParaRPr lang="en-US" altLang="zh-CN" sz="2000">
                <a:solidFill>
                  <a:srgbClr val="000000"/>
                </a:solidFill>
                <a:latin typeface="+mn-lt"/>
                <a:ea typeface="黑体" panose="02010609060101010101" pitchFamily="49" charset="-122"/>
              </a:endParaRPr>
            </a:p>
          </p:txBody>
        </p:sp>
        <p:sp>
          <p:nvSpPr>
            <p:cNvPr id="52" name="Text Box 155"/>
            <p:cNvSpPr txBox="1">
              <a:spLocks noChangeArrowheads="1"/>
            </p:cNvSpPr>
            <p:nvPr/>
          </p:nvSpPr>
          <p:spPr bwMode="auto">
            <a:xfrm>
              <a:off x="8027988" y="4005263"/>
              <a:ext cx="576262"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a:spcBef>
                  <a:spcPct val="50000"/>
                </a:spcBef>
              </a:pPr>
              <a:r>
                <a:rPr lang="en-US" altLang="zh-CN" sz="2000">
                  <a:solidFill>
                    <a:srgbClr val="000000"/>
                  </a:solidFill>
                  <a:latin typeface="+mn-lt"/>
                  <a:ea typeface="黑体" panose="02010609060101010101" pitchFamily="49" charset="-122"/>
                </a:rPr>
                <a:t>(1)</a:t>
              </a:r>
              <a:endParaRPr lang="en-US" altLang="zh-CN" sz="2000">
                <a:solidFill>
                  <a:srgbClr val="000000"/>
                </a:solidFill>
                <a:latin typeface="+mn-lt"/>
                <a:ea typeface="黑体" panose="02010609060101010101" pitchFamily="49" charset="-122"/>
              </a:endParaRPr>
            </a:p>
          </p:txBody>
        </p:sp>
        <p:sp>
          <p:nvSpPr>
            <p:cNvPr id="53" name="AutoShape 156"/>
            <p:cNvSpPr/>
            <p:nvPr/>
          </p:nvSpPr>
          <p:spPr bwMode="auto">
            <a:xfrm>
              <a:off x="4021138" y="5229225"/>
              <a:ext cx="73025" cy="360363"/>
            </a:xfrm>
            <a:prstGeom prst="rightBrace">
              <a:avLst>
                <a:gd name="adj1" fmla="val 41123"/>
                <a:gd name="adj2" fmla="val 50000"/>
              </a:avLst>
            </a:prstGeom>
            <a:noFill/>
            <a:ln w="19050">
              <a:solidFill>
                <a:srgbClr val="000000"/>
              </a:solidFill>
              <a:rou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mn-lt"/>
                <a:ea typeface="黑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积分">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8103</Words>
  <Application>WWO_wpscloud_20201224180613-baf52bfa57</Application>
  <PresentationFormat>全屏显示(4:3)</PresentationFormat>
  <Paragraphs>978</Paragraphs>
  <Slides>64</Slides>
  <Notes>28</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64</vt:i4>
      </vt:variant>
    </vt:vector>
  </HeadingPairs>
  <TitlesOfParts>
    <vt:vector size="81" baseType="lpstr">
      <vt:lpstr>Arial</vt:lpstr>
      <vt:lpstr>宋体</vt:lpstr>
      <vt:lpstr>Wingdings</vt:lpstr>
      <vt:lpstr>Tw Cen MT</vt:lpstr>
      <vt:lpstr>Wingdings 3</vt:lpstr>
      <vt:lpstr>Kingsoft Confetti</vt:lpstr>
      <vt:lpstr>楷体_GB2312</vt:lpstr>
      <vt:lpstr>汉仪楷体KW</vt:lpstr>
      <vt:lpstr>黑体</vt:lpstr>
      <vt:lpstr>汉仪中黑KW</vt:lpstr>
      <vt:lpstr>Times New Roman</vt:lpstr>
      <vt:lpstr>Symbol</vt:lpstr>
      <vt:lpstr>Kingsoft Sign</vt:lpstr>
      <vt:lpstr>Cambria Math</vt:lpstr>
      <vt:lpstr>Kingsoft Math</vt:lpstr>
      <vt:lpstr>webwppDefTheme</vt:lpstr>
      <vt:lpstr>积分</vt:lpstr>
      <vt:lpstr>第6章 自底向上优先分析</vt:lpstr>
      <vt:lpstr>第6章 自底向上优先分析</vt:lpstr>
      <vt:lpstr>语法分析常用方法</vt:lpstr>
      <vt:lpstr>自下而上语法分析</vt:lpstr>
      <vt:lpstr>教学内容</vt:lpstr>
      <vt:lpstr>本章重点</vt:lpstr>
      <vt:lpstr>6.1 自底向上分析概述</vt:lpstr>
      <vt:lpstr>（1）归约和语法分析树</vt:lpstr>
      <vt:lpstr>（2）移进－归约</vt:lpstr>
      <vt:lpstr>短语、句柄的定义</vt:lpstr>
      <vt:lpstr>推导、归约的定义</vt:lpstr>
      <vt:lpstr>符号栈操作</vt:lpstr>
      <vt:lpstr>教学内容</vt:lpstr>
      <vt:lpstr>6.2 自底向上优先分析法概述</vt:lpstr>
      <vt:lpstr>教学内容</vt:lpstr>
      <vt:lpstr>6.3 简单优先分析法</vt:lpstr>
      <vt:lpstr>优先关系规则</vt:lpstr>
      <vt:lpstr>优先关系举例</vt:lpstr>
      <vt:lpstr>确定优先关系的原则</vt:lpstr>
      <vt:lpstr>优先关系矩阵</vt:lpstr>
      <vt:lpstr>优先关系在语法树中的体现</vt:lpstr>
      <vt:lpstr>6.3.2 简单优先文法的定义</vt:lpstr>
      <vt:lpstr>6.3.3 简单优先分析的过程</vt:lpstr>
      <vt:lpstr>输入串b(aa)b#的简单优先分析过程</vt:lpstr>
      <vt:lpstr>输入串b(aa)b#的简单优先分析过程</vt:lpstr>
      <vt:lpstr>教学内容</vt:lpstr>
      <vt:lpstr>6.4 算符优先分析法</vt:lpstr>
      <vt:lpstr>6.4.1 直观算符优先分析法</vt:lpstr>
      <vt:lpstr>算符的优先级和结合性</vt:lpstr>
      <vt:lpstr>优先表</vt:lpstr>
      <vt:lpstr>对输入串i+i*i的算符优先分析过程</vt:lpstr>
      <vt:lpstr>6.4.2 算符优先文法的定义</vt:lpstr>
      <vt:lpstr>算符文法的性质</vt:lpstr>
      <vt:lpstr>算符优先关系的定义</vt:lpstr>
      <vt:lpstr>算符优先文法的定义</vt:lpstr>
      <vt:lpstr>举例</vt:lpstr>
      <vt:lpstr>6.4.3 算符优先关系表的构造</vt:lpstr>
      <vt:lpstr>FIRSTVT和LASTVT</vt:lpstr>
      <vt:lpstr>（1）FIRSTVT的构造算法</vt:lpstr>
      <vt:lpstr>（2）LASTVT的构造算法</vt:lpstr>
      <vt:lpstr>二、构造算符优先关系表</vt:lpstr>
      <vt:lpstr>教材P110例6.3</vt:lpstr>
      <vt:lpstr>教材P110例6.3</vt:lpstr>
      <vt:lpstr>教材P110例6.3</vt:lpstr>
      <vt:lpstr>优先关系矩阵</vt:lpstr>
      <vt:lpstr>6.4.4 算符优先分析算法</vt:lpstr>
      <vt:lpstr>（1）素短语及最左素短语</vt:lpstr>
      <vt:lpstr>（2）最左素短语的判断</vt:lpstr>
      <vt:lpstr>总结</vt:lpstr>
      <vt:lpstr>（3）算符优先分析算法</vt:lpstr>
      <vt:lpstr>算符优先分析算法</vt:lpstr>
      <vt:lpstr>算符优先分析算法说明</vt:lpstr>
      <vt:lpstr>对输入串i+i*i的算符优先分析过程</vt:lpstr>
      <vt:lpstr>6.4.5 优先函数</vt:lpstr>
      <vt:lpstr>6.4.5 优先函数</vt:lpstr>
      <vt:lpstr>（1）优先表向优先函数的转化—逐次加1法</vt:lpstr>
      <vt:lpstr>构造优先函数表举例</vt:lpstr>
      <vt:lpstr>构造优先函数表举例</vt:lpstr>
      <vt:lpstr>构造优先函数表举例</vt:lpstr>
      <vt:lpstr>构造优先函数表举例</vt:lpstr>
      <vt:lpstr>（2）优先表与优先函数的关系</vt:lpstr>
      <vt:lpstr>6.4.6 算符优先分析的优缺点</vt:lpstr>
      <vt:lpstr>第6章 小结</vt:lpstr>
      <vt:lpstr>第6章 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自底向上优先分析</dc:title>
  <dc:creator>sun</dc:creator>
  <cp:lastModifiedBy>sun yunlei</cp:lastModifiedBy>
  <dcterms:created xsi:type="dcterms:W3CDTF">2021-01-02T01:22:12Z</dcterms:created>
  <dcterms:modified xsi:type="dcterms:W3CDTF">2021-01-02T01:22:12Z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ies>
</file>