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7" r:id="rId3"/>
  </p:sldMasterIdLst>
  <p:notesMasterIdLst>
    <p:notesMasterId r:id="rId8"/>
  </p:notesMasterIdLst>
  <p:sldIdLst>
    <p:sldId id="256" r:id="rId4"/>
    <p:sldId id="411" r:id="rId5"/>
    <p:sldId id="510" r:id="rId6"/>
    <p:sldId id="632" r:id="rId7"/>
    <p:sldId id="633" r:id="rId9"/>
    <p:sldId id="410" r:id="rId10"/>
    <p:sldId id="634" r:id="rId11"/>
    <p:sldId id="635" r:id="rId12"/>
    <p:sldId id="636" r:id="rId13"/>
    <p:sldId id="637" r:id="rId14"/>
    <p:sldId id="638" r:id="rId15"/>
    <p:sldId id="639" r:id="rId16"/>
    <p:sldId id="641" r:id="rId17"/>
    <p:sldId id="642" r:id="rId18"/>
    <p:sldId id="643" r:id="rId19"/>
    <p:sldId id="644" r:id="rId20"/>
    <p:sldId id="645" r:id="rId21"/>
    <p:sldId id="647" r:id="rId22"/>
    <p:sldId id="649" r:id="rId23"/>
    <p:sldId id="648" r:id="rId24"/>
    <p:sldId id="650" r:id="rId25"/>
    <p:sldId id="651" r:id="rId26"/>
    <p:sldId id="652" r:id="rId27"/>
    <p:sldId id="653" r:id="rId28"/>
    <p:sldId id="655" r:id="rId29"/>
    <p:sldId id="654" r:id="rId30"/>
    <p:sldId id="656" r:id="rId31"/>
    <p:sldId id="657" r:id="rId32"/>
    <p:sldId id="658" r:id="rId33"/>
    <p:sldId id="662" r:id="rId34"/>
    <p:sldId id="660" r:id="rId35"/>
    <p:sldId id="664" r:id="rId36"/>
    <p:sldId id="663" r:id="rId37"/>
    <p:sldId id="661" r:id="rId38"/>
    <p:sldId id="665" r:id="rId39"/>
    <p:sldId id="666" r:id="rId40"/>
    <p:sldId id="667" r:id="rId41"/>
    <p:sldId id="668" r:id="rId42"/>
    <p:sldId id="669" r:id="rId43"/>
    <p:sldId id="670" r:id="rId44"/>
    <p:sldId id="671" r:id="rId45"/>
    <p:sldId id="672" r:id="rId46"/>
    <p:sldId id="674" r:id="rId47"/>
    <p:sldId id="675" r:id="rId48"/>
    <p:sldId id="673" r:id="rId49"/>
    <p:sldId id="676" r:id="rId50"/>
    <p:sldId id="659" r:id="rId51"/>
    <p:sldId id="677" r:id="rId52"/>
    <p:sldId id="678" r:id="rId53"/>
    <p:sldId id="679" r:id="rId54"/>
    <p:sldId id="680" r:id="rId55"/>
    <p:sldId id="681" r:id="rId56"/>
    <p:sldId id="682" r:id="rId57"/>
    <p:sldId id="683" r:id="rId58"/>
    <p:sldId id="684" r:id="rId59"/>
    <p:sldId id="685" r:id="rId60"/>
    <p:sldId id="686" r:id="rId61"/>
    <p:sldId id="687" r:id="rId62"/>
    <p:sldId id="688" r:id="rId63"/>
    <p:sldId id="689" r:id="rId64"/>
    <p:sldId id="690" r:id="rId65"/>
    <p:sldId id="691" r:id="rId66"/>
    <p:sldId id="692" r:id="rId67"/>
    <p:sldId id="693" r:id="rId68"/>
    <p:sldId id="694" r:id="rId69"/>
    <p:sldId id="695" r:id="rId70"/>
    <p:sldId id="696" r:id="rId71"/>
    <p:sldId id="697" r:id="rId72"/>
    <p:sldId id="699" r:id="rId73"/>
    <p:sldId id="727" r:id="rId74"/>
    <p:sldId id="700" r:id="rId75"/>
    <p:sldId id="701" r:id="rId76"/>
    <p:sldId id="702" r:id="rId77"/>
    <p:sldId id="704" r:id="rId78"/>
    <p:sldId id="703" r:id="rId79"/>
    <p:sldId id="705" r:id="rId80"/>
    <p:sldId id="706" r:id="rId81"/>
    <p:sldId id="707" r:id="rId82"/>
    <p:sldId id="708" r:id="rId83"/>
    <p:sldId id="709" r:id="rId84"/>
    <p:sldId id="712" r:id="rId85"/>
    <p:sldId id="713" r:id="rId86"/>
    <p:sldId id="714" r:id="rId87"/>
    <p:sldId id="716" r:id="rId88"/>
    <p:sldId id="715" r:id="rId89"/>
    <p:sldId id="717" r:id="rId90"/>
    <p:sldId id="718" r:id="rId91"/>
    <p:sldId id="719" r:id="rId92"/>
    <p:sldId id="720" r:id="rId93"/>
    <p:sldId id="725" r:id="rId94"/>
    <p:sldId id="726" r:id="rId95"/>
    <p:sldId id="721" r:id="rId96"/>
    <p:sldId id="631" r:id="rId9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028" autoAdjust="0"/>
    <p:restoredTop sz="95400" autoAdjust="0"/>
  </p:normalViewPr>
  <p:slideViewPr>
    <p:cSldViewPr snapToGrid="0">
      <p:cViewPr varScale="1">
        <p:scale>
          <a:sx n="95" d="100"/>
          <a:sy n="95" d="100"/>
        </p:scale>
        <p:origin x="567" y="51"/>
      </p:cViewPr>
      <p:guideLst>
        <p:guide pos="2857"/>
        <p:guide orient="horz" pos="2160"/>
      </p:guideLst>
    </p:cSldViewPr>
  </p:slideViewPr>
  <p:notesTextViewPr>
    <p:cViewPr>
      <p:scale>
        <a:sx n="1" d="1"/>
        <a:sy n="1" d="1"/>
      </p:scale>
      <p:origin x="0" y="0"/>
    </p:cViewPr>
  </p:notesTextViewPr>
  <p:sorterViewPr>
    <p:cViewPr>
      <p:scale>
        <a:sx n="100" d="100"/>
        <a:sy n="100" d="100"/>
      </p:scale>
      <p:origin x="0" y="-19446"/>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viewProps" Target="viewProps.xml"/><Relationship Id="rId98" Type="http://schemas.openxmlformats.org/officeDocument/2006/relationships/presProps" Target="presProps.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notesMaster" Target="notesMasters/notesMaster1.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0" Type="http://schemas.openxmlformats.org/officeDocument/2006/relationships/tableStyles" Target="tableStyles.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48ACE58-DEDF-4D4F-A3DA-47E33785D049}" type="doc">
      <dgm:prSet loTypeId="urn:microsoft.com/office/officeart/2005/8/layout/process4" loCatId="list" qsTypeId="urn:microsoft.com/office/officeart/2005/8/quickstyle/simple5" qsCatId="simple" csTypeId="urn:microsoft.com/office/officeart/2005/8/colors/colorful3" csCatId="colorful" phldr="1"/>
      <dgm:spPr/>
      <dgm:t>
        <a:bodyPr/>
        <a:lstStyle/>
        <a:p>
          <a:endParaRPr lang="zh-CN" altLang="en-US"/>
        </a:p>
      </dgm:t>
    </dgm:pt>
    <dgm:pt modelId="{02FB3A31-1F1F-489F-8E1B-7BAA12112CB6}">
      <dgm:prSet phldrT="[文本]" custT="1"/>
      <dgm:spPr/>
      <dgm:t>
        <a:bodyPr/>
        <a:lstStyle/>
        <a:p>
          <a:r>
            <a:rPr lang="zh-CN" altLang="en-US" sz="2400">
              <a:effectLst>
                <a:outerShdw blurRad="38100" dist="38100" dir="2700000" algn="tl">
                  <a:srgbClr val="000000">
                    <a:alpha val="43137"/>
                  </a:srgbClr>
                </a:outerShdw>
              </a:effectLst>
            </a:rPr>
            <a:t>词法分析程序</a:t>
          </a:r>
          <a:endParaRPr lang="zh-CN" altLang="en-US" sz="2400" dirty="0">
            <a:effectLst>
              <a:outerShdw blurRad="38100" dist="38100" dir="2700000" algn="tl">
                <a:srgbClr val="000000">
                  <a:alpha val="43137"/>
                </a:srgbClr>
              </a:outerShdw>
            </a:effectLst>
          </a:endParaRPr>
        </a:p>
      </dgm:t>
    </dgm:pt>
    <dgm:pt modelId="{C4D34D92-6AD7-4391-AD99-B59416C7C0C6}" cxnId="{A4D88881-28AE-461E-A69E-4BB89F0EB7F9}" type="parTrans">
      <dgm:prSet/>
      <dgm:spPr/>
      <dgm:t>
        <a:bodyPr/>
        <a:lstStyle/>
        <a:p>
          <a:endParaRPr lang="zh-CN" altLang="en-US" sz="2400">
            <a:effectLst>
              <a:outerShdw blurRad="38100" dist="38100" dir="2700000" algn="tl">
                <a:srgbClr val="000000">
                  <a:alpha val="43137"/>
                </a:srgbClr>
              </a:outerShdw>
            </a:effectLst>
          </a:endParaRPr>
        </a:p>
      </dgm:t>
    </dgm:pt>
    <dgm:pt modelId="{B6A066DD-D29B-4A96-8CA4-B4B9F67278D2}" cxnId="{A4D88881-28AE-461E-A69E-4BB89F0EB7F9}" type="sibTrans">
      <dgm:prSet/>
      <dgm:spPr/>
      <dgm:t>
        <a:bodyPr/>
        <a:lstStyle/>
        <a:p>
          <a:endParaRPr lang="zh-CN" altLang="en-US" sz="2400">
            <a:effectLst>
              <a:outerShdw blurRad="38100" dist="38100" dir="2700000" algn="tl">
                <a:srgbClr val="000000">
                  <a:alpha val="43137"/>
                </a:srgbClr>
              </a:outerShdw>
            </a:effectLst>
          </a:endParaRPr>
        </a:p>
      </dgm:t>
    </dgm:pt>
    <dgm:pt modelId="{B5905D91-B09E-42AA-B2D0-A7D96FB20000}">
      <dgm:prSet phldrT="[文本]" custT="1"/>
      <dgm:spPr/>
      <dgm:t>
        <a:bodyPr/>
        <a:lstStyle/>
        <a:p>
          <a:r>
            <a:rPr lang="zh-CN" altLang="en-US" sz="2400" dirty="0">
              <a:effectLst>
                <a:outerShdw blurRad="38100" dist="38100" dir="2700000" algn="tl">
                  <a:srgbClr val="000000">
                    <a:alpha val="43137"/>
                  </a:srgbClr>
                </a:outerShdw>
              </a:effectLst>
            </a:rPr>
            <a:t>语法分析程序</a:t>
          </a:r>
        </a:p>
      </dgm:t>
    </dgm:pt>
    <dgm:pt modelId="{042D8873-99E6-4524-A23B-E004F85E22BF}" cxnId="{BF60634C-67E1-4D06-8D7E-D677AA982B08}" type="parTrans">
      <dgm:prSet/>
      <dgm:spPr/>
      <dgm:t>
        <a:bodyPr/>
        <a:lstStyle/>
        <a:p>
          <a:endParaRPr lang="zh-CN" altLang="en-US" sz="2400">
            <a:effectLst>
              <a:outerShdw blurRad="38100" dist="38100" dir="2700000" algn="tl">
                <a:srgbClr val="000000">
                  <a:alpha val="43137"/>
                </a:srgbClr>
              </a:outerShdw>
            </a:effectLst>
          </a:endParaRPr>
        </a:p>
      </dgm:t>
    </dgm:pt>
    <dgm:pt modelId="{53283855-336F-408C-B61F-FB9C9FB76D50}" cxnId="{BF60634C-67E1-4D06-8D7E-D677AA982B08}" type="sibTrans">
      <dgm:prSet/>
      <dgm:spPr/>
      <dgm:t>
        <a:bodyPr/>
        <a:lstStyle/>
        <a:p>
          <a:endParaRPr lang="zh-CN" altLang="en-US" sz="2400">
            <a:effectLst>
              <a:outerShdw blurRad="38100" dist="38100" dir="2700000" algn="tl">
                <a:srgbClr val="000000">
                  <a:alpha val="43137"/>
                </a:srgbClr>
              </a:outerShdw>
            </a:effectLst>
          </a:endParaRPr>
        </a:p>
      </dgm:t>
    </dgm:pt>
    <dgm:pt modelId="{575A4CD9-A2BA-4FFF-8336-84CB4EB13204}">
      <dgm:prSet phldrT="[文本]" custT="1"/>
      <dgm:spPr/>
      <dgm:t>
        <a:bodyPr/>
        <a:lstStyle/>
        <a:p>
          <a:r>
            <a:rPr lang="zh-CN" altLang="en-US" sz="2400" dirty="0">
              <a:effectLst>
                <a:outerShdw blurRad="38100" dist="38100" dir="2700000" algn="tl">
                  <a:srgbClr val="000000">
                    <a:alpha val="43137"/>
                  </a:srgbClr>
                </a:outerShdw>
              </a:effectLst>
            </a:rPr>
            <a:t>语义分析程序</a:t>
          </a:r>
        </a:p>
      </dgm:t>
    </dgm:pt>
    <dgm:pt modelId="{81290000-B0E8-4233-9976-83432D1203EC}" cxnId="{03242987-1D50-462C-A354-470C8ADB54FD}" type="parTrans">
      <dgm:prSet/>
      <dgm:spPr/>
      <dgm:t>
        <a:bodyPr/>
        <a:lstStyle/>
        <a:p>
          <a:endParaRPr lang="zh-CN" altLang="en-US" sz="2400">
            <a:effectLst>
              <a:outerShdw blurRad="38100" dist="38100" dir="2700000" algn="tl">
                <a:srgbClr val="000000">
                  <a:alpha val="43137"/>
                </a:srgbClr>
              </a:outerShdw>
            </a:effectLst>
          </a:endParaRPr>
        </a:p>
      </dgm:t>
    </dgm:pt>
    <dgm:pt modelId="{42563775-F080-4077-BE73-C04668BBD2A2}" cxnId="{03242987-1D50-462C-A354-470C8ADB54FD}" type="sibTrans">
      <dgm:prSet/>
      <dgm:spPr/>
      <dgm:t>
        <a:bodyPr/>
        <a:lstStyle/>
        <a:p>
          <a:endParaRPr lang="zh-CN" altLang="en-US" sz="2400">
            <a:effectLst>
              <a:outerShdw blurRad="38100" dist="38100" dir="2700000" algn="tl">
                <a:srgbClr val="000000">
                  <a:alpha val="43137"/>
                </a:srgbClr>
              </a:outerShdw>
            </a:effectLst>
          </a:endParaRPr>
        </a:p>
      </dgm:t>
    </dgm:pt>
    <dgm:pt modelId="{39D20670-7AAC-4C34-B683-E5BA2DC89630}">
      <dgm:prSet custT="1"/>
      <dgm:spPr/>
      <dgm:t>
        <a:bodyPr/>
        <a:lstStyle/>
        <a:p>
          <a:r>
            <a:rPr lang="zh-CN" altLang="en-US" sz="2400" dirty="0">
              <a:effectLst>
                <a:outerShdw blurRad="38100" dist="38100" dir="2700000" algn="tl">
                  <a:srgbClr val="000000">
                    <a:alpha val="43137"/>
                  </a:srgbClr>
                </a:outerShdw>
              </a:effectLst>
            </a:rPr>
            <a:t>中间代码生成程序</a:t>
          </a:r>
        </a:p>
      </dgm:t>
    </dgm:pt>
    <dgm:pt modelId="{71AF68A9-5EC6-4816-8C4A-77B54428A030}" cxnId="{24B6BE72-5DF7-4711-981D-93D3162EB025}" type="parTrans">
      <dgm:prSet/>
      <dgm:spPr/>
      <dgm:t>
        <a:bodyPr/>
        <a:lstStyle/>
        <a:p>
          <a:endParaRPr lang="zh-CN" altLang="en-US" sz="2400">
            <a:effectLst>
              <a:outerShdw blurRad="38100" dist="38100" dir="2700000" algn="tl">
                <a:srgbClr val="000000">
                  <a:alpha val="43137"/>
                </a:srgbClr>
              </a:outerShdw>
            </a:effectLst>
          </a:endParaRPr>
        </a:p>
      </dgm:t>
    </dgm:pt>
    <dgm:pt modelId="{067D0111-91A0-4DBA-A34C-04B7A350B88A}" cxnId="{24B6BE72-5DF7-4711-981D-93D3162EB025}" type="sibTrans">
      <dgm:prSet/>
      <dgm:spPr/>
      <dgm:t>
        <a:bodyPr/>
        <a:lstStyle/>
        <a:p>
          <a:endParaRPr lang="zh-CN" altLang="en-US" sz="2400">
            <a:effectLst>
              <a:outerShdw blurRad="38100" dist="38100" dir="2700000" algn="tl">
                <a:srgbClr val="000000">
                  <a:alpha val="43137"/>
                </a:srgbClr>
              </a:outerShdw>
            </a:effectLst>
          </a:endParaRPr>
        </a:p>
      </dgm:t>
    </dgm:pt>
    <dgm:pt modelId="{8F9D1F1C-E09A-4FCA-A09A-35B7D90CB817}">
      <dgm:prSet custT="1"/>
      <dgm:spPr/>
      <dgm:t>
        <a:bodyPr/>
        <a:lstStyle/>
        <a:p>
          <a:r>
            <a:rPr lang="zh-CN" altLang="en-US" sz="2400" dirty="0">
              <a:effectLst>
                <a:outerShdw blurRad="38100" dist="38100" dir="2700000" algn="tl">
                  <a:srgbClr val="000000">
                    <a:alpha val="43137"/>
                  </a:srgbClr>
                </a:outerShdw>
              </a:effectLst>
            </a:rPr>
            <a:t>代码优化程序</a:t>
          </a:r>
        </a:p>
      </dgm:t>
    </dgm:pt>
    <dgm:pt modelId="{F6F1F21F-FA2D-4658-B7A8-CED787320CB8}" cxnId="{BDB4A71D-12E3-4FFC-BED8-2FA9A0C7FD17}" type="parTrans">
      <dgm:prSet/>
      <dgm:spPr/>
      <dgm:t>
        <a:bodyPr/>
        <a:lstStyle/>
        <a:p>
          <a:endParaRPr lang="zh-CN" altLang="en-US" sz="2400">
            <a:effectLst>
              <a:outerShdw blurRad="38100" dist="38100" dir="2700000" algn="tl">
                <a:srgbClr val="000000">
                  <a:alpha val="43137"/>
                </a:srgbClr>
              </a:outerShdw>
            </a:effectLst>
          </a:endParaRPr>
        </a:p>
      </dgm:t>
    </dgm:pt>
    <dgm:pt modelId="{7C83DE65-AA0F-45E5-B761-10056BF2F4A4}" cxnId="{BDB4A71D-12E3-4FFC-BED8-2FA9A0C7FD17}" type="sibTrans">
      <dgm:prSet/>
      <dgm:spPr/>
      <dgm:t>
        <a:bodyPr/>
        <a:lstStyle/>
        <a:p>
          <a:endParaRPr lang="zh-CN" altLang="en-US" sz="2400">
            <a:effectLst>
              <a:outerShdw blurRad="38100" dist="38100" dir="2700000" algn="tl">
                <a:srgbClr val="000000">
                  <a:alpha val="43137"/>
                </a:srgbClr>
              </a:outerShdw>
            </a:effectLst>
          </a:endParaRPr>
        </a:p>
      </dgm:t>
    </dgm:pt>
    <dgm:pt modelId="{584CEDFE-7D69-40ED-AD28-73C7178991E2}">
      <dgm:prSet custT="1"/>
      <dgm:spPr/>
      <dgm:t>
        <a:bodyPr/>
        <a:lstStyle/>
        <a:p>
          <a:r>
            <a:rPr lang="zh-CN" altLang="en-US" sz="2400" dirty="0">
              <a:effectLst>
                <a:outerShdw blurRad="38100" dist="38100" dir="2700000" algn="tl">
                  <a:srgbClr val="000000">
                    <a:alpha val="43137"/>
                  </a:srgbClr>
                </a:outerShdw>
              </a:effectLst>
            </a:rPr>
            <a:t>目标代码生成程序</a:t>
          </a:r>
        </a:p>
      </dgm:t>
    </dgm:pt>
    <dgm:pt modelId="{E9BC0205-58FD-42DE-A1C5-90A378FE470E}" cxnId="{81297DC1-FC61-4235-9517-2C0F52931E86}" type="parTrans">
      <dgm:prSet/>
      <dgm:spPr/>
      <dgm:t>
        <a:bodyPr/>
        <a:lstStyle/>
        <a:p>
          <a:endParaRPr lang="zh-CN" altLang="en-US" sz="2400">
            <a:effectLst>
              <a:outerShdw blurRad="38100" dist="38100" dir="2700000" algn="tl">
                <a:srgbClr val="000000">
                  <a:alpha val="43137"/>
                </a:srgbClr>
              </a:outerShdw>
            </a:effectLst>
          </a:endParaRPr>
        </a:p>
      </dgm:t>
    </dgm:pt>
    <dgm:pt modelId="{D76D957F-8BA4-480F-9069-717DBCEEED32}" cxnId="{81297DC1-FC61-4235-9517-2C0F52931E86}" type="sibTrans">
      <dgm:prSet/>
      <dgm:spPr/>
      <dgm:t>
        <a:bodyPr/>
        <a:lstStyle/>
        <a:p>
          <a:endParaRPr lang="zh-CN" altLang="en-US" sz="2400">
            <a:effectLst>
              <a:outerShdw blurRad="38100" dist="38100" dir="2700000" algn="tl">
                <a:srgbClr val="000000">
                  <a:alpha val="43137"/>
                </a:srgbClr>
              </a:outerShdw>
            </a:effectLst>
          </a:endParaRPr>
        </a:p>
      </dgm:t>
    </dgm:pt>
    <dgm:pt modelId="{38C5E3F9-8C4E-464B-8760-AF502747501D}" type="pres">
      <dgm:prSet presAssocID="{448ACE58-DEDF-4D4F-A3DA-47E33785D049}" presName="Name0" presStyleCnt="0">
        <dgm:presLayoutVars>
          <dgm:dir/>
          <dgm:animLvl val="lvl"/>
          <dgm:resizeHandles val="exact"/>
        </dgm:presLayoutVars>
      </dgm:prSet>
      <dgm:spPr/>
    </dgm:pt>
    <dgm:pt modelId="{92D909EE-18AD-4A3D-8CAD-3F3E18BC5377}" type="pres">
      <dgm:prSet presAssocID="{584CEDFE-7D69-40ED-AD28-73C7178991E2}" presName="boxAndChildren" presStyleCnt="0"/>
      <dgm:spPr/>
    </dgm:pt>
    <dgm:pt modelId="{649449EF-9C69-4DFA-AC77-CFD79DD6CE74}" type="pres">
      <dgm:prSet presAssocID="{584CEDFE-7D69-40ED-AD28-73C7178991E2}" presName="parentTextBox" presStyleLbl="node1" presStyleIdx="0" presStyleCnt="6"/>
      <dgm:spPr/>
    </dgm:pt>
    <dgm:pt modelId="{2C81DEA9-3244-4E30-91EA-555D9D5B7A17}" type="pres">
      <dgm:prSet presAssocID="{7C83DE65-AA0F-45E5-B761-10056BF2F4A4}" presName="sp" presStyleCnt="0"/>
      <dgm:spPr/>
    </dgm:pt>
    <dgm:pt modelId="{D4ED86C4-6787-4C37-9F20-443FF4584CEA}" type="pres">
      <dgm:prSet presAssocID="{8F9D1F1C-E09A-4FCA-A09A-35B7D90CB817}" presName="arrowAndChildren" presStyleCnt="0"/>
      <dgm:spPr/>
    </dgm:pt>
    <dgm:pt modelId="{7E86F20A-E80F-41BF-8A3A-5C076FE87447}" type="pres">
      <dgm:prSet presAssocID="{8F9D1F1C-E09A-4FCA-A09A-35B7D90CB817}" presName="parentTextArrow" presStyleLbl="node1" presStyleIdx="1" presStyleCnt="6"/>
      <dgm:spPr/>
    </dgm:pt>
    <dgm:pt modelId="{81251C3C-2DA3-41AD-A40D-74932AE704D2}" type="pres">
      <dgm:prSet presAssocID="{067D0111-91A0-4DBA-A34C-04B7A350B88A}" presName="sp" presStyleCnt="0"/>
      <dgm:spPr/>
    </dgm:pt>
    <dgm:pt modelId="{21691FE1-FD56-43C2-8FA7-B7F3BC39F9F4}" type="pres">
      <dgm:prSet presAssocID="{39D20670-7AAC-4C34-B683-E5BA2DC89630}" presName="arrowAndChildren" presStyleCnt="0"/>
      <dgm:spPr/>
    </dgm:pt>
    <dgm:pt modelId="{EDB19F30-C078-43F2-B749-D30F80B94BC6}" type="pres">
      <dgm:prSet presAssocID="{39D20670-7AAC-4C34-B683-E5BA2DC89630}" presName="parentTextArrow" presStyleLbl="node1" presStyleIdx="2" presStyleCnt="6"/>
      <dgm:spPr/>
    </dgm:pt>
    <dgm:pt modelId="{D523E4E6-6B4B-47C1-9D5C-134A22EB320D}" type="pres">
      <dgm:prSet presAssocID="{42563775-F080-4077-BE73-C04668BBD2A2}" presName="sp" presStyleCnt="0"/>
      <dgm:spPr/>
    </dgm:pt>
    <dgm:pt modelId="{316A6368-4563-4297-B956-43920A8EF865}" type="pres">
      <dgm:prSet presAssocID="{575A4CD9-A2BA-4FFF-8336-84CB4EB13204}" presName="arrowAndChildren" presStyleCnt="0"/>
      <dgm:spPr/>
    </dgm:pt>
    <dgm:pt modelId="{981CD4B6-5AE0-4A11-B32D-6D10FC68785B}" type="pres">
      <dgm:prSet presAssocID="{575A4CD9-A2BA-4FFF-8336-84CB4EB13204}" presName="parentTextArrow" presStyleLbl="node1" presStyleIdx="3" presStyleCnt="6"/>
      <dgm:spPr/>
    </dgm:pt>
    <dgm:pt modelId="{BE92060B-BE4A-4942-A7FB-F5BF196B1681}" type="pres">
      <dgm:prSet presAssocID="{53283855-336F-408C-B61F-FB9C9FB76D50}" presName="sp" presStyleCnt="0"/>
      <dgm:spPr/>
    </dgm:pt>
    <dgm:pt modelId="{E063C0E0-4367-4A8D-81D9-359E577D1044}" type="pres">
      <dgm:prSet presAssocID="{B5905D91-B09E-42AA-B2D0-A7D96FB20000}" presName="arrowAndChildren" presStyleCnt="0"/>
      <dgm:spPr/>
    </dgm:pt>
    <dgm:pt modelId="{B98C3ED0-D5D7-4E1E-9101-10BD8D0271E3}" type="pres">
      <dgm:prSet presAssocID="{B5905D91-B09E-42AA-B2D0-A7D96FB20000}" presName="parentTextArrow" presStyleLbl="node1" presStyleIdx="4" presStyleCnt="6"/>
      <dgm:spPr/>
    </dgm:pt>
    <dgm:pt modelId="{D1AA5D88-D2AF-466A-B09B-2C2E65A12E3C}" type="pres">
      <dgm:prSet presAssocID="{B6A066DD-D29B-4A96-8CA4-B4B9F67278D2}" presName="sp" presStyleCnt="0"/>
      <dgm:spPr/>
    </dgm:pt>
    <dgm:pt modelId="{EE540815-25AF-4936-8F9D-90B6A2192E51}" type="pres">
      <dgm:prSet presAssocID="{02FB3A31-1F1F-489F-8E1B-7BAA12112CB6}" presName="arrowAndChildren" presStyleCnt="0"/>
      <dgm:spPr/>
    </dgm:pt>
    <dgm:pt modelId="{3FA6C75D-28EF-4B00-9461-A92A60674EE7}" type="pres">
      <dgm:prSet presAssocID="{02FB3A31-1F1F-489F-8E1B-7BAA12112CB6}" presName="parentTextArrow" presStyleLbl="node1" presStyleIdx="5" presStyleCnt="6"/>
      <dgm:spPr/>
    </dgm:pt>
  </dgm:ptLst>
  <dgm:cxnLst>
    <dgm:cxn modelId="{10102C14-B9BA-482A-BCE9-898982F5370F}" type="presOf" srcId="{39D20670-7AAC-4C34-B683-E5BA2DC89630}" destId="{EDB19F30-C078-43F2-B749-D30F80B94BC6}" srcOrd="0" destOrd="0" presId="urn:microsoft.com/office/officeart/2005/8/layout/process4"/>
    <dgm:cxn modelId="{BDB4A71D-12E3-4FFC-BED8-2FA9A0C7FD17}" srcId="{448ACE58-DEDF-4D4F-A3DA-47E33785D049}" destId="{8F9D1F1C-E09A-4FCA-A09A-35B7D90CB817}" srcOrd="4" destOrd="0" parTransId="{F6F1F21F-FA2D-4658-B7A8-CED787320CB8}" sibTransId="{7C83DE65-AA0F-45E5-B761-10056BF2F4A4}"/>
    <dgm:cxn modelId="{2DCB722A-6914-4C30-93A8-2CE8448F01FF}" type="presOf" srcId="{575A4CD9-A2BA-4FFF-8336-84CB4EB13204}" destId="{981CD4B6-5AE0-4A11-B32D-6D10FC68785B}" srcOrd="0" destOrd="0" presId="urn:microsoft.com/office/officeart/2005/8/layout/process4"/>
    <dgm:cxn modelId="{10838540-A94E-4103-9BF5-2EE187B8C84E}" type="presOf" srcId="{8F9D1F1C-E09A-4FCA-A09A-35B7D90CB817}" destId="{7E86F20A-E80F-41BF-8A3A-5C076FE87447}" srcOrd="0" destOrd="0" presId="urn:microsoft.com/office/officeart/2005/8/layout/process4"/>
    <dgm:cxn modelId="{9D10B768-3DEF-4ED7-A909-E54EF071D496}" type="presOf" srcId="{584CEDFE-7D69-40ED-AD28-73C7178991E2}" destId="{649449EF-9C69-4DFA-AC77-CFD79DD6CE74}" srcOrd="0" destOrd="0" presId="urn:microsoft.com/office/officeart/2005/8/layout/process4"/>
    <dgm:cxn modelId="{BF60634C-67E1-4D06-8D7E-D677AA982B08}" srcId="{448ACE58-DEDF-4D4F-A3DA-47E33785D049}" destId="{B5905D91-B09E-42AA-B2D0-A7D96FB20000}" srcOrd="1" destOrd="0" parTransId="{042D8873-99E6-4524-A23B-E004F85E22BF}" sibTransId="{53283855-336F-408C-B61F-FB9C9FB76D50}"/>
    <dgm:cxn modelId="{24B6BE72-5DF7-4711-981D-93D3162EB025}" srcId="{448ACE58-DEDF-4D4F-A3DA-47E33785D049}" destId="{39D20670-7AAC-4C34-B683-E5BA2DC89630}" srcOrd="3" destOrd="0" parTransId="{71AF68A9-5EC6-4816-8C4A-77B54428A030}" sibTransId="{067D0111-91A0-4DBA-A34C-04B7A350B88A}"/>
    <dgm:cxn modelId="{A4D88881-28AE-461E-A69E-4BB89F0EB7F9}" srcId="{448ACE58-DEDF-4D4F-A3DA-47E33785D049}" destId="{02FB3A31-1F1F-489F-8E1B-7BAA12112CB6}" srcOrd="0" destOrd="0" parTransId="{C4D34D92-6AD7-4391-AD99-B59416C7C0C6}" sibTransId="{B6A066DD-D29B-4A96-8CA4-B4B9F67278D2}"/>
    <dgm:cxn modelId="{03242987-1D50-462C-A354-470C8ADB54FD}" srcId="{448ACE58-DEDF-4D4F-A3DA-47E33785D049}" destId="{575A4CD9-A2BA-4FFF-8336-84CB4EB13204}" srcOrd="2" destOrd="0" parTransId="{81290000-B0E8-4233-9976-83432D1203EC}" sibTransId="{42563775-F080-4077-BE73-C04668BBD2A2}"/>
    <dgm:cxn modelId="{F1096D8B-7F1E-4AE7-9772-0EF7B7FC99D8}" type="presOf" srcId="{02FB3A31-1F1F-489F-8E1B-7BAA12112CB6}" destId="{3FA6C75D-28EF-4B00-9461-A92A60674EE7}" srcOrd="0" destOrd="0" presId="urn:microsoft.com/office/officeart/2005/8/layout/process4"/>
    <dgm:cxn modelId="{1CB72897-1614-4B8F-938D-70FC8EA77B94}" type="presOf" srcId="{448ACE58-DEDF-4D4F-A3DA-47E33785D049}" destId="{38C5E3F9-8C4E-464B-8760-AF502747501D}" srcOrd="0" destOrd="0" presId="urn:microsoft.com/office/officeart/2005/8/layout/process4"/>
    <dgm:cxn modelId="{81297DC1-FC61-4235-9517-2C0F52931E86}" srcId="{448ACE58-DEDF-4D4F-A3DA-47E33785D049}" destId="{584CEDFE-7D69-40ED-AD28-73C7178991E2}" srcOrd="5" destOrd="0" parTransId="{E9BC0205-58FD-42DE-A1C5-90A378FE470E}" sibTransId="{D76D957F-8BA4-480F-9069-717DBCEEED32}"/>
    <dgm:cxn modelId="{804B52CA-D8A8-407E-91CC-289D4AAC1336}" type="presOf" srcId="{B5905D91-B09E-42AA-B2D0-A7D96FB20000}" destId="{B98C3ED0-D5D7-4E1E-9101-10BD8D0271E3}" srcOrd="0" destOrd="0" presId="urn:microsoft.com/office/officeart/2005/8/layout/process4"/>
    <dgm:cxn modelId="{46488325-8175-4E51-9179-07FEDB843B65}" type="presParOf" srcId="{38C5E3F9-8C4E-464B-8760-AF502747501D}" destId="{92D909EE-18AD-4A3D-8CAD-3F3E18BC5377}" srcOrd="0" destOrd="0" presId="urn:microsoft.com/office/officeart/2005/8/layout/process4"/>
    <dgm:cxn modelId="{AD0AD561-6A2B-4425-85AA-94FC0A067876}" type="presParOf" srcId="{92D909EE-18AD-4A3D-8CAD-3F3E18BC5377}" destId="{649449EF-9C69-4DFA-AC77-CFD79DD6CE74}" srcOrd="0" destOrd="0" presId="urn:microsoft.com/office/officeart/2005/8/layout/process4"/>
    <dgm:cxn modelId="{EE8E6BAA-BA06-451D-AC69-4ADC103BE8FE}" type="presParOf" srcId="{38C5E3F9-8C4E-464B-8760-AF502747501D}" destId="{2C81DEA9-3244-4E30-91EA-555D9D5B7A17}" srcOrd="1" destOrd="0" presId="urn:microsoft.com/office/officeart/2005/8/layout/process4"/>
    <dgm:cxn modelId="{334B5447-8A65-427C-902D-00622A51099A}" type="presParOf" srcId="{38C5E3F9-8C4E-464B-8760-AF502747501D}" destId="{D4ED86C4-6787-4C37-9F20-443FF4584CEA}" srcOrd="2" destOrd="0" presId="urn:microsoft.com/office/officeart/2005/8/layout/process4"/>
    <dgm:cxn modelId="{BF31151C-D7FD-4421-A9CE-DD2421894CF6}" type="presParOf" srcId="{D4ED86C4-6787-4C37-9F20-443FF4584CEA}" destId="{7E86F20A-E80F-41BF-8A3A-5C076FE87447}" srcOrd="0" destOrd="0" presId="urn:microsoft.com/office/officeart/2005/8/layout/process4"/>
    <dgm:cxn modelId="{3F36D018-6C27-4615-97B3-2E241B537466}" type="presParOf" srcId="{38C5E3F9-8C4E-464B-8760-AF502747501D}" destId="{81251C3C-2DA3-41AD-A40D-74932AE704D2}" srcOrd="3" destOrd="0" presId="urn:microsoft.com/office/officeart/2005/8/layout/process4"/>
    <dgm:cxn modelId="{B0F42963-CA32-4E62-9FA7-AC410F3C0878}" type="presParOf" srcId="{38C5E3F9-8C4E-464B-8760-AF502747501D}" destId="{21691FE1-FD56-43C2-8FA7-B7F3BC39F9F4}" srcOrd="4" destOrd="0" presId="urn:microsoft.com/office/officeart/2005/8/layout/process4"/>
    <dgm:cxn modelId="{61A72B19-A9F0-47CB-809F-4A77C03DA8C4}" type="presParOf" srcId="{21691FE1-FD56-43C2-8FA7-B7F3BC39F9F4}" destId="{EDB19F30-C078-43F2-B749-D30F80B94BC6}" srcOrd="0" destOrd="0" presId="urn:microsoft.com/office/officeart/2005/8/layout/process4"/>
    <dgm:cxn modelId="{3561BA15-A5EB-41D0-8020-E3AD559D962B}" type="presParOf" srcId="{38C5E3F9-8C4E-464B-8760-AF502747501D}" destId="{D523E4E6-6B4B-47C1-9D5C-134A22EB320D}" srcOrd="5" destOrd="0" presId="urn:microsoft.com/office/officeart/2005/8/layout/process4"/>
    <dgm:cxn modelId="{2271F63E-ACD0-4DB2-AFC6-7C910C529034}" type="presParOf" srcId="{38C5E3F9-8C4E-464B-8760-AF502747501D}" destId="{316A6368-4563-4297-B956-43920A8EF865}" srcOrd="6" destOrd="0" presId="urn:microsoft.com/office/officeart/2005/8/layout/process4"/>
    <dgm:cxn modelId="{F9C608FC-9A65-4784-9617-E3FF3EE529E5}" type="presParOf" srcId="{316A6368-4563-4297-B956-43920A8EF865}" destId="{981CD4B6-5AE0-4A11-B32D-6D10FC68785B}" srcOrd="0" destOrd="0" presId="urn:microsoft.com/office/officeart/2005/8/layout/process4"/>
    <dgm:cxn modelId="{F185CC0F-9EC1-458E-AFFB-1EA427F78A1E}" type="presParOf" srcId="{38C5E3F9-8C4E-464B-8760-AF502747501D}" destId="{BE92060B-BE4A-4942-A7FB-F5BF196B1681}" srcOrd="7" destOrd="0" presId="urn:microsoft.com/office/officeart/2005/8/layout/process4"/>
    <dgm:cxn modelId="{D96CB747-F13B-421D-87D7-A738D9920AAD}" type="presParOf" srcId="{38C5E3F9-8C4E-464B-8760-AF502747501D}" destId="{E063C0E0-4367-4A8D-81D9-359E577D1044}" srcOrd="8" destOrd="0" presId="urn:microsoft.com/office/officeart/2005/8/layout/process4"/>
    <dgm:cxn modelId="{AFCB08A8-89CB-424E-A9EA-20A755330F51}" type="presParOf" srcId="{E063C0E0-4367-4A8D-81D9-359E577D1044}" destId="{B98C3ED0-D5D7-4E1E-9101-10BD8D0271E3}" srcOrd="0" destOrd="0" presId="urn:microsoft.com/office/officeart/2005/8/layout/process4"/>
    <dgm:cxn modelId="{19E06D6C-50E0-407E-BB9D-AB37EBD2DF53}" type="presParOf" srcId="{38C5E3F9-8C4E-464B-8760-AF502747501D}" destId="{D1AA5D88-D2AF-466A-B09B-2C2E65A12E3C}" srcOrd="9" destOrd="0" presId="urn:microsoft.com/office/officeart/2005/8/layout/process4"/>
    <dgm:cxn modelId="{D332BDD7-F784-4E9C-AD49-6760CA110810}" type="presParOf" srcId="{38C5E3F9-8C4E-464B-8760-AF502747501D}" destId="{EE540815-25AF-4936-8F9D-90B6A2192E51}" srcOrd="10" destOrd="0" presId="urn:microsoft.com/office/officeart/2005/8/layout/process4"/>
    <dgm:cxn modelId="{929C8A19-4746-4CE4-9451-F267BC4BE410}" type="presParOf" srcId="{EE540815-25AF-4936-8F9D-90B6A2192E51}" destId="{3FA6C75D-28EF-4B00-9461-A92A60674EE7}" srcOrd="0" destOrd="0" presId="urn:microsoft.com/office/officeart/2005/8/layout/process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9449EF-9C69-4DFA-AC77-CFD79DD6CE74}">
      <dsp:nvSpPr>
        <dsp:cNvPr id="0" name=""/>
        <dsp:cNvSpPr/>
      </dsp:nvSpPr>
      <dsp:spPr>
        <a:xfrm>
          <a:off x="0" y="3689747"/>
          <a:ext cx="3181080" cy="484277"/>
        </a:xfrm>
        <a:prstGeom prst="rect">
          <a:avLst/>
        </a:prstGeom>
        <a:gradFill rotWithShape="0">
          <a:gsLst>
            <a:gs pos="0">
              <a:schemeClr val="accent3">
                <a:hueOff val="0"/>
                <a:satOff val="0"/>
                <a:lumOff val="0"/>
                <a:alphaOff val="0"/>
                <a:tint val="100000"/>
                <a:shade val="85000"/>
                <a:satMod val="100000"/>
                <a:lumMod val="100000"/>
              </a:schemeClr>
            </a:gs>
            <a:gs pos="100000">
              <a:schemeClr val="accent3">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3">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effectLst>
                <a:outerShdw blurRad="38100" dist="38100" dir="2700000" algn="tl">
                  <a:srgbClr val="000000">
                    <a:alpha val="43137"/>
                  </a:srgbClr>
                </a:outerShdw>
              </a:effectLst>
            </a:rPr>
            <a:t>目标代码生成程序</a:t>
          </a:r>
        </a:p>
      </dsp:txBody>
      <dsp:txXfrm>
        <a:off x="0" y="3689747"/>
        <a:ext cx="3181080" cy="484277"/>
      </dsp:txXfrm>
    </dsp:sp>
    <dsp:sp modelId="{7E86F20A-E80F-41BF-8A3A-5C076FE87447}">
      <dsp:nvSpPr>
        <dsp:cNvPr id="0" name=""/>
        <dsp:cNvSpPr/>
      </dsp:nvSpPr>
      <dsp:spPr>
        <a:xfrm rot="10800000">
          <a:off x="0" y="2952192"/>
          <a:ext cx="3181080" cy="744818"/>
        </a:xfrm>
        <a:prstGeom prst="upArrowCallout">
          <a:avLst/>
        </a:prstGeom>
        <a:gradFill rotWithShape="0">
          <a:gsLst>
            <a:gs pos="0">
              <a:schemeClr val="accent3">
                <a:hueOff val="2250053"/>
                <a:satOff val="-3376"/>
                <a:lumOff val="-549"/>
                <a:alphaOff val="0"/>
                <a:tint val="100000"/>
                <a:shade val="85000"/>
                <a:satMod val="100000"/>
                <a:lumMod val="100000"/>
              </a:schemeClr>
            </a:gs>
            <a:gs pos="100000">
              <a:schemeClr val="accent3">
                <a:hueOff val="2250053"/>
                <a:satOff val="-3376"/>
                <a:lumOff val="-549"/>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3">
              <a:hueOff val="2250053"/>
              <a:satOff val="-3376"/>
              <a:lumOff val="-549"/>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effectLst>
                <a:outerShdw blurRad="38100" dist="38100" dir="2700000" algn="tl">
                  <a:srgbClr val="000000">
                    <a:alpha val="43137"/>
                  </a:srgbClr>
                </a:outerShdw>
              </a:effectLst>
            </a:rPr>
            <a:t>代码优化程序</a:t>
          </a:r>
        </a:p>
      </dsp:txBody>
      <dsp:txXfrm rot="10800000">
        <a:off x="0" y="2952192"/>
        <a:ext cx="3181080" cy="483960"/>
      </dsp:txXfrm>
    </dsp:sp>
    <dsp:sp modelId="{EDB19F30-C078-43F2-B749-D30F80B94BC6}">
      <dsp:nvSpPr>
        <dsp:cNvPr id="0" name=""/>
        <dsp:cNvSpPr/>
      </dsp:nvSpPr>
      <dsp:spPr>
        <a:xfrm rot="10800000">
          <a:off x="0" y="2214638"/>
          <a:ext cx="3181080" cy="744818"/>
        </a:xfrm>
        <a:prstGeom prst="upArrowCallout">
          <a:avLst/>
        </a:prstGeom>
        <a:gradFill rotWithShape="0">
          <a:gsLst>
            <a:gs pos="0">
              <a:schemeClr val="accent3">
                <a:hueOff val="4500106"/>
                <a:satOff val="-6752"/>
                <a:lumOff val="-1098"/>
                <a:alphaOff val="0"/>
                <a:tint val="100000"/>
                <a:shade val="85000"/>
                <a:satMod val="100000"/>
                <a:lumMod val="100000"/>
              </a:schemeClr>
            </a:gs>
            <a:gs pos="100000">
              <a:schemeClr val="accent3">
                <a:hueOff val="4500106"/>
                <a:satOff val="-6752"/>
                <a:lumOff val="-1098"/>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3">
              <a:hueOff val="4500106"/>
              <a:satOff val="-6752"/>
              <a:lumOff val="-1098"/>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effectLst>
                <a:outerShdw blurRad="38100" dist="38100" dir="2700000" algn="tl">
                  <a:srgbClr val="000000">
                    <a:alpha val="43137"/>
                  </a:srgbClr>
                </a:outerShdw>
              </a:effectLst>
            </a:rPr>
            <a:t>中间代码生成程序</a:t>
          </a:r>
        </a:p>
      </dsp:txBody>
      <dsp:txXfrm rot="10800000">
        <a:off x="0" y="2214638"/>
        <a:ext cx="3181080" cy="483960"/>
      </dsp:txXfrm>
    </dsp:sp>
    <dsp:sp modelId="{981CD4B6-5AE0-4A11-B32D-6D10FC68785B}">
      <dsp:nvSpPr>
        <dsp:cNvPr id="0" name=""/>
        <dsp:cNvSpPr/>
      </dsp:nvSpPr>
      <dsp:spPr>
        <a:xfrm rot="10800000">
          <a:off x="0" y="1477084"/>
          <a:ext cx="3181080" cy="744818"/>
        </a:xfrm>
        <a:prstGeom prst="upArrowCallout">
          <a:avLst/>
        </a:prstGeom>
        <a:gradFill rotWithShape="0">
          <a:gsLst>
            <a:gs pos="0">
              <a:schemeClr val="accent3">
                <a:hueOff val="6750158"/>
                <a:satOff val="-10128"/>
                <a:lumOff val="-1647"/>
                <a:alphaOff val="0"/>
                <a:tint val="100000"/>
                <a:shade val="85000"/>
                <a:satMod val="100000"/>
                <a:lumMod val="100000"/>
              </a:schemeClr>
            </a:gs>
            <a:gs pos="100000">
              <a:schemeClr val="accent3">
                <a:hueOff val="6750158"/>
                <a:satOff val="-10128"/>
                <a:lumOff val="-1647"/>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3">
              <a:hueOff val="6750158"/>
              <a:satOff val="-10128"/>
              <a:lumOff val="-1647"/>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effectLst>
                <a:outerShdw blurRad="38100" dist="38100" dir="2700000" algn="tl">
                  <a:srgbClr val="000000">
                    <a:alpha val="43137"/>
                  </a:srgbClr>
                </a:outerShdw>
              </a:effectLst>
            </a:rPr>
            <a:t>语义分析程序</a:t>
          </a:r>
        </a:p>
      </dsp:txBody>
      <dsp:txXfrm rot="10800000">
        <a:off x="0" y="1477084"/>
        <a:ext cx="3181080" cy="483960"/>
      </dsp:txXfrm>
    </dsp:sp>
    <dsp:sp modelId="{B98C3ED0-D5D7-4E1E-9101-10BD8D0271E3}">
      <dsp:nvSpPr>
        <dsp:cNvPr id="0" name=""/>
        <dsp:cNvSpPr/>
      </dsp:nvSpPr>
      <dsp:spPr>
        <a:xfrm rot="10800000">
          <a:off x="0" y="739529"/>
          <a:ext cx="3181080" cy="744818"/>
        </a:xfrm>
        <a:prstGeom prst="upArrowCallout">
          <a:avLst/>
        </a:prstGeom>
        <a:gradFill rotWithShape="0">
          <a:gsLst>
            <a:gs pos="0">
              <a:schemeClr val="accent3">
                <a:hueOff val="9000211"/>
                <a:satOff val="-13504"/>
                <a:lumOff val="-2196"/>
                <a:alphaOff val="0"/>
                <a:tint val="100000"/>
                <a:shade val="85000"/>
                <a:satMod val="100000"/>
                <a:lumMod val="100000"/>
              </a:schemeClr>
            </a:gs>
            <a:gs pos="100000">
              <a:schemeClr val="accent3">
                <a:hueOff val="9000211"/>
                <a:satOff val="-13504"/>
                <a:lumOff val="-2196"/>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3">
              <a:hueOff val="9000211"/>
              <a:satOff val="-13504"/>
              <a:lumOff val="-2196"/>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effectLst>
                <a:outerShdw blurRad="38100" dist="38100" dir="2700000" algn="tl">
                  <a:srgbClr val="000000">
                    <a:alpha val="43137"/>
                  </a:srgbClr>
                </a:outerShdw>
              </a:effectLst>
            </a:rPr>
            <a:t>语法分析程序</a:t>
          </a:r>
        </a:p>
      </dsp:txBody>
      <dsp:txXfrm rot="10800000">
        <a:off x="0" y="739529"/>
        <a:ext cx="3181080" cy="483960"/>
      </dsp:txXfrm>
    </dsp:sp>
    <dsp:sp modelId="{3FA6C75D-28EF-4B00-9461-A92A60674EE7}">
      <dsp:nvSpPr>
        <dsp:cNvPr id="0" name=""/>
        <dsp:cNvSpPr/>
      </dsp:nvSpPr>
      <dsp:spPr>
        <a:xfrm rot="10800000">
          <a:off x="0" y="1975"/>
          <a:ext cx="3181080" cy="744818"/>
        </a:xfrm>
        <a:prstGeom prst="upArrowCallout">
          <a:avLst/>
        </a:prstGeom>
        <a:gradFill rotWithShape="0">
          <a:gsLst>
            <a:gs pos="0">
              <a:schemeClr val="accent3">
                <a:hueOff val="11250264"/>
                <a:satOff val="-16880"/>
                <a:lumOff val="-2745"/>
                <a:alphaOff val="0"/>
                <a:tint val="100000"/>
                <a:shade val="85000"/>
                <a:satMod val="100000"/>
                <a:lumMod val="100000"/>
              </a:schemeClr>
            </a:gs>
            <a:gs pos="100000">
              <a:schemeClr val="accent3">
                <a:hueOff val="11250264"/>
                <a:satOff val="-16880"/>
                <a:lumOff val="-2745"/>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3">
              <a:hueOff val="11250264"/>
              <a:satOff val="-16880"/>
              <a:lumOff val="-2745"/>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kern="1200">
              <a:effectLst>
                <a:outerShdw blurRad="38100" dist="38100" dir="2700000" algn="tl">
                  <a:srgbClr val="000000">
                    <a:alpha val="43137"/>
                  </a:srgbClr>
                </a:outerShdw>
              </a:effectLst>
            </a:rPr>
            <a:t>词法分析程序</a:t>
          </a:r>
          <a:endParaRPr lang="zh-CN" altLang="en-US" sz="2400" kern="1200" dirty="0">
            <a:effectLst>
              <a:outerShdw blurRad="38100" dist="38100" dir="2700000" algn="tl">
                <a:srgbClr val="000000">
                  <a:alpha val="43137"/>
                </a:srgbClr>
              </a:outerShdw>
            </a:effectLst>
          </a:endParaRPr>
        </a:p>
      </dsp:txBody>
      <dsp:txXfrm rot="10800000">
        <a:off x="0" y="1975"/>
        <a:ext cx="3181080" cy="4839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type="upArrowCallout" r:blip="" rot="180">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type="upArrowCallout" r:blip="" rot="180">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0B0E2C-57F6-46B0-96DB-3127A705DFE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BEE452-D824-4C91-AAFF-13DDA8812DC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u="heavy" kern="1200" dirty="0">
                <a:solidFill>
                  <a:schemeClr val="tx1"/>
                </a:solidFill>
                <a:effectLst/>
                <a:latin typeface="+mn-lt"/>
                <a:ea typeface="+mn-ea"/>
                <a:cs typeface="+mn-cs"/>
              </a:rPr>
              <a:t>（</a:t>
            </a:r>
            <a:r>
              <a:rPr lang="en-US" altLang="zh-CN" sz="1200" u="heavy" kern="1200" dirty="0">
                <a:solidFill>
                  <a:schemeClr val="tx1"/>
                </a:solidFill>
                <a:effectLst/>
                <a:latin typeface="+mn-lt"/>
                <a:ea typeface="+mn-ea"/>
                <a:cs typeface="+mn-cs"/>
              </a:rPr>
              <a:t>2</a:t>
            </a:r>
            <a:r>
              <a:rPr lang="zh-CN" altLang="zh-CN" sz="1200" u="heavy" kern="1200" dirty="0">
                <a:solidFill>
                  <a:schemeClr val="tx1"/>
                </a:solidFill>
                <a:effectLst/>
                <a:latin typeface="+mn-lt"/>
                <a:ea typeface="+mn-ea"/>
                <a:cs typeface="+mn-cs"/>
              </a:rPr>
              <a:t>）用子集法把</a:t>
            </a:r>
            <a:r>
              <a:rPr lang="en-US" altLang="zh-CN" sz="1200" u="heavy" kern="1200" dirty="0">
                <a:solidFill>
                  <a:schemeClr val="tx1"/>
                </a:solidFill>
                <a:effectLst/>
                <a:latin typeface="+mn-lt"/>
                <a:ea typeface="+mn-ea"/>
                <a:cs typeface="+mn-cs"/>
              </a:rPr>
              <a:t>NFA</a:t>
            </a:r>
            <a:r>
              <a:rPr lang="zh-CN" altLang="zh-CN" sz="1200" u="heavy" kern="1200" dirty="0">
                <a:solidFill>
                  <a:schemeClr val="tx1"/>
                </a:solidFill>
                <a:effectLst/>
                <a:latin typeface="+mn-lt"/>
                <a:ea typeface="+mn-ea"/>
                <a:cs typeface="+mn-cs"/>
              </a:rPr>
              <a:t>确定化为</a:t>
            </a:r>
            <a:r>
              <a:rPr lang="en-US" altLang="zh-CN" sz="1200" u="heavy" kern="1200" dirty="0">
                <a:solidFill>
                  <a:schemeClr val="tx1"/>
                </a:solidFill>
                <a:effectLst/>
                <a:latin typeface="+mn-lt"/>
                <a:ea typeface="+mn-ea"/>
                <a:cs typeface="+mn-cs"/>
              </a:rPr>
              <a:t>DFA</a:t>
            </a:r>
            <a:r>
              <a:rPr lang="zh-CN" altLang="en-US" sz="1200" u="heavy"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这是建立</a:t>
            </a:r>
            <a:r>
              <a:rPr lang="en-US" altLang="zh-CN" sz="1200" kern="1200" dirty="0">
                <a:solidFill>
                  <a:schemeClr val="tx1"/>
                </a:solidFill>
                <a:effectLst/>
                <a:latin typeface="+mn-lt"/>
                <a:ea typeface="+mn-ea"/>
                <a:cs typeface="+mn-cs"/>
              </a:rPr>
              <a:t>LR</a:t>
            </a:r>
            <a:r>
              <a:rPr lang="zh-CN" altLang="zh-CN" sz="1200" kern="1200" dirty="0">
                <a:solidFill>
                  <a:schemeClr val="tx1"/>
                </a:solidFill>
                <a:effectLst/>
                <a:latin typeface="+mn-lt"/>
                <a:ea typeface="+mn-ea"/>
                <a:cs typeface="+mn-cs"/>
              </a:rPr>
              <a:t>分析算法的基础。</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前面构造方法中，</a:t>
            </a:r>
            <a:r>
              <a:rPr lang="en-US" altLang="zh-CN" sz="1200" kern="1200" dirty="0">
                <a:solidFill>
                  <a:schemeClr val="tx1"/>
                </a:solidFill>
                <a:effectLst/>
                <a:latin typeface="+mn-lt"/>
                <a:ea typeface="+mn-ea"/>
                <a:cs typeface="+mn-cs"/>
              </a:rPr>
              <a:t>NFA</a:t>
            </a:r>
            <a:r>
              <a:rPr lang="zh-CN" altLang="zh-CN" sz="1200" kern="1200" dirty="0">
                <a:solidFill>
                  <a:schemeClr val="tx1"/>
                </a:solidFill>
                <a:effectLst/>
                <a:latin typeface="+mn-lt"/>
                <a:ea typeface="+mn-ea"/>
                <a:cs typeface="+mn-cs"/>
              </a:rPr>
              <a:t>确定化为</a:t>
            </a:r>
            <a:r>
              <a:rPr lang="en-US" altLang="zh-CN" sz="1200" kern="1200" dirty="0">
                <a:solidFill>
                  <a:schemeClr val="tx1"/>
                </a:solidFill>
                <a:effectLst/>
                <a:latin typeface="+mn-lt"/>
                <a:ea typeface="+mn-ea"/>
                <a:cs typeface="+mn-cs"/>
              </a:rPr>
              <a:t>DFA</a:t>
            </a:r>
            <a:r>
              <a:rPr lang="zh-CN" altLang="zh-CN" sz="1200" kern="1200" dirty="0">
                <a:solidFill>
                  <a:schemeClr val="tx1"/>
                </a:solidFill>
                <a:effectLst/>
                <a:latin typeface="+mn-lt"/>
                <a:ea typeface="+mn-ea"/>
                <a:cs typeface="+mn-cs"/>
              </a:rPr>
              <a:t>的工作量较大，我们考虑直接构造出项目集作为</a:t>
            </a:r>
            <a:r>
              <a:rPr lang="en-US" altLang="zh-CN" sz="1200" kern="1200" dirty="0">
                <a:solidFill>
                  <a:schemeClr val="tx1"/>
                </a:solidFill>
                <a:effectLst/>
                <a:latin typeface="+mn-lt"/>
                <a:ea typeface="+mn-ea"/>
                <a:cs typeface="+mn-cs"/>
              </a:rPr>
              <a:t>DFA</a:t>
            </a:r>
            <a:r>
              <a:rPr lang="zh-CN" altLang="zh-CN" sz="1200" kern="1200" dirty="0">
                <a:solidFill>
                  <a:schemeClr val="tx1"/>
                </a:solidFill>
                <a:effectLst/>
                <a:latin typeface="+mn-lt"/>
                <a:ea typeface="+mn-ea"/>
                <a:cs typeface="+mn-cs"/>
              </a:rPr>
              <a:t>的状态，就可直接构造</a:t>
            </a:r>
            <a:r>
              <a:rPr lang="en-US" altLang="zh-CN" sz="1200" kern="1200" dirty="0">
                <a:solidFill>
                  <a:schemeClr val="tx1"/>
                </a:solidFill>
                <a:effectLst/>
                <a:latin typeface="+mn-lt"/>
                <a:ea typeface="+mn-ea"/>
                <a:cs typeface="+mn-cs"/>
              </a:rPr>
              <a:t>DFA</a:t>
            </a:r>
            <a:r>
              <a:rPr lang="zh-CN" altLang="zh-CN" sz="1200" kern="1200" dirty="0">
                <a:solidFill>
                  <a:schemeClr val="tx1"/>
                </a:solidFill>
                <a:effectLst/>
                <a:latin typeface="+mn-lt"/>
                <a:ea typeface="+mn-ea"/>
                <a:cs typeface="+mn-cs"/>
              </a:rPr>
              <a:t>。下面我们就简单谈一下通过闭包函数</a:t>
            </a:r>
            <a:r>
              <a:rPr lang="en-US" altLang="zh-CN" sz="1200" kern="1200" dirty="0">
                <a:solidFill>
                  <a:schemeClr val="tx1"/>
                </a:solidFill>
                <a:effectLst/>
                <a:latin typeface="+mn-lt"/>
                <a:ea typeface="+mn-ea"/>
                <a:cs typeface="+mn-cs"/>
              </a:rPr>
              <a:t>(CLOSURE)</a:t>
            </a:r>
            <a:r>
              <a:rPr lang="zh-CN" altLang="zh-CN" sz="1200" kern="1200" dirty="0">
                <a:solidFill>
                  <a:schemeClr val="tx1"/>
                </a:solidFill>
                <a:effectLst/>
                <a:latin typeface="+mn-lt"/>
                <a:ea typeface="+mn-ea"/>
                <a:cs typeface="+mn-cs"/>
              </a:rPr>
              <a:t>来求</a:t>
            </a:r>
            <a:r>
              <a:rPr lang="en-US" altLang="zh-CN" sz="1200" kern="1200" dirty="0">
                <a:solidFill>
                  <a:schemeClr val="tx1"/>
                </a:solidFill>
                <a:effectLst/>
                <a:latin typeface="+mn-lt"/>
                <a:ea typeface="+mn-ea"/>
                <a:cs typeface="+mn-cs"/>
              </a:rPr>
              <a:t>DFA</a:t>
            </a:r>
            <a:r>
              <a:rPr lang="zh-CN" altLang="zh-CN" sz="1200" kern="1200" dirty="0">
                <a:solidFill>
                  <a:schemeClr val="tx1"/>
                </a:solidFill>
                <a:effectLst/>
                <a:latin typeface="+mn-lt"/>
                <a:ea typeface="+mn-ea"/>
                <a:cs typeface="+mn-cs"/>
              </a:rPr>
              <a:t>一个状态的项目集，进而构造</a:t>
            </a:r>
            <a:r>
              <a:rPr lang="en-US" altLang="zh-CN" sz="1200" kern="1200" dirty="0">
                <a:solidFill>
                  <a:schemeClr val="tx1"/>
                </a:solidFill>
                <a:effectLst/>
                <a:latin typeface="+mn-lt"/>
                <a:ea typeface="+mn-ea"/>
                <a:cs typeface="+mn-cs"/>
              </a:rPr>
              <a:t>DFA</a:t>
            </a:r>
            <a:r>
              <a:rPr lang="zh-CN" altLang="zh-CN" sz="1200" kern="1200" dirty="0">
                <a:solidFill>
                  <a:schemeClr val="tx1"/>
                </a:solidFill>
                <a:effectLst/>
                <a:latin typeface="+mn-lt"/>
                <a:ea typeface="+mn-ea"/>
                <a:cs typeface="+mn-cs"/>
              </a:rPr>
              <a:t>的方法。</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通过闭包和状态转换函数，则我们很容易就可以求出</a:t>
            </a:r>
            <a:r>
              <a:rPr lang="en-US" altLang="zh-CN" dirty="0"/>
              <a:t>G'</a:t>
            </a:r>
            <a:r>
              <a:rPr lang="zh-CN" altLang="en-US" dirty="0"/>
              <a:t>的</a:t>
            </a:r>
            <a:r>
              <a:rPr lang="en-US" altLang="zh-CN" dirty="0"/>
              <a:t>LR(0)</a:t>
            </a:r>
            <a:r>
              <a:rPr lang="zh-CN" altLang="en-US" dirty="0"/>
              <a:t>项目集规范族：</a:t>
            </a:r>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为了方便，我们根据圆点所在的位置和圆点后是终结符还是非终结符把项目分为以下几种：</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t>一个项目集可能包含多种项目，例如</a:t>
            </a:r>
            <a:endParaRPr lang="en-US" altLang="zh-CN" sz="1200" dirty="0"/>
          </a:p>
          <a:p>
            <a:r>
              <a:rPr lang="zh-CN" altLang="en-US" sz="1200" dirty="0"/>
              <a:t>。。。</a:t>
            </a:r>
            <a:endParaRPr lang="en-US" altLang="zh-CN" sz="1200" dirty="0"/>
          </a:p>
          <a:p>
            <a:r>
              <a:rPr lang="zh-CN" altLang="en-US" sz="1200" dirty="0"/>
              <a:t>因为</a:t>
            </a:r>
            <a:r>
              <a:rPr lang="en-US" altLang="zh-CN" sz="1200" dirty="0"/>
              <a:t>LR(0)</a:t>
            </a:r>
            <a:r>
              <a:rPr lang="zh-CN" altLang="en-US" sz="1200" dirty="0"/>
              <a:t>分析不向前看符号，所以对归约的项目不管当前符号是什么都应归约。对于同时存在移进和归约的项目称为移进</a:t>
            </a:r>
            <a:r>
              <a:rPr lang="en-US" altLang="zh-CN" sz="1200" dirty="0"/>
              <a:t>-</a:t>
            </a:r>
            <a:r>
              <a:rPr lang="zh-CN" altLang="en-US" sz="1200" dirty="0"/>
              <a:t>归约冲突</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t>对于同时存在移进和归约的项目称为归约</a:t>
            </a:r>
            <a:r>
              <a:rPr lang="en-US" altLang="zh-CN" sz="1200" dirty="0"/>
              <a:t>-</a:t>
            </a:r>
            <a:r>
              <a:rPr lang="zh-CN" altLang="en-US" sz="1200" dirty="0"/>
              <a:t>归约冲突</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这个构造算法与</a:t>
            </a:r>
            <a:r>
              <a:rPr lang="en-US" altLang="zh-CN" sz="1200" kern="1200" dirty="0">
                <a:solidFill>
                  <a:schemeClr val="tx1"/>
                </a:solidFill>
                <a:effectLst/>
                <a:latin typeface="+mn-lt"/>
                <a:ea typeface="+mn-ea"/>
                <a:cs typeface="+mn-cs"/>
              </a:rPr>
              <a:t>LR(0)</a:t>
            </a:r>
            <a:r>
              <a:rPr lang="zh-CN" altLang="zh-CN" sz="1200" kern="1200" dirty="0">
                <a:solidFill>
                  <a:schemeClr val="tx1"/>
                </a:solidFill>
                <a:effectLst/>
                <a:latin typeface="+mn-lt"/>
                <a:ea typeface="+mn-ea"/>
                <a:cs typeface="+mn-cs"/>
              </a:rPr>
              <a:t>分析表的构造算法基本类似</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只有些许改动之处</a:t>
            </a:r>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不难看出</a:t>
            </a:r>
            <a:r>
              <a:rPr lang="en-US" altLang="zh-CN" sz="1200" kern="1200" dirty="0">
                <a:solidFill>
                  <a:schemeClr val="tx1"/>
                </a:solidFill>
                <a:effectLst/>
                <a:latin typeface="+mn-lt"/>
                <a:ea typeface="+mn-ea"/>
                <a:cs typeface="+mn-cs"/>
              </a:rPr>
              <a:t>I</a:t>
            </a:r>
            <a:r>
              <a:rPr lang="en-US" altLang="zh-CN" sz="1200" kern="1200" baseline="-25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I</a:t>
            </a:r>
            <a:r>
              <a:rPr lang="en-US" altLang="zh-CN" sz="1200" kern="1200" baseline="-25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I</a:t>
            </a:r>
            <a:r>
              <a:rPr lang="en-US" altLang="zh-CN" sz="1200" kern="1200" baseline="-25000" dirty="0">
                <a:solidFill>
                  <a:schemeClr val="tx1"/>
                </a:solidFill>
                <a:effectLst/>
                <a:latin typeface="+mn-lt"/>
                <a:ea typeface="+mn-ea"/>
                <a:cs typeface="+mn-cs"/>
              </a:rPr>
              <a:t>9</a:t>
            </a:r>
            <a:r>
              <a:rPr lang="zh-CN" altLang="zh-CN" sz="1200" kern="1200" dirty="0">
                <a:solidFill>
                  <a:schemeClr val="tx1"/>
                </a:solidFill>
                <a:effectLst/>
                <a:latin typeface="+mn-lt"/>
                <a:ea typeface="+mn-ea"/>
                <a:cs typeface="+mn-cs"/>
              </a:rPr>
              <a:t>中存在移进—归约冲突，因而这个文法不是</a:t>
            </a:r>
            <a:r>
              <a:rPr lang="en-US" altLang="zh-CN" sz="1200" kern="1200" dirty="0">
                <a:solidFill>
                  <a:schemeClr val="tx1"/>
                </a:solidFill>
                <a:effectLst/>
                <a:latin typeface="+mn-lt"/>
                <a:ea typeface="+mn-ea"/>
                <a:cs typeface="+mn-cs"/>
              </a:rPr>
              <a:t>LR(0)</a:t>
            </a:r>
            <a:r>
              <a:rPr lang="zh-CN" altLang="zh-CN" sz="1200" kern="1200" dirty="0">
                <a:solidFill>
                  <a:schemeClr val="tx1"/>
                </a:solidFill>
                <a:effectLst/>
                <a:latin typeface="+mn-lt"/>
                <a:ea typeface="+mn-ea"/>
                <a:cs typeface="+mn-cs"/>
              </a:rPr>
              <a:t>文法，也就不能构造</a:t>
            </a:r>
            <a:r>
              <a:rPr lang="en-US" altLang="zh-CN" sz="1200" kern="1200" dirty="0">
                <a:solidFill>
                  <a:schemeClr val="tx1"/>
                </a:solidFill>
                <a:effectLst/>
                <a:latin typeface="+mn-lt"/>
                <a:ea typeface="+mn-ea"/>
                <a:cs typeface="+mn-cs"/>
              </a:rPr>
              <a:t>LR(0)</a:t>
            </a:r>
            <a:r>
              <a:rPr lang="zh-CN" altLang="zh-CN" sz="1200" kern="1200" dirty="0">
                <a:solidFill>
                  <a:schemeClr val="tx1"/>
                </a:solidFill>
                <a:effectLst/>
                <a:latin typeface="+mn-lt"/>
                <a:ea typeface="+mn-ea"/>
                <a:cs typeface="+mn-cs"/>
              </a:rPr>
              <a:t>分析表。</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t>尽管</a:t>
            </a:r>
            <a:r>
              <a:rPr lang="en-US" altLang="zh-CN" sz="1200" dirty="0"/>
              <a:t>SLR(1)</a:t>
            </a:r>
            <a:r>
              <a:rPr lang="zh-CN" altLang="en-US" sz="1200" dirty="0"/>
              <a:t>分析表简单实用，但还不能解决所有问题：</a:t>
            </a:r>
            <a:endParaRPr lang="en-US" altLang="zh-CN" sz="1200" dirty="0"/>
          </a:p>
          <a:p>
            <a:endParaRPr lang="en-US" altLang="zh-CN" dirty="0"/>
          </a:p>
          <a:p>
            <a:pPr algn="l"/>
            <a:r>
              <a:rPr lang="zh-CN" altLang="zh-CN" sz="1200" dirty="0">
                <a:solidFill>
                  <a:srgbClr val="FF0000"/>
                </a:solidFill>
              </a:rPr>
              <a:t>多余归约</a:t>
            </a:r>
            <a:r>
              <a:rPr lang="zh-CN" altLang="en-US" sz="1200" dirty="0">
                <a:solidFill>
                  <a:srgbClr val="FF0000"/>
                </a:solidFill>
              </a:rPr>
              <a:t>的根源在于：</a:t>
            </a:r>
            <a:r>
              <a:rPr kumimoji="0" lang="zh-CN" altLang="en-US" sz="1200" dirty="0"/>
              <a:t>因为</a:t>
            </a:r>
            <a:r>
              <a:rPr kumimoji="0" lang="en-US" altLang="zh-CN" sz="1200" dirty="0"/>
              <a:t>FOLLOW(A)</a:t>
            </a:r>
            <a:r>
              <a:rPr kumimoji="0" lang="zh-CN" altLang="en-US" sz="1200" dirty="0"/>
              <a:t>是指</a:t>
            </a:r>
            <a:r>
              <a:rPr kumimoji="0" lang="zh-CN" altLang="en-US" sz="1200" dirty="0">
                <a:solidFill>
                  <a:schemeClr val="hlink"/>
                </a:solidFill>
              </a:rPr>
              <a:t>所有可能推导出的句型</a:t>
            </a:r>
            <a:r>
              <a:rPr kumimoji="0" lang="zh-CN" altLang="en-US" sz="1200" dirty="0"/>
              <a:t>中，可以跟随在</a:t>
            </a:r>
            <a:r>
              <a:rPr kumimoji="0" lang="en-US" altLang="zh-CN" sz="1200" dirty="0"/>
              <a:t>A</a:t>
            </a:r>
            <a:r>
              <a:rPr kumimoji="0" lang="zh-CN" altLang="en-US" sz="1200" dirty="0"/>
              <a:t>后的终结符号集</a:t>
            </a:r>
            <a:endParaRPr kumimoji="0" lang="zh-CN" altLang="en-US" sz="1200" dirty="0"/>
          </a:p>
          <a:p>
            <a:pPr algn="l"/>
            <a:r>
              <a:rPr kumimoji="0" lang="zh-CN" altLang="en-US" sz="1200" dirty="0"/>
              <a:t>但</a:t>
            </a:r>
            <a:r>
              <a:rPr kumimoji="0" lang="en-US" altLang="zh-CN" sz="1200" dirty="0"/>
              <a:t>LR</a:t>
            </a:r>
            <a:r>
              <a:rPr kumimoji="0" lang="zh-CN" altLang="en-US" sz="1200" dirty="0"/>
              <a:t>分析法的归约应该仅对</a:t>
            </a:r>
            <a:r>
              <a:rPr kumimoji="0" lang="zh-CN" altLang="en-US" sz="1200" dirty="0">
                <a:solidFill>
                  <a:schemeClr val="hlink"/>
                </a:solidFill>
              </a:rPr>
              <a:t>规范句型</a:t>
            </a:r>
            <a:r>
              <a:rPr kumimoji="0" lang="zh-CN" altLang="en-US" sz="1200" dirty="0"/>
              <a:t>中跟随在</a:t>
            </a:r>
            <a:r>
              <a:rPr kumimoji="0" lang="en-US" altLang="zh-CN" sz="1200" dirty="0"/>
              <a:t>A</a:t>
            </a:r>
            <a:r>
              <a:rPr kumimoji="0" lang="zh-CN" altLang="en-US" sz="1200" dirty="0"/>
              <a:t>后的终结符有效</a:t>
            </a:r>
            <a:endParaRPr kumimoji="0" lang="zh-CN" altLang="en-US" sz="1200" dirty="0"/>
          </a:p>
          <a:p>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再来看教材</a:t>
            </a:r>
            <a:r>
              <a:rPr lang="en-US" altLang="zh-CN" dirty="0"/>
              <a:t>P142</a:t>
            </a:r>
            <a:r>
              <a:rPr lang="zh-CN" altLang="en-US" dirty="0"/>
              <a:t>最下面的例子，文法</a:t>
            </a:r>
            <a:r>
              <a:rPr lang="en-US" altLang="zh-CN" dirty="0"/>
              <a:t>G</a:t>
            </a:r>
            <a:r>
              <a:rPr lang="zh-CN" altLang="en-US" dirty="0"/>
              <a:t>’为：
识别文法的活前缀的</a:t>
            </a:r>
            <a:r>
              <a:rPr lang="en-US" altLang="zh-CN" dirty="0"/>
              <a:t>DFA</a:t>
            </a:r>
            <a:r>
              <a:rPr lang="zh-CN" altLang="en-US" dirty="0"/>
              <a:t>为
</a:t>
            </a:r>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t>本章首先讨论</a:t>
            </a:r>
            <a:r>
              <a:rPr lang="en-US" altLang="zh-CN" sz="1200" dirty="0"/>
              <a:t>LR</a:t>
            </a:r>
            <a:r>
              <a:rPr lang="zh-CN" altLang="en-US" sz="1200" dirty="0"/>
              <a:t>分析器的工作过程。然后学习四种不同分析表的构造方法。</a:t>
            </a:r>
            <a:endParaRPr lang="zh-CN" altLang="en-US" sz="1200" dirty="0"/>
          </a:p>
          <a:p>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怎么解决呢？我们看</a:t>
            </a:r>
            <a:r>
              <a:rPr lang="en-US" altLang="zh-CN" sz="1200" dirty="0"/>
              <a:t>I</a:t>
            </a:r>
            <a:r>
              <a:rPr lang="en-US" altLang="zh-CN" sz="1200" baseline="-25000" dirty="0"/>
              <a:t>5</a:t>
            </a:r>
            <a:r>
              <a:rPr lang="en-US" altLang="zh-CN" sz="1200" dirty="0"/>
              <a:t>={S → </a:t>
            </a:r>
            <a:r>
              <a:rPr lang="en-US" altLang="zh-CN" sz="1200" dirty="0" err="1"/>
              <a:t>ae•c</a:t>
            </a:r>
            <a:r>
              <a:rPr lang="en-US" altLang="zh-CN" sz="1200" dirty="0"/>
              <a:t>, A → e•}</a:t>
            </a:r>
            <a:r>
              <a:rPr lang="zh-CN" altLang="en-US" sz="1200" dirty="0"/>
              <a:t>，包括了活前缀为</a:t>
            </a:r>
            <a:r>
              <a:rPr lang="en-US" altLang="zh-CN" sz="1200" dirty="0"/>
              <a:t>a</a:t>
            </a:r>
            <a:r>
              <a:rPr lang="zh-CN" altLang="en-US" sz="1200" dirty="0"/>
              <a:t>的所有句型的最右推导有</a:t>
            </a:r>
            <a:endParaRPr lang="en-US" altLang="zh-CN" sz="1200" dirty="0"/>
          </a:p>
          <a:p>
            <a:endParaRPr lang="en-US" altLang="zh-CN" sz="1200"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由项目集的构造原则有：若</a:t>
            </a:r>
            <a:r>
              <a:rPr lang="en-US" altLang="zh-CN" dirty="0"/>
              <a:t>A→α•Bβ∈I</a:t>
            </a:r>
            <a:r>
              <a:rPr lang="zh-CN" altLang="en-US" dirty="0"/>
              <a:t>，则</a:t>
            </a:r>
            <a:r>
              <a:rPr lang="en-US" altLang="zh-CN" dirty="0"/>
              <a:t>B→•</a:t>
            </a:r>
            <a:r>
              <a:rPr lang="en-US" altLang="zh-CN" dirty="0" err="1"/>
              <a:t>γ∈I</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t>由此不妨考虑把</a:t>
            </a:r>
            <a:r>
              <a:rPr lang="en-US" altLang="zh-CN" sz="1200" dirty="0"/>
              <a:t>FIRST(β)</a:t>
            </a:r>
            <a:r>
              <a:rPr lang="zh-CN" altLang="en-US" sz="1200" dirty="0"/>
              <a:t>作为用产生式</a:t>
            </a:r>
            <a:r>
              <a:rPr lang="en-US" altLang="zh-CN" sz="1200" dirty="0"/>
              <a:t>B → γ</a:t>
            </a:r>
            <a:r>
              <a:rPr lang="zh-CN" altLang="en-US" sz="1200" dirty="0"/>
              <a:t>归约的搜索符，称为向前搜索符，作为归约时查看的符号集合，用以替代</a:t>
            </a:r>
            <a:r>
              <a:rPr lang="en-US" altLang="zh-CN" sz="1200" dirty="0"/>
              <a:t>SLR(1)</a:t>
            </a:r>
            <a:r>
              <a:rPr lang="zh-CN" altLang="en-US" sz="1200" dirty="0"/>
              <a:t>分析中的</a:t>
            </a:r>
            <a:r>
              <a:rPr lang="en-US" altLang="zh-CN" sz="1200" dirty="0"/>
              <a:t>Follow</a:t>
            </a:r>
            <a:r>
              <a:rPr lang="zh-CN" altLang="en-US" sz="1200" dirty="0"/>
              <a:t>集，把此搜索符号的集合也放在相应的项目后面，这种处理方法就是</a:t>
            </a:r>
            <a:r>
              <a:rPr lang="en-US" altLang="zh-CN" sz="1200" dirty="0">
                <a:solidFill>
                  <a:srgbClr val="FF0000"/>
                </a:solidFill>
              </a:rPr>
              <a:t>LR(1)</a:t>
            </a:r>
            <a:r>
              <a:rPr lang="zh-CN" altLang="en-US" sz="1200" dirty="0">
                <a:solidFill>
                  <a:srgbClr val="FF0000"/>
                </a:solidFill>
              </a:rPr>
              <a:t>方法</a:t>
            </a:r>
            <a:r>
              <a:rPr lang="zh-CN" altLang="en-US" sz="1200" dirty="0"/>
              <a:t>。</a:t>
            </a:r>
            <a:endParaRPr lang="zh-CN" altLang="en-US" sz="1200"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rgbClr val="FF0000"/>
                </a:solidFill>
              </a:rPr>
              <a:t>b</a:t>
            </a:r>
            <a:r>
              <a:rPr lang="zh-CN" altLang="zh-CN" dirty="0">
                <a:solidFill>
                  <a:srgbClr val="FF0000"/>
                </a:solidFill>
              </a:rPr>
              <a:t>∈</a:t>
            </a:r>
            <a:r>
              <a:rPr lang="en-US" altLang="zh-CN" dirty="0">
                <a:solidFill>
                  <a:srgbClr val="FF0000"/>
                </a:solidFill>
              </a:rPr>
              <a:t>FIRST(</a:t>
            </a:r>
            <a:r>
              <a:rPr lang="zh-CN" altLang="zh-CN" dirty="0">
                <a:solidFill>
                  <a:srgbClr val="FF0000"/>
                </a:solidFill>
              </a:rPr>
              <a:t>β</a:t>
            </a:r>
            <a:r>
              <a:rPr lang="en-US" altLang="zh-CN" dirty="0">
                <a:solidFill>
                  <a:srgbClr val="FF0000"/>
                </a:solidFill>
              </a:rPr>
              <a:t>a)</a:t>
            </a:r>
            <a:r>
              <a:rPr lang="zh-CN" altLang="en-US" dirty="0">
                <a:solidFill>
                  <a:srgbClr val="FF0000"/>
                </a:solidFill>
              </a:rPr>
              <a:t>，若</a:t>
            </a:r>
            <a:r>
              <a:rPr lang="zh-CN" altLang="zh-CN" dirty="0">
                <a:solidFill>
                  <a:srgbClr val="FF0000"/>
                </a:solidFill>
              </a:rPr>
              <a:t>β</a:t>
            </a:r>
            <a:r>
              <a:rPr lang="zh-CN" altLang="en-US" dirty="0">
                <a:solidFill>
                  <a:srgbClr val="FF0000"/>
                </a:solidFill>
              </a:rPr>
              <a:t>为空，则</a:t>
            </a:r>
            <a:r>
              <a:rPr lang="en-US" altLang="zh-CN" dirty="0">
                <a:solidFill>
                  <a:srgbClr val="FF0000"/>
                </a:solidFill>
              </a:rPr>
              <a:t>b=a</a:t>
            </a:r>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LR(1)</a:t>
            </a:r>
            <a:r>
              <a:rPr lang="zh-CN" altLang="en-US" dirty="0"/>
              <a:t>分析表与</a:t>
            </a:r>
            <a:r>
              <a:rPr lang="en-US" altLang="zh-CN" dirty="0"/>
              <a:t>LR(0)</a:t>
            </a:r>
            <a:r>
              <a:rPr lang="zh-CN" altLang="en-US" dirty="0"/>
              <a:t>分析表的构造在形式上基本一样，只是归约项目的归约动作取决于该归约项目的向前搜索符集，即</a:t>
            </a:r>
            <a:r>
              <a:rPr lang="zh-CN" altLang="en-US" dirty="0">
                <a:solidFill>
                  <a:srgbClr val="FF0000"/>
                </a:solidFill>
              </a:rPr>
              <a:t>只有当面临的输入符属于向前搜索符的集合，才做归约动作，其它情况均出错</a:t>
            </a:r>
            <a:r>
              <a:rPr lang="zh-CN" altLang="en-US" dirty="0"/>
              <a:t>。</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a:t>我们把和</a:t>
            </a:r>
            <a:r>
              <a:rPr lang="en-US" altLang="zh-CN" dirty="0">
                <a:solidFill>
                  <a:srgbClr val="FF0000"/>
                </a:solidFill>
              </a:rPr>
              <a:t>LR(0)</a:t>
            </a:r>
            <a:r>
              <a:rPr lang="zh-CN" altLang="en-US" dirty="0">
                <a:solidFill>
                  <a:srgbClr val="FF0000"/>
                </a:solidFill>
              </a:rPr>
              <a:t>项目相同</a:t>
            </a:r>
            <a:r>
              <a:rPr lang="zh-CN" altLang="en-US" dirty="0"/>
              <a:t>的部分称之为“</a:t>
            </a:r>
            <a:r>
              <a:rPr lang="zh-CN" altLang="en-US" dirty="0">
                <a:solidFill>
                  <a:srgbClr val="FF0000"/>
                </a:solidFill>
              </a:rPr>
              <a:t>心</a:t>
            </a:r>
            <a:r>
              <a:rPr lang="zh-CN" altLang="en-US" dirty="0"/>
              <a:t>”，不同的部分是向前搜索符集合。</a:t>
            </a:r>
            <a:endParaRPr lang="zh-CN" altLang="en-US" dirty="0"/>
          </a:p>
          <a:p>
            <a:pPr marL="0" marR="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具体构造算法如下（见教材</a:t>
            </a:r>
            <a:r>
              <a:rPr lang="en-US" altLang="zh-CN" sz="1200" kern="1200" dirty="0">
                <a:solidFill>
                  <a:schemeClr val="tx1"/>
                </a:solidFill>
                <a:effectLst/>
                <a:latin typeface="+mn-lt"/>
                <a:ea typeface="+mn-ea"/>
                <a:cs typeface="+mn-cs"/>
              </a:rPr>
              <a:t>P</a:t>
            </a:r>
            <a:r>
              <a:rPr lang="en-US" altLang="zh-CN" sz="1200" kern="1200" baseline="-25000" dirty="0">
                <a:solidFill>
                  <a:schemeClr val="tx1"/>
                </a:solidFill>
                <a:effectLst/>
                <a:latin typeface="+mn-lt"/>
                <a:ea typeface="+mn-ea"/>
                <a:cs typeface="+mn-cs"/>
              </a:rPr>
              <a:t>145</a:t>
            </a:r>
            <a:r>
              <a:rPr lang="zh-CN"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这个构造算法与</a:t>
            </a:r>
            <a:r>
              <a:rPr lang="en-US" altLang="zh-CN" sz="1200" kern="1200" dirty="0">
                <a:solidFill>
                  <a:schemeClr val="tx1"/>
                </a:solidFill>
                <a:effectLst/>
                <a:latin typeface="+mn-lt"/>
                <a:ea typeface="+mn-ea"/>
                <a:cs typeface="+mn-cs"/>
              </a:rPr>
              <a:t>LR(0)</a:t>
            </a:r>
            <a:r>
              <a:rPr lang="zh-CN" altLang="zh-CN" sz="1200" kern="1200" dirty="0">
                <a:solidFill>
                  <a:schemeClr val="tx1"/>
                </a:solidFill>
                <a:effectLst/>
                <a:latin typeface="+mn-lt"/>
                <a:ea typeface="+mn-ea"/>
                <a:cs typeface="+mn-cs"/>
              </a:rPr>
              <a:t>分析表的构造算法基本类似</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只有些许改动之处</a:t>
            </a:r>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教材</a:t>
            </a:r>
            <a:r>
              <a:rPr lang="en-US" altLang="zh-CN" sz="1200" kern="1200" dirty="0">
                <a:solidFill>
                  <a:schemeClr val="tx1"/>
                </a:solidFill>
                <a:effectLst/>
                <a:latin typeface="+mn-lt"/>
                <a:ea typeface="+mn-ea"/>
                <a:cs typeface="+mn-cs"/>
              </a:rPr>
              <a:t>P</a:t>
            </a:r>
            <a:r>
              <a:rPr lang="en-US" altLang="zh-CN" sz="1200" kern="1200" baseline="-25000" dirty="0">
                <a:solidFill>
                  <a:schemeClr val="tx1"/>
                </a:solidFill>
                <a:effectLst/>
                <a:latin typeface="+mn-lt"/>
                <a:ea typeface="+mn-ea"/>
                <a:cs typeface="+mn-cs"/>
              </a:rPr>
              <a:t>146</a:t>
            </a:r>
            <a:r>
              <a:rPr lang="zh-CN" altLang="zh-CN" sz="1200" kern="1200" dirty="0">
                <a:solidFill>
                  <a:schemeClr val="tx1"/>
                </a:solidFill>
                <a:effectLst/>
                <a:latin typeface="+mn-lt"/>
                <a:ea typeface="+mn-ea"/>
                <a:cs typeface="+mn-cs"/>
              </a:rPr>
              <a:t>例</a:t>
            </a:r>
            <a:r>
              <a:rPr lang="en-US" altLang="zh-CN" sz="1200" kern="1200" dirty="0">
                <a:solidFill>
                  <a:schemeClr val="tx1"/>
                </a:solidFill>
                <a:effectLst/>
                <a:latin typeface="+mn-lt"/>
                <a:ea typeface="+mn-ea"/>
                <a:cs typeface="+mn-cs"/>
              </a:rPr>
              <a:t>7.9</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它的</a:t>
            </a:r>
            <a:r>
              <a:rPr lang="en-US" altLang="zh-CN" sz="1200" kern="1200" dirty="0">
                <a:solidFill>
                  <a:schemeClr val="tx1"/>
                </a:solidFill>
                <a:effectLst/>
                <a:latin typeface="+mn-lt"/>
                <a:ea typeface="+mn-ea"/>
                <a:cs typeface="+mn-cs"/>
              </a:rPr>
              <a:t>LR(1)</a:t>
            </a:r>
            <a:r>
              <a:rPr lang="zh-CN" altLang="zh-CN" sz="1200" kern="1200" dirty="0">
                <a:solidFill>
                  <a:schemeClr val="tx1"/>
                </a:solidFill>
                <a:effectLst/>
                <a:latin typeface="+mn-lt"/>
                <a:ea typeface="+mn-ea"/>
                <a:cs typeface="+mn-cs"/>
              </a:rPr>
              <a:t>的项目集</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和函数</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如图所示：</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相应的</a:t>
            </a:r>
            <a:r>
              <a:rPr lang="en-US" altLang="zh-CN" sz="1200" kern="1200" dirty="0">
                <a:solidFill>
                  <a:schemeClr val="tx1"/>
                </a:solidFill>
                <a:effectLst/>
                <a:latin typeface="+mn-lt"/>
                <a:ea typeface="+mn-ea"/>
                <a:cs typeface="+mn-cs"/>
              </a:rPr>
              <a:t>LR(1)</a:t>
            </a:r>
            <a:r>
              <a:rPr lang="zh-CN" altLang="zh-CN" sz="1200" kern="1200" dirty="0">
                <a:solidFill>
                  <a:schemeClr val="tx1"/>
                </a:solidFill>
                <a:effectLst/>
                <a:latin typeface="+mn-lt"/>
                <a:ea typeface="+mn-ea"/>
                <a:cs typeface="+mn-cs"/>
              </a:rPr>
              <a:t>分析表如下：</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对于该例题，只要仔细分析该文法的</a:t>
            </a:r>
            <a:r>
              <a:rPr lang="en-US" altLang="zh-CN" dirty="0"/>
              <a:t>LR(1)</a:t>
            </a:r>
            <a:r>
              <a:rPr lang="zh-CN" altLang="en-US" dirty="0"/>
              <a:t>每个项目集的项目，不难发现，即使不考察搜索符，它的任何项目都没有冲突，因此，它实际上是一个</a:t>
            </a:r>
            <a:r>
              <a:rPr lang="en-US" altLang="zh-CN" dirty="0"/>
              <a:t>LR(0)</a:t>
            </a:r>
            <a:r>
              <a:rPr lang="zh-CN" altLang="en-US" dirty="0"/>
              <a:t>文法，可以构造一个</a:t>
            </a:r>
            <a:r>
              <a:rPr lang="en-US" altLang="zh-CN" dirty="0"/>
              <a:t>LR</a:t>
            </a:r>
            <a:r>
              <a:rPr lang="zh-CN" altLang="en-US" dirty="0"/>
              <a:t>（</a:t>
            </a:r>
            <a:r>
              <a:rPr lang="en-US" altLang="zh-CN" dirty="0"/>
              <a:t>0</a:t>
            </a:r>
            <a:r>
              <a:rPr lang="zh-CN" altLang="en-US" dirty="0"/>
              <a:t>）项目集。可以得知它的</a:t>
            </a:r>
            <a:r>
              <a:rPr lang="en-US" altLang="zh-CN" dirty="0"/>
              <a:t>LR(0)</a:t>
            </a:r>
            <a:r>
              <a:rPr lang="zh-CN" altLang="en-US" dirty="0"/>
              <a:t>分析器只含有</a:t>
            </a:r>
            <a:r>
              <a:rPr lang="en-US" altLang="zh-CN" dirty="0"/>
              <a:t>7</a:t>
            </a:r>
            <a:r>
              <a:rPr lang="zh-CN" altLang="en-US" dirty="0"/>
              <a:t>个状态，而现在</a:t>
            </a:r>
            <a:r>
              <a:rPr lang="en-US" altLang="zh-CN" dirty="0"/>
              <a:t>LR</a:t>
            </a:r>
            <a:r>
              <a:rPr lang="zh-CN" altLang="en-US" dirty="0"/>
              <a:t>（</a:t>
            </a:r>
            <a:r>
              <a:rPr lang="en-US" altLang="zh-CN" dirty="0"/>
              <a:t>1</a:t>
            </a:r>
            <a:r>
              <a:rPr lang="zh-CN" altLang="en-US" dirty="0"/>
              <a:t>）分析器却含有</a:t>
            </a:r>
            <a:r>
              <a:rPr lang="en-US" altLang="zh-CN" dirty="0"/>
              <a:t>10</a:t>
            </a:r>
            <a:r>
              <a:rPr lang="zh-CN" altLang="en-US" dirty="0"/>
              <a:t>个状态，</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对于正确的输入串，</a:t>
            </a:r>
            <a:r>
              <a:rPr lang="en-US" altLang="zh-CN" sz="1200" kern="1200" dirty="0">
                <a:solidFill>
                  <a:schemeClr val="tx1"/>
                </a:solidFill>
                <a:effectLst/>
                <a:latin typeface="+mn-lt"/>
                <a:ea typeface="+mn-ea"/>
                <a:cs typeface="+mn-cs"/>
              </a:rPr>
              <a:t>LR</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LALR</a:t>
            </a:r>
            <a:r>
              <a:rPr lang="zh-CN" altLang="zh-CN" sz="1200" kern="1200" dirty="0">
                <a:solidFill>
                  <a:schemeClr val="tx1"/>
                </a:solidFill>
                <a:effectLst/>
                <a:latin typeface="+mn-lt"/>
                <a:ea typeface="+mn-ea"/>
                <a:cs typeface="+mn-cs"/>
              </a:rPr>
              <a:t>分析器工作基本一致，但有错误时，</a:t>
            </a:r>
            <a:r>
              <a:rPr lang="en-US" altLang="zh-CN" sz="1200" kern="1200" dirty="0">
                <a:solidFill>
                  <a:schemeClr val="tx1"/>
                </a:solidFill>
                <a:effectLst/>
                <a:latin typeface="+mn-lt"/>
                <a:ea typeface="+mn-ea"/>
                <a:cs typeface="+mn-cs"/>
              </a:rPr>
              <a:t>LALR</a:t>
            </a:r>
            <a:r>
              <a:rPr lang="zh-CN" altLang="zh-CN" sz="1200" kern="1200" dirty="0">
                <a:solidFill>
                  <a:schemeClr val="tx1"/>
                </a:solidFill>
                <a:effectLst/>
                <a:latin typeface="+mn-lt"/>
                <a:ea typeface="+mn-ea"/>
                <a:cs typeface="+mn-cs"/>
              </a:rPr>
              <a:t>可能比</a:t>
            </a:r>
            <a:r>
              <a:rPr lang="en-US" altLang="zh-CN" sz="1200" kern="1200" dirty="0">
                <a:solidFill>
                  <a:schemeClr val="tx1"/>
                </a:solidFill>
                <a:effectLst/>
                <a:latin typeface="+mn-lt"/>
                <a:ea typeface="+mn-ea"/>
                <a:cs typeface="+mn-cs"/>
              </a:rPr>
              <a:t>LR</a:t>
            </a:r>
            <a:r>
              <a:rPr lang="zh-CN" altLang="zh-CN" sz="1200" kern="1200" dirty="0">
                <a:solidFill>
                  <a:schemeClr val="tx1"/>
                </a:solidFill>
                <a:effectLst/>
                <a:latin typeface="+mn-lt"/>
                <a:ea typeface="+mn-ea"/>
                <a:cs typeface="+mn-cs"/>
              </a:rPr>
              <a:t>多做些不必要的，使得错误的发现推迟了，但是因为不会移进更多的符号，依然可以准确地指出错误的位置，这一点与</a:t>
            </a:r>
            <a:r>
              <a:rPr lang="en-US" altLang="zh-CN" sz="1200" kern="1200" dirty="0">
                <a:solidFill>
                  <a:schemeClr val="tx1"/>
                </a:solidFill>
                <a:effectLst/>
                <a:latin typeface="+mn-lt"/>
                <a:ea typeface="+mn-ea"/>
                <a:cs typeface="+mn-cs"/>
              </a:rPr>
              <a:t>LR(1)</a:t>
            </a:r>
            <a:r>
              <a:rPr lang="zh-CN" altLang="zh-CN" sz="1200" kern="1200" dirty="0">
                <a:solidFill>
                  <a:schemeClr val="tx1"/>
                </a:solidFill>
                <a:effectLst/>
                <a:latin typeface="+mn-lt"/>
                <a:ea typeface="+mn-ea"/>
                <a:cs typeface="+mn-cs"/>
              </a:rPr>
              <a:t>是等效的。</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新宋体" panose="02010609030101010101" pitchFamily="49" charset="-122"/>
                <a:ea typeface="新宋体" panose="02010609030101010101" pitchFamily="49" charset="-122"/>
              </a:rPr>
              <a:t>用同心合并来构造</a:t>
            </a:r>
            <a:r>
              <a:rPr lang="en-US" altLang="zh-CN" sz="1200" dirty="0">
                <a:latin typeface="新宋体" panose="02010609030101010101" pitchFamily="49" charset="-122"/>
                <a:ea typeface="新宋体" panose="02010609030101010101" pitchFamily="49" charset="-122"/>
              </a:rPr>
              <a:t>LALR</a:t>
            </a:r>
            <a:r>
              <a:rPr lang="zh-CN" altLang="en-US" sz="1200" dirty="0">
                <a:latin typeface="新宋体" panose="02010609030101010101" pitchFamily="49" charset="-122"/>
                <a:ea typeface="新宋体" panose="02010609030101010101" pitchFamily="49" charset="-122"/>
              </a:rPr>
              <a:t>分析表，虽简单明了，但太费存储空间。为此，人们又提出另一种构造</a:t>
            </a:r>
            <a:r>
              <a:rPr lang="en-US" altLang="zh-CN" sz="1200" dirty="0">
                <a:latin typeface="新宋体" panose="02010609030101010101" pitchFamily="49" charset="-122"/>
                <a:ea typeface="新宋体" panose="02010609030101010101" pitchFamily="49" charset="-122"/>
              </a:rPr>
              <a:t>LALR</a:t>
            </a:r>
            <a:r>
              <a:rPr lang="zh-CN" altLang="en-US" sz="1200" dirty="0">
                <a:latin typeface="新宋体" panose="02010609030101010101" pitchFamily="49" charset="-122"/>
                <a:ea typeface="新宋体" panose="02010609030101010101" pitchFamily="49" charset="-122"/>
              </a:rPr>
              <a:t>分析表的方法：</a:t>
            </a:r>
            <a:r>
              <a:rPr lang="zh-CN" altLang="en-US" sz="1200" dirty="0">
                <a:solidFill>
                  <a:srgbClr val="CC3300"/>
                </a:solidFill>
                <a:latin typeface="新宋体" panose="02010609030101010101" pitchFamily="49" charset="-122"/>
                <a:ea typeface="新宋体" panose="02010609030101010101" pitchFamily="49" charset="-122"/>
              </a:rPr>
              <a:t>造核法。</a:t>
            </a:r>
            <a:endParaRPr lang="zh-CN" altLang="en-US" sz="1200" dirty="0">
              <a:solidFill>
                <a:srgbClr val="CC3300"/>
              </a:solidFill>
              <a:latin typeface="新宋体" panose="02010609030101010101" pitchFamily="49" charset="-122"/>
              <a:ea typeface="新宋体" panose="02010609030101010101" pitchFamily="49" charset="-122"/>
            </a:endParaRPr>
          </a:p>
          <a:p>
            <a:r>
              <a:rPr lang="zh-CN" altLang="en-US" dirty="0"/>
              <a:t>这种方法就不介绍了。</a:t>
            </a:r>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根据前面的介绍我们知道：自下而上分析的中心思想是“移进－归约”，关键问题就是“寻找规范句型的句柄”。当一貌似句柄的符号串呈现于分析栈顶时，如何确定用哪一个产生式来归约？这是我们一直未能解决的问题。</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对于算符优先文法的特殊情况，我们借助算符间的优先关系解决了这一问题。但对于更一般的情况，该如何来做呢？仔细分析问题产生的原因，我们会发现，在分析过程中我们没有利用到已移进和归约出的整个符号串——“历史资料”，也没有根据产生式去“瞻望”未来可能遇到的输入符号，而</a:t>
            </a:r>
            <a:r>
              <a:rPr lang="en-US" altLang="zh-CN" sz="1200" kern="1200" dirty="0">
                <a:solidFill>
                  <a:schemeClr val="tx1"/>
                </a:solidFill>
                <a:effectLst/>
                <a:latin typeface="+mn-lt"/>
                <a:ea typeface="+mn-ea"/>
                <a:cs typeface="+mn-cs"/>
              </a:rPr>
              <a:t>LR</a:t>
            </a:r>
            <a:r>
              <a:rPr lang="zh-CN" altLang="zh-CN" sz="1200" kern="1200" dirty="0">
                <a:solidFill>
                  <a:schemeClr val="tx1"/>
                </a:solidFill>
                <a:effectLst/>
                <a:latin typeface="+mn-lt"/>
                <a:ea typeface="+mn-ea"/>
                <a:cs typeface="+mn-cs"/>
              </a:rPr>
              <a:t>分析法就是在这些方面对“移进－归约”进行改造的。</a:t>
            </a:r>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The Art of Computer Programming</a:t>
            </a:r>
            <a:r>
              <a:rPr lang="zh-CN" altLang="en-US" sz="1200" dirty="0"/>
              <a:t>： </a:t>
            </a:r>
            <a:r>
              <a:rPr lang="zh-CN" altLang="en-US" sz="1200" b="0" i="0" kern="1200" dirty="0">
                <a:solidFill>
                  <a:schemeClr val="tx1"/>
                </a:solidFill>
                <a:effectLst/>
                <a:latin typeface="+mn-lt"/>
                <a:ea typeface="+mn-ea"/>
                <a:cs typeface="+mn-cs"/>
              </a:rPr>
              <a:t>计算机程序设计艺术</a:t>
            </a:r>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本章将要讨论四种分析方法各自对应的分析表。这些分析表的构造后面再讲。下边先看一下</a:t>
            </a:r>
            <a:r>
              <a:rPr lang="en-US" altLang="zh-CN" dirty="0"/>
              <a:t>LR</a:t>
            </a:r>
            <a:r>
              <a:rPr lang="zh-CN" altLang="en-US" dirty="0"/>
              <a:t>分析器的工作过程。</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chemeClr val="tx1"/>
                </a:solidFill>
                <a:effectLst/>
                <a:latin typeface="+mn-lt"/>
                <a:ea typeface="+mn-ea"/>
                <a:cs typeface="+mn-cs"/>
              </a:rPr>
              <a:t>LR</a:t>
            </a:r>
            <a:r>
              <a:rPr lang="zh-CN" altLang="zh-CN" sz="1200" kern="1200" dirty="0">
                <a:solidFill>
                  <a:schemeClr val="tx1"/>
                </a:solidFill>
                <a:effectLst/>
                <a:latin typeface="+mn-lt"/>
                <a:ea typeface="+mn-ea"/>
                <a:cs typeface="+mn-cs"/>
              </a:rPr>
              <a:t>分析器的工作过程就是一步一步地变换三元式，直至执行</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接受</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或</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报错</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为止。再看前面的例子：</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a:defRPr sz="2400">
                <a:solidFill>
                  <a:schemeClr val="tx1"/>
                </a:solidFill>
                <a:latin typeface="宋体" pitchFamily="2" charset="-122"/>
                <a:ea typeface="宋体" pitchFamily="2" charset="-122"/>
              </a:defRPr>
            </a:lvl1pPr>
            <a:lvl2pPr marL="742950" indent="-285750">
              <a:defRPr sz="2400">
                <a:solidFill>
                  <a:schemeClr val="tx1"/>
                </a:solidFill>
                <a:latin typeface="宋体" pitchFamily="2" charset="-122"/>
                <a:ea typeface="宋体" pitchFamily="2" charset="-122"/>
              </a:defRPr>
            </a:lvl2pPr>
            <a:lvl3pPr marL="1143000" indent="-228600">
              <a:defRPr sz="2400">
                <a:solidFill>
                  <a:schemeClr val="tx1"/>
                </a:solidFill>
                <a:latin typeface="宋体" pitchFamily="2" charset="-122"/>
                <a:ea typeface="宋体" pitchFamily="2" charset="-122"/>
              </a:defRPr>
            </a:lvl3pPr>
            <a:lvl4pPr marL="1600200" indent="-228600">
              <a:defRPr sz="2400">
                <a:solidFill>
                  <a:schemeClr val="tx1"/>
                </a:solidFill>
                <a:latin typeface="宋体" pitchFamily="2" charset="-122"/>
                <a:ea typeface="宋体" pitchFamily="2" charset="-122"/>
              </a:defRPr>
            </a:lvl4pPr>
            <a:lvl5pPr marL="2057400" indent="-228600">
              <a:defRPr sz="24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4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4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4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400">
                <a:solidFill>
                  <a:schemeClr val="tx1"/>
                </a:solidFill>
                <a:latin typeface="宋体" pitchFamily="2" charset="-122"/>
                <a:ea typeface="宋体" pitchFamily="2" charset="-122"/>
              </a:defRPr>
            </a:lvl9pPr>
          </a:lstStyle>
          <a:p>
            <a:fld id="{AD7F6367-A0F1-4D78-A1AD-58745986EADB}"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88067" name="Rectangle 2"/>
          <p:cNvSpPr>
            <a:spLocks noGrp="1" noRot="1" noChangeAspect="1" noChangeArrowheads="1" noTextEdit="1"/>
          </p:cNvSpPr>
          <p:nvPr>
            <p:ph type="sldImg"/>
          </p:nvPr>
        </p:nvSpPr>
        <p:spPr/>
      </p:sp>
      <p:sp>
        <p:nvSpPr>
          <p:cNvPr id="88068" name="Rectangle 3"/>
          <p:cNvSpPr>
            <a:spLocks noGrp="1" noChangeArrowheads="1"/>
          </p:cNvSpPr>
          <p:nvPr>
            <p:ph type="body" idx="1"/>
          </p:nvPr>
        </p:nvSpPr>
        <p:spPr>
          <a:xfrm>
            <a:off x="914400" y="4343400"/>
            <a:ext cx="5029200" cy="4114800"/>
          </a:xfrm>
          <a:noFill/>
        </p:spPr>
        <p:txBody>
          <a:bodyPr/>
          <a:lstStyle/>
          <a:p>
            <a:pPr eaLnBrk="1" hangingPunct="1"/>
            <a:r>
              <a:rPr lang="en-US" altLang="zh-CN" b="1" dirty="0">
                <a:solidFill>
                  <a:srgbClr val="000000"/>
                </a:solidFill>
                <a:latin typeface="+mn-lt"/>
                <a:ea typeface="+mn-ea"/>
              </a:rPr>
              <a:t> </a:t>
            </a:r>
            <a:r>
              <a:rPr lang="zh-CN" altLang="en-US" b="1" dirty="0">
                <a:solidFill>
                  <a:srgbClr val="000000"/>
                </a:solidFill>
                <a:latin typeface="+mn-lt"/>
                <a:ea typeface="+mn-ea"/>
              </a:rPr>
              <a:t>这是前面讲过的对输入串</a:t>
            </a:r>
            <a:r>
              <a:rPr lang="en-US" altLang="zh-CN" b="1" dirty="0" err="1">
                <a:solidFill>
                  <a:srgbClr val="000000"/>
                </a:solidFill>
                <a:latin typeface="+mn-lt"/>
                <a:ea typeface="+mn-ea"/>
              </a:rPr>
              <a:t>abbcde</a:t>
            </a:r>
            <a:r>
              <a:rPr lang="en-US" altLang="zh-CN" b="1" dirty="0">
                <a:solidFill>
                  <a:srgbClr val="000000"/>
                </a:solidFill>
                <a:latin typeface="+mn-lt"/>
                <a:ea typeface="+mn-ea"/>
              </a:rPr>
              <a:t>#</a:t>
            </a:r>
            <a:r>
              <a:rPr lang="zh-CN" altLang="en-US" b="1" dirty="0">
                <a:solidFill>
                  <a:srgbClr val="000000"/>
                </a:solidFill>
                <a:latin typeface="+mn-lt"/>
                <a:ea typeface="+mn-ea"/>
              </a:rPr>
              <a:t>的移进</a:t>
            </a:r>
            <a:r>
              <a:rPr lang="en-US" altLang="zh-CN" b="1" dirty="0">
                <a:solidFill>
                  <a:srgbClr val="000000"/>
                </a:solidFill>
                <a:latin typeface="+mn-lt"/>
                <a:ea typeface="+mn-ea"/>
              </a:rPr>
              <a:t>-</a:t>
            </a:r>
            <a:r>
              <a:rPr lang="zh-CN" altLang="en-US" b="1" dirty="0">
                <a:solidFill>
                  <a:srgbClr val="000000"/>
                </a:solidFill>
                <a:latin typeface="+mn-lt"/>
                <a:ea typeface="+mn-ea"/>
              </a:rPr>
              <a:t>归约分析过程，下面我们来看如何用</a:t>
            </a:r>
            <a:r>
              <a:rPr lang="en-US" altLang="zh-CN" b="1" dirty="0">
                <a:solidFill>
                  <a:srgbClr val="000000"/>
                </a:solidFill>
                <a:latin typeface="+mn-lt"/>
                <a:ea typeface="+mn-ea"/>
              </a:rPr>
              <a:t>LR</a:t>
            </a:r>
            <a:r>
              <a:rPr lang="zh-CN" altLang="en-US" b="1" dirty="0">
                <a:solidFill>
                  <a:srgbClr val="000000"/>
                </a:solidFill>
                <a:latin typeface="+mn-lt"/>
                <a:ea typeface="+mn-ea"/>
              </a:rPr>
              <a:t>分析法来分析该句子</a:t>
            </a:r>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dirty="0"/>
                  <a:t>其中</a:t>
                </a:r>
                <a14:m>
                  <m:oMath xmlns:m="http://schemas.openxmlformats.org/officeDocument/2006/math">
                    <m:r>
                      <a:rPr lang="en-US" altLang="zh-CN" sz="1200" i="1" smtClean="0">
                        <a:effectLst/>
                        <a:latin typeface="Cambria Math" panose="02040503050406030204" pitchFamily="18" charset="0"/>
                        <a:ea typeface="Cambria Math" panose="02040503050406030204" pitchFamily="18" charset="0"/>
                        <a:cs typeface="宋体" panose="02010600030101010101" pitchFamily="2" charset="-122"/>
                        <a:sym typeface="Symbol" panose="05050102010706020507" pitchFamily="18" charset="2"/>
                      </a:rPr>
                      <m:t>⇐</m:t>
                    </m:r>
                  </m:oMath>
                </a14:m>
                <a:r>
                  <a:rPr lang="zh-CN" altLang="en-US" dirty="0"/>
                  <a:t>表示归约。从这里可以看到，对一个合法的句子而言，每次归约后得到的都是已归约部分和输入剩余部分合起来构成文法的规范句型。</a:t>
                </a:r>
                <a:endParaRPr lang="en-US" altLang="zh-CN" dirty="0"/>
              </a:p>
              <a:p>
                <a:r>
                  <a:rPr lang="zh-CN" altLang="en-US" dirty="0"/>
                  <a:t>而用哪个产生式继续归约仅取决于当前句型的前部。</a:t>
                </a:r>
              </a:p>
            </p:txBody>
          </p:sp>
        </mc:Choice>
        <mc:Fallback>
          <p:sp>
            <p:nvSpPr>
              <p:cNvPr id="3" name="备注占位符 2"/>
              <p:cNvSpPr>
                <a:spLocks noGrp="1"/>
              </p:cNvSpPr>
              <p:nvPr>
                <p:ph type="body" idx="1"/>
              </p:nvPr>
            </p:nvSpPr>
            <p:spPr/>
            <p:txBody>
              <a:bodyPr/>
              <a:lstStyle/>
              <a:p>
                <a:r>
                  <a:rPr lang="zh-CN" altLang="en-US" dirty="0" smtClean="0"/>
                  <a:t>其中</a:t>
                </a:r>
                <a:r>
                  <a:rPr lang="en-US" altLang="zh-CN" sz="1200" i="0" smtClean="0">
                    <a:effectLst/>
                    <a:latin typeface="Cambria Math" panose="02040503050406030204" pitchFamily="18" charset="0"/>
                    <a:ea typeface="Cambria Math" panose="02040503050406030204" pitchFamily="18" charset="0"/>
                    <a:cs typeface="宋体" pitchFamily="2" charset="-122"/>
                    <a:sym typeface="Symbol" panose="05050102010706020507" pitchFamily="18" charset="2"/>
                  </a:rPr>
                  <a:t>⇐</a:t>
                </a:r>
                <a:r>
                  <a:rPr lang="zh-CN" altLang="en-US" dirty="0" smtClean="0"/>
                  <a:t>表示规约。从这里可以看到，对一个合法的句子而言，每次规约后得到的都是已规约部分和输入剩余部分合起来构成文法的规范句型。</a:t>
                </a:r>
                <a:endParaRPr lang="en-US" altLang="zh-CN" dirty="0" smtClean="0"/>
              </a:p>
              <a:p>
                <a:r>
                  <a:rPr lang="zh-CN" altLang="en-US" dirty="0" smtClean="0"/>
                  <a:t>而用哪个产生式继续规约仅取决于当前句型的前部。</a:t>
                </a:r>
                <a:endParaRPr lang="zh-CN" altLang="en-US" dirty="0"/>
              </a:p>
            </p:txBody>
          </p:sp>
        </mc:Fallback>
      </mc:AlternateContent>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02412" y="2308881"/>
            <a:ext cx="8139178" cy="899167"/>
          </a:xfrm>
        </p:spPr>
        <p:txBody>
          <a:bodyPr lIns="101600" tIns="38100" rIns="25400" bIns="38100" anchor="t" anchorCtr="0">
            <a:noAutofit/>
          </a:bodyPr>
          <a:lstStyle>
            <a:lvl1pPr algn="ctr">
              <a:defRPr sz="405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502444" y="3565525"/>
            <a:ext cx="8139113" cy="801370"/>
          </a:xfrm>
        </p:spPr>
        <p:txBody>
          <a:bodyPr lIns="101600" tIns="38100" rIns="76200" bIns="38100" anchor="ctr" anchorCtr="0">
            <a:noAutofit/>
          </a:bodyPr>
          <a:lstStyle>
            <a:lvl1pPr marL="0" indent="0" algn="ctr" eaLnBrk="1" fontAlgn="auto" latinLnBrk="0" hangingPunct="1">
              <a:lnSpc>
                <a:spcPct val="100000"/>
              </a:lnSpc>
              <a:buNone/>
              <a:defRPr sz="1800" u="none" strike="noStrike" kern="1200" cap="none" spc="200" normalizeH="0" baseline="0">
                <a:solidFill>
                  <a:schemeClr val="tx1"/>
                </a:solidFill>
                <a:uFillTx/>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0285F21-41F4-4E84-A1B0-14456700ABE0}"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8843E61C-59C5-4CD9-8AD0-6C2DF969DDCF}" type="slidenum">
              <a:rPr lang="zh-CN" altLang="en-US" smtClean="0"/>
            </a:fld>
            <a:endParaRPr lang="zh-CN" altLang="en-US" dirty="0"/>
          </a:p>
        </p:txBody>
      </p:sp>
      <p:sp>
        <p:nvSpPr>
          <p:cNvPr id="7" name="Title Placeholder 1"/>
          <p:cNvSpPr>
            <a:spLocks noGrp="1"/>
          </p:cNvSpPr>
          <p:nvPr>
            <p:ph type="title"/>
          </p:nvPr>
        </p:nvSpPr>
        <p:spPr>
          <a:xfrm>
            <a:off x="768096" y="241108"/>
            <a:ext cx="7772222" cy="900000"/>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11" name="内容占位符 10"/>
          <p:cNvSpPr>
            <a:spLocks noGrp="1"/>
          </p:cNvSpPr>
          <p:nvPr>
            <p:ph sz="quarter" idx="13" hasCustomPrompt="1"/>
          </p:nvPr>
        </p:nvSpPr>
        <p:spPr>
          <a:xfrm>
            <a:off x="768350" y="1322773"/>
            <a:ext cx="7771968" cy="5147877"/>
          </a:xfrm>
        </p:spPr>
        <p:txBody>
          <a:bodyPr/>
          <a:lstStyle>
            <a:lvl1pPr marL="504190" marR="0" indent="-504190" algn="l" defTabSz="914400" rtl="0" eaLnBrk="1" fontAlgn="auto" latinLnBrk="0" hangingPunct="1">
              <a:lnSpc>
                <a:spcPct val="100000"/>
              </a:lnSpc>
              <a:spcBef>
                <a:spcPts val="600"/>
              </a:spcBef>
              <a:spcAft>
                <a:spcPts val="600"/>
              </a:spcAft>
              <a:buClr>
                <a:schemeClr val="accent1"/>
              </a:buClr>
              <a:buSzPct val="100000"/>
              <a:buFont typeface="Wingdings" panose="05000000000000000000" pitchFamily="2" charset="2"/>
              <a:buChar char="Ø"/>
              <a:defRPr sz="2800" b="0"/>
            </a:lvl1pPr>
            <a:lvl2pPr marL="1007745" indent="-504190">
              <a:buFont typeface="Wingdings" panose="05000000000000000000" pitchFamily="2" charset="2"/>
              <a:buChar char="l"/>
              <a:defRPr sz="2400" b="0"/>
            </a:lvl2pPr>
            <a:lvl3pPr>
              <a:defRPr sz="2000" b="0"/>
            </a:lvl3pPr>
            <a:lvl4pPr>
              <a:defRPr b="0"/>
            </a:lvl4pPr>
            <a:lvl5pPr>
              <a:defRPr b="0"/>
            </a:lvl5pPr>
          </a:lstStyle>
          <a:p>
            <a:pPr marL="541655" marR="0" lvl="0" indent="-541655" algn="l" defTabSz="914400" rtl="0" eaLnBrk="1" fontAlgn="auto" latinLnBrk="0" hangingPunct="1">
              <a:lnSpc>
                <a:spcPct val="100000"/>
              </a:lnSpc>
              <a:spcBef>
                <a:spcPts val="600"/>
              </a:spcBef>
              <a:spcAft>
                <a:spcPts val="600"/>
              </a:spcAft>
              <a:buClr>
                <a:schemeClr val="accent1"/>
              </a:buClr>
              <a:buSzPct val="100000"/>
              <a:buFont typeface="Wingdings" panose="05000000000000000000" pitchFamily="2" charset="2"/>
              <a:buChar char="Ø"/>
              <a:defRPr/>
            </a:pPr>
            <a:r>
              <a:rPr lang="zh-CN" altLang="en-US" dirty="0"/>
              <a:t>单击此处编辑母版文本样式单击此处编辑母版文本样式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6457950" y="4960137"/>
            <a:ext cx="2400300" cy="1463040"/>
          </a:xfrm>
          <a:prstGeom prst="rect">
            <a:avLst/>
          </a:prstGeo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DD89167-35CE-4F36-B21B-5F152061CB9D}"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44EF7F-BB72-4C8F-93A5-79D00203EC58}" type="slidenum">
              <a:rPr lang="zh-CN" altLang="en-US" smtClean="0"/>
            </a:fld>
            <a:endParaRPr lang="zh-CN" alt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768096" y="2286000"/>
            <a:ext cx="3566160" cy="4023360"/>
          </a:xfrm>
          <a:prstGeom prst="rect">
            <a:avLst/>
          </a:prstGeo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Content Placeholder 3"/>
          <p:cNvSpPr>
            <a:spLocks noGrp="1"/>
          </p:cNvSpPr>
          <p:nvPr>
            <p:ph sz="half" idx="2"/>
          </p:nvPr>
        </p:nvSpPr>
        <p:spPr>
          <a:xfrm>
            <a:off x="4491990" y="2286000"/>
            <a:ext cx="3566160" cy="402336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F2F595BB-06FF-4AE4-B7BA-05CE6924808F}"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44EF7F-BB72-4C8F-93A5-79D00203EC58}"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768096" y="2179636"/>
            <a:ext cx="3566160" cy="822960"/>
          </a:xfrm>
          <a:prstGeom prst="rect">
            <a:avLst/>
          </a:prstGeo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768096" y="2967788"/>
            <a:ext cx="3566160" cy="334157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491990" y="2179636"/>
            <a:ext cx="3566160" cy="822960"/>
          </a:xfrm>
          <a:prstGeom prst="rect">
            <a:avLst/>
          </a:prstGeo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endParaRPr lang="zh-CN" altLang="en-US"/>
          </a:p>
        </p:txBody>
      </p:sp>
      <p:sp>
        <p:nvSpPr>
          <p:cNvPr id="6" name="Content Placeholder 5"/>
          <p:cNvSpPr>
            <a:spLocks noGrp="1"/>
          </p:cNvSpPr>
          <p:nvPr>
            <p:ph sz="quarter" idx="4"/>
          </p:nvPr>
        </p:nvSpPr>
        <p:spPr>
          <a:xfrm>
            <a:off x="4491990" y="2967788"/>
            <a:ext cx="3566160" cy="334157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E139582D-3971-41F6-BF7F-1B1CCC632144}" type="datetime1">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444EF7F-BB72-4C8F-93A5-79D00203EC58}"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3E80CEF-A76E-4EED-A70C-86C74C966A03}" type="datetime1">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444EF7F-BB72-4C8F-93A5-79D00203EC58}"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4B716-52BD-4E17-BD13-CCDB437639F6}" type="datetime1">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444EF7F-BB72-4C8F-93A5-79D00203EC58}"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286250" y="822960"/>
            <a:ext cx="4258818" cy="5184648"/>
          </a:xfrm>
          <a:prstGeom prst="rect">
            <a:avLst/>
          </a:prstGeo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768096" y="2257506"/>
            <a:ext cx="3291840" cy="3762294"/>
          </a:xfrm>
          <a:prstGeom prst="rect">
            <a:avLst/>
          </a:prstGeo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985CBF03-A2F6-4C36-8DD1-E18693CB6A48}"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44EF7F-BB72-4C8F-93A5-79D00203EC58}"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9141714" cy="4572000"/>
          </a:xfrm>
          <a:prstGeom prst="rect">
            <a:avLst/>
          </a:prstGeo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457950" y="4960138"/>
            <a:ext cx="2400300" cy="1463040"/>
          </a:xfrm>
          <a:prstGeom prst="rect">
            <a:avLst/>
          </a:prstGeo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FA53703A-622F-4C94-8689-AEFB31BC7FD1}"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44EF7F-BB72-4C8F-93A5-79D00203EC58}" type="slidenum">
              <a:rPr lang="zh-CN" altLang="en-US" smtClean="0"/>
            </a:fld>
            <a:endParaRPr lang="zh-CN" alt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68096" y="1313895"/>
            <a:ext cx="7772222" cy="499546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2B1C198F-717E-4F44-86F5-0D7D766AFC72}"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44EF7F-BB72-4C8F-93A5-79D00203EC58}"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42951" y="762000"/>
            <a:ext cx="5686425" cy="541020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21381092-60E1-450A-9647-18FD4636EB00}"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44EF7F-BB72-4C8F-93A5-79D00203EC58}" type="slidenum">
              <a:rPr lang="zh-CN" altLang="en-US" smtClean="0"/>
            </a:fld>
            <a:endParaRPr lang="zh-CN" alt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02412" y="581225"/>
            <a:ext cx="8139178"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502444" y="1508125"/>
            <a:ext cx="8139113" cy="4749165"/>
          </a:xfrm>
          <a:prstGeom prst="rect">
            <a:avLst/>
          </a:prstGeom>
        </p:spPr>
        <p:txBody>
          <a:bodyPr vert="horz" lIns="101600" tIns="0" rIns="82550" bIns="0" rtlCol="0">
            <a:normAutofit/>
          </a:bodyPr>
          <a:lstStyle>
            <a:lvl1pPr>
              <a:defRPr sz="1800"/>
            </a:lvl1pPr>
            <a:lvl2pPr>
              <a:defRPr sz="1800"/>
            </a:lvl2pPr>
            <a:lvl3pPr>
              <a:defRPr sz="1800"/>
            </a:lvl3pPr>
            <a:lvl4pPr>
              <a:defRPr sz="1800"/>
            </a:lvl4pPr>
            <a:lvl5pPr>
              <a:defRPr sz="18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630079" y="727710"/>
            <a:ext cx="2948940" cy="1115060"/>
          </a:xfrm>
        </p:spPr>
        <p:txBody>
          <a:bodyPr anchor="ctr" anchorCtr="0"/>
          <a:lstStyle>
            <a:lvl1pPr>
              <a:defRPr sz="24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3853815" y="727710"/>
            <a:ext cx="4629150" cy="5403215"/>
          </a:xfrm>
        </p:spPr>
        <p:txBody>
          <a:bodyPr/>
          <a:lstStyle>
            <a:lvl1pPr>
              <a:defRPr sz="1800">
                <a:latin typeface="+mn-ea"/>
                <a:ea typeface="+mn-ea"/>
              </a:defRPr>
            </a:lvl1pPr>
            <a:lvl2pPr marL="342900" indent="0">
              <a:buNone/>
              <a:defRPr sz="1800">
                <a:latin typeface="+mn-ea"/>
                <a:ea typeface="+mn-ea"/>
              </a:defRPr>
            </a:lvl2pPr>
            <a:lvl3pPr>
              <a:defRPr sz="1800">
                <a:latin typeface="+mn-ea"/>
                <a:ea typeface="+mn-ea"/>
              </a:defRPr>
            </a:lvl3pPr>
            <a:lvl4pPr>
              <a:defRPr sz="1800">
                <a:latin typeface="+mn-ea"/>
                <a:ea typeface="+mn-ea"/>
              </a:defRPr>
            </a:lvl4pPr>
            <a:lvl5pPr>
              <a:defRPr sz="1800">
                <a:latin typeface="+mn-ea"/>
                <a:ea typeface="+mn-ea"/>
              </a:defRPr>
            </a:lvl5pPr>
            <a:lvl6pPr>
              <a:defRPr sz="1500"/>
            </a:lvl6pPr>
            <a:lvl7pPr>
              <a:defRPr sz="1500"/>
            </a:lvl7pPr>
            <a:lvl8pPr>
              <a:defRPr sz="1500"/>
            </a:lvl8pPr>
            <a:lvl9pPr>
              <a:defRPr sz="15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630079" y="2239645"/>
            <a:ext cx="2948940" cy="3891915"/>
          </a:xfrm>
        </p:spPr>
        <p:txBody>
          <a:bodyPr/>
          <a:lstStyle>
            <a:lvl1pPr marL="257175" indent="-257175">
              <a:buFont typeface="Arial" panose="020B0604020202020204" pitchFamily="34" charset="0"/>
              <a:buChar char="•"/>
              <a:defRPr sz="1800">
                <a:latin typeface="+mn-ea"/>
                <a:ea typeface="+mn-ea"/>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sym typeface="+mn-ea"/>
            </a:endParaRPr>
          </a:p>
          <a:p>
            <a:pPr lvl="0"/>
            <a:r>
              <a:rPr lang="zh-CN" altLang="en-US" smtClean="0">
                <a:sym typeface="+mn-ea"/>
              </a:rPr>
              <a:t>单击此处编辑正文</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p:nvPr>
        </p:nvSpPr>
        <p:spPr>
          <a:xfrm>
            <a:off x="502444" y="5605145"/>
            <a:ext cx="8139113" cy="558165"/>
          </a:xfrm>
        </p:spPr>
        <p:txBody>
          <a:bodyPr/>
          <a:lstStyle>
            <a:lvl1pPr>
              <a:defRPr/>
            </a:lvl1pPr>
          </a:lstStyle>
          <a:p>
            <a:r>
              <a:rPr>
                <a:sym typeface="+mn-ea"/>
              </a:rPr>
              <a:t>单击此处编辑母版标题样式</a:t>
            </a:r>
            <a:endParaRPr lang="zh-CN" altLang="en-US"/>
          </a:p>
        </p:txBody>
      </p:sp>
      <p:sp>
        <p:nvSpPr>
          <p:cNvPr id="8" name="内容占位符 7"/>
          <p:cNvSpPr>
            <a:spLocks noGrp="1"/>
          </p:cNvSpPr>
          <p:nvPr>
            <p:ph idx="1"/>
          </p:nvPr>
        </p:nvSpPr>
        <p:spPr>
          <a:xfrm>
            <a:off x="502444" y="641350"/>
            <a:ext cx="8139113" cy="4556125"/>
          </a:xfrm>
        </p:spPr>
        <p:txBody>
          <a:bodyPr vert="horz" lIns="101600" tIns="0" rIns="82550" bIns="0" rtlCol="0">
            <a:noAutofit/>
          </a:bodyPr>
          <a:lstStyle>
            <a:lvl1pPr defTabSz="914400">
              <a:defRPr lang="zh-CN" altLang="en-US" dirty="0">
                <a:solidFill>
                  <a:schemeClr val="tx1">
                    <a:lumMod val="75000"/>
                    <a:lumOff val="25000"/>
                  </a:schemeClr>
                </a:solidFill>
                <a:sym typeface="+mn-ea"/>
              </a:defRPr>
            </a:lvl1pPr>
            <a:lvl2pPr marL="342900" lvl="1" indent="0" defTabSz="914400">
              <a:buNone/>
              <a:tabLst>
                <a:tab pos="1609725" algn="l"/>
              </a:tabLst>
              <a:defRPr lang="zh-CN" altLang="en-US" dirty="0">
                <a:solidFill>
                  <a:schemeClr val="tx1">
                    <a:lumMod val="75000"/>
                    <a:lumOff val="25000"/>
                  </a:schemeClr>
                </a:solidFill>
                <a:sym typeface="+mn-ea"/>
              </a:defRPr>
            </a:lvl2pPr>
            <a:lvl3pPr lvl="2" defTabSz="914400">
              <a:defRPr lang="zh-CN" altLang="en-US" dirty="0">
                <a:solidFill>
                  <a:schemeClr val="tx1">
                    <a:lumMod val="75000"/>
                    <a:lumOff val="25000"/>
                  </a:schemeClr>
                </a:solidFill>
                <a:sym typeface="+mn-ea"/>
              </a:defRPr>
            </a:lvl3pPr>
            <a:lvl4pPr lvl="3" defTabSz="914400">
              <a:defRPr lang="zh-CN" altLang="en-US" dirty="0">
                <a:solidFill>
                  <a:schemeClr val="tx1">
                    <a:lumMod val="75000"/>
                    <a:lumOff val="25000"/>
                  </a:schemeClr>
                </a:solidFill>
                <a:sym typeface="+mn-ea"/>
              </a:defRPr>
            </a:lvl4pPr>
            <a:lvl5pPr lvl="4" defTabSz="914400">
              <a:defRPr lang="zh-CN" altLang="en-US" dirty="0">
                <a:solidFill>
                  <a:schemeClr val="tx1">
                    <a:lumMod val="75000"/>
                    <a:lumOff val="25000"/>
                  </a:schemeClr>
                </a:solidFill>
                <a:sym typeface="+mn-ea"/>
              </a:defRPr>
            </a:lvl5pPr>
          </a:lstStyle>
          <a:p>
            <a:pPr lvl="0"/>
            <a:r>
              <a:rPr>
                <a:sym typeface="+mn-ea"/>
              </a:rPr>
              <a:t>单击此处编辑母版文本样式</a:t>
            </a:r>
            <a:endParaRPr dirty="0">
              <a:sym typeface="+mn-ea"/>
            </a:endParaRPr>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9147334" cy="6868160"/>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3429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350996" y="565150"/>
            <a:ext cx="4050030" cy="5727700"/>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4715828" y="565150"/>
            <a:ext cx="4050030" cy="5727700"/>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502412" y="623591"/>
            <a:ext cx="8139178"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24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zh-CN" altLang="en-US" dirty="0"/>
              <a:t>单击此处编辑母版标题样式</a:t>
            </a:r>
            <a:endParaRPr lang="en-US" dirty="0"/>
          </a:p>
        </p:txBody>
      </p:sp>
      <p:sp>
        <p:nvSpPr>
          <p:cNvPr id="3" name="Subtitle 2"/>
          <p:cNvSpPr>
            <a:spLocks noGrp="1"/>
          </p:cNvSpPr>
          <p:nvPr>
            <p:ph type="subTitle" idx="1"/>
          </p:nvPr>
        </p:nvSpPr>
        <p:spPr>
          <a:xfrm>
            <a:off x="6457950" y="4960137"/>
            <a:ext cx="2400300" cy="1463040"/>
          </a:xfrm>
          <a:prstGeom prst="rect">
            <a:avLst/>
          </a:prstGeo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76E1D3DA-9717-4CA5-8BBA-D0F562C56C72}"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44EF7F-BB72-4C8F-93A5-79D00203EC58}" type="slidenum">
              <a:rPr lang="zh-CN" altLang="en-US" smtClean="0"/>
            </a:fld>
            <a:endParaRPr lang="zh-CN" alt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2" Type="http://schemas.openxmlformats.org/officeDocument/2006/relationships/theme" Target="../theme/theme2.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659807" y="6349833"/>
            <a:ext cx="2025000" cy="316800"/>
          </a:xfrm>
          <a:prstGeom prst="rect">
            <a:avLst/>
          </a:prstGeom>
        </p:spPr>
        <p:txBody>
          <a:bodyPr vert="horz" lIns="91440" tIns="45720" rIns="91440" bIns="45720" rtlCol="0" anchor="ctr">
            <a:normAutofit/>
          </a:bodyPr>
          <a:lstStyle>
            <a:lvl1pPr algn="l">
              <a:defRPr sz="9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3087000" y="6349833"/>
            <a:ext cx="2970000" cy="316800"/>
          </a:xfrm>
          <a:prstGeom prst="rect">
            <a:avLst/>
          </a:prstGeom>
        </p:spPr>
        <p:txBody>
          <a:bodyPr vert="horz" lIns="91440" tIns="45720" rIns="91440" bIns="45720" rtlCol="0" anchor="ctr">
            <a:normAutofit/>
          </a:bodyPr>
          <a:lstStyle>
            <a:lvl1pPr algn="ctr">
              <a:defRPr sz="9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6457950" y="6349833"/>
            <a:ext cx="2025000" cy="316800"/>
          </a:xfrm>
          <a:prstGeom prst="rect">
            <a:avLst/>
          </a:prstGeom>
        </p:spPr>
        <p:txBody>
          <a:bodyPr vert="horz" lIns="91440" tIns="45720" rIns="91440" bIns="45720" rtlCol="0" anchor="ctr">
            <a:normAutofit/>
          </a:bodyPr>
          <a:lstStyle>
            <a:lvl1pPr algn="r">
              <a:defRPr sz="9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标题 7"/>
          <p:cNvSpPr>
            <a:spLocks noGrp="1"/>
          </p:cNvSpPr>
          <p:nvPr>
            <p:ph type="title" hasCustomPrompt="1"/>
          </p:nvPr>
        </p:nvSpPr>
        <p:spPr>
          <a:xfrm>
            <a:off x="502412" y="581225"/>
            <a:ext cx="8139178" cy="648000"/>
          </a:xfrm>
        </p:spPr>
        <p:txBody>
          <a:bodyPr vert="horz" lIns="101600" tIns="38100" rIns="76200" bIns="38100" rtlCol="0" anchor="ctr" anchorCtr="0">
            <a:noAutofit/>
          </a:bodyPr>
          <a:lstStyle>
            <a:lvl1pPr defTabSz="914400">
              <a:defRPr lang="zh-CN" altLang="en-US" sz="2400" dirty="0">
                <a:sym typeface="+mn-ea"/>
              </a:defRPr>
            </a:lvl1pPr>
          </a:lstStyle>
          <a:p>
            <a:pPr lvl="0"/>
            <a:r>
              <a:rPr dirty="0">
                <a:sym typeface="+mn-ea"/>
              </a:rPr>
              <a:t>单击此处编辑母版标题样式</a:t>
            </a:r>
            <a:endParaRPr dirty="0">
              <a:sym typeface="+mn-ea"/>
            </a:endParaRPr>
          </a:p>
        </p:txBody>
      </p:sp>
      <p:sp>
        <p:nvSpPr>
          <p:cNvPr id="9" name="文本占位符 8"/>
          <p:cNvSpPr>
            <a:spLocks noGrp="1"/>
          </p:cNvSpPr>
          <p:nvPr>
            <p:ph type="body" idx="1" hasCustomPrompt="1"/>
          </p:nvPr>
        </p:nvSpPr>
        <p:spPr>
          <a:xfrm>
            <a:off x="502444" y="1508125"/>
            <a:ext cx="8139113" cy="4749165"/>
          </a:xfrm>
          <a:prstGeom prst="rect">
            <a:avLst/>
          </a:prstGeom>
        </p:spPr>
        <p:txBody>
          <a:bodyPr vert="horz" lIns="101600" tIns="0" rIns="82550" bIns="0" rtlCol="0">
            <a:normAutofit/>
          </a:bodyPr>
          <a:lstStyle>
            <a:lvl1pPr>
              <a:defRPr sz="1800"/>
            </a:lvl1pPr>
            <a:lvl2pPr>
              <a:defRPr sz="1800"/>
            </a:lvl2pPr>
            <a:lvl3pPr>
              <a:defRPr sz="1800"/>
            </a:lvl3pPr>
            <a:lvl4pPr>
              <a:defRPr sz="1800"/>
            </a:lvl4pPr>
            <a:lvl5pPr>
              <a:defRPr sz="1800"/>
            </a:lvl5pPr>
          </a:lstStyle>
          <a:p>
            <a:pPr lvl="0"/>
            <a:r>
              <a:rPr lang="zh-CN" altLang="en-US" dirty="0"/>
              <a:t>单击此处编辑母版文本样式</a:t>
            </a:r>
            <a:endParaRPr lang="zh-CN" altLang="en-US" dirty="0"/>
          </a:p>
          <a:p>
            <a:pPr lvl="0"/>
            <a:r>
              <a:rPr lang="zh-CN" altLang="en-US" dirty="0">
                <a:sym typeface="+mn-ea"/>
              </a:rPr>
              <a:t>单击此处编辑母版文本样式</a:t>
            </a:r>
            <a:endParaRPr lang="zh-CN" altLang="en-US" dirty="0"/>
          </a:p>
          <a:p>
            <a:pPr lvl="0"/>
            <a:r>
              <a:rPr lang="zh-CN" altLang="en-US" dirty="0">
                <a:sym typeface="+mn-ea"/>
              </a:rPr>
              <a:t>单击此处编辑母版文本样式</a:t>
            </a:r>
            <a:endParaRPr lang="zh-CN" altLang="en-US" dirty="0"/>
          </a:p>
          <a:p>
            <a:pPr lvl="0"/>
            <a:r>
              <a:rPr lang="zh-CN" altLang="en-US" dirty="0">
                <a:sym typeface="+mn-ea"/>
              </a:rPr>
              <a:t>单击此处编辑母版文本样式</a:t>
            </a:r>
            <a:endParaRPr lang="zh-CN" altLang="en-US" dirty="0"/>
          </a:p>
          <a:p>
            <a:pPr lvl="0"/>
            <a:r>
              <a:rPr lang="zh-CN" altLang="en-US" dirty="0">
                <a:sym typeface="+mn-ea"/>
              </a:rPr>
              <a:t>单击此处编辑母版文本样式</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685800" rtl="0" eaLnBrk="1" fontAlgn="auto" latinLnBrk="0" hangingPunct="1">
        <a:lnSpc>
          <a:spcPct val="100000"/>
        </a:lnSpc>
        <a:spcBef>
          <a:spcPct val="0"/>
        </a:spcBef>
        <a:buNone/>
        <a:defRPr sz="2100" u="none" strike="noStrike" kern="1200" cap="none" spc="200" normalizeH="0">
          <a:solidFill>
            <a:schemeClr val="tx1"/>
          </a:solidFill>
          <a:uFillTx/>
          <a:latin typeface="+mn-ea"/>
          <a:ea typeface="+mn-ea"/>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b="0" u="none" strike="noStrike" kern="1200" cap="none" spc="150" normalizeH="0" baseline="0">
          <a:solidFill>
            <a:schemeClr val="tx1"/>
          </a:solidFill>
          <a:uFillTx/>
          <a:latin typeface="+mn-ea"/>
          <a:ea typeface="+mn-ea"/>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solidFill>
          <a:uFillTx/>
          <a:latin typeface="+mn-ea"/>
          <a:ea typeface="+mn-ea"/>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mn-ea"/>
          <a:ea typeface="+mn-ea"/>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mn-ea"/>
          <a:ea typeface="+mn-ea"/>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mn-ea"/>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241108"/>
            <a:ext cx="7772222" cy="900000"/>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70BE3BB-0C40-42E8-8EC8-D6B9734C1420}" type="datetime1">
              <a:rPr lang="zh-CN" altLang="en-US" smtClean="0"/>
            </a:fld>
            <a:endParaRPr lang="zh-CN" alt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444EF7F-BB72-4C8F-93A5-79D00203EC58}" type="slidenum">
              <a:rPr lang="zh-CN" altLang="en-US" smtClean="0"/>
            </a:fld>
            <a:endParaRPr lang="zh-CN" altLang="en-US"/>
          </a:p>
        </p:txBody>
      </p:sp>
      <p:cxnSp>
        <p:nvCxnSpPr>
          <p:cNvPr id="7" name="Straight Connector 6"/>
          <p:cNvCxnSpPr/>
          <p:nvPr/>
        </p:nvCxnSpPr>
        <p:spPr>
          <a:xfrm flipV="1">
            <a:off x="589255" y="241108"/>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Content Placeholder 2"/>
          <p:cNvSpPr txBox="1"/>
          <p:nvPr userDrawn="1"/>
        </p:nvSpPr>
        <p:spPr>
          <a:xfrm>
            <a:off x="768096" y="1322773"/>
            <a:ext cx="7772222" cy="5147931"/>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3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2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20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20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endParaRPr lang="en-US" dirty="0"/>
          </a:p>
        </p:txBody>
      </p:sp>
      <p:sp>
        <p:nvSpPr>
          <p:cNvPr id="9" name="文本占位符 8"/>
          <p:cNvSpPr>
            <a:spLocks noGrp="1"/>
          </p:cNvSpPr>
          <p:nvPr>
            <p:ph type="body" idx="1"/>
          </p:nvPr>
        </p:nvSpPr>
        <p:spPr>
          <a:xfrm>
            <a:off x="768094" y="1322772"/>
            <a:ext cx="7747255" cy="5147932"/>
          </a:xfrm>
          <a:prstGeom prst="rect">
            <a:avLst/>
          </a:prstGeom>
        </p:spPr>
        <p:txBody>
          <a:bodyPr vert="horz" lIns="91440" tIns="45720" rIns="91440" bIns="45720" rtlCol="0">
            <a:normAutofit/>
          </a:bodyPr>
          <a:lstStyle/>
          <a:p>
            <a:pPr marL="541655" marR="0" lvl="0" indent="-541655" algn="l" defTabSz="914400" rtl="0" eaLnBrk="1" fontAlgn="auto" latinLnBrk="0" hangingPunct="1">
              <a:lnSpc>
                <a:spcPct val="100000"/>
              </a:lnSpc>
              <a:spcBef>
                <a:spcPts val="600"/>
              </a:spcBef>
              <a:spcAft>
                <a:spcPts val="600"/>
              </a:spcAft>
              <a:buClr>
                <a:schemeClr val="accent1"/>
              </a:buClr>
              <a:buSzPct val="100000"/>
              <a:buFont typeface="Wingdings" panose="05000000000000000000" pitchFamily="2" charset="2"/>
              <a:buChar char="Ø"/>
              <a:defRPr/>
            </a:pPr>
            <a:r>
              <a:rPr lang="zh-CN" altLang="en-US" dirty="0"/>
              <a:t>单击此处编辑母版文本样式单击此处编辑母版文本样式</a:t>
            </a:r>
            <a:endParaRPr lang="zh-CN" altLang="en-US" dirty="0"/>
          </a:p>
          <a:p>
            <a:pPr lvl="1"/>
            <a:r>
              <a:rPr lang="zh-CN" altLang="en-US" dirty="0"/>
              <a:t>第二级</a:t>
            </a:r>
            <a:endParaRPr lang="zh-CN" altLang="en-US" dirty="0"/>
          </a:p>
          <a:p>
            <a:pPr lvl="2"/>
            <a:r>
              <a:rPr lang="zh-CN" altLang="en-US" dirty="0"/>
              <a:t> 第三级</a:t>
            </a:r>
            <a:endParaRPr lang="zh-CN" altLang="en-US" dirty="0"/>
          </a:p>
          <a:p>
            <a:pPr lvl="3"/>
            <a:r>
              <a:rPr lang="zh-CN" altLang="en-US" dirty="0"/>
              <a:t> 第四级</a:t>
            </a:r>
            <a:endParaRPr lang="zh-CN" altLang="en-US" dirty="0"/>
          </a:p>
          <a:p>
            <a:pPr lvl="4"/>
            <a:r>
              <a:rPr lang="zh-CN" altLang="en-US" dirty="0"/>
              <a:t> 第五级</a:t>
            </a:r>
            <a:endParaRPr lang="zh-CN" altLang="en-US" dirty="0"/>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hdr="0" ftr="0" dt="0"/>
  <p:txStyles>
    <p:titleStyle>
      <a:lvl1pPr algn="l" defTabSz="914400" rtl="0" eaLnBrk="1" latinLnBrk="0" hangingPunct="1">
        <a:lnSpc>
          <a:spcPct val="80000"/>
        </a:lnSpc>
        <a:spcBef>
          <a:spcPct val="0"/>
        </a:spcBef>
        <a:buNone/>
        <a:defRPr sz="4400" kern="1200" cap="none" spc="100" baseline="0">
          <a:solidFill>
            <a:schemeClr val="tx1">
              <a:lumMod val="95000"/>
              <a:lumOff val="5000"/>
            </a:schemeClr>
          </a:solidFill>
          <a:effectLst/>
          <a:latin typeface="+mj-lt"/>
          <a:ea typeface="+mj-ea"/>
          <a:cs typeface="+mj-cs"/>
        </a:defRPr>
      </a:lvl1pPr>
    </p:titleStyle>
    <p:bodyStyle>
      <a:lvl1pPr marL="504190" marR="0" indent="-504190" algn="l" defTabSz="914400" rtl="0" eaLnBrk="1" fontAlgn="auto" latinLnBrk="0" hangingPunct="1">
        <a:lnSpc>
          <a:spcPct val="100000"/>
        </a:lnSpc>
        <a:spcBef>
          <a:spcPts val="600"/>
        </a:spcBef>
        <a:spcAft>
          <a:spcPts val="600"/>
        </a:spcAft>
        <a:buClr>
          <a:schemeClr val="accent1"/>
        </a:buClr>
        <a:buSzPct val="100000"/>
        <a:buFont typeface="Wingdings" panose="05000000000000000000" pitchFamily="2" charset="2"/>
        <a:buNone/>
        <a:defRPr sz="3200" b="0" kern="1200">
          <a:solidFill>
            <a:schemeClr val="tx1"/>
          </a:solidFill>
          <a:latin typeface="+mn-lt"/>
          <a:ea typeface="+mn-ea"/>
          <a:cs typeface="+mn-cs"/>
        </a:defRPr>
      </a:lvl1pPr>
      <a:lvl2pPr marL="1007745" indent="-50419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0" kern="1200">
          <a:solidFill>
            <a:schemeClr val="tx1"/>
          </a:solidFill>
          <a:latin typeface="+mn-lt"/>
          <a:ea typeface="+mn-ea"/>
          <a:cs typeface="+mn-cs"/>
        </a:defRPr>
      </a:lvl2pPr>
      <a:lvl3pPr marL="1163955" indent="-136525" algn="l" defTabSz="914400" rtl="0" eaLnBrk="1" latinLnBrk="0" hangingPunct="1">
        <a:lnSpc>
          <a:spcPct val="100000"/>
        </a:lnSpc>
        <a:spcBef>
          <a:spcPts val="600"/>
        </a:spcBef>
        <a:spcAft>
          <a:spcPts val="600"/>
        </a:spcAft>
        <a:buClr>
          <a:schemeClr val="accent1"/>
        </a:buClr>
        <a:buFont typeface="Wingdings 3" pitchFamily="18" charset="2"/>
        <a:buChar char=""/>
        <a:defRPr sz="2400" b="0" kern="1200">
          <a:solidFill>
            <a:schemeClr val="tx1"/>
          </a:solidFill>
          <a:latin typeface="+mn-lt"/>
          <a:ea typeface="+mn-ea"/>
          <a:cs typeface="+mn-cs"/>
        </a:defRPr>
      </a:lvl3pPr>
      <a:lvl4pPr marL="1438275" indent="-136525" algn="l" defTabSz="914400" rtl="0" eaLnBrk="1" latinLnBrk="0" hangingPunct="1">
        <a:lnSpc>
          <a:spcPct val="100000"/>
        </a:lnSpc>
        <a:spcBef>
          <a:spcPts val="600"/>
        </a:spcBef>
        <a:spcAft>
          <a:spcPts val="600"/>
        </a:spcAft>
        <a:buClr>
          <a:schemeClr val="accent1"/>
        </a:buClr>
        <a:buFont typeface="Wingdings 3" pitchFamily="18" charset="2"/>
        <a:buChar char=""/>
        <a:defRPr sz="2000" b="0" kern="1200">
          <a:solidFill>
            <a:schemeClr val="tx1"/>
          </a:solidFill>
          <a:latin typeface="+mn-lt"/>
          <a:ea typeface="+mn-ea"/>
          <a:cs typeface="+mn-cs"/>
        </a:defRPr>
      </a:lvl4pPr>
      <a:lvl5pPr marL="1616075" indent="-136525" algn="l" defTabSz="914400" rtl="0" eaLnBrk="1" latinLnBrk="0" hangingPunct="1">
        <a:lnSpc>
          <a:spcPct val="100000"/>
        </a:lnSpc>
        <a:spcBef>
          <a:spcPts val="600"/>
        </a:spcBef>
        <a:spcAft>
          <a:spcPts val="600"/>
        </a:spcAft>
        <a:buClr>
          <a:schemeClr val="accent1"/>
        </a:buClr>
        <a:buFont typeface="Wingdings 3" pitchFamily="18" charset="2"/>
        <a:buChar char=""/>
        <a:defRPr sz="2000" b="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5.xml"/><Relationship Id="rId2" Type="http://schemas.openxmlformats.org/officeDocument/2006/relationships/image" Target="../media/image5.emf"/><Relationship Id="rId1"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0.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0.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0.xml"/><Relationship Id="rId1"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9.png"/><Relationship Id="rId1" Type="http://schemas.openxmlformats.org/officeDocument/2006/relationships/image" Target="../media/image8.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0.xml"/><Relationship Id="rId2" Type="http://schemas.openxmlformats.org/officeDocument/2006/relationships/image" Target="../media/image11.png"/><Relationship Id="rId1" Type="http://schemas.openxmlformats.org/officeDocument/2006/relationships/image" Target="../media/image10.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0.xml"/><Relationship Id="rId2" Type="http://schemas.openxmlformats.org/officeDocument/2006/relationships/image" Target="../media/image13.png"/><Relationship Id="rId1" Type="http://schemas.openxmlformats.org/officeDocument/2006/relationships/image" Target="../media/image12.png"/></Relationships>
</file>

<file path=ppt/slides/_rels/slide76.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0.xml"/><Relationship Id="rId2" Type="http://schemas.openxmlformats.org/officeDocument/2006/relationships/image" Target="../media/image15.png"/><Relationship Id="rId1" Type="http://schemas.openxmlformats.org/officeDocument/2006/relationships/image" Target="../media/image14.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0.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7" Type="http://schemas.openxmlformats.org/officeDocument/2006/relationships/notesSlide" Target="../notesSlides/notesSlide30.xml"/><Relationship Id="rId6" Type="http://schemas.openxmlformats.org/officeDocument/2006/relationships/vmlDrawing" Target="../drawings/vmlDrawing2.vml"/><Relationship Id="rId5" Type="http://schemas.openxmlformats.org/officeDocument/2006/relationships/slideLayout" Target="../slideLayouts/slideLayout10.xml"/><Relationship Id="rId4" Type="http://schemas.openxmlformats.org/officeDocument/2006/relationships/image" Target="../media/image17.emf"/><Relationship Id="rId3" Type="http://schemas.openxmlformats.org/officeDocument/2006/relationships/oleObject" Target="../embeddings/oleObject3.bin"/><Relationship Id="rId2" Type="http://schemas.openxmlformats.org/officeDocument/2006/relationships/image" Target="../media/image16.wmf"/><Relationship Id="rId1" Type="http://schemas.openxmlformats.org/officeDocument/2006/relationships/oleObject" Target="../embeddings/oleObject2.bin"/></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0.xml"/><Relationship Id="rId2" Type="http://schemas.openxmlformats.org/officeDocument/2006/relationships/image" Target="../media/image3.jpeg"/><Relationship Id="rId1" Type="http://schemas.openxmlformats.org/officeDocument/2006/relationships/image" Target="../media/image2.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 y="4960137"/>
            <a:ext cx="6313251" cy="1463040"/>
          </a:xfrm>
        </p:spPr>
        <p:txBody>
          <a:bodyPr>
            <a:normAutofit/>
          </a:bodyPr>
          <a:lstStyle/>
          <a:p>
            <a:r>
              <a:rPr lang="zh-CN" altLang="en-US" sz="4000" dirty="0"/>
              <a:t>第</a:t>
            </a:r>
            <a:r>
              <a:rPr lang="en-US" altLang="zh-CN" sz="4000" dirty="0"/>
              <a:t>7</a:t>
            </a:r>
            <a:r>
              <a:rPr lang="zh-CN" altLang="en-US" sz="4000" dirty="0"/>
              <a:t>章 </a:t>
            </a:r>
            <a:r>
              <a:rPr lang="en-US" altLang="zh-CN" sz="4000" dirty="0"/>
              <a:t>LR</a:t>
            </a:r>
            <a:r>
              <a:rPr lang="zh-CN" altLang="en-US" sz="4000" dirty="0"/>
              <a:t>分析</a:t>
            </a:r>
            <a:endParaRPr lang="zh-CN" altLang="en-US" sz="4000"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a:xfrm>
            <a:off x="768096" y="241108"/>
            <a:ext cx="8375904" cy="900000"/>
          </a:xfrm>
        </p:spPr>
        <p:txBody>
          <a:bodyPr>
            <a:normAutofit fontScale="90000"/>
          </a:bodyPr>
          <a:lstStyle/>
          <a:p>
            <a:r>
              <a:rPr lang="en-US" altLang="zh-CN" dirty="0"/>
              <a:t>The Art of Computer Programming</a:t>
            </a:r>
            <a:endParaRPr lang="zh-CN" altLang="en-US" dirty="0"/>
          </a:p>
        </p:txBody>
      </p:sp>
      <p:sp>
        <p:nvSpPr>
          <p:cNvPr id="4" name="内容占位符 3"/>
          <p:cNvSpPr>
            <a:spLocks noGrp="1"/>
          </p:cNvSpPr>
          <p:nvPr>
            <p:ph sz="quarter" idx="13"/>
          </p:nvPr>
        </p:nvSpPr>
        <p:spPr>
          <a:xfrm>
            <a:off x="768350" y="1322773"/>
            <a:ext cx="8375650" cy="5147877"/>
          </a:xfrm>
        </p:spPr>
        <p:txBody>
          <a:bodyPr>
            <a:noAutofit/>
          </a:bodyPr>
          <a:lstStyle/>
          <a:p>
            <a:pPr>
              <a:spcBef>
                <a:spcPts val="0"/>
              </a:spcBef>
              <a:spcAft>
                <a:spcPts val="0"/>
              </a:spcAft>
            </a:pPr>
            <a:r>
              <a:rPr lang="zh-CN" altLang="en-US" sz="2000" dirty="0"/>
              <a:t>第一卷 </a:t>
            </a:r>
            <a:r>
              <a:rPr lang="en-US" altLang="zh-CN" sz="2000" dirty="0"/>
              <a:t>- </a:t>
            </a:r>
            <a:r>
              <a:rPr lang="zh-CN" altLang="en-US" sz="2000" dirty="0"/>
              <a:t>基础算法</a:t>
            </a:r>
            <a:r>
              <a:rPr lang="en-US" altLang="zh-CN" sz="2000" dirty="0"/>
              <a:t>(Fundamental Algorithms)</a:t>
            </a:r>
            <a:endParaRPr lang="zh-CN" altLang="en-US" sz="2000" dirty="0"/>
          </a:p>
          <a:p>
            <a:pPr lvl="1">
              <a:spcBef>
                <a:spcPts val="0"/>
              </a:spcBef>
              <a:spcAft>
                <a:spcPts val="0"/>
              </a:spcAft>
            </a:pPr>
            <a:r>
              <a:rPr lang="zh-CN" altLang="en-US" sz="1200" dirty="0"/>
              <a:t>第一章 </a:t>
            </a:r>
            <a:r>
              <a:rPr lang="en-US" altLang="zh-CN" sz="1200" dirty="0"/>
              <a:t>- </a:t>
            </a:r>
            <a:r>
              <a:rPr lang="zh-CN" altLang="en-US" sz="1200" dirty="0"/>
              <a:t>基本观念（</a:t>
            </a:r>
            <a:r>
              <a:rPr lang="en-US" altLang="zh-CN" sz="1200" dirty="0"/>
              <a:t>Basic concepts</a:t>
            </a:r>
            <a:r>
              <a:rPr lang="zh-CN" altLang="en-US" sz="1200" dirty="0"/>
              <a:t>）</a:t>
            </a:r>
            <a:endParaRPr lang="zh-CN" altLang="en-US" sz="1200" dirty="0"/>
          </a:p>
          <a:p>
            <a:pPr lvl="1">
              <a:spcBef>
                <a:spcPts val="0"/>
              </a:spcBef>
              <a:spcAft>
                <a:spcPts val="0"/>
              </a:spcAft>
            </a:pPr>
            <a:r>
              <a:rPr lang="zh-CN" altLang="en-US" sz="1200" dirty="0"/>
              <a:t>第二章 </a:t>
            </a:r>
            <a:r>
              <a:rPr lang="en-US" altLang="zh-CN" sz="1200" dirty="0"/>
              <a:t>- </a:t>
            </a:r>
            <a:r>
              <a:rPr lang="zh-CN" altLang="en-US" sz="1200" dirty="0"/>
              <a:t>信息结构（</a:t>
            </a:r>
            <a:r>
              <a:rPr lang="en-US" altLang="zh-CN" sz="1200" dirty="0"/>
              <a:t>Information structures</a:t>
            </a:r>
            <a:r>
              <a:rPr lang="zh-CN" altLang="en-US" sz="1200" dirty="0"/>
              <a:t>）</a:t>
            </a:r>
            <a:endParaRPr lang="zh-CN" altLang="en-US" sz="1200" dirty="0"/>
          </a:p>
          <a:p>
            <a:pPr>
              <a:spcBef>
                <a:spcPts val="0"/>
              </a:spcBef>
              <a:spcAft>
                <a:spcPts val="0"/>
              </a:spcAft>
            </a:pPr>
            <a:r>
              <a:rPr lang="zh-CN" altLang="en-US" sz="2000" dirty="0"/>
              <a:t>第二卷</a:t>
            </a:r>
            <a:r>
              <a:rPr lang="en-US" altLang="zh-CN" sz="2000" dirty="0"/>
              <a:t>- </a:t>
            </a:r>
            <a:r>
              <a:rPr lang="zh-CN" altLang="en-US" sz="2000" dirty="0"/>
              <a:t>半数值算法</a:t>
            </a:r>
            <a:r>
              <a:rPr lang="en-US" altLang="zh-CN" sz="2000" dirty="0"/>
              <a:t>(</a:t>
            </a:r>
            <a:r>
              <a:rPr lang="en-US" altLang="zh-CN" sz="2000" dirty="0" err="1"/>
              <a:t>Seminumerical</a:t>
            </a:r>
            <a:r>
              <a:rPr lang="en-US" altLang="zh-CN" sz="2000" dirty="0"/>
              <a:t> Algorithms) </a:t>
            </a:r>
            <a:endParaRPr lang="zh-CN" altLang="en-US" sz="2000" dirty="0"/>
          </a:p>
          <a:p>
            <a:pPr lvl="1">
              <a:spcBef>
                <a:spcPts val="0"/>
              </a:spcBef>
              <a:spcAft>
                <a:spcPts val="0"/>
              </a:spcAft>
            </a:pPr>
            <a:r>
              <a:rPr lang="zh-CN" altLang="en-US" sz="1200" dirty="0"/>
              <a:t>第三章 </a:t>
            </a:r>
            <a:r>
              <a:rPr lang="en-US" altLang="zh-CN" sz="1200" dirty="0"/>
              <a:t>- </a:t>
            </a:r>
            <a:r>
              <a:rPr lang="zh-CN" altLang="en-US" sz="1200" dirty="0"/>
              <a:t>随机数（</a:t>
            </a:r>
            <a:r>
              <a:rPr lang="en-US" altLang="zh-CN" sz="1200" dirty="0"/>
              <a:t>Random numbers</a:t>
            </a:r>
            <a:r>
              <a:rPr lang="zh-CN" altLang="en-US" sz="1200" dirty="0"/>
              <a:t>）</a:t>
            </a:r>
            <a:endParaRPr lang="zh-CN" altLang="en-US" sz="1200" dirty="0"/>
          </a:p>
          <a:p>
            <a:pPr lvl="1">
              <a:spcBef>
                <a:spcPts val="0"/>
              </a:spcBef>
              <a:spcAft>
                <a:spcPts val="0"/>
              </a:spcAft>
            </a:pPr>
            <a:r>
              <a:rPr lang="zh-CN" altLang="en-US" sz="1200" dirty="0"/>
              <a:t>第四章 </a:t>
            </a:r>
            <a:r>
              <a:rPr lang="en-US" altLang="zh-CN" sz="1200" dirty="0"/>
              <a:t>- </a:t>
            </a:r>
            <a:r>
              <a:rPr lang="zh-CN" altLang="en-US" sz="1200" dirty="0"/>
              <a:t>算数（</a:t>
            </a:r>
            <a:r>
              <a:rPr lang="en-US" altLang="zh-CN" sz="1200" dirty="0"/>
              <a:t>Arithmetic</a:t>
            </a:r>
            <a:r>
              <a:rPr lang="zh-CN" altLang="en-US" sz="1200" dirty="0"/>
              <a:t>）</a:t>
            </a:r>
            <a:endParaRPr lang="zh-CN" altLang="en-US" sz="1200" dirty="0"/>
          </a:p>
          <a:p>
            <a:pPr>
              <a:spcBef>
                <a:spcPts val="0"/>
              </a:spcBef>
              <a:spcAft>
                <a:spcPts val="0"/>
              </a:spcAft>
            </a:pPr>
            <a:r>
              <a:rPr lang="zh-CN" altLang="en-US" sz="2000" dirty="0"/>
              <a:t>第三卷</a:t>
            </a:r>
            <a:r>
              <a:rPr lang="en-US" altLang="zh-CN" sz="2000" dirty="0"/>
              <a:t>- </a:t>
            </a:r>
            <a:r>
              <a:rPr lang="zh-CN" altLang="en-US" sz="2000" dirty="0"/>
              <a:t>排序与搜索</a:t>
            </a:r>
            <a:r>
              <a:rPr lang="en-US" altLang="zh-CN" sz="2000" dirty="0"/>
              <a:t>(Sorting and Searching) </a:t>
            </a:r>
            <a:endParaRPr lang="zh-CN" altLang="en-US" sz="2000" dirty="0"/>
          </a:p>
          <a:p>
            <a:pPr lvl="1">
              <a:spcBef>
                <a:spcPts val="0"/>
              </a:spcBef>
              <a:spcAft>
                <a:spcPts val="0"/>
              </a:spcAft>
            </a:pPr>
            <a:r>
              <a:rPr lang="zh-CN" altLang="en-US" sz="1200" dirty="0"/>
              <a:t>第五章 </a:t>
            </a:r>
            <a:r>
              <a:rPr lang="en-US" altLang="zh-CN" sz="1200" dirty="0"/>
              <a:t>- </a:t>
            </a:r>
            <a:r>
              <a:rPr lang="zh-CN" altLang="en-US" sz="1200" dirty="0"/>
              <a:t>排序（</a:t>
            </a:r>
            <a:r>
              <a:rPr lang="en-US" altLang="zh-CN" sz="1200" dirty="0"/>
              <a:t>Sorting</a:t>
            </a:r>
            <a:r>
              <a:rPr lang="zh-CN" altLang="en-US" sz="1200" dirty="0"/>
              <a:t>）</a:t>
            </a:r>
            <a:endParaRPr lang="zh-CN" altLang="en-US" sz="1200" dirty="0"/>
          </a:p>
          <a:p>
            <a:pPr lvl="1">
              <a:spcBef>
                <a:spcPts val="0"/>
              </a:spcBef>
              <a:spcAft>
                <a:spcPts val="0"/>
              </a:spcAft>
            </a:pPr>
            <a:r>
              <a:rPr lang="zh-CN" altLang="en-US" sz="1200" dirty="0"/>
              <a:t>第六章 </a:t>
            </a:r>
            <a:r>
              <a:rPr lang="en-US" altLang="zh-CN" sz="1200" dirty="0"/>
              <a:t>- </a:t>
            </a:r>
            <a:r>
              <a:rPr lang="zh-CN" altLang="en-US" sz="1200" dirty="0"/>
              <a:t>搜索（</a:t>
            </a:r>
            <a:r>
              <a:rPr lang="en-US" altLang="zh-CN" sz="1200" dirty="0"/>
              <a:t>Searching</a:t>
            </a:r>
            <a:r>
              <a:rPr lang="zh-CN" altLang="en-US" sz="1200" dirty="0"/>
              <a:t>）</a:t>
            </a:r>
            <a:endParaRPr lang="zh-CN" altLang="en-US" sz="1200" dirty="0"/>
          </a:p>
          <a:p>
            <a:pPr>
              <a:spcBef>
                <a:spcPts val="0"/>
              </a:spcBef>
              <a:spcAft>
                <a:spcPts val="0"/>
              </a:spcAft>
            </a:pPr>
            <a:r>
              <a:rPr lang="zh-CN" altLang="en-US" sz="2000" dirty="0"/>
              <a:t>第四卷</a:t>
            </a:r>
            <a:r>
              <a:rPr lang="en-US" altLang="zh-CN" sz="2000" dirty="0"/>
              <a:t>- </a:t>
            </a:r>
            <a:r>
              <a:rPr lang="zh-CN" altLang="en-US" sz="2000" dirty="0"/>
              <a:t>组合算法</a:t>
            </a:r>
            <a:r>
              <a:rPr lang="en-US" altLang="zh-CN" sz="2000" dirty="0"/>
              <a:t>(Combinatorial Algorithms)</a:t>
            </a:r>
            <a:endParaRPr lang="en-US" altLang="zh-CN" sz="2000" dirty="0"/>
          </a:p>
          <a:p>
            <a:pPr lvl="1">
              <a:spcBef>
                <a:spcPts val="0"/>
              </a:spcBef>
              <a:spcAft>
                <a:spcPts val="0"/>
              </a:spcAft>
            </a:pPr>
            <a:r>
              <a:rPr lang="zh-CN" altLang="en-US" sz="1200" dirty="0"/>
              <a:t>第</a:t>
            </a:r>
            <a:r>
              <a:rPr lang="en-US" altLang="zh-CN" sz="1200" dirty="0"/>
              <a:t>4A</a:t>
            </a:r>
            <a:r>
              <a:rPr lang="zh-CN" altLang="en-US" sz="1200" dirty="0"/>
              <a:t>卷，枚举与回溯（</a:t>
            </a:r>
            <a:r>
              <a:rPr lang="en-US" altLang="zh-CN" sz="1200" dirty="0"/>
              <a:t>Enumeration and Backtracking</a:t>
            </a:r>
            <a:r>
              <a:rPr lang="zh-CN" altLang="en-US" sz="1200" dirty="0"/>
              <a:t>）</a:t>
            </a:r>
            <a:endParaRPr lang="en-US" altLang="zh-CN" sz="1200" dirty="0"/>
          </a:p>
          <a:p>
            <a:pPr lvl="1">
              <a:spcBef>
                <a:spcPts val="0"/>
              </a:spcBef>
              <a:spcAft>
                <a:spcPts val="0"/>
              </a:spcAft>
            </a:pPr>
            <a:r>
              <a:rPr lang="zh-CN" altLang="en-US" sz="1200" dirty="0"/>
              <a:t>第七章 </a:t>
            </a:r>
            <a:r>
              <a:rPr lang="en-US" altLang="zh-CN" sz="1200" dirty="0"/>
              <a:t>- </a:t>
            </a:r>
            <a:r>
              <a:rPr lang="zh-CN" altLang="en-US" sz="1200" dirty="0"/>
              <a:t>组合的搜索（</a:t>
            </a:r>
            <a:r>
              <a:rPr lang="en-US" altLang="zh-CN" sz="1200" dirty="0"/>
              <a:t>Combinatorial searching</a:t>
            </a:r>
            <a:r>
              <a:rPr lang="zh-CN" altLang="en-US" sz="1200" dirty="0"/>
              <a:t>）</a:t>
            </a:r>
            <a:endParaRPr lang="zh-CN" altLang="en-US" sz="1200" dirty="0"/>
          </a:p>
          <a:p>
            <a:pPr lvl="1">
              <a:spcBef>
                <a:spcPts val="0"/>
              </a:spcBef>
              <a:spcAft>
                <a:spcPts val="0"/>
              </a:spcAft>
            </a:pPr>
            <a:r>
              <a:rPr lang="zh-CN" altLang="en-US" sz="1200" dirty="0"/>
              <a:t>第</a:t>
            </a:r>
            <a:r>
              <a:rPr lang="en-US" altLang="zh-CN" sz="1200" dirty="0"/>
              <a:t>4B</a:t>
            </a:r>
            <a:r>
              <a:rPr lang="zh-CN" altLang="en-US" sz="1200" dirty="0"/>
              <a:t>卷，图形与网络算法（</a:t>
            </a:r>
            <a:r>
              <a:rPr lang="en-US" altLang="zh-CN" sz="1200" dirty="0"/>
              <a:t>Graph and Network Algorithms</a:t>
            </a:r>
            <a:r>
              <a:rPr lang="zh-CN" altLang="en-US" sz="1200" dirty="0"/>
              <a:t>）</a:t>
            </a:r>
            <a:endParaRPr lang="zh-CN" altLang="en-US" sz="1200" dirty="0"/>
          </a:p>
          <a:p>
            <a:pPr lvl="1">
              <a:spcBef>
                <a:spcPts val="0"/>
              </a:spcBef>
              <a:spcAft>
                <a:spcPts val="0"/>
              </a:spcAft>
            </a:pPr>
            <a:r>
              <a:rPr lang="zh-CN" altLang="en-US" sz="1200" dirty="0"/>
              <a:t>第</a:t>
            </a:r>
            <a:r>
              <a:rPr lang="en-US" altLang="zh-CN" sz="1200" dirty="0"/>
              <a:t>4C</a:t>
            </a:r>
            <a:r>
              <a:rPr lang="zh-CN" altLang="en-US" sz="1200" dirty="0"/>
              <a:t>及</a:t>
            </a:r>
            <a:r>
              <a:rPr lang="en-US" altLang="zh-CN" sz="1200" dirty="0"/>
              <a:t>4D</a:t>
            </a:r>
            <a:r>
              <a:rPr lang="zh-CN" altLang="en-US" sz="1200" dirty="0"/>
              <a:t>（可能）卷，优化与递归（</a:t>
            </a:r>
            <a:r>
              <a:rPr lang="en-US" altLang="zh-CN" sz="1200" dirty="0"/>
              <a:t>Optimization and Recursion</a:t>
            </a:r>
            <a:r>
              <a:rPr lang="zh-CN" altLang="en-US" sz="1200" dirty="0"/>
              <a:t>）</a:t>
            </a:r>
            <a:endParaRPr lang="en-US" altLang="zh-CN" sz="1200" dirty="0"/>
          </a:p>
          <a:p>
            <a:pPr lvl="1">
              <a:spcBef>
                <a:spcPts val="0"/>
              </a:spcBef>
              <a:spcAft>
                <a:spcPts val="0"/>
              </a:spcAft>
            </a:pPr>
            <a:r>
              <a:rPr lang="zh-CN" altLang="en-US" sz="1200" dirty="0"/>
              <a:t>第八章 </a:t>
            </a:r>
            <a:r>
              <a:rPr lang="en-US" altLang="zh-CN" sz="1200" dirty="0"/>
              <a:t>- </a:t>
            </a:r>
            <a:r>
              <a:rPr lang="zh-CN" altLang="en-US" sz="1200" dirty="0"/>
              <a:t>递归（</a:t>
            </a:r>
            <a:r>
              <a:rPr lang="en-US" altLang="zh-CN" sz="1200" dirty="0"/>
              <a:t>Recursion</a:t>
            </a:r>
            <a:r>
              <a:rPr lang="zh-CN" altLang="en-US" sz="1200" dirty="0"/>
              <a:t>）</a:t>
            </a:r>
            <a:endParaRPr lang="zh-CN" altLang="en-US" sz="1200" dirty="0"/>
          </a:p>
          <a:p>
            <a:pPr>
              <a:spcBef>
                <a:spcPts val="0"/>
              </a:spcBef>
              <a:spcAft>
                <a:spcPts val="0"/>
              </a:spcAft>
            </a:pPr>
            <a:r>
              <a:rPr lang="zh-CN" altLang="en-US" sz="2000" dirty="0"/>
              <a:t>第五卷</a:t>
            </a:r>
            <a:r>
              <a:rPr lang="en-US" altLang="zh-CN" sz="2000" dirty="0"/>
              <a:t>- </a:t>
            </a:r>
            <a:r>
              <a:rPr lang="zh-CN" altLang="en-US" sz="2000" dirty="0"/>
              <a:t>造句算法</a:t>
            </a:r>
            <a:r>
              <a:rPr lang="en-US" altLang="zh-CN" sz="2000" dirty="0"/>
              <a:t>(Syntactic Algorithms) </a:t>
            </a:r>
            <a:r>
              <a:rPr lang="zh-CN" altLang="en-US" sz="2000" dirty="0"/>
              <a:t>，预计</a:t>
            </a:r>
            <a:r>
              <a:rPr lang="en-US" altLang="zh-CN" sz="2000" dirty="0"/>
              <a:t>2025</a:t>
            </a:r>
            <a:r>
              <a:rPr lang="zh-CN" altLang="en-US" sz="2000" dirty="0"/>
              <a:t>年完成</a:t>
            </a:r>
            <a:endParaRPr lang="zh-CN" altLang="en-US" sz="2000" dirty="0"/>
          </a:p>
          <a:p>
            <a:pPr lvl="1">
              <a:spcBef>
                <a:spcPts val="0"/>
              </a:spcBef>
              <a:spcAft>
                <a:spcPts val="0"/>
              </a:spcAft>
            </a:pPr>
            <a:r>
              <a:rPr lang="zh-CN" altLang="en-US" sz="1200" dirty="0"/>
              <a:t>第九章 </a:t>
            </a:r>
            <a:r>
              <a:rPr lang="en-US" altLang="zh-CN" sz="1200" dirty="0"/>
              <a:t>- </a:t>
            </a:r>
            <a:r>
              <a:rPr lang="zh-CN" altLang="en-US" sz="1200" dirty="0"/>
              <a:t>语句扫描（</a:t>
            </a:r>
            <a:r>
              <a:rPr lang="en-US" altLang="zh-CN" sz="1200" dirty="0"/>
              <a:t>Lexical scanning</a:t>
            </a:r>
            <a:r>
              <a:rPr lang="zh-CN" altLang="en-US" sz="1200" dirty="0"/>
              <a:t>）</a:t>
            </a:r>
            <a:endParaRPr lang="zh-CN" altLang="en-US" sz="1200" dirty="0"/>
          </a:p>
          <a:p>
            <a:pPr lvl="1">
              <a:spcBef>
                <a:spcPts val="0"/>
              </a:spcBef>
              <a:spcAft>
                <a:spcPts val="0"/>
              </a:spcAft>
            </a:pPr>
            <a:r>
              <a:rPr lang="zh-CN" altLang="en-US" sz="1200" dirty="0"/>
              <a:t>第十章 </a:t>
            </a:r>
            <a:r>
              <a:rPr lang="en-US" altLang="zh-CN" sz="1200" dirty="0"/>
              <a:t>- </a:t>
            </a:r>
            <a:r>
              <a:rPr lang="zh-CN" altLang="en-US" sz="1200" dirty="0"/>
              <a:t>剖析技术（</a:t>
            </a:r>
            <a:r>
              <a:rPr lang="en-US" altLang="zh-CN" sz="1200" dirty="0"/>
              <a:t>Parsing techniques</a:t>
            </a:r>
            <a:r>
              <a:rPr lang="zh-CN" altLang="en-US" sz="1200" dirty="0"/>
              <a:t>）</a:t>
            </a:r>
            <a:endParaRPr lang="zh-CN" altLang="en-US" sz="1200" dirty="0"/>
          </a:p>
          <a:p>
            <a:pPr>
              <a:spcBef>
                <a:spcPts val="0"/>
              </a:spcBef>
              <a:spcAft>
                <a:spcPts val="0"/>
              </a:spcAft>
            </a:pPr>
            <a:r>
              <a:rPr lang="zh-CN" altLang="en-US" sz="2000" dirty="0"/>
              <a:t>第六卷</a:t>
            </a:r>
            <a:r>
              <a:rPr lang="en-US" altLang="zh-CN" sz="2000" dirty="0"/>
              <a:t>- </a:t>
            </a:r>
            <a:r>
              <a:rPr lang="zh-CN" altLang="en-US" sz="2000" dirty="0"/>
              <a:t>上下文无关语言理论</a:t>
            </a:r>
            <a:r>
              <a:rPr lang="en-US" altLang="zh-CN" sz="2000" dirty="0"/>
              <a:t>(Theory of Context-Free Languages) </a:t>
            </a:r>
            <a:r>
              <a:rPr lang="zh-CN" altLang="en-US" sz="2000" dirty="0"/>
              <a:t>，计划中</a:t>
            </a:r>
            <a:endParaRPr lang="zh-CN" altLang="en-US" sz="2000" dirty="0"/>
          </a:p>
          <a:p>
            <a:pPr>
              <a:spcBef>
                <a:spcPts val="0"/>
              </a:spcBef>
              <a:spcAft>
                <a:spcPts val="0"/>
              </a:spcAft>
            </a:pPr>
            <a:r>
              <a:rPr lang="zh-CN" altLang="en-US" sz="2000" dirty="0"/>
              <a:t>第七卷</a:t>
            </a:r>
            <a:r>
              <a:rPr lang="en-US" altLang="zh-CN" sz="2000" dirty="0"/>
              <a:t>- </a:t>
            </a:r>
            <a:r>
              <a:rPr lang="zh-CN" altLang="en-US" sz="2000" dirty="0"/>
              <a:t>编译器技术</a:t>
            </a:r>
            <a:r>
              <a:rPr lang="en-US" altLang="zh-CN" sz="2000" dirty="0"/>
              <a:t>(Compiler Techniques) </a:t>
            </a:r>
            <a:r>
              <a:rPr lang="zh-CN" altLang="en-US" sz="2000" dirty="0"/>
              <a:t>，计划中</a:t>
            </a:r>
            <a:endParaRPr lang="zh-CN" alt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一、</a:t>
            </a:r>
            <a:r>
              <a:rPr lang="en-US" altLang="zh-CN" dirty="0"/>
              <a:t>LR</a:t>
            </a:r>
            <a:r>
              <a:rPr lang="zh-CN" altLang="en-US" dirty="0"/>
              <a:t>分析器</a:t>
            </a:r>
            <a:endParaRPr lang="zh-CN" altLang="en-US" dirty="0"/>
          </a:p>
        </p:txBody>
      </p:sp>
      <p:sp>
        <p:nvSpPr>
          <p:cNvPr id="4" name="内容占位符 3"/>
          <p:cNvSpPr>
            <a:spLocks noGrp="1"/>
          </p:cNvSpPr>
          <p:nvPr>
            <p:ph sz="quarter" idx="13"/>
          </p:nvPr>
        </p:nvSpPr>
        <p:spPr/>
        <p:txBody>
          <a:bodyPr>
            <a:normAutofit fontScale="92500" lnSpcReduction="10000"/>
          </a:bodyPr>
          <a:lstStyle/>
          <a:p>
            <a:r>
              <a:rPr lang="zh-CN" altLang="en-US" dirty="0"/>
              <a:t>一个</a:t>
            </a:r>
            <a:r>
              <a:rPr lang="en-US" altLang="zh-CN" dirty="0"/>
              <a:t>LR</a:t>
            </a:r>
            <a:r>
              <a:rPr lang="zh-CN" altLang="en-US" dirty="0"/>
              <a:t>分析器实质上是一个</a:t>
            </a:r>
            <a:r>
              <a:rPr lang="zh-CN" altLang="en-US" dirty="0">
                <a:solidFill>
                  <a:srgbClr val="FF0000"/>
                </a:solidFill>
              </a:rPr>
              <a:t>带先进后出栈的</a:t>
            </a:r>
            <a:r>
              <a:rPr lang="en-US" altLang="zh-CN" dirty="0">
                <a:solidFill>
                  <a:srgbClr val="FF0000"/>
                </a:solidFill>
              </a:rPr>
              <a:t>DFA</a:t>
            </a:r>
            <a:r>
              <a:rPr lang="zh-CN" altLang="en-US" dirty="0"/>
              <a:t>。</a:t>
            </a:r>
            <a:endParaRPr lang="zh-CN" altLang="en-US" dirty="0"/>
          </a:p>
          <a:p>
            <a:r>
              <a:rPr lang="zh-CN" altLang="en-US" dirty="0"/>
              <a:t>前面讲过，状态的变化可以反映出处理前后的经过，因此应把“历史”和“展望”材料都综合为“状态”，存入分析栈，使得任何时候栈顶都代表了从分析开始以来的全部“历史”和已推测出的“展望”。这样一来，在任何时候都可从栈顶来了解一切，栈顶状态和当前输入符号就唯一决定了</a:t>
            </a:r>
            <a:r>
              <a:rPr lang="en-US" altLang="zh-CN" dirty="0"/>
              <a:t>LR</a:t>
            </a:r>
            <a:r>
              <a:rPr lang="zh-CN" altLang="en-US" dirty="0"/>
              <a:t>分析器的每一步工作。</a:t>
            </a:r>
            <a:endParaRPr lang="zh-CN" altLang="en-US" dirty="0"/>
          </a:p>
          <a:p>
            <a:r>
              <a:rPr lang="zh-CN" altLang="en-US" dirty="0"/>
              <a:t>栈中每一项内容包括</a:t>
            </a:r>
            <a:r>
              <a:rPr lang="zh-CN" altLang="en-US" dirty="0">
                <a:solidFill>
                  <a:srgbClr val="FF0000"/>
                </a:solidFill>
              </a:rPr>
              <a:t>状态</a:t>
            </a:r>
            <a:r>
              <a:rPr lang="en-US" altLang="zh-CN" dirty="0">
                <a:solidFill>
                  <a:srgbClr val="FF0000"/>
                </a:solidFill>
              </a:rPr>
              <a:t>s</a:t>
            </a:r>
            <a:r>
              <a:rPr lang="zh-CN" altLang="en-US" dirty="0">
                <a:solidFill>
                  <a:srgbClr val="FF0000"/>
                </a:solidFill>
              </a:rPr>
              <a:t>和文法符号</a:t>
            </a:r>
            <a:r>
              <a:rPr lang="en-US" altLang="zh-CN" dirty="0">
                <a:solidFill>
                  <a:srgbClr val="FF0000"/>
                </a:solidFill>
              </a:rPr>
              <a:t>X</a:t>
            </a:r>
            <a:r>
              <a:rPr lang="zh-CN" altLang="en-US" dirty="0"/>
              <a:t>两部分。栈的初始值为</a:t>
            </a:r>
            <a:r>
              <a:rPr lang="en-US" altLang="zh-CN" dirty="0"/>
              <a:t>(s</a:t>
            </a:r>
            <a:r>
              <a:rPr lang="en-US" altLang="zh-CN" baseline="-25000" dirty="0"/>
              <a:t>0</a:t>
            </a:r>
            <a:r>
              <a:rPr lang="en-US" altLang="zh-CN" dirty="0"/>
              <a:t>,#)</a:t>
            </a:r>
            <a:r>
              <a:rPr lang="zh-CN" altLang="en-US" dirty="0"/>
              <a:t>。栈顶状态为</a:t>
            </a:r>
            <a:r>
              <a:rPr lang="en-US" altLang="zh-CN" dirty="0" err="1"/>
              <a:t>s</a:t>
            </a:r>
            <a:r>
              <a:rPr lang="en-US" altLang="zh-CN" baseline="-25000" dirty="0" err="1"/>
              <a:t>m</a:t>
            </a:r>
            <a:r>
              <a:rPr lang="zh-CN" altLang="en-US" dirty="0"/>
              <a:t>，符号串</a:t>
            </a:r>
            <a:r>
              <a:rPr lang="en-US" altLang="zh-CN" dirty="0"/>
              <a:t>X</a:t>
            </a:r>
            <a:r>
              <a:rPr lang="en-US" altLang="zh-CN" baseline="-25000" dirty="0"/>
              <a:t>1</a:t>
            </a:r>
            <a:r>
              <a:rPr lang="en-US" altLang="zh-CN" dirty="0"/>
              <a:t>X</a:t>
            </a:r>
            <a:r>
              <a:rPr lang="en-US" altLang="zh-CN" baseline="-25000" dirty="0"/>
              <a:t>2</a:t>
            </a:r>
            <a:r>
              <a:rPr lang="en-US" altLang="zh-CN" dirty="0"/>
              <a:t>…</a:t>
            </a:r>
            <a:r>
              <a:rPr lang="en-US" altLang="zh-CN" dirty="0" err="1"/>
              <a:t>X</a:t>
            </a:r>
            <a:r>
              <a:rPr lang="en-US" altLang="zh-CN" baseline="-25000" dirty="0" err="1"/>
              <a:t>m</a:t>
            </a:r>
            <a:r>
              <a:rPr lang="zh-CN" altLang="en-US" dirty="0"/>
              <a:t>是至今已移进归约出的部分。如下页图所示。</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normAutofit/>
          </a:bodyPr>
          <a:lstStyle/>
          <a:p>
            <a:r>
              <a:rPr lang="en-US" altLang="zh-CN" dirty="0"/>
              <a:t>LR</a:t>
            </a:r>
            <a:r>
              <a:rPr lang="zh-CN" altLang="zh-CN" dirty="0"/>
              <a:t>分析器模型图</a:t>
            </a:r>
            <a:endParaRPr lang="zh-CN" altLang="en-US" dirty="0"/>
          </a:p>
        </p:txBody>
      </p:sp>
      <p:grpSp>
        <p:nvGrpSpPr>
          <p:cNvPr id="7" name="组合 6"/>
          <p:cNvGrpSpPr/>
          <p:nvPr/>
        </p:nvGrpSpPr>
        <p:grpSpPr>
          <a:xfrm>
            <a:off x="644982" y="1378744"/>
            <a:ext cx="8018450" cy="4568032"/>
            <a:chOff x="792175" y="835819"/>
            <a:chExt cx="8018450" cy="4568032"/>
          </a:xfrm>
        </p:grpSpPr>
        <p:grpSp>
          <p:nvGrpSpPr>
            <p:cNvPr id="8" name="Group 20"/>
            <p:cNvGrpSpPr/>
            <p:nvPr/>
          </p:nvGrpSpPr>
          <p:grpSpPr bwMode="auto">
            <a:xfrm>
              <a:off x="900113" y="2238375"/>
              <a:ext cx="2016125" cy="2519363"/>
              <a:chOff x="567" y="1344"/>
              <a:chExt cx="1270" cy="1587"/>
            </a:xfrm>
          </p:grpSpPr>
          <p:sp>
            <p:nvSpPr>
              <p:cNvPr id="47" name="Line 4"/>
              <p:cNvSpPr>
                <a:spLocks noChangeShapeType="1"/>
              </p:cNvSpPr>
              <p:nvPr/>
            </p:nvSpPr>
            <p:spPr bwMode="auto">
              <a:xfrm>
                <a:off x="567" y="1344"/>
                <a:ext cx="0" cy="1587"/>
              </a:xfrm>
              <a:prstGeom prst="line">
                <a:avLst/>
              </a:prstGeom>
              <a:noFill/>
              <a:ln w="19050">
                <a:solidFill>
                  <a:srgbClr val="000000"/>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8" name="Line 5"/>
              <p:cNvSpPr>
                <a:spLocks noChangeShapeType="1"/>
              </p:cNvSpPr>
              <p:nvPr/>
            </p:nvSpPr>
            <p:spPr bwMode="auto">
              <a:xfrm>
                <a:off x="1837" y="1344"/>
                <a:ext cx="0" cy="1587"/>
              </a:xfrm>
              <a:prstGeom prst="line">
                <a:avLst/>
              </a:prstGeom>
              <a:noFill/>
              <a:ln w="19050">
                <a:solidFill>
                  <a:srgbClr val="000000"/>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9" name="Line 6"/>
              <p:cNvSpPr>
                <a:spLocks noChangeShapeType="1"/>
              </p:cNvSpPr>
              <p:nvPr/>
            </p:nvSpPr>
            <p:spPr bwMode="auto">
              <a:xfrm>
                <a:off x="567" y="2931"/>
                <a:ext cx="1270" cy="0"/>
              </a:xfrm>
              <a:prstGeom prst="line">
                <a:avLst/>
              </a:prstGeom>
              <a:noFill/>
              <a:ln w="19050">
                <a:solidFill>
                  <a:srgbClr val="000000"/>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0" name="Line 7"/>
              <p:cNvSpPr>
                <a:spLocks noChangeShapeType="1"/>
              </p:cNvSpPr>
              <p:nvPr/>
            </p:nvSpPr>
            <p:spPr bwMode="auto">
              <a:xfrm>
                <a:off x="567" y="2614"/>
                <a:ext cx="1270" cy="0"/>
              </a:xfrm>
              <a:prstGeom prst="line">
                <a:avLst/>
              </a:prstGeom>
              <a:noFill/>
              <a:ln w="19050">
                <a:solidFill>
                  <a:srgbClr val="000000"/>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1" name="Line 8"/>
              <p:cNvSpPr>
                <a:spLocks noChangeShapeType="1"/>
              </p:cNvSpPr>
              <p:nvPr/>
            </p:nvSpPr>
            <p:spPr bwMode="auto">
              <a:xfrm>
                <a:off x="567" y="2296"/>
                <a:ext cx="1270" cy="0"/>
              </a:xfrm>
              <a:prstGeom prst="line">
                <a:avLst/>
              </a:prstGeom>
              <a:noFill/>
              <a:ln w="19050">
                <a:solidFill>
                  <a:srgbClr val="000000"/>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2" name="Line 9"/>
              <p:cNvSpPr>
                <a:spLocks noChangeShapeType="1"/>
              </p:cNvSpPr>
              <p:nvPr/>
            </p:nvSpPr>
            <p:spPr bwMode="auto">
              <a:xfrm>
                <a:off x="567" y="1933"/>
                <a:ext cx="1270" cy="0"/>
              </a:xfrm>
              <a:prstGeom prst="line">
                <a:avLst/>
              </a:prstGeom>
              <a:noFill/>
              <a:ln w="19050">
                <a:solidFill>
                  <a:srgbClr val="000000"/>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3" name="Line 10"/>
              <p:cNvSpPr>
                <a:spLocks noChangeShapeType="1"/>
              </p:cNvSpPr>
              <p:nvPr/>
            </p:nvSpPr>
            <p:spPr bwMode="auto">
              <a:xfrm>
                <a:off x="567" y="1616"/>
                <a:ext cx="1270" cy="0"/>
              </a:xfrm>
              <a:prstGeom prst="line">
                <a:avLst/>
              </a:prstGeom>
              <a:noFill/>
              <a:ln w="19050">
                <a:solidFill>
                  <a:srgbClr val="000000"/>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4" name="Line 11"/>
              <p:cNvSpPr>
                <a:spLocks noChangeShapeType="1"/>
              </p:cNvSpPr>
              <p:nvPr/>
            </p:nvSpPr>
            <p:spPr bwMode="auto">
              <a:xfrm>
                <a:off x="1202" y="1344"/>
                <a:ext cx="0" cy="1587"/>
              </a:xfrm>
              <a:prstGeom prst="line">
                <a:avLst/>
              </a:prstGeom>
              <a:noFill/>
              <a:ln w="28575">
                <a:solidFill>
                  <a:srgbClr val="000000"/>
                </a:solidFill>
                <a:prstDash val="dash"/>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5" name="Text Box 12"/>
              <p:cNvSpPr txBox="1">
                <a:spLocks noChangeArrowheads="1"/>
              </p:cNvSpPr>
              <p:nvPr/>
            </p:nvSpPr>
            <p:spPr bwMode="auto">
              <a:xfrm>
                <a:off x="612" y="2614"/>
                <a:ext cx="454"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2400">
                    <a:solidFill>
                      <a:schemeClr val="tx1"/>
                    </a:solidFill>
                    <a:latin typeface="宋体" pitchFamily="2" charset="-122"/>
                    <a:ea typeface="宋体" pitchFamily="2" charset="-122"/>
                  </a:defRPr>
                </a:lvl1pPr>
                <a:lvl2pPr marL="742950" indent="-285750">
                  <a:defRPr sz="2400">
                    <a:solidFill>
                      <a:schemeClr val="tx1"/>
                    </a:solidFill>
                    <a:latin typeface="宋体" pitchFamily="2" charset="-122"/>
                    <a:ea typeface="宋体" pitchFamily="2" charset="-122"/>
                  </a:defRPr>
                </a:lvl2pPr>
                <a:lvl3pPr marL="1143000" indent="-228600">
                  <a:defRPr sz="2400">
                    <a:solidFill>
                      <a:schemeClr val="tx1"/>
                    </a:solidFill>
                    <a:latin typeface="宋体" pitchFamily="2" charset="-122"/>
                    <a:ea typeface="宋体" pitchFamily="2" charset="-122"/>
                  </a:defRPr>
                </a:lvl3pPr>
                <a:lvl4pPr marL="1600200" indent="-228600">
                  <a:defRPr sz="2400">
                    <a:solidFill>
                      <a:schemeClr val="tx1"/>
                    </a:solidFill>
                    <a:latin typeface="宋体" pitchFamily="2" charset="-122"/>
                    <a:ea typeface="宋体" pitchFamily="2" charset="-122"/>
                  </a:defRPr>
                </a:lvl4pPr>
                <a:lvl5pPr marL="2057400" indent="-228600">
                  <a:defRPr sz="24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4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4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4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400">
                    <a:solidFill>
                      <a:schemeClr val="tx1"/>
                    </a:solidFill>
                    <a:latin typeface="宋体" pitchFamily="2" charset="-122"/>
                    <a:ea typeface="宋体" pitchFamily="2" charset="-122"/>
                  </a:defRPr>
                </a:lvl9pPr>
              </a:lstStyle>
              <a:p>
                <a:pPr algn="ctr" eaLnBrk="1" hangingPunct="1">
                  <a:spcBef>
                    <a:spcPct val="50000"/>
                  </a:spcBef>
                </a:pPr>
                <a:r>
                  <a:rPr lang="en-US" altLang="zh-CN">
                    <a:latin typeface="+mn-lt"/>
                    <a:ea typeface="+mn-ea"/>
                  </a:rPr>
                  <a:t>s</a:t>
                </a:r>
                <a:r>
                  <a:rPr lang="en-US" altLang="zh-CN" baseline="-25000">
                    <a:latin typeface="+mn-lt"/>
                    <a:ea typeface="+mn-ea"/>
                  </a:rPr>
                  <a:t>0</a:t>
                </a:r>
                <a:endParaRPr lang="en-US" altLang="zh-CN" baseline="-25000">
                  <a:latin typeface="+mn-lt"/>
                  <a:ea typeface="+mn-ea"/>
                </a:endParaRPr>
              </a:p>
            </p:txBody>
          </p:sp>
          <p:sp>
            <p:nvSpPr>
              <p:cNvPr id="56" name="Text Box 13"/>
              <p:cNvSpPr txBox="1">
                <a:spLocks noChangeArrowheads="1"/>
              </p:cNvSpPr>
              <p:nvPr/>
            </p:nvSpPr>
            <p:spPr bwMode="auto">
              <a:xfrm>
                <a:off x="612" y="2251"/>
                <a:ext cx="454"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2400">
                    <a:solidFill>
                      <a:schemeClr val="tx1"/>
                    </a:solidFill>
                    <a:latin typeface="宋体" pitchFamily="2" charset="-122"/>
                    <a:ea typeface="宋体" pitchFamily="2" charset="-122"/>
                  </a:defRPr>
                </a:lvl1pPr>
                <a:lvl2pPr marL="742950" indent="-285750">
                  <a:defRPr sz="2400">
                    <a:solidFill>
                      <a:schemeClr val="tx1"/>
                    </a:solidFill>
                    <a:latin typeface="宋体" pitchFamily="2" charset="-122"/>
                    <a:ea typeface="宋体" pitchFamily="2" charset="-122"/>
                  </a:defRPr>
                </a:lvl2pPr>
                <a:lvl3pPr marL="1143000" indent="-228600">
                  <a:defRPr sz="2400">
                    <a:solidFill>
                      <a:schemeClr val="tx1"/>
                    </a:solidFill>
                    <a:latin typeface="宋体" pitchFamily="2" charset="-122"/>
                    <a:ea typeface="宋体" pitchFamily="2" charset="-122"/>
                  </a:defRPr>
                </a:lvl3pPr>
                <a:lvl4pPr marL="1600200" indent="-228600">
                  <a:defRPr sz="2400">
                    <a:solidFill>
                      <a:schemeClr val="tx1"/>
                    </a:solidFill>
                    <a:latin typeface="宋体" pitchFamily="2" charset="-122"/>
                    <a:ea typeface="宋体" pitchFamily="2" charset="-122"/>
                  </a:defRPr>
                </a:lvl4pPr>
                <a:lvl5pPr marL="2057400" indent="-228600">
                  <a:defRPr sz="24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4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4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4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400">
                    <a:solidFill>
                      <a:schemeClr val="tx1"/>
                    </a:solidFill>
                    <a:latin typeface="宋体" pitchFamily="2" charset="-122"/>
                    <a:ea typeface="宋体" pitchFamily="2" charset="-122"/>
                  </a:defRPr>
                </a:lvl9pPr>
              </a:lstStyle>
              <a:p>
                <a:pPr algn="ctr" eaLnBrk="1" hangingPunct="1">
                  <a:spcBef>
                    <a:spcPct val="50000"/>
                  </a:spcBef>
                </a:pPr>
                <a:r>
                  <a:rPr lang="en-US" altLang="zh-CN">
                    <a:latin typeface="+mn-lt"/>
                    <a:ea typeface="+mn-ea"/>
                  </a:rPr>
                  <a:t>s</a:t>
                </a:r>
                <a:r>
                  <a:rPr lang="en-US" altLang="zh-CN" baseline="-25000">
                    <a:latin typeface="+mn-lt"/>
                    <a:ea typeface="+mn-ea"/>
                  </a:rPr>
                  <a:t>1</a:t>
                </a:r>
                <a:endParaRPr lang="en-US" altLang="zh-CN" baseline="-25000">
                  <a:latin typeface="+mn-lt"/>
                  <a:ea typeface="+mn-ea"/>
                </a:endParaRPr>
              </a:p>
            </p:txBody>
          </p:sp>
          <p:sp>
            <p:nvSpPr>
              <p:cNvPr id="57" name="Text Box 14"/>
              <p:cNvSpPr txBox="1">
                <a:spLocks noChangeArrowheads="1"/>
              </p:cNvSpPr>
              <p:nvPr/>
            </p:nvSpPr>
            <p:spPr bwMode="auto">
              <a:xfrm>
                <a:off x="612" y="1616"/>
                <a:ext cx="454"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2400">
                    <a:solidFill>
                      <a:schemeClr val="tx1"/>
                    </a:solidFill>
                    <a:latin typeface="宋体" pitchFamily="2" charset="-122"/>
                    <a:ea typeface="宋体" pitchFamily="2" charset="-122"/>
                  </a:defRPr>
                </a:lvl1pPr>
                <a:lvl2pPr marL="742950" indent="-285750">
                  <a:defRPr sz="2400">
                    <a:solidFill>
                      <a:schemeClr val="tx1"/>
                    </a:solidFill>
                    <a:latin typeface="宋体" pitchFamily="2" charset="-122"/>
                    <a:ea typeface="宋体" pitchFamily="2" charset="-122"/>
                  </a:defRPr>
                </a:lvl2pPr>
                <a:lvl3pPr marL="1143000" indent="-228600">
                  <a:defRPr sz="2400">
                    <a:solidFill>
                      <a:schemeClr val="tx1"/>
                    </a:solidFill>
                    <a:latin typeface="宋体" pitchFamily="2" charset="-122"/>
                    <a:ea typeface="宋体" pitchFamily="2" charset="-122"/>
                  </a:defRPr>
                </a:lvl3pPr>
                <a:lvl4pPr marL="1600200" indent="-228600">
                  <a:defRPr sz="2400">
                    <a:solidFill>
                      <a:schemeClr val="tx1"/>
                    </a:solidFill>
                    <a:latin typeface="宋体" pitchFamily="2" charset="-122"/>
                    <a:ea typeface="宋体" pitchFamily="2" charset="-122"/>
                  </a:defRPr>
                </a:lvl4pPr>
                <a:lvl5pPr marL="2057400" indent="-228600">
                  <a:defRPr sz="24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4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4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4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400">
                    <a:solidFill>
                      <a:schemeClr val="tx1"/>
                    </a:solidFill>
                    <a:latin typeface="宋体" pitchFamily="2" charset="-122"/>
                    <a:ea typeface="宋体" pitchFamily="2" charset="-122"/>
                  </a:defRPr>
                </a:lvl9pPr>
              </a:lstStyle>
              <a:p>
                <a:pPr algn="ctr" eaLnBrk="1" hangingPunct="1">
                  <a:spcBef>
                    <a:spcPct val="50000"/>
                  </a:spcBef>
                </a:pPr>
                <a:r>
                  <a:rPr lang="en-US" altLang="zh-CN">
                    <a:latin typeface="+mn-lt"/>
                    <a:ea typeface="+mn-ea"/>
                  </a:rPr>
                  <a:t>s</a:t>
                </a:r>
                <a:r>
                  <a:rPr lang="en-US" altLang="zh-CN" baseline="-25000">
                    <a:latin typeface="+mn-lt"/>
                    <a:ea typeface="+mn-ea"/>
                  </a:rPr>
                  <a:t>m</a:t>
                </a:r>
                <a:endParaRPr lang="en-US" altLang="zh-CN" baseline="-25000">
                  <a:latin typeface="+mn-lt"/>
                  <a:ea typeface="+mn-ea"/>
                </a:endParaRPr>
              </a:p>
            </p:txBody>
          </p:sp>
          <p:sp>
            <p:nvSpPr>
              <p:cNvPr id="58" name="Text Box 15"/>
              <p:cNvSpPr txBox="1">
                <a:spLocks noChangeArrowheads="1"/>
              </p:cNvSpPr>
              <p:nvPr/>
            </p:nvSpPr>
            <p:spPr bwMode="auto">
              <a:xfrm>
                <a:off x="1292" y="2614"/>
                <a:ext cx="454"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2400">
                    <a:solidFill>
                      <a:schemeClr val="tx1"/>
                    </a:solidFill>
                    <a:latin typeface="宋体" pitchFamily="2" charset="-122"/>
                    <a:ea typeface="宋体" pitchFamily="2" charset="-122"/>
                  </a:defRPr>
                </a:lvl1pPr>
                <a:lvl2pPr marL="742950" indent="-285750">
                  <a:defRPr sz="2400">
                    <a:solidFill>
                      <a:schemeClr val="tx1"/>
                    </a:solidFill>
                    <a:latin typeface="宋体" pitchFamily="2" charset="-122"/>
                    <a:ea typeface="宋体" pitchFamily="2" charset="-122"/>
                  </a:defRPr>
                </a:lvl2pPr>
                <a:lvl3pPr marL="1143000" indent="-228600">
                  <a:defRPr sz="2400">
                    <a:solidFill>
                      <a:schemeClr val="tx1"/>
                    </a:solidFill>
                    <a:latin typeface="宋体" pitchFamily="2" charset="-122"/>
                    <a:ea typeface="宋体" pitchFamily="2" charset="-122"/>
                  </a:defRPr>
                </a:lvl3pPr>
                <a:lvl4pPr marL="1600200" indent="-228600">
                  <a:defRPr sz="2400">
                    <a:solidFill>
                      <a:schemeClr val="tx1"/>
                    </a:solidFill>
                    <a:latin typeface="宋体" pitchFamily="2" charset="-122"/>
                    <a:ea typeface="宋体" pitchFamily="2" charset="-122"/>
                  </a:defRPr>
                </a:lvl4pPr>
                <a:lvl5pPr marL="2057400" indent="-228600">
                  <a:defRPr sz="24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4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4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4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400">
                    <a:solidFill>
                      <a:schemeClr val="tx1"/>
                    </a:solidFill>
                    <a:latin typeface="宋体" pitchFamily="2" charset="-122"/>
                    <a:ea typeface="宋体" pitchFamily="2" charset="-122"/>
                  </a:defRPr>
                </a:lvl9pPr>
              </a:lstStyle>
              <a:p>
                <a:pPr algn="ctr" eaLnBrk="1" hangingPunct="1">
                  <a:spcBef>
                    <a:spcPct val="50000"/>
                  </a:spcBef>
                </a:pPr>
                <a:r>
                  <a:rPr lang="en-US" altLang="zh-CN">
                    <a:latin typeface="+mn-lt"/>
                    <a:ea typeface="+mn-ea"/>
                  </a:rPr>
                  <a:t>#</a:t>
                </a:r>
                <a:endParaRPr lang="en-US" altLang="zh-CN" baseline="-25000">
                  <a:latin typeface="+mn-lt"/>
                  <a:ea typeface="+mn-ea"/>
                </a:endParaRPr>
              </a:p>
            </p:txBody>
          </p:sp>
          <p:sp>
            <p:nvSpPr>
              <p:cNvPr id="59" name="Text Box 16"/>
              <p:cNvSpPr txBox="1">
                <a:spLocks noChangeArrowheads="1"/>
              </p:cNvSpPr>
              <p:nvPr/>
            </p:nvSpPr>
            <p:spPr bwMode="auto">
              <a:xfrm>
                <a:off x="1292" y="2296"/>
                <a:ext cx="454"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2400">
                    <a:solidFill>
                      <a:schemeClr val="tx1"/>
                    </a:solidFill>
                    <a:latin typeface="宋体" pitchFamily="2" charset="-122"/>
                    <a:ea typeface="宋体" pitchFamily="2" charset="-122"/>
                  </a:defRPr>
                </a:lvl1pPr>
                <a:lvl2pPr marL="742950" indent="-285750">
                  <a:defRPr sz="2400">
                    <a:solidFill>
                      <a:schemeClr val="tx1"/>
                    </a:solidFill>
                    <a:latin typeface="宋体" pitchFamily="2" charset="-122"/>
                    <a:ea typeface="宋体" pitchFamily="2" charset="-122"/>
                  </a:defRPr>
                </a:lvl2pPr>
                <a:lvl3pPr marL="1143000" indent="-228600">
                  <a:defRPr sz="2400">
                    <a:solidFill>
                      <a:schemeClr val="tx1"/>
                    </a:solidFill>
                    <a:latin typeface="宋体" pitchFamily="2" charset="-122"/>
                    <a:ea typeface="宋体" pitchFamily="2" charset="-122"/>
                  </a:defRPr>
                </a:lvl3pPr>
                <a:lvl4pPr marL="1600200" indent="-228600">
                  <a:defRPr sz="2400">
                    <a:solidFill>
                      <a:schemeClr val="tx1"/>
                    </a:solidFill>
                    <a:latin typeface="宋体" pitchFamily="2" charset="-122"/>
                    <a:ea typeface="宋体" pitchFamily="2" charset="-122"/>
                  </a:defRPr>
                </a:lvl4pPr>
                <a:lvl5pPr marL="2057400" indent="-228600">
                  <a:defRPr sz="24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4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4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4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400">
                    <a:solidFill>
                      <a:schemeClr val="tx1"/>
                    </a:solidFill>
                    <a:latin typeface="宋体" pitchFamily="2" charset="-122"/>
                    <a:ea typeface="宋体" pitchFamily="2" charset="-122"/>
                  </a:defRPr>
                </a:lvl9pPr>
              </a:lstStyle>
              <a:p>
                <a:pPr algn="ctr" eaLnBrk="1" hangingPunct="1">
                  <a:spcBef>
                    <a:spcPct val="50000"/>
                  </a:spcBef>
                </a:pPr>
                <a:r>
                  <a:rPr lang="en-US" altLang="zh-CN">
                    <a:latin typeface="+mn-lt"/>
                    <a:ea typeface="+mn-ea"/>
                  </a:rPr>
                  <a:t>X</a:t>
                </a:r>
                <a:r>
                  <a:rPr lang="en-US" altLang="zh-CN" baseline="-25000">
                    <a:latin typeface="+mn-lt"/>
                    <a:ea typeface="+mn-ea"/>
                  </a:rPr>
                  <a:t>1</a:t>
                </a:r>
                <a:endParaRPr lang="en-US" altLang="zh-CN" baseline="-25000">
                  <a:latin typeface="+mn-lt"/>
                  <a:ea typeface="+mn-ea"/>
                </a:endParaRPr>
              </a:p>
            </p:txBody>
          </p:sp>
          <p:sp>
            <p:nvSpPr>
              <p:cNvPr id="60" name="Text Box 17"/>
              <p:cNvSpPr txBox="1">
                <a:spLocks noChangeArrowheads="1"/>
              </p:cNvSpPr>
              <p:nvPr/>
            </p:nvSpPr>
            <p:spPr bwMode="auto">
              <a:xfrm>
                <a:off x="1292" y="1616"/>
                <a:ext cx="454"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2400">
                    <a:solidFill>
                      <a:schemeClr val="tx1"/>
                    </a:solidFill>
                    <a:latin typeface="宋体" pitchFamily="2" charset="-122"/>
                    <a:ea typeface="宋体" pitchFamily="2" charset="-122"/>
                  </a:defRPr>
                </a:lvl1pPr>
                <a:lvl2pPr marL="742950" indent="-285750">
                  <a:defRPr sz="2400">
                    <a:solidFill>
                      <a:schemeClr val="tx1"/>
                    </a:solidFill>
                    <a:latin typeface="宋体" pitchFamily="2" charset="-122"/>
                    <a:ea typeface="宋体" pitchFamily="2" charset="-122"/>
                  </a:defRPr>
                </a:lvl2pPr>
                <a:lvl3pPr marL="1143000" indent="-228600">
                  <a:defRPr sz="2400">
                    <a:solidFill>
                      <a:schemeClr val="tx1"/>
                    </a:solidFill>
                    <a:latin typeface="宋体" pitchFamily="2" charset="-122"/>
                    <a:ea typeface="宋体" pitchFamily="2" charset="-122"/>
                  </a:defRPr>
                </a:lvl3pPr>
                <a:lvl4pPr marL="1600200" indent="-228600">
                  <a:defRPr sz="2400">
                    <a:solidFill>
                      <a:schemeClr val="tx1"/>
                    </a:solidFill>
                    <a:latin typeface="宋体" pitchFamily="2" charset="-122"/>
                    <a:ea typeface="宋体" pitchFamily="2" charset="-122"/>
                  </a:defRPr>
                </a:lvl4pPr>
                <a:lvl5pPr marL="2057400" indent="-228600">
                  <a:defRPr sz="24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4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4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4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400">
                    <a:solidFill>
                      <a:schemeClr val="tx1"/>
                    </a:solidFill>
                    <a:latin typeface="宋体" pitchFamily="2" charset="-122"/>
                    <a:ea typeface="宋体" pitchFamily="2" charset="-122"/>
                  </a:defRPr>
                </a:lvl9pPr>
              </a:lstStyle>
              <a:p>
                <a:pPr algn="ctr" eaLnBrk="1" hangingPunct="1">
                  <a:spcBef>
                    <a:spcPct val="50000"/>
                  </a:spcBef>
                </a:pPr>
                <a:r>
                  <a:rPr lang="en-US" altLang="zh-CN">
                    <a:latin typeface="+mn-lt"/>
                    <a:ea typeface="+mn-ea"/>
                  </a:rPr>
                  <a:t>X</a:t>
                </a:r>
                <a:r>
                  <a:rPr lang="en-US" altLang="zh-CN" baseline="-25000">
                    <a:latin typeface="+mn-lt"/>
                    <a:ea typeface="+mn-ea"/>
                  </a:rPr>
                  <a:t>m</a:t>
                </a:r>
                <a:endParaRPr lang="en-US" altLang="zh-CN" baseline="-25000">
                  <a:latin typeface="+mn-lt"/>
                  <a:ea typeface="+mn-ea"/>
                </a:endParaRPr>
              </a:p>
            </p:txBody>
          </p:sp>
          <p:sp>
            <p:nvSpPr>
              <p:cNvPr id="61" name="Text Box 18"/>
              <p:cNvSpPr txBox="1">
                <a:spLocks noChangeArrowheads="1"/>
              </p:cNvSpPr>
              <p:nvPr/>
            </p:nvSpPr>
            <p:spPr bwMode="auto">
              <a:xfrm>
                <a:off x="700" y="1979"/>
                <a:ext cx="3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90000" tIns="46800" rIns="90000" bIns="46800">
                <a:spAutoFit/>
              </a:bodyPr>
              <a:lstStyle>
                <a:lvl1pPr>
                  <a:defRPr sz="2400">
                    <a:solidFill>
                      <a:schemeClr val="tx1"/>
                    </a:solidFill>
                    <a:latin typeface="宋体" pitchFamily="2" charset="-122"/>
                    <a:ea typeface="宋体" pitchFamily="2" charset="-122"/>
                  </a:defRPr>
                </a:lvl1pPr>
                <a:lvl2pPr marL="742950" indent="-285750">
                  <a:defRPr sz="2400">
                    <a:solidFill>
                      <a:schemeClr val="tx1"/>
                    </a:solidFill>
                    <a:latin typeface="宋体" pitchFamily="2" charset="-122"/>
                    <a:ea typeface="宋体" pitchFamily="2" charset="-122"/>
                  </a:defRPr>
                </a:lvl2pPr>
                <a:lvl3pPr marL="1143000" indent="-228600">
                  <a:defRPr sz="2400">
                    <a:solidFill>
                      <a:schemeClr val="tx1"/>
                    </a:solidFill>
                    <a:latin typeface="宋体" pitchFamily="2" charset="-122"/>
                    <a:ea typeface="宋体" pitchFamily="2" charset="-122"/>
                  </a:defRPr>
                </a:lvl3pPr>
                <a:lvl4pPr marL="1600200" indent="-228600">
                  <a:defRPr sz="2400">
                    <a:solidFill>
                      <a:schemeClr val="tx1"/>
                    </a:solidFill>
                    <a:latin typeface="宋体" pitchFamily="2" charset="-122"/>
                    <a:ea typeface="宋体" pitchFamily="2" charset="-122"/>
                  </a:defRPr>
                </a:lvl4pPr>
                <a:lvl5pPr marL="2057400" indent="-228600">
                  <a:defRPr sz="24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4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4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4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400">
                    <a:solidFill>
                      <a:schemeClr val="tx1"/>
                    </a:solidFill>
                    <a:latin typeface="宋体" pitchFamily="2" charset="-122"/>
                    <a:ea typeface="宋体" pitchFamily="2" charset="-122"/>
                  </a:defRPr>
                </a:lvl9pPr>
              </a:lstStyle>
              <a:p>
                <a:pPr algn="ctr" eaLnBrk="1" hangingPunct="1">
                  <a:spcBef>
                    <a:spcPct val="50000"/>
                  </a:spcBef>
                </a:pPr>
                <a:r>
                  <a:rPr lang="en-US" altLang="zh-CN">
                    <a:latin typeface="+mn-lt"/>
                    <a:ea typeface="+mn-ea"/>
                  </a:rPr>
                  <a:t>…</a:t>
                </a:r>
                <a:endParaRPr lang="en-US" altLang="zh-CN" baseline="-25000">
                  <a:latin typeface="+mn-lt"/>
                  <a:ea typeface="+mn-ea"/>
                </a:endParaRPr>
              </a:p>
            </p:txBody>
          </p:sp>
          <p:sp>
            <p:nvSpPr>
              <p:cNvPr id="62" name="Text Box 19"/>
              <p:cNvSpPr txBox="1">
                <a:spLocks noChangeArrowheads="1"/>
              </p:cNvSpPr>
              <p:nvPr/>
            </p:nvSpPr>
            <p:spPr bwMode="auto">
              <a:xfrm>
                <a:off x="1335" y="1979"/>
                <a:ext cx="3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90000" tIns="46800" rIns="90000" bIns="46800">
                <a:spAutoFit/>
              </a:bodyPr>
              <a:lstStyle>
                <a:lvl1pPr>
                  <a:defRPr sz="2400">
                    <a:solidFill>
                      <a:schemeClr val="tx1"/>
                    </a:solidFill>
                    <a:latin typeface="宋体" pitchFamily="2" charset="-122"/>
                    <a:ea typeface="宋体" pitchFamily="2" charset="-122"/>
                  </a:defRPr>
                </a:lvl1pPr>
                <a:lvl2pPr marL="742950" indent="-285750">
                  <a:defRPr sz="2400">
                    <a:solidFill>
                      <a:schemeClr val="tx1"/>
                    </a:solidFill>
                    <a:latin typeface="宋体" pitchFamily="2" charset="-122"/>
                    <a:ea typeface="宋体" pitchFamily="2" charset="-122"/>
                  </a:defRPr>
                </a:lvl2pPr>
                <a:lvl3pPr marL="1143000" indent="-228600">
                  <a:defRPr sz="2400">
                    <a:solidFill>
                      <a:schemeClr val="tx1"/>
                    </a:solidFill>
                    <a:latin typeface="宋体" pitchFamily="2" charset="-122"/>
                    <a:ea typeface="宋体" pitchFamily="2" charset="-122"/>
                  </a:defRPr>
                </a:lvl3pPr>
                <a:lvl4pPr marL="1600200" indent="-228600">
                  <a:defRPr sz="2400">
                    <a:solidFill>
                      <a:schemeClr val="tx1"/>
                    </a:solidFill>
                    <a:latin typeface="宋体" pitchFamily="2" charset="-122"/>
                    <a:ea typeface="宋体" pitchFamily="2" charset="-122"/>
                  </a:defRPr>
                </a:lvl4pPr>
                <a:lvl5pPr marL="2057400" indent="-228600">
                  <a:defRPr sz="24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4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4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4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400">
                    <a:solidFill>
                      <a:schemeClr val="tx1"/>
                    </a:solidFill>
                    <a:latin typeface="宋体" pitchFamily="2" charset="-122"/>
                    <a:ea typeface="宋体" pitchFamily="2" charset="-122"/>
                  </a:defRPr>
                </a:lvl9pPr>
              </a:lstStyle>
              <a:p>
                <a:pPr algn="ctr" eaLnBrk="1" hangingPunct="1">
                  <a:spcBef>
                    <a:spcPct val="50000"/>
                  </a:spcBef>
                </a:pPr>
                <a:r>
                  <a:rPr lang="en-US" altLang="zh-CN">
                    <a:latin typeface="+mn-lt"/>
                    <a:ea typeface="+mn-ea"/>
                  </a:rPr>
                  <a:t>…</a:t>
                </a:r>
                <a:endParaRPr lang="en-US" altLang="zh-CN" baseline="-25000">
                  <a:latin typeface="+mn-lt"/>
                  <a:ea typeface="+mn-ea"/>
                </a:endParaRPr>
              </a:p>
            </p:txBody>
          </p:sp>
        </p:grpSp>
        <p:sp>
          <p:nvSpPr>
            <p:cNvPr id="9" name="Rectangle 21"/>
            <p:cNvSpPr>
              <a:spLocks noChangeArrowheads="1"/>
            </p:cNvSpPr>
            <p:nvPr/>
          </p:nvSpPr>
          <p:spPr bwMode="auto">
            <a:xfrm>
              <a:off x="4716463" y="2492375"/>
              <a:ext cx="2376487" cy="863600"/>
            </a:xfrm>
            <a:prstGeom prst="rect">
              <a:avLst/>
            </a:prstGeom>
            <a:noFill/>
            <a:ln w="19050" algn="ctr">
              <a:solidFill>
                <a:srgbClr val="000000"/>
              </a:solidFill>
              <a:miter lim="800000"/>
              <a:tailEnd type="none" w="lg" len="lg"/>
            </a:ln>
            <a:effectLst/>
          </p:spPr>
          <p:txBody>
            <a:bodyPr wrap="none" lIns="90000" tIns="46800" rIns="90000" bIns="46800" anchor="ctr"/>
            <a:lstStyle>
              <a:lvl1pPr>
                <a:defRPr sz="2400">
                  <a:solidFill>
                    <a:schemeClr val="tx1"/>
                  </a:solidFill>
                  <a:latin typeface="宋体" pitchFamily="2" charset="-122"/>
                  <a:ea typeface="宋体" pitchFamily="2" charset="-122"/>
                </a:defRPr>
              </a:lvl1pPr>
              <a:lvl2pPr marL="742950" indent="-285750">
                <a:defRPr sz="2400">
                  <a:solidFill>
                    <a:schemeClr val="tx1"/>
                  </a:solidFill>
                  <a:latin typeface="宋体" pitchFamily="2" charset="-122"/>
                  <a:ea typeface="宋体" pitchFamily="2" charset="-122"/>
                </a:defRPr>
              </a:lvl2pPr>
              <a:lvl3pPr marL="1143000" indent="-228600">
                <a:defRPr sz="2400">
                  <a:solidFill>
                    <a:schemeClr val="tx1"/>
                  </a:solidFill>
                  <a:latin typeface="宋体" pitchFamily="2" charset="-122"/>
                  <a:ea typeface="宋体" pitchFamily="2" charset="-122"/>
                </a:defRPr>
              </a:lvl3pPr>
              <a:lvl4pPr marL="1600200" indent="-228600">
                <a:defRPr sz="2400">
                  <a:solidFill>
                    <a:schemeClr val="tx1"/>
                  </a:solidFill>
                  <a:latin typeface="宋体" pitchFamily="2" charset="-122"/>
                  <a:ea typeface="宋体" pitchFamily="2" charset="-122"/>
                </a:defRPr>
              </a:lvl4pPr>
              <a:lvl5pPr marL="2057400" indent="-228600">
                <a:defRPr sz="24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4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4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4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400">
                  <a:solidFill>
                    <a:schemeClr val="tx1"/>
                  </a:solidFill>
                  <a:latin typeface="宋体" pitchFamily="2" charset="-122"/>
                  <a:ea typeface="宋体" pitchFamily="2" charset="-122"/>
                </a:defRPr>
              </a:lvl9pPr>
            </a:lstStyle>
            <a:p>
              <a:pPr algn="ctr" eaLnBrk="1" hangingPunct="1"/>
              <a:r>
                <a:rPr lang="en-US" altLang="zh-CN">
                  <a:solidFill>
                    <a:schemeClr val="hlink"/>
                  </a:solidFill>
                  <a:latin typeface="+mn-lt"/>
                  <a:ea typeface="+mn-ea"/>
                </a:rPr>
                <a:t>LR</a:t>
              </a:r>
              <a:r>
                <a:rPr lang="zh-CN" altLang="en-US">
                  <a:solidFill>
                    <a:schemeClr val="hlink"/>
                  </a:solidFill>
                  <a:latin typeface="+mn-lt"/>
                  <a:ea typeface="+mn-ea"/>
                </a:rPr>
                <a:t>分析器</a:t>
              </a:r>
              <a:endParaRPr lang="zh-CN" altLang="en-US">
                <a:solidFill>
                  <a:schemeClr val="hlink"/>
                </a:solidFill>
                <a:latin typeface="+mn-lt"/>
                <a:ea typeface="+mn-ea"/>
              </a:endParaRPr>
            </a:p>
          </p:txBody>
        </p:sp>
        <p:grpSp>
          <p:nvGrpSpPr>
            <p:cNvPr id="10" name="Group 52"/>
            <p:cNvGrpSpPr/>
            <p:nvPr/>
          </p:nvGrpSpPr>
          <p:grpSpPr bwMode="auto">
            <a:xfrm>
              <a:off x="3779838" y="835819"/>
              <a:ext cx="4248150" cy="576262"/>
              <a:chOff x="2109" y="527"/>
              <a:chExt cx="2676" cy="363"/>
            </a:xfrm>
          </p:grpSpPr>
          <p:sp>
            <p:nvSpPr>
              <p:cNvPr id="32" name="Line 22"/>
              <p:cNvSpPr>
                <a:spLocks noChangeShapeType="1"/>
              </p:cNvSpPr>
              <p:nvPr/>
            </p:nvSpPr>
            <p:spPr bwMode="auto">
              <a:xfrm>
                <a:off x="2109" y="527"/>
                <a:ext cx="2676" cy="0"/>
              </a:xfrm>
              <a:prstGeom prst="line">
                <a:avLst/>
              </a:prstGeom>
              <a:noFill/>
              <a:ln w="19050">
                <a:solidFill>
                  <a:srgbClr val="000000"/>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3" name="Line 23"/>
              <p:cNvSpPr>
                <a:spLocks noChangeShapeType="1"/>
              </p:cNvSpPr>
              <p:nvPr/>
            </p:nvSpPr>
            <p:spPr bwMode="auto">
              <a:xfrm>
                <a:off x="2109" y="890"/>
                <a:ext cx="2676" cy="0"/>
              </a:xfrm>
              <a:prstGeom prst="line">
                <a:avLst/>
              </a:prstGeom>
              <a:noFill/>
              <a:ln w="19050">
                <a:solidFill>
                  <a:srgbClr val="000000"/>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4" name="Line 24"/>
              <p:cNvSpPr>
                <a:spLocks noChangeShapeType="1"/>
              </p:cNvSpPr>
              <p:nvPr/>
            </p:nvSpPr>
            <p:spPr bwMode="auto">
              <a:xfrm>
                <a:off x="4785" y="527"/>
                <a:ext cx="0" cy="363"/>
              </a:xfrm>
              <a:prstGeom prst="line">
                <a:avLst/>
              </a:prstGeom>
              <a:noFill/>
              <a:ln w="19050">
                <a:solidFill>
                  <a:srgbClr val="000000"/>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5" name="Line 25"/>
              <p:cNvSpPr>
                <a:spLocks noChangeShapeType="1"/>
              </p:cNvSpPr>
              <p:nvPr/>
            </p:nvSpPr>
            <p:spPr bwMode="auto">
              <a:xfrm>
                <a:off x="2336" y="527"/>
                <a:ext cx="0" cy="363"/>
              </a:xfrm>
              <a:prstGeom prst="line">
                <a:avLst/>
              </a:prstGeom>
              <a:noFill/>
              <a:ln w="19050">
                <a:solidFill>
                  <a:srgbClr val="000000"/>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6" name="Line 26"/>
              <p:cNvSpPr>
                <a:spLocks noChangeShapeType="1"/>
              </p:cNvSpPr>
              <p:nvPr/>
            </p:nvSpPr>
            <p:spPr bwMode="auto">
              <a:xfrm>
                <a:off x="2653" y="527"/>
                <a:ext cx="0" cy="363"/>
              </a:xfrm>
              <a:prstGeom prst="line">
                <a:avLst/>
              </a:prstGeom>
              <a:noFill/>
              <a:ln w="19050">
                <a:solidFill>
                  <a:srgbClr val="000000"/>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7" name="Line 27"/>
              <p:cNvSpPr>
                <a:spLocks noChangeShapeType="1"/>
              </p:cNvSpPr>
              <p:nvPr/>
            </p:nvSpPr>
            <p:spPr bwMode="auto">
              <a:xfrm>
                <a:off x="3379" y="527"/>
                <a:ext cx="0" cy="363"/>
              </a:xfrm>
              <a:prstGeom prst="line">
                <a:avLst/>
              </a:prstGeom>
              <a:noFill/>
              <a:ln w="19050">
                <a:solidFill>
                  <a:srgbClr val="000000"/>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8" name="Line 28"/>
              <p:cNvSpPr>
                <a:spLocks noChangeShapeType="1"/>
              </p:cNvSpPr>
              <p:nvPr/>
            </p:nvSpPr>
            <p:spPr bwMode="auto">
              <a:xfrm>
                <a:off x="3696" y="527"/>
                <a:ext cx="0" cy="363"/>
              </a:xfrm>
              <a:prstGeom prst="line">
                <a:avLst/>
              </a:prstGeom>
              <a:noFill/>
              <a:ln w="19050">
                <a:solidFill>
                  <a:srgbClr val="000000"/>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9" name="Line 29"/>
              <p:cNvSpPr>
                <a:spLocks noChangeShapeType="1"/>
              </p:cNvSpPr>
              <p:nvPr/>
            </p:nvSpPr>
            <p:spPr bwMode="auto">
              <a:xfrm>
                <a:off x="4513" y="527"/>
                <a:ext cx="0" cy="363"/>
              </a:xfrm>
              <a:prstGeom prst="line">
                <a:avLst/>
              </a:prstGeom>
              <a:noFill/>
              <a:ln w="19050">
                <a:solidFill>
                  <a:srgbClr val="000000"/>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0" name="Line 30"/>
              <p:cNvSpPr>
                <a:spLocks noChangeShapeType="1"/>
              </p:cNvSpPr>
              <p:nvPr/>
            </p:nvSpPr>
            <p:spPr bwMode="auto">
              <a:xfrm>
                <a:off x="4195" y="527"/>
                <a:ext cx="0" cy="363"/>
              </a:xfrm>
              <a:prstGeom prst="line">
                <a:avLst/>
              </a:prstGeom>
              <a:noFill/>
              <a:ln w="19050">
                <a:solidFill>
                  <a:srgbClr val="000000"/>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1" name="Text Box 31"/>
              <p:cNvSpPr txBox="1">
                <a:spLocks noChangeArrowheads="1"/>
              </p:cNvSpPr>
              <p:nvPr/>
            </p:nvSpPr>
            <p:spPr bwMode="auto">
              <a:xfrm>
                <a:off x="4558" y="581"/>
                <a:ext cx="227"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2400">
                    <a:solidFill>
                      <a:schemeClr val="tx1"/>
                    </a:solidFill>
                    <a:latin typeface="宋体" pitchFamily="2" charset="-122"/>
                    <a:ea typeface="宋体" pitchFamily="2" charset="-122"/>
                  </a:defRPr>
                </a:lvl1pPr>
                <a:lvl2pPr marL="742950" indent="-285750">
                  <a:defRPr sz="2400">
                    <a:solidFill>
                      <a:schemeClr val="tx1"/>
                    </a:solidFill>
                    <a:latin typeface="宋体" pitchFamily="2" charset="-122"/>
                    <a:ea typeface="宋体" pitchFamily="2" charset="-122"/>
                  </a:defRPr>
                </a:lvl2pPr>
                <a:lvl3pPr marL="1143000" indent="-228600">
                  <a:defRPr sz="2400">
                    <a:solidFill>
                      <a:schemeClr val="tx1"/>
                    </a:solidFill>
                    <a:latin typeface="宋体" pitchFamily="2" charset="-122"/>
                    <a:ea typeface="宋体" pitchFamily="2" charset="-122"/>
                  </a:defRPr>
                </a:lvl3pPr>
                <a:lvl4pPr marL="1600200" indent="-228600">
                  <a:defRPr sz="2400">
                    <a:solidFill>
                      <a:schemeClr val="tx1"/>
                    </a:solidFill>
                    <a:latin typeface="宋体" pitchFamily="2" charset="-122"/>
                    <a:ea typeface="宋体" pitchFamily="2" charset="-122"/>
                  </a:defRPr>
                </a:lvl4pPr>
                <a:lvl5pPr marL="2057400" indent="-228600">
                  <a:defRPr sz="24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4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4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4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400">
                    <a:solidFill>
                      <a:schemeClr val="tx1"/>
                    </a:solidFill>
                    <a:latin typeface="宋体" pitchFamily="2" charset="-122"/>
                    <a:ea typeface="宋体" pitchFamily="2" charset="-122"/>
                  </a:defRPr>
                </a:lvl9pPr>
              </a:lstStyle>
              <a:p>
                <a:pPr eaLnBrk="1" hangingPunct="1">
                  <a:spcBef>
                    <a:spcPct val="50000"/>
                  </a:spcBef>
                </a:pPr>
                <a:r>
                  <a:rPr lang="en-US" altLang="zh-CN" dirty="0">
                    <a:latin typeface="+mn-lt"/>
                    <a:ea typeface="+mn-ea"/>
                  </a:rPr>
                  <a:t>#</a:t>
                </a:r>
                <a:endParaRPr lang="en-US" altLang="zh-CN" dirty="0">
                  <a:latin typeface="+mn-lt"/>
                  <a:ea typeface="+mn-ea"/>
                </a:endParaRPr>
              </a:p>
            </p:txBody>
          </p:sp>
          <p:sp>
            <p:nvSpPr>
              <p:cNvPr id="42" name="Text Box 32"/>
              <p:cNvSpPr txBox="1">
                <a:spLocks noChangeArrowheads="1"/>
              </p:cNvSpPr>
              <p:nvPr/>
            </p:nvSpPr>
            <p:spPr bwMode="auto">
              <a:xfrm>
                <a:off x="4195" y="572"/>
                <a:ext cx="318"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2400">
                    <a:solidFill>
                      <a:schemeClr val="tx1"/>
                    </a:solidFill>
                    <a:latin typeface="宋体" pitchFamily="2" charset="-122"/>
                    <a:ea typeface="宋体" pitchFamily="2" charset="-122"/>
                  </a:defRPr>
                </a:lvl1pPr>
                <a:lvl2pPr marL="742950" indent="-285750">
                  <a:defRPr sz="2400">
                    <a:solidFill>
                      <a:schemeClr val="tx1"/>
                    </a:solidFill>
                    <a:latin typeface="宋体" pitchFamily="2" charset="-122"/>
                    <a:ea typeface="宋体" pitchFamily="2" charset="-122"/>
                  </a:defRPr>
                </a:lvl2pPr>
                <a:lvl3pPr marL="1143000" indent="-228600">
                  <a:defRPr sz="2400">
                    <a:solidFill>
                      <a:schemeClr val="tx1"/>
                    </a:solidFill>
                    <a:latin typeface="宋体" pitchFamily="2" charset="-122"/>
                    <a:ea typeface="宋体" pitchFamily="2" charset="-122"/>
                  </a:defRPr>
                </a:lvl3pPr>
                <a:lvl4pPr marL="1600200" indent="-228600">
                  <a:defRPr sz="2400">
                    <a:solidFill>
                      <a:schemeClr val="tx1"/>
                    </a:solidFill>
                    <a:latin typeface="宋体" pitchFamily="2" charset="-122"/>
                    <a:ea typeface="宋体" pitchFamily="2" charset="-122"/>
                  </a:defRPr>
                </a:lvl4pPr>
                <a:lvl5pPr marL="2057400" indent="-228600">
                  <a:defRPr sz="24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4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4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4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400">
                    <a:solidFill>
                      <a:schemeClr val="tx1"/>
                    </a:solidFill>
                    <a:latin typeface="宋体" pitchFamily="2" charset="-122"/>
                    <a:ea typeface="宋体" pitchFamily="2" charset="-122"/>
                  </a:defRPr>
                </a:lvl9pPr>
              </a:lstStyle>
              <a:p>
                <a:pPr eaLnBrk="1" hangingPunct="1">
                  <a:spcBef>
                    <a:spcPct val="50000"/>
                  </a:spcBef>
                </a:pPr>
                <a:r>
                  <a:rPr lang="en-US" altLang="zh-CN">
                    <a:latin typeface="+mn-lt"/>
                    <a:ea typeface="+mn-ea"/>
                  </a:rPr>
                  <a:t>a</a:t>
                </a:r>
                <a:r>
                  <a:rPr lang="en-US" altLang="zh-CN" baseline="-25000">
                    <a:latin typeface="+mn-lt"/>
                    <a:ea typeface="+mn-ea"/>
                  </a:rPr>
                  <a:t>n</a:t>
                </a:r>
                <a:endParaRPr lang="en-US" altLang="zh-CN" baseline="-25000">
                  <a:latin typeface="+mn-lt"/>
                  <a:ea typeface="+mn-ea"/>
                </a:endParaRPr>
              </a:p>
            </p:txBody>
          </p:sp>
          <p:sp>
            <p:nvSpPr>
              <p:cNvPr id="43" name="Text Box 33"/>
              <p:cNvSpPr txBox="1">
                <a:spLocks noChangeArrowheads="1"/>
              </p:cNvSpPr>
              <p:nvPr/>
            </p:nvSpPr>
            <p:spPr bwMode="auto">
              <a:xfrm>
                <a:off x="3379" y="572"/>
                <a:ext cx="317"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2400">
                    <a:solidFill>
                      <a:schemeClr val="tx1"/>
                    </a:solidFill>
                    <a:latin typeface="宋体" pitchFamily="2" charset="-122"/>
                    <a:ea typeface="宋体" pitchFamily="2" charset="-122"/>
                  </a:defRPr>
                </a:lvl1pPr>
                <a:lvl2pPr marL="742950" indent="-285750">
                  <a:defRPr sz="2400">
                    <a:solidFill>
                      <a:schemeClr val="tx1"/>
                    </a:solidFill>
                    <a:latin typeface="宋体" pitchFamily="2" charset="-122"/>
                    <a:ea typeface="宋体" pitchFamily="2" charset="-122"/>
                  </a:defRPr>
                </a:lvl2pPr>
                <a:lvl3pPr marL="1143000" indent="-228600">
                  <a:defRPr sz="2400">
                    <a:solidFill>
                      <a:schemeClr val="tx1"/>
                    </a:solidFill>
                    <a:latin typeface="宋体" pitchFamily="2" charset="-122"/>
                    <a:ea typeface="宋体" pitchFamily="2" charset="-122"/>
                  </a:defRPr>
                </a:lvl3pPr>
                <a:lvl4pPr marL="1600200" indent="-228600">
                  <a:defRPr sz="2400">
                    <a:solidFill>
                      <a:schemeClr val="tx1"/>
                    </a:solidFill>
                    <a:latin typeface="宋体" pitchFamily="2" charset="-122"/>
                    <a:ea typeface="宋体" pitchFamily="2" charset="-122"/>
                  </a:defRPr>
                </a:lvl4pPr>
                <a:lvl5pPr marL="2057400" indent="-228600">
                  <a:defRPr sz="24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4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4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4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400">
                    <a:solidFill>
                      <a:schemeClr val="tx1"/>
                    </a:solidFill>
                    <a:latin typeface="宋体" pitchFamily="2" charset="-122"/>
                    <a:ea typeface="宋体" pitchFamily="2" charset="-122"/>
                  </a:defRPr>
                </a:lvl9pPr>
              </a:lstStyle>
              <a:p>
                <a:pPr eaLnBrk="1" hangingPunct="1">
                  <a:spcBef>
                    <a:spcPct val="50000"/>
                  </a:spcBef>
                </a:pPr>
                <a:r>
                  <a:rPr lang="en-US" altLang="zh-CN">
                    <a:latin typeface="+mn-lt"/>
                    <a:ea typeface="+mn-ea"/>
                  </a:rPr>
                  <a:t>a</a:t>
                </a:r>
                <a:r>
                  <a:rPr lang="en-US" altLang="zh-CN" baseline="-25000">
                    <a:latin typeface="+mn-lt"/>
                    <a:ea typeface="+mn-ea"/>
                  </a:rPr>
                  <a:t>i</a:t>
                </a:r>
                <a:endParaRPr lang="en-US" altLang="zh-CN" baseline="-25000">
                  <a:latin typeface="+mn-lt"/>
                  <a:ea typeface="+mn-ea"/>
                </a:endParaRPr>
              </a:p>
            </p:txBody>
          </p:sp>
          <p:sp>
            <p:nvSpPr>
              <p:cNvPr id="44" name="Text Box 34"/>
              <p:cNvSpPr txBox="1">
                <a:spLocks noChangeArrowheads="1"/>
              </p:cNvSpPr>
              <p:nvPr/>
            </p:nvSpPr>
            <p:spPr bwMode="auto">
              <a:xfrm>
                <a:off x="3833" y="572"/>
                <a:ext cx="362"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2400">
                    <a:solidFill>
                      <a:schemeClr val="tx1"/>
                    </a:solidFill>
                    <a:latin typeface="宋体" pitchFamily="2" charset="-122"/>
                    <a:ea typeface="宋体" pitchFamily="2" charset="-122"/>
                  </a:defRPr>
                </a:lvl1pPr>
                <a:lvl2pPr marL="742950" indent="-285750">
                  <a:defRPr sz="2400">
                    <a:solidFill>
                      <a:schemeClr val="tx1"/>
                    </a:solidFill>
                    <a:latin typeface="宋体" pitchFamily="2" charset="-122"/>
                    <a:ea typeface="宋体" pitchFamily="2" charset="-122"/>
                  </a:defRPr>
                </a:lvl2pPr>
                <a:lvl3pPr marL="1143000" indent="-228600">
                  <a:defRPr sz="2400">
                    <a:solidFill>
                      <a:schemeClr val="tx1"/>
                    </a:solidFill>
                    <a:latin typeface="宋体" pitchFamily="2" charset="-122"/>
                    <a:ea typeface="宋体" pitchFamily="2" charset="-122"/>
                  </a:defRPr>
                </a:lvl3pPr>
                <a:lvl4pPr marL="1600200" indent="-228600">
                  <a:defRPr sz="2400">
                    <a:solidFill>
                      <a:schemeClr val="tx1"/>
                    </a:solidFill>
                    <a:latin typeface="宋体" pitchFamily="2" charset="-122"/>
                    <a:ea typeface="宋体" pitchFamily="2" charset="-122"/>
                  </a:defRPr>
                </a:lvl4pPr>
                <a:lvl5pPr marL="2057400" indent="-228600">
                  <a:defRPr sz="24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4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4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4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400">
                    <a:solidFill>
                      <a:schemeClr val="tx1"/>
                    </a:solidFill>
                    <a:latin typeface="宋体" pitchFamily="2" charset="-122"/>
                    <a:ea typeface="宋体" pitchFamily="2" charset="-122"/>
                  </a:defRPr>
                </a:lvl9pPr>
              </a:lstStyle>
              <a:p>
                <a:pPr eaLnBrk="1" hangingPunct="1">
                  <a:spcBef>
                    <a:spcPct val="50000"/>
                  </a:spcBef>
                </a:pPr>
                <a:r>
                  <a:rPr lang="en-US" altLang="zh-CN">
                    <a:latin typeface="+mn-lt"/>
                    <a:ea typeface="+mn-ea"/>
                  </a:rPr>
                  <a:t>…</a:t>
                </a:r>
                <a:endParaRPr lang="en-US" altLang="zh-CN">
                  <a:latin typeface="+mn-lt"/>
                  <a:ea typeface="+mn-ea"/>
                </a:endParaRPr>
              </a:p>
            </p:txBody>
          </p:sp>
          <p:sp>
            <p:nvSpPr>
              <p:cNvPr id="45" name="Text Box 35"/>
              <p:cNvSpPr txBox="1">
                <a:spLocks noChangeArrowheads="1"/>
              </p:cNvSpPr>
              <p:nvPr/>
            </p:nvSpPr>
            <p:spPr bwMode="auto">
              <a:xfrm>
                <a:off x="2835" y="572"/>
                <a:ext cx="362"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2400">
                    <a:solidFill>
                      <a:schemeClr val="tx1"/>
                    </a:solidFill>
                    <a:latin typeface="宋体" pitchFamily="2" charset="-122"/>
                    <a:ea typeface="宋体" pitchFamily="2" charset="-122"/>
                  </a:defRPr>
                </a:lvl1pPr>
                <a:lvl2pPr marL="742950" indent="-285750">
                  <a:defRPr sz="2400">
                    <a:solidFill>
                      <a:schemeClr val="tx1"/>
                    </a:solidFill>
                    <a:latin typeface="宋体" pitchFamily="2" charset="-122"/>
                    <a:ea typeface="宋体" pitchFamily="2" charset="-122"/>
                  </a:defRPr>
                </a:lvl2pPr>
                <a:lvl3pPr marL="1143000" indent="-228600">
                  <a:defRPr sz="2400">
                    <a:solidFill>
                      <a:schemeClr val="tx1"/>
                    </a:solidFill>
                    <a:latin typeface="宋体" pitchFamily="2" charset="-122"/>
                    <a:ea typeface="宋体" pitchFamily="2" charset="-122"/>
                  </a:defRPr>
                </a:lvl3pPr>
                <a:lvl4pPr marL="1600200" indent="-228600">
                  <a:defRPr sz="2400">
                    <a:solidFill>
                      <a:schemeClr val="tx1"/>
                    </a:solidFill>
                    <a:latin typeface="宋体" pitchFamily="2" charset="-122"/>
                    <a:ea typeface="宋体" pitchFamily="2" charset="-122"/>
                  </a:defRPr>
                </a:lvl4pPr>
                <a:lvl5pPr marL="2057400" indent="-228600">
                  <a:defRPr sz="24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4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4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4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400">
                    <a:solidFill>
                      <a:schemeClr val="tx1"/>
                    </a:solidFill>
                    <a:latin typeface="宋体" pitchFamily="2" charset="-122"/>
                    <a:ea typeface="宋体" pitchFamily="2" charset="-122"/>
                  </a:defRPr>
                </a:lvl9pPr>
              </a:lstStyle>
              <a:p>
                <a:pPr eaLnBrk="1" hangingPunct="1">
                  <a:spcBef>
                    <a:spcPct val="50000"/>
                  </a:spcBef>
                </a:pPr>
                <a:r>
                  <a:rPr lang="en-US" altLang="zh-CN">
                    <a:latin typeface="+mn-lt"/>
                    <a:ea typeface="+mn-ea"/>
                  </a:rPr>
                  <a:t>…</a:t>
                </a:r>
                <a:endParaRPr lang="en-US" altLang="zh-CN">
                  <a:latin typeface="+mn-lt"/>
                  <a:ea typeface="+mn-ea"/>
                </a:endParaRPr>
              </a:p>
            </p:txBody>
          </p:sp>
          <p:sp>
            <p:nvSpPr>
              <p:cNvPr id="46" name="Text Box 36"/>
              <p:cNvSpPr txBox="1">
                <a:spLocks noChangeArrowheads="1"/>
              </p:cNvSpPr>
              <p:nvPr/>
            </p:nvSpPr>
            <p:spPr bwMode="auto">
              <a:xfrm>
                <a:off x="2381" y="572"/>
                <a:ext cx="317"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2400">
                    <a:solidFill>
                      <a:schemeClr val="tx1"/>
                    </a:solidFill>
                    <a:latin typeface="宋体" pitchFamily="2" charset="-122"/>
                    <a:ea typeface="宋体" pitchFamily="2" charset="-122"/>
                  </a:defRPr>
                </a:lvl1pPr>
                <a:lvl2pPr marL="742950" indent="-285750">
                  <a:defRPr sz="2400">
                    <a:solidFill>
                      <a:schemeClr val="tx1"/>
                    </a:solidFill>
                    <a:latin typeface="宋体" pitchFamily="2" charset="-122"/>
                    <a:ea typeface="宋体" pitchFamily="2" charset="-122"/>
                  </a:defRPr>
                </a:lvl2pPr>
                <a:lvl3pPr marL="1143000" indent="-228600">
                  <a:defRPr sz="2400">
                    <a:solidFill>
                      <a:schemeClr val="tx1"/>
                    </a:solidFill>
                    <a:latin typeface="宋体" pitchFamily="2" charset="-122"/>
                    <a:ea typeface="宋体" pitchFamily="2" charset="-122"/>
                  </a:defRPr>
                </a:lvl3pPr>
                <a:lvl4pPr marL="1600200" indent="-228600">
                  <a:defRPr sz="2400">
                    <a:solidFill>
                      <a:schemeClr val="tx1"/>
                    </a:solidFill>
                    <a:latin typeface="宋体" pitchFamily="2" charset="-122"/>
                    <a:ea typeface="宋体" pitchFamily="2" charset="-122"/>
                  </a:defRPr>
                </a:lvl4pPr>
                <a:lvl5pPr marL="2057400" indent="-228600">
                  <a:defRPr sz="24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4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4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4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400">
                    <a:solidFill>
                      <a:schemeClr val="tx1"/>
                    </a:solidFill>
                    <a:latin typeface="宋体" pitchFamily="2" charset="-122"/>
                    <a:ea typeface="宋体" pitchFamily="2" charset="-122"/>
                  </a:defRPr>
                </a:lvl9pPr>
              </a:lstStyle>
              <a:p>
                <a:pPr eaLnBrk="1" hangingPunct="1">
                  <a:spcBef>
                    <a:spcPct val="50000"/>
                  </a:spcBef>
                </a:pPr>
                <a:r>
                  <a:rPr lang="en-US" altLang="zh-CN">
                    <a:latin typeface="+mn-lt"/>
                    <a:ea typeface="+mn-ea"/>
                  </a:rPr>
                  <a:t>a</a:t>
                </a:r>
                <a:r>
                  <a:rPr lang="en-US" altLang="zh-CN" baseline="-25000">
                    <a:latin typeface="+mn-lt"/>
                    <a:ea typeface="+mn-ea"/>
                  </a:rPr>
                  <a:t>1</a:t>
                </a:r>
                <a:endParaRPr lang="en-US" altLang="zh-CN" baseline="-25000">
                  <a:latin typeface="+mn-lt"/>
                  <a:ea typeface="+mn-ea"/>
                </a:endParaRPr>
              </a:p>
            </p:txBody>
          </p:sp>
        </p:grpSp>
        <p:sp>
          <p:nvSpPr>
            <p:cNvPr id="11" name="Line 37"/>
            <p:cNvSpPr>
              <a:spLocks noChangeShapeType="1"/>
            </p:cNvSpPr>
            <p:nvPr/>
          </p:nvSpPr>
          <p:spPr bwMode="auto">
            <a:xfrm flipV="1">
              <a:off x="5902325" y="1412875"/>
              <a:ext cx="0" cy="1079500"/>
            </a:xfrm>
            <a:prstGeom prst="line">
              <a:avLst/>
            </a:prstGeom>
            <a:noFill/>
            <a:ln w="19050">
              <a:solidFill>
                <a:srgbClr val="00000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2" name="Line 39"/>
            <p:cNvSpPr>
              <a:spLocks noChangeShapeType="1"/>
            </p:cNvSpPr>
            <p:nvPr/>
          </p:nvSpPr>
          <p:spPr bwMode="auto">
            <a:xfrm flipH="1" flipV="1">
              <a:off x="2916238" y="2919413"/>
              <a:ext cx="1800225" cy="0"/>
            </a:xfrm>
            <a:prstGeom prst="line">
              <a:avLst/>
            </a:prstGeom>
            <a:noFill/>
            <a:ln w="19050">
              <a:solidFill>
                <a:srgbClr val="00000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3" name="Line 46"/>
            <p:cNvSpPr>
              <a:spLocks noChangeShapeType="1"/>
            </p:cNvSpPr>
            <p:nvPr/>
          </p:nvSpPr>
          <p:spPr bwMode="auto">
            <a:xfrm>
              <a:off x="7092950" y="2924175"/>
              <a:ext cx="863600" cy="0"/>
            </a:xfrm>
            <a:prstGeom prst="line">
              <a:avLst/>
            </a:prstGeom>
            <a:noFill/>
            <a:ln w="19050">
              <a:solidFill>
                <a:srgbClr val="000000"/>
              </a:solidFill>
              <a:prstDash val="dash"/>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4" name="Text Box 47"/>
            <p:cNvSpPr txBox="1">
              <a:spLocks noChangeArrowheads="1"/>
            </p:cNvSpPr>
            <p:nvPr/>
          </p:nvSpPr>
          <p:spPr bwMode="auto">
            <a:xfrm>
              <a:off x="7956550" y="2679700"/>
              <a:ext cx="8540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tx1"/>
                  </a:solidFill>
                  <a:latin typeface="宋体" pitchFamily="2" charset="-122"/>
                  <a:ea typeface="宋体" pitchFamily="2" charset="-122"/>
                </a:defRPr>
              </a:lvl1pPr>
              <a:lvl2pPr marL="742950" indent="-285750">
                <a:defRPr sz="2400">
                  <a:solidFill>
                    <a:schemeClr val="tx1"/>
                  </a:solidFill>
                  <a:latin typeface="宋体" pitchFamily="2" charset="-122"/>
                  <a:ea typeface="宋体" pitchFamily="2" charset="-122"/>
                </a:defRPr>
              </a:lvl2pPr>
              <a:lvl3pPr marL="1143000" indent="-228600">
                <a:defRPr sz="2400">
                  <a:solidFill>
                    <a:schemeClr val="tx1"/>
                  </a:solidFill>
                  <a:latin typeface="宋体" pitchFamily="2" charset="-122"/>
                  <a:ea typeface="宋体" pitchFamily="2" charset="-122"/>
                </a:defRPr>
              </a:lvl3pPr>
              <a:lvl4pPr marL="1600200" indent="-228600">
                <a:defRPr sz="2400">
                  <a:solidFill>
                    <a:schemeClr val="tx1"/>
                  </a:solidFill>
                  <a:latin typeface="宋体" pitchFamily="2" charset="-122"/>
                  <a:ea typeface="宋体" pitchFamily="2" charset="-122"/>
                </a:defRPr>
              </a:lvl4pPr>
              <a:lvl5pPr marL="2057400" indent="-228600">
                <a:defRPr sz="24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4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4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4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400">
                  <a:solidFill>
                    <a:schemeClr val="tx1"/>
                  </a:solidFill>
                  <a:latin typeface="宋体" pitchFamily="2" charset="-122"/>
                  <a:ea typeface="宋体" pitchFamily="2" charset="-122"/>
                </a:defRPr>
              </a:lvl9pPr>
            </a:lstStyle>
            <a:p>
              <a:pPr eaLnBrk="1" hangingPunct="1">
                <a:spcBef>
                  <a:spcPct val="50000"/>
                </a:spcBef>
              </a:pPr>
              <a:r>
                <a:rPr lang="zh-CN" altLang="en-US" dirty="0">
                  <a:latin typeface="+mn-lt"/>
                  <a:ea typeface="+mn-ea"/>
                </a:rPr>
                <a:t>输出</a:t>
              </a:r>
              <a:endParaRPr lang="zh-CN" altLang="en-US" dirty="0">
                <a:latin typeface="+mn-lt"/>
                <a:ea typeface="+mn-ea"/>
              </a:endParaRPr>
            </a:p>
          </p:txBody>
        </p:sp>
        <p:sp>
          <p:nvSpPr>
            <p:cNvPr id="15" name="Text Box 48"/>
            <p:cNvSpPr txBox="1">
              <a:spLocks noChangeArrowheads="1"/>
            </p:cNvSpPr>
            <p:nvPr/>
          </p:nvSpPr>
          <p:spPr bwMode="auto">
            <a:xfrm>
              <a:off x="2016921" y="908050"/>
              <a:ext cx="1223962"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2400">
                  <a:solidFill>
                    <a:schemeClr val="tx1"/>
                  </a:solidFill>
                  <a:latin typeface="宋体" pitchFamily="2" charset="-122"/>
                  <a:ea typeface="宋体" pitchFamily="2" charset="-122"/>
                </a:defRPr>
              </a:lvl1pPr>
              <a:lvl2pPr marL="742950" indent="-285750">
                <a:defRPr sz="2400">
                  <a:solidFill>
                    <a:schemeClr val="tx1"/>
                  </a:solidFill>
                  <a:latin typeface="宋体" pitchFamily="2" charset="-122"/>
                  <a:ea typeface="宋体" pitchFamily="2" charset="-122"/>
                </a:defRPr>
              </a:lvl2pPr>
              <a:lvl3pPr marL="1143000" indent="-228600">
                <a:defRPr sz="2400">
                  <a:solidFill>
                    <a:schemeClr val="tx1"/>
                  </a:solidFill>
                  <a:latin typeface="宋体" pitchFamily="2" charset="-122"/>
                  <a:ea typeface="宋体" pitchFamily="2" charset="-122"/>
                </a:defRPr>
              </a:lvl3pPr>
              <a:lvl4pPr marL="1600200" indent="-228600">
                <a:defRPr sz="2400">
                  <a:solidFill>
                    <a:schemeClr val="tx1"/>
                  </a:solidFill>
                  <a:latin typeface="宋体" pitchFamily="2" charset="-122"/>
                  <a:ea typeface="宋体" pitchFamily="2" charset="-122"/>
                </a:defRPr>
              </a:lvl4pPr>
              <a:lvl5pPr marL="2057400" indent="-228600">
                <a:defRPr sz="24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4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4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4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400">
                  <a:solidFill>
                    <a:schemeClr val="tx1"/>
                  </a:solidFill>
                  <a:latin typeface="宋体" pitchFamily="2" charset="-122"/>
                  <a:ea typeface="宋体" pitchFamily="2" charset="-122"/>
                </a:defRPr>
              </a:lvl9pPr>
            </a:lstStyle>
            <a:p>
              <a:pPr eaLnBrk="1" hangingPunct="1">
                <a:spcBef>
                  <a:spcPct val="50000"/>
                </a:spcBef>
              </a:pPr>
              <a:r>
                <a:rPr lang="zh-CN" altLang="en-US" dirty="0">
                  <a:solidFill>
                    <a:schemeClr val="hlink"/>
                  </a:solidFill>
                  <a:latin typeface="+mn-lt"/>
                  <a:ea typeface="+mn-ea"/>
                </a:rPr>
                <a:t>输入串</a:t>
              </a:r>
              <a:endParaRPr lang="zh-CN" altLang="en-US" dirty="0">
                <a:solidFill>
                  <a:schemeClr val="hlink"/>
                </a:solidFill>
                <a:latin typeface="+mn-lt"/>
                <a:ea typeface="+mn-ea"/>
              </a:endParaRPr>
            </a:p>
          </p:txBody>
        </p:sp>
        <p:sp>
          <p:nvSpPr>
            <p:cNvPr id="16" name="Text Box 49"/>
            <p:cNvSpPr txBox="1">
              <a:spLocks noChangeArrowheads="1"/>
            </p:cNvSpPr>
            <p:nvPr/>
          </p:nvSpPr>
          <p:spPr bwMode="auto">
            <a:xfrm>
              <a:off x="1352550" y="1733550"/>
              <a:ext cx="10953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tx1"/>
                  </a:solidFill>
                  <a:latin typeface="宋体" pitchFamily="2" charset="-122"/>
                  <a:ea typeface="宋体" pitchFamily="2" charset="-122"/>
                </a:defRPr>
              </a:lvl1pPr>
              <a:lvl2pPr marL="742950" indent="-285750">
                <a:defRPr sz="2400">
                  <a:solidFill>
                    <a:schemeClr val="tx1"/>
                  </a:solidFill>
                  <a:latin typeface="宋体" pitchFamily="2" charset="-122"/>
                  <a:ea typeface="宋体" pitchFamily="2" charset="-122"/>
                </a:defRPr>
              </a:lvl2pPr>
              <a:lvl3pPr marL="1143000" indent="-228600">
                <a:defRPr sz="2400">
                  <a:solidFill>
                    <a:schemeClr val="tx1"/>
                  </a:solidFill>
                  <a:latin typeface="宋体" pitchFamily="2" charset="-122"/>
                  <a:ea typeface="宋体" pitchFamily="2" charset="-122"/>
                </a:defRPr>
              </a:lvl3pPr>
              <a:lvl4pPr marL="1600200" indent="-228600">
                <a:defRPr sz="2400">
                  <a:solidFill>
                    <a:schemeClr val="tx1"/>
                  </a:solidFill>
                  <a:latin typeface="宋体" pitchFamily="2" charset="-122"/>
                  <a:ea typeface="宋体" pitchFamily="2" charset="-122"/>
                </a:defRPr>
              </a:lvl4pPr>
              <a:lvl5pPr marL="2057400" indent="-228600">
                <a:defRPr sz="24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4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4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4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400">
                  <a:solidFill>
                    <a:schemeClr val="tx1"/>
                  </a:solidFill>
                  <a:latin typeface="宋体" pitchFamily="2" charset="-122"/>
                  <a:ea typeface="宋体" pitchFamily="2" charset="-122"/>
                </a:defRPr>
              </a:lvl9pPr>
            </a:lstStyle>
            <a:p>
              <a:pPr eaLnBrk="1" hangingPunct="1">
                <a:spcBef>
                  <a:spcPct val="50000"/>
                </a:spcBef>
              </a:pPr>
              <a:r>
                <a:rPr lang="zh-CN" altLang="en-US" dirty="0">
                  <a:solidFill>
                    <a:schemeClr val="hlink"/>
                  </a:solidFill>
                  <a:latin typeface="+mn-lt"/>
                  <a:ea typeface="+mn-ea"/>
                </a:rPr>
                <a:t>分析栈</a:t>
              </a:r>
              <a:endParaRPr lang="zh-CN" altLang="en-US" dirty="0">
                <a:solidFill>
                  <a:schemeClr val="hlink"/>
                </a:solidFill>
                <a:latin typeface="+mn-lt"/>
                <a:ea typeface="+mn-ea"/>
              </a:endParaRPr>
            </a:p>
          </p:txBody>
        </p:sp>
        <p:grpSp>
          <p:nvGrpSpPr>
            <p:cNvPr id="17" name="组合 16"/>
            <p:cNvGrpSpPr/>
            <p:nvPr/>
          </p:nvGrpSpPr>
          <p:grpSpPr>
            <a:xfrm>
              <a:off x="4605338" y="3357563"/>
              <a:ext cx="2665412" cy="2046288"/>
              <a:chOff x="4614863" y="3357563"/>
              <a:chExt cx="2665412" cy="2046288"/>
            </a:xfrm>
          </p:grpSpPr>
          <p:grpSp>
            <p:nvGrpSpPr>
              <p:cNvPr id="20" name="Group 54"/>
              <p:cNvGrpSpPr/>
              <p:nvPr/>
            </p:nvGrpSpPr>
            <p:grpSpPr bwMode="auto">
              <a:xfrm>
                <a:off x="5480050" y="3357563"/>
                <a:ext cx="935038" cy="863600"/>
                <a:chOff x="3470" y="2115"/>
                <a:chExt cx="589" cy="544"/>
              </a:xfrm>
            </p:grpSpPr>
            <p:sp>
              <p:nvSpPr>
                <p:cNvPr id="28" name="Line 42"/>
                <p:cNvSpPr>
                  <a:spLocks noChangeShapeType="1"/>
                </p:cNvSpPr>
                <p:nvPr/>
              </p:nvSpPr>
              <p:spPr bwMode="auto">
                <a:xfrm>
                  <a:off x="3470" y="2478"/>
                  <a:ext cx="589" cy="0"/>
                </a:xfrm>
                <a:prstGeom prst="line">
                  <a:avLst/>
                </a:prstGeom>
                <a:noFill/>
                <a:ln w="19050">
                  <a:solidFill>
                    <a:srgbClr val="000000"/>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9" name="Line 43"/>
                <p:cNvSpPr>
                  <a:spLocks noChangeShapeType="1"/>
                </p:cNvSpPr>
                <p:nvPr/>
              </p:nvSpPr>
              <p:spPr bwMode="auto">
                <a:xfrm>
                  <a:off x="3470" y="2478"/>
                  <a:ext cx="0" cy="181"/>
                </a:xfrm>
                <a:prstGeom prst="line">
                  <a:avLst/>
                </a:prstGeom>
                <a:noFill/>
                <a:ln w="19050">
                  <a:solidFill>
                    <a:srgbClr val="00000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0" name="Line 44"/>
                <p:cNvSpPr>
                  <a:spLocks noChangeShapeType="1"/>
                </p:cNvSpPr>
                <p:nvPr/>
              </p:nvSpPr>
              <p:spPr bwMode="auto">
                <a:xfrm>
                  <a:off x="4059" y="2478"/>
                  <a:ext cx="0" cy="181"/>
                </a:xfrm>
                <a:prstGeom prst="line">
                  <a:avLst/>
                </a:prstGeom>
                <a:noFill/>
                <a:ln w="19050">
                  <a:solidFill>
                    <a:srgbClr val="00000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1" name="Line 45"/>
                <p:cNvSpPr>
                  <a:spLocks noChangeShapeType="1"/>
                </p:cNvSpPr>
                <p:nvPr/>
              </p:nvSpPr>
              <p:spPr bwMode="auto">
                <a:xfrm>
                  <a:off x="3742" y="2115"/>
                  <a:ext cx="0" cy="363"/>
                </a:xfrm>
                <a:prstGeom prst="line">
                  <a:avLst/>
                </a:prstGeom>
                <a:noFill/>
                <a:ln w="19050">
                  <a:solidFill>
                    <a:srgbClr val="000000"/>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21" name="Text Box 50"/>
              <p:cNvSpPr txBox="1">
                <a:spLocks noChangeArrowheads="1"/>
              </p:cNvSpPr>
              <p:nvPr/>
            </p:nvSpPr>
            <p:spPr bwMode="auto">
              <a:xfrm>
                <a:off x="5068887" y="4940005"/>
                <a:ext cx="172402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tx1"/>
                    </a:solidFill>
                    <a:latin typeface="宋体" pitchFamily="2" charset="-122"/>
                    <a:ea typeface="宋体" pitchFamily="2" charset="-122"/>
                  </a:defRPr>
                </a:lvl1pPr>
                <a:lvl2pPr marL="742950" indent="-285750">
                  <a:defRPr sz="2400">
                    <a:solidFill>
                      <a:schemeClr val="tx1"/>
                    </a:solidFill>
                    <a:latin typeface="宋体" pitchFamily="2" charset="-122"/>
                    <a:ea typeface="宋体" pitchFamily="2" charset="-122"/>
                  </a:defRPr>
                </a:lvl2pPr>
                <a:lvl3pPr marL="1143000" indent="-228600">
                  <a:defRPr sz="2400">
                    <a:solidFill>
                      <a:schemeClr val="tx1"/>
                    </a:solidFill>
                    <a:latin typeface="宋体" pitchFamily="2" charset="-122"/>
                    <a:ea typeface="宋体" pitchFamily="2" charset="-122"/>
                  </a:defRPr>
                </a:lvl3pPr>
                <a:lvl4pPr marL="1600200" indent="-228600">
                  <a:defRPr sz="2400">
                    <a:solidFill>
                      <a:schemeClr val="tx1"/>
                    </a:solidFill>
                    <a:latin typeface="宋体" pitchFamily="2" charset="-122"/>
                    <a:ea typeface="宋体" pitchFamily="2" charset="-122"/>
                  </a:defRPr>
                </a:lvl4pPr>
                <a:lvl5pPr marL="2057400" indent="-228600">
                  <a:defRPr sz="24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4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4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4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400">
                    <a:solidFill>
                      <a:schemeClr val="tx1"/>
                    </a:solidFill>
                    <a:latin typeface="宋体" pitchFamily="2" charset="-122"/>
                    <a:ea typeface="宋体" pitchFamily="2" charset="-122"/>
                  </a:defRPr>
                </a:lvl9pPr>
              </a:lstStyle>
              <a:p>
                <a:pPr algn="ctr" eaLnBrk="1" hangingPunct="1">
                  <a:spcBef>
                    <a:spcPct val="50000"/>
                  </a:spcBef>
                </a:pPr>
                <a:r>
                  <a:rPr lang="zh-CN" altLang="en-US" dirty="0">
                    <a:solidFill>
                      <a:schemeClr val="hlink"/>
                    </a:solidFill>
                    <a:latin typeface="+mn-lt"/>
                    <a:ea typeface="+mn-ea"/>
                  </a:rPr>
                  <a:t>分析表</a:t>
                </a:r>
                <a:endParaRPr lang="zh-CN" altLang="en-US" dirty="0">
                  <a:solidFill>
                    <a:schemeClr val="hlink"/>
                  </a:solidFill>
                  <a:latin typeface="+mn-lt"/>
                  <a:ea typeface="+mn-ea"/>
                </a:endParaRPr>
              </a:p>
            </p:txBody>
          </p:sp>
          <p:grpSp>
            <p:nvGrpSpPr>
              <p:cNvPr id="22" name="Group 57"/>
              <p:cNvGrpSpPr/>
              <p:nvPr/>
            </p:nvGrpSpPr>
            <p:grpSpPr bwMode="auto">
              <a:xfrm>
                <a:off x="4614863" y="4221163"/>
                <a:ext cx="2665412" cy="720725"/>
                <a:chOff x="2907" y="2659"/>
                <a:chExt cx="1679" cy="454"/>
              </a:xfrm>
            </p:grpSpPr>
            <p:grpSp>
              <p:nvGrpSpPr>
                <p:cNvPr id="23" name="Group 53"/>
                <p:cNvGrpSpPr/>
                <p:nvPr/>
              </p:nvGrpSpPr>
              <p:grpSpPr bwMode="auto">
                <a:xfrm>
                  <a:off x="2907" y="2659"/>
                  <a:ext cx="1679" cy="454"/>
                  <a:chOff x="2907" y="2659"/>
                  <a:chExt cx="1588" cy="454"/>
                </a:xfrm>
              </p:grpSpPr>
              <p:sp>
                <p:nvSpPr>
                  <p:cNvPr id="26" name="Rectangle 40"/>
                  <p:cNvSpPr>
                    <a:spLocks noChangeArrowheads="1"/>
                  </p:cNvSpPr>
                  <p:nvPr/>
                </p:nvSpPr>
                <p:spPr bwMode="auto">
                  <a:xfrm>
                    <a:off x="2907" y="2659"/>
                    <a:ext cx="1588" cy="454"/>
                  </a:xfrm>
                  <a:prstGeom prst="rect">
                    <a:avLst/>
                  </a:prstGeom>
                  <a:noFill/>
                  <a:ln w="19050" algn="ctr">
                    <a:solidFill>
                      <a:srgbClr val="000000"/>
                    </a:solidFill>
                    <a:miter lim="800000"/>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a:solidFill>
                          <a:schemeClr val="tx1"/>
                        </a:solidFill>
                        <a:latin typeface="宋体" pitchFamily="2" charset="-122"/>
                        <a:ea typeface="宋体" pitchFamily="2" charset="-122"/>
                      </a:defRPr>
                    </a:lvl1pPr>
                    <a:lvl2pPr marL="742950" indent="-285750">
                      <a:defRPr sz="2400">
                        <a:solidFill>
                          <a:schemeClr val="tx1"/>
                        </a:solidFill>
                        <a:latin typeface="宋体" pitchFamily="2" charset="-122"/>
                        <a:ea typeface="宋体" pitchFamily="2" charset="-122"/>
                      </a:defRPr>
                    </a:lvl2pPr>
                    <a:lvl3pPr marL="1143000" indent="-228600">
                      <a:defRPr sz="2400">
                        <a:solidFill>
                          <a:schemeClr val="tx1"/>
                        </a:solidFill>
                        <a:latin typeface="宋体" pitchFamily="2" charset="-122"/>
                        <a:ea typeface="宋体" pitchFamily="2" charset="-122"/>
                      </a:defRPr>
                    </a:lvl3pPr>
                    <a:lvl4pPr marL="1600200" indent="-228600">
                      <a:defRPr sz="2400">
                        <a:solidFill>
                          <a:schemeClr val="tx1"/>
                        </a:solidFill>
                        <a:latin typeface="宋体" pitchFamily="2" charset="-122"/>
                        <a:ea typeface="宋体" pitchFamily="2" charset="-122"/>
                      </a:defRPr>
                    </a:lvl4pPr>
                    <a:lvl5pPr marL="2057400" indent="-228600">
                      <a:defRPr sz="24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4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4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4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400">
                        <a:solidFill>
                          <a:schemeClr val="tx1"/>
                        </a:solidFill>
                        <a:latin typeface="宋体" pitchFamily="2" charset="-122"/>
                        <a:ea typeface="宋体" pitchFamily="2" charset="-122"/>
                      </a:defRPr>
                    </a:lvl9pPr>
                  </a:lstStyle>
                  <a:p>
                    <a:pPr algn="ctr" eaLnBrk="1" hangingPunct="1"/>
                    <a:endParaRPr lang="zh-CN" altLang="zh-CN">
                      <a:latin typeface="+mn-lt"/>
                      <a:ea typeface="+mn-ea"/>
                    </a:endParaRPr>
                  </a:p>
                </p:txBody>
              </p:sp>
              <p:sp>
                <p:nvSpPr>
                  <p:cNvPr id="27" name="Line 41"/>
                  <p:cNvSpPr>
                    <a:spLocks noChangeShapeType="1"/>
                  </p:cNvSpPr>
                  <p:nvPr/>
                </p:nvSpPr>
                <p:spPr bwMode="auto">
                  <a:xfrm>
                    <a:off x="3686" y="2659"/>
                    <a:ext cx="0" cy="454"/>
                  </a:xfrm>
                  <a:prstGeom prst="line">
                    <a:avLst/>
                  </a:prstGeom>
                  <a:noFill/>
                  <a:ln w="19050">
                    <a:solidFill>
                      <a:srgbClr val="000000"/>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24" name="Text Box 55"/>
                <p:cNvSpPr txBox="1">
                  <a:spLocks noChangeArrowheads="1"/>
                </p:cNvSpPr>
                <p:nvPr/>
              </p:nvSpPr>
              <p:spPr bwMode="auto">
                <a:xfrm>
                  <a:off x="2989" y="2750"/>
                  <a:ext cx="680"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tx1"/>
                      </a:solidFill>
                      <a:latin typeface="宋体" pitchFamily="2" charset="-122"/>
                      <a:ea typeface="宋体" pitchFamily="2" charset="-122"/>
                    </a:defRPr>
                  </a:lvl1pPr>
                  <a:lvl2pPr marL="742950" indent="-285750">
                    <a:defRPr sz="2400">
                      <a:solidFill>
                        <a:schemeClr val="tx1"/>
                      </a:solidFill>
                      <a:latin typeface="宋体" pitchFamily="2" charset="-122"/>
                      <a:ea typeface="宋体" pitchFamily="2" charset="-122"/>
                    </a:defRPr>
                  </a:lvl2pPr>
                  <a:lvl3pPr marL="1143000" indent="-228600">
                    <a:defRPr sz="2400">
                      <a:solidFill>
                        <a:schemeClr val="tx1"/>
                      </a:solidFill>
                      <a:latin typeface="宋体" pitchFamily="2" charset="-122"/>
                      <a:ea typeface="宋体" pitchFamily="2" charset="-122"/>
                    </a:defRPr>
                  </a:lvl3pPr>
                  <a:lvl4pPr marL="1600200" indent="-228600">
                    <a:defRPr sz="2400">
                      <a:solidFill>
                        <a:schemeClr val="tx1"/>
                      </a:solidFill>
                      <a:latin typeface="宋体" pitchFamily="2" charset="-122"/>
                      <a:ea typeface="宋体" pitchFamily="2" charset="-122"/>
                    </a:defRPr>
                  </a:lvl4pPr>
                  <a:lvl5pPr marL="2057400" indent="-228600">
                    <a:defRPr sz="24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4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4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4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400">
                      <a:solidFill>
                        <a:schemeClr val="tx1"/>
                      </a:solidFill>
                      <a:latin typeface="宋体" pitchFamily="2" charset="-122"/>
                      <a:ea typeface="宋体" pitchFamily="2" charset="-122"/>
                    </a:defRPr>
                  </a:lvl9pPr>
                </a:lstStyle>
                <a:p>
                  <a:pPr eaLnBrk="1" hangingPunct="1"/>
                  <a:r>
                    <a:rPr lang="en-US" altLang="zh-CN" dirty="0">
                      <a:latin typeface="+mn-lt"/>
                      <a:ea typeface="+mn-ea"/>
                    </a:rPr>
                    <a:t>Action</a:t>
                  </a:r>
                  <a:endParaRPr lang="en-US" altLang="zh-CN" dirty="0">
                    <a:latin typeface="+mn-lt"/>
                    <a:ea typeface="+mn-ea"/>
                  </a:endParaRPr>
                </a:p>
              </p:txBody>
            </p:sp>
            <p:sp>
              <p:nvSpPr>
                <p:cNvPr id="25" name="Text Box 56"/>
                <p:cNvSpPr txBox="1">
                  <a:spLocks noChangeArrowheads="1"/>
                </p:cNvSpPr>
                <p:nvPr/>
              </p:nvSpPr>
              <p:spPr bwMode="auto">
                <a:xfrm>
                  <a:off x="3891" y="2750"/>
                  <a:ext cx="544"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2400">
                      <a:solidFill>
                        <a:schemeClr val="tx1"/>
                      </a:solidFill>
                      <a:latin typeface="宋体" pitchFamily="2" charset="-122"/>
                      <a:ea typeface="宋体" pitchFamily="2" charset="-122"/>
                    </a:defRPr>
                  </a:lvl1pPr>
                  <a:lvl2pPr marL="742950" indent="-285750">
                    <a:defRPr sz="2400">
                      <a:solidFill>
                        <a:schemeClr val="tx1"/>
                      </a:solidFill>
                      <a:latin typeface="宋体" pitchFamily="2" charset="-122"/>
                      <a:ea typeface="宋体" pitchFamily="2" charset="-122"/>
                    </a:defRPr>
                  </a:lvl2pPr>
                  <a:lvl3pPr marL="1143000" indent="-228600">
                    <a:defRPr sz="2400">
                      <a:solidFill>
                        <a:schemeClr val="tx1"/>
                      </a:solidFill>
                      <a:latin typeface="宋体" pitchFamily="2" charset="-122"/>
                      <a:ea typeface="宋体" pitchFamily="2" charset="-122"/>
                    </a:defRPr>
                  </a:lvl3pPr>
                  <a:lvl4pPr marL="1600200" indent="-228600">
                    <a:defRPr sz="2400">
                      <a:solidFill>
                        <a:schemeClr val="tx1"/>
                      </a:solidFill>
                      <a:latin typeface="宋体" pitchFamily="2" charset="-122"/>
                      <a:ea typeface="宋体" pitchFamily="2" charset="-122"/>
                    </a:defRPr>
                  </a:lvl4pPr>
                  <a:lvl5pPr marL="2057400" indent="-228600">
                    <a:defRPr sz="24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4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4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4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400">
                      <a:solidFill>
                        <a:schemeClr val="tx1"/>
                      </a:solidFill>
                      <a:latin typeface="宋体" pitchFamily="2" charset="-122"/>
                      <a:ea typeface="宋体" pitchFamily="2" charset="-122"/>
                    </a:defRPr>
                  </a:lvl9pPr>
                </a:lstStyle>
                <a:p>
                  <a:pPr eaLnBrk="1" hangingPunct="1">
                    <a:spcBef>
                      <a:spcPct val="50000"/>
                    </a:spcBef>
                  </a:pPr>
                  <a:r>
                    <a:rPr lang="en-US" altLang="zh-CN" dirty="0">
                      <a:latin typeface="+mn-lt"/>
                      <a:ea typeface="+mn-ea"/>
                    </a:rPr>
                    <a:t>Goto</a:t>
                  </a:r>
                  <a:endParaRPr lang="en-US" altLang="zh-CN" dirty="0">
                    <a:latin typeface="+mn-lt"/>
                    <a:ea typeface="+mn-ea"/>
                  </a:endParaRPr>
                </a:p>
              </p:txBody>
            </p:sp>
          </p:grpSp>
        </p:grpSp>
        <p:sp>
          <p:nvSpPr>
            <p:cNvPr id="18" name="Text Box 47"/>
            <p:cNvSpPr txBox="1">
              <a:spLocks noChangeArrowheads="1"/>
            </p:cNvSpPr>
            <p:nvPr/>
          </p:nvSpPr>
          <p:spPr bwMode="auto">
            <a:xfrm>
              <a:off x="792175" y="4792975"/>
              <a:ext cx="1116000" cy="46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tx1"/>
                  </a:solidFill>
                  <a:latin typeface="宋体" pitchFamily="2" charset="-122"/>
                  <a:ea typeface="宋体" pitchFamily="2" charset="-122"/>
                </a:defRPr>
              </a:lvl1pPr>
              <a:lvl2pPr marL="742950" indent="-285750">
                <a:defRPr sz="2400">
                  <a:solidFill>
                    <a:schemeClr val="tx1"/>
                  </a:solidFill>
                  <a:latin typeface="宋体" pitchFamily="2" charset="-122"/>
                  <a:ea typeface="宋体" pitchFamily="2" charset="-122"/>
                </a:defRPr>
              </a:lvl2pPr>
              <a:lvl3pPr marL="1143000" indent="-228600">
                <a:defRPr sz="2400">
                  <a:solidFill>
                    <a:schemeClr val="tx1"/>
                  </a:solidFill>
                  <a:latin typeface="宋体" pitchFamily="2" charset="-122"/>
                  <a:ea typeface="宋体" pitchFamily="2" charset="-122"/>
                </a:defRPr>
              </a:lvl3pPr>
              <a:lvl4pPr marL="1600200" indent="-228600">
                <a:defRPr sz="2400">
                  <a:solidFill>
                    <a:schemeClr val="tx1"/>
                  </a:solidFill>
                  <a:latin typeface="宋体" pitchFamily="2" charset="-122"/>
                  <a:ea typeface="宋体" pitchFamily="2" charset="-122"/>
                </a:defRPr>
              </a:lvl4pPr>
              <a:lvl5pPr marL="2057400" indent="-228600">
                <a:defRPr sz="24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4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4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4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400">
                  <a:solidFill>
                    <a:schemeClr val="tx1"/>
                  </a:solidFill>
                  <a:latin typeface="宋体" pitchFamily="2" charset="-122"/>
                  <a:ea typeface="宋体" pitchFamily="2" charset="-122"/>
                </a:defRPr>
              </a:lvl9pPr>
            </a:lstStyle>
            <a:p>
              <a:pPr algn="ctr" eaLnBrk="1" hangingPunct="1">
                <a:spcBef>
                  <a:spcPct val="50000"/>
                </a:spcBef>
              </a:pPr>
              <a:r>
                <a:rPr lang="zh-CN" altLang="en-US" dirty="0">
                  <a:latin typeface="+mn-lt"/>
                  <a:ea typeface="+mn-ea"/>
                </a:rPr>
                <a:t>状态栈</a:t>
              </a:r>
              <a:endParaRPr lang="zh-CN" altLang="en-US" dirty="0">
                <a:latin typeface="+mn-lt"/>
                <a:ea typeface="+mn-ea"/>
              </a:endParaRPr>
            </a:p>
          </p:txBody>
        </p:sp>
        <p:sp>
          <p:nvSpPr>
            <p:cNvPr id="19" name="Text Box 47"/>
            <p:cNvSpPr txBox="1">
              <a:spLocks noChangeArrowheads="1"/>
            </p:cNvSpPr>
            <p:nvPr/>
          </p:nvSpPr>
          <p:spPr bwMode="auto">
            <a:xfrm>
              <a:off x="1847157" y="4803775"/>
              <a:ext cx="1727982"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tx1"/>
                  </a:solidFill>
                  <a:latin typeface="宋体" pitchFamily="2" charset="-122"/>
                  <a:ea typeface="宋体" pitchFamily="2" charset="-122"/>
                </a:defRPr>
              </a:lvl1pPr>
              <a:lvl2pPr marL="742950" indent="-285750">
                <a:defRPr sz="2400">
                  <a:solidFill>
                    <a:schemeClr val="tx1"/>
                  </a:solidFill>
                  <a:latin typeface="宋体" pitchFamily="2" charset="-122"/>
                  <a:ea typeface="宋体" pitchFamily="2" charset="-122"/>
                </a:defRPr>
              </a:lvl2pPr>
              <a:lvl3pPr marL="1143000" indent="-228600">
                <a:defRPr sz="2400">
                  <a:solidFill>
                    <a:schemeClr val="tx1"/>
                  </a:solidFill>
                  <a:latin typeface="宋体" pitchFamily="2" charset="-122"/>
                  <a:ea typeface="宋体" pitchFamily="2" charset="-122"/>
                </a:defRPr>
              </a:lvl3pPr>
              <a:lvl4pPr marL="1600200" indent="-228600">
                <a:defRPr sz="2400">
                  <a:solidFill>
                    <a:schemeClr val="tx1"/>
                  </a:solidFill>
                  <a:latin typeface="宋体" pitchFamily="2" charset="-122"/>
                  <a:ea typeface="宋体" pitchFamily="2" charset="-122"/>
                </a:defRPr>
              </a:lvl4pPr>
              <a:lvl5pPr marL="2057400" indent="-228600">
                <a:defRPr sz="24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4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4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4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400">
                  <a:solidFill>
                    <a:schemeClr val="tx1"/>
                  </a:solidFill>
                  <a:latin typeface="宋体" pitchFamily="2" charset="-122"/>
                  <a:ea typeface="宋体" pitchFamily="2" charset="-122"/>
                </a:defRPr>
              </a:lvl9pPr>
            </a:lstStyle>
            <a:p>
              <a:pPr algn="ctr" eaLnBrk="1" hangingPunct="1">
                <a:spcBef>
                  <a:spcPct val="50000"/>
                </a:spcBef>
              </a:pPr>
              <a:r>
                <a:rPr lang="zh-CN" altLang="en-US" dirty="0">
                  <a:latin typeface="+mn-lt"/>
                  <a:ea typeface="+mn-ea"/>
                </a:rPr>
                <a:t>文法符号栈</a:t>
              </a:r>
              <a:endParaRPr lang="zh-CN" altLang="en-US" dirty="0">
                <a:latin typeface="+mn-lt"/>
                <a:ea typeface="+mn-ea"/>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二、分析表</a:t>
            </a:r>
            <a:endParaRPr lang="zh-CN" altLang="en-US" dirty="0"/>
          </a:p>
        </p:txBody>
      </p:sp>
      <p:sp>
        <p:nvSpPr>
          <p:cNvPr id="4" name="内容占位符 3"/>
          <p:cNvSpPr>
            <a:spLocks noGrp="1"/>
          </p:cNvSpPr>
          <p:nvPr>
            <p:ph sz="quarter" idx="13"/>
          </p:nvPr>
        </p:nvSpPr>
        <p:spPr/>
        <p:txBody>
          <a:bodyPr/>
          <a:lstStyle/>
          <a:p>
            <a:r>
              <a:rPr lang="en-US" altLang="zh-CN" dirty="0"/>
              <a:t>LR</a:t>
            </a:r>
            <a:r>
              <a:rPr lang="zh-CN" altLang="en-US" dirty="0"/>
              <a:t>分析器的核心是一张</a:t>
            </a:r>
            <a:r>
              <a:rPr lang="zh-CN" altLang="en-US" dirty="0">
                <a:solidFill>
                  <a:srgbClr val="FF0000"/>
                </a:solidFill>
              </a:rPr>
              <a:t>分析表</a:t>
            </a:r>
            <a:r>
              <a:rPr lang="zh-CN" altLang="en-US" dirty="0"/>
              <a:t>。这张表包括两部分：</a:t>
            </a:r>
            <a:r>
              <a:rPr lang="zh-CN" altLang="en-US" dirty="0">
                <a:solidFill>
                  <a:srgbClr val="FF0000"/>
                </a:solidFill>
              </a:rPr>
              <a:t>“动作”</a:t>
            </a:r>
            <a:r>
              <a:rPr lang="en-US" altLang="zh-CN" dirty="0">
                <a:solidFill>
                  <a:srgbClr val="FF0000"/>
                </a:solidFill>
              </a:rPr>
              <a:t>(Action)</a:t>
            </a:r>
            <a:r>
              <a:rPr lang="zh-CN" altLang="en-US" dirty="0">
                <a:solidFill>
                  <a:srgbClr val="FF0000"/>
                </a:solidFill>
              </a:rPr>
              <a:t>和“状态转换”</a:t>
            </a:r>
            <a:r>
              <a:rPr lang="en-US" altLang="zh-CN" dirty="0">
                <a:solidFill>
                  <a:srgbClr val="FF0000"/>
                </a:solidFill>
              </a:rPr>
              <a:t>(Goto)</a:t>
            </a:r>
            <a:r>
              <a:rPr lang="en-US" altLang="zh-CN" dirty="0"/>
              <a:t> </a:t>
            </a:r>
            <a:r>
              <a:rPr lang="zh-CN" altLang="en-US" dirty="0"/>
              <a:t>，它们都是二维数组。</a:t>
            </a:r>
            <a:endParaRPr lang="zh-CN" altLang="en-US" dirty="0"/>
          </a:p>
          <a:p>
            <a:r>
              <a:rPr lang="en-US" altLang="zh-CN" dirty="0">
                <a:solidFill>
                  <a:srgbClr val="FF0000"/>
                </a:solidFill>
              </a:rPr>
              <a:t>Action[s, a]</a:t>
            </a:r>
            <a:r>
              <a:rPr lang="zh-CN" altLang="en-US" dirty="0"/>
              <a:t>规定了状态</a:t>
            </a:r>
            <a:r>
              <a:rPr lang="en-US" altLang="zh-CN" dirty="0"/>
              <a:t>s</a:t>
            </a:r>
            <a:r>
              <a:rPr lang="zh-CN" altLang="en-US" dirty="0"/>
              <a:t>面临输入符号</a:t>
            </a:r>
            <a:r>
              <a:rPr lang="en-US" altLang="zh-CN" dirty="0"/>
              <a:t>a</a:t>
            </a:r>
            <a:r>
              <a:rPr lang="zh-CN" altLang="en-US" dirty="0"/>
              <a:t>时应该采取什么动作；</a:t>
            </a:r>
            <a:endParaRPr lang="en-US" altLang="zh-CN" dirty="0"/>
          </a:p>
          <a:p>
            <a:r>
              <a:rPr lang="en-US" altLang="zh-CN" dirty="0">
                <a:solidFill>
                  <a:srgbClr val="FF0000"/>
                </a:solidFill>
              </a:rPr>
              <a:t>Goto[s, X]</a:t>
            </a:r>
            <a:r>
              <a:rPr lang="zh-CN" altLang="en-US" dirty="0"/>
              <a:t>则指出状态</a:t>
            </a:r>
            <a:r>
              <a:rPr lang="en-US" altLang="zh-CN" dirty="0"/>
              <a:t>s</a:t>
            </a:r>
            <a:r>
              <a:rPr lang="zh-CN" altLang="en-US" dirty="0"/>
              <a:t>面对文法符号</a:t>
            </a:r>
            <a:r>
              <a:rPr lang="en-US" altLang="zh-CN" dirty="0"/>
              <a:t>X</a:t>
            </a:r>
            <a:r>
              <a:rPr lang="zh-CN" altLang="en-US" dirty="0"/>
              <a:t>（终结符或非终结符）时下一状态是什么。显然，</a:t>
            </a:r>
            <a:r>
              <a:rPr lang="en-US" altLang="zh-CN" dirty="0"/>
              <a:t>Goto[s, X]</a:t>
            </a:r>
            <a:r>
              <a:rPr lang="zh-CN" altLang="en-US" dirty="0">
                <a:solidFill>
                  <a:srgbClr val="FF0000"/>
                </a:solidFill>
              </a:rPr>
              <a:t>定义了一个以文法符号为字母表的</a:t>
            </a:r>
            <a:r>
              <a:rPr lang="en-US" altLang="zh-CN" dirty="0">
                <a:solidFill>
                  <a:srgbClr val="FF0000"/>
                </a:solidFill>
              </a:rPr>
              <a:t>DFA</a:t>
            </a:r>
            <a:r>
              <a:rPr lang="zh-CN" altLang="en-US" dirty="0"/>
              <a:t>。</a:t>
            </a:r>
            <a:endParaRPr lang="zh-CN" altLang="en-US"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en-US" altLang="zh-CN" dirty="0"/>
              <a:t>Action[s, a]</a:t>
            </a:r>
            <a:r>
              <a:rPr lang="zh-CN" altLang="zh-CN" dirty="0"/>
              <a:t>规定的</a:t>
            </a:r>
            <a:r>
              <a:rPr lang="zh-CN" altLang="en-US" dirty="0"/>
              <a:t>四种</a:t>
            </a:r>
            <a:r>
              <a:rPr lang="zh-CN" altLang="zh-CN" dirty="0"/>
              <a:t>动作</a:t>
            </a:r>
            <a:endParaRPr lang="zh-CN" altLang="en-US" dirty="0"/>
          </a:p>
        </p:txBody>
      </p:sp>
      <p:sp>
        <p:nvSpPr>
          <p:cNvPr id="4" name="内容占位符 3"/>
          <p:cNvSpPr>
            <a:spLocks noGrp="1"/>
          </p:cNvSpPr>
          <p:nvPr>
            <p:ph sz="quarter" idx="13"/>
          </p:nvPr>
        </p:nvSpPr>
        <p:spPr>
          <a:xfrm>
            <a:off x="768350" y="1322773"/>
            <a:ext cx="7604126" cy="5147877"/>
          </a:xfrm>
        </p:spPr>
        <p:txBody>
          <a:bodyPr>
            <a:noAutofit/>
          </a:bodyPr>
          <a:lstStyle/>
          <a:p>
            <a:r>
              <a:rPr lang="zh-CN" altLang="zh-CN" sz="2400" dirty="0">
                <a:solidFill>
                  <a:srgbClr val="FF0000"/>
                </a:solidFill>
              </a:rPr>
              <a:t>移进</a:t>
            </a:r>
            <a:r>
              <a:rPr lang="zh-CN" altLang="zh-CN" sz="2400" dirty="0"/>
              <a:t>：把</a:t>
            </a:r>
            <a:r>
              <a:rPr lang="en-US" altLang="zh-CN" sz="2400" dirty="0"/>
              <a:t>(s, a)</a:t>
            </a:r>
            <a:r>
              <a:rPr lang="zh-CN" altLang="zh-CN" sz="2400" dirty="0"/>
              <a:t>的下一状态</a:t>
            </a:r>
            <a:r>
              <a:rPr lang="en-US" altLang="zh-CN" sz="2400" dirty="0"/>
              <a:t>s'=Goto[s, a]</a:t>
            </a:r>
            <a:r>
              <a:rPr lang="zh-CN" altLang="zh-CN" sz="2400" dirty="0"/>
              <a:t>和输入符号</a:t>
            </a:r>
            <a:r>
              <a:rPr lang="en-US" altLang="zh-CN" sz="2400" dirty="0"/>
              <a:t>a</a:t>
            </a:r>
            <a:r>
              <a:rPr lang="zh-CN" altLang="zh-CN" sz="2400" dirty="0"/>
              <a:t>推进栈，下一输入符号变成现行输入符号；</a:t>
            </a:r>
            <a:endParaRPr lang="zh-CN" altLang="zh-CN" sz="2400" dirty="0"/>
          </a:p>
          <a:p>
            <a:r>
              <a:rPr lang="zh-CN" altLang="zh-CN" sz="2400" dirty="0">
                <a:solidFill>
                  <a:srgbClr val="FF0000"/>
                </a:solidFill>
              </a:rPr>
              <a:t>归约</a:t>
            </a:r>
            <a:r>
              <a:rPr lang="zh-CN" altLang="zh-CN" sz="2400" dirty="0"/>
              <a:t>：指用某一产生式</a:t>
            </a:r>
            <a:r>
              <a:rPr lang="en-US" altLang="zh-CN" sz="2400" dirty="0"/>
              <a:t>A → </a:t>
            </a:r>
            <a:r>
              <a:rPr lang="zh-CN" altLang="zh-CN" sz="2400" dirty="0"/>
              <a:t>β进行归约。若</a:t>
            </a:r>
            <a:r>
              <a:rPr lang="en-US" altLang="zh-CN" sz="2400" dirty="0"/>
              <a:t>|</a:t>
            </a:r>
            <a:r>
              <a:rPr lang="zh-CN" altLang="zh-CN" sz="2400" dirty="0"/>
              <a:t>β</a:t>
            </a:r>
            <a:r>
              <a:rPr lang="en-US" altLang="zh-CN" sz="2400" dirty="0"/>
              <a:t>|</a:t>
            </a:r>
            <a:r>
              <a:rPr lang="zh-CN" altLang="zh-CN" sz="2400" dirty="0"/>
              <a:t>＝</a:t>
            </a:r>
            <a:r>
              <a:rPr lang="en-US" altLang="zh-CN" sz="2400" dirty="0"/>
              <a:t>r</a:t>
            </a:r>
            <a:r>
              <a:rPr lang="zh-CN" altLang="zh-CN" sz="2400" dirty="0"/>
              <a:t>，则把栈顶</a:t>
            </a:r>
            <a:r>
              <a:rPr lang="en-US" altLang="zh-CN" sz="2400" dirty="0"/>
              <a:t>r</a:t>
            </a:r>
            <a:r>
              <a:rPr lang="zh-CN" altLang="zh-CN" sz="2400" dirty="0"/>
              <a:t>个项托出，栈顶状态变成</a:t>
            </a:r>
            <a:r>
              <a:rPr lang="en-US" altLang="zh-CN" sz="2400" dirty="0"/>
              <a:t>S</a:t>
            </a:r>
            <a:r>
              <a:rPr lang="en-US" altLang="zh-CN" sz="2400" baseline="-25000" dirty="0"/>
              <a:t>m-r</a:t>
            </a:r>
            <a:r>
              <a:rPr lang="zh-CN" altLang="zh-CN" sz="2400" dirty="0"/>
              <a:t>，然后把</a:t>
            </a:r>
            <a:r>
              <a:rPr lang="en-US" altLang="zh-CN" sz="2400" dirty="0"/>
              <a:t>(S</a:t>
            </a:r>
            <a:r>
              <a:rPr lang="en-US" altLang="zh-CN" sz="2400" baseline="-25000" dirty="0"/>
              <a:t>m-</a:t>
            </a:r>
            <a:r>
              <a:rPr lang="en-US" altLang="zh-CN" sz="2400" baseline="-25000" dirty="0" err="1"/>
              <a:t>r</a:t>
            </a:r>
            <a:r>
              <a:rPr lang="en-US" altLang="zh-CN" sz="2400" dirty="0" err="1"/>
              <a:t>,A</a:t>
            </a:r>
            <a:r>
              <a:rPr lang="en-US" altLang="zh-CN" sz="2400" dirty="0"/>
              <a:t>)</a:t>
            </a:r>
            <a:r>
              <a:rPr lang="zh-CN" altLang="zh-CN" sz="2400" dirty="0"/>
              <a:t>的下一状态</a:t>
            </a:r>
            <a:r>
              <a:rPr lang="en-US" altLang="zh-CN" sz="2400" dirty="0"/>
              <a:t>s'=Goto[S</a:t>
            </a:r>
            <a:r>
              <a:rPr lang="en-US" altLang="zh-CN" sz="2400" baseline="-25000" dirty="0"/>
              <a:t>m-</a:t>
            </a:r>
            <a:r>
              <a:rPr lang="en-US" altLang="zh-CN" sz="2400" baseline="-25000" dirty="0" err="1"/>
              <a:t>r</a:t>
            </a:r>
            <a:r>
              <a:rPr lang="en-US" altLang="zh-CN" sz="2400" dirty="0" err="1"/>
              <a:t>,A</a:t>
            </a:r>
            <a:r>
              <a:rPr lang="en-US" altLang="zh-CN" sz="2400" dirty="0"/>
              <a:t>]</a:t>
            </a:r>
            <a:r>
              <a:rPr lang="zh-CN" altLang="zh-CN" sz="2400" dirty="0"/>
              <a:t>和</a:t>
            </a:r>
            <a:r>
              <a:rPr lang="en-US" altLang="zh-CN" sz="2400" dirty="0"/>
              <a:t>A</a:t>
            </a:r>
            <a:r>
              <a:rPr lang="zh-CN" altLang="zh-CN" sz="2400" dirty="0"/>
              <a:t>进栈。归约动作不改变现行输入符号。</a:t>
            </a:r>
            <a:endParaRPr lang="en-US" altLang="zh-CN" sz="2400" dirty="0"/>
          </a:p>
          <a:p>
            <a:r>
              <a:rPr lang="zh-CN" altLang="zh-CN" sz="2400" dirty="0"/>
              <a:t>执行归约动作意味着</a:t>
            </a:r>
            <a:r>
              <a:rPr lang="el-GR" altLang="zh-CN" sz="2400" dirty="0"/>
              <a:t>β=</a:t>
            </a:r>
            <a:r>
              <a:rPr lang="en-US" altLang="zh-CN" sz="2400" dirty="0"/>
              <a:t>X</a:t>
            </a:r>
            <a:r>
              <a:rPr lang="en-US" altLang="zh-CN" sz="2400" baseline="-25000" dirty="0"/>
              <a:t>m-r+1</a:t>
            </a:r>
            <a:r>
              <a:rPr lang="en-US" altLang="zh-CN" sz="2400" dirty="0"/>
              <a:t> …</a:t>
            </a:r>
            <a:r>
              <a:rPr lang="en-US" altLang="zh-CN" sz="2400" dirty="0" err="1"/>
              <a:t>X</a:t>
            </a:r>
            <a:r>
              <a:rPr lang="en-US" altLang="zh-CN" sz="2400" baseline="-25000" dirty="0" err="1"/>
              <a:t>m</a:t>
            </a:r>
            <a:r>
              <a:rPr lang="zh-CN" altLang="zh-CN" sz="2400" dirty="0"/>
              <a:t>已呈现</a:t>
            </a:r>
            <a:r>
              <a:rPr lang="zh-CN" altLang="en-US" sz="2400" dirty="0"/>
              <a:t>于</a:t>
            </a:r>
            <a:r>
              <a:rPr lang="zh-CN" altLang="zh-CN" sz="2400" dirty="0"/>
              <a:t>栈顶而且是一个相对于</a:t>
            </a:r>
            <a:r>
              <a:rPr lang="en-US" altLang="zh-CN" sz="2400" dirty="0"/>
              <a:t>A</a:t>
            </a:r>
            <a:r>
              <a:rPr lang="zh-CN" altLang="zh-CN" sz="2400" dirty="0"/>
              <a:t>的句柄。</a:t>
            </a:r>
            <a:endParaRPr lang="zh-CN" altLang="zh-CN" sz="2400" dirty="0"/>
          </a:p>
          <a:p>
            <a:r>
              <a:rPr lang="zh-CN" altLang="zh-CN" sz="2400" dirty="0">
                <a:solidFill>
                  <a:srgbClr val="FF0000"/>
                </a:solidFill>
              </a:rPr>
              <a:t>接受</a:t>
            </a:r>
            <a:r>
              <a:rPr lang="zh-CN" altLang="zh-CN" sz="2400" dirty="0"/>
              <a:t>：宣布分析成功，停止分析器的工作； </a:t>
            </a:r>
            <a:endParaRPr lang="zh-CN" altLang="zh-CN" sz="2400" dirty="0"/>
          </a:p>
          <a:p>
            <a:r>
              <a:rPr lang="zh-CN" altLang="zh-CN" sz="2400" dirty="0">
                <a:solidFill>
                  <a:srgbClr val="FF0000"/>
                </a:solidFill>
              </a:rPr>
              <a:t>报错</a:t>
            </a:r>
            <a:r>
              <a:rPr lang="zh-CN" altLang="zh-CN" sz="2400" dirty="0"/>
              <a:t>：发现源程序含有错误，调用出错处理程序。</a:t>
            </a:r>
            <a:endParaRPr lang="zh-CN"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en-US" altLang="zh-CN" dirty="0"/>
              <a:t>LR</a:t>
            </a:r>
            <a:r>
              <a:rPr lang="zh-CN" altLang="en-US" dirty="0"/>
              <a:t>分析器</a:t>
            </a:r>
            <a:endParaRPr lang="zh-CN" altLang="en-US" dirty="0"/>
          </a:p>
        </p:txBody>
      </p:sp>
      <p:sp>
        <p:nvSpPr>
          <p:cNvPr id="4" name="内容占位符 3"/>
          <p:cNvSpPr>
            <a:spLocks noGrp="1"/>
          </p:cNvSpPr>
          <p:nvPr>
            <p:ph sz="quarter" idx="13"/>
          </p:nvPr>
        </p:nvSpPr>
        <p:spPr/>
        <p:txBody>
          <a:bodyPr>
            <a:normAutofit/>
          </a:bodyPr>
          <a:lstStyle/>
          <a:p>
            <a:r>
              <a:rPr lang="en-US" altLang="zh-CN" dirty="0"/>
              <a:t>LR</a:t>
            </a:r>
            <a:r>
              <a:rPr lang="zh-CN" altLang="en-US" dirty="0"/>
              <a:t>分析器的总控程序本身的工作是非常简单的。它的任何一步只需按栈顶状态</a:t>
            </a:r>
            <a:r>
              <a:rPr lang="en-US" altLang="zh-CN" dirty="0"/>
              <a:t>s</a:t>
            </a:r>
            <a:r>
              <a:rPr lang="zh-CN" altLang="en-US" dirty="0"/>
              <a:t>和当前输入符号</a:t>
            </a:r>
            <a:r>
              <a:rPr lang="en-US" altLang="zh-CN" dirty="0"/>
              <a:t>a</a:t>
            </a:r>
            <a:r>
              <a:rPr lang="zh-CN" altLang="en-US" dirty="0"/>
              <a:t>执行</a:t>
            </a:r>
            <a:r>
              <a:rPr lang="en-US" altLang="zh-CN" dirty="0" err="1"/>
              <a:t>Aciton</a:t>
            </a:r>
            <a:r>
              <a:rPr lang="en-US" altLang="zh-CN" dirty="0"/>
              <a:t>[s, a]</a:t>
            </a:r>
            <a:r>
              <a:rPr lang="zh-CN" altLang="en-US" dirty="0"/>
              <a:t>所规定的工作。不管什么分析表，总控程序都是一样地工作。</a:t>
            </a:r>
            <a:endParaRPr lang="zh-CN" altLang="en-US" dirty="0"/>
          </a:p>
          <a:p>
            <a:r>
              <a:rPr lang="zh-CN" altLang="en-US" dirty="0"/>
              <a:t>对于一个文法一个分析器常有若干不同的分析表，但不管什么分析表都将恰好识别文法的全部句子。</a:t>
            </a:r>
            <a:endParaRPr lang="en-US" altLang="zh-CN" dirty="0"/>
          </a:p>
          <a:p>
            <a:r>
              <a:rPr lang="zh-CN" altLang="en-US" dirty="0"/>
              <a:t>本章将要讨论四种分析方法各自对应的分析表：</a:t>
            </a:r>
            <a:r>
              <a:rPr lang="en-US" altLang="zh-CN" dirty="0"/>
              <a:t>LR(0)</a:t>
            </a:r>
            <a:r>
              <a:rPr lang="zh-CN" altLang="en-US" dirty="0"/>
              <a:t>分析表、</a:t>
            </a:r>
            <a:r>
              <a:rPr lang="en-US" altLang="zh-CN" dirty="0"/>
              <a:t>SLR</a:t>
            </a:r>
            <a:r>
              <a:rPr lang="zh-CN" altLang="en-US" dirty="0"/>
              <a:t>表（简单</a:t>
            </a:r>
            <a:r>
              <a:rPr lang="en-US" altLang="zh-CN" dirty="0"/>
              <a:t>LR</a:t>
            </a:r>
            <a:r>
              <a:rPr lang="zh-CN" altLang="en-US" dirty="0"/>
              <a:t>表）、规范</a:t>
            </a:r>
            <a:r>
              <a:rPr lang="en-US" altLang="zh-CN" dirty="0"/>
              <a:t>LR</a:t>
            </a:r>
            <a:r>
              <a:rPr lang="zh-CN" altLang="en-US" dirty="0"/>
              <a:t>表和</a:t>
            </a:r>
            <a:r>
              <a:rPr lang="en-US" altLang="zh-CN" dirty="0"/>
              <a:t>LALR</a:t>
            </a:r>
            <a:r>
              <a:rPr lang="zh-CN" altLang="en-US" dirty="0"/>
              <a:t>分析表（向前</a:t>
            </a:r>
            <a:r>
              <a:rPr lang="en-US" altLang="zh-CN" dirty="0"/>
              <a:t>LR</a:t>
            </a:r>
            <a:r>
              <a:rPr lang="zh-CN" altLang="en-US" dirty="0"/>
              <a:t>表）</a:t>
            </a:r>
            <a:endParaRPr lang="zh-CN" altLang="en-US"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三、</a:t>
            </a:r>
            <a:r>
              <a:rPr lang="en-US" altLang="zh-CN" dirty="0"/>
              <a:t>LR</a:t>
            </a:r>
            <a:r>
              <a:rPr lang="zh-CN" altLang="en-US" dirty="0"/>
              <a:t>分析器的工作过程</a:t>
            </a:r>
            <a:endParaRPr lang="zh-CN" altLang="en-US" dirty="0"/>
          </a:p>
        </p:txBody>
      </p:sp>
      <p:sp>
        <p:nvSpPr>
          <p:cNvPr id="4" name="内容占位符 3"/>
          <p:cNvSpPr>
            <a:spLocks noGrp="1"/>
          </p:cNvSpPr>
          <p:nvPr>
            <p:ph sz="quarter" idx="13"/>
          </p:nvPr>
        </p:nvSpPr>
        <p:spPr/>
        <p:txBody>
          <a:bodyPr>
            <a:normAutofit/>
          </a:bodyPr>
          <a:lstStyle/>
          <a:p>
            <a:r>
              <a:rPr lang="zh-CN" altLang="en-US" sz="2400" dirty="0"/>
              <a:t>一个</a:t>
            </a:r>
            <a:r>
              <a:rPr lang="en-US" altLang="zh-CN" sz="2400" dirty="0"/>
              <a:t>LR</a:t>
            </a:r>
            <a:r>
              <a:rPr lang="zh-CN" altLang="en-US" sz="2400" dirty="0"/>
              <a:t>分析器的工作过程可以看成是</a:t>
            </a:r>
            <a:r>
              <a:rPr lang="zh-CN" altLang="en-US" sz="2400" dirty="0">
                <a:solidFill>
                  <a:srgbClr val="FF0000"/>
                </a:solidFill>
              </a:rPr>
              <a:t>栈里的状态序列、已归约串和输入串</a:t>
            </a:r>
            <a:r>
              <a:rPr lang="zh-CN" altLang="en-US" sz="2400" dirty="0"/>
              <a:t>所构成的</a:t>
            </a:r>
            <a:r>
              <a:rPr lang="zh-CN" altLang="en-US" sz="2400" dirty="0">
                <a:solidFill>
                  <a:srgbClr val="FF0000"/>
                </a:solidFill>
              </a:rPr>
              <a:t>三元式</a:t>
            </a:r>
            <a:r>
              <a:rPr lang="zh-CN" altLang="en-US" sz="2400" dirty="0"/>
              <a:t>的变化过程：</a:t>
            </a:r>
            <a:endParaRPr lang="zh-CN" altLang="en-US" sz="2400" dirty="0"/>
          </a:p>
          <a:p>
            <a:r>
              <a:rPr lang="zh-CN" altLang="en-US" sz="2400" dirty="0">
                <a:solidFill>
                  <a:srgbClr val="FF0000"/>
                </a:solidFill>
              </a:rPr>
              <a:t>初始</a:t>
            </a:r>
            <a:r>
              <a:rPr lang="zh-CN" altLang="en-US" sz="2400" dirty="0"/>
              <a:t>三元式：</a:t>
            </a:r>
            <a:r>
              <a:rPr lang="en-US" altLang="zh-CN" sz="2400" dirty="0"/>
              <a:t>(s</a:t>
            </a:r>
            <a:r>
              <a:rPr lang="en-US" altLang="zh-CN" sz="2400" baseline="-25000" dirty="0"/>
              <a:t>0</a:t>
            </a:r>
            <a:r>
              <a:rPr lang="en-US" altLang="zh-CN" sz="2400" dirty="0"/>
              <a:t>, #, a</a:t>
            </a:r>
            <a:r>
              <a:rPr lang="en-US" altLang="zh-CN" sz="2400" baseline="-25000" dirty="0"/>
              <a:t>1</a:t>
            </a:r>
            <a:r>
              <a:rPr lang="en-US" altLang="zh-CN" sz="2400" dirty="0"/>
              <a:t>a</a:t>
            </a:r>
            <a:r>
              <a:rPr lang="en-US" altLang="zh-CN" sz="2400" baseline="-25000" dirty="0"/>
              <a:t>2</a:t>
            </a:r>
            <a:r>
              <a:rPr lang="en-US" altLang="zh-CN" sz="2400" dirty="0"/>
              <a:t>…a</a:t>
            </a:r>
            <a:r>
              <a:rPr lang="en-US" altLang="zh-CN" sz="2400" baseline="-25000" dirty="0"/>
              <a:t>n</a:t>
            </a:r>
            <a:r>
              <a:rPr lang="en-US" altLang="zh-CN" sz="2400" dirty="0"/>
              <a:t>#)</a:t>
            </a:r>
            <a:endParaRPr lang="en-US" altLang="zh-CN" sz="2400" dirty="0"/>
          </a:p>
          <a:p>
            <a:r>
              <a:rPr lang="zh-CN" altLang="en-US" sz="2400" dirty="0">
                <a:solidFill>
                  <a:srgbClr val="FF0000"/>
                </a:solidFill>
              </a:rPr>
              <a:t>中间</a:t>
            </a:r>
            <a:r>
              <a:rPr lang="zh-CN" altLang="en-US" sz="2400" dirty="0"/>
              <a:t>三元式：</a:t>
            </a:r>
            <a:r>
              <a:rPr lang="en-US" altLang="zh-CN" sz="2400" dirty="0"/>
              <a:t>(s</a:t>
            </a:r>
            <a:r>
              <a:rPr lang="en-US" altLang="zh-CN" sz="2400" baseline="-25000" dirty="0"/>
              <a:t>0</a:t>
            </a:r>
            <a:r>
              <a:rPr lang="en-US" altLang="zh-CN" sz="2400" dirty="0"/>
              <a:t>s</a:t>
            </a:r>
            <a:r>
              <a:rPr lang="en-US" altLang="zh-CN" sz="2400" baseline="-25000" dirty="0"/>
              <a:t>1</a:t>
            </a:r>
            <a:r>
              <a:rPr lang="en-US" altLang="zh-CN" sz="2400" dirty="0"/>
              <a:t>..s</a:t>
            </a:r>
            <a:r>
              <a:rPr lang="en-US" altLang="zh-CN" sz="2400" baseline="-25000" dirty="0"/>
              <a:t>m</a:t>
            </a:r>
            <a:r>
              <a:rPr lang="en-US" altLang="zh-CN" sz="2400" dirty="0"/>
              <a:t>, #X</a:t>
            </a:r>
            <a:r>
              <a:rPr lang="en-US" altLang="zh-CN" sz="2400" baseline="-25000" dirty="0"/>
              <a:t>1</a:t>
            </a:r>
            <a:r>
              <a:rPr lang="en-US" altLang="zh-CN" sz="2400" dirty="0"/>
              <a:t>X</a:t>
            </a:r>
            <a:r>
              <a:rPr lang="en-US" altLang="zh-CN" sz="2400" baseline="-25000" dirty="0"/>
              <a:t>2</a:t>
            </a:r>
            <a:r>
              <a:rPr lang="en-US" altLang="zh-CN" sz="2400" dirty="0"/>
              <a:t>…</a:t>
            </a:r>
            <a:r>
              <a:rPr lang="en-US" altLang="zh-CN" sz="2400" dirty="0" err="1"/>
              <a:t>X</a:t>
            </a:r>
            <a:r>
              <a:rPr lang="en-US" altLang="zh-CN" sz="2400" baseline="-25000" dirty="0" err="1"/>
              <a:t>m</a:t>
            </a:r>
            <a:r>
              <a:rPr lang="en-US" altLang="zh-CN" sz="2400" dirty="0"/>
              <a:t>, a</a:t>
            </a:r>
            <a:r>
              <a:rPr lang="en-US" altLang="zh-CN" sz="2400" baseline="-25000" dirty="0"/>
              <a:t>i</a:t>
            </a:r>
            <a:r>
              <a:rPr lang="en-US" altLang="zh-CN" sz="2400" dirty="0"/>
              <a:t>a</a:t>
            </a:r>
            <a:r>
              <a:rPr lang="en-US" altLang="zh-CN" sz="2400" baseline="-25000" dirty="0"/>
              <a:t>i+1</a:t>
            </a:r>
            <a:r>
              <a:rPr lang="en-US" altLang="zh-CN" sz="2400" dirty="0"/>
              <a:t>…a</a:t>
            </a:r>
            <a:r>
              <a:rPr lang="en-US" altLang="zh-CN" sz="2400" baseline="-25000" dirty="0"/>
              <a:t>n</a:t>
            </a:r>
            <a:r>
              <a:rPr lang="en-US" altLang="zh-CN" sz="2400" dirty="0"/>
              <a:t>#)</a:t>
            </a:r>
            <a:endParaRPr lang="en-US" altLang="zh-CN" sz="2400" dirty="0"/>
          </a:p>
          <a:p>
            <a:r>
              <a:rPr lang="zh-CN" altLang="en-US" sz="2400" dirty="0">
                <a:solidFill>
                  <a:srgbClr val="FF0000"/>
                </a:solidFill>
              </a:rPr>
              <a:t>接受</a:t>
            </a:r>
            <a:r>
              <a:rPr lang="en-US" altLang="zh-CN" sz="2400" dirty="0"/>
              <a:t>: (s</a:t>
            </a:r>
            <a:r>
              <a:rPr lang="en-US" altLang="zh-CN" sz="2400" baseline="-25000" dirty="0"/>
              <a:t>0</a:t>
            </a:r>
            <a:r>
              <a:rPr lang="en-US" altLang="zh-CN" sz="2400" dirty="0"/>
              <a:t>s</a:t>
            </a:r>
            <a:r>
              <a:rPr lang="en-US" altLang="zh-CN" sz="2400" baseline="-25000" dirty="0"/>
              <a:t>k</a:t>
            </a:r>
            <a:r>
              <a:rPr lang="en-US" altLang="zh-CN" sz="2400" dirty="0"/>
              <a:t>,#X,#)(X</a:t>
            </a:r>
            <a:r>
              <a:rPr lang="zh-CN" altLang="en-US" sz="2400" dirty="0"/>
              <a:t>为开始符号</a:t>
            </a:r>
            <a:r>
              <a:rPr lang="en-US" altLang="zh-CN" sz="2400" dirty="0"/>
              <a:t>, </a:t>
            </a:r>
            <a:r>
              <a:rPr lang="zh-CN" altLang="en-US" sz="2400" dirty="0"/>
              <a:t>而</a:t>
            </a:r>
            <a:r>
              <a:rPr lang="en-US" altLang="zh-CN" sz="2400" dirty="0"/>
              <a:t>Action[</a:t>
            </a:r>
            <a:r>
              <a:rPr lang="en-US" altLang="zh-CN" sz="2400" dirty="0" err="1"/>
              <a:t>s</a:t>
            </a:r>
            <a:r>
              <a:rPr lang="en-US" altLang="zh-CN" sz="2400" baseline="-25000" dirty="0" err="1"/>
              <a:t>k</a:t>
            </a:r>
            <a:r>
              <a:rPr lang="en-US" altLang="zh-CN" sz="2400" dirty="0"/>
              <a:t>,#]</a:t>
            </a:r>
            <a:r>
              <a:rPr lang="zh-CN" altLang="en-US" sz="2400" dirty="0"/>
              <a:t>为接收</a:t>
            </a:r>
            <a:r>
              <a:rPr lang="en-US" altLang="zh-CN" sz="2400" dirty="0"/>
              <a:t>)</a:t>
            </a:r>
            <a:endParaRPr lang="en-US" altLang="zh-CN" sz="2400" dirty="0"/>
          </a:p>
          <a:p>
            <a:r>
              <a:rPr lang="zh-CN" altLang="en-US" sz="2400" dirty="0"/>
              <a:t>分析器的下一步动作完全由</a:t>
            </a:r>
            <a:r>
              <a:rPr lang="en-US" altLang="zh-CN" sz="2400" dirty="0" err="1"/>
              <a:t>s</a:t>
            </a:r>
            <a:r>
              <a:rPr lang="en-US" altLang="zh-CN" sz="2400" baseline="-25000" dirty="0" err="1"/>
              <a:t>m</a:t>
            </a:r>
            <a:r>
              <a:rPr lang="zh-CN" altLang="en-US" sz="2400" dirty="0"/>
              <a:t>和</a:t>
            </a:r>
            <a:r>
              <a:rPr lang="en-US" altLang="zh-CN" sz="2400" dirty="0" err="1"/>
              <a:t>a</a:t>
            </a:r>
            <a:r>
              <a:rPr lang="en-US" altLang="zh-CN" sz="2400" baseline="-25000" dirty="0" err="1"/>
              <a:t>i</a:t>
            </a:r>
            <a:r>
              <a:rPr lang="zh-CN" altLang="en-US" sz="2400" dirty="0"/>
              <a:t>唯一决定，即执行</a:t>
            </a:r>
            <a:r>
              <a:rPr lang="en-US" altLang="zh-CN" sz="2400" dirty="0"/>
              <a:t>Action[</a:t>
            </a:r>
            <a:r>
              <a:rPr lang="en-US" altLang="zh-CN" sz="2400" dirty="0" err="1"/>
              <a:t>s</a:t>
            </a:r>
            <a:r>
              <a:rPr lang="en-US" altLang="zh-CN" sz="2400" baseline="-25000" dirty="0" err="1"/>
              <a:t>m</a:t>
            </a:r>
            <a:r>
              <a:rPr lang="en-US" altLang="zh-CN" sz="2400" dirty="0" err="1"/>
              <a:t>,a</a:t>
            </a:r>
            <a:r>
              <a:rPr lang="en-US" altLang="zh-CN" sz="2400" baseline="-25000" dirty="0" err="1"/>
              <a:t>i</a:t>
            </a:r>
            <a:r>
              <a:rPr lang="en-US" altLang="zh-CN" sz="2400" dirty="0"/>
              <a:t>]</a:t>
            </a:r>
            <a:r>
              <a:rPr lang="zh-CN" altLang="en-US" sz="2400" dirty="0"/>
              <a:t>。</a:t>
            </a:r>
            <a:endParaRPr lang="en-US" altLang="zh-CN" sz="2400" dirty="0"/>
          </a:p>
          <a:p>
            <a:r>
              <a:rPr lang="zh-CN" altLang="en-US" sz="2400" dirty="0"/>
              <a:t>经执行每种可能的动作之后，三元式的变化情形是：</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三元式的变化情形</a:t>
            </a:r>
            <a:endParaRPr lang="zh-CN" altLang="en-US" dirty="0"/>
          </a:p>
        </p:txBody>
      </p:sp>
      <p:sp>
        <p:nvSpPr>
          <p:cNvPr id="4" name="内容占位符 3"/>
          <p:cNvSpPr>
            <a:spLocks noGrp="1"/>
          </p:cNvSpPr>
          <p:nvPr>
            <p:ph sz="quarter" idx="13"/>
          </p:nvPr>
        </p:nvSpPr>
        <p:spPr/>
        <p:txBody>
          <a:bodyPr>
            <a:normAutofit/>
          </a:bodyPr>
          <a:lstStyle/>
          <a:p>
            <a:r>
              <a:rPr lang="en-US" altLang="zh-CN" sz="2400" dirty="0"/>
              <a:t>1</a:t>
            </a:r>
            <a:r>
              <a:rPr lang="zh-CN" altLang="en-US" sz="2400" dirty="0"/>
              <a:t>、若</a:t>
            </a:r>
            <a:r>
              <a:rPr lang="en-US" altLang="zh-CN" sz="2400" dirty="0"/>
              <a:t>action[</a:t>
            </a:r>
            <a:r>
              <a:rPr lang="en-US" altLang="zh-CN" sz="2400" dirty="0" err="1"/>
              <a:t>s</a:t>
            </a:r>
            <a:r>
              <a:rPr lang="en-US" altLang="zh-CN" sz="2400" baseline="-25000" dirty="0" err="1"/>
              <a:t>m</a:t>
            </a:r>
            <a:r>
              <a:rPr lang="en-US" altLang="zh-CN" sz="2400" dirty="0" err="1"/>
              <a:t>,a</a:t>
            </a:r>
            <a:r>
              <a:rPr lang="en-US" altLang="zh-CN" sz="2400" baseline="-25000" dirty="0" err="1"/>
              <a:t>i</a:t>
            </a:r>
            <a:r>
              <a:rPr lang="en-US" altLang="zh-CN" sz="2400" dirty="0"/>
              <a:t>]</a:t>
            </a:r>
            <a:r>
              <a:rPr lang="zh-CN" altLang="en-US" sz="2400" dirty="0"/>
              <a:t>为移进且</a:t>
            </a:r>
            <a:r>
              <a:rPr lang="en-US" altLang="zh-CN" sz="2400" dirty="0"/>
              <a:t>s=</a:t>
            </a:r>
            <a:r>
              <a:rPr lang="en-US" altLang="zh-CN" sz="2400" dirty="0" err="1"/>
              <a:t>goto</a:t>
            </a:r>
            <a:r>
              <a:rPr lang="en-US" altLang="zh-CN" sz="2400" dirty="0"/>
              <a:t>[</a:t>
            </a:r>
            <a:r>
              <a:rPr lang="en-US" altLang="zh-CN" sz="2400" dirty="0" err="1"/>
              <a:t>s</a:t>
            </a:r>
            <a:r>
              <a:rPr lang="en-US" altLang="zh-CN" sz="2400" baseline="-25000" dirty="0" err="1"/>
              <a:t>m</a:t>
            </a:r>
            <a:r>
              <a:rPr lang="en-US" altLang="zh-CN" sz="2400" dirty="0" err="1"/>
              <a:t>,a</a:t>
            </a:r>
            <a:r>
              <a:rPr lang="en-US" altLang="zh-CN" sz="2400" baseline="-25000" dirty="0" err="1"/>
              <a:t>i</a:t>
            </a:r>
            <a:r>
              <a:rPr lang="en-US" altLang="zh-CN" sz="2400" dirty="0"/>
              <a:t>]</a:t>
            </a:r>
            <a:r>
              <a:rPr lang="zh-CN" altLang="en-US" sz="2400" dirty="0"/>
              <a:t>，则三元式变为：</a:t>
            </a:r>
            <a:endParaRPr lang="zh-CN" altLang="en-US" sz="2400" dirty="0"/>
          </a:p>
          <a:p>
            <a:r>
              <a:rPr lang="zh-CN" altLang="en-US" sz="2400" dirty="0"/>
              <a:t>        </a:t>
            </a:r>
            <a:r>
              <a:rPr lang="en-US" altLang="zh-CN" sz="2400" dirty="0"/>
              <a:t>(s</a:t>
            </a:r>
            <a:r>
              <a:rPr lang="en-US" altLang="zh-CN" sz="2400" baseline="-25000" dirty="0"/>
              <a:t>0</a:t>
            </a:r>
            <a:r>
              <a:rPr lang="en-US" altLang="zh-CN" sz="2400" dirty="0"/>
              <a:t>s</a:t>
            </a:r>
            <a:r>
              <a:rPr lang="en-US" altLang="zh-CN" sz="2400" baseline="-25000" dirty="0"/>
              <a:t>1</a:t>
            </a:r>
            <a:r>
              <a:rPr lang="en-US" altLang="zh-CN" sz="2400" dirty="0"/>
              <a:t>…</a:t>
            </a:r>
            <a:r>
              <a:rPr lang="en-US" altLang="zh-CN" sz="2400" dirty="0" err="1"/>
              <a:t>s</a:t>
            </a:r>
            <a:r>
              <a:rPr lang="en-US" altLang="zh-CN" sz="2400" baseline="-25000" dirty="0" err="1"/>
              <a:t>m</a:t>
            </a:r>
            <a:r>
              <a:rPr lang="en-US" altLang="zh-CN" sz="2400" dirty="0" err="1"/>
              <a:t>s</a:t>
            </a:r>
            <a:r>
              <a:rPr lang="en-US" altLang="zh-CN" sz="2400" dirty="0"/>
              <a:t>, #X</a:t>
            </a:r>
            <a:r>
              <a:rPr lang="en-US" altLang="zh-CN" sz="2400" baseline="-25000" dirty="0"/>
              <a:t>1</a:t>
            </a:r>
            <a:r>
              <a:rPr lang="en-US" altLang="zh-CN" sz="2400" dirty="0"/>
              <a:t>X</a:t>
            </a:r>
            <a:r>
              <a:rPr lang="en-US" altLang="zh-CN" sz="2400" baseline="-25000" dirty="0"/>
              <a:t>2</a:t>
            </a:r>
            <a:r>
              <a:rPr lang="en-US" altLang="zh-CN" sz="2400" dirty="0"/>
              <a:t>…</a:t>
            </a:r>
            <a:r>
              <a:rPr lang="en-US" altLang="zh-CN" sz="2400" dirty="0" err="1"/>
              <a:t>X</a:t>
            </a:r>
            <a:r>
              <a:rPr lang="en-US" altLang="zh-CN" sz="2400" baseline="-25000" dirty="0" err="1"/>
              <a:t>m</a:t>
            </a:r>
            <a:r>
              <a:rPr lang="en-US" altLang="zh-CN" sz="2400" dirty="0" err="1"/>
              <a:t>a</a:t>
            </a:r>
            <a:r>
              <a:rPr lang="en-US" altLang="zh-CN" sz="2400" baseline="-25000" dirty="0" err="1"/>
              <a:t>i</a:t>
            </a:r>
            <a:r>
              <a:rPr lang="en-US" altLang="zh-CN" sz="2400" dirty="0"/>
              <a:t>, a</a:t>
            </a:r>
            <a:r>
              <a:rPr lang="en-US" altLang="zh-CN" sz="2400" baseline="-25000" dirty="0"/>
              <a:t>i+1</a:t>
            </a:r>
            <a:r>
              <a:rPr lang="en-US" altLang="zh-CN" sz="2400" dirty="0"/>
              <a:t>…a</a:t>
            </a:r>
            <a:r>
              <a:rPr lang="en-US" altLang="zh-CN" sz="2400" baseline="-25000" dirty="0"/>
              <a:t>n</a:t>
            </a:r>
            <a:r>
              <a:rPr lang="en-US" altLang="zh-CN" sz="2400" dirty="0"/>
              <a:t>#)</a:t>
            </a:r>
            <a:endParaRPr lang="en-US" altLang="zh-CN" sz="2400" dirty="0"/>
          </a:p>
          <a:p>
            <a:r>
              <a:rPr lang="en-US" altLang="zh-CN" sz="2400" dirty="0"/>
              <a:t>2</a:t>
            </a:r>
            <a:r>
              <a:rPr lang="zh-CN" altLang="en-US" sz="2400" dirty="0"/>
              <a:t>、若</a:t>
            </a:r>
            <a:r>
              <a:rPr lang="en-US" altLang="zh-CN" sz="2400" dirty="0"/>
              <a:t>action[</a:t>
            </a:r>
            <a:r>
              <a:rPr lang="en-US" altLang="zh-CN" sz="2400" dirty="0" err="1"/>
              <a:t>s</a:t>
            </a:r>
            <a:r>
              <a:rPr lang="en-US" altLang="zh-CN" sz="2400" baseline="-25000" dirty="0" err="1"/>
              <a:t>m</a:t>
            </a:r>
            <a:r>
              <a:rPr lang="en-US" altLang="zh-CN" sz="2400" dirty="0" err="1"/>
              <a:t>,a</a:t>
            </a:r>
            <a:r>
              <a:rPr lang="en-US" altLang="zh-CN" sz="2400" baseline="-25000" dirty="0" err="1"/>
              <a:t>i</a:t>
            </a:r>
            <a:r>
              <a:rPr lang="en-US" altLang="zh-CN" sz="2400" dirty="0"/>
              <a:t>]={A→</a:t>
            </a:r>
            <a:r>
              <a:rPr lang="el-GR" altLang="zh-CN" sz="2400" dirty="0"/>
              <a:t>β}</a:t>
            </a:r>
            <a:r>
              <a:rPr lang="zh-CN" altLang="el-GR" sz="2400" dirty="0"/>
              <a:t>，</a:t>
            </a:r>
            <a:r>
              <a:rPr lang="zh-CN" altLang="en-US" sz="2400" dirty="0"/>
              <a:t>则按产生式</a:t>
            </a:r>
            <a:r>
              <a:rPr lang="en-US" altLang="zh-CN" sz="2400" dirty="0"/>
              <a:t>A→</a:t>
            </a:r>
            <a:r>
              <a:rPr lang="el-GR" altLang="zh-CN" sz="2400" dirty="0"/>
              <a:t>β</a:t>
            </a:r>
            <a:r>
              <a:rPr lang="zh-CN" altLang="en-US" sz="2400" dirty="0"/>
              <a:t>进行归约，此时三元式变为： </a:t>
            </a:r>
            <a:endParaRPr lang="zh-CN" altLang="en-US" sz="2400" dirty="0"/>
          </a:p>
          <a:p>
            <a:r>
              <a:rPr lang="zh-CN" altLang="en-US" sz="2400" dirty="0"/>
              <a:t>     </a:t>
            </a:r>
            <a:r>
              <a:rPr lang="en-US" altLang="zh-CN" sz="2400" dirty="0"/>
              <a:t>(s</a:t>
            </a:r>
            <a:r>
              <a:rPr lang="en-US" altLang="zh-CN" sz="2400" baseline="-25000" dirty="0"/>
              <a:t>0</a:t>
            </a:r>
            <a:r>
              <a:rPr lang="en-US" altLang="zh-CN" sz="2400" dirty="0"/>
              <a:t>s</a:t>
            </a:r>
            <a:r>
              <a:rPr lang="en-US" altLang="zh-CN" sz="2400" baseline="-25000" dirty="0"/>
              <a:t>1</a:t>
            </a:r>
            <a:r>
              <a:rPr lang="en-US" altLang="zh-CN" sz="2400" dirty="0"/>
              <a:t>…</a:t>
            </a:r>
            <a:r>
              <a:rPr lang="en-US" altLang="zh-CN" sz="2400" dirty="0" err="1"/>
              <a:t>s</a:t>
            </a:r>
            <a:r>
              <a:rPr lang="en-US" altLang="zh-CN" sz="2400" baseline="-25000" dirty="0" err="1"/>
              <a:t>m-r</a:t>
            </a:r>
            <a:r>
              <a:rPr lang="en-US" altLang="zh-CN" sz="2400" dirty="0" err="1"/>
              <a:t>s</a:t>
            </a:r>
            <a:r>
              <a:rPr lang="en-US" altLang="zh-CN" sz="2400" dirty="0"/>
              <a:t>', #X</a:t>
            </a:r>
            <a:r>
              <a:rPr lang="en-US" altLang="zh-CN" sz="2400" baseline="-25000" dirty="0"/>
              <a:t>1</a:t>
            </a:r>
            <a:r>
              <a:rPr lang="en-US" altLang="zh-CN" sz="2400" dirty="0"/>
              <a:t>X</a:t>
            </a:r>
            <a:r>
              <a:rPr lang="en-US" altLang="zh-CN" sz="2400" baseline="-25000" dirty="0"/>
              <a:t>2</a:t>
            </a:r>
            <a:r>
              <a:rPr lang="en-US" altLang="zh-CN" sz="2400" dirty="0"/>
              <a:t>…</a:t>
            </a:r>
            <a:r>
              <a:rPr lang="en-US" altLang="zh-CN" sz="2400" dirty="0" err="1"/>
              <a:t>X</a:t>
            </a:r>
            <a:r>
              <a:rPr lang="en-US" altLang="zh-CN" sz="2400" baseline="-25000" dirty="0" err="1"/>
              <a:t>m-r</a:t>
            </a:r>
            <a:r>
              <a:rPr lang="en-US" altLang="zh-CN" sz="2400" dirty="0" err="1"/>
              <a:t>A</a:t>
            </a:r>
            <a:r>
              <a:rPr lang="en-US" altLang="zh-CN" sz="2400" dirty="0"/>
              <a:t>, a</a:t>
            </a:r>
            <a:r>
              <a:rPr lang="en-US" altLang="zh-CN" sz="2400" baseline="-25000" dirty="0"/>
              <a:t>i</a:t>
            </a:r>
            <a:r>
              <a:rPr lang="en-US" altLang="zh-CN" sz="2400" dirty="0"/>
              <a:t>a</a:t>
            </a:r>
            <a:r>
              <a:rPr lang="en-US" altLang="zh-CN" sz="2400" baseline="-25000" dirty="0"/>
              <a:t>i+1</a:t>
            </a:r>
            <a:r>
              <a:rPr lang="en-US" altLang="zh-CN" sz="2400" dirty="0"/>
              <a:t>…a</a:t>
            </a:r>
            <a:r>
              <a:rPr lang="en-US" altLang="zh-CN" sz="2400" baseline="-25000" dirty="0"/>
              <a:t>n</a:t>
            </a:r>
            <a:r>
              <a:rPr lang="en-US" altLang="zh-CN" sz="2400" dirty="0"/>
              <a:t>#)</a:t>
            </a:r>
            <a:endParaRPr lang="en-US" altLang="zh-CN" sz="2400" dirty="0"/>
          </a:p>
          <a:p>
            <a:r>
              <a:rPr lang="zh-CN" altLang="en-US" sz="2400" dirty="0"/>
              <a:t>此处</a:t>
            </a:r>
            <a:r>
              <a:rPr lang="en-US" altLang="zh-CN" sz="2400" dirty="0"/>
              <a:t>s'=</a:t>
            </a:r>
            <a:r>
              <a:rPr lang="en-US" altLang="zh-CN" sz="2400" dirty="0" err="1"/>
              <a:t>goto</a:t>
            </a:r>
            <a:r>
              <a:rPr lang="en-US" altLang="zh-CN" sz="2400" dirty="0"/>
              <a:t>[</a:t>
            </a:r>
            <a:r>
              <a:rPr lang="en-US" altLang="zh-CN" sz="2400" dirty="0" err="1"/>
              <a:t>s</a:t>
            </a:r>
            <a:r>
              <a:rPr lang="en-US" altLang="zh-CN" sz="2400" baseline="-25000" dirty="0" err="1"/>
              <a:t>m-r</a:t>
            </a:r>
            <a:r>
              <a:rPr lang="en-US" altLang="zh-CN" sz="2400" dirty="0" err="1"/>
              <a:t>,A</a:t>
            </a:r>
            <a:r>
              <a:rPr lang="en-US" altLang="zh-CN" sz="2400" dirty="0"/>
              <a:t>]</a:t>
            </a:r>
            <a:r>
              <a:rPr lang="zh-CN" altLang="en-US" sz="2400" dirty="0"/>
              <a:t>，</a:t>
            </a:r>
            <a:r>
              <a:rPr lang="en-US" altLang="zh-CN" sz="2400" dirty="0"/>
              <a:t>r</a:t>
            </a:r>
            <a:r>
              <a:rPr lang="zh-CN" altLang="en-US" sz="2400" dirty="0"/>
              <a:t>为</a:t>
            </a:r>
            <a:r>
              <a:rPr lang="el-GR" altLang="zh-CN" sz="2400" dirty="0"/>
              <a:t>β</a:t>
            </a:r>
            <a:r>
              <a:rPr lang="zh-CN" altLang="en-US" sz="2400" dirty="0"/>
              <a:t>的长度，</a:t>
            </a:r>
            <a:r>
              <a:rPr lang="el-GR" altLang="zh-CN" sz="2400" dirty="0"/>
              <a:t>β=</a:t>
            </a:r>
            <a:r>
              <a:rPr lang="en-US" altLang="zh-CN" sz="2400" dirty="0"/>
              <a:t>X</a:t>
            </a:r>
            <a:r>
              <a:rPr lang="en-US" altLang="zh-CN" sz="2400" baseline="-25000" dirty="0"/>
              <a:t>m-r+1</a:t>
            </a:r>
            <a:r>
              <a:rPr lang="en-US" altLang="zh-CN" sz="2400" dirty="0"/>
              <a:t>…</a:t>
            </a:r>
            <a:r>
              <a:rPr lang="en-US" altLang="zh-CN" sz="2400" dirty="0" err="1"/>
              <a:t>X</a:t>
            </a:r>
            <a:r>
              <a:rPr lang="en-US" altLang="zh-CN" sz="2400" baseline="-25000" dirty="0" err="1"/>
              <a:t>m</a:t>
            </a:r>
            <a:r>
              <a:rPr lang="zh-CN" altLang="en-US" sz="2400" dirty="0"/>
              <a:t>。</a:t>
            </a:r>
            <a:endParaRPr lang="zh-CN" altLang="en-US" sz="2400" dirty="0"/>
          </a:p>
          <a:p>
            <a:r>
              <a:rPr lang="en-US" altLang="zh-CN" sz="2400" dirty="0"/>
              <a:t>3</a:t>
            </a:r>
            <a:r>
              <a:rPr lang="zh-CN" altLang="en-US" sz="2400" dirty="0"/>
              <a:t>、若</a:t>
            </a:r>
            <a:r>
              <a:rPr lang="en-US" altLang="zh-CN" sz="2400" dirty="0"/>
              <a:t>action[</a:t>
            </a:r>
            <a:r>
              <a:rPr lang="en-US" altLang="zh-CN" sz="2400" dirty="0" err="1"/>
              <a:t>s</a:t>
            </a:r>
            <a:r>
              <a:rPr lang="en-US" altLang="zh-CN" sz="2400" baseline="-25000" dirty="0" err="1"/>
              <a:t>m</a:t>
            </a:r>
            <a:r>
              <a:rPr lang="en-US" altLang="zh-CN" sz="2400" dirty="0" err="1"/>
              <a:t>,a</a:t>
            </a:r>
            <a:r>
              <a:rPr lang="en-US" altLang="zh-CN" sz="2400" baseline="-25000" dirty="0" err="1"/>
              <a:t>i</a:t>
            </a:r>
            <a:r>
              <a:rPr lang="en-US" altLang="zh-CN" sz="2400" dirty="0"/>
              <a:t>]</a:t>
            </a:r>
            <a:r>
              <a:rPr lang="zh-CN" altLang="en-US" sz="2400" dirty="0"/>
              <a:t>为接受，则三元式不再变化，过程终止，分析成功。</a:t>
            </a:r>
            <a:endParaRPr lang="zh-CN" altLang="en-US" sz="2400" dirty="0"/>
          </a:p>
          <a:p>
            <a:r>
              <a:rPr lang="en-US" altLang="zh-CN" sz="2400" dirty="0"/>
              <a:t>4</a:t>
            </a:r>
            <a:r>
              <a:rPr lang="zh-CN" altLang="en-US" sz="2400" dirty="0"/>
              <a:t>、若</a:t>
            </a:r>
            <a:r>
              <a:rPr lang="en-US" altLang="zh-CN" sz="2400" dirty="0"/>
              <a:t>action[</a:t>
            </a:r>
            <a:r>
              <a:rPr lang="en-US" altLang="zh-CN" sz="2400" dirty="0" err="1"/>
              <a:t>s</a:t>
            </a:r>
            <a:r>
              <a:rPr lang="en-US" altLang="zh-CN" sz="2400" baseline="-25000" dirty="0" err="1"/>
              <a:t>m</a:t>
            </a:r>
            <a:r>
              <a:rPr lang="en-US" altLang="zh-CN" sz="2400" dirty="0" err="1"/>
              <a:t>,a</a:t>
            </a:r>
            <a:r>
              <a:rPr lang="en-US" altLang="zh-CN" sz="2400" baseline="-25000" dirty="0" err="1"/>
              <a:t>i</a:t>
            </a:r>
            <a:r>
              <a:rPr lang="en-US" altLang="zh-CN" sz="2400" dirty="0"/>
              <a:t>]</a:t>
            </a:r>
            <a:r>
              <a:rPr lang="zh-CN" altLang="en-US" sz="2400" dirty="0"/>
              <a:t>为报错，则三元式的变化过程终止，报告错误。</a:t>
            </a:r>
            <a:endParaRPr lang="en-US" altLang="zh-CN" sz="2400" dirty="0"/>
          </a:p>
          <a:p>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6"/>
          <p:cNvSpPr>
            <a:spLocks noChangeArrowheads="1"/>
          </p:cNvSpPr>
          <p:nvPr/>
        </p:nvSpPr>
        <p:spPr bwMode="auto">
          <a:xfrm>
            <a:off x="0" y="1388964"/>
            <a:ext cx="2866925" cy="1860747"/>
          </a:xfrm>
          <a:prstGeom prst="rect">
            <a:avLst/>
          </a:prstGeom>
        </p:spPr>
        <p:style>
          <a:lnRef idx="0">
            <a:schemeClr val="accent1"/>
          </a:lnRef>
          <a:fillRef idx="3">
            <a:schemeClr val="accent1"/>
          </a:fillRef>
          <a:effectRef idx="3">
            <a:schemeClr val="accent1"/>
          </a:effectRef>
          <a:fontRef idx="minor">
            <a:schemeClr val="lt1"/>
          </a:fontRef>
        </p:style>
        <p:txBody>
          <a:bodyPr wrap="square" anchor="ctr" anchorCtr="0">
            <a:noAutofit/>
          </a:bodyPr>
          <a:lstStyle/>
          <a:p>
            <a:pPr algn="just" eaLnBrk="0" hangingPunct="0">
              <a:lnSpc>
                <a:spcPct val="150000"/>
              </a:lnSpc>
            </a:pPr>
            <a:r>
              <a:rPr lang="en-US" altLang="zh-CN" sz="2400" dirty="0">
                <a:effectLst>
                  <a:outerShdw blurRad="38100" dist="38100" dir="2700000" algn="tl">
                    <a:srgbClr val="000000">
                      <a:alpha val="43137"/>
                    </a:srgbClr>
                  </a:outerShdw>
                </a:effectLst>
              </a:rPr>
              <a:t>G[S]:	S → </a:t>
            </a:r>
            <a:r>
              <a:rPr lang="en-US" altLang="zh-CN" sz="2400" dirty="0" err="1">
                <a:effectLst>
                  <a:outerShdw blurRad="38100" dist="38100" dir="2700000" algn="tl">
                    <a:srgbClr val="000000">
                      <a:alpha val="43137"/>
                    </a:srgbClr>
                  </a:outerShdw>
                </a:effectLst>
              </a:rPr>
              <a:t>aAcBe</a:t>
            </a:r>
            <a:endParaRPr lang="en-US" altLang="zh-CN" sz="2400" dirty="0">
              <a:effectLst>
                <a:outerShdw blurRad="38100" dist="38100" dir="2700000" algn="tl">
                  <a:srgbClr val="000000">
                    <a:alpha val="43137"/>
                  </a:srgbClr>
                </a:outerShdw>
              </a:effectLst>
            </a:endParaRPr>
          </a:p>
          <a:p>
            <a:pPr algn="just" eaLnBrk="0" hangingPunct="0">
              <a:lnSpc>
                <a:spcPct val="150000"/>
              </a:lnSpc>
            </a:pPr>
            <a:r>
              <a:rPr lang="en-US" altLang="zh-CN" sz="2400" dirty="0">
                <a:effectLst>
                  <a:outerShdw blurRad="38100" dist="38100" dir="2700000" algn="tl">
                    <a:srgbClr val="000000">
                      <a:alpha val="43137"/>
                    </a:srgbClr>
                  </a:outerShdw>
                </a:effectLst>
              </a:rPr>
              <a:t>           A → </a:t>
            </a:r>
            <a:r>
              <a:rPr lang="en-US" altLang="zh-CN" sz="2400" dirty="0" err="1">
                <a:effectLst>
                  <a:outerShdw blurRad="38100" dist="38100" dir="2700000" algn="tl">
                    <a:srgbClr val="000000">
                      <a:alpha val="43137"/>
                    </a:srgbClr>
                  </a:outerShdw>
                </a:effectLst>
              </a:rPr>
              <a:t>b|Ab</a:t>
            </a:r>
            <a:endParaRPr lang="en-US" altLang="zh-CN" sz="2400" dirty="0">
              <a:effectLst>
                <a:outerShdw blurRad="38100" dist="38100" dir="2700000" algn="tl">
                  <a:srgbClr val="000000">
                    <a:alpha val="43137"/>
                  </a:srgbClr>
                </a:outerShdw>
              </a:effectLst>
            </a:endParaRPr>
          </a:p>
          <a:p>
            <a:pPr algn="just" eaLnBrk="0" hangingPunct="0">
              <a:lnSpc>
                <a:spcPct val="150000"/>
              </a:lnSpc>
            </a:pPr>
            <a:r>
              <a:rPr lang="en-US" altLang="zh-CN" sz="2400" dirty="0">
                <a:effectLst>
                  <a:outerShdw blurRad="38100" dist="38100" dir="2700000" algn="tl">
                    <a:srgbClr val="000000">
                      <a:alpha val="43137"/>
                    </a:srgbClr>
                  </a:outerShdw>
                </a:effectLst>
              </a:rPr>
              <a:t>           B → d</a:t>
            </a:r>
            <a:endParaRPr lang="en-US" altLang="zh-CN" sz="2400" dirty="0">
              <a:effectLst>
                <a:outerShdw blurRad="38100" dist="38100" dir="2700000" algn="tl">
                  <a:srgbClr val="000000">
                    <a:alpha val="43137"/>
                  </a:srgbClr>
                </a:outerShdw>
              </a:effectLst>
            </a:endParaRPr>
          </a:p>
        </p:txBody>
      </p:sp>
      <p:sp>
        <p:nvSpPr>
          <p:cNvPr id="2" name="标题 1"/>
          <p:cNvSpPr>
            <a:spLocks noGrp="1"/>
          </p:cNvSpPr>
          <p:nvPr>
            <p:ph type="title"/>
          </p:nvPr>
        </p:nvSpPr>
        <p:spPr>
          <a:xfrm>
            <a:off x="768095" y="241108"/>
            <a:ext cx="8309129" cy="900000"/>
          </a:xfrm>
        </p:spPr>
        <p:txBody>
          <a:bodyPr>
            <a:normAutofit/>
          </a:bodyPr>
          <a:lstStyle/>
          <a:p>
            <a:r>
              <a:rPr lang="zh-CN" altLang="en-US" sz="3600" dirty="0"/>
              <a:t>输入串</a:t>
            </a:r>
            <a:r>
              <a:rPr lang="en-US" altLang="zh-CN" sz="3600" dirty="0" err="1"/>
              <a:t>abbcde</a:t>
            </a:r>
            <a:r>
              <a:rPr lang="en-US" altLang="zh-CN" sz="3600" dirty="0"/>
              <a:t>#</a:t>
            </a:r>
            <a:r>
              <a:rPr lang="zh-CN" altLang="en-US" sz="3600" dirty="0"/>
              <a:t>的移进</a:t>
            </a:r>
            <a:r>
              <a:rPr lang="en-US" altLang="zh-CN" sz="3600" dirty="0"/>
              <a:t>-</a:t>
            </a:r>
            <a:r>
              <a:rPr lang="zh-CN" altLang="en-US" sz="3600" dirty="0"/>
              <a:t>归约分析过程</a:t>
            </a:r>
            <a:endParaRPr lang="zh-CN" altLang="en-US" sz="3600" dirty="0"/>
          </a:p>
        </p:txBody>
      </p:sp>
      <p:grpSp>
        <p:nvGrpSpPr>
          <p:cNvPr id="49" name="组合 48"/>
          <p:cNvGrpSpPr/>
          <p:nvPr/>
        </p:nvGrpSpPr>
        <p:grpSpPr>
          <a:xfrm>
            <a:off x="0" y="3343337"/>
            <a:ext cx="3195637" cy="3028881"/>
            <a:chOff x="4932363" y="692150"/>
            <a:chExt cx="4032250" cy="3848100"/>
          </a:xfrm>
        </p:grpSpPr>
        <p:grpSp>
          <p:nvGrpSpPr>
            <p:cNvPr id="50" name="Group 24"/>
            <p:cNvGrpSpPr/>
            <p:nvPr/>
          </p:nvGrpSpPr>
          <p:grpSpPr bwMode="auto">
            <a:xfrm>
              <a:off x="4932363" y="4076700"/>
              <a:ext cx="4032250" cy="463550"/>
              <a:chOff x="3107" y="3022"/>
              <a:chExt cx="2540" cy="292"/>
            </a:xfrm>
          </p:grpSpPr>
          <p:sp>
            <p:nvSpPr>
              <p:cNvPr id="69" name="Text Box 5"/>
              <p:cNvSpPr txBox="1">
                <a:spLocks noChangeArrowheads="1"/>
              </p:cNvSpPr>
              <p:nvPr/>
            </p:nvSpPr>
            <p:spPr bwMode="auto">
              <a:xfrm>
                <a:off x="3107" y="3022"/>
                <a:ext cx="363"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a:latin typeface="+mn-lt"/>
                  </a:rPr>
                  <a:t>a</a:t>
                </a:r>
                <a:endParaRPr lang="en-US" altLang="zh-CN">
                  <a:latin typeface="+mn-lt"/>
                </a:endParaRPr>
              </a:p>
            </p:txBody>
          </p:sp>
          <p:sp>
            <p:nvSpPr>
              <p:cNvPr id="70" name="Text Box 6"/>
              <p:cNvSpPr txBox="1">
                <a:spLocks noChangeArrowheads="1"/>
              </p:cNvSpPr>
              <p:nvPr/>
            </p:nvSpPr>
            <p:spPr bwMode="auto">
              <a:xfrm>
                <a:off x="3597" y="3022"/>
                <a:ext cx="363"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dirty="0">
                    <a:latin typeface="+mn-lt"/>
                  </a:rPr>
                  <a:t>b</a:t>
                </a:r>
                <a:endParaRPr lang="en-US" altLang="zh-CN" dirty="0">
                  <a:latin typeface="+mn-lt"/>
                </a:endParaRPr>
              </a:p>
            </p:txBody>
          </p:sp>
          <p:sp>
            <p:nvSpPr>
              <p:cNvPr id="71" name="Text Box 7"/>
              <p:cNvSpPr txBox="1">
                <a:spLocks noChangeArrowheads="1"/>
              </p:cNvSpPr>
              <p:nvPr/>
            </p:nvSpPr>
            <p:spPr bwMode="auto">
              <a:xfrm>
                <a:off x="3996" y="3022"/>
                <a:ext cx="363"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a:latin typeface="+mn-lt"/>
                  </a:rPr>
                  <a:t>b</a:t>
                </a:r>
                <a:endParaRPr lang="en-US" altLang="zh-CN">
                  <a:latin typeface="+mn-lt"/>
                </a:endParaRPr>
              </a:p>
            </p:txBody>
          </p:sp>
          <p:sp>
            <p:nvSpPr>
              <p:cNvPr id="72" name="Text Box 8"/>
              <p:cNvSpPr txBox="1">
                <a:spLocks noChangeArrowheads="1"/>
              </p:cNvSpPr>
              <p:nvPr/>
            </p:nvSpPr>
            <p:spPr bwMode="auto">
              <a:xfrm>
                <a:off x="4395" y="3022"/>
                <a:ext cx="363"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a:latin typeface="+mn-lt"/>
                  </a:rPr>
                  <a:t>c</a:t>
                </a:r>
                <a:endParaRPr lang="en-US" altLang="zh-CN">
                  <a:latin typeface="+mn-lt"/>
                </a:endParaRPr>
              </a:p>
            </p:txBody>
          </p:sp>
          <p:sp>
            <p:nvSpPr>
              <p:cNvPr id="73" name="Text Box 9"/>
              <p:cNvSpPr txBox="1">
                <a:spLocks noChangeArrowheads="1"/>
              </p:cNvSpPr>
              <p:nvPr/>
            </p:nvSpPr>
            <p:spPr bwMode="auto">
              <a:xfrm>
                <a:off x="4794" y="3022"/>
                <a:ext cx="363"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a:latin typeface="+mn-lt"/>
                  </a:rPr>
                  <a:t>d</a:t>
                </a:r>
                <a:endParaRPr lang="en-US" altLang="zh-CN">
                  <a:latin typeface="+mn-lt"/>
                </a:endParaRPr>
              </a:p>
            </p:txBody>
          </p:sp>
          <p:sp>
            <p:nvSpPr>
              <p:cNvPr id="74" name="Text Box 10"/>
              <p:cNvSpPr txBox="1">
                <a:spLocks noChangeArrowheads="1"/>
              </p:cNvSpPr>
              <p:nvPr/>
            </p:nvSpPr>
            <p:spPr bwMode="auto">
              <a:xfrm>
                <a:off x="5284" y="3022"/>
                <a:ext cx="363"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a:latin typeface="+mn-lt"/>
                  </a:rPr>
                  <a:t>e</a:t>
                </a:r>
                <a:endParaRPr lang="en-US" altLang="zh-CN">
                  <a:latin typeface="+mn-lt"/>
                </a:endParaRPr>
              </a:p>
            </p:txBody>
          </p:sp>
        </p:grpSp>
        <p:grpSp>
          <p:nvGrpSpPr>
            <p:cNvPr id="51" name="Group 27"/>
            <p:cNvGrpSpPr/>
            <p:nvPr/>
          </p:nvGrpSpPr>
          <p:grpSpPr bwMode="auto">
            <a:xfrm>
              <a:off x="5724525" y="3211513"/>
              <a:ext cx="576263" cy="936625"/>
              <a:chOff x="3606" y="2023"/>
              <a:chExt cx="363" cy="590"/>
            </a:xfrm>
          </p:grpSpPr>
          <p:sp>
            <p:nvSpPr>
              <p:cNvPr id="67" name="Text Box 11"/>
              <p:cNvSpPr txBox="1">
                <a:spLocks noChangeArrowheads="1"/>
              </p:cNvSpPr>
              <p:nvPr/>
            </p:nvSpPr>
            <p:spPr bwMode="auto">
              <a:xfrm>
                <a:off x="3606" y="2023"/>
                <a:ext cx="363"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a:latin typeface="+mn-lt"/>
                  </a:rPr>
                  <a:t>A</a:t>
                </a:r>
                <a:endParaRPr lang="en-US" altLang="zh-CN">
                  <a:latin typeface="+mn-lt"/>
                </a:endParaRPr>
              </a:p>
            </p:txBody>
          </p:sp>
          <p:sp>
            <p:nvSpPr>
              <p:cNvPr id="68" name="Line 14"/>
              <p:cNvSpPr>
                <a:spLocks noChangeShapeType="1"/>
              </p:cNvSpPr>
              <p:nvPr/>
            </p:nvSpPr>
            <p:spPr bwMode="auto">
              <a:xfrm flipV="1">
                <a:off x="3787" y="2295"/>
                <a:ext cx="0" cy="318"/>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ndParaRPr>
              </a:p>
            </p:txBody>
          </p:sp>
        </p:grpSp>
        <p:grpSp>
          <p:nvGrpSpPr>
            <p:cNvPr id="52" name="Group 28"/>
            <p:cNvGrpSpPr/>
            <p:nvPr/>
          </p:nvGrpSpPr>
          <p:grpSpPr bwMode="auto">
            <a:xfrm>
              <a:off x="6011863" y="2347913"/>
              <a:ext cx="720725" cy="1800225"/>
              <a:chOff x="3787" y="1479"/>
              <a:chExt cx="454" cy="1134"/>
            </a:xfrm>
          </p:grpSpPr>
          <p:sp>
            <p:nvSpPr>
              <p:cNvPr id="63" name="Text Box 12"/>
              <p:cNvSpPr txBox="1">
                <a:spLocks noChangeArrowheads="1"/>
              </p:cNvSpPr>
              <p:nvPr/>
            </p:nvSpPr>
            <p:spPr bwMode="auto">
              <a:xfrm>
                <a:off x="3878" y="1479"/>
                <a:ext cx="363"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a:latin typeface="+mn-lt"/>
                  </a:rPr>
                  <a:t>A</a:t>
                </a:r>
                <a:endParaRPr lang="en-US" altLang="zh-CN">
                  <a:latin typeface="+mn-lt"/>
                </a:endParaRPr>
              </a:p>
            </p:txBody>
          </p:sp>
          <p:grpSp>
            <p:nvGrpSpPr>
              <p:cNvPr id="64" name="Group 25"/>
              <p:cNvGrpSpPr/>
              <p:nvPr/>
            </p:nvGrpSpPr>
            <p:grpSpPr bwMode="auto">
              <a:xfrm>
                <a:off x="3787" y="1751"/>
                <a:ext cx="363" cy="862"/>
                <a:chOff x="3787" y="2160"/>
                <a:chExt cx="363" cy="862"/>
              </a:xfrm>
            </p:grpSpPr>
            <p:sp>
              <p:nvSpPr>
                <p:cNvPr id="65" name="Line 15"/>
                <p:cNvSpPr>
                  <a:spLocks noChangeShapeType="1"/>
                </p:cNvSpPr>
                <p:nvPr/>
              </p:nvSpPr>
              <p:spPr bwMode="auto">
                <a:xfrm flipH="1" flipV="1">
                  <a:off x="4059" y="2160"/>
                  <a:ext cx="91" cy="862"/>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ndParaRPr>
                </a:p>
              </p:txBody>
            </p:sp>
            <p:sp>
              <p:nvSpPr>
                <p:cNvPr id="66" name="Line 16"/>
                <p:cNvSpPr>
                  <a:spLocks noChangeShapeType="1"/>
                </p:cNvSpPr>
                <p:nvPr/>
              </p:nvSpPr>
              <p:spPr bwMode="auto">
                <a:xfrm flipV="1">
                  <a:off x="3787" y="2160"/>
                  <a:ext cx="272" cy="318"/>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ndParaRPr>
                </a:p>
              </p:txBody>
            </p:sp>
          </p:grpSp>
        </p:grpSp>
        <p:grpSp>
          <p:nvGrpSpPr>
            <p:cNvPr id="53" name="Group 29"/>
            <p:cNvGrpSpPr/>
            <p:nvPr/>
          </p:nvGrpSpPr>
          <p:grpSpPr bwMode="auto">
            <a:xfrm>
              <a:off x="7451725" y="3211513"/>
              <a:ext cx="576263" cy="936625"/>
              <a:chOff x="4694" y="2023"/>
              <a:chExt cx="363" cy="590"/>
            </a:xfrm>
          </p:grpSpPr>
          <p:sp>
            <p:nvSpPr>
              <p:cNvPr id="61" name="Text Box 13"/>
              <p:cNvSpPr txBox="1">
                <a:spLocks noChangeArrowheads="1"/>
              </p:cNvSpPr>
              <p:nvPr/>
            </p:nvSpPr>
            <p:spPr bwMode="auto">
              <a:xfrm>
                <a:off x="4694" y="2023"/>
                <a:ext cx="363"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a:latin typeface="+mn-lt"/>
                  </a:rPr>
                  <a:t>B</a:t>
                </a:r>
                <a:endParaRPr lang="en-US" altLang="zh-CN">
                  <a:latin typeface="+mn-lt"/>
                </a:endParaRPr>
              </a:p>
            </p:txBody>
          </p:sp>
          <p:sp>
            <p:nvSpPr>
              <p:cNvPr id="62" name="Line 17"/>
              <p:cNvSpPr>
                <a:spLocks noChangeShapeType="1"/>
              </p:cNvSpPr>
              <p:nvPr/>
            </p:nvSpPr>
            <p:spPr bwMode="auto">
              <a:xfrm flipH="1" flipV="1">
                <a:off x="4876" y="2295"/>
                <a:ext cx="91" cy="318"/>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ndParaRPr>
              </a:p>
            </p:txBody>
          </p:sp>
        </p:grpSp>
        <p:sp>
          <p:nvSpPr>
            <p:cNvPr id="54" name="Text Box 4"/>
            <p:cNvSpPr txBox="1">
              <a:spLocks noChangeArrowheads="1"/>
            </p:cNvSpPr>
            <p:nvPr/>
          </p:nvSpPr>
          <p:spPr bwMode="auto">
            <a:xfrm>
              <a:off x="6516688" y="692150"/>
              <a:ext cx="576262"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a:latin typeface="+mn-lt"/>
                </a:rPr>
                <a:t>S</a:t>
              </a:r>
              <a:endParaRPr lang="en-US" altLang="zh-CN">
                <a:latin typeface="+mn-lt"/>
              </a:endParaRPr>
            </a:p>
          </p:txBody>
        </p:sp>
        <p:grpSp>
          <p:nvGrpSpPr>
            <p:cNvPr id="55" name="Group 26"/>
            <p:cNvGrpSpPr/>
            <p:nvPr/>
          </p:nvGrpSpPr>
          <p:grpSpPr bwMode="auto">
            <a:xfrm>
              <a:off x="5219700" y="1123950"/>
              <a:ext cx="3455988" cy="3024188"/>
              <a:chOff x="3288" y="1117"/>
              <a:chExt cx="2177" cy="1905"/>
            </a:xfrm>
          </p:grpSpPr>
          <p:sp>
            <p:nvSpPr>
              <p:cNvPr id="56" name="Line 19"/>
              <p:cNvSpPr>
                <a:spLocks noChangeShapeType="1"/>
              </p:cNvSpPr>
              <p:nvPr/>
            </p:nvSpPr>
            <p:spPr bwMode="auto">
              <a:xfrm flipV="1">
                <a:off x="3288" y="1117"/>
                <a:ext cx="953" cy="1905"/>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ndParaRPr>
              </a:p>
            </p:txBody>
          </p:sp>
          <p:sp>
            <p:nvSpPr>
              <p:cNvPr id="57" name="Line 20"/>
              <p:cNvSpPr>
                <a:spLocks noChangeShapeType="1"/>
              </p:cNvSpPr>
              <p:nvPr/>
            </p:nvSpPr>
            <p:spPr bwMode="auto">
              <a:xfrm flipH="1" flipV="1">
                <a:off x="4286" y="1117"/>
                <a:ext cx="272" cy="1905"/>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ndParaRPr>
              </a:p>
            </p:txBody>
          </p:sp>
          <p:sp>
            <p:nvSpPr>
              <p:cNvPr id="58" name="Line 21"/>
              <p:cNvSpPr>
                <a:spLocks noChangeShapeType="1"/>
              </p:cNvSpPr>
              <p:nvPr/>
            </p:nvSpPr>
            <p:spPr bwMode="auto">
              <a:xfrm flipV="1">
                <a:off x="4059" y="1117"/>
                <a:ext cx="181" cy="771"/>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ndParaRPr>
              </a:p>
            </p:txBody>
          </p:sp>
          <p:sp>
            <p:nvSpPr>
              <p:cNvPr id="59" name="Line 22"/>
              <p:cNvSpPr>
                <a:spLocks noChangeShapeType="1"/>
              </p:cNvSpPr>
              <p:nvPr/>
            </p:nvSpPr>
            <p:spPr bwMode="auto">
              <a:xfrm flipH="1" flipV="1">
                <a:off x="4286" y="1117"/>
                <a:ext cx="544" cy="1315"/>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ndParaRPr>
              </a:p>
            </p:txBody>
          </p:sp>
          <p:sp>
            <p:nvSpPr>
              <p:cNvPr id="60" name="Line 23"/>
              <p:cNvSpPr>
                <a:spLocks noChangeShapeType="1"/>
              </p:cNvSpPr>
              <p:nvPr/>
            </p:nvSpPr>
            <p:spPr bwMode="auto">
              <a:xfrm flipH="1" flipV="1">
                <a:off x="4286" y="1117"/>
                <a:ext cx="1179" cy="1905"/>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ndParaRPr>
              </a:p>
            </p:txBody>
          </p:sp>
        </p:grpSp>
      </p:grpSp>
      <p:pic>
        <p:nvPicPr>
          <p:cNvPr id="14338" name="Picture 2"/>
          <p:cNvPicPr>
            <a:picLocks noChangeAspect="1" noChangeArrowheads="1"/>
          </p:cNvPicPr>
          <p:nvPr/>
        </p:nvPicPr>
        <p:blipFill>
          <a:blip r:embed="rId1">
            <a:grayscl/>
            <a:extLst>
              <a:ext uri="{28A0092B-C50C-407E-A947-70E740481C1C}">
                <a14:useLocalDpi xmlns:a14="http://schemas.microsoft.com/office/drawing/2010/main" val="0"/>
              </a:ext>
            </a:extLst>
          </a:blip>
          <a:srcRect/>
          <a:stretch>
            <a:fillRect/>
          </a:stretch>
        </p:blipFill>
        <p:spPr bwMode="auto">
          <a:xfrm>
            <a:off x="3263899" y="1385027"/>
            <a:ext cx="5755130" cy="4987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338"/>
                                        </p:tgtEl>
                                        <p:attrNameLst>
                                          <p:attrName>style.visibility</p:attrName>
                                        </p:attrNameLst>
                                      </p:cBhvr>
                                      <p:to>
                                        <p:strVal val="visible"/>
                                      </p:to>
                                    </p:set>
                                    <p:animEffect transition="in" filter="fade">
                                      <p:cBhvr>
                                        <p:cTn id="17" dur="5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Line 2"/>
          <p:cNvSpPr>
            <a:spLocks noChangeShapeType="1"/>
          </p:cNvSpPr>
          <p:nvPr/>
        </p:nvSpPr>
        <p:spPr bwMode="auto">
          <a:xfrm>
            <a:off x="377825" y="228600"/>
            <a:ext cx="853757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89091" name="Line 3"/>
          <p:cNvSpPr>
            <a:spLocks noChangeShapeType="1"/>
          </p:cNvSpPr>
          <p:nvPr/>
        </p:nvSpPr>
        <p:spPr bwMode="auto">
          <a:xfrm>
            <a:off x="381000" y="609600"/>
            <a:ext cx="853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89092" name="Line 4"/>
          <p:cNvSpPr>
            <a:spLocks noChangeShapeType="1"/>
          </p:cNvSpPr>
          <p:nvPr/>
        </p:nvSpPr>
        <p:spPr bwMode="auto">
          <a:xfrm>
            <a:off x="381000" y="3200400"/>
            <a:ext cx="8610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093" name="Text Box 5"/>
          <p:cNvSpPr txBox="1">
            <a:spLocks noChangeArrowheads="1"/>
          </p:cNvSpPr>
          <p:nvPr/>
        </p:nvSpPr>
        <p:spPr bwMode="auto">
          <a:xfrm>
            <a:off x="304800" y="22860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宋体" pitchFamily="2" charset="-122"/>
                <a:ea typeface="宋体" pitchFamily="2" charset="-122"/>
              </a:defRPr>
            </a:lvl1pPr>
            <a:lvl2pPr marL="742950" indent="-285750">
              <a:defRPr sz="2400">
                <a:solidFill>
                  <a:schemeClr val="tx1"/>
                </a:solidFill>
                <a:latin typeface="宋体" pitchFamily="2" charset="-122"/>
                <a:ea typeface="宋体" pitchFamily="2" charset="-122"/>
              </a:defRPr>
            </a:lvl2pPr>
            <a:lvl3pPr marL="1143000" indent="-228600">
              <a:defRPr sz="2400">
                <a:solidFill>
                  <a:schemeClr val="tx1"/>
                </a:solidFill>
                <a:latin typeface="宋体" pitchFamily="2" charset="-122"/>
                <a:ea typeface="宋体" pitchFamily="2" charset="-122"/>
              </a:defRPr>
            </a:lvl3pPr>
            <a:lvl4pPr marL="1600200" indent="-228600">
              <a:defRPr sz="2400">
                <a:solidFill>
                  <a:schemeClr val="tx1"/>
                </a:solidFill>
                <a:latin typeface="宋体" pitchFamily="2" charset="-122"/>
                <a:ea typeface="宋体" pitchFamily="2" charset="-122"/>
              </a:defRPr>
            </a:lvl4pPr>
            <a:lvl5pPr marL="2057400" indent="-228600">
              <a:defRPr sz="24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4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4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4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400">
                <a:solidFill>
                  <a:schemeClr val="tx1"/>
                </a:solidFill>
                <a:latin typeface="宋体" pitchFamily="2" charset="-122"/>
                <a:ea typeface="宋体" pitchFamily="2" charset="-122"/>
              </a:defRPr>
            </a:lvl9pPr>
          </a:lstStyle>
          <a:p>
            <a:pPr>
              <a:spcBef>
                <a:spcPct val="50000"/>
              </a:spcBef>
            </a:pPr>
            <a:r>
              <a:rPr lang="zh-CN" altLang="en-US" sz="2000" dirty="0">
                <a:latin typeface="+mn-ea"/>
                <a:ea typeface="+mn-ea"/>
              </a:rPr>
              <a:t>步骤</a:t>
            </a:r>
            <a:endParaRPr lang="zh-CN" altLang="en-US" sz="2000" dirty="0">
              <a:latin typeface="+mn-ea"/>
              <a:ea typeface="+mn-ea"/>
            </a:endParaRPr>
          </a:p>
        </p:txBody>
      </p:sp>
      <p:sp>
        <p:nvSpPr>
          <p:cNvPr id="89094" name="Text Box 6"/>
          <p:cNvSpPr txBox="1">
            <a:spLocks noChangeArrowheads="1"/>
          </p:cNvSpPr>
          <p:nvPr/>
        </p:nvSpPr>
        <p:spPr bwMode="auto">
          <a:xfrm>
            <a:off x="990600" y="228600"/>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宋体" pitchFamily="2" charset="-122"/>
                <a:ea typeface="宋体" pitchFamily="2" charset="-122"/>
              </a:defRPr>
            </a:lvl1pPr>
            <a:lvl2pPr marL="742950" indent="-285750">
              <a:defRPr sz="2400">
                <a:solidFill>
                  <a:schemeClr val="tx1"/>
                </a:solidFill>
                <a:latin typeface="宋体" pitchFamily="2" charset="-122"/>
                <a:ea typeface="宋体" pitchFamily="2" charset="-122"/>
              </a:defRPr>
            </a:lvl2pPr>
            <a:lvl3pPr marL="1143000" indent="-228600">
              <a:defRPr sz="2400">
                <a:solidFill>
                  <a:schemeClr val="tx1"/>
                </a:solidFill>
                <a:latin typeface="宋体" pitchFamily="2" charset="-122"/>
                <a:ea typeface="宋体" pitchFamily="2" charset="-122"/>
              </a:defRPr>
            </a:lvl3pPr>
            <a:lvl4pPr marL="1600200" indent="-228600">
              <a:defRPr sz="2400">
                <a:solidFill>
                  <a:schemeClr val="tx1"/>
                </a:solidFill>
                <a:latin typeface="宋体" pitchFamily="2" charset="-122"/>
                <a:ea typeface="宋体" pitchFamily="2" charset="-122"/>
              </a:defRPr>
            </a:lvl4pPr>
            <a:lvl5pPr marL="2057400" indent="-228600">
              <a:defRPr sz="24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4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4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4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400">
                <a:solidFill>
                  <a:schemeClr val="tx1"/>
                </a:solidFill>
                <a:latin typeface="宋体" pitchFamily="2" charset="-122"/>
                <a:ea typeface="宋体" pitchFamily="2" charset="-122"/>
              </a:defRPr>
            </a:lvl9pPr>
          </a:lstStyle>
          <a:p>
            <a:pPr>
              <a:spcBef>
                <a:spcPct val="50000"/>
              </a:spcBef>
            </a:pPr>
            <a:r>
              <a:rPr lang="zh-CN" altLang="en-US" sz="2000">
                <a:latin typeface="+mn-ea"/>
                <a:ea typeface="+mn-ea"/>
              </a:rPr>
              <a:t>符号栈</a:t>
            </a:r>
            <a:endParaRPr lang="zh-CN" altLang="en-US" sz="2000">
              <a:latin typeface="+mn-ea"/>
              <a:ea typeface="+mn-ea"/>
            </a:endParaRPr>
          </a:p>
        </p:txBody>
      </p:sp>
      <p:sp>
        <p:nvSpPr>
          <p:cNvPr id="89095" name="Text Box 7"/>
          <p:cNvSpPr txBox="1">
            <a:spLocks noChangeArrowheads="1"/>
          </p:cNvSpPr>
          <p:nvPr/>
        </p:nvSpPr>
        <p:spPr bwMode="auto">
          <a:xfrm>
            <a:off x="1905000" y="2286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宋体" pitchFamily="2" charset="-122"/>
                <a:ea typeface="宋体" pitchFamily="2" charset="-122"/>
              </a:defRPr>
            </a:lvl1pPr>
            <a:lvl2pPr marL="742950" indent="-285750">
              <a:defRPr sz="2400">
                <a:solidFill>
                  <a:schemeClr val="tx1"/>
                </a:solidFill>
                <a:latin typeface="宋体" pitchFamily="2" charset="-122"/>
                <a:ea typeface="宋体" pitchFamily="2" charset="-122"/>
              </a:defRPr>
            </a:lvl2pPr>
            <a:lvl3pPr marL="1143000" indent="-228600">
              <a:defRPr sz="2400">
                <a:solidFill>
                  <a:schemeClr val="tx1"/>
                </a:solidFill>
                <a:latin typeface="宋体" pitchFamily="2" charset="-122"/>
                <a:ea typeface="宋体" pitchFamily="2" charset="-122"/>
              </a:defRPr>
            </a:lvl3pPr>
            <a:lvl4pPr marL="1600200" indent="-228600">
              <a:defRPr sz="2400">
                <a:solidFill>
                  <a:schemeClr val="tx1"/>
                </a:solidFill>
                <a:latin typeface="宋体" pitchFamily="2" charset="-122"/>
                <a:ea typeface="宋体" pitchFamily="2" charset="-122"/>
              </a:defRPr>
            </a:lvl4pPr>
            <a:lvl5pPr marL="2057400" indent="-228600">
              <a:defRPr sz="24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4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4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4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400">
                <a:solidFill>
                  <a:schemeClr val="tx1"/>
                </a:solidFill>
                <a:latin typeface="宋体" pitchFamily="2" charset="-122"/>
                <a:ea typeface="宋体" pitchFamily="2" charset="-122"/>
              </a:defRPr>
            </a:lvl9pPr>
          </a:lstStyle>
          <a:p>
            <a:pPr>
              <a:spcBef>
                <a:spcPct val="50000"/>
              </a:spcBef>
            </a:pPr>
            <a:r>
              <a:rPr lang="zh-CN" altLang="en-US" sz="2000">
                <a:latin typeface="+mn-ea"/>
                <a:ea typeface="+mn-ea"/>
              </a:rPr>
              <a:t>输入符号串</a:t>
            </a:r>
            <a:endParaRPr lang="zh-CN" altLang="en-US" sz="2000">
              <a:latin typeface="+mn-ea"/>
              <a:ea typeface="+mn-ea"/>
            </a:endParaRPr>
          </a:p>
        </p:txBody>
      </p:sp>
      <p:sp>
        <p:nvSpPr>
          <p:cNvPr id="89096" name="Text Box 8"/>
          <p:cNvSpPr txBox="1">
            <a:spLocks noChangeArrowheads="1"/>
          </p:cNvSpPr>
          <p:nvPr/>
        </p:nvSpPr>
        <p:spPr bwMode="auto">
          <a:xfrm>
            <a:off x="3505200" y="22860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宋体" pitchFamily="2" charset="-122"/>
                <a:ea typeface="宋体" pitchFamily="2" charset="-122"/>
              </a:defRPr>
            </a:lvl1pPr>
            <a:lvl2pPr marL="742950" indent="-285750">
              <a:defRPr sz="2400">
                <a:solidFill>
                  <a:schemeClr val="tx1"/>
                </a:solidFill>
                <a:latin typeface="宋体" pitchFamily="2" charset="-122"/>
                <a:ea typeface="宋体" pitchFamily="2" charset="-122"/>
              </a:defRPr>
            </a:lvl2pPr>
            <a:lvl3pPr marL="1143000" indent="-228600">
              <a:defRPr sz="2400">
                <a:solidFill>
                  <a:schemeClr val="tx1"/>
                </a:solidFill>
                <a:latin typeface="宋体" pitchFamily="2" charset="-122"/>
                <a:ea typeface="宋体" pitchFamily="2" charset="-122"/>
              </a:defRPr>
            </a:lvl3pPr>
            <a:lvl4pPr marL="1600200" indent="-228600">
              <a:defRPr sz="2400">
                <a:solidFill>
                  <a:schemeClr val="tx1"/>
                </a:solidFill>
                <a:latin typeface="宋体" pitchFamily="2" charset="-122"/>
                <a:ea typeface="宋体" pitchFamily="2" charset="-122"/>
              </a:defRPr>
            </a:lvl4pPr>
            <a:lvl5pPr marL="2057400" indent="-228600">
              <a:defRPr sz="24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4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4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4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400">
                <a:solidFill>
                  <a:schemeClr val="tx1"/>
                </a:solidFill>
                <a:latin typeface="宋体" pitchFamily="2" charset="-122"/>
                <a:ea typeface="宋体" pitchFamily="2" charset="-122"/>
              </a:defRPr>
            </a:lvl9pPr>
          </a:lstStyle>
          <a:p>
            <a:pPr>
              <a:spcBef>
                <a:spcPct val="50000"/>
              </a:spcBef>
            </a:pPr>
            <a:r>
              <a:rPr lang="zh-CN" altLang="en-US" sz="2000">
                <a:latin typeface="+mn-ea"/>
                <a:ea typeface="+mn-ea"/>
              </a:rPr>
              <a:t>动作</a:t>
            </a:r>
            <a:endParaRPr lang="zh-CN" altLang="en-US" sz="2000">
              <a:latin typeface="+mn-ea"/>
              <a:ea typeface="+mn-ea"/>
            </a:endParaRPr>
          </a:p>
        </p:txBody>
      </p:sp>
      <p:sp>
        <p:nvSpPr>
          <p:cNvPr id="89097" name="Line 9"/>
          <p:cNvSpPr>
            <a:spLocks noChangeShapeType="1"/>
          </p:cNvSpPr>
          <p:nvPr/>
        </p:nvSpPr>
        <p:spPr bwMode="auto">
          <a:xfrm>
            <a:off x="990600" y="228600"/>
            <a:ext cx="3175" cy="2971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70" name="Text Box 10"/>
          <p:cNvSpPr txBox="1">
            <a:spLocks noChangeArrowheads="1"/>
          </p:cNvSpPr>
          <p:nvPr/>
        </p:nvSpPr>
        <p:spPr bwMode="auto">
          <a:xfrm>
            <a:off x="377825" y="609600"/>
            <a:ext cx="8537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宋体" pitchFamily="2" charset="-122"/>
                <a:ea typeface="宋体" pitchFamily="2" charset="-122"/>
              </a:defRPr>
            </a:lvl1pPr>
            <a:lvl2pPr marL="742950" indent="-285750">
              <a:defRPr sz="2400">
                <a:solidFill>
                  <a:schemeClr val="tx1"/>
                </a:solidFill>
                <a:latin typeface="宋体" pitchFamily="2" charset="-122"/>
                <a:ea typeface="宋体" pitchFamily="2" charset="-122"/>
              </a:defRPr>
            </a:lvl2pPr>
            <a:lvl3pPr marL="1143000" indent="-228600">
              <a:defRPr sz="2400">
                <a:solidFill>
                  <a:schemeClr val="tx1"/>
                </a:solidFill>
                <a:latin typeface="宋体" pitchFamily="2" charset="-122"/>
                <a:ea typeface="宋体" pitchFamily="2" charset="-122"/>
              </a:defRPr>
            </a:lvl3pPr>
            <a:lvl4pPr marL="1600200" indent="-228600">
              <a:defRPr sz="2400">
                <a:solidFill>
                  <a:schemeClr val="tx1"/>
                </a:solidFill>
                <a:latin typeface="宋体" pitchFamily="2" charset="-122"/>
                <a:ea typeface="宋体" pitchFamily="2" charset="-122"/>
              </a:defRPr>
            </a:lvl4pPr>
            <a:lvl5pPr marL="2057400" indent="-228600">
              <a:defRPr sz="24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4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4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4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400">
                <a:solidFill>
                  <a:schemeClr val="tx1"/>
                </a:solidFill>
                <a:latin typeface="宋体" pitchFamily="2" charset="-122"/>
                <a:ea typeface="宋体" pitchFamily="2" charset="-122"/>
              </a:defRPr>
            </a:lvl9pPr>
          </a:lstStyle>
          <a:p>
            <a:pPr>
              <a:spcBef>
                <a:spcPct val="50000"/>
              </a:spcBef>
            </a:pPr>
            <a:r>
              <a:rPr lang="en-US" altLang="zh-CN" sz="1400" b="1" dirty="0">
                <a:latin typeface="Comic Sans MS" panose="030F0702030302020204" pitchFamily="66" charset="0"/>
                <a:ea typeface="仿宋_GB2312" pitchFamily="49" charset="-122"/>
              </a:rPr>
              <a:t> 1</a:t>
            </a:r>
            <a:r>
              <a:rPr lang="zh-CN" altLang="en-US" sz="1400" b="1" dirty="0">
                <a:latin typeface="Comic Sans MS" panose="030F0702030302020204" pitchFamily="66" charset="0"/>
                <a:ea typeface="仿宋_GB2312" pitchFamily="49" charset="-122"/>
              </a:rPr>
              <a:t>）   </a:t>
            </a:r>
            <a:r>
              <a:rPr lang="en-US" altLang="zh-CN" sz="1400" b="1" dirty="0">
                <a:latin typeface="Comic Sans MS" panose="030F0702030302020204" pitchFamily="66" charset="0"/>
                <a:ea typeface="仿宋_GB2312" pitchFamily="49" charset="-122"/>
              </a:rPr>
              <a:t>#           </a:t>
            </a:r>
            <a:r>
              <a:rPr lang="en-US" altLang="zh-CN" sz="1400" b="1" dirty="0" err="1">
                <a:latin typeface="Comic Sans MS" panose="030F0702030302020204" pitchFamily="66" charset="0"/>
                <a:ea typeface="仿宋_GB2312" pitchFamily="49" charset="-122"/>
              </a:rPr>
              <a:t>abbcde</a:t>
            </a:r>
            <a:r>
              <a:rPr lang="en-US" altLang="zh-CN" sz="1400" b="1" dirty="0">
                <a:latin typeface="Comic Sans MS" panose="030F0702030302020204" pitchFamily="66" charset="0"/>
                <a:ea typeface="仿宋_GB2312" pitchFamily="49" charset="-122"/>
              </a:rPr>
              <a:t>#           </a:t>
            </a:r>
            <a:r>
              <a:rPr lang="zh-CN" altLang="en-US" sz="1400" b="1" dirty="0">
                <a:latin typeface="Comic Sans MS" panose="030F0702030302020204" pitchFamily="66" charset="0"/>
                <a:ea typeface="仿宋_GB2312" pitchFamily="49" charset="-122"/>
              </a:rPr>
              <a:t>移进               </a:t>
            </a:r>
            <a:r>
              <a:rPr lang="en-US" altLang="zh-CN" sz="1400" b="1" dirty="0">
                <a:latin typeface="Comic Sans MS" panose="030F0702030302020204" pitchFamily="66" charset="0"/>
                <a:ea typeface="仿宋_GB2312" pitchFamily="49" charset="-122"/>
              </a:rPr>
              <a:t>0                     S</a:t>
            </a:r>
            <a:r>
              <a:rPr lang="en-US" altLang="zh-CN" sz="1400" b="1" baseline="-25000" dirty="0">
                <a:latin typeface="Comic Sans MS" panose="030F0702030302020204" pitchFamily="66" charset="0"/>
                <a:ea typeface="仿宋_GB2312" pitchFamily="49" charset="-122"/>
              </a:rPr>
              <a:t>2</a:t>
            </a:r>
            <a:endParaRPr lang="en-US" altLang="zh-CN" sz="1400" b="1" dirty="0">
              <a:latin typeface="Comic Sans MS" panose="030F0702030302020204" pitchFamily="66" charset="0"/>
              <a:ea typeface="仿宋_GB2312" pitchFamily="49" charset="-122"/>
            </a:endParaRPr>
          </a:p>
        </p:txBody>
      </p:sp>
      <p:sp>
        <p:nvSpPr>
          <p:cNvPr id="117771" name="Text Box 11"/>
          <p:cNvSpPr txBox="1">
            <a:spLocks noChangeArrowheads="1"/>
          </p:cNvSpPr>
          <p:nvPr/>
        </p:nvSpPr>
        <p:spPr bwMode="auto">
          <a:xfrm>
            <a:off x="381000" y="838200"/>
            <a:ext cx="853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宋体" pitchFamily="2" charset="-122"/>
                <a:ea typeface="宋体" pitchFamily="2" charset="-122"/>
              </a:defRPr>
            </a:lvl1pPr>
            <a:lvl2pPr marL="742950" indent="-285750">
              <a:defRPr sz="2400">
                <a:solidFill>
                  <a:schemeClr val="tx1"/>
                </a:solidFill>
                <a:latin typeface="宋体" pitchFamily="2" charset="-122"/>
                <a:ea typeface="宋体" pitchFamily="2" charset="-122"/>
              </a:defRPr>
            </a:lvl2pPr>
            <a:lvl3pPr marL="1143000" indent="-228600">
              <a:defRPr sz="2400">
                <a:solidFill>
                  <a:schemeClr val="tx1"/>
                </a:solidFill>
                <a:latin typeface="宋体" pitchFamily="2" charset="-122"/>
                <a:ea typeface="宋体" pitchFamily="2" charset="-122"/>
              </a:defRPr>
            </a:lvl3pPr>
            <a:lvl4pPr marL="1600200" indent="-228600">
              <a:defRPr sz="2400">
                <a:solidFill>
                  <a:schemeClr val="tx1"/>
                </a:solidFill>
                <a:latin typeface="宋体" pitchFamily="2" charset="-122"/>
                <a:ea typeface="宋体" pitchFamily="2" charset="-122"/>
              </a:defRPr>
            </a:lvl4pPr>
            <a:lvl5pPr marL="2057400" indent="-228600">
              <a:defRPr sz="24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4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4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4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400">
                <a:solidFill>
                  <a:schemeClr val="tx1"/>
                </a:solidFill>
                <a:latin typeface="宋体" pitchFamily="2" charset="-122"/>
                <a:ea typeface="宋体" pitchFamily="2" charset="-122"/>
              </a:defRPr>
            </a:lvl9pPr>
          </a:lstStyle>
          <a:p>
            <a:pPr>
              <a:spcBef>
                <a:spcPct val="50000"/>
              </a:spcBef>
            </a:pPr>
            <a:r>
              <a:rPr lang="en-US" altLang="zh-CN" sz="1400" b="1" dirty="0">
                <a:latin typeface="Comic Sans MS" panose="030F0702030302020204" pitchFamily="66" charset="0"/>
                <a:ea typeface="仿宋_GB2312" pitchFamily="49" charset="-122"/>
              </a:rPr>
              <a:t> 2</a:t>
            </a:r>
            <a:r>
              <a:rPr lang="zh-CN" altLang="en-US" sz="1400" b="1" dirty="0">
                <a:latin typeface="Comic Sans MS" panose="030F0702030302020204" pitchFamily="66" charset="0"/>
                <a:ea typeface="仿宋_GB2312" pitchFamily="49" charset="-122"/>
              </a:rPr>
              <a:t>）   </a:t>
            </a:r>
            <a:r>
              <a:rPr lang="en-US" altLang="zh-CN" sz="1400" b="1" dirty="0">
                <a:latin typeface="Comic Sans MS" panose="030F0702030302020204" pitchFamily="66" charset="0"/>
                <a:ea typeface="仿宋_GB2312" pitchFamily="49" charset="-122"/>
              </a:rPr>
              <a:t>#a           </a:t>
            </a:r>
            <a:r>
              <a:rPr lang="en-US" altLang="zh-CN" sz="1400" b="1" dirty="0" err="1">
                <a:latin typeface="Comic Sans MS" panose="030F0702030302020204" pitchFamily="66" charset="0"/>
                <a:ea typeface="仿宋_GB2312" pitchFamily="49" charset="-122"/>
              </a:rPr>
              <a:t>bbcde</a:t>
            </a:r>
            <a:r>
              <a:rPr lang="en-US" altLang="zh-CN" sz="1400" b="1" dirty="0">
                <a:latin typeface="Comic Sans MS" panose="030F0702030302020204" pitchFamily="66" charset="0"/>
                <a:ea typeface="仿宋_GB2312" pitchFamily="49" charset="-122"/>
              </a:rPr>
              <a:t>#           </a:t>
            </a:r>
            <a:r>
              <a:rPr lang="zh-CN" altLang="en-US" sz="1400" b="1" dirty="0">
                <a:latin typeface="Comic Sans MS" panose="030F0702030302020204" pitchFamily="66" charset="0"/>
                <a:ea typeface="仿宋_GB2312" pitchFamily="49" charset="-122"/>
              </a:rPr>
              <a:t>移进               </a:t>
            </a:r>
            <a:r>
              <a:rPr lang="en-US" altLang="zh-CN" sz="1400" b="1" dirty="0">
                <a:latin typeface="Comic Sans MS" panose="030F0702030302020204" pitchFamily="66" charset="0"/>
                <a:ea typeface="仿宋_GB2312" pitchFamily="49" charset="-122"/>
              </a:rPr>
              <a:t>02                   S</a:t>
            </a:r>
            <a:r>
              <a:rPr lang="en-US" altLang="zh-CN" sz="1400" b="1" baseline="-25000" dirty="0">
                <a:latin typeface="Comic Sans MS" panose="030F0702030302020204" pitchFamily="66" charset="0"/>
                <a:ea typeface="仿宋_GB2312" pitchFamily="49" charset="-122"/>
              </a:rPr>
              <a:t>4</a:t>
            </a:r>
            <a:r>
              <a:rPr lang="en-US" altLang="zh-CN" sz="1400" b="1" dirty="0">
                <a:latin typeface="Comic Sans MS" panose="030F0702030302020204" pitchFamily="66" charset="0"/>
                <a:ea typeface="仿宋_GB2312" pitchFamily="49" charset="-122"/>
              </a:rPr>
              <a:t> </a:t>
            </a:r>
            <a:endParaRPr lang="en-US" altLang="zh-CN" sz="1400" b="1" dirty="0">
              <a:latin typeface="Comic Sans MS" panose="030F0702030302020204" pitchFamily="66" charset="0"/>
              <a:ea typeface="仿宋_GB2312" pitchFamily="49" charset="-122"/>
            </a:endParaRPr>
          </a:p>
        </p:txBody>
      </p:sp>
      <p:sp>
        <p:nvSpPr>
          <p:cNvPr id="117772" name="Text Box 12"/>
          <p:cNvSpPr txBox="1">
            <a:spLocks noChangeArrowheads="1"/>
          </p:cNvSpPr>
          <p:nvPr/>
        </p:nvSpPr>
        <p:spPr bwMode="auto">
          <a:xfrm>
            <a:off x="381000" y="1295400"/>
            <a:ext cx="853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宋体" pitchFamily="2" charset="-122"/>
                <a:ea typeface="宋体" pitchFamily="2" charset="-122"/>
              </a:defRPr>
            </a:lvl1pPr>
            <a:lvl2pPr marL="742950" indent="-285750">
              <a:defRPr sz="2400">
                <a:solidFill>
                  <a:schemeClr val="tx1"/>
                </a:solidFill>
                <a:latin typeface="宋体" pitchFamily="2" charset="-122"/>
                <a:ea typeface="宋体" pitchFamily="2" charset="-122"/>
              </a:defRPr>
            </a:lvl2pPr>
            <a:lvl3pPr marL="1143000" indent="-228600">
              <a:defRPr sz="2400">
                <a:solidFill>
                  <a:schemeClr val="tx1"/>
                </a:solidFill>
                <a:latin typeface="宋体" pitchFamily="2" charset="-122"/>
                <a:ea typeface="宋体" pitchFamily="2" charset="-122"/>
              </a:defRPr>
            </a:lvl3pPr>
            <a:lvl4pPr marL="1600200" indent="-228600">
              <a:defRPr sz="2400">
                <a:solidFill>
                  <a:schemeClr val="tx1"/>
                </a:solidFill>
                <a:latin typeface="宋体" pitchFamily="2" charset="-122"/>
                <a:ea typeface="宋体" pitchFamily="2" charset="-122"/>
              </a:defRPr>
            </a:lvl4pPr>
            <a:lvl5pPr marL="2057400" indent="-228600">
              <a:defRPr sz="24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4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4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4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400">
                <a:solidFill>
                  <a:schemeClr val="tx1"/>
                </a:solidFill>
                <a:latin typeface="宋体" pitchFamily="2" charset="-122"/>
                <a:ea typeface="宋体" pitchFamily="2" charset="-122"/>
              </a:defRPr>
            </a:lvl9pPr>
          </a:lstStyle>
          <a:p>
            <a:pPr>
              <a:spcBef>
                <a:spcPct val="50000"/>
              </a:spcBef>
            </a:pPr>
            <a:r>
              <a:rPr lang="en-US" altLang="zh-CN" sz="1400" b="1">
                <a:latin typeface="Comic Sans MS" panose="030F0702030302020204" pitchFamily="66" charset="0"/>
                <a:ea typeface="仿宋_GB2312" pitchFamily="49" charset="-122"/>
              </a:rPr>
              <a:t> 4</a:t>
            </a:r>
            <a:r>
              <a:rPr lang="zh-CN" altLang="en-US" sz="1400" b="1">
                <a:latin typeface="Comic Sans MS" panose="030F0702030302020204" pitchFamily="66" charset="0"/>
                <a:ea typeface="仿宋_GB2312" pitchFamily="49" charset="-122"/>
              </a:rPr>
              <a:t>）   </a:t>
            </a:r>
            <a:r>
              <a:rPr lang="en-US" altLang="zh-CN" sz="1400" b="1">
                <a:latin typeface="Comic Sans MS" panose="030F0702030302020204" pitchFamily="66" charset="0"/>
                <a:ea typeface="仿宋_GB2312" pitchFamily="49" charset="-122"/>
              </a:rPr>
              <a:t>#aA           bcde#           </a:t>
            </a:r>
            <a:r>
              <a:rPr lang="zh-CN" altLang="en-US" sz="1400" b="1">
                <a:latin typeface="Comic Sans MS" panose="030F0702030302020204" pitchFamily="66" charset="0"/>
                <a:ea typeface="仿宋_GB2312" pitchFamily="49" charset="-122"/>
              </a:rPr>
              <a:t>移进               </a:t>
            </a:r>
            <a:r>
              <a:rPr lang="en-US" altLang="zh-CN" sz="1400" b="1">
                <a:latin typeface="Comic Sans MS" panose="030F0702030302020204" pitchFamily="66" charset="0"/>
                <a:ea typeface="仿宋_GB2312" pitchFamily="49" charset="-122"/>
              </a:rPr>
              <a:t>023                  S</a:t>
            </a:r>
            <a:r>
              <a:rPr lang="en-US" altLang="zh-CN" sz="1400" b="1" baseline="-25000">
                <a:latin typeface="Comic Sans MS" panose="030F0702030302020204" pitchFamily="66" charset="0"/>
                <a:ea typeface="仿宋_GB2312" pitchFamily="49" charset="-122"/>
              </a:rPr>
              <a:t>6</a:t>
            </a:r>
            <a:endParaRPr lang="en-US" altLang="zh-CN" sz="1400" b="1" baseline="-25000">
              <a:latin typeface="Comic Sans MS" panose="030F0702030302020204" pitchFamily="66" charset="0"/>
              <a:ea typeface="仿宋_GB2312" pitchFamily="49" charset="-122"/>
            </a:endParaRPr>
          </a:p>
        </p:txBody>
      </p:sp>
      <p:sp>
        <p:nvSpPr>
          <p:cNvPr id="117773" name="Text Box 13"/>
          <p:cNvSpPr txBox="1">
            <a:spLocks noChangeArrowheads="1"/>
          </p:cNvSpPr>
          <p:nvPr/>
        </p:nvSpPr>
        <p:spPr bwMode="auto">
          <a:xfrm>
            <a:off x="381000" y="1752600"/>
            <a:ext cx="853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宋体" pitchFamily="2" charset="-122"/>
                <a:ea typeface="宋体" pitchFamily="2" charset="-122"/>
              </a:defRPr>
            </a:lvl1pPr>
            <a:lvl2pPr marL="742950" indent="-285750">
              <a:defRPr sz="2400">
                <a:solidFill>
                  <a:schemeClr val="tx1"/>
                </a:solidFill>
                <a:latin typeface="宋体" pitchFamily="2" charset="-122"/>
                <a:ea typeface="宋体" pitchFamily="2" charset="-122"/>
              </a:defRPr>
            </a:lvl2pPr>
            <a:lvl3pPr marL="1143000" indent="-228600">
              <a:defRPr sz="2400">
                <a:solidFill>
                  <a:schemeClr val="tx1"/>
                </a:solidFill>
                <a:latin typeface="宋体" pitchFamily="2" charset="-122"/>
                <a:ea typeface="宋体" pitchFamily="2" charset="-122"/>
              </a:defRPr>
            </a:lvl3pPr>
            <a:lvl4pPr marL="1600200" indent="-228600">
              <a:defRPr sz="2400">
                <a:solidFill>
                  <a:schemeClr val="tx1"/>
                </a:solidFill>
                <a:latin typeface="宋体" pitchFamily="2" charset="-122"/>
                <a:ea typeface="宋体" pitchFamily="2" charset="-122"/>
              </a:defRPr>
            </a:lvl4pPr>
            <a:lvl5pPr marL="2057400" indent="-228600">
              <a:defRPr sz="24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4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4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4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400">
                <a:solidFill>
                  <a:schemeClr val="tx1"/>
                </a:solidFill>
                <a:latin typeface="宋体" pitchFamily="2" charset="-122"/>
                <a:ea typeface="宋体" pitchFamily="2" charset="-122"/>
              </a:defRPr>
            </a:lvl9pPr>
          </a:lstStyle>
          <a:p>
            <a:pPr>
              <a:spcBef>
                <a:spcPct val="50000"/>
              </a:spcBef>
            </a:pPr>
            <a:r>
              <a:rPr lang="en-US" altLang="zh-CN" sz="1400" b="1">
                <a:latin typeface="Comic Sans MS" panose="030F0702030302020204" pitchFamily="66" charset="0"/>
                <a:ea typeface="仿宋_GB2312" pitchFamily="49" charset="-122"/>
              </a:rPr>
              <a:t> 6</a:t>
            </a:r>
            <a:r>
              <a:rPr lang="zh-CN" altLang="en-US" sz="1400" b="1">
                <a:latin typeface="Comic Sans MS" panose="030F0702030302020204" pitchFamily="66" charset="0"/>
                <a:ea typeface="仿宋_GB2312" pitchFamily="49" charset="-122"/>
              </a:rPr>
              <a:t>）   </a:t>
            </a:r>
            <a:r>
              <a:rPr lang="en-US" altLang="zh-CN" sz="1400" b="1">
                <a:latin typeface="Comic Sans MS" panose="030F0702030302020204" pitchFamily="66" charset="0"/>
                <a:ea typeface="仿宋_GB2312" pitchFamily="49" charset="-122"/>
              </a:rPr>
              <a:t>#aA           cde#            </a:t>
            </a:r>
            <a:r>
              <a:rPr lang="zh-CN" altLang="en-US" sz="1400" b="1">
                <a:latin typeface="Comic Sans MS" panose="030F0702030302020204" pitchFamily="66" charset="0"/>
                <a:ea typeface="仿宋_GB2312" pitchFamily="49" charset="-122"/>
              </a:rPr>
              <a:t>移进               </a:t>
            </a:r>
            <a:r>
              <a:rPr lang="en-US" altLang="zh-CN" sz="1400" b="1">
                <a:latin typeface="Comic Sans MS" panose="030F0702030302020204" pitchFamily="66" charset="0"/>
                <a:ea typeface="仿宋_GB2312" pitchFamily="49" charset="-122"/>
              </a:rPr>
              <a:t>023                  S</a:t>
            </a:r>
            <a:r>
              <a:rPr lang="en-US" altLang="zh-CN" sz="1400" b="1" baseline="-25000">
                <a:latin typeface="Comic Sans MS" panose="030F0702030302020204" pitchFamily="66" charset="0"/>
                <a:ea typeface="仿宋_GB2312" pitchFamily="49" charset="-122"/>
              </a:rPr>
              <a:t>5</a:t>
            </a:r>
            <a:endParaRPr lang="en-US" altLang="zh-CN" sz="1400" b="1" baseline="-25000">
              <a:latin typeface="Comic Sans MS" panose="030F0702030302020204" pitchFamily="66" charset="0"/>
              <a:ea typeface="仿宋_GB2312" pitchFamily="49" charset="-122"/>
            </a:endParaRPr>
          </a:p>
        </p:txBody>
      </p:sp>
      <p:sp>
        <p:nvSpPr>
          <p:cNvPr id="117774" name="Text Box 14"/>
          <p:cNvSpPr txBox="1">
            <a:spLocks noChangeArrowheads="1"/>
          </p:cNvSpPr>
          <p:nvPr/>
        </p:nvSpPr>
        <p:spPr bwMode="auto">
          <a:xfrm>
            <a:off x="381000" y="1981200"/>
            <a:ext cx="853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宋体" pitchFamily="2" charset="-122"/>
                <a:ea typeface="宋体" pitchFamily="2" charset="-122"/>
              </a:defRPr>
            </a:lvl1pPr>
            <a:lvl2pPr marL="742950" indent="-285750">
              <a:defRPr sz="2400">
                <a:solidFill>
                  <a:schemeClr val="tx1"/>
                </a:solidFill>
                <a:latin typeface="宋体" pitchFamily="2" charset="-122"/>
                <a:ea typeface="宋体" pitchFamily="2" charset="-122"/>
              </a:defRPr>
            </a:lvl2pPr>
            <a:lvl3pPr marL="1143000" indent="-228600">
              <a:defRPr sz="2400">
                <a:solidFill>
                  <a:schemeClr val="tx1"/>
                </a:solidFill>
                <a:latin typeface="宋体" pitchFamily="2" charset="-122"/>
                <a:ea typeface="宋体" pitchFamily="2" charset="-122"/>
              </a:defRPr>
            </a:lvl3pPr>
            <a:lvl4pPr marL="1600200" indent="-228600">
              <a:defRPr sz="2400">
                <a:solidFill>
                  <a:schemeClr val="tx1"/>
                </a:solidFill>
                <a:latin typeface="宋体" pitchFamily="2" charset="-122"/>
                <a:ea typeface="宋体" pitchFamily="2" charset="-122"/>
              </a:defRPr>
            </a:lvl4pPr>
            <a:lvl5pPr marL="2057400" indent="-228600">
              <a:defRPr sz="24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4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4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4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400">
                <a:solidFill>
                  <a:schemeClr val="tx1"/>
                </a:solidFill>
                <a:latin typeface="宋体" pitchFamily="2" charset="-122"/>
                <a:ea typeface="宋体" pitchFamily="2" charset="-122"/>
              </a:defRPr>
            </a:lvl9pPr>
          </a:lstStyle>
          <a:p>
            <a:pPr>
              <a:spcBef>
                <a:spcPct val="50000"/>
              </a:spcBef>
            </a:pPr>
            <a:r>
              <a:rPr lang="en-US" altLang="zh-CN" sz="1400" b="1">
                <a:latin typeface="Comic Sans MS" panose="030F0702030302020204" pitchFamily="66" charset="0"/>
                <a:ea typeface="仿宋_GB2312" pitchFamily="49" charset="-122"/>
              </a:rPr>
              <a:t> 7</a:t>
            </a:r>
            <a:r>
              <a:rPr lang="zh-CN" altLang="en-US" sz="1400" b="1">
                <a:latin typeface="Comic Sans MS" panose="030F0702030302020204" pitchFamily="66" charset="0"/>
                <a:ea typeface="仿宋_GB2312" pitchFamily="49" charset="-122"/>
              </a:rPr>
              <a:t>）   </a:t>
            </a:r>
            <a:r>
              <a:rPr lang="en-US" altLang="zh-CN" sz="1400" b="1">
                <a:latin typeface="Comic Sans MS" panose="030F0702030302020204" pitchFamily="66" charset="0"/>
                <a:ea typeface="仿宋_GB2312" pitchFamily="49" charset="-122"/>
              </a:rPr>
              <a:t>#aAc           de#            </a:t>
            </a:r>
            <a:r>
              <a:rPr lang="zh-CN" altLang="en-US" sz="1400" b="1">
                <a:latin typeface="Comic Sans MS" panose="030F0702030302020204" pitchFamily="66" charset="0"/>
                <a:ea typeface="仿宋_GB2312" pitchFamily="49" charset="-122"/>
              </a:rPr>
              <a:t>移进               </a:t>
            </a:r>
            <a:r>
              <a:rPr lang="en-US" altLang="zh-CN" sz="1400" b="1">
                <a:latin typeface="Comic Sans MS" panose="030F0702030302020204" pitchFamily="66" charset="0"/>
                <a:ea typeface="仿宋_GB2312" pitchFamily="49" charset="-122"/>
              </a:rPr>
              <a:t>0235                 S</a:t>
            </a:r>
            <a:r>
              <a:rPr lang="en-US" altLang="zh-CN" sz="1400" b="1" baseline="-25000">
                <a:latin typeface="Comic Sans MS" panose="030F0702030302020204" pitchFamily="66" charset="0"/>
                <a:ea typeface="仿宋_GB2312" pitchFamily="49" charset="-122"/>
              </a:rPr>
              <a:t>8</a:t>
            </a:r>
            <a:endParaRPr lang="en-US" altLang="zh-CN" sz="1400" b="1" baseline="-25000">
              <a:latin typeface="Comic Sans MS" panose="030F0702030302020204" pitchFamily="66" charset="0"/>
              <a:ea typeface="仿宋_GB2312" pitchFamily="49" charset="-122"/>
            </a:endParaRPr>
          </a:p>
        </p:txBody>
      </p:sp>
      <p:sp>
        <p:nvSpPr>
          <p:cNvPr id="117775" name="Text Box 15"/>
          <p:cNvSpPr txBox="1">
            <a:spLocks noChangeArrowheads="1"/>
          </p:cNvSpPr>
          <p:nvPr/>
        </p:nvSpPr>
        <p:spPr bwMode="auto">
          <a:xfrm>
            <a:off x="381000" y="2438400"/>
            <a:ext cx="861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宋体" pitchFamily="2" charset="-122"/>
                <a:ea typeface="宋体" pitchFamily="2" charset="-122"/>
              </a:defRPr>
            </a:lvl1pPr>
            <a:lvl2pPr marL="742950" indent="-285750">
              <a:defRPr sz="2400">
                <a:solidFill>
                  <a:schemeClr val="tx1"/>
                </a:solidFill>
                <a:latin typeface="宋体" pitchFamily="2" charset="-122"/>
                <a:ea typeface="宋体" pitchFamily="2" charset="-122"/>
              </a:defRPr>
            </a:lvl2pPr>
            <a:lvl3pPr marL="1143000" indent="-228600">
              <a:defRPr sz="2400">
                <a:solidFill>
                  <a:schemeClr val="tx1"/>
                </a:solidFill>
                <a:latin typeface="宋体" pitchFamily="2" charset="-122"/>
                <a:ea typeface="宋体" pitchFamily="2" charset="-122"/>
              </a:defRPr>
            </a:lvl3pPr>
            <a:lvl4pPr marL="1600200" indent="-228600">
              <a:defRPr sz="2400">
                <a:solidFill>
                  <a:schemeClr val="tx1"/>
                </a:solidFill>
                <a:latin typeface="宋体" pitchFamily="2" charset="-122"/>
                <a:ea typeface="宋体" pitchFamily="2" charset="-122"/>
              </a:defRPr>
            </a:lvl4pPr>
            <a:lvl5pPr marL="2057400" indent="-228600">
              <a:defRPr sz="24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4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4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4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400">
                <a:solidFill>
                  <a:schemeClr val="tx1"/>
                </a:solidFill>
                <a:latin typeface="宋体" pitchFamily="2" charset="-122"/>
                <a:ea typeface="宋体" pitchFamily="2" charset="-122"/>
              </a:defRPr>
            </a:lvl9pPr>
          </a:lstStyle>
          <a:p>
            <a:pPr>
              <a:spcBef>
                <a:spcPct val="50000"/>
              </a:spcBef>
            </a:pPr>
            <a:r>
              <a:rPr lang="en-US" altLang="zh-CN" sz="1400" b="1">
                <a:latin typeface="Comic Sans MS" panose="030F0702030302020204" pitchFamily="66" charset="0"/>
                <a:ea typeface="仿宋_GB2312" pitchFamily="49" charset="-122"/>
              </a:rPr>
              <a:t> 9</a:t>
            </a:r>
            <a:r>
              <a:rPr lang="zh-CN" altLang="en-US" sz="1400" b="1">
                <a:latin typeface="Comic Sans MS" panose="030F0702030302020204" pitchFamily="66" charset="0"/>
                <a:ea typeface="仿宋_GB2312" pitchFamily="49" charset="-122"/>
              </a:rPr>
              <a:t>）   </a:t>
            </a:r>
            <a:r>
              <a:rPr lang="en-US" altLang="zh-CN" sz="1400" b="1">
                <a:latin typeface="Comic Sans MS" panose="030F0702030302020204" pitchFamily="66" charset="0"/>
                <a:ea typeface="仿宋_GB2312" pitchFamily="49" charset="-122"/>
              </a:rPr>
              <a:t>#aAcB           e#            </a:t>
            </a:r>
            <a:r>
              <a:rPr lang="zh-CN" altLang="en-US" sz="1400" b="1">
                <a:latin typeface="Comic Sans MS" panose="030F0702030302020204" pitchFamily="66" charset="0"/>
                <a:ea typeface="仿宋_GB2312" pitchFamily="49" charset="-122"/>
              </a:rPr>
              <a:t>移进               </a:t>
            </a:r>
            <a:r>
              <a:rPr lang="en-US" altLang="zh-CN" sz="1400" b="1">
                <a:latin typeface="Comic Sans MS" panose="030F0702030302020204" pitchFamily="66" charset="0"/>
                <a:ea typeface="仿宋_GB2312" pitchFamily="49" charset="-122"/>
              </a:rPr>
              <a:t>02357               S</a:t>
            </a:r>
            <a:r>
              <a:rPr lang="en-US" altLang="zh-CN" sz="1400" b="1" baseline="-25000">
                <a:latin typeface="Comic Sans MS" panose="030F0702030302020204" pitchFamily="66" charset="0"/>
                <a:ea typeface="仿宋_GB2312" pitchFamily="49" charset="-122"/>
              </a:rPr>
              <a:t>9</a:t>
            </a:r>
            <a:endParaRPr lang="en-US" altLang="zh-CN" sz="1400" b="1" baseline="-25000">
              <a:latin typeface="Comic Sans MS" panose="030F0702030302020204" pitchFamily="66" charset="0"/>
              <a:ea typeface="仿宋_GB2312" pitchFamily="49" charset="-122"/>
            </a:endParaRPr>
          </a:p>
        </p:txBody>
      </p:sp>
      <p:sp>
        <p:nvSpPr>
          <p:cNvPr id="117776" name="Text Box 16"/>
          <p:cNvSpPr txBox="1">
            <a:spLocks noChangeArrowheads="1"/>
          </p:cNvSpPr>
          <p:nvPr/>
        </p:nvSpPr>
        <p:spPr bwMode="auto">
          <a:xfrm>
            <a:off x="381000" y="2895600"/>
            <a:ext cx="861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宋体" pitchFamily="2" charset="-122"/>
                <a:ea typeface="宋体" pitchFamily="2" charset="-122"/>
              </a:defRPr>
            </a:lvl1pPr>
            <a:lvl2pPr marL="742950" indent="-285750">
              <a:defRPr sz="2400">
                <a:solidFill>
                  <a:schemeClr val="tx1"/>
                </a:solidFill>
                <a:latin typeface="宋体" pitchFamily="2" charset="-122"/>
                <a:ea typeface="宋体" pitchFamily="2" charset="-122"/>
              </a:defRPr>
            </a:lvl2pPr>
            <a:lvl3pPr marL="1143000" indent="-228600">
              <a:defRPr sz="2400">
                <a:solidFill>
                  <a:schemeClr val="tx1"/>
                </a:solidFill>
                <a:latin typeface="宋体" pitchFamily="2" charset="-122"/>
                <a:ea typeface="宋体" pitchFamily="2" charset="-122"/>
              </a:defRPr>
            </a:lvl3pPr>
            <a:lvl4pPr marL="1600200" indent="-228600">
              <a:defRPr sz="2400">
                <a:solidFill>
                  <a:schemeClr val="tx1"/>
                </a:solidFill>
                <a:latin typeface="宋体" pitchFamily="2" charset="-122"/>
                <a:ea typeface="宋体" pitchFamily="2" charset="-122"/>
              </a:defRPr>
            </a:lvl4pPr>
            <a:lvl5pPr marL="2057400" indent="-228600">
              <a:defRPr sz="24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4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4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4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400">
                <a:solidFill>
                  <a:schemeClr val="tx1"/>
                </a:solidFill>
                <a:latin typeface="宋体" pitchFamily="2" charset="-122"/>
                <a:ea typeface="宋体" pitchFamily="2" charset="-122"/>
              </a:defRPr>
            </a:lvl9pPr>
          </a:lstStyle>
          <a:p>
            <a:pPr>
              <a:spcBef>
                <a:spcPct val="50000"/>
              </a:spcBef>
            </a:pPr>
            <a:r>
              <a:rPr lang="en-US" altLang="zh-CN" sz="1400" b="1">
                <a:latin typeface="Comic Sans MS" panose="030F0702030302020204" pitchFamily="66" charset="0"/>
                <a:ea typeface="仿宋_GB2312" pitchFamily="49" charset="-122"/>
              </a:rPr>
              <a:t>11</a:t>
            </a:r>
            <a:r>
              <a:rPr lang="zh-CN" altLang="en-US" sz="1400" b="1">
                <a:latin typeface="Comic Sans MS" panose="030F0702030302020204" pitchFamily="66" charset="0"/>
                <a:ea typeface="仿宋_GB2312" pitchFamily="49" charset="-122"/>
              </a:rPr>
              <a:t>）   </a:t>
            </a:r>
            <a:r>
              <a:rPr lang="en-US" altLang="zh-CN" sz="1400" b="1">
                <a:latin typeface="Comic Sans MS" panose="030F0702030302020204" pitchFamily="66" charset="0"/>
                <a:ea typeface="仿宋_GB2312" pitchFamily="49" charset="-122"/>
              </a:rPr>
              <a:t>#S               #            </a:t>
            </a:r>
            <a:r>
              <a:rPr lang="zh-CN" altLang="en-US" sz="1400" b="1">
                <a:latin typeface="Comic Sans MS" panose="030F0702030302020204" pitchFamily="66" charset="0"/>
                <a:ea typeface="仿宋_GB2312" pitchFamily="49" charset="-122"/>
              </a:rPr>
              <a:t>接受                </a:t>
            </a:r>
            <a:r>
              <a:rPr lang="en-US" altLang="zh-CN" sz="1400" b="1">
                <a:latin typeface="Comic Sans MS" panose="030F0702030302020204" pitchFamily="66" charset="0"/>
                <a:ea typeface="仿宋_GB2312" pitchFamily="49" charset="-122"/>
              </a:rPr>
              <a:t>01                   acc</a:t>
            </a:r>
            <a:endParaRPr lang="en-US" altLang="zh-CN" sz="1400" b="1">
              <a:latin typeface="Comic Sans MS" panose="030F0702030302020204" pitchFamily="66" charset="0"/>
              <a:ea typeface="仿宋_GB2312" pitchFamily="49" charset="-122"/>
            </a:endParaRPr>
          </a:p>
        </p:txBody>
      </p:sp>
      <p:sp>
        <p:nvSpPr>
          <p:cNvPr id="117778" name="Text Box 18"/>
          <p:cNvSpPr txBox="1">
            <a:spLocks noChangeArrowheads="1"/>
          </p:cNvSpPr>
          <p:nvPr/>
        </p:nvSpPr>
        <p:spPr bwMode="auto">
          <a:xfrm>
            <a:off x="381000" y="1066800"/>
            <a:ext cx="853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宋体" pitchFamily="2" charset="-122"/>
                <a:ea typeface="宋体" pitchFamily="2" charset="-122"/>
              </a:defRPr>
            </a:lvl1pPr>
            <a:lvl2pPr marL="742950" indent="-285750">
              <a:defRPr sz="2400">
                <a:solidFill>
                  <a:schemeClr val="tx1"/>
                </a:solidFill>
                <a:latin typeface="宋体" pitchFamily="2" charset="-122"/>
                <a:ea typeface="宋体" pitchFamily="2" charset="-122"/>
              </a:defRPr>
            </a:lvl2pPr>
            <a:lvl3pPr marL="1143000" indent="-228600">
              <a:defRPr sz="2400">
                <a:solidFill>
                  <a:schemeClr val="tx1"/>
                </a:solidFill>
                <a:latin typeface="宋体" pitchFamily="2" charset="-122"/>
                <a:ea typeface="宋体" pitchFamily="2" charset="-122"/>
              </a:defRPr>
            </a:lvl3pPr>
            <a:lvl4pPr marL="1600200" indent="-228600">
              <a:defRPr sz="2400">
                <a:solidFill>
                  <a:schemeClr val="tx1"/>
                </a:solidFill>
                <a:latin typeface="宋体" pitchFamily="2" charset="-122"/>
                <a:ea typeface="宋体" pitchFamily="2" charset="-122"/>
              </a:defRPr>
            </a:lvl4pPr>
            <a:lvl5pPr marL="2057400" indent="-228600">
              <a:defRPr sz="24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4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4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4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400">
                <a:solidFill>
                  <a:schemeClr val="tx1"/>
                </a:solidFill>
                <a:latin typeface="宋体" pitchFamily="2" charset="-122"/>
                <a:ea typeface="宋体" pitchFamily="2" charset="-122"/>
              </a:defRPr>
            </a:lvl9pPr>
          </a:lstStyle>
          <a:p>
            <a:pPr>
              <a:spcBef>
                <a:spcPct val="50000"/>
              </a:spcBef>
            </a:pPr>
            <a:r>
              <a:rPr lang="en-US" altLang="zh-CN" sz="1400" b="1">
                <a:latin typeface="Comic Sans MS" panose="030F0702030302020204" pitchFamily="66" charset="0"/>
                <a:ea typeface="仿宋_GB2312" pitchFamily="49" charset="-122"/>
              </a:rPr>
              <a:t> 3</a:t>
            </a:r>
            <a:r>
              <a:rPr lang="zh-CN" altLang="en-US" sz="1400" b="1">
                <a:latin typeface="Comic Sans MS" panose="030F0702030302020204" pitchFamily="66" charset="0"/>
                <a:ea typeface="仿宋_GB2312" pitchFamily="49" charset="-122"/>
              </a:rPr>
              <a:t>）   </a:t>
            </a:r>
            <a:r>
              <a:rPr lang="en-US" altLang="zh-CN" sz="1400" b="1">
                <a:solidFill>
                  <a:schemeClr val="accent2"/>
                </a:solidFill>
                <a:latin typeface="Comic Sans MS" panose="030F0702030302020204" pitchFamily="66" charset="0"/>
                <a:ea typeface="仿宋_GB2312" pitchFamily="49" charset="-122"/>
              </a:rPr>
              <a:t>#a</a:t>
            </a:r>
            <a:r>
              <a:rPr lang="en-US" altLang="zh-CN" sz="1400" b="1">
                <a:solidFill>
                  <a:srgbClr val="FF3300"/>
                </a:solidFill>
                <a:latin typeface="Comic Sans MS" panose="030F0702030302020204" pitchFamily="66" charset="0"/>
                <a:ea typeface="仿宋_GB2312" pitchFamily="49" charset="-122"/>
              </a:rPr>
              <a:t>b</a:t>
            </a:r>
            <a:r>
              <a:rPr lang="en-US" altLang="zh-CN" sz="1400" b="1">
                <a:latin typeface="Comic Sans MS" panose="030F0702030302020204" pitchFamily="66" charset="0"/>
                <a:ea typeface="仿宋_GB2312" pitchFamily="49" charset="-122"/>
              </a:rPr>
              <a:t>           bcde#           </a:t>
            </a:r>
            <a:r>
              <a:rPr lang="zh-CN" altLang="en-US" sz="1400" b="1">
                <a:latin typeface="Comic Sans MS" panose="030F0702030302020204" pitchFamily="66" charset="0"/>
                <a:ea typeface="仿宋_GB2312" pitchFamily="49" charset="-122"/>
              </a:rPr>
              <a:t>归约</a:t>
            </a:r>
            <a:r>
              <a:rPr lang="en-US" altLang="zh-CN" sz="1400" b="1">
                <a:latin typeface="Comic Sans MS" panose="030F0702030302020204" pitchFamily="66" charset="0"/>
                <a:ea typeface="仿宋_GB2312" pitchFamily="49" charset="-122"/>
              </a:rPr>
              <a:t>(</a:t>
            </a:r>
            <a:r>
              <a:rPr lang="en-US" altLang="zh-CN" sz="1400" b="1">
                <a:solidFill>
                  <a:schemeClr val="accent2"/>
                </a:solidFill>
                <a:latin typeface="Comic Sans MS" panose="030F0702030302020204" pitchFamily="66" charset="0"/>
                <a:ea typeface="仿宋_GB2312" pitchFamily="49" charset="-122"/>
              </a:rPr>
              <a:t>A→b</a:t>
            </a:r>
            <a:r>
              <a:rPr lang="en-US" altLang="zh-CN" sz="1400" b="1">
                <a:latin typeface="Comic Sans MS" panose="030F0702030302020204" pitchFamily="66" charset="0"/>
                <a:ea typeface="仿宋_GB2312" pitchFamily="49" charset="-122"/>
              </a:rPr>
              <a:t>)        </a:t>
            </a:r>
            <a:r>
              <a:rPr lang="en-US" altLang="zh-CN" sz="1400" b="1">
                <a:solidFill>
                  <a:schemeClr val="accent2"/>
                </a:solidFill>
                <a:latin typeface="Comic Sans MS" panose="030F0702030302020204" pitchFamily="66" charset="0"/>
                <a:ea typeface="仿宋_GB2312" pitchFamily="49" charset="-122"/>
              </a:rPr>
              <a:t>024                  r</a:t>
            </a:r>
            <a:r>
              <a:rPr lang="en-US" altLang="zh-CN" sz="1400" b="1" baseline="-25000">
                <a:solidFill>
                  <a:schemeClr val="accent2"/>
                </a:solidFill>
                <a:latin typeface="Comic Sans MS" panose="030F0702030302020204" pitchFamily="66" charset="0"/>
                <a:ea typeface="仿宋_GB2312" pitchFamily="49" charset="-122"/>
              </a:rPr>
              <a:t>2</a:t>
            </a:r>
            <a:r>
              <a:rPr lang="en-US" altLang="zh-CN" sz="1400" b="1">
                <a:solidFill>
                  <a:schemeClr val="accent2"/>
                </a:solidFill>
                <a:latin typeface="Comic Sans MS" panose="030F0702030302020204" pitchFamily="66" charset="0"/>
                <a:ea typeface="仿宋_GB2312" pitchFamily="49" charset="-122"/>
              </a:rPr>
              <a:t>             3</a:t>
            </a:r>
            <a:endParaRPr lang="en-US" altLang="zh-CN" sz="1400" b="1" baseline="-25000">
              <a:latin typeface="Comic Sans MS" panose="030F0702030302020204" pitchFamily="66" charset="0"/>
              <a:ea typeface="仿宋_GB2312" pitchFamily="49" charset="-122"/>
            </a:endParaRPr>
          </a:p>
        </p:txBody>
      </p:sp>
      <p:sp>
        <p:nvSpPr>
          <p:cNvPr id="117779" name="Text Box 19"/>
          <p:cNvSpPr txBox="1">
            <a:spLocks noChangeArrowheads="1"/>
          </p:cNvSpPr>
          <p:nvPr/>
        </p:nvSpPr>
        <p:spPr bwMode="auto">
          <a:xfrm>
            <a:off x="381000" y="1524000"/>
            <a:ext cx="8458200" cy="30480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宋体" pitchFamily="2" charset="-122"/>
                <a:ea typeface="宋体" pitchFamily="2" charset="-122"/>
              </a:defRPr>
            </a:lvl1pPr>
            <a:lvl2pPr marL="742950" indent="-285750">
              <a:defRPr sz="2400">
                <a:solidFill>
                  <a:schemeClr val="tx1"/>
                </a:solidFill>
                <a:latin typeface="宋体" pitchFamily="2" charset="-122"/>
                <a:ea typeface="宋体" pitchFamily="2" charset="-122"/>
              </a:defRPr>
            </a:lvl2pPr>
            <a:lvl3pPr marL="1143000" indent="-228600">
              <a:defRPr sz="2400">
                <a:solidFill>
                  <a:schemeClr val="tx1"/>
                </a:solidFill>
                <a:latin typeface="宋体" pitchFamily="2" charset="-122"/>
                <a:ea typeface="宋体" pitchFamily="2" charset="-122"/>
              </a:defRPr>
            </a:lvl3pPr>
            <a:lvl4pPr marL="1600200" indent="-228600">
              <a:defRPr sz="2400">
                <a:solidFill>
                  <a:schemeClr val="tx1"/>
                </a:solidFill>
                <a:latin typeface="宋体" pitchFamily="2" charset="-122"/>
                <a:ea typeface="宋体" pitchFamily="2" charset="-122"/>
              </a:defRPr>
            </a:lvl4pPr>
            <a:lvl5pPr marL="2057400" indent="-228600">
              <a:defRPr sz="24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4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4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4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400">
                <a:solidFill>
                  <a:schemeClr val="tx1"/>
                </a:solidFill>
                <a:latin typeface="宋体" pitchFamily="2" charset="-122"/>
                <a:ea typeface="宋体" pitchFamily="2" charset="-122"/>
              </a:defRPr>
            </a:lvl9pPr>
          </a:lstStyle>
          <a:p>
            <a:pPr>
              <a:spcBef>
                <a:spcPct val="50000"/>
              </a:spcBef>
            </a:pPr>
            <a:r>
              <a:rPr lang="en-US" altLang="zh-CN" sz="1400" b="1">
                <a:latin typeface="Comic Sans MS" panose="030F0702030302020204" pitchFamily="66" charset="0"/>
                <a:ea typeface="仿宋_GB2312" pitchFamily="49" charset="-122"/>
              </a:rPr>
              <a:t> 5</a:t>
            </a:r>
            <a:r>
              <a:rPr lang="zh-CN" altLang="en-US" sz="1400" b="1">
                <a:latin typeface="Comic Sans MS" panose="030F0702030302020204" pitchFamily="66" charset="0"/>
                <a:ea typeface="仿宋_GB2312" pitchFamily="49" charset="-122"/>
              </a:rPr>
              <a:t>）   </a:t>
            </a:r>
            <a:r>
              <a:rPr lang="en-US" altLang="zh-CN" sz="1400" b="1">
                <a:solidFill>
                  <a:schemeClr val="accent2"/>
                </a:solidFill>
                <a:latin typeface="Comic Sans MS" panose="030F0702030302020204" pitchFamily="66" charset="0"/>
                <a:ea typeface="仿宋_GB2312" pitchFamily="49" charset="-122"/>
              </a:rPr>
              <a:t>#aA</a:t>
            </a:r>
            <a:r>
              <a:rPr lang="en-US" altLang="zh-CN" sz="1400" b="1">
                <a:solidFill>
                  <a:srgbClr val="FF3300"/>
                </a:solidFill>
                <a:latin typeface="Comic Sans MS" panose="030F0702030302020204" pitchFamily="66" charset="0"/>
                <a:ea typeface="仿宋_GB2312" pitchFamily="49" charset="-122"/>
              </a:rPr>
              <a:t>b</a:t>
            </a:r>
            <a:r>
              <a:rPr lang="en-US" altLang="zh-CN" sz="1400" b="1">
                <a:latin typeface="Comic Sans MS" panose="030F0702030302020204" pitchFamily="66" charset="0"/>
                <a:ea typeface="仿宋_GB2312" pitchFamily="49" charset="-122"/>
              </a:rPr>
              <a:t>          cde#            </a:t>
            </a:r>
            <a:r>
              <a:rPr lang="zh-CN" altLang="en-US" sz="1400" b="1">
                <a:latin typeface="Comic Sans MS" panose="030F0702030302020204" pitchFamily="66" charset="0"/>
                <a:ea typeface="仿宋_GB2312" pitchFamily="49" charset="-122"/>
              </a:rPr>
              <a:t>归约</a:t>
            </a:r>
            <a:r>
              <a:rPr lang="en-US" altLang="zh-CN" sz="1400" b="1">
                <a:latin typeface="Comic Sans MS" panose="030F0702030302020204" pitchFamily="66" charset="0"/>
                <a:ea typeface="仿宋_GB2312" pitchFamily="49" charset="-122"/>
              </a:rPr>
              <a:t>(</a:t>
            </a:r>
            <a:r>
              <a:rPr lang="en-US" altLang="zh-CN" sz="1400" b="1">
                <a:solidFill>
                  <a:schemeClr val="accent2"/>
                </a:solidFill>
                <a:latin typeface="Comic Sans MS" panose="030F0702030302020204" pitchFamily="66" charset="0"/>
                <a:ea typeface="仿宋_GB2312" pitchFamily="49" charset="-122"/>
              </a:rPr>
              <a:t>A→Ab</a:t>
            </a:r>
            <a:r>
              <a:rPr lang="en-US" altLang="zh-CN" sz="1400" b="1">
                <a:latin typeface="Comic Sans MS" panose="030F0702030302020204" pitchFamily="66" charset="0"/>
                <a:ea typeface="仿宋_GB2312" pitchFamily="49" charset="-122"/>
              </a:rPr>
              <a:t>)      </a:t>
            </a:r>
            <a:r>
              <a:rPr lang="en-US" altLang="zh-CN" sz="1400" b="1">
                <a:solidFill>
                  <a:schemeClr val="accent2"/>
                </a:solidFill>
                <a:latin typeface="Comic Sans MS" panose="030F0702030302020204" pitchFamily="66" charset="0"/>
                <a:ea typeface="仿宋_GB2312" pitchFamily="49" charset="-122"/>
              </a:rPr>
              <a:t>0236                 r</a:t>
            </a:r>
            <a:r>
              <a:rPr lang="en-US" altLang="zh-CN" sz="1400" b="1" baseline="-25000">
                <a:solidFill>
                  <a:schemeClr val="accent2"/>
                </a:solidFill>
                <a:latin typeface="Comic Sans MS" panose="030F0702030302020204" pitchFamily="66" charset="0"/>
                <a:ea typeface="仿宋_GB2312" pitchFamily="49" charset="-122"/>
              </a:rPr>
              <a:t>3</a:t>
            </a:r>
            <a:r>
              <a:rPr lang="en-US" altLang="zh-CN" sz="1400" b="1">
                <a:solidFill>
                  <a:schemeClr val="accent2"/>
                </a:solidFill>
                <a:latin typeface="Comic Sans MS" panose="030F0702030302020204" pitchFamily="66" charset="0"/>
                <a:ea typeface="仿宋_GB2312" pitchFamily="49" charset="-122"/>
              </a:rPr>
              <a:t>             3</a:t>
            </a:r>
            <a:endParaRPr lang="en-US" altLang="zh-CN" sz="1400" b="1" baseline="-25000">
              <a:latin typeface="Comic Sans MS" panose="030F0702030302020204" pitchFamily="66" charset="0"/>
              <a:ea typeface="仿宋_GB2312" pitchFamily="49" charset="-122"/>
            </a:endParaRPr>
          </a:p>
        </p:txBody>
      </p:sp>
      <p:sp>
        <p:nvSpPr>
          <p:cNvPr id="117780" name="Text Box 20"/>
          <p:cNvSpPr txBox="1">
            <a:spLocks noChangeArrowheads="1"/>
          </p:cNvSpPr>
          <p:nvPr/>
        </p:nvSpPr>
        <p:spPr bwMode="auto">
          <a:xfrm>
            <a:off x="381000" y="2209800"/>
            <a:ext cx="861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宋体" pitchFamily="2" charset="-122"/>
                <a:ea typeface="宋体" pitchFamily="2" charset="-122"/>
              </a:defRPr>
            </a:lvl1pPr>
            <a:lvl2pPr marL="742950" indent="-285750">
              <a:defRPr sz="2400">
                <a:solidFill>
                  <a:schemeClr val="tx1"/>
                </a:solidFill>
                <a:latin typeface="宋体" pitchFamily="2" charset="-122"/>
                <a:ea typeface="宋体" pitchFamily="2" charset="-122"/>
              </a:defRPr>
            </a:lvl2pPr>
            <a:lvl3pPr marL="1143000" indent="-228600">
              <a:defRPr sz="2400">
                <a:solidFill>
                  <a:schemeClr val="tx1"/>
                </a:solidFill>
                <a:latin typeface="宋体" pitchFamily="2" charset="-122"/>
                <a:ea typeface="宋体" pitchFamily="2" charset="-122"/>
              </a:defRPr>
            </a:lvl3pPr>
            <a:lvl4pPr marL="1600200" indent="-228600">
              <a:defRPr sz="2400">
                <a:solidFill>
                  <a:schemeClr val="tx1"/>
                </a:solidFill>
                <a:latin typeface="宋体" pitchFamily="2" charset="-122"/>
                <a:ea typeface="宋体" pitchFamily="2" charset="-122"/>
              </a:defRPr>
            </a:lvl4pPr>
            <a:lvl5pPr marL="2057400" indent="-228600">
              <a:defRPr sz="24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4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4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4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400">
                <a:solidFill>
                  <a:schemeClr val="tx1"/>
                </a:solidFill>
                <a:latin typeface="宋体" pitchFamily="2" charset="-122"/>
                <a:ea typeface="宋体" pitchFamily="2" charset="-122"/>
              </a:defRPr>
            </a:lvl9pPr>
          </a:lstStyle>
          <a:p>
            <a:pPr>
              <a:spcBef>
                <a:spcPct val="50000"/>
              </a:spcBef>
            </a:pPr>
            <a:r>
              <a:rPr lang="en-US" altLang="zh-CN" sz="1400" b="1">
                <a:latin typeface="Comic Sans MS" panose="030F0702030302020204" pitchFamily="66" charset="0"/>
                <a:ea typeface="仿宋_GB2312" pitchFamily="49" charset="-122"/>
              </a:rPr>
              <a:t> 8</a:t>
            </a:r>
            <a:r>
              <a:rPr lang="zh-CN" altLang="en-US" sz="1400" b="1">
                <a:latin typeface="Comic Sans MS" panose="030F0702030302020204" pitchFamily="66" charset="0"/>
                <a:ea typeface="仿宋_GB2312" pitchFamily="49" charset="-122"/>
              </a:rPr>
              <a:t>）   </a:t>
            </a:r>
            <a:r>
              <a:rPr lang="en-US" altLang="zh-CN" sz="1400" b="1">
                <a:latin typeface="Comic Sans MS" panose="030F0702030302020204" pitchFamily="66" charset="0"/>
                <a:ea typeface="仿宋_GB2312" pitchFamily="49" charset="-122"/>
              </a:rPr>
              <a:t># aAcd          e#            </a:t>
            </a:r>
            <a:r>
              <a:rPr lang="zh-CN" altLang="en-US" sz="1400" b="1">
                <a:latin typeface="Comic Sans MS" panose="030F0702030302020204" pitchFamily="66" charset="0"/>
                <a:ea typeface="仿宋_GB2312" pitchFamily="49" charset="-122"/>
              </a:rPr>
              <a:t>归约</a:t>
            </a:r>
            <a:r>
              <a:rPr lang="en-US" altLang="zh-CN" sz="1400" b="1">
                <a:latin typeface="Comic Sans MS" panose="030F0702030302020204" pitchFamily="66" charset="0"/>
                <a:ea typeface="仿宋_GB2312" pitchFamily="49" charset="-122"/>
              </a:rPr>
              <a:t>(B→d)        02358                r</a:t>
            </a:r>
            <a:r>
              <a:rPr lang="en-US" altLang="zh-CN" sz="1400" b="1" baseline="-25000">
                <a:latin typeface="Comic Sans MS" panose="030F0702030302020204" pitchFamily="66" charset="0"/>
                <a:ea typeface="仿宋_GB2312" pitchFamily="49" charset="-122"/>
              </a:rPr>
              <a:t>4</a:t>
            </a:r>
            <a:r>
              <a:rPr lang="en-US" altLang="zh-CN" sz="1400" b="1">
                <a:latin typeface="Comic Sans MS" panose="030F0702030302020204" pitchFamily="66" charset="0"/>
                <a:ea typeface="仿宋_GB2312" pitchFamily="49" charset="-122"/>
              </a:rPr>
              <a:t>             7</a:t>
            </a:r>
            <a:endParaRPr lang="en-US" altLang="zh-CN" sz="1400" b="1" baseline="-25000">
              <a:latin typeface="Comic Sans MS" panose="030F0702030302020204" pitchFamily="66" charset="0"/>
              <a:ea typeface="仿宋_GB2312" pitchFamily="49" charset="-122"/>
            </a:endParaRPr>
          </a:p>
        </p:txBody>
      </p:sp>
      <p:sp>
        <p:nvSpPr>
          <p:cNvPr id="117781" name="Text Box 21"/>
          <p:cNvSpPr txBox="1">
            <a:spLocks noChangeArrowheads="1"/>
          </p:cNvSpPr>
          <p:nvPr/>
        </p:nvSpPr>
        <p:spPr bwMode="auto">
          <a:xfrm>
            <a:off x="381000" y="2667000"/>
            <a:ext cx="861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宋体" pitchFamily="2" charset="-122"/>
                <a:ea typeface="宋体" pitchFamily="2" charset="-122"/>
              </a:defRPr>
            </a:lvl1pPr>
            <a:lvl2pPr marL="742950" indent="-285750">
              <a:defRPr sz="2400">
                <a:solidFill>
                  <a:schemeClr val="tx1"/>
                </a:solidFill>
                <a:latin typeface="宋体" pitchFamily="2" charset="-122"/>
                <a:ea typeface="宋体" pitchFamily="2" charset="-122"/>
              </a:defRPr>
            </a:lvl2pPr>
            <a:lvl3pPr marL="1143000" indent="-228600">
              <a:defRPr sz="2400">
                <a:solidFill>
                  <a:schemeClr val="tx1"/>
                </a:solidFill>
                <a:latin typeface="宋体" pitchFamily="2" charset="-122"/>
                <a:ea typeface="宋体" pitchFamily="2" charset="-122"/>
              </a:defRPr>
            </a:lvl3pPr>
            <a:lvl4pPr marL="1600200" indent="-228600">
              <a:defRPr sz="2400">
                <a:solidFill>
                  <a:schemeClr val="tx1"/>
                </a:solidFill>
                <a:latin typeface="宋体" pitchFamily="2" charset="-122"/>
                <a:ea typeface="宋体" pitchFamily="2" charset="-122"/>
              </a:defRPr>
            </a:lvl4pPr>
            <a:lvl5pPr marL="2057400" indent="-228600">
              <a:defRPr sz="24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4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4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4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400">
                <a:solidFill>
                  <a:schemeClr val="tx1"/>
                </a:solidFill>
                <a:latin typeface="宋体" pitchFamily="2" charset="-122"/>
                <a:ea typeface="宋体" pitchFamily="2" charset="-122"/>
              </a:defRPr>
            </a:lvl9pPr>
          </a:lstStyle>
          <a:p>
            <a:pPr>
              <a:spcBef>
                <a:spcPct val="50000"/>
              </a:spcBef>
            </a:pPr>
            <a:r>
              <a:rPr lang="en-US" altLang="zh-CN" sz="1400" b="1">
                <a:latin typeface="Comic Sans MS" panose="030F0702030302020204" pitchFamily="66" charset="0"/>
                <a:ea typeface="仿宋_GB2312" pitchFamily="49" charset="-122"/>
              </a:rPr>
              <a:t>10</a:t>
            </a:r>
            <a:r>
              <a:rPr lang="zh-CN" altLang="en-US" sz="1400" b="1">
                <a:latin typeface="Comic Sans MS" panose="030F0702030302020204" pitchFamily="66" charset="0"/>
                <a:ea typeface="仿宋_GB2312" pitchFamily="49" charset="-122"/>
              </a:rPr>
              <a:t>）   </a:t>
            </a:r>
            <a:r>
              <a:rPr lang="en-US" altLang="zh-CN" sz="1400" b="1">
                <a:latin typeface="Comic Sans MS" panose="030F0702030302020204" pitchFamily="66" charset="0"/>
                <a:ea typeface="仿宋_GB2312" pitchFamily="49" charset="-122"/>
              </a:rPr>
              <a:t>#aAcBe          #           </a:t>
            </a:r>
            <a:r>
              <a:rPr lang="zh-CN" altLang="en-US" sz="1400" b="1">
                <a:latin typeface="Comic Sans MS" panose="030F0702030302020204" pitchFamily="66" charset="0"/>
                <a:ea typeface="仿宋_GB2312" pitchFamily="49" charset="-122"/>
              </a:rPr>
              <a:t>归约</a:t>
            </a:r>
            <a:r>
              <a:rPr lang="en-US" altLang="zh-CN" sz="1400" b="1">
                <a:latin typeface="Comic Sans MS" panose="030F0702030302020204" pitchFamily="66" charset="0"/>
                <a:ea typeface="仿宋_GB2312" pitchFamily="49" charset="-122"/>
              </a:rPr>
              <a:t>(S→aAcBe)    023579              r</a:t>
            </a:r>
            <a:r>
              <a:rPr lang="en-US" altLang="zh-CN" sz="1400" b="1" baseline="-25000">
                <a:latin typeface="Comic Sans MS" panose="030F0702030302020204" pitchFamily="66" charset="0"/>
                <a:ea typeface="仿宋_GB2312" pitchFamily="49" charset="-122"/>
              </a:rPr>
              <a:t>1</a:t>
            </a:r>
            <a:r>
              <a:rPr lang="en-US" altLang="zh-CN" sz="1400" b="1">
                <a:latin typeface="Comic Sans MS" panose="030F0702030302020204" pitchFamily="66" charset="0"/>
                <a:ea typeface="仿宋_GB2312" pitchFamily="49" charset="-122"/>
              </a:rPr>
              <a:t>             1</a:t>
            </a:r>
            <a:endParaRPr lang="en-US" altLang="zh-CN" sz="1400" b="1" baseline="-25000">
              <a:latin typeface="Comic Sans MS" panose="030F0702030302020204" pitchFamily="66" charset="0"/>
              <a:ea typeface="仿宋_GB2312" pitchFamily="49" charset="-122"/>
            </a:endParaRPr>
          </a:p>
        </p:txBody>
      </p:sp>
      <p:graphicFrame>
        <p:nvGraphicFramePr>
          <p:cNvPr id="89110" name="Object 22"/>
          <p:cNvGraphicFramePr>
            <a:graphicFrameLocks noChangeAspect="1"/>
          </p:cNvGraphicFramePr>
          <p:nvPr/>
        </p:nvGraphicFramePr>
        <p:xfrm>
          <a:off x="3657600" y="3298825"/>
          <a:ext cx="5486400" cy="3559175"/>
        </p:xfrm>
        <a:graphic>
          <a:graphicData uri="http://schemas.openxmlformats.org/presentationml/2006/ole">
            <mc:AlternateContent xmlns:mc="http://schemas.openxmlformats.org/markup-compatibility/2006">
              <mc:Choice xmlns:v="urn:schemas-microsoft-com:vml" Requires="v">
                <p:oleObj spid="_x0000_s15519" name="文档" r:id="rId1" imgW="6750685" imgH="5373370" progId="Word.Document.8">
                  <p:embed/>
                </p:oleObj>
              </mc:Choice>
              <mc:Fallback>
                <p:oleObj name="文档" r:id="rId1" imgW="6750685" imgH="5373370" progId="Word.Document.8">
                  <p:embed/>
                  <p:pic>
                    <p:nvPicPr>
                      <p:cNvPr id="0" name="图片 155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3298825"/>
                        <a:ext cx="5486400" cy="3559175"/>
                      </a:xfrm>
                      <a:prstGeom prst="rect">
                        <a:avLst/>
                      </a:prstGeom>
                      <a:solidFill>
                        <a:schemeClr val="bg1"/>
                      </a:solidFill>
                      <a:ln w="9525">
                        <a:solidFill>
                          <a:schemeClr val="bg1"/>
                        </a:solidFill>
                        <a:miter lim="800000"/>
                        <a:headEnd/>
                        <a:tailEnd/>
                      </a:ln>
                      <a:effectLst/>
                    </p:spPr>
                  </p:pic>
                </p:oleObj>
              </mc:Fallback>
            </mc:AlternateContent>
          </a:graphicData>
        </a:graphic>
      </p:graphicFrame>
      <p:sp>
        <p:nvSpPr>
          <p:cNvPr id="89111" name="Text Box 23"/>
          <p:cNvSpPr txBox="1">
            <a:spLocks noChangeArrowheads="1"/>
          </p:cNvSpPr>
          <p:nvPr/>
        </p:nvSpPr>
        <p:spPr bwMode="auto">
          <a:xfrm>
            <a:off x="5105400" y="228600"/>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宋体" pitchFamily="2" charset="-122"/>
                <a:ea typeface="宋体" pitchFamily="2" charset="-122"/>
              </a:defRPr>
            </a:lvl1pPr>
            <a:lvl2pPr marL="742950" indent="-285750">
              <a:defRPr sz="2400">
                <a:solidFill>
                  <a:schemeClr val="tx1"/>
                </a:solidFill>
                <a:latin typeface="宋体" pitchFamily="2" charset="-122"/>
                <a:ea typeface="宋体" pitchFamily="2" charset="-122"/>
              </a:defRPr>
            </a:lvl2pPr>
            <a:lvl3pPr marL="1143000" indent="-228600">
              <a:defRPr sz="2400">
                <a:solidFill>
                  <a:schemeClr val="tx1"/>
                </a:solidFill>
                <a:latin typeface="宋体" pitchFamily="2" charset="-122"/>
                <a:ea typeface="宋体" pitchFamily="2" charset="-122"/>
              </a:defRPr>
            </a:lvl3pPr>
            <a:lvl4pPr marL="1600200" indent="-228600">
              <a:defRPr sz="2400">
                <a:solidFill>
                  <a:schemeClr val="tx1"/>
                </a:solidFill>
                <a:latin typeface="宋体" pitchFamily="2" charset="-122"/>
                <a:ea typeface="宋体" pitchFamily="2" charset="-122"/>
              </a:defRPr>
            </a:lvl4pPr>
            <a:lvl5pPr marL="2057400" indent="-228600">
              <a:defRPr sz="24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4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4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4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400">
                <a:solidFill>
                  <a:schemeClr val="tx1"/>
                </a:solidFill>
                <a:latin typeface="宋体" pitchFamily="2" charset="-122"/>
                <a:ea typeface="宋体" pitchFamily="2" charset="-122"/>
              </a:defRPr>
            </a:lvl9pPr>
          </a:lstStyle>
          <a:p>
            <a:pPr>
              <a:spcBef>
                <a:spcPct val="50000"/>
              </a:spcBef>
            </a:pPr>
            <a:r>
              <a:rPr lang="zh-CN" altLang="en-US" sz="2000">
                <a:latin typeface="+mn-ea"/>
                <a:ea typeface="+mn-ea"/>
              </a:rPr>
              <a:t>状态栈</a:t>
            </a:r>
            <a:endParaRPr lang="zh-CN" altLang="en-US" sz="2000">
              <a:latin typeface="+mn-ea"/>
              <a:ea typeface="+mn-ea"/>
            </a:endParaRPr>
          </a:p>
        </p:txBody>
      </p:sp>
      <p:sp>
        <p:nvSpPr>
          <p:cNvPr id="89112" name="Line 24"/>
          <p:cNvSpPr>
            <a:spLocks noChangeShapeType="1"/>
          </p:cNvSpPr>
          <p:nvPr/>
        </p:nvSpPr>
        <p:spPr bwMode="auto">
          <a:xfrm>
            <a:off x="5026025" y="228600"/>
            <a:ext cx="3175" cy="2971800"/>
          </a:xfrm>
          <a:prstGeom prst="line">
            <a:avLst/>
          </a:prstGeom>
          <a:noFill/>
          <a:ln w="9525">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13" name="Text Box 25"/>
          <p:cNvSpPr txBox="1">
            <a:spLocks noChangeArrowheads="1"/>
          </p:cNvSpPr>
          <p:nvPr/>
        </p:nvSpPr>
        <p:spPr bwMode="auto">
          <a:xfrm>
            <a:off x="6400800" y="2286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宋体" pitchFamily="2" charset="-122"/>
                <a:ea typeface="宋体" pitchFamily="2" charset="-122"/>
              </a:defRPr>
            </a:lvl1pPr>
            <a:lvl2pPr marL="742950" indent="-285750">
              <a:defRPr sz="2400">
                <a:solidFill>
                  <a:schemeClr val="tx1"/>
                </a:solidFill>
                <a:latin typeface="宋体" pitchFamily="2" charset="-122"/>
                <a:ea typeface="宋体" pitchFamily="2" charset="-122"/>
              </a:defRPr>
            </a:lvl2pPr>
            <a:lvl3pPr marL="1143000" indent="-228600">
              <a:defRPr sz="2400">
                <a:solidFill>
                  <a:schemeClr val="tx1"/>
                </a:solidFill>
                <a:latin typeface="宋体" pitchFamily="2" charset="-122"/>
                <a:ea typeface="宋体" pitchFamily="2" charset="-122"/>
              </a:defRPr>
            </a:lvl3pPr>
            <a:lvl4pPr marL="1600200" indent="-228600">
              <a:defRPr sz="2400">
                <a:solidFill>
                  <a:schemeClr val="tx1"/>
                </a:solidFill>
                <a:latin typeface="宋体" pitchFamily="2" charset="-122"/>
                <a:ea typeface="宋体" pitchFamily="2" charset="-122"/>
              </a:defRPr>
            </a:lvl4pPr>
            <a:lvl5pPr marL="2057400" indent="-228600">
              <a:defRPr sz="24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4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4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4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400">
                <a:solidFill>
                  <a:schemeClr val="tx1"/>
                </a:solidFill>
                <a:latin typeface="宋体" pitchFamily="2" charset="-122"/>
                <a:ea typeface="宋体" pitchFamily="2" charset="-122"/>
              </a:defRPr>
            </a:lvl9pPr>
          </a:lstStyle>
          <a:p>
            <a:pPr>
              <a:spcBef>
                <a:spcPct val="50000"/>
              </a:spcBef>
            </a:pPr>
            <a:r>
              <a:rPr lang="en-US" altLang="zh-CN" sz="1800">
                <a:latin typeface="+mn-ea"/>
                <a:ea typeface="+mn-ea"/>
              </a:rPr>
              <a:t>ACTION</a:t>
            </a:r>
            <a:endParaRPr lang="en-US" altLang="zh-CN" sz="1800">
              <a:latin typeface="+mn-ea"/>
              <a:ea typeface="+mn-ea"/>
            </a:endParaRPr>
          </a:p>
        </p:txBody>
      </p:sp>
      <p:sp>
        <p:nvSpPr>
          <p:cNvPr id="89114" name="Text Box 26"/>
          <p:cNvSpPr txBox="1">
            <a:spLocks noChangeArrowheads="1"/>
          </p:cNvSpPr>
          <p:nvPr/>
        </p:nvSpPr>
        <p:spPr bwMode="auto">
          <a:xfrm>
            <a:off x="7696200" y="2286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宋体" pitchFamily="2" charset="-122"/>
                <a:ea typeface="宋体" pitchFamily="2" charset="-122"/>
              </a:defRPr>
            </a:lvl1pPr>
            <a:lvl2pPr marL="742950" indent="-285750">
              <a:defRPr sz="2400">
                <a:solidFill>
                  <a:schemeClr val="tx1"/>
                </a:solidFill>
                <a:latin typeface="宋体" pitchFamily="2" charset="-122"/>
                <a:ea typeface="宋体" pitchFamily="2" charset="-122"/>
              </a:defRPr>
            </a:lvl2pPr>
            <a:lvl3pPr marL="1143000" indent="-228600">
              <a:defRPr sz="2400">
                <a:solidFill>
                  <a:schemeClr val="tx1"/>
                </a:solidFill>
                <a:latin typeface="宋体" pitchFamily="2" charset="-122"/>
                <a:ea typeface="宋体" pitchFamily="2" charset="-122"/>
              </a:defRPr>
            </a:lvl3pPr>
            <a:lvl4pPr marL="1600200" indent="-228600">
              <a:defRPr sz="2400">
                <a:solidFill>
                  <a:schemeClr val="tx1"/>
                </a:solidFill>
                <a:latin typeface="宋体" pitchFamily="2" charset="-122"/>
                <a:ea typeface="宋体" pitchFamily="2" charset="-122"/>
              </a:defRPr>
            </a:lvl4pPr>
            <a:lvl5pPr marL="2057400" indent="-228600">
              <a:defRPr sz="24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4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4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4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400">
                <a:solidFill>
                  <a:schemeClr val="tx1"/>
                </a:solidFill>
                <a:latin typeface="宋体" pitchFamily="2" charset="-122"/>
                <a:ea typeface="宋体" pitchFamily="2" charset="-122"/>
              </a:defRPr>
            </a:lvl9pPr>
          </a:lstStyle>
          <a:p>
            <a:pPr>
              <a:spcBef>
                <a:spcPct val="50000"/>
              </a:spcBef>
            </a:pPr>
            <a:r>
              <a:rPr lang="en-US" altLang="zh-CN" sz="1800" dirty="0">
                <a:latin typeface="+mn-ea"/>
                <a:ea typeface="+mn-ea"/>
              </a:rPr>
              <a:t>GOTO</a:t>
            </a:r>
            <a:endParaRPr lang="en-US" altLang="zh-CN" sz="1800" dirty="0">
              <a:latin typeface="+mn-ea"/>
              <a:ea typeface="+mn-ea"/>
            </a:endParaRPr>
          </a:p>
        </p:txBody>
      </p:sp>
      <p:sp>
        <p:nvSpPr>
          <p:cNvPr id="89115" name="Text Box 28"/>
          <p:cNvSpPr txBox="1">
            <a:spLocks noChangeArrowheads="1"/>
          </p:cNvSpPr>
          <p:nvPr/>
        </p:nvSpPr>
        <p:spPr bwMode="auto">
          <a:xfrm>
            <a:off x="123031" y="3657599"/>
            <a:ext cx="3563937"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宋体" pitchFamily="2" charset="-122"/>
                <a:ea typeface="宋体" pitchFamily="2" charset="-122"/>
              </a:defRPr>
            </a:lvl1pPr>
            <a:lvl2pPr marL="742950" indent="-285750">
              <a:defRPr sz="2400">
                <a:solidFill>
                  <a:schemeClr val="tx1"/>
                </a:solidFill>
                <a:latin typeface="宋体" pitchFamily="2" charset="-122"/>
                <a:ea typeface="宋体" pitchFamily="2" charset="-122"/>
              </a:defRPr>
            </a:lvl2pPr>
            <a:lvl3pPr marL="1143000" indent="-228600">
              <a:defRPr sz="2400">
                <a:solidFill>
                  <a:schemeClr val="tx1"/>
                </a:solidFill>
                <a:latin typeface="宋体" pitchFamily="2" charset="-122"/>
                <a:ea typeface="宋体" pitchFamily="2" charset="-122"/>
              </a:defRPr>
            </a:lvl3pPr>
            <a:lvl4pPr marL="1600200" indent="-228600">
              <a:defRPr sz="2400">
                <a:solidFill>
                  <a:schemeClr val="tx1"/>
                </a:solidFill>
                <a:latin typeface="宋体" pitchFamily="2" charset="-122"/>
                <a:ea typeface="宋体" pitchFamily="2" charset="-122"/>
              </a:defRPr>
            </a:lvl4pPr>
            <a:lvl5pPr marL="2057400" indent="-228600">
              <a:defRPr sz="24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4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4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4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400">
                <a:solidFill>
                  <a:schemeClr val="tx1"/>
                </a:solidFill>
                <a:latin typeface="宋体" pitchFamily="2" charset="-122"/>
                <a:ea typeface="宋体" pitchFamily="2" charset="-122"/>
              </a:defRPr>
            </a:lvl9pPr>
          </a:lstStyle>
          <a:p>
            <a:pPr>
              <a:spcBef>
                <a:spcPct val="50000"/>
              </a:spcBef>
            </a:pPr>
            <a:r>
              <a:rPr lang="en-US" altLang="zh-CN" sz="2000" dirty="0">
                <a:solidFill>
                  <a:srgbClr val="000000"/>
                </a:solidFill>
                <a:latin typeface="+mn-lt"/>
                <a:ea typeface="+mn-ea"/>
              </a:rPr>
              <a:t>S</a:t>
            </a:r>
            <a:r>
              <a:rPr lang="en-US" altLang="zh-CN" sz="2000" baseline="-25000" dirty="0">
                <a:solidFill>
                  <a:srgbClr val="000000"/>
                </a:solidFill>
                <a:latin typeface="+mn-lt"/>
                <a:ea typeface="+mn-ea"/>
              </a:rPr>
              <a:t>i</a:t>
            </a:r>
            <a:r>
              <a:rPr lang="en-US" altLang="zh-CN" sz="2000" dirty="0">
                <a:solidFill>
                  <a:srgbClr val="000000"/>
                </a:solidFill>
                <a:latin typeface="+mn-lt"/>
                <a:ea typeface="+mn-ea"/>
              </a:rPr>
              <a:t>:</a:t>
            </a:r>
            <a:r>
              <a:rPr lang="zh-CN" altLang="zh-CN" sz="2000" dirty="0">
                <a:solidFill>
                  <a:srgbClr val="000000"/>
                </a:solidFill>
                <a:latin typeface="+mn-lt"/>
                <a:ea typeface="+mn-ea"/>
              </a:rPr>
              <a:t>移进</a:t>
            </a:r>
            <a:r>
              <a:rPr lang="zh-CN" altLang="en-US" sz="2000" dirty="0">
                <a:solidFill>
                  <a:srgbClr val="000000"/>
                </a:solidFill>
                <a:latin typeface="+mn-lt"/>
                <a:ea typeface="+mn-ea"/>
              </a:rPr>
              <a:t>：</a:t>
            </a:r>
            <a:r>
              <a:rPr lang="zh-CN" altLang="zh-CN" sz="2000" dirty="0">
                <a:solidFill>
                  <a:srgbClr val="000000"/>
                </a:solidFill>
                <a:latin typeface="+mn-lt"/>
                <a:ea typeface="+mn-ea"/>
              </a:rPr>
              <a:t>将</a:t>
            </a:r>
            <a:r>
              <a:rPr lang="zh-CN" altLang="en-US" sz="2000" dirty="0">
                <a:solidFill>
                  <a:srgbClr val="000000"/>
                </a:solidFill>
                <a:latin typeface="+mn-lt"/>
                <a:ea typeface="+mn-ea"/>
              </a:rPr>
              <a:t>下一</a:t>
            </a:r>
            <a:r>
              <a:rPr lang="zh-CN" altLang="zh-CN" sz="2000" dirty="0">
                <a:solidFill>
                  <a:srgbClr val="000000"/>
                </a:solidFill>
                <a:latin typeface="+mn-lt"/>
                <a:ea typeface="+mn-ea"/>
              </a:rPr>
              <a:t>状态</a:t>
            </a:r>
            <a:r>
              <a:rPr lang="en-US" altLang="zh-CN" sz="2000" dirty="0">
                <a:solidFill>
                  <a:srgbClr val="000000"/>
                </a:solidFill>
                <a:latin typeface="+mn-lt"/>
                <a:ea typeface="+mn-ea"/>
              </a:rPr>
              <a:t>i</a:t>
            </a:r>
            <a:r>
              <a:rPr lang="zh-CN" altLang="zh-CN" sz="2000" dirty="0">
                <a:solidFill>
                  <a:srgbClr val="000000"/>
                </a:solidFill>
                <a:latin typeface="+mn-lt"/>
                <a:ea typeface="+mn-ea"/>
              </a:rPr>
              <a:t>和</a:t>
            </a:r>
            <a:r>
              <a:rPr lang="zh-CN" altLang="en-US" sz="2000" dirty="0">
                <a:solidFill>
                  <a:srgbClr val="000000"/>
                </a:solidFill>
                <a:latin typeface="+mn-lt"/>
                <a:ea typeface="+mn-ea"/>
              </a:rPr>
              <a:t>现行输入符号</a:t>
            </a:r>
            <a:r>
              <a:rPr lang="zh-CN" altLang="zh-CN" sz="2000" dirty="0">
                <a:solidFill>
                  <a:srgbClr val="000000"/>
                </a:solidFill>
                <a:latin typeface="+mn-lt"/>
                <a:ea typeface="+mn-ea"/>
              </a:rPr>
              <a:t>进栈</a:t>
            </a:r>
            <a:r>
              <a:rPr lang="zh-CN" altLang="en-US" sz="2000" dirty="0">
                <a:solidFill>
                  <a:srgbClr val="000000"/>
                </a:solidFill>
                <a:latin typeface="+mn-lt"/>
                <a:ea typeface="+mn-ea"/>
              </a:rPr>
              <a:t>；</a:t>
            </a:r>
            <a:endParaRPr lang="zh-CN" altLang="zh-CN" sz="2000" dirty="0">
              <a:solidFill>
                <a:srgbClr val="000000"/>
              </a:solidFill>
              <a:latin typeface="+mn-lt"/>
              <a:ea typeface="+mn-ea"/>
            </a:endParaRPr>
          </a:p>
          <a:p>
            <a:pPr>
              <a:spcBef>
                <a:spcPct val="50000"/>
              </a:spcBef>
            </a:pPr>
            <a:r>
              <a:rPr lang="en-US" altLang="zh-CN" sz="2000" dirty="0" err="1">
                <a:solidFill>
                  <a:srgbClr val="000000"/>
                </a:solidFill>
                <a:latin typeface="+mn-lt"/>
                <a:ea typeface="+mn-ea"/>
              </a:rPr>
              <a:t>r</a:t>
            </a:r>
            <a:r>
              <a:rPr lang="en-US" altLang="zh-CN" sz="2000" baseline="-25000" dirty="0" err="1">
                <a:solidFill>
                  <a:srgbClr val="000000"/>
                </a:solidFill>
                <a:latin typeface="+mn-lt"/>
                <a:ea typeface="+mn-ea"/>
              </a:rPr>
              <a:t>i</a:t>
            </a:r>
            <a:r>
              <a:rPr lang="en-US" altLang="zh-CN" sz="2000" dirty="0">
                <a:solidFill>
                  <a:srgbClr val="000000"/>
                </a:solidFill>
                <a:latin typeface="+mn-lt"/>
                <a:ea typeface="+mn-ea"/>
              </a:rPr>
              <a:t>:</a:t>
            </a:r>
            <a:r>
              <a:rPr lang="zh-CN" altLang="en-US" sz="2000" dirty="0">
                <a:solidFill>
                  <a:srgbClr val="000000"/>
                </a:solidFill>
                <a:latin typeface="+mn-lt"/>
                <a:ea typeface="+mn-ea"/>
              </a:rPr>
              <a:t>归约：用第</a:t>
            </a:r>
            <a:r>
              <a:rPr lang="en-US" altLang="zh-CN" sz="2000" dirty="0">
                <a:solidFill>
                  <a:srgbClr val="000000"/>
                </a:solidFill>
                <a:latin typeface="+mn-lt"/>
                <a:ea typeface="+mn-ea"/>
              </a:rPr>
              <a:t>i</a:t>
            </a:r>
            <a:r>
              <a:rPr lang="zh-CN" altLang="en-US" sz="2000" dirty="0">
                <a:solidFill>
                  <a:srgbClr val="000000"/>
                </a:solidFill>
                <a:latin typeface="+mn-lt"/>
                <a:ea typeface="+mn-ea"/>
              </a:rPr>
              <a:t>个产生式归约，同时状态栈与符号栈退出相应的符号，并把</a:t>
            </a:r>
            <a:r>
              <a:rPr lang="en-US" altLang="zh-CN" sz="2000" dirty="0">
                <a:solidFill>
                  <a:srgbClr val="000000"/>
                </a:solidFill>
                <a:latin typeface="+mn-lt"/>
                <a:ea typeface="+mn-ea"/>
              </a:rPr>
              <a:t>GOTO</a:t>
            </a:r>
            <a:r>
              <a:rPr lang="zh-CN" altLang="en-US" sz="2000" dirty="0">
                <a:solidFill>
                  <a:srgbClr val="000000"/>
                </a:solidFill>
                <a:latin typeface="+mn-lt"/>
                <a:ea typeface="+mn-ea"/>
              </a:rPr>
              <a:t>表相应状态和第</a:t>
            </a:r>
            <a:r>
              <a:rPr lang="en-US" altLang="zh-CN" sz="2000" dirty="0">
                <a:solidFill>
                  <a:srgbClr val="000000"/>
                </a:solidFill>
                <a:latin typeface="+mn-lt"/>
                <a:ea typeface="+mn-ea"/>
              </a:rPr>
              <a:t>i</a:t>
            </a:r>
            <a:r>
              <a:rPr lang="zh-CN" altLang="en-US" sz="2000" dirty="0">
                <a:solidFill>
                  <a:srgbClr val="000000"/>
                </a:solidFill>
                <a:latin typeface="+mn-lt"/>
                <a:ea typeface="+mn-ea"/>
              </a:rPr>
              <a:t>个产生式的</a:t>
            </a:r>
            <a:r>
              <a:rPr lang="zh-CN" altLang="en-US" sz="2000" dirty="0">
                <a:solidFill>
                  <a:srgbClr val="000000"/>
                </a:solidFill>
                <a:latin typeface="+mn-lt"/>
                <a:ea typeface="+mn-ea"/>
                <a:sym typeface="Symbol" panose="05050102010706020507" pitchFamily="18" charset="2"/>
              </a:rPr>
              <a:t>左部</a:t>
            </a:r>
            <a:r>
              <a:rPr lang="zh-CN" altLang="en-US" sz="2000" dirty="0">
                <a:solidFill>
                  <a:srgbClr val="000000"/>
                </a:solidFill>
                <a:latin typeface="+mn-lt"/>
                <a:ea typeface="+mn-ea"/>
              </a:rPr>
              <a:t>非终结符入栈。</a:t>
            </a:r>
            <a:endParaRPr lang="zh-CN" altLang="en-US" sz="2000" dirty="0">
              <a:solidFill>
                <a:srgbClr val="000000"/>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77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499"/>
                                          </p:stCondLst>
                                        </p:cTn>
                                        <p:tgtEl>
                                          <p:spTgt spid="117771"/>
                                        </p:tgtEl>
                                        <p:attrNameLst>
                                          <p:attrName>style.visibility</p:attrName>
                                        </p:attrNameLst>
                                      </p:cBhvr>
                                      <p:to>
                                        <p:strVal val="visible"/>
                                      </p:to>
                                    </p:set>
                                  </p:childTnLst>
                                </p:cTn>
                              </p:par>
                            </p:childTnLst>
                          </p:cTn>
                        </p:par>
                        <p:par>
                          <p:cTn id="10" fill="hold">
                            <p:stCondLst>
                              <p:cond delay="1500"/>
                            </p:stCondLst>
                            <p:childTnLst>
                              <p:par>
                                <p:cTn id="11" presetID="1" presetClass="entr" presetSubtype="0" fill="hold" grpId="0" nodeType="afterEffect">
                                  <p:stCondLst>
                                    <p:cond delay="1000"/>
                                  </p:stCondLst>
                                  <p:childTnLst>
                                    <p:set>
                                      <p:cBhvr>
                                        <p:cTn id="12" dur="1" fill="hold">
                                          <p:stCondLst>
                                            <p:cond delay="499"/>
                                          </p:stCondLst>
                                        </p:cTn>
                                        <p:tgtEl>
                                          <p:spTgt spid="117778"/>
                                        </p:tgtEl>
                                        <p:attrNameLst>
                                          <p:attrName>style.visibility</p:attrName>
                                        </p:attrNameLst>
                                      </p:cBhvr>
                                      <p:to>
                                        <p:strVal val="visible"/>
                                      </p:to>
                                    </p:set>
                                  </p:childTnLst>
                                </p:cTn>
                              </p:par>
                            </p:childTnLst>
                          </p:cTn>
                        </p:par>
                        <p:par>
                          <p:cTn id="13" fill="hold">
                            <p:stCondLst>
                              <p:cond delay="3000"/>
                            </p:stCondLst>
                            <p:childTnLst>
                              <p:par>
                                <p:cTn id="14" presetID="1" presetClass="entr" presetSubtype="0" fill="hold" grpId="0" nodeType="afterEffect">
                                  <p:stCondLst>
                                    <p:cond delay="1000"/>
                                  </p:stCondLst>
                                  <p:childTnLst>
                                    <p:set>
                                      <p:cBhvr>
                                        <p:cTn id="15" dur="1" fill="hold">
                                          <p:stCondLst>
                                            <p:cond delay="499"/>
                                          </p:stCondLst>
                                        </p:cTn>
                                        <p:tgtEl>
                                          <p:spTgt spid="117772"/>
                                        </p:tgtEl>
                                        <p:attrNameLst>
                                          <p:attrName>style.visibility</p:attrName>
                                        </p:attrNameLst>
                                      </p:cBhvr>
                                      <p:to>
                                        <p:strVal val="visible"/>
                                      </p:to>
                                    </p:set>
                                  </p:childTnLst>
                                </p:cTn>
                              </p:par>
                            </p:childTnLst>
                          </p:cTn>
                        </p:par>
                        <p:par>
                          <p:cTn id="16" fill="hold">
                            <p:stCondLst>
                              <p:cond delay="4500"/>
                            </p:stCondLst>
                            <p:childTnLst>
                              <p:par>
                                <p:cTn id="17" presetID="1" presetClass="entr" presetSubtype="0" fill="hold" grpId="0" nodeType="afterEffect">
                                  <p:stCondLst>
                                    <p:cond delay="1000"/>
                                  </p:stCondLst>
                                  <p:childTnLst>
                                    <p:set>
                                      <p:cBhvr>
                                        <p:cTn id="18" dur="1" fill="hold">
                                          <p:stCondLst>
                                            <p:cond delay="499"/>
                                          </p:stCondLst>
                                        </p:cTn>
                                        <p:tgtEl>
                                          <p:spTgt spid="117779"/>
                                        </p:tgtEl>
                                        <p:attrNameLst>
                                          <p:attrName>style.visibility</p:attrName>
                                        </p:attrNameLst>
                                      </p:cBhvr>
                                      <p:to>
                                        <p:strVal val="visible"/>
                                      </p:to>
                                    </p:set>
                                  </p:childTnLst>
                                </p:cTn>
                              </p:par>
                            </p:childTnLst>
                          </p:cTn>
                        </p:par>
                        <p:par>
                          <p:cTn id="19" fill="hold">
                            <p:stCondLst>
                              <p:cond delay="6000"/>
                            </p:stCondLst>
                            <p:childTnLst>
                              <p:par>
                                <p:cTn id="20" presetID="35" presetClass="emph" presetSubtype="0" repeatCount="3000" fill="hold" grpId="1" nodeType="afterEffect">
                                  <p:stCondLst>
                                    <p:cond delay="1000"/>
                                  </p:stCondLst>
                                  <p:childTnLst>
                                    <p:anim calcmode="discrete" valueType="str">
                                      <p:cBhvr>
                                        <p:cTn id="21" dur="1000" fill="hold"/>
                                        <p:tgtEl>
                                          <p:spTgt spid="117779"/>
                                        </p:tgtEl>
                                        <p:attrNameLst>
                                          <p:attrName>style.visibility</p:attrName>
                                        </p:attrNameLst>
                                      </p:cBhvr>
                                      <p:tavLst>
                                        <p:tav tm="0">
                                          <p:val>
                                            <p:strVal val="hidden"/>
                                          </p:val>
                                        </p:tav>
                                        <p:tav tm="50000">
                                          <p:val>
                                            <p:strVal val="visible"/>
                                          </p:val>
                                        </p:tav>
                                      </p:tavLst>
                                    </p:anim>
                                  </p:childTnLst>
                                </p:cTn>
                              </p:par>
                            </p:childTnLst>
                          </p:cTn>
                        </p:par>
                        <p:par>
                          <p:cTn id="22" fill="hold">
                            <p:stCondLst>
                              <p:cond delay="8000"/>
                            </p:stCondLst>
                            <p:childTnLst>
                              <p:par>
                                <p:cTn id="23" presetID="1" presetClass="entr" presetSubtype="0" fill="hold" grpId="0" nodeType="afterEffect">
                                  <p:stCondLst>
                                    <p:cond delay="1000"/>
                                  </p:stCondLst>
                                  <p:childTnLst>
                                    <p:set>
                                      <p:cBhvr>
                                        <p:cTn id="24" dur="1" fill="hold">
                                          <p:stCondLst>
                                            <p:cond delay="499"/>
                                          </p:stCondLst>
                                        </p:cTn>
                                        <p:tgtEl>
                                          <p:spTgt spid="117773"/>
                                        </p:tgtEl>
                                        <p:attrNameLst>
                                          <p:attrName>style.visibility</p:attrName>
                                        </p:attrNameLst>
                                      </p:cBhvr>
                                      <p:to>
                                        <p:strVal val="visible"/>
                                      </p:to>
                                    </p:set>
                                  </p:childTnLst>
                                </p:cTn>
                              </p:par>
                            </p:childTnLst>
                          </p:cTn>
                        </p:par>
                        <p:par>
                          <p:cTn id="25" fill="hold">
                            <p:stCondLst>
                              <p:cond delay="9500"/>
                            </p:stCondLst>
                            <p:childTnLst>
                              <p:par>
                                <p:cTn id="26" presetID="1" presetClass="entr" presetSubtype="0" fill="hold" grpId="0" nodeType="afterEffect">
                                  <p:stCondLst>
                                    <p:cond delay="1000"/>
                                  </p:stCondLst>
                                  <p:childTnLst>
                                    <p:set>
                                      <p:cBhvr>
                                        <p:cTn id="27" dur="1" fill="hold">
                                          <p:stCondLst>
                                            <p:cond delay="499"/>
                                          </p:stCondLst>
                                        </p:cTn>
                                        <p:tgtEl>
                                          <p:spTgt spid="117774"/>
                                        </p:tgtEl>
                                        <p:attrNameLst>
                                          <p:attrName>style.visibility</p:attrName>
                                        </p:attrNameLst>
                                      </p:cBhvr>
                                      <p:to>
                                        <p:strVal val="visible"/>
                                      </p:to>
                                    </p:set>
                                  </p:childTnLst>
                                </p:cTn>
                              </p:par>
                            </p:childTnLst>
                          </p:cTn>
                        </p:par>
                        <p:par>
                          <p:cTn id="28" fill="hold">
                            <p:stCondLst>
                              <p:cond delay="11000"/>
                            </p:stCondLst>
                            <p:childTnLst>
                              <p:par>
                                <p:cTn id="29" presetID="1" presetClass="entr" presetSubtype="0" fill="hold" grpId="0" nodeType="afterEffect">
                                  <p:stCondLst>
                                    <p:cond delay="1000"/>
                                  </p:stCondLst>
                                  <p:childTnLst>
                                    <p:set>
                                      <p:cBhvr>
                                        <p:cTn id="30" dur="1" fill="hold">
                                          <p:stCondLst>
                                            <p:cond delay="499"/>
                                          </p:stCondLst>
                                        </p:cTn>
                                        <p:tgtEl>
                                          <p:spTgt spid="117780"/>
                                        </p:tgtEl>
                                        <p:attrNameLst>
                                          <p:attrName>style.visibility</p:attrName>
                                        </p:attrNameLst>
                                      </p:cBhvr>
                                      <p:to>
                                        <p:strVal val="visible"/>
                                      </p:to>
                                    </p:set>
                                  </p:childTnLst>
                                </p:cTn>
                              </p:par>
                            </p:childTnLst>
                          </p:cTn>
                        </p:par>
                        <p:par>
                          <p:cTn id="31" fill="hold">
                            <p:stCondLst>
                              <p:cond delay="12500"/>
                            </p:stCondLst>
                            <p:childTnLst>
                              <p:par>
                                <p:cTn id="32" presetID="1" presetClass="entr" presetSubtype="0" fill="hold" grpId="0" nodeType="afterEffect">
                                  <p:stCondLst>
                                    <p:cond delay="1000"/>
                                  </p:stCondLst>
                                  <p:childTnLst>
                                    <p:set>
                                      <p:cBhvr>
                                        <p:cTn id="33" dur="1" fill="hold">
                                          <p:stCondLst>
                                            <p:cond delay="499"/>
                                          </p:stCondLst>
                                        </p:cTn>
                                        <p:tgtEl>
                                          <p:spTgt spid="117775"/>
                                        </p:tgtEl>
                                        <p:attrNameLst>
                                          <p:attrName>style.visibility</p:attrName>
                                        </p:attrNameLst>
                                      </p:cBhvr>
                                      <p:to>
                                        <p:strVal val="visible"/>
                                      </p:to>
                                    </p:set>
                                  </p:childTnLst>
                                </p:cTn>
                              </p:par>
                            </p:childTnLst>
                          </p:cTn>
                        </p:par>
                        <p:par>
                          <p:cTn id="34" fill="hold">
                            <p:stCondLst>
                              <p:cond delay="14000"/>
                            </p:stCondLst>
                            <p:childTnLst>
                              <p:par>
                                <p:cTn id="35" presetID="1" presetClass="entr" presetSubtype="0" fill="hold" grpId="0" nodeType="afterEffect">
                                  <p:stCondLst>
                                    <p:cond delay="1000"/>
                                  </p:stCondLst>
                                  <p:childTnLst>
                                    <p:set>
                                      <p:cBhvr>
                                        <p:cTn id="36" dur="1" fill="hold">
                                          <p:stCondLst>
                                            <p:cond delay="499"/>
                                          </p:stCondLst>
                                        </p:cTn>
                                        <p:tgtEl>
                                          <p:spTgt spid="117781"/>
                                        </p:tgtEl>
                                        <p:attrNameLst>
                                          <p:attrName>style.visibility</p:attrName>
                                        </p:attrNameLst>
                                      </p:cBhvr>
                                      <p:to>
                                        <p:strVal val="visible"/>
                                      </p:to>
                                    </p:set>
                                  </p:childTnLst>
                                </p:cTn>
                              </p:par>
                            </p:childTnLst>
                          </p:cTn>
                        </p:par>
                        <p:par>
                          <p:cTn id="37" fill="hold">
                            <p:stCondLst>
                              <p:cond delay="15500"/>
                            </p:stCondLst>
                            <p:childTnLst>
                              <p:par>
                                <p:cTn id="38" presetID="1" presetClass="entr" presetSubtype="0" fill="hold" grpId="0" nodeType="afterEffect">
                                  <p:stCondLst>
                                    <p:cond delay="1000"/>
                                  </p:stCondLst>
                                  <p:childTnLst>
                                    <p:set>
                                      <p:cBhvr>
                                        <p:cTn id="39" dur="1" fill="hold">
                                          <p:stCondLst>
                                            <p:cond delay="499"/>
                                          </p:stCondLst>
                                        </p:cTn>
                                        <p:tgtEl>
                                          <p:spTgt spid="1177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70" grpId="0"/>
      <p:bldP spid="117771" grpId="0" autoUpdateAnimBg="0"/>
      <p:bldP spid="117772" grpId="0" autoUpdateAnimBg="0"/>
      <p:bldP spid="117773" grpId="0" autoUpdateAnimBg="0"/>
      <p:bldP spid="117774" grpId="0" autoUpdateAnimBg="0"/>
      <p:bldP spid="117775" grpId="0" autoUpdateAnimBg="0"/>
      <p:bldP spid="117776" grpId="0" autoUpdateAnimBg="0"/>
      <p:bldP spid="117778" grpId="0" autoUpdateAnimBg="0"/>
      <p:bldP spid="117779" grpId="0" animBg="1" autoUpdateAnimBg="0"/>
      <p:bldP spid="117779" grpId="1" animBg="1"/>
      <p:bldP spid="117780" grpId="0" autoUpdateAnimBg="0"/>
      <p:bldP spid="117781"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7</a:t>
            </a:r>
            <a:r>
              <a:rPr lang="zh-CN" altLang="en-US" dirty="0"/>
              <a:t>章 </a:t>
            </a:r>
            <a:r>
              <a:rPr lang="en-US" altLang="zh-CN" dirty="0"/>
              <a:t>LR</a:t>
            </a:r>
            <a:r>
              <a:rPr lang="zh-CN" altLang="en-US" dirty="0"/>
              <a:t>分析</a:t>
            </a:r>
            <a:endParaRPr lang="zh-CN" altLang="en-US" dirty="0"/>
          </a:p>
        </p:txBody>
      </p:sp>
      <p:sp>
        <p:nvSpPr>
          <p:cNvPr id="4" name="AutoShape 9"/>
          <p:cNvSpPr>
            <a:spLocks noChangeArrowheads="1"/>
          </p:cNvSpPr>
          <p:nvPr/>
        </p:nvSpPr>
        <p:spPr bwMode="auto">
          <a:xfrm>
            <a:off x="3847897" y="1277075"/>
            <a:ext cx="1440000" cy="540000"/>
          </a:xfrm>
          <a:prstGeom prst="downArrow">
            <a:avLst>
              <a:gd name="adj1" fmla="val 50000"/>
              <a:gd name="adj2" fmla="val 25000"/>
            </a:avLst>
          </a:prstGeom>
        </p:spPr>
        <p:style>
          <a:lnRef idx="0">
            <a:schemeClr val="accent4"/>
          </a:lnRef>
          <a:fillRef idx="3">
            <a:schemeClr val="accent4"/>
          </a:fillRef>
          <a:effectRef idx="3">
            <a:schemeClr val="accent4"/>
          </a:effectRef>
          <a:fontRef idx="minor">
            <a:schemeClr val="lt1"/>
          </a:fontRef>
        </p:style>
        <p:txBody>
          <a:bodyPr wrap="none" anchor="ctr"/>
          <a:lstStyle/>
          <a:p>
            <a:pPr algn="ctr" eaLnBrk="1" hangingPunct="1">
              <a:spcBef>
                <a:spcPct val="0"/>
              </a:spcBef>
            </a:pPr>
            <a:r>
              <a:rPr lang="en-US" altLang="zh-CN" sz="2400" dirty="0">
                <a:effectLst>
                  <a:outerShdw blurRad="38100" dist="38100" dir="2700000" algn="tl">
                    <a:srgbClr val="000000">
                      <a:alpha val="43137"/>
                    </a:srgbClr>
                  </a:outerShdw>
                </a:effectLst>
              </a:rPr>
              <a:t>S.P</a:t>
            </a:r>
            <a:endParaRPr lang="en-US" altLang="zh-CN" sz="2400" dirty="0">
              <a:effectLst>
                <a:outerShdw blurRad="38100" dist="38100" dir="2700000" algn="tl">
                  <a:srgbClr val="000000">
                    <a:alpha val="43137"/>
                  </a:srgbClr>
                </a:outerShdw>
              </a:effectLst>
            </a:endParaRPr>
          </a:p>
        </p:txBody>
      </p:sp>
      <p:sp>
        <p:nvSpPr>
          <p:cNvPr id="5" name="AutoShape 10"/>
          <p:cNvSpPr>
            <a:spLocks noChangeArrowheads="1"/>
          </p:cNvSpPr>
          <p:nvPr/>
        </p:nvSpPr>
        <p:spPr bwMode="auto">
          <a:xfrm>
            <a:off x="3854450" y="6099244"/>
            <a:ext cx="1440000" cy="540000"/>
          </a:xfrm>
          <a:prstGeom prst="downArrow">
            <a:avLst>
              <a:gd name="adj1" fmla="val 50000"/>
              <a:gd name="adj2" fmla="val 25000"/>
            </a:avLst>
          </a:prstGeom>
        </p:spPr>
        <p:style>
          <a:lnRef idx="0">
            <a:schemeClr val="accent3"/>
          </a:lnRef>
          <a:fillRef idx="3">
            <a:schemeClr val="accent3"/>
          </a:fillRef>
          <a:effectRef idx="3">
            <a:schemeClr val="accent3"/>
          </a:effectRef>
          <a:fontRef idx="minor">
            <a:schemeClr val="lt1"/>
          </a:fontRef>
        </p:style>
        <p:txBody>
          <a:bodyPr wrap="none" anchor="ctr"/>
          <a:lstStyle/>
          <a:p>
            <a:pPr algn="ctr" eaLnBrk="1" hangingPunct="1">
              <a:spcBef>
                <a:spcPct val="0"/>
              </a:spcBef>
            </a:pPr>
            <a:r>
              <a:rPr lang="en-US" altLang="zh-CN" sz="2400" dirty="0">
                <a:effectLst>
                  <a:outerShdw blurRad="38100" dist="38100" dir="2700000" algn="tl">
                    <a:srgbClr val="000000">
                      <a:alpha val="43137"/>
                    </a:srgbClr>
                  </a:outerShdw>
                </a:effectLst>
              </a:rPr>
              <a:t>O.P</a:t>
            </a:r>
            <a:endParaRPr lang="en-US" altLang="zh-CN" sz="2400" dirty="0">
              <a:effectLst>
                <a:outerShdw blurRad="38100" dist="38100" dir="2700000" algn="tl">
                  <a:srgbClr val="000000">
                    <a:alpha val="43137"/>
                  </a:srgbClr>
                </a:outerShdw>
              </a:effectLst>
            </a:endParaRPr>
          </a:p>
        </p:txBody>
      </p:sp>
      <p:sp>
        <p:nvSpPr>
          <p:cNvPr id="32" name="Rectangle 17"/>
          <p:cNvSpPr>
            <a:spLocks noChangeArrowheads="1"/>
          </p:cNvSpPr>
          <p:nvPr/>
        </p:nvSpPr>
        <p:spPr bwMode="auto">
          <a:xfrm>
            <a:off x="899174" y="2071991"/>
            <a:ext cx="710508" cy="3696511"/>
          </a:xfrm>
          <a:prstGeom prst="rect">
            <a:avLst/>
          </a:prstGeom>
        </p:spPr>
        <p:style>
          <a:lnRef idx="0">
            <a:schemeClr val="accent5"/>
          </a:lnRef>
          <a:fillRef idx="3">
            <a:schemeClr val="accent5"/>
          </a:fillRef>
          <a:effectRef idx="3">
            <a:schemeClr val="accent5"/>
          </a:effectRef>
          <a:fontRef idx="minor">
            <a:schemeClr val="lt1"/>
          </a:fontRef>
        </p:style>
        <p:txBody>
          <a:bodyPr wrap="none" anchor="ctr"/>
          <a:lstStyle/>
          <a:p>
            <a:pPr algn="ctr" eaLnBrk="1" hangingPunct="1">
              <a:spcBef>
                <a:spcPct val="0"/>
              </a:spcBef>
            </a:pPr>
            <a:r>
              <a:rPr lang="zh-CN" altLang="en-US" sz="2400" dirty="0">
                <a:solidFill>
                  <a:schemeClr val="bg1"/>
                </a:solidFill>
                <a:effectLst>
                  <a:outerShdw blurRad="38100" dist="38100" dir="2700000" algn="tl">
                    <a:srgbClr val="000000">
                      <a:alpha val="43137"/>
                    </a:srgbClr>
                  </a:outerShdw>
                </a:effectLst>
                <a:latin typeface="楷体_GB2312" pitchFamily="49" charset="-122"/>
              </a:rPr>
              <a:t>表</a:t>
            </a:r>
            <a:endParaRPr lang="en-US" altLang="zh-CN" sz="2400" dirty="0">
              <a:solidFill>
                <a:schemeClr val="bg1"/>
              </a:solidFill>
              <a:effectLst>
                <a:outerShdw blurRad="38100" dist="38100" dir="2700000" algn="tl">
                  <a:srgbClr val="000000">
                    <a:alpha val="43137"/>
                  </a:srgbClr>
                </a:outerShdw>
              </a:effectLst>
              <a:latin typeface="楷体_GB2312" pitchFamily="49" charset="-122"/>
            </a:endParaRPr>
          </a:p>
          <a:p>
            <a:pPr algn="ctr" eaLnBrk="1" hangingPunct="1">
              <a:spcBef>
                <a:spcPct val="0"/>
              </a:spcBef>
            </a:pPr>
            <a:r>
              <a:rPr lang="zh-CN" altLang="en-US" sz="2400" dirty="0">
                <a:solidFill>
                  <a:schemeClr val="bg1"/>
                </a:solidFill>
                <a:effectLst>
                  <a:outerShdw blurRad="38100" dist="38100" dir="2700000" algn="tl">
                    <a:srgbClr val="000000">
                      <a:alpha val="43137"/>
                    </a:srgbClr>
                  </a:outerShdw>
                </a:effectLst>
                <a:latin typeface="楷体_GB2312" pitchFamily="49" charset="-122"/>
              </a:rPr>
              <a:t>格</a:t>
            </a:r>
            <a:endParaRPr lang="zh-CN" altLang="en-US" sz="2400" dirty="0">
              <a:solidFill>
                <a:schemeClr val="bg1"/>
              </a:solidFill>
              <a:effectLst>
                <a:outerShdw blurRad="38100" dist="38100" dir="2700000" algn="tl">
                  <a:srgbClr val="000000">
                    <a:alpha val="43137"/>
                  </a:srgbClr>
                </a:outerShdw>
              </a:effectLst>
              <a:latin typeface="楷体_GB2312" pitchFamily="49" charset="-122"/>
            </a:endParaRPr>
          </a:p>
          <a:p>
            <a:pPr algn="ctr" eaLnBrk="1" hangingPunct="1">
              <a:spcBef>
                <a:spcPct val="0"/>
              </a:spcBef>
            </a:pPr>
            <a:r>
              <a:rPr lang="zh-CN" altLang="en-US" sz="2400" dirty="0">
                <a:solidFill>
                  <a:schemeClr val="bg1"/>
                </a:solidFill>
                <a:effectLst>
                  <a:outerShdw blurRad="38100" dist="38100" dir="2700000" algn="tl">
                    <a:srgbClr val="000000">
                      <a:alpha val="43137"/>
                    </a:srgbClr>
                  </a:outerShdw>
                </a:effectLst>
                <a:latin typeface="楷体_GB2312" pitchFamily="49" charset="-122"/>
              </a:rPr>
              <a:t>管</a:t>
            </a:r>
            <a:endParaRPr lang="zh-CN" altLang="en-US" sz="2400" dirty="0">
              <a:solidFill>
                <a:schemeClr val="bg1"/>
              </a:solidFill>
              <a:effectLst>
                <a:outerShdw blurRad="38100" dist="38100" dir="2700000" algn="tl">
                  <a:srgbClr val="000000">
                    <a:alpha val="43137"/>
                  </a:srgbClr>
                </a:outerShdw>
              </a:effectLst>
              <a:latin typeface="楷体_GB2312" pitchFamily="49" charset="-122"/>
            </a:endParaRPr>
          </a:p>
          <a:p>
            <a:pPr algn="ctr" eaLnBrk="1" hangingPunct="1">
              <a:spcBef>
                <a:spcPct val="0"/>
              </a:spcBef>
            </a:pPr>
            <a:r>
              <a:rPr lang="zh-CN" altLang="en-US" sz="2400" dirty="0">
                <a:solidFill>
                  <a:schemeClr val="bg1"/>
                </a:solidFill>
                <a:effectLst>
                  <a:outerShdw blurRad="38100" dist="38100" dir="2700000" algn="tl">
                    <a:srgbClr val="000000">
                      <a:alpha val="43137"/>
                    </a:srgbClr>
                  </a:outerShdw>
                </a:effectLst>
                <a:latin typeface="楷体_GB2312" pitchFamily="49" charset="-122"/>
              </a:rPr>
              <a:t>理</a:t>
            </a:r>
            <a:endParaRPr lang="en-US" altLang="zh-CN" sz="2400" dirty="0">
              <a:solidFill>
                <a:schemeClr val="bg1"/>
              </a:solidFill>
              <a:effectLst>
                <a:outerShdw blurRad="38100" dist="38100" dir="2700000" algn="tl">
                  <a:srgbClr val="000000">
                    <a:alpha val="43137"/>
                  </a:srgbClr>
                </a:outerShdw>
              </a:effectLst>
              <a:latin typeface="楷体_GB2312" pitchFamily="49" charset="-122"/>
            </a:endParaRPr>
          </a:p>
          <a:p>
            <a:pPr algn="ctr" eaLnBrk="1" hangingPunct="1">
              <a:spcBef>
                <a:spcPct val="0"/>
              </a:spcBef>
            </a:pPr>
            <a:r>
              <a:rPr lang="zh-CN" altLang="en-US" sz="2400" dirty="0">
                <a:solidFill>
                  <a:schemeClr val="bg1"/>
                </a:solidFill>
                <a:effectLst>
                  <a:outerShdw blurRad="38100" dist="38100" dir="2700000" algn="tl">
                    <a:srgbClr val="000000">
                      <a:alpha val="43137"/>
                    </a:srgbClr>
                  </a:outerShdw>
                </a:effectLst>
                <a:latin typeface="楷体_GB2312" pitchFamily="49" charset="-122"/>
              </a:rPr>
              <a:t>程</a:t>
            </a:r>
            <a:endParaRPr lang="en-US" altLang="zh-CN" sz="2400" dirty="0">
              <a:solidFill>
                <a:schemeClr val="bg1"/>
              </a:solidFill>
              <a:effectLst>
                <a:outerShdw blurRad="38100" dist="38100" dir="2700000" algn="tl">
                  <a:srgbClr val="000000">
                    <a:alpha val="43137"/>
                  </a:srgbClr>
                </a:outerShdw>
              </a:effectLst>
              <a:latin typeface="楷体_GB2312" pitchFamily="49" charset="-122"/>
            </a:endParaRPr>
          </a:p>
          <a:p>
            <a:pPr algn="ctr" eaLnBrk="1" hangingPunct="1">
              <a:spcBef>
                <a:spcPct val="0"/>
              </a:spcBef>
            </a:pPr>
            <a:r>
              <a:rPr lang="zh-CN" altLang="en-US" sz="2400" dirty="0">
                <a:solidFill>
                  <a:schemeClr val="bg1"/>
                </a:solidFill>
                <a:effectLst>
                  <a:outerShdw blurRad="38100" dist="38100" dir="2700000" algn="tl">
                    <a:srgbClr val="000000">
                      <a:alpha val="43137"/>
                    </a:srgbClr>
                  </a:outerShdw>
                </a:effectLst>
                <a:latin typeface="楷体_GB2312" pitchFamily="49" charset="-122"/>
              </a:rPr>
              <a:t>序</a:t>
            </a:r>
            <a:endParaRPr lang="zh-CN" altLang="en-US" sz="2400" dirty="0">
              <a:solidFill>
                <a:schemeClr val="bg1"/>
              </a:solidFill>
              <a:effectLst>
                <a:outerShdw blurRad="38100" dist="38100" dir="2700000" algn="tl">
                  <a:srgbClr val="000000">
                    <a:alpha val="43137"/>
                  </a:srgbClr>
                </a:outerShdw>
              </a:effectLst>
              <a:latin typeface="楷体_GB2312" pitchFamily="49" charset="-122"/>
            </a:endParaRPr>
          </a:p>
        </p:txBody>
      </p:sp>
      <p:graphicFrame>
        <p:nvGraphicFramePr>
          <p:cNvPr id="38" name="内容占位符 3"/>
          <p:cNvGraphicFramePr>
            <a:graphicFrameLocks noGrp="1"/>
          </p:cNvGraphicFramePr>
          <p:nvPr>
            <p:ph sz="quarter" idx="13"/>
          </p:nvPr>
        </p:nvGraphicFramePr>
        <p:xfrm>
          <a:off x="2981460" y="1876520"/>
          <a:ext cx="3181080" cy="4176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87" name="组合 86"/>
          <p:cNvGrpSpPr/>
          <p:nvPr/>
        </p:nvGrpSpPr>
        <p:grpSpPr>
          <a:xfrm>
            <a:off x="1609682" y="2071991"/>
            <a:ext cx="1376221" cy="3784060"/>
            <a:chOff x="1609682" y="2071991"/>
            <a:chExt cx="1376221" cy="3784060"/>
          </a:xfrm>
        </p:grpSpPr>
        <p:cxnSp>
          <p:nvCxnSpPr>
            <p:cNvPr id="47" name="直接箭头连接符 46"/>
            <p:cNvCxnSpPr>
              <a:stCxn id="32" idx="3"/>
            </p:cNvCxnSpPr>
            <p:nvPr/>
          </p:nvCxnSpPr>
          <p:spPr>
            <a:xfrm flipV="1">
              <a:off x="1609682" y="2071991"/>
              <a:ext cx="1376221" cy="1848256"/>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50" name="直接箭头连接符 49"/>
            <p:cNvCxnSpPr>
              <a:stCxn id="32" idx="3"/>
            </p:cNvCxnSpPr>
            <p:nvPr/>
          </p:nvCxnSpPr>
          <p:spPr>
            <a:xfrm flipV="1">
              <a:off x="1609682" y="2839582"/>
              <a:ext cx="1354312" cy="1080665"/>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53" name="直接箭头连接符 52"/>
            <p:cNvCxnSpPr>
              <a:stCxn id="32" idx="3"/>
            </p:cNvCxnSpPr>
            <p:nvPr/>
          </p:nvCxnSpPr>
          <p:spPr>
            <a:xfrm flipV="1">
              <a:off x="1609682" y="3617085"/>
              <a:ext cx="1376221" cy="303162"/>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56" name="直接箭头连接符 55"/>
            <p:cNvCxnSpPr>
              <a:stCxn id="32" idx="3"/>
            </p:cNvCxnSpPr>
            <p:nvPr/>
          </p:nvCxnSpPr>
          <p:spPr>
            <a:xfrm>
              <a:off x="1609682" y="3920247"/>
              <a:ext cx="1376221" cy="394545"/>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59" name="直接箭头连接符 58"/>
            <p:cNvCxnSpPr>
              <a:stCxn id="32" idx="3"/>
            </p:cNvCxnSpPr>
            <p:nvPr/>
          </p:nvCxnSpPr>
          <p:spPr>
            <a:xfrm>
              <a:off x="1609682" y="3920247"/>
              <a:ext cx="1354312" cy="1225685"/>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63" name="直接箭头连接符 62"/>
            <p:cNvCxnSpPr>
              <a:stCxn id="32" idx="3"/>
            </p:cNvCxnSpPr>
            <p:nvPr/>
          </p:nvCxnSpPr>
          <p:spPr>
            <a:xfrm>
              <a:off x="1609682" y="3920247"/>
              <a:ext cx="1354312" cy="1935804"/>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grpSp>
      <p:sp>
        <p:nvSpPr>
          <p:cNvPr id="66" name="Rectangle 17"/>
          <p:cNvSpPr>
            <a:spLocks noChangeArrowheads="1"/>
          </p:cNvSpPr>
          <p:nvPr/>
        </p:nvSpPr>
        <p:spPr bwMode="auto">
          <a:xfrm>
            <a:off x="7518520" y="2071991"/>
            <a:ext cx="710508" cy="3696511"/>
          </a:xfrm>
          <a:prstGeom prst="rect">
            <a:avLst/>
          </a:prstGeom>
        </p:spPr>
        <p:style>
          <a:lnRef idx="0">
            <a:schemeClr val="accent5"/>
          </a:lnRef>
          <a:fillRef idx="3">
            <a:schemeClr val="accent5"/>
          </a:fillRef>
          <a:effectRef idx="3">
            <a:schemeClr val="accent5"/>
          </a:effectRef>
          <a:fontRef idx="minor">
            <a:schemeClr val="lt1"/>
          </a:fontRef>
        </p:style>
        <p:txBody>
          <a:bodyPr wrap="none" anchor="ctr"/>
          <a:lstStyle/>
          <a:p>
            <a:pPr algn="ctr" eaLnBrk="1" hangingPunct="1">
              <a:spcBef>
                <a:spcPct val="0"/>
              </a:spcBef>
            </a:pPr>
            <a:r>
              <a:rPr lang="zh-CN" altLang="en-US" sz="2400" dirty="0">
                <a:solidFill>
                  <a:schemeClr val="bg1"/>
                </a:solidFill>
                <a:effectLst>
                  <a:outerShdw blurRad="38100" dist="38100" dir="2700000" algn="tl">
                    <a:srgbClr val="000000">
                      <a:alpha val="43137"/>
                    </a:srgbClr>
                  </a:outerShdw>
                </a:effectLst>
                <a:latin typeface="楷体_GB2312" pitchFamily="49" charset="-122"/>
              </a:rPr>
              <a:t>错</a:t>
            </a:r>
            <a:endParaRPr lang="en-US" altLang="zh-CN" sz="2400" dirty="0">
              <a:solidFill>
                <a:schemeClr val="bg1"/>
              </a:solidFill>
              <a:effectLst>
                <a:outerShdw blurRad="38100" dist="38100" dir="2700000" algn="tl">
                  <a:srgbClr val="000000">
                    <a:alpha val="43137"/>
                  </a:srgbClr>
                </a:outerShdw>
              </a:effectLst>
              <a:latin typeface="楷体_GB2312" pitchFamily="49" charset="-122"/>
            </a:endParaRPr>
          </a:p>
          <a:p>
            <a:pPr algn="ctr" eaLnBrk="1" hangingPunct="1">
              <a:spcBef>
                <a:spcPct val="0"/>
              </a:spcBef>
            </a:pPr>
            <a:r>
              <a:rPr lang="zh-CN" altLang="en-US" sz="2400" dirty="0">
                <a:solidFill>
                  <a:schemeClr val="bg1"/>
                </a:solidFill>
                <a:effectLst>
                  <a:outerShdw blurRad="38100" dist="38100" dir="2700000" algn="tl">
                    <a:srgbClr val="000000">
                      <a:alpha val="43137"/>
                    </a:srgbClr>
                  </a:outerShdw>
                </a:effectLst>
                <a:latin typeface="楷体_GB2312" pitchFamily="49" charset="-122"/>
              </a:rPr>
              <a:t>误</a:t>
            </a:r>
            <a:endParaRPr lang="en-US" altLang="zh-CN" sz="2400" dirty="0">
              <a:solidFill>
                <a:schemeClr val="bg1"/>
              </a:solidFill>
              <a:effectLst>
                <a:outerShdw blurRad="38100" dist="38100" dir="2700000" algn="tl">
                  <a:srgbClr val="000000">
                    <a:alpha val="43137"/>
                  </a:srgbClr>
                </a:outerShdw>
              </a:effectLst>
              <a:latin typeface="楷体_GB2312" pitchFamily="49" charset="-122"/>
            </a:endParaRPr>
          </a:p>
          <a:p>
            <a:pPr algn="ctr" eaLnBrk="1" hangingPunct="1">
              <a:spcBef>
                <a:spcPct val="0"/>
              </a:spcBef>
            </a:pPr>
            <a:r>
              <a:rPr lang="zh-CN" altLang="en-US" sz="2400" dirty="0">
                <a:solidFill>
                  <a:schemeClr val="bg1"/>
                </a:solidFill>
                <a:effectLst>
                  <a:outerShdw blurRad="38100" dist="38100" dir="2700000" algn="tl">
                    <a:srgbClr val="000000">
                      <a:alpha val="43137"/>
                    </a:srgbClr>
                  </a:outerShdw>
                </a:effectLst>
                <a:latin typeface="楷体_GB2312" pitchFamily="49" charset="-122"/>
              </a:rPr>
              <a:t>处</a:t>
            </a:r>
            <a:endParaRPr lang="en-US" altLang="zh-CN" sz="2400" dirty="0">
              <a:solidFill>
                <a:schemeClr val="bg1"/>
              </a:solidFill>
              <a:effectLst>
                <a:outerShdw blurRad="38100" dist="38100" dir="2700000" algn="tl">
                  <a:srgbClr val="000000">
                    <a:alpha val="43137"/>
                  </a:srgbClr>
                </a:outerShdw>
              </a:effectLst>
              <a:latin typeface="楷体_GB2312" pitchFamily="49" charset="-122"/>
            </a:endParaRPr>
          </a:p>
          <a:p>
            <a:pPr algn="ctr" eaLnBrk="1" hangingPunct="1">
              <a:spcBef>
                <a:spcPct val="0"/>
              </a:spcBef>
            </a:pPr>
            <a:r>
              <a:rPr lang="zh-CN" altLang="en-US" sz="2400" dirty="0">
                <a:solidFill>
                  <a:schemeClr val="bg1"/>
                </a:solidFill>
                <a:effectLst>
                  <a:outerShdw blurRad="38100" dist="38100" dir="2700000" algn="tl">
                    <a:srgbClr val="000000">
                      <a:alpha val="43137"/>
                    </a:srgbClr>
                  </a:outerShdw>
                </a:effectLst>
                <a:latin typeface="楷体_GB2312" pitchFamily="49" charset="-122"/>
              </a:rPr>
              <a:t>理</a:t>
            </a:r>
            <a:endParaRPr lang="en-US" altLang="zh-CN" sz="2400" dirty="0">
              <a:solidFill>
                <a:schemeClr val="bg1"/>
              </a:solidFill>
              <a:effectLst>
                <a:outerShdw blurRad="38100" dist="38100" dir="2700000" algn="tl">
                  <a:srgbClr val="000000">
                    <a:alpha val="43137"/>
                  </a:srgbClr>
                </a:outerShdw>
              </a:effectLst>
              <a:latin typeface="楷体_GB2312" pitchFamily="49" charset="-122"/>
            </a:endParaRPr>
          </a:p>
          <a:p>
            <a:pPr algn="ctr" eaLnBrk="1" hangingPunct="1">
              <a:spcBef>
                <a:spcPct val="0"/>
              </a:spcBef>
            </a:pPr>
            <a:r>
              <a:rPr lang="zh-CN" altLang="en-US" sz="2400" dirty="0">
                <a:solidFill>
                  <a:schemeClr val="bg1"/>
                </a:solidFill>
                <a:effectLst>
                  <a:outerShdw blurRad="38100" dist="38100" dir="2700000" algn="tl">
                    <a:srgbClr val="000000">
                      <a:alpha val="43137"/>
                    </a:srgbClr>
                  </a:outerShdw>
                </a:effectLst>
                <a:latin typeface="楷体_GB2312" pitchFamily="49" charset="-122"/>
              </a:rPr>
              <a:t>程</a:t>
            </a:r>
            <a:endParaRPr lang="en-US" altLang="zh-CN" sz="2400" dirty="0">
              <a:solidFill>
                <a:schemeClr val="bg1"/>
              </a:solidFill>
              <a:effectLst>
                <a:outerShdw blurRad="38100" dist="38100" dir="2700000" algn="tl">
                  <a:srgbClr val="000000">
                    <a:alpha val="43137"/>
                  </a:srgbClr>
                </a:outerShdw>
              </a:effectLst>
              <a:latin typeface="楷体_GB2312" pitchFamily="49" charset="-122"/>
            </a:endParaRPr>
          </a:p>
          <a:p>
            <a:pPr algn="ctr" eaLnBrk="1" hangingPunct="1">
              <a:spcBef>
                <a:spcPct val="0"/>
              </a:spcBef>
            </a:pPr>
            <a:r>
              <a:rPr lang="zh-CN" altLang="en-US" sz="2400" dirty="0">
                <a:solidFill>
                  <a:schemeClr val="bg1"/>
                </a:solidFill>
                <a:effectLst>
                  <a:outerShdw blurRad="38100" dist="38100" dir="2700000" algn="tl">
                    <a:srgbClr val="000000">
                      <a:alpha val="43137"/>
                    </a:srgbClr>
                  </a:outerShdw>
                </a:effectLst>
                <a:latin typeface="楷体_GB2312" pitchFamily="49" charset="-122"/>
              </a:rPr>
              <a:t>序</a:t>
            </a:r>
            <a:endParaRPr lang="zh-CN" altLang="en-US" sz="2400" dirty="0">
              <a:solidFill>
                <a:schemeClr val="bg1"/>
              </a:solidFill>
              <a:effectLst>
                <a:outerShdw blurRad="38100" dist="38100" dir="2700000" algn="tl">
                  <a:srgbClr val="000000">
                    <a:alpha val="43137"/>
                  </a:srgbClr>
                </a:outerShdw>
              </a:effectLst>
              <a:latin typeface="楷体_GB2312" pitchFamily="49" charset="-122"/>
            </a:endParaRPr>
          </a:p>
        </p:txBody>
      </p:sp>
      <p:grpSp>
        <p:nvGrpSpPr>
          <p:cNvPr id="88" name="组合 87"/>
          <p:cNvGrpSpPr/>
          <p:nvPr/>
        </p:nvGrpSpPr>
        <p:grpSpPr>
          <a:xfrm>
            <a:off x="6164209" y="2071992"/>
            <a:ext cx="1354311" cy="3784059"/>
            <a:chOff x="6164209" y="2071992"/>
            <a:chExt cx="1354311" cy="3784059"/>
          </a:xfrm>
        </p:grpSpPr>
        <p:cxnSp>
          <p:nvCxnSpPr>
            <p:cNvPr id="67" name="直接箭头连接符 66"/>
            <p:cNvCxnSpPr>
              <a:stCxn id="66" idx="1"/>
            </p:cNvCxnSpPr>
            <p:nvPr/>
          </p:nvCxnSpPr>
          <p:spPr>
            <a:xfrm flipH="1">
              <a:off x="6167336" y="3920247"/>
              <a:ext cx="1351184" cy="1935804"/>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74" name="直接箭头连接符 73"/>
            <p:cNvCxnSpPr>
              <a:stCxn id="66" idx="1"/>
            </p:cNvCxnSpPr>
            <p:nvPr/>
          </p:nvCxnSpPr>
          <p:spPr>
            <a:xfrm flipH="1" flipV="1">
              <a:off x="6167336" y="2071992"/>
              <a:ext cx="1351184" cy="1848255"/>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77" name="直接箭头连接符 76"/>
            <p:cNvCxnSpPr>
              <a:stCxn id="66" idx="1"/>
            </p:cNvCxnSpPr>
            <p:nvPr/>
          </p:nvCxnSpPr>
          <p:spPr>
            <a:xfrm flipH="1" flipV="1">
              <a:off x="6167336" y="2839582"/>
              <a:ext cx="1351184" cy="1080665"/>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80" name="直接箭头连接符 79"/>
            <p:cNvCxnSpPr>
              <a:stCxn id="66" idx="1"/>
            </p:cNvCxnSpPr>
            <p:nvPr/>
          </p:nvCxnSpPr>
          <p:spPr>
            <a:xfrm flipH="1" flipV="1">
              <a:off x="6189245" y="3577187"/>
              <a:ext cx="1329275" cy="343060"/>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82" name="直接箭头连接符 81"/>
            <p:cNvCxnSpPr>
              <a:stCxn id="66" idx="1"/>
            </p:cNvCxnSpPr>
            <p:nvPr/>
          </p:nvCxnSpPr>
          <p:spPr>
            <a:xfrm flipH="1">
              <a:off x="6164209" y="3920247"/>
              <a:ext cx="1354311" cy="394545"/>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84" name="直接箭头连接符 83"/>
            <p:cNvCxnSpPr>
              <a:stCxn id="66" idx="1"/>
            </p:cNvCxnSpPr>
            <p:nvPr/>
          </p:nvCxnSpPr>
          <p:spPr>
            <a:xfrm flipH="1">
              <a:off x="6164209" y="3920247"/>
              <a:ext cx="1354311" cy="1122812"/>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grpSp>
      <p:sp>
        <p:nvSpPr>
          <p:cNvPr id="3" name="灯片编号占位符 2"/>
          <p:cNvSpPr>
            <a:spLocks noGrp="1"/>
          </p:cNvSpPr>
          <p:nvPr>
            <p:ph type="sldNum" sz="quarter" idx="12"/>
          </p:nvPr>
        </p:nvSpPr>
        <p:spPr/>
        <p:txBody>
          <a:bodyPr/>
          <a:lstStyle/>
          <a:p>
            <a:fld id="{8843E61C-59C5-4CD9-8AD0-6C2DF969DDCF}"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Top)">
                                      <p:cBhvr>
                                        <p:cTn id="7" dur="1000"/>
                                        <p:tgtEl>
                                          <p:spTgt spid="4"/>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38">
                                            <p:graphicEl>
                                              <a:dgm id="{3FA6C75D-28EF-4B00-9461-A92A60674EE7}"/>
                                            </p:graphicEl>
                                          </p:spTgt>
                                        </p:tgtEl>
                                        <p:attrNameLst>
                                          <p:attrName>style.visibility</p:attrName>
                                        </p:attrNameLst>
                                      </p:cBhvr>
                                      <p:to>
                                        <p:strVal val="visible"/>
                                      </p:to>
                                    </p:set>
                                    <p:animEffect transition="in" filter="wipe(up)">
                                      <p:cBhvr>
                                        <p:cTn id="11" dur="500"/>
                                        <p:tgtEl>
                                          <p:spTgt spid="38">
                                            <p:graphicEl>
                                              <a:dgm id="{3FA6C75D-28EF-4B00-9461-A92A60674EE7}"/>
                                            </p:graphicEl>
                                          </p:spTgt>
                                        </p:tgtEl>
                                      </p:cBhvr>
                                    </p:animEffect>
                                  </p:childTnLst>
                                </p:cTn>
                              </p:par>
                            </p:childTnLst>
                          </p:cTn>
                        </p:par>
                        <p:par>
                          <p:cTn id="12" fill="hold">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38">
                                            <p:graphicEl>
                                              <a:dgm id="{B98C3ED0-D5D7-4E1E-9101-10BD8D0271E3}"/>
                                            </p:graphicEl>
                                          </p:spTgt>
                                        </p:tgtEl>
                                        <p:attrNameLst>
                                          <p:attrName>style.visibility</p:attrName>
                                        </p:attrNameLst>
                                      </p:cBhvr>
                                      <p:to>
                                        <p:strVal val="visible"/>
                                      </p:to>
                                    </p:set>
                                    <p:animEffect transition="in" filter="wipe(up)">
                                      <p:cBhvr>
                                        <p:cTn id="15" dur="500"/>
                                        <p:tgtEl>
                                          <p:spTgt spid="38">
                                            <p:graphicEl>
                                              <a:dgm id="{B98C3ED0-D5D7-4E1E-9101-10BD8D0271E3}"/>
                                            </p:graphicEl>
                                          </p:spTgt>
                                        </p:tgtEl>
                                      </p:cBhvr>
                                    </p:animEffect>
                                  </p:childTnLst>
                                </p:cTn>
                              </p:par>
                            </p:childTnLst>
                          </p:cTn>
                        </p:par>
                        <p:par>
                          <p:cTn id="16" fill="hold">
                            <p:stCondLst>
                              <p:cond delay="2000"/>
                            </p:stCondLst>
                            <p:childTnLst>
                              <p:par>
                                <p:cTn id="17" presetID="22" presetClass="entr" presetSubtype="1" fill="hold" grpId="0" nodeType="afterEffect">
                                  <p:stCondLst>
                                    <p:cond delay="0"/>
                                  </p:stCondLst>
                                  <p:childTnLst>
                                    <p:set>
                                      <p:cBhvr>
                                        <p:cTn id="18" dur="1" fill="hold">
                                          <p:stCondLst>
                                            <p:cond delay="0"/>
                                          </p:stCondLst>
                                        </p:cTn>
                                        <p:tgtEl>
                                          <p:spTgt spid="38">
                                            <p:graphicEl>
                                              <a:dgm id="{981CD4B6-5AE0-4A11-B32D-6D10FC68785B}"/>
                                            </p:graphicEl>
                                          </p:spTgt>
                                        </p:tgtEl>
                                        <p:attrNameLst>
                                          <p:attrName>style.visibility</p:attrName>
                                        </p:attrNameLst>
                                      </p:cBhvr>
                                      <p:to>
                                        <p:strVal val="visible"/>
                                      </p:to>
                                    </p:set>
                                    <p:animEffect transition="in" filter="wipe(up)">
                                      <p:cBhvr>
                                        <p:cTn id="19" dur="500"/>
                                        <p:tgtEl>
                                          <p:spTgt spid="38">
                                            <p:graphicEl>
                                              <a:dgm id="{981CD4B6-5AE0-4A11-B32D-6D10FC68785B}"/>
                                            </p:graphicEl>
                                          </p:spTgt>
                                        </p:tgtEl>
                                      </p:cBhvr>
                                    </p:animEffect>
                                  </p:childTnLst>
                                </p:cTn>
                              </p:par>
                            </p:childTnLst>
                          </p:cTn>
                        </p:par>
                        <p:par>
                          <p:cTn id="20" fill="hold">
                            <p:stCondLst>
                              <p:cond delay="2500"/>
                            </p:stCondLst>
                            <p:childTnLst>
                              <p:par>
                                <p:cTn id="21" presetID="22" presetClass="entr" presetSubtype="1" fill="hold" grpId="0" nodeType="afterEffect">
                                  <p:stCondLst>
                                    <p:cond delay="0"/>
                                  </p:stCondLst>
                                  <p:childTnLst>
                                    <p:set>
                                      <p:cBhvr>
                                        <p:cTn id="22" dur="1" fill="hold">
                                          <p:stCondLst>
                                            <p:cond delay="0"/>
                                          </p:stCondLst>
                                        </p:cTn>
                                        <p:tgtEl>
                                          <p:spTgt spid="38">
                                            <p:graphicEl>
                                              <a:dgm id="{EDB19F30-C078-43F2-B749-D30F80B94BC6}"/>
                                            </p:graphicEl>
                                          </p:spTgt>
                                        </p:tgtEl>
                                        <p:attrNameLst>
                                          <p:attrName>style.visibility</p:attrName>
                                        </p:attrNameLst>
                                      </p:cBhvr>
                                      <p:to>
                                        <p:strVal val="visible"/>
                                      </p:to>
                                    </p:set>
                                    <p:animEffect transition="in" filter="wipe(up)">
                                      <p:cBhvr>
                                        <p:cTn id="23" dur="500"/>
                                        <p:tgtEl>
                                          <p:spTgt spid="38">
                                            <p:graphicEl>
                                              <a:dgm id="{EDB19F30-C078-43F2-B749-D30F80B94BC6}"/>
                                            </p:graphicEl>
                                          </p:spTgt>
                                        </p:tgtEl>
                                      </p:cBhvr>
                                    </p:animEffect>
                                  </p:childTnLst>
                                </p:cTn>
                              </p:par>
                            </p:childTnLst>
                          </p:cTn>
                        </p:par>
                        <p:par>
                          <p:cTn id="24" fill="hold">
                            <p:stCondLst>
                              <p:cond delay="3000"/>
                            </p:stCondLst>
                            <p:childTnLst>
                              <p:par>
                                <p:cTn id="25" presetID="22" presetClass="entr" presetSubtype="1" fill="hold" grpId="0" nodeType="afterEffect">
                                  <p:stCondLst>
                                    <p:cond delay="0"/>
                                  </p:stCondLst>
                                  <p:childTnLst>
                                    <p:set>
                                      <p:cBhvr>
                                        <p:cTn id="26" dur="1" fill="hold">
                                          <p:stCondLst>
                                            <p:cond delay="0"/>
                                          </p:stCondLst>
                                        </p:cTn>
                                        <p:tgtEl>
                                          <p:spTgt spid="38">
                                            <p:graphicEl>
                                              <a:dgm id="{7E86F20A-E80F-41BF-8A3A-5C076FE87447}"/>
                                            </p:graphicEl>
                                          </p:spTgt>
                                        </p:tgtEl>
                                        <p:attrNameLst>
                                          <p:attrName>style.visibility</p:attrName>
                                        </p:attrNameLst>
                                      </p:cBhvr>
                                      <p:to>
                                        <p:strVal val="visible"/>
                                      </p:to>
                                    </p:set>
                                    <p:animEffect transition="in" filter="wipe(up)">
                                      <p:cBhvr>
                                        <p:cTn id="27" dur="500"/>
                                        <p:tgtEl>
                                          <p:spTgt spid="38">
                                            <p:graphicEl>
                                              <a:dgm id="{7E86F20A-E80F-41BF-8A3A-5C076FE87447}"/>
                                            </p:graphicEl>
                                          </p:spTgt>
                                        </p:tgtEl>
                                      </p:cBhvr>
                                    </p:animEffect>
                                  </p:childTnLst>
                                </p:cTn>
                              </p:par>
                            </p:childTnLst>
                          </p:cTn>
                        </p:par>
                        <p:par>
                          <p:cTn id="28" fill="hold">
                            <p:stCondLst>
                              <p:cond delay="3500"/>
                            </p:stCondLst>
                            <p:childTnLst>
                              <p:par>
                                <p:cTn id="29" presetID="22" presetClass="entr" presetSubtype="1" fill="hold" grpId="0" nodeType="afterEffect">
                                  <p:stCondLst>
                                    <p:cond delay="0"/>
                                  </p:stCondLst>
                                  <p:childTnLst>
                                    <p:set>
                                      <p:cBhvr>
                                        <p:cTn id="30" dur="1" fill="hold">
                                          <p:stCondLst>
                                            <p:cond delay="0"/>
                                          </p:stCondLst>
                                        </p:cTn>
                                        <p:tgtEl>
                                          <p:spTgt spid="38">
                                            <p:graphicEl>
                                              <a:dgm id="{649449EF-9C69-4DFA-AC77-CFD79DD6CE74}"/>
                                            </p:graphicEl>
                                          </p:spTgt>
                                        </p:tgtEl>
                                        <p:attrNameLst>
                                          <p:attrName>style.visibility</p:attrName>
                                        </p:attrNameLst>
                                      </p:cBhvr>
                                      <p:to>
                                        <p:strVal val="visible"/>
                                      </p:to>
                                    </p:set>
                                    <p:animEffect transition="in" filter="wipe(up)">
                                      <p:cBhvr>
                                        <p:cTn id="31" dur="500"/>
                                        <p:tgtEl>
                                          <p:spTgt spid="38">
                                            <p:graphicEl>
                                              <a:dgm id="{649449EF-9C69-4DFA-AC77-CFD79DD6CE74}"/>
                                            </p:graphicEl>
                                          </p:spTgt>
                                        </p:tgtEl>
                                      </p:cBhvr>
                                    </p:animEffect>
                                  </p:childTnLst>
                                </p:cTn>
                              </p:par>
                            </p:childTnLst>
                          </p:cTn>
                        </p:par>
                        <p:par>
                          <p:cTn id="32" fill="hold">
                            <p:stCondLst>
                              <p:cond delay="4000"/>
                            </p:stCondLst>
                            <p:childTnLst>
                              <p:par>
                                <p:cTn id="33" presetID="10" presetClass="entr" presetSubtype="0" fill="hold" grpId="0" nodeType="after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childTnLst>
                                </p:cTn>
                              </p:par>
                            </p:childTnLst>
                          </p:cTn>
                        </p:par>
                        <p:par>
                          <p:cTn id="36" fill="hold">
                            <p:stCondLst>
                              <p:cond delay="4500"/>
                            </p:stCondLst>
                            <p:childTnLst>
                              <p:par>
                                <p:cTn id="37" presetID="10" presetClass="entr" presetSubtype="0" fill="hold" grpId="0" nodeType="afterEffect">
                                  <p:stCondLst>
                                    <p:cond delay="0"/>
                                  </p:stCondLst>
                                  <p:childTnLst>
                                    <p:set>
                                      <p:cBhvr>
                                        <p:cTn id="38" dur="1" fill="hold">
                                          <p:stCondLst>
                                            <p:cond delay="0"/>
                                          </p:stCondLst>
                                        </p:cTn>
                                        <p:tgtEl>
                                          <p:spTgt spid="66"/>
                                        </p:tgtEl>
                                        <p:attrNameLst>
                                          <p:attrName>style.visibility</p:attrName>
                                        </p:attrNameLst>
                                      </p:cBhvr>
                                      <p:to>
                                        <p:strVal val="visible"/>
                                      </p:to>
                                    </p:set>
                                    <p:animEffect transition="in" filter="fade">
                                      <p:cBhvr>
                                        <p:cTn id="39" dur="500"/>
                                        <p:tgtEl>
                                          <p:spTgt spid="66"/>
                                        </p:tgtEl>
                                      </p:cBhvr>
                                    </p:animEffect>
                                  </p:childTnLst>
                                </p:cTn>
                              </p:par>
                            </p:childTnLst>
                          </p:cTn>
                        </p:par>
                        <p:par>
                          <p:cTn id="40" fill="hold">
                            <p:stCondLst>
                              <p:cond delay="5000"/>
                            </p:stCondLst>
                            <p:childTnLst>
                              <p:par>
                                <p:cTn id="41" presetID="22" presetClass="entr" presetSubtype="8" fill="hold" nodeType="afterEffect">
                                  <p:stCondLst>
                                    <p:cond delay="0"/>
                                  </p:stCondLst>
                                  <p:childTnLst>
                                    <p:set>
                                      <p:cBhvr>
                                        <p:cTn id="42" dur="1" fill="hold">
                                          <p:stCondLst>
                                            <p:cond delay="0"/>
                                          </p:stCondLst>
                                        </p:cTn>
                                        <p:tgtEl>
                                          <p:spTgt spid="87"/>
                                        </p:tgtEl>
                                        <p:attrNameLst>
                                          <p:attrName>style.visibility</p:attrName>
                                        </p:attrNameLst>
                                      </p:cBhvr>
                                      <p:to>
                                        <p:strVal val="visible"/>
                                      </p:to>
                                    </p:set>
                                    <p:animEffect transition="in" filter="wipe(left)">
                                      <p:cBhvr>
                                        <p:cTn id="43" dur="500"/>
                                        <p:tgtEl>
                                          <p:spTgt spid="87"/>
                                        </p:tgtEl>
                                      </p:cBhvr>
                                    </p:animEffect>
                                  </p:childTnLst>
                                </p:cTn>
                              </p:par>
                            </p:childTnLst>
                          </p:cTn>
                        </p:par>
                        <p:par>
                          <p:cTn id="44" fill="hold">
                            <p:stCondLst>
                              <p:cond delay="5500"/>
                            </p:stCondLst>
                            <p:childTnLst>
                              <p:par>
                                <p:cTn id="45" presetID="22" presetClass="entr" presetSubtype="2" fill="hold" nodeType="afterEffect">
                                  <p:stCondLst>
                                    <p:cond delay="0"/>
                                  </p:stCondLst>
                                  <p:childTnLst>
                                    <p:set>
                                      <p:cBhvr>
                                        <p:cTn id="46" dur="1" fill="hold">
                                          <p:stCondLst>
                                            <p:cond delay="0"/>
                                          </p:stCondLst>
                                        </p:cTn>
                                        <p:tgtEl>
                                          <p:spTgt spid="88"/>
                                        </p:tgtEl>
                                        <p:attrNameLst>
                                          <p:attrName>style.visibility</p:attrName>
                                        </p:attrNameLst>
                                      </p:cBhvr>
                                      <p:to>
                                        <p:strVal val="visible"/>
                                      </p:to>
                                    </p:set>
                                    <p:animEffect transition="in" filter="wipe(right)">
                                      <p:cBhvr>
                                        <p:cTn id="47" dur="500"/>
                                        <p:tgtEl>
                                          <p:spTgt spid="88"/>
                                        </p:tgtEl>
                                      </p:cBhvr>
                                    </p:animEffect>
                                  </p:childTnLst>
                                </p:cTn>
                              </p:par>
                            </p:childTnLst>
                          </p:cTn>
                        </p:par>
                        <p:par>
                          <p:cTn id="48" fill="hold">
                            <p:stCondLst>
                              <p:cond delay="6000"/>
                            </p:stCondLst>
                            <p:childTnLst>
                              <p:par>
                                <p:cTn id="49" presetID="12" presetClass="entr" presetSubtype="1" fill="hold" grpId="0" nodeType="after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slide(fromTop)">
                                      <p:cBhvr>
                                        <p:cTn id="51" dur="500"/>
                                        <p:tgtEl>
                                          <p:spTgt spid="5"/>
                                        </p:tgtEl>
                                      </p:cBhvr>
                                    </p:animEffect>
                                  </p:childTnLst>
                                </p:cTn>
                              </p:par>
                            </p:childTnLst>
                          </p:cTn>
                        </p:par>
                      </p:childTnLst>
                    </p:cTn>
                  </p:par>
                  <p:par>
                    <p:cTn id="52" fill="hold">
                      <p:stCondLst>
                        <p:cond delay="indefinite"/>
                      </p:stCondLst>
                      <p:childTnLst>
                        <p:par>
                          <p:cTn id="53" fill="hold">
                            <p:stCondLst>
                              <p:cond delay="0"/>
                            </p:stCondLst>
                            <p:childTnLst>
                              <p:par>
                                <p:cTn id="54" presetID="19" presetClass="emph" presetSubtype="0" fill="hold" grpId="3" nodeType="clickEffect">
                                  <p:stCondLst>
                                    <p:cond delay="0"/>
                                  </p:stCondLst>
                                  <p:childTnLst>
                                    <p:animClr clrSpc="rgb" dir="cw">
                                      <p:cBhvr override="childStyle">
                                        <p:cTn id="55" dur="500" fill="hold"/>
                                        <p:tgtEl>
                                          <p:spTgt spid="38">
                                            <p:graphicEl>
                                              <a:dgm id="{B98C3ED0-D5D7-4E1E-9101-10BD8D0271E3}"/>
                                            </p:graphicEl>
                                          </p:spTgt>
                                        </p:tgtEl>
                                        <p:attrNameLst>
                                          <p:attrName>style.color</p:attrName>
                                        </p:attrNameLst>
                                      </p:cBhvr>
                                      <p:to>
                                        <a:srgbClr val="FF0000"/>
                                      </p:to>
                                    </p:animClr>
                                    <p:animClr clrSpc="rgb" dir="cw">
                                      <p:cBhvr>
                                        <p:cTn id="56" dur="500" fill="hold"/>
                                        <p:tgtEl>
                                          <p:spTgt spid="38">
                                            <p:graphicEl>
                                              <a:dgm id="{B98C3ED0-D5D7-4E1E-9101-10BD8D0271E3}"/>
                                            </p:graphicEl>
                                          </p:spTgt>
                                        </p:tgtEl>
                                        <p:attrNameLst>
                                          <p:attrName>fillcolor</p:attrName>
                                        </p:attrNameLst>
                                      </p:cBhvr>
                                      <p:to>
                                        <a:srgbClr val="FF0000"/>
                                      </p:to>
                                    </p:animClr>
                                    <p:set>
                                      <p:cBhvr>
                                        <p:cTn id="57" dur="500" fill="hold"/>
                                        <p:tgtEl>
                                          <p:spTgt spid="38">
                                            <p:graphicEl>
                                              <a:dgm id="{B98C3ED0-D5D7-4E1E-9101-10BD8D0271E3}"/>
                                            </p:graphicEl>
                                          </p:spTgt>
                                        </p:tgtEl>
                                        <p:attrNameLst>
                                          <p:attrName>fill.type</p:attrName>
                                        </p:attrNameLst>
                                      </p:cBhvr>
                                      <p:to>
                                        <p:strVal val="solid"/>
                                      </p:to>
                                    </p:set>
                                    <p:set>
                                      <p:cBhvr>
                                        <p:cTn id="58" dur="500" fill="hold"/>
                                        <p:tgtEl>
                                          <p:spTgt spid="38">
                                            <p:graphicEl>
                                              <a:dgm id="{B98C3ED0-D5D7-4E1E-9101-10BD8D0271E3}"/>
                                            </p:graphic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P spid="32" grpId="0" animBg="1"/>
      <p:bldGraphic spid="38" grpId="0" uiExpand="1">
        <p:bldSub>
          <a:bldDgm bld="lvlOne"/>
        </p:bldSub>
      </p:bldGraphic>
      <p:bldGraphic spid="38" grpId="3" uiExpand="1">
        <p:bldSub>
          <a:bldDgm/>
        </p:bldSub>
      </p:bldGraphic>
      <p:bldP spid="6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normAutofit fontScale="90000"/>
          </a:bodyPr>
          <a:lstStyle/>
          <a:p>
            <a:r>
              <a:rPr lang="zh-CN" altLang="zh-CN" dirty="0"/>
              <a:t>如何用</a:t>
            </a:r>
            <a:r>
              <a:rPr lang="en-US" altLang="zh-CN" dirty="0"/>
              <a:t>LR</a:t>
            </a:r>
            <a:r>
              <a:rPr lang="zh-CN" altLang="zh-CN" dirty="0"/>
              <a:t>分析法来分析该句子</a:t>
            </a:r>
            <a:endParaRPr lang="zh-CN" altLang="en-US" dirty="0"/>
          </a:p>
        </p:txBody>
      </p:sp>
      <p:sp>
        <p:nvSpPr>
          <p:cNvPr id="4" name="内容占位符 3"/>
          <p:cNvSpPr>
            <a:spLocks noGrp="1"/>
          </p:cNvSpPr>
          <p:nvPr>
            <p:ph sz="quarter" idx="13"/>
          </p:nvPr>
        </p:nvSpPr>
        <p:spPr/>
        <p:txBody>
          <a:bodyPr/>
          <a:lstStyle/>
          <a:p>
            <a:r>
              <a:rPr lang="zh-CN" altLang="en-US" dirty="0"/>
              <a:t>例如，第</a:t>
            </a:r>
            <a:r>
              <a:rPr lang="en-US" altLang="zh-CN" dirty="0"/>
              <a:t>3)</a:t>
            </a:r>
            <a:r>
              <a:rPr lang="zh-CN" altLang="en-US" dirty="0"/>
              <a:t>步，状态</a:t>
            </a:r>
            <a:r>
              <a:rPr lang="en-US" altLang="zh-CN" dirty="0"/>
              <a:t>4</a:t>
            </a:r>
            <a:r>
              <a:rPr lang="zh-CN" altLang="en-US" dirty="0"/>
              <a:t>面对</a:t>
            </a:r>
            <a:r>
              <a:rPr lang="en-US" altLang="zh-CN" dirty="0"/>
              <a:t>b</a:t>
            </a:r>
            <a:r>
              <a:rPr lang="zh-CN" altLang="en-US" dirty="0"/>
              <a:t>，</a:t>
            </a:r>
            <a:r>
              <a:rPr lang="en-US" altLang="zh-CN" dirty="0"/>
              <a:t>Action[4,b] = r</a:t>
            </a:r>
            <a:r>
              <a:rPr lang="en-US" altLang="zh-CN" baseline="-25000" dirty="0"/>
              <a:t>2</a:t>
            </a:r>
            <a:r>
              <a:rPr lang="en-US" altLang="zh-CN" dirty="0"/>
              <a:t> =A → b</a:t>
            </a:r>
            <a:r>
              <a:rPr lang="zh-CN" altLang="en-US" dirty="0"/>
              <a:t>，状态栈退</a:t>
            </a:r>
            <a:r>
              <a:rPr lang="en-US" altLang="zh-CN" dirty="0"/>
              <a:t>|b|</a:t>
            </a:r>
            <a:r>
              <a:rPr lang="zh-CN" altLang="en-US" dirty="0"/>
              <a:t>＝</a:t>
            </a:r>
            <a:r>
              <a:rPr lang="en-US" altLang="zh-CN" dirty="0"/>
              <a:t>1</a:t>
            </a:r>
            <a:r>
              <a:rPr lang="zh-CN" altLang="en-US" dirty="0"/>
              <a:t>位是状态</a:t>
            </a:r>
            <a:r>
              <a:rPr lang="en-US" altLang="zh-CN" dirty="0"/>
              <a:t>2</a:t>
            </a:r>
            <a:r>
              <a:rPr lang="zh-CN" altLang="en-US" dirty="0"/>
              <a:t>，</a:t>
            </a:r>
            <a:r>
              <a:rPr lang="en-US" altLang="zh-CN" dirty="0"/>
              <a:t>Goto[2,A]=3</a:t>
            </a:r>
            <a:r>
              <a:rPr lang="zh-CN" altLang="en-US" dirty="0"/>
              <a:t>，相应地有：</a:t>
            </a:r>
            <a:endParaRPr lang="zh-CN" altLang="en-US" dirty="0"/>
          </a:p>
          <a:p>
            <a:r>
              <a:rPr lang="zh-CN" altLang="en-US" dirty="0"/>
              <a:t>第</a:t>
            </a:r>
            <a:r>
              <a:rPr lang="en-US" altLang="zh-CN" dirty="0"/>
              <a:t>5 )</a:t>
            </a:r>
            <a:r>
              <a:rPr lang="zh-CN" altLang="en-US" dirty="0"/>
              <a:t>步，状态</a:t>
            </a:r>
            <a:r>
              <a:rPr lang="en-US" altLang="zh-CN" dirty="0"/>
              <a:t>6</a:t>
            </a:r>
            <a:r>
              <a:rPr lang="zh-CN" altLang="en-US" dirty="0"/>
              <a:t>面对</a:t>
            </a:r>
            <a:r>
              <a:rPr lang="en-US" altLang="zh-CN" dirty="0"/>
              <a:t>c</a:t>
            </a:r>
            <a:r>
              <a:rPr lang="zh-CN" altLang="en-US" dirty="0"/>
              <a:t>，</a:t>
            </a:r>
            <a:r>
              <a:rPr lang="en-US" altLang="zh-CN" dirty="0"/>
              <a:t>Action[6,c]=r</a:t>
            </a:r>
            <a:r>
              <a:rPr lang="en-US" altLang="zh-CN" baseline="-25000" dirty="0"/>
              <a:t>3</a:t>
            </a:r>
            <a:r>
              <a:rPr lang="zh-CN" altLang="en-US" dirty="0"/>
              <a:t>＝</a:t>
            </a:r>
            <a:r>
              <a:rPr lang="en-US" altLang="zh-CN" dirty="0"/>
              <a:t>A → Ab</a:t>
            </a:r>
            <a:r>
              <a:rPr lang="zh-CN" altLang="en-US" dirty="0"/>
              <a:t>，</a:t>
            </a:r>
            <a:r>
              <a:rPr lang="en-US" altLang="zh-CN" dirty="0"/>
              <a:t>Goto[2,A]=3</a:t>
            </a:r>
            <a:endParaRPr lang="en-US" altLang="zh-CN" dirty="0"/>
          </a:p>
          <a:p>
            <a:r>
              <a:rPr lang="zh-CN" altLang="en-US" dirty="0"/>
              <a:t>第</a:t>
            </a:r>
            <a:r>
              <a:rPr lang="en-US" altLang="zh-CN" dirty="0"/>
              <a:t>8 )</a:t>
            </a:r>
            <a:r>
              <a:rPr lang="zh-CN" altLang="en-US" dirty="0"/>
              <a:t>步，状态</a:t>
            </a:r>
            <a:r>
              <a:rPr lang="en-US" altLang="zh-CN" dirty="0"/>
              <a:t>8</a:t>
            </a:r>
            <a:r>
              <a:rPr lang="zh-CN" altLang="en-US" dirty="0"/>
              <a:t>面对</a:t>
            </a:r>
            <a:r>
              <a:rPr lang="en-US" altLang="zh-CN" dirty="0"/>
              <a:t>e</a:t>
            </a:r>
            <a:r>
              <a:rPr lang="zh-CN" altLang="en-US" dirty="0"/>
              <a:t>，</a:t>
            </a:r>
            <a:r>
              <a:rPr lang="en-US" altLang="zh-CN" dirty="0"/>
              <a:t>Action[6,c]=r</a:t>
            </a:r>
            <a:r>
              <a:rPr lang="en-US" altLang="zh-CN" baseline="-25000" dirty="0"/>
              <a:t>4</a:t>
            </a:r>
            <a:r>
              <a:rPr lang="zh-CN" altLang="en-US" dirty="0"/>
              <a:t>＝</a:t>
            </a:r>
            <a:r>
              <a:rPr lang="en-US" altLang="zh-CN" dirty="0"/>
              <a:t>B → d</a:t>
            </a:r>
            <a:r>
              <a:rPr lang="zh-CN" altLang="en-US" dirty="0"/>
              <a:t>，</a:t>
            </a:r>
            <a:r>
              <a:rPr lang="en-US" altLang="zh-CN" dirty="0"/>
              <a:t>Goto[5,B]=7</a:t>
            </a:r>
            <a:endParaRPr lang="en-US" altLang="zh-CN" dirty="0"/>
          </a:p>
          <a:p>
            <a:r>
              <a:rPr lang="zh-CN" altLang="en-US" dirty="0"/>
              <a:t>第</a:t>
            </a:r>
            <a:r>
              <a:rPr lang="en-US" altLang="zh-CN" dirty="0"/>
              <a:t>10 )</a:t>
            </a:r>
            <a:r>
              <a:rPr lang="zh-CN" altLang="en-US" dirty="0"/>
              <a:t>步，状态</a:t>
            </a:r>
            <a:r>
              <a:rPr lang="en-US" altLang="zh-CN" dirty="0"/>
              <a:t>9</a:t>
            </a:r>
            <a:r>
              <a:rPr lang="zh-CN" altLang="en-US" dirty="0"/>
              <a:t>面对＃，</a:t>
            </a:r>
            <a:r>
              <a:rPr lang="en-US" altLang="zh-CN" dirty="0"/>
              <a:t>Action[9,#]=r</a:t>
            </a:r>
            <a:r>
              <a:rPr lang="en-US" altLang="zh-CN" baseline="-25000" dirty="0"/>
              <a:t>1</a:t>
            </a:r>
            <a:r>
              <a:rPr lang="zh-CN" altLang="en-US" dirty="0"/>
              <a:t>＝</a:t>
            </a:r>
            <a:r>
              <a:rPr lang="en-US" altLang="zh-CN" dirty="0"/>
              <a:t>S → </a:t>
            </a:r>
            <a:r>
              <a:rPr lang="en-US" altLang="zh-CN" dirty="0" err="1"/>
              <a:t>aAcBe</a:t>
            </a:r>
            <a:r>
              <a:rPr lang="zh-CN" altLang="en-US" dirty="0"/>
              <a:t>，</a:t>
            </a:r>
            <a:r>
              <a:rPr lang="en-US" altLang="zh-CN" dirty="0"/>
              <a:t>Goto[0,S]=1</a:t>
            </a:r>
            <a:endParaRPr lang="en-US" altLang="zh-CN"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四、</a:t>
            </a:r>
            <a:r>
              <a:rPr lang="en-US" altLang="zh-CN" dirty="0"/>
              <a:t>LR</a:t>
            </a:r>
            <a:r>
              <a:rPr lang="zh-CN" altLang="en-US" dirty="0"/>
              <a:t>文法</a:t>
            </a:r>
            <a:endParaRPr lang="zh-CN" altLang="en-US" dirty="0"/>
          </a:p>
        </p:txBody>
      </p:sp>
      <p:sp>
        <p:nvSpPr>
          <p:cNvPr id="4" name="内容占位符 3"/>
          <p:cNvSpPr>
            <a:spLocks noGrp="1"/>
          </p:cNvSpPr>
          <p:nvPr>
            <p:ph sz="quarter" idx="13"/>
          </p:nvPr>
        </p:nvSpPr>
        <p:spPr/>
        <p:txBody>
          <a:bodyPr/>
          <a:lstStyle/>
          <a:p>
            <a:r>
              <a:rPr lang="zh-CN" altLang="en-US" dirty="0"/>
              <a:t>对于一个文法，如果能够构造出一张</a:t>
            </a:r>
            <a:r>
              <a:rPr lang="zh-CN" altLang="en-US" dirty="0">
                <a:solidFill>
                  <a:srgbClr val="FF0000"/>
                </a:solidFill>
              </a:rPr>
              <a:t>分析表</a:t>
            </a:r>
            <a:r>
              <a:rPr lang="zh-CN" altLang="en-US" dirty="0"/>
              <a:t>，使得它</a:t>
            </a:r>
            <a:r>
              <a:rPr lang="zh-CN" altLang="en-US" dirty="0">
                <a:solidFill>
                  <a:srgbClr val="FF0000"/>
                </a:solidFill>
              </a:rPr>
              <a:t>的每个入口均是唯一的</a:t>
            </a:r>
            <a:r>
              <a:rPr lang="zh-CN" altLang="en-US" dirty="0"/>
              <a:t>，则称该文法为</a:t>
            </a:r>
            <a:r>
              <a:rPr lang="en-US" altLang="zh-CN" dirty="0">
                <a:solidFill>
                  <a:srgbClr val="FF0000"/>
                </a:solidFill>
              </a:rPr>
              <a:t>LR</a:t>
            </a:r>
            <a:r>
              <a:rPr lang="zh-CN" altLang="en-US" dirty="0">
                <a:solidFill>
                  <a:srgbClr val="FF0000"/>
                </a:solidFill>
              </a:rPr>
              <a:t>文法</a:t>
            </a:r>
            <a:r>
              <a:rPr lang="zh-CN" altLang="en-US" dirty="0"/>
              <a:t>。</a:t>
            </a:r>
            <a:endParaRPr lang="zh-CN" altLang="en-US" dirty="0"/>
          </a:p>
          <a:p>
            <a:r>
              <a:rPr lang="zh-CN" altLang="en-US" dirty="0"/>
              <a:t>注意：并非所有上下文无关文法都是</a:t>
            </a:r>
            <a:r>
              <a:rPr lang="en-US" altLang="zh-CN" dirty="0"/>
              <a:t>LR</a:t>
            </a:r>
            <a:r>
              <a:rPr lang="zh-CN" altLang="en-US" dirty="0"/>
              <a:t>文法，例：二义性文法</a:t>
            </a:r>
            <a:r>
              <a:rPr lang="en-US" altLang="zh-CN" dirty="0"/>
              <a:t>S → </a:t>
            </a:r>
            <a:r>
              <a:rPr lang="en-US" altLang="zh-CN" dirty="0" err="1"/>
              <a:t>iCtS|iCtSeS</a:t>
            </a:r>
            <a:r>
              <a:rPr lang="zh-CN" altLang="en-US" dirty="0"/>
              <a:t>。但是对于多数程序语言来说，一般都可用</a:t>
            </a:r>
            <a:r>
              <a:rPr lang="en-US" altLang="zh-CN" dirty="0"/>
              <a:t>LR</a:t>
            </a:r>
            <a:r>
              <a:rPr lang="zh-CN" altLang="en-US" dirty="0"/>
              <a:t>文法描述。</a:t>
            </a:r>
            <a:endParaRPr lang="zh-CN" altLang="en-US" dirty="0"/>
          </a:p>
          <a:p>
            <a:r>
              <a:rPr lang="zh-CN" altLang="en-US" dirty="0"/>
              <a:t>直观上说，对于一个</a:t>
            </a:r>
            <a:r>
              <a:rPr lang="en-US" altLang="zh-CN" dirty="0"/>
              <a:t>LR</a:t>
            </a:r>
            <a:r>
              <a:rPr lang="zh-CN" altLang="en-US" dirty="0"/>
              <a:t>文法，当分析器对输入串进行自左而右扫描时，一旦句柄呈现于栈顶，就能及时对它进行归约。</a:t>
            </a:r>
            <a:endParaRPr lang="zh-CN" altLang="en-US"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en-US" altLang="zh-CN" dirty="0"/>
              <a:t>LR(k)</a:t>
            </a:r>
            <a:r>
              <a:rPr lang="zh-CN" altLang="en-US" dirty="0"/>
              <a:t>文法</a:t>
            </a:r>
            <a:endParaRPr lang="zh-CN" altLang="en-US" dirty="0"/>
          </a:p>
        </p:txBody>
      </p:sp>
      <p:sp>
        <p:nvSpPr>
          <p:cNvPr id="4" name="内容占位符 3"/>
          <p:cNvSpPr>
            <a:spLocks noGrp="1"/>
          </p:cNvSpPr>
          <p:nvPr>
            <p:ph sz="quarter" idx="13"/>
          </p:nvPr>
        </p:nvSpPr>
        <p:spPr/>
        <p:txBody>
          <a:bodyPr/>
          <a:lstStyle/>
          <a:p>
            <a:r>
              <a:rPr lang="zh-CN" altLang="en-US" dirty="0"/>
              <a:t>一个</a:t>
            </a:r>
            <a:r>
              <a:rPr lang="en-US" altLang="zh-CN" dirty="0"/>
              <a:t>LR</a:t>
            </a:r>
            <a:r>
              <a:rPr lang="zh-CN" altLang="en-US" dirty="0"/>
              <a:t>分析器有时需要“展望”未来的</a:t>
            </a:r>
            <a:r>
              <a:rPr lang="en-US" altLang="zh-CN" dirty="0"/>
              <a:t>k</a:t>
            </a:r>
            <a:r>
              <a:rPr lang="zh-CN" altLang="en-US" dirty="0"/>
              <a:t>个输入符号才能决定应采取什么样的“移进－归约”决策。</a:t>
            </a:r>
            <a:endParaRPr lang="en-US" altLang="zh-CN" dirty="0"/>
          </a:p>
          <a:p>
            <a:r>
              <a:rPr lang="zh-CN" altLang="en-US" dirty="0"/>
              <a:t>于是又有如下定义</a:t>
            </a:r>
            <a:r>
              <a:rPr lang="en-US" altLang="zh-CN" dirty="0"/>
              <a:t>: </a:t>
            </a:r>
            <a:r>
              <a:rPr lang="zh-CN" altLang="en-US" dirty="0"/>
              <a:t>对于文法</a:t>
            </a:r>
            <a:r>
              <a:rPr lang="en-US" altLang="zh-CN" dirty="0"/>
              <a:t>G</a:t>
            </a:r>
            <a:r>
              <a:rPr lang="zh-CN" altLang="en-US" dirty="0"/>
              <a:t>，若能用一个每步顶多</a:t>
            </a:r>
            <a:r>
              <a:rPr lang="zh-CN" altLang="en-US" dirty="0">
                <a:solidFill>
                  <a:srgbClr val="FF0000"/>
                </a:solidFill>
              </a:rPr>
              <a:t>向前查看</a:t>
            </a:r>
            <a:r>
              <a:rPr lang="en-US" altLang="zh-CN" dirty="0">
                <a:solidFill>
                  <a:srgbClr val="FF0000"/>
                </a:solidFill>
              </a:rPr>
              <a:t>k</a:t>
            </a:r>
            <a:r>
              <a:rPr lang="zh-CN" altLang="en-US" dirty="0">
                <a:solidFill>
                  <a:srgbClr val="FF0000"/>
                </a:solidFill>
              </a:rPr>
              <a:t>个输入符号</a:t>
            </a:r>
            <a:r>
              <a:rPr lang="zh-CN" altLang="en-US" dirty="0"/>
              <a:t>的</a:t>
            </a:r>
            <a:r>
              <a:rPr lang="en-US" altLang="zh-CN" dirty="0"/>
              <a:t>LR</a:t>
            </a:r>
            <a:r>
              <a:rPr lang="zh-CN" altLang="en-US" dirty="0"/>
              <a:t>分析器进行分析，则称之为</a:t>
            </a:r>
            <a:r>
              <a:rPr lang="en-US" altLang="zh-CN" dirty="0">
                <a:solidFill>
                  <a:srgbClr val="FF0000"/>
                </a:solidFill>
              </a:rPr>
              <a:t>LR(k)</a:t>
            </a:r>
            <a:r>
              <a:rPr lang="zh-CN" altLang="en-US" dirty="0">
                <a:solidFill>
                  <a:srgbClr val="FF0000"/>
                </a:solidFill>
              </a:rPr>
              <a:t>文法</a:t>
            </a:r>
            <a:r>
              <a:rPr lang="zh-CN" altLang="en-US" dirty="0"/>
              <a:t>。</a:t>
            </a:r>
            <a:endParaRPr lang="en-US" altLang="zh-CN" dirty="0"/>
          </a:p>
          <a:p>
            <a:r>
              <a:rPr lang="zh-CN" altLang="en-US" dirty="0"/>
              <a:t>但是对大多数的程序语言来说，</a:t>
            </a:r>
            <a:r>
              <a:rPr lang="en-US" altLang="zh-CN" dirty="0"/>
              <a:t>k=0</a:t>
            </a:r>
            <a:r>
              <a:rPr lang="zh-CN" altLang="en-US" dirty="0"/>
              <a:t>或</a:t>
            </a:r>
            <a:r>
              <a:rPr lang="en-US" altLang="zh-CN" dirty="0"/>
              <a:t>1</a:t>
            </a:r>
            <a:r>
              <a:rPr lang="zh-CN" altLang="en-US" dirty="0"/>
              <a:t>就足够了。因此，我们只考虑</a:t>
            </a:r>
            <a:r>
              <a:rPr lang="en-US" altLang="zh-CN" dirty="0"/>
              <a:t>k≤1</a:t>
            </a:r>
            <a:r>
              <a:rPr lang="zh-CN" altLang="en-US" dirty="0"/>
              <a:t>的情况。</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en-US" altLang="zh-CN" dirty="0"/>
              <a:t>7.2 LR(0)</a:t>
            </a:r>
            <a:r>
              <a:rPr lang="zh-CN" altLang="en-US" dirty="0"/>
              <a:t>分析</a:t>
            </a:r>
            <a:endParaRPr lang="zh-CN" altLang="en-US" dirty="0"/>
          </a:p>
        </p:txBody>
      </p:sp>
      <p:sp>
        <p:nvSpPr>
          <p:cNvPr id="4" name="内容占位符 3"/>
          <p:cNvSpPr>
            <a:spLocks noGrp="1"/>
          </p:cNvSpPr>
          <p:nvPr>
            <p:ph sz="quarter" idx="13"/>
          </p:nvPr>
        </p:nvSpPr>
        <p:spPr/>
        <p:txBody>
          <a:bodyPr/>
          <a:lstStyle/>
          <a:p>
            <a:r>
              <a:rPr lang="zh-CN" altLang="en-US" dirty="0"/>
              <a:t>首先讨论一种只概括“历史”资料而不包含推测性“展望”材料的分析法</a:t>
            </a:r>
            <a:r>
              <a:rPr lang="en-US" altLang="zh-CN" dirty="0"/>
              <a:t>——LR(0)</a:t>
            </a:r>
            <a:r>
              <a:rPr lang="zh-CN" altLang="en-US" dirty="0"/>
              <a:t>分析法。</a:t>
            </a:r>
            <a:endParaRPr lang="en-US" altLang="zh-CN" dirty="0"/>
          </a:p>
          <a:p>
            <a:r>
              <a:rPr lang="zh-CN" altLang="en-US" dirty="0"/>
              <a:t>我们希望仅由这种简单状态就能识别呈现在栈顶的某些句柄。</a:t>
            </a:r>
            <a:endParaRPr lang="en-US" altLang="zh-CN" dirty="0"/>
          </a:p>
          <a:p>
            <a:r>
              <a:rPr lang="zh-CN" altLang="en-US" dirty="0"/>
              <a:t>而</a:t>
            </a:r>
            <a:r>
              <a:rPr lang="en-US" altLang="zh-CN" dirty="0"/>
              <a:t>LR(0)</a:t>
            </a:r>
            <a:r>
              <a:rPr lang="zh-CN" altLang="en-US" dirty="0"/>
              <a:t>项目集就是这样的简单状态。</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en-US" altLang="zh-CN" dirty="0"/>
              <a:t>7.2.1 LR(0)</a:t>
            </a:r>
            <a:r>
              <a:rPr lang="zh-CN" altLang="en-US" dirty="0"/>
              <a:t>项目集</a:t>
            </a:r>
            <a:endParaRPr lang="zh-CN" altLang="en-US" dirty="0"/>
          </a:p>
        </p:txBody>
      </p:sp>
      <p:sp>
        <p:nvSpPr>
          <p:cNvPr id="4" name="内容占位符 3"/>
          <p:cNvSpPr>
            <a:spLocks noGrp="1"/>
          </p:cNvSpPr>
          <p:nvPr>
            <p:ph sz="quarter" idx="13"/>
          </p:nvPr>
        </p:nvSpPr>
        <p:spPr>
          <a:xfrm>
            <a:off x="768350" y="1322774"/>
            <a:ext cx="7771968" cy="628166"/>
          </a:xfrm>
        </p:spPr>
        <p:txBody>
          <a:bodyPr/>
          <a:lstStyle/>
          <a:p>
            <a:r>
              <a:rPr lang="zh-CN" altLang="en-US" dirty="0"/>
              <a:t>一、活前缀</a:t>
            </a:r>
            <a:endParaRPr lang="zh-CN" altLang="en-US" dirty="0"/>
          </a:p>
        </p:txBody>
      </p:sp>
      <p:sp>
        <p:nvSpPr>
          <p:cNvPr id="5" name="Rectangle 6"/>
          <p:cNvSpPr>
            <a:spLocks noChangeArrowheads="1"/>
          </p:cNvSpPr>
          <p:nvPr/>
        </p:nvSpPr>
        <p:spPr bwMode="auto">
          <a:xfrm>
            <a:off x="257175" y="1884166"/>
            <a:ext cx="3067050" cy="2430561"/>
          </a:xfrm>
          <a:prstGeom prst="rect">
            <a:avLst/>
          </a:prstGeom>
        </p:spPr>
        <p:style>
          <a:lnRef idx="0">
            <a:schemeClr val="accent1"/>
          </a:lnRef>
          <a:fillRef idx="3">
            <a:schemeClr val="accent1"/>
          </a:fillRef>
          <a:effectRef idx="3">
            <a:schemeClr val="accent1"/>
          </a:effectRef>
          <a:fontRef idx="minor">
            <a:schemeClr val="lt1"/>
          </a:fontRef>
        </p:style>
        <p:txBody>
          <a:bodyPr wrap="square" anchor="ctr" anchorCtr="0">
            <a:noAutofit/>
          </a:bodyPr>
          <a:lstStyle/>
          <a:p>
            <a:pPr algn="just" eaLnBrk="0" hangingPunct="0">
              <a:lnSpc>
                <a:spcPct val="150000"/>
              </a:lnSpc>
            </a:pPr>
            <a:r>
              <a:rPr lang="en-US" altLang="zh-CN" sz="2400" dirty="0">
                <a:effectLst>
                  <a:outerShdw blurRad="38100" dist="38100" dir="2700000" algn="tl">
                    <a:srgbClr val="000000">
                      <a:alpha val="43137"/>
                    </a:srgbClr>
                  </a:outerShdw>
                </a:effectLst>
              </a:rPr>
              <a:t>G[S]:	S → </a:t>
            </a:r>
            <a:r>
              <a:rPr lang="en-US" altLang="zh-CN" sz="2400" dirty="0" err="1">
                <a:effectLst>
                  <a:outerShdw blurRad="38100" dist="38100" dir="2700000" algn="tl">
                    <a:srgbClr val="000000">
                      <a:alpha val="43137"/>
                    </a:srgbClr>
                  </a:outerShdw>
                </a:effectLst>
              </a:rPr>
              <a:t>aAcBe</a:t>
            </a:r>
            <a:r>
              <a:rPr lang="en-US" altLang="zh-CN" sz="2400" dirty="0">
                <a:effectLst>
                  <a:outerShdw blurRad="38100" dist="38100" dir="2700000" algn="tl">
                    <a:srgbClr val="000000">
                      <a:alpha val="43137"/>
                    </a:srgbClr>
                  </a:outerShdw>
                </a:effectLst>
              </a:rPr>
              <a:t>[1]</a:t>
            </a:r>
            <a:endParaRPr lang="en-US" altLang="zh-CN" sz="2400" dirty="0">
              <a:effectLst>
                <a:outerShdw blurRad="38100" dist="38100" dir="2700000" algn="tl">
                  <a:srgbClr val="000000">
                    <a:alpha val="43137"/>
                  </a:srgbClr>
                </a:outerShdw>
              </a:effectLst>
            </a:endParaRPr>
          </a:p>
          <a:p>
            <a:pPr algn="just" eaLnBrk="0" hangingPunct="0">
              <a:lnSpc>
                <a:spcPct val="150000"/>
              </a:lnSpc>
            </a:pPr>
            <a:r>
              <a:rPr lang="en-US" altLang="zh-CN" sz="2400" dirty="0">
                <a:effectLst>
                  <a:outerShdw blurRad="38100" dist="38100" dir="2700000" algn="tl">
                    <a:srgbClr val="000000">
                      <a:alpha val="43137"/>
                    </a:srgbClr>
                  </a:outerShdw>
                </a:effectLst>
              </a:rPr>
              <a:t>           A → b[2]</a:t>
            </a:r>
            <a:endParaRPr lang="en-US" altLang="zh-CN" sz="2400" dirty="0">
              <a:effectLst>
                <a:outerShdw blurRad="38100" dist="38100" dir="2700000" algn="tl">
                  <a:srgbClr val="000000">
                    <a:alpha val="43137"/>
                  </a:srgbClr>
                </a:outerShdw>
              </a:effectLst>
            </a:endParaRPr>
          </a:p>
          <a:p>
            <a:pPr algn="just" eaLnBrk="0" hangingPunct="0">
              <a:lnSpc>
                <a:spcPct val="150000"/>
              </a:lnSpc>
            </a:pPr>
            <a:r>
              <a:rPr lang="en-US" altLang="zh-CN" sz="2400" dirty="0">
                <a:effectLst>
                  <a:outerShdw blurRad="38100" dist="38100" dir="2700000" algn="tl">
                    <a:srgbClr val="000000">
                      <a:alpha val="43137"/>
                    </a:srgbClr>
                  </a:outerShdw>
                </a:effectLst>
              </a:rPr>
              <a:t>           A → Ab[3]</a:t>
            </a:r>
            <a:endParaRPr lang="en-US" altLang="zh-CN" sz="2400" dirty="0">
              <a:effectLst>
                <a:outerShdw blurRad="38100" dist="38100" dir="2700000" algn="tl">
                  <a:srgbClr val="000000">
                    <a:alpha val="43137"/>
                  </a:srgbClr>
                </a:outerShdw>
              </a:effectLst>
            </a:endParaRPr>
          </a:p>
          <a:p>
            <a:pPr algn="just" eaLnBrk="0" hangingPunct="0">
              <a:lnSpc>
                <a:spcPct val="150000"/>
              </a:lnSpc>
            </a:pPr>
            <a:r>
              <a:rPr lang="en-US" altLang="zh-CN" sz="2400" dirty="0">
                <a:effectLst>
                  <a:outerShdw blurRad="38100" dist="38100" dir="2700000" algn="tl">
                    <a:srgbClr val="000000">
                      <a:alpha val="43137"/>
                    </a:srgbClr>
                  </a:outerShdw>
                </a:effectLst>
              </a:rPr>
              <a:t>           B → d[4]</a:t>
            </a:r>
            <a:endParaRPr lang="en-US" altLang="zh-CN" sz="2400" dirty="0">
              <a:effectLst>
                <a:outerShdw blurRad="38100" dist="38100" dir="2700000" algn="tl">
                  <a:srgbClr val="000000">
                    <a:alpha val="43137"/>
                  </a:srgbClr>
                </a:outerShdw>
              </a:effectLst>
            </a:endParaRPr>
          </a:p>
        </p:txBody>
      </p:sp>
      <p:sp>
        <p:nvSpPr>
          <p:cNvPr id="15" name="矩形 14"/>
          <p:cNvSpPr/>
          <p:nvPr/>
        </p:nvSpPr>
        <p:spPr>
          <a:xfrm>
            <a:off x="3474808" y="1737173"/>
            <a:ext cx="5133976" cy="830997"/>
          </a:xfrm>
          <a:prstGeom prst="rect">
            <a:avLst/>
          </a:prstGeom>
        </p:spPr>
        <p:txBody>
          <a:bodyPr wrap="square">
            <a:spAutoFit/>
          </a:bodyPr>
          <a:lstStyle/>
          <a:p>
            <a:pPr>
              <a:spcAft>
                <a:spcPts val="0"/>
              </a:spcAft>
            </a:pPr>
            <a:r>
              <a:rPr lang="zh-CN" altLang="zh-CN" sz="2400" dirty="0">
                <a:cs typeface="Times New Roman" panose="02020603050405020304" pitchFamily="18" charset="0"/>
              </a:rPr>
              <a:t>对输入串</a:t>
            </a:r>
            <a:r>
              <a:rPr lang="en-US" altLang="zh-CN" sz="2400" dirty="0" err="1">
                <a:cs typeface="宋体" pitchFamily="2" charset="-122"/>
              </a:rPr>
              <a:t>abbcde</a:t>
            </a:r>
            <a:r>
              <a:rPr lang="zh-CN" altLang="zh-CN" sz="2400" dirty="0">
                <a:cs typeface="Times New Roman" panose="02020603050405020304" pitchFamily="18" charset="0"/>
              </a:rPr>
              <a:t>进行推导时把序号也带上，做最右推导，形成如下形式：</a:t>
            </a:r>
            <a:endParaRPr lang="zh-CN" altLang="zh-CN" sz="2400" dirty="0">
              <a:effectLst/>
              <a:cs typeface="宋体" pitchFamily="2" charset="-122"/>
            </a:endParaRPr>
          </a:p>
        </p:txBody>
      </p:sp>
      <mc:AlternateContent xmlns:mc="http://schemas.openxmlformats.org/markup-compatibility/2006">
        <mc:Choice xmlns:a14="http://schemas.microsoft.com/office/drawing/2010/main" Requires="a14">
          <p:sp>
            <p:nvSpPr>
              <p:cNvPr id="16" name="矩形 15"/>
              <p:cNvSpPr/>
              <p:nvPr/>
            </p:nvSpPr>
            <p:spPr>
              <a:xfrm>
                <a:off x="1095374" y="4381500"/>
                <a:ext cx="7612063" cy="2308324"/>
              </a:xfrm>
              <a:prstGeom prst="rect">
                <a:avLst/>
              </a:prstGeom>
            </p:spPr>
            <p:txBody>
              <a:bodyPr wrap="square">
                <a:spAutoFit/>
              </a:bodyPr>
              <a:lstStyle/>
              <a:p>
                <a:r>
                  <a:rPr lang="zh-CN" altLang="zh-CN" sz="2400" dirty="0">
                    <a:cs typeface="Times New Roman" panose="02020603050405020304" pitchFamily="18" charset="0"/>
                  </a:rPr>
                  <a:t>进行最右推导的逆过程——最左归约（规范归约）</a:t>
                </a:r>
                <a:r>
                  <a:rPr lang="zh-CN" altLang="en-US" sz="2400" dirty="0">
                    <a:cs typeface="Times New Roman" panose="02020603050405020304" pitchFamily="18" charset="0"/>
                  </a:rPr>
                  <a:t>则为：</a:t>
                </a:r>
                <a:endParaRPr lang="en-US" altLang="zh-CN" sz="2400" dirty="0">
                  <a:cs typeface="Times New Roman" panose="02020603050405020304" pitchFamily="18" charset="0"/>
                </a:endParaRPr>
              </a:p>
              <a:p>
                <a:r>
                  <a:rPr lang="en-US" altLang="zh-CN" sz="2400" dirty="0">
                    <a:sym typeface="Symbol" panose="05050102010706020507" pitchFamily="18" charset="2"/>
                  </a:rPr>
                  <a:t>ab[2]b[3]cd[4]e[1]</a:t>
                </a:r>
              </a:p>
              <a:p>
                <a14:m>
                  <m:oMath xmlns:m="http://schemas.openxmlformats.org/officeDocument/2006/math">
                    <m:r>
                      <a:rPr lang="en-US" altLang="zh-CN" sz="2400" i="1">
                        <a:latin typeface="Cambria Math" panose="02040503050406030204" pitchFamily="18" charset="0"/>
                        <a:ea typeface="Cambria Math" panose="02040503050406030204" pitchFamily="18" charset="0"/>
                        <a:cs typeface="宋体" panose="02010600030101010101" pitchFamily="2" charset="-122"/>
                        <a:sym typeface="Symbol" panose="05050102010706020507" pitchFamily="18" charset="2"/>
                      </a:rPr>
                      <m:t>⇐ </m:t>
                    </m:r>
                  </m:oMath>
                </a14:m>
                <a:r>
                  <a:rPr lang="en-US" altLang="zh-CN" sz="2400" dirty="0" err="1">
                    <a:sym typeface="Symbol" panose="05050102010706020507" pitchFamily="18" charset="2"/>
                  </a:rPr>
                  <a:t>aAb</a:t>
                </a:r>
                <a:r>
                  <a:rPr lang="en-US" altLang="zh-CN" sz="2400" dirty="0">
                    <a:sym typeface="Symbol" panose="05050102010706020507" pitchFamily="18" charset="2"/>
                  </a:rPr>
                  <a:t>[3]cd[4]e[1]</a:t>
                </a:r>
              </a:p>
              <a:p>
                <a14:m>
                  <m:oMath xmlns:m="http://schemas.openxmlformats.org/officeDocument/2006/math">
                    <m:r>
                      <a:rPr lang="en-US" altLang="zh-CN" sz="2400" i="1">
                        <a:latin typeface="Cambria Math" panose="02040503050406030204" pitchFamily="18" charset="0"/>
                        <a:ea typeface="Cambria Math" panose="02040503050406030204" pitchFamily="18" charset="0"/>
                        <a:cs typeface="宋体" panose="02010600030101010101" pitchFamily="2" charset="-122"/>
                        <a:sym typeface="Symbol" panose="05050102010706020507" pitchFamily="18" charset="2"/>
                      </a:rPr>
                      <m:t>⇐ </m:t>
                    </m:r>
                  </m:oMath>
                </a14:m>
                <a:r>
                  <a:rPr lang="en-US" altLang="zh-CN" sz="2400" dirty="0" err="1">
                    <a:sym typeface="Symbol" panose="05050102010706020507" pitchFamily="18" charset="2"/>
                  </a:rPr>
                  <a:t>aAcd</a:t>
                </a:r>
                <a:r>
                  <a:rPr lang="en-US" altLang="zh-CN" sz="2400" dirty="0">
                    <a:sym typeface="Symbol" panose="05050102010706020507" pitchFamily="18" charset="2"/>
                  </a:rPr>
                  <a:t>[4]e[1]</a:t>
                </a:r>
              </a:p>
              <a:p>
                <a14:m>
                  <m:oMath xmlns:m="http://schemas.openxmlformats.org/officeDocument/2006/math">
                    <m:r>
                      <a:rPr lang="en-US" altLang="zh-CN" sz="2400" i="1">
                        <a:latin typeface="Cambria Math" panose="02040503050406030204" pitchFamily="18" charset="0"/>
                        <a:ea typeface="Cambria Math" panose="02040503050406030204" pitchFamily="18" charset="0"/>
                        <a:cs typeface="宋体" panose="02010600030101010101" pitchFamily="2" charset="-122"/>
                        <a:sym typeface="Symbol" panose="05050102010706020507" pitchFamily="18" charset="2"/>
                      </a:rPr>
                      <m:t>⇐ </m:t>
                    </m:r>
                  </m:oMath>
                </a14:m>
                <a:r>
                  <a:rPr lang="en-US" altLang="zh-CN" sz="2400" dirty="0" err="1">
                    <a:sym typeface="Symbol" panose="05050102010706020507" pitchFamily="18" charset="2"/>
                  </a:rPr>
                  <a:t>aAcBe</a:t>
                </a:r>
                <a:r>
                  <a:rPr lang="en-US" altLang="zh-CN" sz="2400" dirty="0">
                    <a:sym typeface="Symbol" panose="05050102010706020507" pitchFamily="18" charset="2"/>
                  </a:rPr>
                  <a:t>[1]</a:t>
                </a:r>
              </a:p>
              <a:p>
                <a14:m>
                  <m:oMath xmlns:m="http://schemas.openxmlformats.org/officeDocument/2006/math">
                    <m:r>
                      <a:rPr lang="en-US" altLang="zh-CN" sz="2400" i="1" smtClean="0">
                        <a:effectLst/>
                        <a:latin typeface="Cambria Math" panose="02040503050406030204" pitchFamily="18" charset="0"/>
                        <a:ea typeface="Cambria Math" panose="02040503050406030204" pitchFamily="18" charset="0"/>
                        <a:cs typeface="宋体" panose="02010600030101010101" pitchFamily="2" charset="-122"/>
                        <a:sym typeface="Symbol" panose="05050102010706020507" pitchFamily="18" charset="2"/>
                      </a:rPr>
                      <m:t>⇐</m:t>
                    </m:r>
                  </m:oMath>
                </a14:m>
                <a:r>
                  <a:rPr lang="en-US" altLang="zh-CN" sz="2400" dirty="0">
                    <a:effectLst/>
                    <a:cs typeface="宋体" panose="02010600030101010101" pitchFamily="2" charset="-122"/>
                    <a:sym typeface="Symbol" panose="05050102010706020507" pitchFamily="18" charset="2"/>
                  </a:rPr>
                  <a:t> S</a:t>
                </a:r>
                <a:endParaRPr lang="zh-CN" altLang="zh-CN" sz="2400" dirty="0">
                  <a:effectLst/>
                  <a:cs typeface="宋体" panose="02010600030101010101" pitchFamily="2" charset="-122"/>
                </a:endParaRPr>
              </a:p>
            </p:txBody>
          </p:sp>
        </mc:Choice>
        <mc:Fallback>
          <p:sp>
            <p:nvSpPr>
              <p:cNvPr id="16" name="矩形 15"/>
              <p:cNvSpPr>
                <a:spLocks noRot="1" noChangeAspect="1" noMove="1" noResize="1" noEditPoints="1" noAdjustHandles="1" noChangeArrowheads="1" noChangeShapeType="1" noTextEdit="1"/>
              </p:cNvSpPr>
              <p:nvPr/>
            </p:nvSpPr>
            <p:spPr>
              <a:xfrm>
                <a:off x="1095374" y="4381500"/>
                <a:ext cx="7612063" cy="2308324"/>
              </a:xfrm>
              <a:prstGeom prst="rect">
                <a:avLst/>
              </a:prstGeom>
              <a:blipFill rotWithShape="0">
                <a:blip r:embed="rId1"/>
                <a:stretch>
                  <a:fillRect l="-1282" t="-2910" r="-3766" b="-5556"/>
                </a:stretch>
              </a:blipFill>
            </p:spPr>
            <p:txBody>
              <a:bodyPr/>
              <a:lstStyle/>
              <a:p>
                <a:r>
                  <a:rPr lang="zh-CN" altLang="en-US">
                    <a:noFill/>
                  </a:rPr>
                  <a:t> </a:t>
                </a:r>
                <a:endParaRPr lang="zh-CN" altLang="en-US">
                  <a:noFill/>
                </a:endParaRPr>
              </a:p>
            </p:txBody>
          </p:sp>
        </mc:Fallback>
      </mc:AlternateContent>
      <p:sp>
        <p:nvSpPr>
          <p:cNvPr id="17" name="矩形 16"/>
          <p:cNvSpPr/>
          <p:nvPr/>
        </p:nvSpPr>
        <p:spPr>
          <a:xfrm>
            <a:off x="3587750" y="2682061"/>
            <a:ext cx="3432175" cy="1569660"/>
          </a:xfrm>
          <a:prstGeom prst="rect">
            <a:avLst/>
          </a:prstGeom>
        </p:spPr>
        <p:txBody>
          <a:bodyPr wrap="square">
            <a:spAutoFit/>
          </a:bodyPr>
          <a:lstStyle/>
          <a:p>
            <a:r>
              <a:rPr lang="en-US" altLang="zh-CN" sz="2400" dirty="0">
                <a:sym typeface="Symbol" panose="05050102010706020507" pitchFamily="18" charset="2"/>
              </a:rPr>
              <a:t>S </a:t>
            </a:r>
            <a:r>
              <a:rPr lang="zh-CN" altLang="en-US" sz="2400" dirty="0">
                <a:sym typeface="Symbol" panose="05050102010706020507" pitchFamily="18" charset="2"/>
              </a:rPr>
              <a:t> </a:t>
            </a:r>
            <a:r>
              <a:rPr lang="en-US" altLang="zh-CN" sz="2400" dirty="0" err="1">
                <a:sym typeface="Symbol" panose="05050102010706020507" pitchFamily="18" charset="2"/>
              </a:rPr>
              <a:t>aAcBe</a:t>
            </a:r>
            <a:r>
              <a:rPr lang="en-US" altLang="zh-CN" sz="2400" dirty="0">
                <a:sym typeface="Symbol" panose="05050102010706020507" pitchFamily="18" charset="2"/>
              </a:rPr>
              <a:t>[1]</a:t>
            </a:r>
            <a:r>
              <a:rPr lang="zh-CN" altLang="en-US" sz="2400" dirty="0">
                <a:sym typeface="Symbol" panose="05050102010706020507" pitchFamily="18" charset="2"/>
              </a:rPr>
              <a:t> </a:t>
            </a:r>
            <a:endParaRPr lang="en-US" altLang="zh-CN" sz="2400" dirty="0">
              <a:sym typeface="Symbol" panose="05050102010706020507" pitchFamily="18" charset="2"/>
            </a:endParaRPr>
          </a:p>
          <a:p>
            <a:r>
              <a:rPr lang="zh-CN" altLang="en-US" sz="2400" dirty="0">
                <a:sym typeface="Symbol" panose="05050102010706020507" pitchFamily="18" charset="2"/>
              </a:rPr>
              <a:t>    </a:t>
            </a:r>
            <a:r>
              <a:rPr lang="en-US" altLang="zh-CN" sz="2400" dirty="0" err="1">
                <a:sym typeface="Symbol" panose="05050102010706020507" pitchFamily="18" charset="2"/>
              </a:rPr>
              <a:t>aAcd</a:t>
            </a:r>
            <a:r>
              <a:rPr lang="en-US" altLang="zh-CN" sz="2400" dirty="0">
                <a:sym typeface="Symbol" panose="05050102010706020507" pitchFamily="18" charset="2"/>
              </a:rPr>
              <a:t>[4]e[1]</a:t>
            </a:r>
            <a:endParaRPr lang="en-US" altLang="zh-CN" sz="2400" dirty="0">
              <a:sym typeface="Symbol" panose="05050102010706020507" pitchFamily="18" charset="2"/>
            </a:endParaRPr>
          </a:p>
          <a:p>
            <a:r>
              <a:rPr lang="zh-CN" altLang="en-US" sz="2400" dirty="0">
                <a:sym typeface="Symbol" panose="05050102010706020507" pitchFamily="18" charset="2"/>
              </a:rPr>
              <a:t>    </a:t>
            </a:r>
            <a:r>
              <a:rPr lang="en-US" altLang="zh-CN" sz="2400" dirty="0" err="1">
                <a:sym typeface="Symbol" panose="05050102010706020507" pitchFamily="18" charset="2"/>
              </a:rPr>
              <a:t>aAb</a:t>
            </a:r>
            <a:r>
              <a:rPr lang="en-US" altLang="zh-CN" sz="2400" dirty="0">
                <a:sym typeface="Symbol" panose="05050102010706020507" pitchFamily="18" charset="2"/>
              </a:rPr>
              <a:t>[3]cd[4]e[1]</a:t>
            </a:r>
            <a:endParaRPr lang="en-US" altLang="zh-CN" sz="2400" dirty="0">
              <a:sym typeface="Symbol" panose="05050102010706020507" pitchFamily="18" charset="2"/>
            </a:endParaRPr>
          </a:p>
          <a:p>
            <a:r>
              <a:rPr lang="zh-CN" altLang="en-US" sz="2400" dirty="0">
                <a:sym typeface="Symbol" panose="05050102010706020507" pitchFamily="18" charset="2"/>
              </a:rPr>
              <a:t>    </a:t>
            </a:r>
            <a:r>
              <a:rPr lang="en-US" altLang="zh-CN" sz="2400" dirty="0">
                <a:sym typeface="Symbol" panose="05050102010706020507" pitchFamily="18" charset="2"/>
              </a:rPr>
              <a:t>ab[2]b[3]cd[4]e[1]</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fade">
                                      <p:cBhvr>
                                        <p:cTn id="17" dur="500"/>
                                        <p:tgtEl>
                                          <p:spTgt spid="1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xEl>
                                              <p:pRg st="1" end="1"/>
                                            </p:txEl>
                                          </p:spTgt>
                                        </p:tgtEl>
                                        <p:attrNameLst>
                                          <p:attrName>style.visibility</p:attrName>
                                        </p:attrNameLst>
                                      </p:cBhvr>
                                      <p:to>
                                        <p:strVal val="visible"/>
                                      </p:to>
                                    </p:set>
                                    <p:animEffect transition="in" filter="fade">
                                      <p:cBhvr>
                                        <p:cTn id="22" dur="500"/>
                                        <p:tgtEl>
                                          <p:spTgt spid="1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xEl>
                                              <p:pRg st="2" end="2"/>
                                            </p:txEl>
                                          </p:spTgt>
                                        </p:tgtEl>
                                        <p:attrNameLst>
                                          <p:attrName>style.visibility</p:attrName>
                                        </p:attrNameLst>
                                      </p:cBhvr>
                                      <p:to>
                                        <p:strVal val="visible"/>
                                      </p:to>
                                    </p:set>
                                    <p:animEffect transition="in" filter="fade">
                                      <p:cBhvr>
                                        <p:cTn id="27" dur="500"/>
                                        <p:tgtEl>
                                          <p:spTgt spid="1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
                                            <p:txEl>
                                              <p:pRg st="3" end="3"/>
                                            </p:txEl>
                                          </p:spTgt>
                                        </p:tgtEl>
                                        <p:attrNameLst>
                                          <p:attrName>style.visibility</p:attrName>
                                        </p:attrNameLst>
                                      </p:cBhvr>
                                      <p:to>
                                        <p:strVal val="visible"/>
                                      </p:to>
                                    </p:set>
                                    <p:animEffect transition="in" filter="fade">
                                      <p:cBhvr>
                                        <p:cTn id="32" dur="500"/>
                                        <p:tgtEl>
                                          <p:spTgt spid="1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
                                            <p:txEl>
                                              <p:pRg st="0" end="0"/>
                                            </p:txEl>
                                          </p:spTgt>
                                        </p:tgtEl>
                                        <p:attrNameLst>
                                          <p:attrName>style.visibility</p:attrName>
                                        </p:attrNameLst>
                                      </p:cBhvr>
                                      <p:to>
                                        <p:strVal val="visible"/>
                                      </p:to>
                                    </p:set>
                                    <p:animEffect transition="in" filter="fade">
                                      <p:cBhvr>
                                        <p:cTn id="37" dur="500"/>
                                        <p:tgtEl>
                                          <p:spTgt spid="1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6">
                                            <p:txEl>
                                              <p:pRg st="1" end="1"/>
                                            </p:txEl>
                                          </p:spTgt>
                                        </p:tgtEl>
                                        <p:attrNameLst>
                                          <p:attrName>style.visibility</p:attrName>
                                        </p:attrNameLst>
                                      </p:cBhvr>
                                      <p:to>
                                        <p:strVal val="visible"/>
                                      </p:to>
                                    </p:set>
                                    <p:animEffect transition="in" filter="fade">
                                      <p:cBhvr>
                                        <p:cTn id="42" dur="500"/>
                                        <p:tgtEl>
                                          <p:spTgt spid="16">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6">
                                            <p:txEl>
                                              <p:pRg st="2" end="2"/>
                                            </p:txEl>
                                          </p:spTgt>
                                        </p:tgtEl>
                                        <p:attrNameLst>
                                          <p:attrName>style.visibility</p:attrName>
                                        </p:attrNameLst>
                                      </p:cBhvr>
                                      <p:to>
                                        <p:strVal val="visible"/>
                                      </p:to>
                                    </p:set>
                                    <p:animEffect transition="in" filter="fade">
                                      <p:cBhvr>
                                        <p:cTn id="47" dur="500"/>
                                        <p:tgtEl>
                                          <p:spTgt spid="16">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6">
                                            <p:txEl>
                                              <p:pRg st="3" end="3"/>
                                            </p:txEl>
                                          </p:spTgt>
                                        </p:tgtEl>
                                        <p:attrNameLst>
                                          <p:attrName>style.visibility</p:attrName>
                                        </p:attrNameLst>
                                      </p:cBhvr>
                                      <p:to>
                                        <p:strVal val="visible"/>
                                      </p:to>
                                    </p:set>
                                    <p:animEffect transition="in" filter="fade">
                                      <p:cBhvr>
                                        <p:cTn id="52" dur="500"/>
                                        <p:tgtEl>
                                          <p:spTgt spid="16">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6">
                                            <p:txEl>
                                              <p:pRg st="4" end="4"/>
                                            </p:txEl>
                                          </p:spTgt>
                                        </p:tgtEl>
                                        <p:attrNameLst>
                                          <p:attrName>style.visibility</p:attrName>
                                        </p:attrNameLst>
                                      </p:cBhvr>
                                      <p:to>
                                        <p:strVal val="visible"/>
                                      </p:to>
                                    </p:set>
                                    <p:animEffect transition="in" filter="fade">
                                      <p:cBhvr>
                                        <p:cTn id="57" dur="500"/>
                                        <p:tgtEl>
                                          <p:spTgt spid="16">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6">
                                            <p:txEl>
                                              <p:pRg st="5" end="5"/>
                                            </p:txEl>
                                          </p:spTgt>
                                        </p:tgtEl>
                                        <p:attrNameLst>
                                          <p:attrName>style.visibility</p:attrName>
                                        </p:attrNameLst>
                                      </p:cBhvr>
                                      <p:to>
                                        <p:strVal val="visible"/>
                                      </p:to>
                                    </p:set>
                                    <p:animEffect transition="in" filter="fade">
                                      <p:cBhvr>
                                        <p:cTn id="62" dur="500"/>
                                        <p:tgtEl>
                                          <p:spTgt spid="1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一、活前缀</a:t>
            </a:r>
            <a:endParaRPr lang="zh-CN" altLang="en-US" dirty="0"/>
          </a:p>
        </p:txBody>
      </p:sp>
      <p:sp>
        <p:nvSpPr>
          <p:cNvPr id="4" name="内容占位符 3"/>
          <p:cNvSpPr>
            <a:spLocks noGrp="1"/>
          </p:cNvSpPr>
          <p:nvPr>
            <p:ph sz="quarter" idx="13"/>
          </p:nvPr>
        </p:nvSpPr>
        <p:spPr/>
        <p:txBody>
          <a:bodyPr>
            <a:normAutofit/>
          </a:bodyPr>
          <a:lstStyle/>
          <a:p>
            <a:r>
              <a:rPr lang="zh-CN" altLang="zh-CN" sz="2400" dirty="0">
                <a:cs typeface="Times New Roman" panose="02020603050405020304" pitchFamily="18" charset="0"/>
              </a:rPr>
              <a:t>可以看出每次归约句型的</a:t>
            </a:r>
            <a:r>
              <a:rPr lang="zh-CN" altLang="zh-CN" sz="2400" dirty="0">
                <a:solidFill>
                  <a:srgbClr val="FF0000"/>
                </a:solidFill>
                <a:cs typeface="Times New Roman" panose="02020603050405020304" pitchFamily="18" charset="0"/>
              </a:rPr>
              <a:t>前部分</a:t>
            </a:r>
            <a:r>
              <a:rPr lang="zh-CN" altLang="zh-CN" sz="2400" dirty="0">
                <a:cs typeface="Times New Roman" panose="02020603050405020304" pitchFamily="18" charset="0"/>
              </a:rPr>
              <a:t>依次为：</a:t>
            </a:r>
            <a:endParaRPr lang="en-US" altLang="zh-CN" sz="2400" dirty="0">
              <a:cs typeface="Times New Roman" panose="02020603050405020304" pitchFamily="18" charset="0"/>
            </a:endParaRPr>
          </a:p>
          <a:p>
            <a:r>
              <a:rPr lang="pt-BR" altLang="zh-CN" sz="2400" dirty="0"/>
              <a:t>ab[2]</a:t>
            </a:r>
            <a:endParaRPr lang="zh-CN" altLang="zh-CN" sz="2400" dirty="0"/>
          </a:p>
          <a:p>
            <a:r>
              <a:rPr lang="pt-BR" altLang="zh-CN" sz="2400" dirty="0"/>
              <a:t>aAb[3]</a:t>
            </a:r>
            <a:endParaRPr lang="zh-CN" altLang="zh-CN" sz="2400" dirty="0"/>
          </a:p>
          <a:p>
            <a:r>
              <a:rPr lang="pt-BR" altLang="zh-CN" sz="2400" dirty="0"/>
              <a:t>aAcd[4]</a:t>
            </a:r>
            <a:endParaRPr lang="zh-CN" altLang="zh-CN" sz="2400" dirty="0"/>
          </a:p>
          <a:p>
            <a:r>
              <a:rPr lang="pt-BR" altLang="zh-CN" sz="2400" dirty="0"/>
              <a:t>aAcBe[1]</a:t>
            </a:r>
            <a:endParaRPr lang="pt-BR" altLang="zh-CN" sz="2400" dirty="0"/>
          </a:p>
          <a:p>
            <a:r>
              <a:rPr lang="zh-CN" altLang="en-US" sz="2400" dirty="0">
                <a:cs typeface="宋体" pitchFamily="2" charset="-122"/>
              </a:rPr>
              <a:t>这正是</a:t>
            </a:r>
            <a:r>
              <a:rPr lang="en-US" altLang="zh-CN" sz="2400" dirty="0">
                <a:cs typeface="宋体" pitchFamily="2" charset="-122"/>
              </a:rPr>
              <a:t>P</a:t>
            </a:r>
            <a:r>
              <a:rPr lang="en-US" altLang="zh-CN" sz="2400" baseline="-25000" dirty="0">
                <a:cs typeface="宋体" pitchFamily="2" charset="-122"/>
              </a:rPr>
              <a:t>125</a:t>
            </a:r>
            <a:r>
              <a:rPr lang="zh-CN" altLang="en-US" sz="2400" dirty="0">
                <a:cs typeface="宋体" pitchFamily="2" charset="-122"/>
              </a:rPr>
              <a:t>的分析过程中每次采取归约动作前符号栈中的内容，即分别对应步骤</a:t>
            </a:r>
            <a:r>
              <a:rPr lang="en-US" altLang="zh-CN" sz="2400" dirty="0">
                <a:cs typeface="宋体" pitchFamily="2" charset="-122"/>
              </a:rPr>
              <a:t>3</a:t>
            </a:r>
            <a:r>
              <a:rPr lang="zh-CN" altLang="en-US" sz="2400" dirty="0">
                <a:cs typeface="宋体" pitchFamily="2" charset="-122"/>
              </a:rPr>
              <a:t>、</a:t>
            </a:r>
            <a:r>
              <a:rPr lang="en-US" altLang="zh-CN" sz="2400" dirty="0">
                <a:cs typeface="宋体" pitchFamily="2" charset="-122"/>
              </a:rPr>
              <a:t>5</a:t>
            </a:r>
            <a:r>
              <a:rPr lang="zh-CN" altLang="en-US" sz="2400" dirty="0">
                <a:cs typeface="宋体" pitchFamily="2" charset="-122"/>
              </a:rPr>
              <a:t>、</a:t>
            </a:r>
            <a:r>
              <a:rPr lang="en-US" altLang="zh-CN" sz="2400" dirty="0">
                <a:cs typeface="宋体" pitchFamily="2" charset="-122"/>
              </a:rPr>
              <a:t>8</a:t>
            </a:r>
            <a:r>
              <a:rPr lang="zh-CN" altLang="en-US" sz="2400" dirty="0">
                <a:cs typeface="宋体" pitchFamily="2" charset="-122"/>
              </a:rPr>
              <a:t>、</a:t>
            </a:r>
            <a:r>
              <a:rPr lang="en-US" altLang="zh-CN" sz="2400" dirty="0">
                <a:cs typeface="宋体" pitchFamily="2" charset="-122"/>
              </a:rPr>
              <a:t>10</a:t>
            </a:r>
            <a:r>
              <a:rPr lang="zh-CN" altLang="en-US" sz="2400" dirty="0">
                <a:cs typeface="宋体" pitchFamily="2" charset="-122"/>
              </a:rPr>
              <a:t>时符号栈中的符号串。</a:t>
            </a:r>
            <a:endParaRPr lang="en-US" altLang="zh-CN" sz="2400" dirty="0">
              <a:cs typeface="宋体" pitchFamily="2" charset="-122"/>
            </a:endParaRPr>
          </a:p>
          <a:p>
            <a:r>
              <a:rPr lang="zh-CN" altLang="en-US" sz="2400" dirty="0">
                <a:cs typeface="宋体" pitchFamily="2" charset="-122"/>
              </a:rPr>
              <a:t>我们把规范句型的这种前部称为</a:t>
            </a:r>
            <a:r>
              <a:rPr lang="zh-CN" altLang="en-US" sz="2400" dirty="0">
                <a:solidFill>
                  <a:srgbClr val="FF0000"/>
                </a:solidFill>
                <a:cs typeface="宋体" pitchFamily="2" charset="-122"/>
              </a:rPr>
              <a:t>可归前缀</a:t>
            </a:r>
            <a:r>
              <a:rPr lang="zh-CN" altLang="en-US" sz="2400" dirty="0">
                <a:cs typeface="宋体" pitchFamily="2" charset="-122"/>
              </a:rPr>
              <a:t>，它</a:t>
            </a:r>
            <a:r>
              <a:rPr lang="zh-CN" altLang="en-US" sz="2400" dirty="0">
                <a:solidFill>
                  <a:srgbClr val="FF0000"/>
                </a:solidFill>
                <a:cs typeface="宋体" pitchFamily="2" charset="-122"/>
              </a:rPr>
              <a:t>不包含句柄之后的任何符号</a:t>
            </a:r>
            <a:r>
              <a:rPr lang="zh-CN" altLang="en-US" sz="2400" dirty="0">
                <a:cs typeface="宋体" pitchFamily="2" charset="-122"/>
              </a:rPr>
              <a:t>。</a:t>
            </a:r>
            <a:endParaRPr lang="zh-CN" altLang="zh-CN" sz="2400" dirty="0">
              <a:cs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normAutofit/>
          </a:bodyPr>
          <a:lstStyle/>
          <a:p>
            <a:r>
              <a:rPr lang="zh-CN" altLang="en-US" dirty="0"/>
              <a:t>一、活前缀</a:t>
            </a:r>
            <a:endParaRPr lang="zh-CN" altLang="en-US" dirty="0"/>
          </a:p>
        </p:txBody>
      </p:sp>
      <p:sp>
        <p:nvSpPr>
          <p:cNvPr id="4" name="内容占位符 3"/>
          <p:cNvSpPr>
            <a:spLocks noGrp="1"/>
          </p:cNvSpPr>
          <p:nvPr>
            <p:ph sz="quarter" idx="13"/>
          </p:nvPr>
        </p:nvSpPr>
        <p:spPr/>
        <p:txBody>
          <a:bodyPr>
            <a:normAutofit/>
          </a:bodyPr>
          <a:lstStyle/>
          <a:p>
            <a:r>
              <a:rPr lang="zh-CN" altLang="zh-CN" sz="2400" dirty="0"/>
              <a:t>我们把形成可归前缀之前包括可归前缀在内的所有规范句型的前缀都称为</a:t>
            </a:r>
            <a:r>
              <a:rPr lang="zh-CN" altLang="zh-CN" sz="2400" dirty="0">
                <a:solidFill>
                  <a:srgbClr val="FF0000"/>
                </a:solidFill>
              </a:rPr>
              <a:t>活前缀</a:t>
            </a:r>
            <a:r>
              <a:rPr lang="zh-CN" altLang="zh-CN" sz="2400" dirty="0"/>
              <a:t>。</a:t>
            </a:r>
            <a:endParaRPr lang="en-US" altLang="zh-CN" sz="2400" dirty="0"/>
          </a:p>
          <a:p>
            <a:r>
              <a:rPr lang="zh-CN" altLang="zh-CN" sz="2400" dirty="0"/>
              <a:t>之所以称之为活前缀，是因为</a:t>
            </a:r>
            <a:r>
              <a:rPr lang="zh-CN" altLang="zh-CN" sz="2400" dirty="0">
                <a:solidFill>
                  <a:srgbClr val="FF0000"/>
                </a:solidFill>
              </a:rPr>
              <a:t>在其右边添加一些终结符号后就可以形成规范句型</a:t>
            </a:r>
            <a:r>
              <a:rPr lang="zh-CN" altLang="zh-CN" sz="2400" dirty="0"/>
              <a:t>。</a:t>
            </a:r>
            <a:endParaRPr lang="en-US" altLang="zh-CN" sz="2400" dirty="0"/>
          </a:p>
          <a:p>
            <a:r>
              <a:rPr lang="zh-CN" altLang="en-US" sz="2400" dirty="0"/>
              <a:t>例如：</a:t>
            </a:r>
            <a:endParaRPr lang="en-US" altLang="zh-CN" sz="2400" dirty="0"/>
          </a:p>
          <a:p>
            <a:r>
              <a:rPr lang="zh-CN" altLang="en-US" sz="2400" dirty="0"/>
              <a:t>可归前缀</a:t>
            </a:r>
            <a:r>
              <a:rPr lang="en-US" altLang="zh-CN" sz="2400" dirty="0"/>
              <a:t>		</a:t>
            </a:r>
            <a:r>
              <a:rPr lang="zh-CN" altLang="en-US" sz="2400" dirty="0"/>
              <a:t>活前缀</a:t>
            </a:r>
            <a:endParaRPr lang="en-US" altLang="zh-CN" sz="2400" dirty="0"/>
          </a:p>
          <a:p>
            <a:pPr marL="504190" lvl="1">
              <a:buSzPct val="100000"/>
              <a:buFont typeface="Wingdings" panose="05000000000000000000" pitchFamily="2" charset="2"/>
              <a:buChar char="Ø"/>
            </a:pPr>
            <a:r>
              <a:rPr lang="pt-BR" altLang="zh-CN" dirty="0"/>
              <a:t>ab[2]</a:t>
            </a:r>
            <a:r>
              <a:rPr lang="en-US" altLang="zh-CN" dirty="0">
                <a:sym typeface="Symbol" panose="05050102010706020507" pitchFamily="18" charset="2"/>
              </a:rPr>
              <a:t> 		</a:t>
            </a:r>
            <a:r>
              <a:rPr lang="en-US" altLang="zh-CN" dirty="0"/>
              <a:t>,</a:t>
            </a:r>
            <a:r>
              <a:rPr lang="en-US" altLang="zh-CN" dirty="0" err="1"/>
              <a:t>a,ab</a:t>
            </a:r>
            <a:endParaRPr lang="en-US" altLang="zh-CN" dirty="0"/>
          </a:p>
          <a:p>
            <a:pPr marL="504190" lvl="1">
              <a:buSzPct val="100000"/>
              <a:buFont typeface="Wingdings" panose="05000000000000000000" pitchFamily="2" charset="2"/>
              <a:buChar char="Ø"/>
            </a:pPr>
            <a:r>
              <a:rPr lang="pt-BR" altLang="zh-CN" dirty="0"/>
              <a:t>aAb[3]	</a:t>
            </a:r>
            <a:r>
              <a:rPr lang="en-US" altLang="zh-CN" dirty="0">
                <a:sym typeface="Symbol" panose="05050102010706020507" pitchFamily="18" charset="2"/>
              </a:rPr>
              <a:t> 	</a:t>
            </a:r>
            <a:r>
              <a:rPr lang="en-US" altLang="zh-CN" dirty="0"/>
              <a:t> ,</a:t>
            </a:r>
            <a:r>
              <a:rPr lang="en-US" altLang="zh-CN" dirty="0" err="1"/>
              <a:t>a,aA,aAb</a:t>
            </a:r>
            <a:endParaRPr lang="en-US" altLang="zh-CN" dirty="0"/>
          </a:p>
          <a:p>
            <a:pPr marL="504190" lvl="1">
              <a:buSzPct val="100000"/>
              <a:buFont typeface="Wingdings" panose="05000000000000000000" pitchFamily="2" charset="2"/>
              <a:buChar char="Ø"/>
            </a:pPr>
            <a:r>
              <a:rPr lang="pt-BR" altLang="zh-CN" dirty="0"/>
              <a:t>aAcd[4]</a:t>
            </a:r>
            <a:r>
              <a:rPr lang="en-US" altLang="zh-CN" dirty="0">
                <a:sym typeface="Symbol" panose="05050102010706020507" pitchFamily="18" charset="2"/>
              </a:rPr>
              <a:t> 		</a:t>
            </a:r>
            <a:r>
              <a:rPr lang="en-US" altLang="zh-CN" dirty="0"/>
              <a:t> ,</a:t>
            </a:r>
            <a:r>
              <a:rPr lang="en-US" altLang="zh-CN" dirty="0" err="1"/>
              <a:t>a,aA,aAc,aAcd</a:t>
            </a:r>
            <a:endParaRPr lang="en-US" altLang="zh-CN" dirty="0"/>
          </a:p>
          <a:p>
            <a:r>
              <a:rPr lang="pt-BR" altLang="zh-CN" sz="2400" dirty="0"/>
              <a:t>aAcBe[1] 		</a:t>
            </a:r>
            <a:r>
              <a:rPr lang="en-US" altLang="zh-CN" sz="2400" dirty="0">
                <a:sym typeface="Symbol" panose="05050102010706020507" pitchFamily="18" charset="2"/>
              </a:rPr>
              <a:t></a:t>
            </a:r>
            <a:r>
              <a:rPr lang="en-US" altLang="zh-CN" sz="2400" dirty="0"/>
              <a:t> ,</a:t>
            </a:r>
            <a:r>
              <a:rPr lang="en-US" altLang="zh-CN" sz="2400" dirty="0" err="1"/>
              <a:t>a,aA,aAc,aAcB,aAcBe</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500"/>
                                        <p:tgtEl>
                                          <p:spTgt spid="4">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xEl>
                                              <p:pRg st="7" end="7"/>
                                            </p:txEl>
                                          </p:spTgt>
                                        </p:tgtEl>
                                        <p:attrNameLst>
                                          <p:attrName>style.visibility</p:attrName>
                                        </p:attrNameLst>
                                      </p:cBhvr>
                                      <p:to>
                                        <p:strVal val="visible"/>
                                      </p:to>
                                    </p:set>
                                    <p:animEffect transition="in" filter="fade">
                                      <p:cBhvr>
                                        <p:cTn id="36"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一、活前缀</a:t>
            </a:r>
            <a:endParaRPr lang="zh-CN" altLang="en-US" dirty="0"/>
          </a:p>
        </p:txBody>
      </p:sp>
      <p:sp>
        <p:nvSpPr>
          <p:cNvPr id="4" name="内容占位符 3"/>
          <p:cNvSpPr>
            <a:spLocks noGrp="1"/>
          </p:cNvSpPr>
          <p:nvPr>
            <p:ph sz="quarter" idx="13"/>
          </p:nvPr>
        </p:nvSpPr>
        <p:spPr/>
        <p:txBody>
          <a:bodyPr/>
          <a:lstStyle/>
          <a:p>
            <a:r>
              <a:rPr lang="zh-CN" altLang="zh-CN" dirty="0"/>
              <a:t>在</a:t>
            </a:r>
            <a:r>
              <a:rPr lang="en-US" altLang="zh-CN" dirty="0"/>
              <a:t>LR</a:t>
            </a:r>
            <a:r>
              <a:rPr lang="zh-CN" altLang="zh-CN" dirty="0"/>
              <a:t>分析过程中的任何时候，栈里的文法符号（自栈底向上）</a:t>
            </a:r>
            <a:r>
              <a:rPr lang="en-US" altLang="zh-CN" dirty="0"/>
              <a:t>X</a:t>
            </a:r>
            <a:r>
              <a:rPr lang="en-US" altLang="zh-CN" baseline="-25000" dirty="0"/>
              <a:t>1</a:t>
            </a:r>
            <a:r>
              <a:rPr lang="en-US" altLang="zh-CN" dirty="0"/>
              <a:t>X</a:t>
            </a:r>
            <a:r>
              <a:rPr lang="en-US" altLang="zh-CN" baseline="-25000" dirty="0"/>
              <a:t>2</a:t>
            </a:r>
            <a:r>
              <a:rPr lang="zh-CN" altLang="zh-CN" dirty="0"/>
              <a:t>…</a:t>
            </a:r>
            <a:r>
              <a:rPr lang="en-US" altLang="zh-CN" dirty="0" err="1"/>
              <a:t>X</a:t>
            </a:r>
            <a:r>
              <a:rPr lang="en-US" altLang="zh-CN" baseline="-25000" dirty="0" err="1"/>
              <a:t>m</a:t>
            </a:r>
            <a:r>
              <a:rPr lang="zh-CN" altLang="zh-CN" dirty="0">
                <a:solidFill>
                  <a:srgbClr val="FF0000"/>
                </a:solidFill>
              </a:rPr>
              <a:t>应该构成活前缀</a:t>
            </a:r>
            <a:r>
              <a:rPr lang="zh-CN" altLang="zh-CN" dirty="0"/>
              <a:t>，把输入串的剩余部分配上之后即应成为规范句型（当然，这个输入串必须确实是文法的一个句子，再回头看</a:t>
            </a:r>
            <a:r>
              <a:rPr lang="en-US" altLang="zh-CN" dirty="0"/>
              <a:t>P</a:t>
            </a:r>
            <a:r>
              <a:rPr lang="en-US" altLang="zh-CN" baseline="-25000" dirty="0"/>
              <a:t>125</a:t>
            </a:r>
            <a:r>
              <a:rPr lang="en-US" altLang="zh-CN" dirty="0"/>
              <a:t> LR</a:t>
            </a:r>
            <a:r>
              <a:rPr lang="zh-CN" altLang="zh-CN" dirty="0"/>
              <a:t>分析的例子）。</a:t>
            </a:r>
            <a:endParaRPr lang="en-US" altLang="zh-CN" dirty="0"/>
          </a:p>
          <a:p>
            <a:r>
              <a:rPr lang="zh-CN" altLang="zh-CN" dirty="0"/>
              <a:t>反过来说，只要输入串的已扫描部分保持可归约成一个活前缀，那就意味着扫描过的部分没有错误。</a:t>
            </a:r>
            <a:endParaRPr lang="zh-CN" altLang="zh-CN"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一、活前缀</a:t>
            </a:r>
            <a:endParaRPr lang="zh-CN" altLang="en-US" dirty="0"/>
          </a:p>
        </p:txBody>
      </p:sp>
      <p:sp>
        <p:nvSpPr>
          <p:cNvPr id="4" name="内容占位符 3"/>
          <p:cNvSpPr>
            <a:spLocks noGrp="1"/>
          </p:cNvSpPr>
          <p:nvPr>
            <p:ph sz="quarter" idx="13"/>
          </p:nvPr>
        </p:nvSpPr>
        <p:spPr/>
        <p:txBody>
          <a:bodyPr>
            <a:noAutofit/>
          </a:bodyPr>
          <a:lstStyle/>
          <a:p>
            <a:pPr>
              <a:lnSpc>
                <a:spcPct val="150000"/>
              </a:lnSpc>
              <a:spcBef>
                <a:spcPts val="0"/>
              </a:spcBef>
              <a:spcAft>
                <a:spcPts val="0"/>
              </a:spcAft>
            </a:pPr>
            <a:r>
              <a:rPr lang="zh-CN" altLang="zh-CN" sz="2400" dirty="0"/>
              <a:t>这样来看，如果我们能构造出一个</a:t>
            </a:r>
            <a:r>
              <a:rPr lang="en-US" altLang="zh-CN" sz="2400" dirty="0">
                <a:solidFill>
                  <a:srgbClr val="FF0000"/>
                </a:solidFill>
              </a:rPr>
              <a:t>FA</a:t>
            </a:r>
            <a:r>
              <a:rPr lang="zh-CN" altLang="zh-CN" sz="2400" dirty="0"/>
              <a:t>，它能</a:t>
            </a:r>
            <a:r>
              <a:rPr lang="zh-CN" altLang="zh-CN" sz="2400" dirty="0">
                <a:solidFill>
                  <a:srgbClr val="FF0000"/>
                </a:solidFill>
              </a:rPr>
              <a:t>识别某文法</a:t>
            </a:r>
            <a:r>
              <a:rPr lang="en-US" altLang="zh-CN" sz="2400" dirty="0">
                <a:solidFill>
                  <a:srgbClr val="FF0000"/>
                </a:solidFill>
              </a:rPr>
              <a:t>G</a:t>
            </a:r>
            <a:r>
              <a:rPr lang="zh-CN" altLang="zh-CN" sz="2400" dirty="0">
                <a:solidFill>
                  <a:srgbClr val="FF0000"/>
                </a:solidFill>
              </a:rPr>
              <a:t>的所有活前缀</a:t>
            </a:r>
            <a:r>
              <a:rPr lang="zh-CN" altLang="zh-CN" sz="2400" dirty="0"/>
              <a:t>（我们可以把文法的终结符和非终结符都看成</a:t>
            </a:r>
            <a:r>
              <a:rPr lang="en-US" altLang="zh-CN" sz="2400" dirty="0"/>
              <a:t>FA</a:t>
            </a:r>
            <a:r>
              <a:rPr lang="zh-CN" altLang="zh-CN" sz="2400" dirty="0"/>
              <a:t>的输入符号，每次把一个符号进栈看成已识别过了该符号，同时状态进行转换，当识别到可归前缀时，相当于在栈中形成句柄，认为达到了识别句柄的终态），那么我们就可以</a:t>
            </a:r>
            <a:r>
              <a:rPr lang="zh-CN" altLang="zh-CN" sz="2400" dirty="0">
                <a:solidFill>
                  <a:srgbClr val="FF0000"/>
                </a:solidFill>
              </a:rPr>
              <a:t>通过这个</a:t>
            </a:r>
            <a:r>
              <a:rPr lang="en-US" altLang="zh-CN" sz="2400" dirty="0">
                <a:solidFill>
                  <a:srgbClr val="FF0000"/>
                </a:solidFill>
              </a:rPr>
              <a:t>FA</a:t>
            </a:r>
            <a:r>
              <a:rPr lang="zh-CN" altLang="zh-CN" sz="2400" dirty="0">
                <a:solidFill>
                  <a:srgbClr val="FF0000"/>
                </a:solidFill>
              </a:rPr>
              <a:t>来构造</a:t>
            </a:r>
            <a:r>
              <a:rPr lang="en-US" altLang="zh-CN" sz="2400" dirty="0">
                <a:solidFill>
                  <a:srgbClr val="FF0000"/>
                </a:solidFill>
              </a:rPr>
              <a:t>G</a:t>
            </a:r>
            <a:r>
              <a:rPr lang="zh-CN" altLang="zh-CN" sz="2400" dirty="0">
                <a:solidFill>
                  <a:srgbClr val="FF0000"/>
                </a:solidFill>
              </a:rPr>
              <a:t>的</a:t>
            </a:r>
            <a:r>
              <a:rPr lang="en-US" altLang="zh-CN" sz="2400" dirty="0">
                <a:solidFill>
                  <a:srgbClr val="FF0000"/>
                </a:solidFill>
              </a:rPr>
              <a:t>LR</a:t>
            </a:r>
            <a:r>
              <a:rPr lang="zh-CN" altLang="zh-CN" sz="2400" dirty="0">
                <a:solidFill>
                  <a:srgbClr val="FF0000"/>
                </a:solidFill>
              </a:rPr>
              <a:t>分析表</a:t>
            </a:r>
            <a:r>
              <a:rPr lang="zh-CN" altLang="zh-CN" sz="2400" dirty="0"/>
              <a:t>了，这个</a:t>
            </a:r>
            <a:r>
              <a:rPr lang="en-US" altLang="zh-CN" sz="2400" dirty="0"/>
              <a:t>FA</a:t>
            </a:r>
            <a:r>
              <a:rPr lang="zh-CN" altLang="zh-CN" sz="2400" dirty="0"/>
              <a:t>的每个状态都是下面定义的一个“项目”。</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二、</a:t>
            </a:r>
            <a:r>
              <a:rPr lang="en-US" altLang="zh-CN" dirty="0"/>
              <a:t>LR(0)</a:t>
            </a:r>
            <a:r>
              <a:rPr lang="zh-CN" altLang="en-US" dirty="0"/>
              <a:t>项目</a:t>
            </a:r>
            <a:endParaRPr lang="zh-CN" altLang="en-US" dirty="0"/>
          </a:p>
        </p:txBody>
      </p:sp>
      <p:sp>
        <p:nvSpPr>
          <p:cNvPr id="4" name="内容占位符 3"/>
          <p:cNvSpPr>
            <a:spLocks noGrp="1"/>
          </p:cNvSpPr>
          <p:nvPr>
            <p:ph sz="quarter" idx="13"/>
          </p:nvPr>
        </p:nvSpPr>
        <p:spPr/>
        <p:txBody>
          <a:bodyPr>
            <a:normAutofit/>
          </a:bodyPr>
          <a:lstStyle/>
          <a:p>
            <a:r>
              <a:rPr lang="zh-CN" altLang="en-US" sz="2400" dirty="0"/>
              <a:t>文法</a:t>
            </a:r>
            <a:r>
              <a:rPr lang="en-US" altLang="zh-CN" sz="2400" dirty="0"/>
              <a:t>G</a:t>
            </a:r>
            <a:r>
              <a:rPr lang="zh-CN" altLang="en-US" sz="2400" dirty="0"/>
              <a:t>的每一个</a:t>
            </a:r>
            <a:r>
              <a:rPr lang="zh-CN" altLang="en-US" sz="2400" dirty="0">
                <a:solidFill>
                  <a:srgbClr val="FF0000"/>
                </a:solidFill>
              </a:rPr>
              <a:t>产生式的右部添加一个圆点</a:t>
            </a:r>
            <a:r>
              <a:rPr lang="zh-CN" altLang="en-US" sz="2400" dirty="0"/>
              <a:t>称为</a:t>
            </a:r>
            <a:r>
              <a:rPr lang="en-US" altLang="zh-CN" sz="2400" dirty="0"/>
              <a:t>G</a:t>
            </a:r>
            <a:r>
              <a:rPr lang="zh-CN" altLang="en-US" sz="2400" dirty="0"/>
              <a:t>的一个</a:t>
            </a:r>
            <a:r>
              <a:rPr lang="en-US" altLang="zh-CN" sz="2400" dirty="0">
                <a:solidFill>
                  <a:srgbClr val="FF0000"/>
                </a:solidFill>
              </a:rPr>
              <a:t>LR(0)</a:t>
            </a:r>
            <a:r>
              <a:rPr lang="zh-CN" altLang="en-US" sz="2400" dirty="0">
                <a:solidFill>
                  <a:srgbClr val="FF0000"/>
                </a:solidFill>
              </a:rPr>
              <a:t>项目</a:t>
            </a:r>
            <a:r>
              <a:rPr lang="zh-CN" altLang="en-US" sz="2400" dirty="0"/>
              <a:t>（</a:t>
            </a:r>
            <a:r>
              <a:rPr lang="zh-CN" altLang="en-US" sz="2400" dirty="0">
                <a:solidFill>
                  <a:srgbClr val="FF0000"/>
                </a:solidFill>
              </a:rPr>
              <a:t>简称项目</a:t>
            </a:r>
            <a:r>
              <a:rPr lang="zh-CN" altLang="en-US" sz="2400" dirty="0"/>
              <a:t>）。</a:t>
            </a:r>
            <a:endParaRPr lang="zh-CN" altLang="en-US" sz="2400" dirty="0"/>
          </a:p>
          <a:p>
            <a:r>
              <a:rPr lang="zh-CN" altLang="en-US" sz="2400" dirty="0"/>
              <a:t>例如，产生式</a:t>
            </a:r>
            <a:r>
              <a:rPr lang="en-US" altLang="zh-CN" sz="2400" dirty="0"/>
              <a:t>A → XYZ</a:t>
            </a:r>
            <a:r>
              <a:rPr lang="zh-CN" altLang="en-US" sz="2400" dirty="0"/>
              <a:t>对应四个项目：</a:t>
            </a:r>
            <a:endParaRPr lang="zh-CN" altLang="en-US" sz="2400" dirty="0"/>
          </a:p>
          <a:p>
            <a:r>
              <a:rPr lang="en-US" altLang="zh-CN" sz="2400" dirty="0"/>
              <a:t>A → </a:t>
            </a:r>
            <a:r>
              <a:rPr lang="en-US" altLang="zh-CN" sz="2400" dirty="0">
                <a:solidFill>
                  <a:srgbClr val="FF0000"/>
                </a:solidFill>
              </a:rPr>
              <a:t>•</a:t>
            </a:r>
            <a:r>
              <a:rPr lang="en-US" altLang="zh-CN" sz="2400" dirty="0"/>
              <a:t>XYZ     A → X</a:t>
            </a:r>
            <a:r>
              <a:rPr lang="en-US" altLang="zh-CN" sz="2400" dirty="0">
                <a:solidFill>
                  <a:srgbClr val="FF0000"/>
                </a:solidFill>
              </a:rPr>
              <a:t>•</a:t>
            </a:r>
            <a:r>
              <a:rPr lang="en-US" altLang="zh-CN" sz="2400" dirty="0"/>
              <a:t>YZ</a:t>
            </a:r>
            <a:endParaRPr lang="en-US" altLang="zh-CN" sz="2400" dirty="0"/>
          </a:p>
          <a:p>
            <a:r>
              <a:rPr lang="en-US" altLang="zh-CN" sz="2400" dirty="0"/>
              <a:t>A → XY</a:t>
            </a:r>
            <a:r>
              <a:rPr lang="en-US" altLang="zh-CN" sz="2400" dirty="0">
                <a:solidFill>
                  <a:srgbClr val="FF0000"/>
                </a:solidFill>
              </a:rPr>
              <a:t>•</a:t>
            </a:r>
            <a:r>
              <a:rPr lang="en-US" altLang="zh-CN" sz="2400" dirty="0"/>
              <a:t>Z     A → XYZ</a:t>
            </a:r>
            <a:r>
              <a:rPr lang="en-US" altLang="zh-CN" sz="2400" dirty="0">
                <a:solidFill>
                  <a:srgbClr val="FF0000"/>
                </a:solidFill>
              </a:rPr>
              <a:t>•</a:t>
            </a:r>
            <a:endParaRPr lang="en-US" altLang="zh-CN" sz="2400" dirty="0">
              <a:solidFill>
                <a:srgbClr val="FF0000"/>
              </a:solidFill>
            </a:endParaRPr>
          </a:p>
          <a:p>
            <a:r>
              <a:rPr lang="zh-CN" altLang="en-US" sz="2400" dirty="0"/>
              <a:t>当然，</a:t>
            </a:r>
            <a:r>
              <a:rPr lang="en-US" altLang="zh-CN" sz="2400" dirty="0">
                <a:solidFill>
                  <a:srgbClr val="FF0000"/>
                </a:solidFill>
              </a:rPr>
              <a:t>A → ε</a:t>
            </a:r>
            <a:r>
              <a:rPr lang="zh-CN" altLang="en-US" sz="2400" dirty="0">
                <a:solidFill>
                  <a:srgbClr val="FF0000"/>
                </a:solidFill>
              </a:rPr>
              <a:t>只对应一个项目：</a:t>
            </a:r>
            <a:r>
              <a:rPr lang="en-US" altLang="zh-CN" sz="2400" dirty="0">
                <a:solidFill>
                  <a:srgbClr val="FF0000"/>
                </a:solidFill>
              </a:rPr>
              <a:t>A → • </a:t>
            </a:r>
            <a:r>
              <a:rPr lang="zh-CN" altLang="en-US" sz="2400" dirty="0"/>
              <a:t>。在计算机中，每个项目可用一个整数对表示：第一个整数代表产生式编号，第二个指出圆点的位置。</a:t>
            </a:r>
            <a:endParaRPr lang="zh-CN" altLang="en-US" sz="2400" dirty="0"/>
          </a:p>
          <a:p>
            <a:r>
              <a:rPr lang="zh-CN" altLang="en-US" sz="2400" dirty="0"/>
              <a:t>项目</a:t>
            </a:r>
            <a:r>
              <a:rPr lang="zh-CN" altLang="en-US" sz="2400" dirty="0">
                <a:solidFill>
                  <a:srgbClr val="FF0000"/>
                </a:solidFill>
              </a:rPr>
              <a:t>圆点的左部表示</a:t>
            </a:r>
            <a:r>
              <a:rPr lang="zh-CN" altLang="en-US" sz="2400" dirty="0"/>
              <a:t>分析过程的某个时刻用该产生式归约时句柄</a:t>
            </a:r>
            <a:r>
              <a:rPr lang="zh-CN" altLang="en-US" sz="2400" dirty="0">
                <a:solidFill>
                  <a:srgbClr val="FF0000"/>
                </a:solidFill>
              </a:rPr>
              <a:t>已识别的部分</a:t>
            </a:r>
            <a:r>
              <a:rPr lang="zh-CN" altLang="en-US" sz="2400" dirty="0"/>
              <a:t>，</a:t>
            </a:r>
            <a:r>
              <a:rPr lang="zh-CN" altLang="en-US" sz="2400" dirty="0">
                <a:solidFill>
                  <a:srgbClr val="FF0000"/>
                </a:solidFill>
              </a:rPr>
              <a:t>右部表示待识别的部分</a:t>
            </a:r>
            <a:r>
              <a:rPr lang="zh-CN" altLang="en-US" sz="2400" dirty="0"/>
              <a:t>。</a:t>
            </a:r>
            <a:endParaRPr lang="en-US" altLang="zh-CN" sz="2400" dirty="0"/>
          </a:p>
          <a:p>
            <a:r>
              <a:rPr lang="zh-CN" altLang="en-US" sz="2400" dirty="0">
                <a:solidFill>
                  <a:srgbClr val="000000"/>
                </a:solidFill>
              </a:rPr>
              <a:t>一个产生式对应的</a:t>
            </a:r>
            <a:r>
              <a:rPr lang="zh-CN" altLang="en-US" sz="2400" dirty="0">
                <a:solidFill>
                  <a:srgbClr val="FF0000"/>
                </a:solidFill>
              </a:rPr>
              <a:t>项目个数是右部符号长度加</a:t>
            </a:r>
            <a:r>
              <a:rPr lang="en-US" altLang="zh-CN" sz="2400" dirty="0">
                <a:solidFill>
                  <a:srgbClr val="FF0000"/>
                </a:solidFill>
              </a:rPr>
              <a:t>1</a:t>
            </a:r>
            <a:r>
              <a:rPr lang="zh-CN" altLang="en-US" sz="2400" dirty="0"/>
              <a:t>。</a:t>
            </a:r>
            <a:endParaRPr lang="en-US" altLang="zh-CN" sz="24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normAutofit/>
          </a:bodyPr>
          <a:lstStyle/>
          <a:p>
            <a:r>
              <a:rPr lang="zh-CN" altLang="en-US" dirty="0"/>
              <a:t>自下而上语法分析</a:t>
            </a:r>
            <a:endParaRPr lang="zh-CN" altLang="en-US" dirty="0"/>
          </a:p>
        </p:txBody>
      </p:sp>
      <p:sp>
        <p:nvSpPr>
          <p:cNvPr id="6" name="矩形 5"/>
          <p:cNvSpPr/>
          <p:nvPr/>
        </p:nvSpPr>
        <p:spPr>
          <a:xfrm>
            <a:off x="777824" y="1774507"/>
            <a:ext cx="693336" cy="355711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400" dirty="0">
                <a:effectLst>
                  <a:outerShdw blurRad="38100" dist="38100" dir="2700000" algn="tl">
                    <a:srgbClr val="000000">
                      <a:alpha val="43137"/>
                    </a:srgbClr>
                  </a:outerShdw>
                </a:effectLst>
              </a:rPr>
              <a:t>自下而上语法分析</a:t>
            </a:r>
            <a:endParaRPr lang="zh-CN" altLang="en-US" sz="2400" dirty="0">
              <a:effectLst>
                <a:outerShdw blurRad="38100" dist="38100" dir="2700000" algn="tl">
                  <a:srgbClr val="000000">
                    <a:alpha val="43137"/>
                  </a:srgbClr>
                </a:outerShdw>
              </a:effectLst>
            </a:endParaRPr>
          </a:p>
        </p:txBody>
      </p:sp>
      <p:sp>
        <p:nvSpPr>
          <p:cNvPr id="7" name="左大括号 6"/>
          <p:cNvSpPr/>
          <p:nvPr/>
        </p:nvSpPr>
        <p:spPr>
          <a:xfrm>
            <a:off x="1597688" y="1487155"/>
            <a:ext cx="381837" cy="3756915"/>
          </a:xfrm>
          <a:prstGeom prst="leftBrace">
            <a:avLst>
              <a:gd name="adj1" fmla="val 192543"/>
              <a:gd name="adj2" fmla="val 55014"/>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effectLst>
                <a:outerShdw blurRad="38100" dist="38100" dir="2700000" algn="tl">
                  <a:srgbClr val="000000">
                    <a:alpha val="43137"/>
                  </a:srgbClr>
                </a:outerShdw>
              </a:effectLst>
            </a:endParaRPr>
          </a:p>
        </p:txBody>
      </p:sp>
      <p:sp>
        <p:nvSpPr>
          <p:cNvPr id="8" name="矩形 7"/>
          <p:cNvSpPr/>
          <p:nvPr/>
        </p:nvSpPr>
        <p:spPr>
          <a:xfrm>
            <a:off x="2115781" y="1166719"/>
            <a:ext cx="4065439" cy="6513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2000" dirty="0">
                <a:effectLst>
                  <a:outerShdw blurRad="38100" dist="38100" dir="2700000" algn="tl">
                    <a:srgbClr val="000000">
                      <a:alpha val="43137"/>
                    </a:srgbClr>
                  </a:outerShdw>
                </a:effectLst>
              </a:rPr>
              <a:t>基本思想：从输入串开始逐步归约</a:t>
            </a:r>
            <a:endParaRPr lang="zh-CN" altLang="en-US" sz="2000" dirty="0">
              <a:effectLst>
                <a:outerShdw blurRad="38100" dist="38100" dir="2700000" algn="tl">
                  <a:srgbClr val="000000">
                    <a:alpha val="43137"/>
                  </a:srgbClr>
                </a:outerShdw>
              </a:effectLst>
            </a:endParaRPr>
          </a:p>
        </p:txBody>
      </p:sp>
      <p:sp>
        <p:nvSpPr>
          <p:cNvPr id="9" name="矩形 8"/>
          <p:cNvSpPr/>
          <p:nvPr/>
        </p:nvSpPr>
        <p:spPr>
          <a:xfrm>
            <a:off x="2140590" y="2296407"/>
            <a:ext cx="2752958" cy="6476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2000" dirty="0">
                <a:effectLst>
                  <a:outerShdw blurRad="38100" dist="38100" dir="2700000" algn="tl">
                    <a:srgbClr val="000000">
                      <a:alpha val="43137"/>
                    </a:srgbClr>
                  </a:outerShdw>
                </a:effectLst>
              </a:rPr>
              <a:t>基本问题：归约的问题</a:t>
            </a:r>
            <a:endParaRPr lang="zh-CN" altLang="en-US" sz="2000" dirty="0">
              <a:effectLst>
                <a:outerShdw blurRad="38100" dist="38100" dir="2700000" algn="tl">
                  <a:srgbClr val="000000">
                    <a:alpha val="43137"/>
                  </a:srgbClr>
                </a:outerShdw>
              </a:effectLst>
            </a:endParaRPr>
          </a:p>
        </p:txBody>
      </p:sp>
      <p:sp>
        <p:nvSpPr>
          <p:cNvPr id="10" name="左大括号 9"/>
          <p:cNvSpPr/>
          <p:nvPr/>
        </p:nvSpPr>
        <p:spPr>
          <a:xfrm>
            <a:off x="5799383" y="2821324"/>
            <a:ext cx="381837" cy="1286151"/>
          </a:xfrm>
          <a:prstGeom prst="leftBrace">
            <a:avLst>
              <a:gd name="adj1" fmla="val 35862"/>
              <a:gd name="adj2" fmla="val 55014"/>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effectLst>
                <a:outerShdw blurRad="38100" dist="38100" dir="2700000" algn="tl">
                  <a:srgbClr val="000000">
                    <a:alpha val="43137"/>
                  </a:srgbClr>
                </a:outerShdw>
              </a:effectLst>
            </a:endParaRPr>
          </a:p>
        </p:txBody>
      </p:sp>
      <p:sp>
        <p:nvSpPr>
          <p:cNvPr id="16" name="矩形 15"/>
          <p:cNvSpPr/>
          <p:nvPr/>
        </p:nvSpPr>
        <p:spPr>
          <a:xfrm>
            <a:off x="2165860" y="3695615"/>
            <a:ext cx="1242938" cy="6476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2000" dirty="0">
                <a:effectLst>
                  <a:outerShdw blurRad="38100" dist="38100" dir="2700000" algn="tl">
                    <a:srgbClr val="000000">
                      <a:alpha val="43137"/>
                    </a:srgbClr>
                  </a:outerShdw>
                </a:effectLst>
              </a:rPr>
              <a:t>分析方法</a:t>
            </a:r>
            <a:endParaRPr lang="zh-CN" altLang="en-US" sz="2000" dirty="0">
              <a:effectLst>
                <a:outerShdw blurRad="38100" dist="38100" dir="2700000" algn="tl">
                  <a:srgbClr val="000000">
                    <a:alpha val="43137"/>
                  </a:srgbClr>
                </a:outerShdw>
              </a:effectLst>
            </a:endParaRPr>
          </a:p>
        </p:txBody>
      </p:sp>
      <p:sp>
        <p:nvSpPr>
          <p:cNvPr id="17" name="左大括号 16"/>
          <p:cNvSpPr/>
          <p:nvPr/>
        </p:nvSpPr>
        <p:spPr>
          <a:xfrm>
            <a:off x="3539397" y="3512178"/>
            <a:ext cx="381837" cy="931599"/>
          </a:xfrm>
          <a:prstGeom prst="leftBrace">
            <a:avLst>
              <a:gd name="adj1" fmla="val 18029"/>
              <a:gd name="adj2" fmla="val 55014"/>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effectLst>
                <a:outerShdw blurRad="38100" dist="38100" dir="2700000" algn="tl">
                  <a:srgbClr val="000000">
                    <a:alpha val="43137"/>
                  </a:srgbClr>
                </a:outerShdw>
              </a:effectLst>
            </a:endParaRPr>
          </a:p>
        </p:txBody>
      </p:sp>
      <p:sp>
        <p:nvSpPr>
          <p:cNvPr id="18" name="矩形 17"/>
          <p:cNvSpPr/>
          <p:nvPr/>
        </p:nvSpPr>
        <p:spPr>
          <a:xfrm>
            <a:off x="4042623" y="3246213"/>
            <a:ext cx="1635371" cy="53193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2000" dirty="0">
                <a:effectLst>
                  <a:outerShdw blurRad="38100" dist="38100" dir="2700000" algn="tl">
                    <a:srgbClr val="000000">
                      <a:alpha val="43137"/>
                    </a:srgbClr>
                  </a:outerShdw>
                </a:effectLst>
              </a:rPr>
              <a:t>优先分析法</a:t>
            </a:r>
            <a:endParaRPr lang="zh-CN" altLang="en-US" sz="2000" dirty="0">
              <a:effectLst>
                <a:outerShdw blurRad="38100" dist="38100" dir="2700000" algn="tl">
                  <a:srgbClr val="000000">
                    <a:alpha val="43137"/>
                  </a:srgbClr>
                </a:outerShdw>
              </a:effectLst>
            </a:endParaRPr>
          </a:p>
        </p:txBody>
      </p:sp>
      <p:sp>
        <p:nvSpPr>
          <p:cNvPr id="19" name="矩形 18"/>
          <p:cNvSpPr/>
          <p:nvPr/>
        </p:nvSpPr>
        <p:spPr>
          <a:xfrm>
            <a:off x="4042623" y="4177812"/>
            <a:ext cx="1635371" cy="53193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2000" dirty="0">
                <a:effectLst>
                  <a:outerShdw blurRad="38100" dist="38100" dir="2700000" algn="tl">
                    <a:srgbClr val="000000">
                      <a:alpha val="43137"/>
                    </a:srgbClr>
                  </a:outerShdw>
                </a:effectLst>
              </a:rPr>
              <a:t>LR</a:t>
            </a:r>
            <a:r>
              <a:rPr lang="zh-CN" altLang="en-US" sz="2000" dirty="0">
                <a:effectLst>
                  <a:outerShdw blurRad="38100" dist="38100" dir="2700000" algn="tl">
                    <a:srgbClr val="000000">
                      <a:alpha val="43137"/>
                    </a:srgbClr>
                  </a:outerShdw>
                </a:effectLst>
              </a:rPr>
              <a:t>分析法</a:t>
            </a:r>
            <a:endParaRPr lang="zh-CN" altLang="en-US" sz="2000" dirty="0">
              <a:effectLst>
                <a:outerShdw blurRad="38100" dist="38100" dir="2700000" algn="tl">
                  <a:srgbClr val="000000">
                    <a:alpha val="43137"/>
                  </a:srgbClr>
                </a:outerShdw>
              </a:effectLst>
            </a:endParaRPr>
          </a:p>
        </p:txBody>
      </p:sp>
      <p:sp>
        <p:nvSpPr>
          <p:cNvPr id="22" name="矩形 21"/>
          <p:cNvSpPr/>
          <p:nvPr/>
        </p:nvSpPr>
        <p:spPr>
          <a:xfrm>
            <a:off x="6230106" y="2567311"/>
            <a:ext cx="2069671" cy="53193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2000" dirty="0">
                <a:effectLst>
                  <a:outerShdw blurRad="38100" dist="38100" dir="2700000" algn="tl">
                    <a:srgbClr val="000000">
                      <a:alpha val="43137"/>
                    </a:srgbClr>
                  </a:outerShdw>
                </a:effectLst>
              </a:rPr>
              <a:t>简单优先</a:t>
            </a:r>
            <a:endParaRPr lang="zh-CN" altLang="en-US" sz="2000" dirty="0">
              <a:effectLst>
                <a:outerShdw blurRad="38100" dist="38100" dir="2700000" algn="tl">
                  <a:srgbClr val="000000">
                    <a:alpha val="43137"/>
                  </a:srgbClr>
                </a:outerShdw>
              </a:effectLst>
            </a:endParaRPr>
          </a:p>
        </p:txBody>
      </p:sp>
      <p:sp>
        <p:nvSpPr>
          <p:cNvPr id="23" name="矩形 22"/>
          <p:cNvSpPr/>
          <p:nvPr/>
        </p:nvSpPr>
        <p:spPr>
          <a:xfrm>
            <a:off x="6230105" y="3180220"/>
            <a:ext cx="2069671" cy="53193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2000" dirty="0">
                <a:effectLst>
                  <a:outerShdw blurRad="38100" dist="38100" dir="2700000" algn="tl">
                    <a:srgbClr val="000000">
                      <a:alpha val="43137"/>
                    </a:srgbClr>
                  </a:outerShdw>
                </a:effectLst>
              </a:rPr>
              <a:t>算符优先</a:t>
            </a:r>
            <a:endParaRPr lang="zh-CN" altLang="en-US" sz="2000" dirty="0">
              <a:effectLst>
                <a:outerShdw blurRad="38100" dist="38100" dir="2700000" algn="tl">
                  <a:srgbClr val="000000">
                    <a:alpha val="43137"/>
                  </a:srgbClr>
                </a:outerShdw>
              </a:effectLst>
            </a:endParaRPr>
          </a:p>
        </p:txBody>
      </p:sp>
      <p:sp>
        <p:nvSpPr>
          <p:cNvPr id="24" name="矩形 23"/>
          <p:cNvSpPr/>
          <p:nvPr/>
        </p:nvSpPr>
        <p:spPr>
          <a:xfrm>
            <a:off x="6230104" y="3794832"/>
            <a:ext cx="2069672" cy="53193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2000" dirty="0">
                <a:effectLst>
                  <a:outerShdw blurRad="38100" dist="38100" dir="2700000" algn="tl">
                    <a:srgbClr val="000000">
                      <a:alpha val="43137"/>
                    </a:srgbClr>
                  </a:outerShdw>
                </a:effectLst>
              </a:rPr>
              <a:t>优先函数的构造</a:t>
            </a:r>
            <a:endParaRPr lang="zh-CN" altLang="en-US" sz="2000" dirty="0">
              <a:effectLst>
                <a:outerShdw blurRad="38100" dist="38100" dir="2700000" algn="tl">
                  <a:srgbClr val="000000">
                    <a:alpha val="43137"/>
                  </a:srgbClr>
                </a:outerShdw>
              </a:effectLst>
            </a:endParaRPr>
          </a:p>
        </p:txBody>
      </p:sp>
      <p:sp>
        <p:nvSpPr>
          <p:cNvPr id="25" name="矩形 24"/>
          <p:cNvSpPr/>
          <p:nvPr/>
        </p:nvSpPr>
        <p:spPr>
          <a:xfrm>
            <a:off x="2165860" y="5007823"/>
            <a:ext cx="2727688" cy="6476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zh-CN" altLang="en-US" sz="2000" dirty="0">
                <a:effectLst>
                  <a:outerShdw blurRad="38100" dist="38100" dir="2700000" algn="tl">
                    <a:srgbClr val="000000">
                      <a:alpha val="43137"/>
                    </a:srgbClr>
                  </a:outerShdw>
                </a:effectLst>
              </a:rPr>
              <a:t>实现技术：移进</a:t>
            </a:r>
            <a:r>
              <a:rPr lang="en-US" altLang="zh-CN" sz="2000" dirty="0">
                <a:effectLst>
                  <a:outerShdw blurRad="38100" dist="38100" dir="2700000" algn="tl">
                    <a:srgbClr val="000000">
                      <a:alpha val="43137"/>
                    </a:srgbClr>
                  </a:outerShdw>
                </a:effectLst>
              </a:rPr>
              <a:t>-</a:t>
            </a:r>
            <a:r>
              <a:rPr lang="zh-CN" altLang="en-US" sz="2000" dirty="0">
                <a:effectLst>
                  <a:outerShdw blurRad="38100" dist="38100" dir="2700000" algn="tl">
                    <a:srgbClr val="000000">
                      <a:alpha val="43137"/>
                    </a:srgbClr>
                  </a:outerShdw>
                </a:effectLst>
              </a:rPr>
              <a:t>归约</a:t>
            </a:r>
            <a:endParaRPr lang="zh-CN" altLang="en-US" sz="20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500"/>
                                        <p:tgtEl>
                                          <p:spTgt spid="23"/>
                                        </p:tgtEl>
                                      </p:cBhvr>
                                    </p:animEffect>
                                  </p:childTnLst>
                                </p:cTn>
                              </p:par>
                            </p:childTnLst>
                          </p:cTn>
                        </p:par>
                        <p:par>
                          <p:cTn id="51" fill="hold">
                            <p:stCondLst>
                              <p:cond delay="1500"/>
                            </p:stCondLst>
                            <p:childTnLst>
                              <p:par>
                                <p:cTn id="52" presetID="10" presetClass="entr" presetSubtype="0" fill="hold" grpId="0" nodeType="after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6" grpId="0" animBg="1"/>
      <p:bldP spid="17" grpId="0" animBg="1"/>
      <p:bldP spid="18" grpId="0" animBg="1"/>
      <p:bldP spid="19" grpId="0" animBg="1"/>
      <p:bldP spid="22" grpId="0" animBg="1"/>
      <p:bldP spid="23" grpId="0" animBg="1"/>
      <p:bldP spid="24" grpId="0" animBg="1"/>
      <p:bldP spid="2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normAutofit/>
          </a:bodyPr>
          <a:lstStyle/>
          <a:p>
            <a:r>
              <a:rPr lang="zh-CN" altLang="en-US" dirty="0"/>
              <a:t>活前缀与句柄的关系</a:t>
            </a:r>
            <a:endParaRPr lang="zh-CN" altLang="en-US" dirty="0"/>
          </a:p>
        </p:txBody>
      </p:sp>
      <p:sp>
        <p:nvSpPr>
          <p:cNvPr id="4" name="内容占位符 3"/>
          <p:cNvSpPr>
            <a:spLocks noGrp="1"/>
          </p:cNvSpPr>
          <p:nvPr>
            <p:ph sz="quarter" idx="13"/>
          </p:nvPr>
        </p:nvSpPr>
        <p:spPr/>
        <p:txBody>
          <a:bodyPr>
            <a:noAutofit/>
          </a:bodyPr>
          <a:lstStyle/>
          <a:p>
            <a:r>
              <a:rPr lang="en-US" altLang="zh-CN" sz="2400" dirty="0"/>
              <a:t>LR</a:t>
            </a:r>
            <a:r>
              <a:rPr lang="zh-CN" altLang="en-US" sz="2400" dirty="0"/>
              <a:t>分析器的工作过程是逐步产生文法的规范句型</a:t>
            </a:r>
            <a:r>
              <a:rPr lang="zh-CN" altLang="en-US" sz="2400" dirty="0">
                <a:solidFill>
                  <a:srgbClr val="FF0000"/>
                </a:solidFill>
              </a:rPr>
              <a:t>活前缀</a:t>
            </a:r>
            <a:r>
              <a:rPr lang="zh-CN" altLang="en-US" sz="2400" dirty="0"/>
              <a:t>的过程。当栈顶形成</a:t>
            </a:r>
            <a:r>
              <a:rPr lang="zh-CN" altLang="en-US" sz="2400" dirty="0">
                <a:solidFill>
                  <a:srgbClr val="FF0000"/>
                </a:solidFill>
              </a:rPr>
              <a:t>句柄</a:t>
            </a:r>
            <a:r>
              <a:rPr lang="zh-CN" altLang="en-US" sz="2400" dirty="0"/>
              <a:t>时，立即进行归约。</a:t>
            </a:r>
            <a:endParaRPr lang="en-US" altLang="zh-CN" sz="2400" dirty="0"/>
          </a:p>
          <a:p>
            <a:r>
              <a:rPr lang="zh-CN" altLang="en-US" sz="2400" dirty="0"/>
              <a:t>活前缀与句柄的关系：</a:t>
            </a:r>
            <a:endParaRPr lang="zh-CN" altLang="en-US" sz="2400" dirty="0"/>
          </a:p>
          <a:p>
            <a:r>
              <a:rPr lang="en-US" altLang="zh-CN" sz="2400" dirty="0"/>
              <a:t>①</a:t>
            </a:r>
            <a:r>
              <a:rPr lang="zh-CN" altLang="en-US" sz="2400" dirty="0"/>
              <a:t>活前缀已含有句柄的全部符号，</a:t>
            </a:r>
            <a:r>
              <a:rPr lang="en-US" altLang="zh-CN" sz="2400" dirty="0">
                <a:ea typeface="宋体" pitchFamily="2" charset="-122"/>
              </a:rPr>
              <a:t>A</a:t>
            </a:r>
            <a:r>
              <a:rPr lang="en-US" altLang="zh-CN" sz="2400" dirty="0"/>
              <a:t> → </a:t>
            </a:r>
            <a:r>
              <a:rPr lang="en-US" altLang="zh-CN" sz="2400" dirty="0">
                <a:ea typeface="宋体" pitchFamily="2" charset="-122"/>
                <a:sym typeface="Symbol" panose="05050102010706020507" pitchFamily="18" charset="2"/>
              </a:rPr>
              <a:t></a:t>
            </a:r>
            <a:r>
              <a:rPr lang="en-US" altLang="zh-CN" sz="2400" dirty="0"/>
              <a:t>•</a:t>
            </a:r>
            <a:r>
              <a:rPr lang="en-US" altLang="zh-CN" sz="2400" dirty="0">
                <a:ea typeface="宋体" pitchFamily="2" charset="-122"/>
              </a:rPr>
              <a:t>  </a:t>
            </a:r>
            <a:endParaRPr lang="zh-CN" altLang="en-US" sz="2400" dirty="0"/>
          </a:p>
          <a:p>
            <a:r>
              <a:rPr lang="en-US" altLang="zh-CN" sz="2400" dirty="0">
                <a:ea typeface="宋体" pitchFamily="2" charset="-122"/>
              </a:rPr>
              <a:t>A</a:t>
            </a:r>
            <a:r>
              <a:rPr lang="en-US" altLang="zh-CN" sz="2400" dirty="0"/>
              <a:t> → </a:t>
            </a:r>
            <a:r>
              <a:rPr lang="en-US" altLang="zh-CN" sz="2400" dirty="0">
                <a:ea typeface="宋体" pitchFamily="2" charset="-122"/>
                <a:sym typeface="Symbol" panose="05050102010706020507" pitchFamily="18" charset="2"/>
              </a:rPr>
              <a:t></a:t>
            </a:r>
            <a:r>
              <a:rPr lang="zh-CN" altLang="en-US" sz="2400" dirty="0"/>
              <a:t>的右部</a:t>
            </a:r>
            <a:r>
              <a:rPr lang="zh-CN" altLang="en-US" sz="2400" dirty="0">
                <a:ea typeface="宋体" pitchFamily="2" charset="-122"/>
                <a:sym typeface="Symbol" panose="05050102010706020507" pitchFamily="18" charset="2"/>
              </a:rPr>
              <a:t></a:t>
            </a:r>
            <a:r>
              <a:rPr lang="zh-CN" altLang="en-US" sz="2400" dirty="0"/>
              <a:t>已出现在栈顶，可以归约</a:t>
            </a:r>
            <a:endParaRPr lang="zh-CN" altLang="en-US" sz="2400" dirty="0"/>
          </a:p>
          <a:p>
            <a:r>
              <a:rPr lang="en-US" altLang="zh-CN" sz="2400" dirty="0"/>
              <a:t>②</a:t>
            </a:r>
            <a:r>
              <a:rPr lang="zh-CN" altLang="en-US" sz="2400" dirty="0"/>
              <a:t>活前缀只含有句柄的部分符号，</a:t>
            </a:r>
            <a:r>
              <a:rPr lang="en-US" altLang="zh-CN" sz="2400" dirty="0">
                <a:ea typeface="宋体" pitchFamily="2" charset="-122"/>
              </a:rPr>
              <a:t>A</a:t>
            </a:r>
            <a:r>
              <a:rPr lang="en-US" altLang="zh-CN" sz="2400" dirty="0"/>
              <a:t> → </a:t>
            </a:r>
            <a:r>
              <a:rPr lang="en-US" altLang="zh-CN" sz="2400" dirty="0">
                <a:sym typeface="Symbol" panose="05050102010706020507" pitchFamily="18" charset="2"/>
              </a:rPr>
              <a:t></a:t>
            </a:r>
            <a:r>
              <a:rPr lang="en-US" altLang="zh-CN" sz="2400" baseline="-25000" dirty="0"/>
              <a:t>1</a:t>
            </a:r>
            <a:r>
              <a:rPr lang="en-US" altLang="zh-CN" sz="2400" dirty="0"/>
              <a:t>•</a:t>
            </a:r>
            <a:r>
              <a:rPr lang="en-US" altLang="zh-CN" sz="2400" dirty="0">
                <a:sym typeface="Symbol" panose="05050102010706020507" pitchFamily="18" charset="2"/>
              </a:rPr>
              <a:t></a:t>
            </a:r>
            <a:r>
              <a:rPr lang="en-US" altLang="zh-CN" sz="2400" baseline="-25000" dirty="0"/>
              <a:t>2</a:t>
            </a:r>
            <a:r>
              <a:rPr lang="en-US" altLang="zh-CN" sz="2400" dirty="0"/>
              <a:t> </a:t>
            </a:r>
            <a:endParaRPr lang="zh-CN" altLang="en-US" sz="2400" dirty="0"/>
          </a:p>
          <a:p>
            <a:r>
              <a:rPr lang="en-US" altLang="zh-CN" sz="2400" dirty="0"/>
              <a:t>A → </a:t>
            </a:r>
            <a:r>
              <a:rPr lang="en-US" altLang="zh-CN" sz="2400" dirty="0">
                <a:sym typeface="Symbol" panose="05050102010706020507" pitchFamily="18" charset="2"/>
              </a:rPr>
              <a:t></a:t>
            </a:r>
            <a:r>
              <a:rPr lang="en-US" altLang="zh-CN" sz="2400" baseline="-25000" dirty="0"/>
              <a:t>1</a:t>
            </a:r>
            <a:r>
              <a:rPr lang="en-US" altLang="zh-CN" sz="2400" dirty="0">
                <a:sym typeface="Symbol" panose="05050102010706020507" pitchFamily="18" charset="2"/>
              </a:rPr>
              <a:t></a:t>
            </a:r>
            <a:r>
              <a:rPr lang="en-US" altLang="zh-CN" sz="2400" baseline="-25000" dirty="0"/>
              <a:t>2</a:t>
            </a:r>
            <a:r>
              <a:rPr lang="zh-CN" altLang="en-US" sz="2400" dirty="0"/>
              <a:t>的右部子串</a:t>
            </a:r>
            <a:r>
              <a:rPr lang="zh-CN" altLang="en-US" sz="2400" dirty="0">
                <a:sym typeface="Symbol" panose="05050102010706020507" pitchFamily="18" charset="2"/>
              </a:rPr>
              <a:t></a:t>
            </a:r>
            <a:r>
              <a:rPr lang="en-US" altLang="zh-CN" sz="2400" baseline="-25000" dirty="0"/>
              <a:t>1</a:t>
            </a:r>
            <a:r>
              <a:rPr lang="zh-CN" altLang="en-US" sz="2400" dirty="0"/>
              <a:t>已出现在栈顶，正期待从剩余输入串中能看到由</a:t>
            </a:r>
            <a:r>
              <a:rPr lang="zh-CN" altLang="en-US" sz="2400" dirty="0">
                <a:sym typeface="Symbol" panose="05050102010706020507" pitchFamily="18" charset="2"/>
              </a:rPr>
              <a:t></a:t>
            </a:r>
            <a:r>
              <a:rPr lang="en-US" altLang="zh-CN" sz="2400" baseline="-25000" dirty="0"/>
              <a:t>2</a:t>
            </a:r>
            <a:r>
              <a:rPr lang="zh-CN" altLang="en-US" sz="2400" dirty="0"/>
              <a:t>推出的符号串</a:t>
            </a:r>
            <a:endParaRPr lang="zh-CN" altLang="en-US" sz="2400" dirty="0"/>
          </a:p>
          <a:p>
            <a:r>
              <a:rPr lang="en-US" altLang="zh-CN" sz="2400" dirty="0"/>
              <a:t>③</a:t>
            </a:r>
            <a:r>
              <a:rPr lang="zh-CN" altLang="en-US" sz="2400" dirty="0"/>
              <a:t>活前缀不含有句柄的任何符号，</a:t>
            </a:r>
            <a:r>
              <a:rPr lang="en-US" altLang="zh-CN" sz="2400" dirty="0">
                <a:ea typeface="宋体" pitchFamily="2" charset="-122"/>
              </a:rPr>
              <a:t>A</a:t>
            </a:r>
            <a:r>
              <a:rPr lang="en-US" altLang="zh-CN" sz="2400" dirty="0"/>
              <a:t> → •</a:t>
            </a:r>
            <a:r>
              <a:rPr lang="en-US" altLang="zh-CN" sz="2400" dirty="0">
                <a:sym typeface="Symbol" panose="05050102010706020507" pitchFamily="18" charset="2"/>
              </a:rPr>
              <a:t></a:t>
            </a:r>
            <a:endParaRPr lang="zh-CN" altLang="en-US" sz="2400" dirty="0"/>
          </a:p>
          <a:p>
            <a:r>
              <a:rPr lang="zh-CN" altLang="en-US" sz="2400" dirty="0"/>
              <a:t>期望从剩余输入串中能看到由某产生式</a:t>
            </a:r>
            <a:r>
              <a:rPr lang="en-US" altLang="zh-CN" sz="2400" dirty="0"/>
              <a:t>A → </a:t>
            </a:r>
            <a:r>
              <a:rPr lang="en-US" altLang="zh-CN" sz="2400" dirty="0">
                <a:sym typeface="Symbol" panose="05050102010706020507" pitchFamily="18" charset="2"/>
              </a:rPr>
              <a:t></a:t>
            </a:r>
            <a:r>
              <a:rPr lang="zh-CN" altLang="en-US" sz="2400" dirty="0"/>
              <a:t>的右部</a:t>
            </a:r>
            <a:r>
              <a:rPr lang="zh-CN" altLang="en-US" sz="2400" dirty="0">
                <a:sym typeface="Symbol" panose="05050102010706020507" pitchFamily="18" charset="2"/>
              </a:rPr>
              <a:t></a:t>
            </a:r>
            <a:r>
              <a:rPr lang="zh-CN" altLang="en-US" sz="2400" dirty="0"/>
              <a:t>所推出的符号串</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en-US" altLang="zh-CN" dirty="0"/>
              <a:t>7.2.2 </a:t>
            </a:r>
            <a:r>
              <a:rPr lang="zh-CN" altLang="en-US" dirty="0"/>
              <a:t>构造识别活前缀的</a:t>
            </a:r>
            <a:r>
              <a:rPr lang="en-US" altLang="zh-CN" dirty="0"/>
              <a:t>DFA</a:t>
            </a:r>
            <a:endParaRPr lang="zh-CN" altLang="en-US" dirty="0"/>
          </a:p>
        </p:txBody>
      </p:sp>
      <p:sp>
        <p:nvSpPr>
          <p:cNvPr id="4" name="内容占位符 3"/>
          <p:cNvSpPr>
            <a:spLocks noGrp="1"/>
          </p:cNvSpPr>
          <p:nvPr>
            <p:ph sz="quarter" idx="13"/>
          </p:nvPr>
        </p:nvSpPr>
        <p:spPr/>
        <p:txBody>
          <a:bodyPr>
            <a:normAutofit/>
          </a:bodyPr>
          <a:lstStyle/>
          <a:p>
            <a:r>
              <a:rPr lang="zh-CN" altLang="en-US" dirty="0"/>
              <a:t>有穷自动机的</a:t>
            </a:r>
            <a:r>
              <a:rPr lang="zh-CN" altLang="en-US" dirty="0">
                <a:solidFill>
                  <a:srgbClr val="FF0000"/>
                </a:solidFill>
              </a:rPr>
              <a:t>输入字符：终结符和非终结符</a:t>
            </a:r>
            <a:endParaRPr lang="zh-CN" altLang="en-US" dirty="0">
              <a:solidFill>
                <a:srgbClr val="FF0000"/>
              </a:solidFill>
            </a:endParaRPr>
          </a:p>
          <a:p>
            <a:r>
              <a:rPr lang="zh-CN" altLang="en-US" dirty="0">
                <a:solidFill>
                  <a:srgbClr val="FF0000"/>
                </a:solidFill>
              </a:rPr>
              <a:t>状态转换</a:t>
            </a:r>
            <a:r>
              <a:rPr lang="zh-CN" altLang="en-US" dirty="0"/>
              <a:t>：每把一个</a:t>
            </a:r>
            <a:r>
              <a:rPr lang="zh-CN" altLang="en-US" dirty="0">
                <a:solidFill>
                  <a:srgbClr val="FF0000"/>
                </a:solidFill>
              </a:rPr>
              <a:t>符号进栈</a:t>
            </a:r>
            <a:r>
              <a:rPr lang="zh-CN" altLang="en-US" dirty="0"/>
              <a:t>，就看成识别过了该符号，进行状态转换。因为</a:t>
            </a:r>
            <a:r>
              <a:rPr lang="en-US" altLang="zh-CN" dirty="0"/>
              <a:t>LR</a:t>
            </a:r>
            <a:r>
              <a:rPr lang="zh-CN" altLang="en-US" dirty="0"/>
              <a:t>分析时栈中始终保持是活前缀，所以有穷自动机识别过的符号串也是活前缀。</a:t>
            </a:r>
            <a:endParaRPr lang="zh-CN" altLang="en-US" dirty="0"/>
          </a:p>
          <a:p>
            <a:r>
              <a:rPr lang="zh-CN" altLang="en-US" dirty="0">
                <a:solidFill>
                  <a:srgbClr val="FF0000"/>
                </a:solidFill>
              </a:rPr>
              <a:t>终态</a:t>
            </a:r>
            <a:r>
              <a:rPr lang="zh-CN" altLang="en-US" dirty="0"/>
              <a:t>：当识别到</a:t>
            </a:r>
            <a:r>
              <a:rPr lang="zh-CN" altLang="en-US" dirty="0">
                <a:solidFill>
                  <a:srgbClr val="FF0000"/>
                </a:solidFill>
              </a:rPr>
              <a:t>可归约前缀</a:t>
            </a:r>
            <a:r>
              <a:rPr lang="zh-CN" altLang="en-US" dirty="0"/>
              <a:t>（表明在栈中形成句柄），认为到达了识别句柄的终态，执行归约。</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en-US" altLang="zh-CN" dirty="0"/>
              <a:t>7.2.2 </a:t>
            </a:r>
            <a:r>
              <a:rPr lang="zh-CN" altLang="en-US" dirty="0"/>
              <a:t>构造识别活前缀的</a:t>
            </a:r>
            <a:r>
              <a:rPr lang="en-US" altLang="zh-CN" dirty="0"/>
              <a:t>DFA</a:t>
            </a:r>
            <a:endParaRPr lang="zh-CN" altLang="en-US" dirty="0"/>
          </a:p>
        </p:txBody>
      </p:sp>
      <p:sp>
        <p:nvSpPr>
          <p:cNvPr id="4" name="内容占位符 3"/>
          <p:cNvSpPr>
            <a:spLocks noGrp="1"/>
          </p:cNvSpPr>
          <p:nvPr>
            <p:ph sz="quarter" idx="13"/>
          </p:nvPr>
        </p:nvSpPr>
        <p:spPr/>
        <p:txBody>
          <a:bodyPr>
            <a:normAutofit/>
          </a:bodyPr>
          <a:lstStyle/>
          <a:p>
            <a:r>
              <a:rPr lang="zh-CN" altLang="en-US" dirty="0"/>
              <a:t>构造识别活前缀的</a:t>
            </a:r>
            <a:r>
              <a:rPr lang="en-US" altLang="zh-CN" dirty="0"/>
              <a:t>DFA</a:t>
            </a:r>
            <a:r>
              <a:rPr lang="zh-CN" altLang="en-US" dirty="0"/>
              <a:t>，有两种方法</a:t>
            </a:r>
            <a:endParaRPr lang="zh-CN" altLang="en-US" dirty="0"/>
          </a:p>
          <a:p>
            <a:r>
              <a:rPr lang="zh-CN" altLang="en-US" dirty="0"/>
              <a:t>（</a:t>
            </a:r>
            <a:r>
              <a:rPr lang="en-US" altLang="zh-CN" dirty="0"/>
              <a:t>1</a:t>
            </a:r>
            <a:r>
              <a:rPr lang="zh-CN" altLang="en-US" dirty="0"/>
              <a:t>）求出文法的所有项目，按一定规则构造</a:t>
            </a:r>
            <a:r>
              <a:rPr lang="en-US" altLang="zh-CN" dirty="0"/>
              <a:t>NFA</a:t>
            </a:r>
            <a:r>
              <a:rPr lang="zh-CN" altLang="en-US" dirty="0"/>
              <a:t>再确定化为</a:t>
            </a:r>
            <a:r>
              <a:rPr lang="en-US" altLang="zh-CN" dirty="0"/>
              <a:t>DFA</a:t>
            </a:r>
            <a:endParaRPr lang="en-US" altLang="zh-CN" dirty="0"/>
          </a:p>
          <a:p>
            <a:r>
              <a:rPr lang="zh-CN" altLang="en-US" dirty="0"/>
              <a:t>（</a:t>
            </a:r>
            <a:r>
              <a:rPr lang="en-US" altLang="zh-CN" dirty="0"/>
              <a:t>2</a:t>
            </a:r>
            <a:r>
              <a:rPr lang="zh-CN" altLang="en-US" dirty="0"/>
              <a:t>）直接构造</a:t>
            </a:r>
            <a:r>
              <a:rPr lang="en-US" altLang="zh-CN" dirty="0"/>
              <a:t>DFA</a:t>
            </a:r>
            <a:r>
              <a:rPr lang="zh-CN" altLang="en-US" dirty="0"/>
              <a:t>（</a:t>
            </a:r>
            <a:r>
              <a:rPr lang="zh-CN" altLang="en-US" dirty="0">
                <a:solidFill>
                  <a:srgbClr val="FF0000"/>
                </a:solidFill>
              </a:rPr>
              <a:t>重点掌握</a:t>
            </a:r>
            <a:r>
              <a:rPr lang="zh-CN" altLang="en-US" dirty="0"/>
              <a:t>）</a:t>
            </a:r>
            <a:endParaRPr lang="zh-CN" altLang="en-US" dirty="0"/>
          </a:p>
          <a:p>
            <a:endParaRPr lang="en-US" altLang="zh-CN" dirty="0"/>
          </a:p>
          <a:p>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a:xfrm>
            <a:off x="768095" y="241108"/>
            <a:ext cx="8188335" cy="900000"/>
          </a:xfrm>
        </p:spPr>
        <p:txBody>
          <a:bodyPr>
            <a:normAutofit fontScale="90000"/>
          </a:bodyPr>
          <a:lstStyle/>
          <a:p>
            <a:r>
              <a:rPr lang="zh-CN" altLang="en-US" dirty="0"/>
              <a:t>构造活前缀的方法一：</a:t>
            </a:r>
            <a:r>
              <a:rPr lang="en-US" altLang="zh-CN" dirty="0"/>
              <a:t>NFA→DFA</a:t>
            </a:r>
            <a:endParaRPr lang="zh-CN" altLang="en-US" dirty="0"/>
          </a:p>
        </p:txBody>
      </p:sp>
      <p:sp>
        <p:nvSpPr>
          <p:cNvPr id="4" name="内容占位符 3"/>
          <p:cNvSpPr>
            <a:spLocks noGrp="1"/>
          </p:cNvSpPr>
          <p:nvPr>
            <p:ph sz="quarter" idx="13"/>
          </p:nvPr>
        </p:nvSpPr>
        <p:spPr/>
        <p:txBody>
          <a:bodyPr>
            <a:normAutofit/>
          </a:bodyPr>
          <a:lstStyle/>
          <a:p>
            <a:r>
              <a:rPr lang="zh-CN" altLang="en-US" dirty="0"/>
              <a:t>（</a:t>
            </a:r>
            <a:r>
              <a:rPr lang="en-US" altLang="zh-CN" dirty="0"/>
              <a:t>1</a:t>
            </a:r>
            <a:r>
              <a:rPr lang="zh-CN" altLang="en-US" dirty="0"/>
              <a:t>）通过项目构造一个</a:t>
            </a:r>
            <a:r>
              <a:rPr lang="en-US" altLang="zh-CN" dirty="0"/>
              <a:t>NFA</a:t>
            </a:r>
            <a:endParaRPr lang="en-US" altLang="zh-CN" dirty="0"/>
          </a:p>
          <a:p>
            <a:r>
              <a:rPr lang="en-US" altLang="zh-CN" dirty="0"/>
              <a:t>1</a:t>
            </a:r>
            <a:r>
              <a:rPr lang="zh-CN" altLang="en-US" dirty="0"/>
              <a:t>、把</a:t>
            </a:r>
            <a:r>
              <a:rPr lang="zh-CN" altLang="en-US" dirty="0">
                <a:solidFill>
                  <a:srgbClr val="FF0000"/>
                </a:solidFill>
              </a:rPr>
              <a:t>项目编号</a:t>
            </a:r>
            <a:r>
              <a:rPr lang="zh-CN" altLang="en-US" dirty="0"/>
              <a:t>，所有编号</a:t>
            </a:r>
            <a:r>
              <a:rPr lang="zh-CN" altLang="en-US" dirty="0">
                <a:solidFill>
                  <a:srgbClr val="FF0000"/>
                </a:solidFill>
              </a:rPr>
              <a:t>构成</a:t>
            </a:r>
            <a:r>
              <a:rPr lang="en-US" altLang="zh-CN" dirty="0">
                <a:solidFill>
                  <a:srgbClr val="FF0000"/>
                </a:solidFill>
              </a:rPr>
              <a:t>NFA</a:t>
            </a:r>
            <a:r>
              <a:rPr lang="zh-CN" altLang="en-US" dirty="0">
                <a:solidFill>
                  <a:srgbClr val="FF0000"/>
                </a:solidFill>
              </a:rPr>
              <a:t>的状态集</a:t>
            </a:r>
            <a:r>
              <a:rPr lang="zh-CN" altLang="en-US" dirty="0"/>
              <a:t>；  </a:t>
            </a:r>
            <a:endParaRPr lang="zh-CN" altLang="en-US" dirty="0"/>
          </a:p>
          <a:p>
            <a:r>
              <a:rPr lang="en-US" altLang="zh-CN" dirty="0"/>
              <a:t>2</a:t>
            </a:r>
            <a:r>
              <a:rPr lang="zh-CN" altLang="en-US" dirty="0"/>
              <a:t>、以开始符号</a:t>
            </a:r>
            <a:r>
              <a:rPr lang="en-US" altLang="zh-CN" dirty="0"/>
              <a:t>S → α</a:t>
            </a:r>
            <a:r>
              <a:rPr lang="zh-CN" altLang="en-US" dirty="0"/>
              <a:t>所对应的项目</a:t>
            </a:r>
            <a:r>
              <a:rPr lang="en-US" altLang="zh-CN" dirty="0">
                <a:solidFill>
                  <a:srgbClr val="FF0000"/>
                </a:solidFill>
              </a:rPr>
              <a:t>S → •α</a:t>
            </a:r>
            <a:r>
              <a:rPr lang="zh-CN" altLang="en-US" dirty="0">
                <a:solidFill>
                  <a:srgbClr val="FF0000"/>
                </a:solidFill>
              </a:rPr>
              <a:t>为唯一初态；</a:t>
            </a:r>
            <a:endParaRPr lang="zh-CN" altLang="en-US" dirty="0">
              <a:solidFill>
                <a:srgbClr val="FF0000"/>
              </a:solidFill>
            </a:endParaRPr>
          </a:p>
          <a:p>
            <a:r>
              <a:rPr lang="en-US" altLang="zh-CN" dirty="0"/>
              <a:t>3</a:t>
            </a:r>
            <a:r>
              <a:rPr lang="zh-CN" altLang="en-US" dirty="0"/>
              <a:t>、归约项目作为</a:t>
            </a:r>
            <a:r>
              <a:rPr lang="zh-CN" altLang="en-US" dirty="0">
                <a:solidFill>
                  <a:srgbClr val="FF0000"/>
                </a:solidFill>
              </a:rPr>
              <a:t>终态</a:t>
            </a:r>
            <a:r>
              <a:rPr lang="zh-CN" altLang="en-US" dirty="0"/>
              <a:t>。</a:t>
            </a:r>
            <a:endParaRPr lang="zh-CN" altLang="en-US" dirty="0"/>
          </a:p>
          <a:p>
            <a:r>
              <a:rPr lang="en-US" altLang="zh-CN" dirty="0"/>
              <a:t>4</a:t>
            </a:r>
            <a:r>
              <a:rPr lang="zh-CN" altLang="en-US" dirty="0"/>
              <a:t>、若项目</a:t>
            </a:r>
            <a:r>
              <a:rPr lang="en-US" altLang="zh-CN" dirty="0"/>
              <a:t>i</a:t>
            </a:r>
            <a:r>
              <a:rPr lang="zh-CN" altLang="en-US" dirty="0"/>
              <a:t>为：</a:t>
            </a:r>
            <a:r>
              <a:rPr lang="en-US" altLang="zh-CN" dirty="0"/>
              <a:t>X → X</a:t>
            </a:r>
            <a:r>
              <a:rPr lang="en-US" altLang="zh-CN" baseline="-25000" dirty="0"/>
              <a:t>1</a:t>
            </a:r>
            <a:r>
              <a:rPr lang="en-US" altLang="zh-CN" dirty="0"/>
              <a:t>…X</a:t>
            </a:r>
            <a:r>
              <a:rPr lang="en-US" altLang="zh-CN" baseline="-25000" dirty="0"/>
              <a:t>i-1</a:t>
            </a:r>
            <a:r>
              <a:rPr lang="en-US" altLang="zh-CN" dirty="0">
                <a:solidFill>
                  <a:srgbClr val="FF0000"/>
                </a:solidFill>
              </a:rPr>
              <a:t>•</a:t>
            </a:r>
            <a:r>
              <a:rPr lang="en-US" altLang="zh-CN" dirty="0"/>
              <a:t>X</a:t>
            </a:r>
            <a:r>
              <a:rPr lang="en-US" altLang="zh-CN" baseline="-25000" dirty="0"/>
              <a:t>i</a:t>
            </a:r>
            <a:r>
              <a:rPr lang="en-US" altLang="zh-CN" dirty="0"/>
              <a:t>…X</a:t>
            </a:r>
            <a:r>
              <a:rPr lang="en-US" altLang="zh-CN" baseline="-25000" dirty="0"/>
              <a:t>n</a:t>
            </a:r>
            <a:r>
              <a:rPr lang="zh-CN" altLang="en-US" dirty="0"/>
              <a:t>而项目</a:t>
            </a:r>
            <a:r>
              <a:rPr lang="en-US" altLang="zh-CN" dirty="0"/>
              <a:t>j</a:t>
            </a:r>
            <a:r>
              <a:rPr lang="zh-CN" altLang="en-US" dirty="0"/>
              <a:t>为：</a:t>
            </a:r>
            <a:r>
              <a:rPr lang="en-US" altLang="zh-CN" dirty="0"/>
              <a:t>X → X</a:t>
            </a:r>
            <a:r>
              <a:rPr lang="en-US" altLang="zh-CN" baseline="-25000" dirty="0"/>
              <a:t>1</a:t>
            </a:r>
            <a:r>
              <a:rPr lang="en-US" altLang="zh-CN" dirty="0"/>
              <a:t>…X</a:t>
            </a:r>
            <a:r>
              <a:rPr lang="en-US" altLang="zh-CN" baseline="-25000" dirty="0"/>
              <a:t>i</a:t>
            </a:r>
            <a:r>
              <a:rPr lang="en-US" altLang="zh-CN" dirty="0">
                <a:solidFill>
                  <a:srgbClr val="FF0000"/>
                </a:solidFill>
              </a:rPr>
              <a:t>•</a:t>
            </a:r>
            <a:r>
              <a:rPr lang="en-US" altLang="zh-CN" dirty="0"/>
              <a:t>X</a:t>
            </a:r>
            <a:r>
              <a:rPr lang="en-US" altLang="zh-CN" baseline="-25000" dirty="0"/>
              <a:t>i+1</a:t>
            </a:r>
            <a:r>
              <a:rPr lang="en-US" altLang="zh-CN" dirty="0"/>
              <a:t>…X</a:t>
            </a:r>
            <a:r>
              <a:rPr lang="en-US" altLang="zh-CN" baseline="-25000" dirty="0"/>
              <a:t>n </a:t>
            </a:r>
            <a:r>
              <a:rPr lang="zh-CN" altLang="en-US" dirty="0"/>
              <a:t>，则从</a:t>
            </a:r>
            <a:r>
              <a:rPr lang="en-US" altLang="zh-CN" dirty="0"/>
              <a:t>i</a:t>
            </a:r>
            <a:r>
              <a:rPr lang="zh-CN" altLang="en-US" dirty="0"/>
              <a:t>到</a:t>
            </a:r>
            <a:r>
              <a:rPr lang="en-US" altLang="zh-CN" dirty="0"/>
              <a:t>j</a:t>
            </a:r>
            <a:r>
              <a:rPr lang="zh-CN" altLang="en-US" dirty="0"/>
              <a:t>画一条标记为</a:t>
            </a:r>
            <a:r>
              <a:rPr lang="en-US" altLang="zh-CN" dirty="0">
                <a:solidFill>
                  <a:srgbClr val="FF0000"/>
                </a:solidFill>
              </a:rPr>
              <a:t>X</a:t>
            </a:r>
            <a:r>
              <a:rPr lang="en-US" altLang="zh-CN" baseline="-25000" dirty="0">
                <a:solidFill>
                  <a:srgbClr val="FF0000"/>
                </a:solidFill>
              </a:rPr>
              <a:t>i</a:t>
            </a:r>
            <a:r>
              <a:rPr lang="zh-CN" altLang="en-US" dirty="0">
                <a:solidFill>
                  <a:srgbClr val="FF0000"/>
                </a:solidFill>
              </a:rPr>
              <a:t>的弧</a:t>
            </a:r>
            <a:r>
              <a:rPr lang="zh-CN" altLang="en-US" dirty="0"/>
              <a:t>；若</a:t>
            </a:r>
            <a:r>
              <a:rPr lang="en-US" altLang="zh-CN" dirty="0"/>
              <a:t>X</a:t>
            </a:r>
            <a:r>
              <a:rPr lang="en-US" altLang="zh-CN" baseline="-25000" dirty="0"/>
              <a:t>i</a:t>
            </a:r>
            <a:r>
              <a:rPr lang="en-US" altLang="zh-CN" dirty="0"/>
              <a:t>∈V</a:t>
            </a:r>
            <a:r>
              <a:rPr lang="en-US" altLang="zh-CN" baseline="-25000" dirty="0"/>
              <a:t>N </a:t>
            </a:r>
            <a:r>
              <a:rPr lang="zh-CN" altLang="en-US" dirty="0"/>
              <a:t>，则从状态</a:t>
            </a:r>
            <a:r>
              <a:rPr lang="en-US" altLang="zh-CN" dirty="0"/>
              <a:t>i</a:t>
            </a:r>
            <a:r>
              <a:rPr lang="zh-CN" altLang="en-US" dirty="0">
                <a:solidFill>
                  <a:srgbClr val="FF0000"/>
                </a:solidFill>
              </a:rPr>
              <a:t>画</a:t>
            </a:r>
            <a:r>
              <a:rPr lang="en-US" altLang="zh-CN" dirty="0">
                <a:solidFill>
                  <a:srgbClr val="FF0000"/>
                </a:solidFill>
              </a:rPr>
              <a:t>ε</a:t>
            </a:r>
            <a:r>
              <a:rPr lang="zh-CN" altLang="en-US" dirty="0">
                <a:solidFill>
                  <a:srgbClr val="FF0000"/>
                </a:solidFill>
              </a:rPr>
              <a:t>弧</a:t>
            </a:r>
            <a:r>
              <a:rPr lang="zh-CN" altLang="en-US" dirty="0"/>
              <a:t>到所有的</a:t>
            </a:r>
            <a:r>
              <a:rPr lang="en-US" altLang="zh-CN" dirty="0"/>
              <a:t>X</a:t>
            </a:r>
            <a:r>
              <a:rPr lang="en-US" altLang="zh-CN" baseline="-25000" dirty="0"/>
              <a:t>i</a:t>
            </a:r>
            <a:r>
              <a:rPr lang="en-US" altLang="zh-CN" dirty="0"/>
              <a:t> → </a:t>
            </a:r>
            <a:r>
              <a:rPr lang="en-US" altLang="zh-CN" dirty="0">
                <a:solidFill>
                  <a:srgbClr val="FF0000"/>
                </a:solidFill>
              </a:rPr>
              <a:t>•</a:t>
            </a:r>
            <a:r>
              <a:rPr lang="en-US" altLang="zh-CN" dirty="0"/>
              <a:t>β</a:t>
            </a:r>
            <a:r>
              <a:rPr lang="zh-CN" altLang="en-US" dirty="0"/>
              <a:t>状态；</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a:xfrm>
            <a:off x="768096" y="241108"/>
            <a:ext cx="8375904" cy="900000"/>
          </a:xfrm>
        </p:spPr>
        <p:txBody>
          <a:bodyPr>
            <a:normAutofit fontScale="90000"/>
          </a:bodyPr>
          <a:lstStyle/>
          <a:p>
            <a:r>
              <a:rPr lang="zh-CN" altLang="en-US" dirty="0"/>
              <a:t>（</a:t>
            </a:r>
            <a:r>
              <a:rPr lang="en-US" altLang="zh-CN" dirty="0"/>
              <a:t>2</a:t>
            </a:r>
            <a:r>
              <a:rPr lang="zh-CN" altLang="en-US" dirty="0"/>
              <a:t>）用子集法把</a:t>
            </a:r>
            <a:r>
              <a:rPr lang="en-US" altLang="zh-CN" dirty="0"/>
              <a:t>NFA</a:t>
            </a:r>
            <a:r>
              <a:rPr lang="zh-CN" altLang="en-US" dirty="0"/>
              <a:t>确定化为</a:t>
            </a:r>
            <a:r>
              <a:rPr lang="en-US" altLang="zh-CN" dirty="0"/>
              <a:t>DFA</a:t>
            </a:r>
            <a:endParaRPr lang="zh-CN" altLang="en-US" dirty="0"/>
          </a:p>
        </p:txBody>
      </p:sp>
      <p:sp>
        <p:nvSpPr>
          <p:cNvPr id="4" name="内容占位符 3"/>
          <p:cNvSpPr>
            <a:spLocks noGrp="1"/>
          </p:cNvSpPr>
          <p:nvPr>
            <p:ph sz="quarter" idx="13"/>
          </p:nvPr>
        </p:nvSpPr>
        <p:spPr>
          <a:xfrm>
            <a:off x="3581200" y="1322773"/>
            <a:ext cx="4959118" cy="5147877"/>
          </a:xfrm>
        </p:spPr>
        <p:txBody>
          <a:bodyPr>
            <a:noAutofit/>
          </a:bodyPr>
          <a:lstStyle/>
          <a:p>
            <a:r>
              <a:rPr lang="zh-CN" altLang="en-US" sz="2400" dirty="0"/>
              <a:t>文法的项目有：</a:t>
            </a:r>
            <a:endParaRPr lang="zh-CN" altLang="en-US" sz="2400" dirty="0"/>
          </a:p>
          <a:p>
            <a:r>
              <a:rPr lang="en-US" altLang="zh-CN" sz="2400" dirty="0"/>
              <a:t>1. S' → •E	2. S' → E•</a:t>
            </a:r>
            <a:endParaRPr lang="en-US" altLang="zh-CN" sz="2400" dirty="0"/>
          </a:p>
          <a:p>
            <a:r>
              <a:rPr lang="en-US" altLang="zh-CN" sz="2400" dirty="0"/>
              <a:t>3. E → •</a:t>
            </a:r>
            <a:r>
              <a:rPr lang="en-US" altLang="zh-CN" sz="2400" dirty="0" err="1"/>
              <a:t>aA</a:t>
            </a:r>
            <a:r>
              <a:rPr lang="en-US" altLang="zh-CN" sz="2400" dirty="0"/>
              <a:t>	4. E → </a:t>
            </a:r>
            <a:r>
              <a:rPr lang="en-US" altLang="zh-CN" sz="2400" dirty="0" err="1"/>
              <a:t>a•A</a:t>
            </a:r>
            <a:endParaRPr lang="en-US" altLang="zh-CN" sz="2400" dirty="0"/>
          </a:p>
          <a:p>
            <a:r>
              <a:rPr lang="en-US" altLang="zh-CN" sz="2400" dirty="0"/>
              <a:t>5. E → </a:t>
            </a:r>
            <a:r>
              <a:rPr lang="en-US" altLang="zh-CN" sz="2400" dirty="0" err="1"/>
              <a:t>aA</a:t>
            </a:r>
            <a:r>
              <a:rPr lang="en-US" altLang="zh-CN" sz="2400" dirty="0"/>
              <a:t>•	6. A → •</a:t>
            </a:r>
            <a:r>
              <a:rPr lang="en-US" altLang="zh-CN" sz="2400" dirty="0" err="1"/>
              <a:t>cA</a:t>
            </a:r>
            <a:endParaRPr lang="en-US" altLang="zh-CN" sz="2400" dirty="0"/>
          </a:p>
          <a:p>
            <a:r>
              <a:rPr lang="en-US" altLang="zh-CN" sz="2400" dirty="0"/>
              <a:t>7. A → </a:t>
            </a:r>
            <a:r>
              <a:rPr lang="en-US" altLang="zh-CN" sz="2400" dirty="0" err="1"/>
              <a:t>c•A</a:t>
            </a:r>
            <a:r>
              <a:rPr lang="en-US" altLang="zh-CN" sz="2400" dirty="0"/>
              <a:t>	8. A → </a:t>
            </a:r>
            <a:r>
              <a:rPr lang="en-US" altLang="zh-CN" sz="2400" dirty="0" err="1"/>
              <a:t>cA</a:t>
            </a:r>
            <a:r>
              <a:rPr lang="en-US" altLang="zh-CN" sz="2400" dirty="0"/>
              <a:t>• </a:t>
            </a:r>
            <a:endParaRPr lang="en-US" altLang="zh-CN" sz="2400" dirty="0"/>
          </a:p>
          <a:p>
            <a:r>
              <a:rPr lang="en-US" altLang="zh-CN" sz="2400" dirty="0"/>
              <a:t>9. A → •d		10. A → d•</a:t>
            </a:r>
            <a:endParaRPr lang="en-US" altLang="zh-CN" sz="2400" dirty="0"/>
          </a:p>
          <a:p>
            <a:r>
              <a:rPr lang="en-US" altLang="zh-CN" sz="2400" dirty="0"/>
              <a:t>11. E → •</a:t>
            </a:r>
            <a:r>
              <a:rPr lang="en-US" altLang="zh-CN" sz="2400" dirty="0" err="1"/>
              <a:t>bB</a:t>
            </a:r>
            <a:r>
              <a:rPr lang="en-US" altLang="zh-CN" sz="2400" dirty="0"/>
              <a:t>	12. E → </a:t>
            </a:r>
            <a:r>
              <a:rPr lang="en-US" altLang="zh-CN" sz="2400" dirty="0" err="1"/>
              <a:t>b•B</a:t>
            </a:r>
            <a:r>
              <a:rPr lang="en-US" altLang="zh-CN" sz="2400" dirty="0"/>
              <a:t> </a:t>
            </a:r>
            <a:endParaRPr lang="en-US" altLang="zh-CN" sz="2400" dirty="0"/>
          </a:p>
          <a:p>
            <a:r>
              <a:rPr lang="en-US" altLang="zh-CN" sz="2400" dirty="0"/>
              <a:t>13. E → </a:t>
            </a:r>
            <a:r>
              <a:rPr lang="en-US" altLang="zh-CN" sz="2400" dirty="0" err="1"/>
              <a:t>bB</a:t>
            </a:r>
            <a:r>
              <a:rPr lang="en-US" altLang="zh-CN" sz="2400" dirty="0"/>
              <a:t>•	14. B → •</a:t>
            </a:r>
            <a:r>
              <a:rPr lang="en-US" altLang="zh-CN" sz="2400" dirty="0" err="1"/>
              <a:t>cB</a:t>
            </a:r>
            <a:endParaRPr lang="en-US" altLang="zh-CN" sz="2400" dirty="0"/>
          </a:p>
          <a:p>
            <a:r>
              <a:rPr lang="en-US" altLang="zh-CN" sz="2400" dirty="0"/>
              <a:t>15. B → </a:t>
            </a:r>
            <a:r>
              <a:rPr lang="en-US" altLang="zh-CN" sz="2400" dirty="0" err="1"/>
              <a:t>c•B</a:t>
            </a:r>
            <a:r>
              <a:rPr lang="en-US" altLang="zh-CN" sz="2400" dirty="0"/>
              <a:t>	16. B → </a:t>
            </a:r>
            <a:r>
              <a:rPr lang="en-US" altLang="zh-CN" sz="2400" dirty="0" err="1"/>
              <a:t>cB</a:t>
            </a:r>
            <a:r>
              <a:rPr lang="en-US" altLang="zh-CN" sz="2400" dirty="0"/>
              <a:t>• </a:t>
            </a:r>
            <a:endParaRPr lang="en-US" altLang="zh-CN" sz="2400" dirty="0"/>
          </a:p>
          <a:p>
            <a:r>
              <a:rPr lang="en-US" altLang="zh-CN" sz="2400" dirty="0"/>
              <a:t>17. B → •d	18. B → d•</a:t>
            </a:r>
            <a:endParaRPr lang="zh-CN" altLang="en-US" sz="2400" dirty="0"/>
          </a:p>
        </p:txBody>
      </p:sp>
      <p:sp>
        <p:nvSpPr>
          <p:cNvPr id="5" name="Rectangle 6"/>
          <p:cNvSpPr>
            <a:spLocks noChangeArrowheads="1"/>
          </p:cNvSpPr>
          <p:nvPr/>
        </p:nvSpPr>
        <p:spPr bwMode="auto">
          <a:xfrm>
            <a:off x="768096" y="1322719"/>
            <a:ext cx="2813104" cy="4481072"/>
          </a:xfrm>
          <a:prstGeom prst="rect">
            <a:avLst/>
          </a:prstGeom>
        </p:spPr>
        <p:style>
          <a:lnRef idx="0">
            <a:schemeClr val="accent1"/>
          </a:lnRef>
          <a:fillRef idx="3">
            <a:schemeClr val="accent1"/>
          </a:fillRef>
          <a:effectRef idx="3">
            <a:schemeClr val="accent1"/>
          </a:effectRef>
          <a:fontRef idx="minor">
            <a:schemeClr val="lt1"/>
          </a:fontRef>
        </p:style>
        <p:txBody>
          <a:bodyPr wrap="square" anchor="ctr" anchorCtr="0">
            <a:noAutofit/>
          </a:bodyPr>
          <a:lstStyle/>
          <a:p>
            <a:pPr algn="just" eaLnBrk="0" hangingPunct="0">
              <a:lnSpc>
                <a:spcPct val="150000"/>
              </a:lnSpc>
            </a:pPr>
            <a:r>
              <a:rPr lang="zh-CN" altLang="zh-CN" sz="2400" dirty="0">
                <a:effectLst>
                  <a:outerShdw blurRad="38100" dist="38100" dir="2700000" algn="tl">
                    <a:srgbClr val="000000">
                      <a:alpha val="43137"/>
                    </a:srgbClr>
                  </a:outerShdw>
                </a:effectLst>
              </a:rPr>
              <a:t>教材</a:t>
            </a:r>
            <a:r>
              <a:rPr lang="en-US" altLang="zh-CN" sz="2400" dirty="0">
                <a:effectLst>
                  <a:outerShdw blurRad="38100" dist="38100" dir="2700000" algn="tl">
                    <a:srgbClr val="000000">
                      <a:alpha val="43137"/>
                    </a:srgbClr>
                  </a:outerShdw>
                </a:effectLst>
              </a:rPr>
              <a:t>P</a:t>
            </a:r>
            <a:r>
              <a:rPr lang="en-US" altLang="zh-CN" sz="2400" baseline="-25000" dirty="0">
                <a:effectLst>
                  <a:outerShdw blurRad="38100" dist="38100" dir="2700000" algn="tl">
                    <a:srgbClr val="000000">
                      <a:alpha val="43137"/>
                    </a:srgbClr>
                  </a:outerShdw>
                </a:effectLst>
              </a:rPr>
              <a:t>131</a:t>
            </a:r>
            <a:endParaRPr lang="en-US" altLang="zh-CN" sz="2400" dirty="0">
              <a:effectLst>
                <a:outerShdw blurRad="38100" dist="38100" dir="2700000" algn="tl">
                  <a:srgbClr val="000000">
                    <a:alpha val="43137"/>
                  </a:srgbClr>
                </a:outerShdw>
              </a:effectLst>
            </a:endParaRPr>
          </a:p>
          <a:p>
            <a:pPr algn="just" eaLnBrk="0" hangingPunct="0">
              <a:lnSpc>
                <a:spcPct val="150000"/>
              </a:lnSpc>
            </a:pPr>
            <a:r>
              <a:rPr lang="pt-BR" altLang="zh-CN" sz="2400" dirty="0">
                <a:effectLst>
                  <a:outerShdw blurRad="38100" dist="38100" dir="2700000" algn="tl">
                    <a:srgbClr val="000000">
                      <a:alpha val="43137"/>
                    </a:srgbClr>
                  </a:outerShdw>
                </a:effectLst>
              </a:rPr>
              <a:t>G[S']</a:t>
            </a:r>
            <a:r>
              <a:rPr lang="zh-CN" altLang="zh-CN" sz="2400" dirty="0">
                <a:effectLst>
                  <a:outerShdw blurRad="38100" dist="38100" dir="2700000" algn="tl">
                    <a:srgbClr val="000000">
                      <a:alpha val="43137"/>
                    </a:srgbClr>
                  </a:outerShdw>
                </a:effectLst>
              </a:rPr>
              <a:t>：</a:t>
            </a:r>
            <a:r>
              <a:rPr lang="pt-BR" altLang="zh-CN" sz="2400" dirty="0">
                <a:effectLst>
                  <a:outerShdw blurRad="38100" dist="38100" dir="2700000" algn="tl">
                    <a:srgbClr val="000000">
                      <a:alpha val="43137"/>
                    </a:srgbClr>
                  </a:outerShdw>
                </a:effectLst>
              </a:rPr>
              <a:t>(0) S'</a:t>
            </a:r>
            <a:r>
              <a:rPr lang="en-US" altLang="zh-CN" sz="2400" dirty="0">
                <a:effectLst>
                  <a:outerShdw blurRad="38100" dist="38100" dir="2700000" algn="tl">
                    <a:srgbClr val="000000">
                      <a:alpha val="43137"/>
                    </a:srgbClr>
                  </a:outerShdw>
                </a:effectLst>
              </a:rPr>
              <a:t> → </a:t>
            </a:r>
            <a:r>
              <a:rPr lang="pt-BR" altLang="zh-CN" sz="2400" dirty="0">
                <a:effectLst>
                  <a:outerShdw blurRad="38100" dist="38100" dir="2700000" algn="tl">
                    <a:srgbClr val="000000">
                      <a:alpha val="43137"/>
                    </a:srgbClr>
                  </a:outerShdw>
                </a:effectLst>
              </a:rPr>
              <a:t>E</a:t>
            </a:r>
            <a:endParaRPr lang="pt-BR" altLang="zh-CN" sz="2400" dirty="0">
              <a:effectLst>
                <a:outerShdw blurRad="38100" dist="38100" dir="2700000" algn="tl">
                  <a:srgbClr val="000000">
                    <a:alpha val="43137"/>
                  </a:srgbClr>
                </a:outerShdw>
              </a:effectLst>
            </a:endParaRPr>
          </a:p>
          <a:p>
            <a:pPr algn="just" eaLnBrk="0" hangingPunct="0">
              <a:lnSpc>
                <a:spcPct val="150000"/>
              </a:lnSpc>
            </a:pPr>
            <a:r>
              <a:rPr lang="pt-BR" altLang="zh-CN" sz="2400" dirty="0">
                <a:effectLst>
                  <a:outerShdw blurRad="38100" dist="38100" dir="2700000" algn="tl">
                    <a:srgbClr val="000000">
                      <a:alpha val="43137"/>
                    </a:srgbClr>
                  </a:outerShdw>
                </a:effectLst>
              </a:rPr>
              <a:t>            (1) E</a:t>
            </a:r>
            <a:r>
              <a:rPr lang="en-US" altLang="zh-CN" sz="2400" dirty="0">
                <a:effectLst>
                  <a:outerShdw blurRad="38100" dist="38100" dir="2700000" algn="tl">
                    <a:srgbClr val="000000">
                      <a:alpha val="43137"/>
                    </a:srgbClr>
                  </a:outerShdw>
                </a:effectLst>
              </a:rPr>
              <a:t> → </a:t>
            </a:r>
            <a:r>
              <a:rPr lang="pt-BR" altLang="zh-CN" sz="2400" dirty="0">
                <a:effectLst>
                  <a:outerShdw blurRad="38100" dist="38100" dir="2700000" algn="tl">
                    <a:srgbClr val="000000">
                      <a:alpha val="43137"/>
                    </a:srgbClr>
                  </a:outerShdw>
                </a:effectLst>
              </a:rPr>
              <a:t>aA   </a:t>
            </a:r>
            <a:endParaRPr lang="pt-BR" altLang="zh-CN" sz="2400" dirty="0">
              <a:effectLst>
                <a:outerShdw blurRad="38100" dist="38100" dir="2700000" algn="tl">
                  <a:srgbClr val="000000">
                    <a:alpha val="43137"/>
                  </a:srgbClr>
                </a:outerShdw>
              </a:effectLst>
            </a:endParaRPr>
          </a:p>
          <a:p>
            <a:pPr algn="just" eaLnBrk="0" hangingPunct="0">
              <a:lnSpc>
                <a:spcPct val="150000"/>
              </a:lnSpc>
            </a:pPr>
            <a:r>
              <a:rPr lang="pt-BR" altLang="zh-CN" sz="2400" dirty="0">
                <a:effectLst>
                  <a:outerShdw blurRad="38100" dist="38100" dir="2700000" algn="tl">
                    <a:srgbClr val="000000">
                      <a:alpha val="43137"/>
                    </a:srgbClr>
                  </a:outerShdw>
                </a:effectLst>
              </a:rPr>
              <a:t>            (2) E</a:t>
            </a:r>
            <a:r>
              <a:rPr lang="en-US" altLang="zh-CN" sz="2400" dirty="0">
                <a:effectLst>
                  <a:outerShdw blurRad="38100" dist="38100" dir="2700000" algn="tl">
                    <a:srgbClr val="000000">
                      <a:alpha val="43137"/>
                    </a:srgbClr>
                  </a:outerShdw>
                </a:effectLst>
              </a:rPr>
              <a:t> → </a:t>
            </a:r>
            <a:r>
              <a:rPr lang="pt-BR" altLang="zh-CN" sz="2400" dirty="0">
                <a:effectLst>
                  <a:outerShdw blurRad="38100" dist="38100" dir="2700000" algn="tl">
                    <a:srgbClr val="000000">
                      <a:alpha val="43137"/>
                    </a:srgbClr>
                  </a:outerShdw>
                </a:effectLst>
              </a:rPr>
              <a:t>bB     </a:t>
            </a:r>
            <a:endParaRPr lang="pt-BR" altLang="zh-CN" sz="2400" dirty="0">
              <a:effectLst>
                <a:outerShdw blurRad="38100" dist="38100" dir="2700000" algn="tl">
                  <a:srgbClr val="000000">
                    <a:alpha val="43137"/>
                  </a:srgbClr>
                </a:outerShdw>
              </a:effectLst>
            </a:endParaRPr>
          </a:p>
          <a:p>
            <a:pPr algn="just" eaLnBrk="0" hangingPunct="0">
              <a:lnSpc>
                <a:spcPct val="150000"/>
              </a:lnSpc>
            </a:pPr>
            <a:r>
              <a:rPr lang="pt-BR" altLang="zh-CN" sz="2400" dirty="0">
                <a:effectLst>
                  <a:outerShdw blurRad="38100" dist="38100" dir="2700000" algn="tl">
                    <a:srgbClr val="000000">
                      <a:alpha val="43137"/>
                    </a:srgbClr>
                  </a:outerShdw>
                </a:effectLst>
              </a:rPr>
              <a:t>            (3) A</a:t>
            </a:r>
            <a:r>
              <a:rPr lang="en-US" altLang="zh-CN" sz="2400" dirty="0">
                <a:effectLst>
                  <a:outerShdw blurRad="38100" dist="38100" dir="2700000" algn="tl">
                    <a:srgbClr val="000000">
                      <a:alpha val="43137"/>
                    </a:srgbClr>
                  </a:outerShdw>
                </a:effectLst>
              </a:rPr>
              <a:t> → </a:t>
            </a:r>
            <a:r>
              <a:rPr lang="pt-BR" altLang="zh-CN" sz="2400" dirty="0">
                <a:effectLst>
                  <a:outerShdw blurRad="38100" dist="38100" dir="2700000" algn="tl">
                    <a:srgbClr val="000000">
                      <a:alpha val="43137"/>
                    </a:srgbClr>
                  </a:outerShdw>
                </a:effectLst>
              </a:rPr>
              <a:t>cA   </a:t>
            </a:r>
            <a:endParaRPr lang="pt-BR" altLang="zh-CN" sz="2400" dirty="0">
              <a:effectLst>
                <a:outerShdw blurRad="38100" dist="38100" dir="2700000" algn="tl">
                  <a:srgbClr val="000000">
                    <a:alpha val="43137"/>
                  </a:srgbClr>
                </a:outerShdw>
              </a:effectLst>
            </a:endParaRPr>
          </a:p>
          <a:p>
            <a:pPr algn="just" eaLnBrk="0" hangingPunct="0">
              <a:lnSpc>
                <a:spcPct val="150000"/>
              </a:lnSpc>
            </a:pPr>
            <a:r>
              <a:rPr lang="pt-BR" altLang="zh-CN" sz="2400" dirty="0">
                <a:effectLst>
                  <a:outerShdw blurRad="38100" dist="38100" dir="2700000" algn="tl">
                    <a:srgbClr val="000000">
                      <a:alpha val="43137"/>
                    </a:srgbClr>
                  </a:outerShdw>
                </a:effectLst>
              </a:rPr>
              <a:t>            (4) A</a:t>
            </a:r>
            <a:r>
              <a:rPr lang="en-US" altLang="zh-CN" sz="2400" dirty="0">
                <a:effectLst>
                  <a:outerShdw blurRad="38100" dist="38100" dir="2700000" algn="tl">
                    <a:srgbClr val="000000">
                      <a:alpha val="43137"/>
                    </a:srgbClr>
                  </a:outerShdw>
                </a:effectLst>
              </a:rPr>
              <a:t> → </a:t>
            </a:r>
            <a:r>
              <a:rPr lang="pt-BR" altLang="zh-CN" sz="2400" dirty="0">
                <a:effectLst>
                  <a:outerShdw blurRad="38100" dist="38100" dir="2700000" algn="tl">
                    <a:srgbClr val="000000">
                      <a:alpha val="43137"/>
                    </a:srgbClr>
                  </a:outerShdw>
                </a:effectLst>
              </a:rPr>
              <a:t>d    </a:t>
            </a:r>
            <a:endParaRPr lang="pt-BR" altLang="zh-CN" sz="2400" dirty="0">
              <a:effectLst>
                <a:outerShdw blurRad="38100" dist="38100" dir="2700000" algn="tl">
                  <a:srgbClr val="000000">
                    <a:alpha val="43137"/>
                  </a:srgbClr>
                </a:outerShdw>
              </a:effectLst>
            </a:endParaRPr>
          </a:p>
          <a:p>
            <a:pPr algn="just" eaLnBrk="0" hangingPunct="0">
              <a:lnSpc>
                <a:spcPct val="150000"/>
              </a:lnSpc>
            </a:pPr>
            <a:r>
              <a:rPr lang="pt-BR" altLang="zh-CN" sz="2400" dirty="0">
                <a:effectLst>
                  <a:outerShdw blurRad="38100" dist="38100" dir="2700000" algn="tl">
                    <a:srgbClr val="000000">
                      <a:alpha val="43137"/>
                    </a:srgbClr>
                  </a:outerShdw>
                </a:effectLst>
              </a:rPr>
              <a:t>            (5) B</a:t>
            </a:r>
            <a:r>
              <a:rPr lang="en-US" altLang="zh-CN" sz="2400" dirty="0">
                <a:effectLst>
                  <a:outerShdw blurRad="38100" dist="38100" dir="2700000" algn="tl">
                    <a:srgbClr val="000000">
                      <a:alpha val="43137"/>
                    </a:srgbClr>
                  </a:outerShdw>
                </a:effectLst>
              </a:rPr>
              <a:t> → </a:t>
            </a:r>
            <a:r>
              <a:rPr lang="pt-BR" altLang="zh-CN" sz="2400" dirty="0">
                <a:effectLst>
                  <a:outerShdw blurRad="38100" dist="38100" dir="2700000" algn="tl">
                    <a:srgbClr val="000000">
                      <a:alpha val="43137"/>
                    </a:srgbClr>
                  </a:outerShdw>
                </a:effectLst>
              </a:rPr>
              <a:t>cB   </a:t>
            </a:r>
            <a:endParaRPr lang="pt-BR" altLang="zh-CN" sz="2400" dirty="0">
              <a:effectLst>
                <a:outerShdw blurRad="38100" dist="38100" dir="2700000" algn="tl">
                  <a:srgbClr val="000000">
                    <a:alpha val="43137"/>
                  </a:srgbClr>
                </a:outerShdw>
              </a:effectLst>
            </a:endParaRPr>
          </a:p>
          <a:p>
            <a:pPr algn="just" eaLnBrk="0" hangingPunct="0">
              <a:lnSpc>
                <a:spcPct val="150000"/>
              </a:lnSpc>
            </a:pPr>
            <a:r>
              <a:rPr lang="pt-BR" altLang="zh-CN" sz="2400" dirty="0">
                <a:effectLst>
                  <a:outerShdw blurRad="38100" dist="38100" dir="2700000" algn="tl">
                    <a:srgbClr val="000000">
                      <a:alpha val="43137"/>
                    </a:srgbClr>
                  </a:outerShdw>
                </a:effectLst>
              </a:rPr>
              <a:t>            (6) B</a:t>
            </a:r>
            <a:r>
              <a:rPr lang="en-US" altLang="zh-CN" sz="2400" dirty="0">
                <a:effectLst>
                  <a:outerShdw blurRad="38100" dist="38100" dir="2700000" algn="tl">
                    <a:srgbClr val="000000">
                      <a:alpha val="43137"/>
                    </a:srgbClr>
                  </a:outerShdw>
                </a:effectLst>
              </a:rPr>
              <a:t> → </a:t>
            </a:r>
            <a:r>
              <a:rPr lang="pt-BR" altLang="zh-CN" sz="2400" dirty="0">
                <a:effectLst>
                  <a:outerShdw blurRad="38100" dist="38100" dir="2700000" algn="tl">
                    <a:srgbClr val="000000">
                      <a:alpha val="43137"/>
                    </a:srgbClr>
                  </a:outerShdw>
                </a:effectLst>
              </a:rPr>
              <a:t>d</a:t>
            </a:r>
            <a:endParaRPr lang="en-US" altLang="zh-CN" sz="24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fade">
                                      <p:cBhvr>
                                        <p:cTn id="47" dur="500"/>
                                        <p:tgtEl>
                                          <p:spTgt spid="4">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animEffect transition="in" filter="fade">
                                      <p:cBhvr>
                                        <p:cTn id="52" dur="500"/>
                                        <p:tgtEl>
                                          <p:spTgt spid="4">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9" end="9"/>
                                            </p:txEl>
                                          </p:spTgt>
                                        </p:tgtEl>
                                        <p:attrNameLst>
                                          <p:attrName>style.visibility</p:attrName>
                                        </p:attrNameLst>
                                      </p:cBhvr>
                                      <p:to>
                                        <p:strVal val="visible"/>
                                      </p:to>
                                    </p:set>
                                    <p:animEffect transition="in" filter="fade">
                                      <p:cBhvr>
                                        <p:cTn id="5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en-US" altLang="zh-CN" dirty="0"/>
              <a:t>1</a:t>
            </a:r>
            <a:r>
              <a:rPr lang="zh-CN" altLang="en-US" dirty="0"/>
              <a:t>、构造</a:t>
            </a:r>
            <a:r>
              <a:rPr lang="en-US" altLang="zh-CN" dirty="0"/>
              <a:t>NFA</a:t>
            </a:r>
            <a:endParaRPr lang="zh-CN" altLang="en-US" dirty="0"/>
          </a:p>
        </p:txBody>
      </p:sp>
      <p:grpSp>
        <p:nvGrpSpPr>
          <p:cNvPr id="174" name="组合 173"/>
          <p:cNvGrpSpPr/>
          <p:nvPr/>
        </p:nvGrpSpPr>
        <p:grpSpPr>
          <a:xfrm>
            <a:off x="113083" y="888270"/>
            <a:ext cx="8456242" cy="5506832"/>
            <a:chOff x="113083" y="888270"/>
            <a:chExt cx="8456242" cy="5506832"/>
          </a:xfrm>
        </p:grpSpPr>
        <p:sp>
          <p:nvSpPr>
            <p:cNvPr id="9" name="Oval 35"/>
            <p:cNvSpPr>
              <a:spLocks noChangeArrowheads="1"/>
            </p:cNvSpPr>
            <p:nvPr/>
          </p:nvSpPr>
          <p:spPr bwMode="auto">
            <a:xfrm>
              <a:off x="678579" y="3261346"/>
              <a:ext cx="612000" cy="612000"/>
            </a:xfrm>
            <a:prstGeom prst="ellipse">
              <a:avLst/>
            </a:prstGeom>
          </p:spPr>
          <p:style>
            <a:lnRef idx="2">
              <a:schemeClr val="accent1"/>
            </a:lnRef>
            <a:fillRef idx="1">
              <a:schemeClr val="lt1"/>
            </a:fillRef>
            <a:effectRef idx="0">
              <a:schemeClr val="accent1"/>
            </a:effectRef>
            <a:fontRef idx="minor">
              <a:schemeClr val="dk1"/>
            </a:fontRef>
          </p:style>
          <p:txBody>
            <a:bodyPr wrap="none" anchor="ctr"/>
            <a:lstStyle/>
            <a:p>
              <a:pPr algn="ctr"/>
              <a:r>
                <a:rPr lang="en-US" altLang="zh-CN" sz="2400" dirty="0">
                  <a:solidFill>
                    <a:schemeClr val="tx1"/>
                  </a:solidFill>
                  <a:ea typeface="宋体" pitchFamily="2" charset="-122"/>
                </a:rPr>
                <a:t>1</a:t>
              </a:r>
              <a:endParaRPr lang="en-US" altLang="zh-CN" sz="2400" dirty="0">
                <a:solidFill>
                  <a:schemeClr val="tx1"/>
                </a:solidFill>
                <a:ea typeface="宋体" pitchFamily="2" charset="-122"/>
              </a:endParaRPr>
            </a:p>
          </p:txBody>
        </p:sp>
        <p:grpSp>
          <p:nvGrpSpPr>
            <p:cNvPr id="10" name="组合 9"/>
            <p:cNvGrpSpPr/>
            <p:nvPr/>
          </p:nvGrpSpPr>
          <p:grpSpPr>
            <a:xfrm>
              <a:off x="113083" y="3466447"/>
              <a:ext cx="547261" cy="235721"/>
              <a:chOff x="7154689" y="2974839"/>
              <a:chExt cx="547261" cy="235721"/>
            </a:xfrm>
          </p:grpSpPr>
          <p:sp>
            <p:nvSpPr>
              <p:cNvPr id="30" name="AutoShape 72"/>
              <p:cNvSpPr>
                <a:spLocks noChangeArrowheads="1"/>
              </p:cNvSpPr>
              <p:nvPr/>
            </p:nvSpPr>
            <p:spPr bwMode="auto">
              <a:xfrm>
                <a:off x="7161950" y="2974839"/>
                <a:ext cx="540000" cy="235721"/>
              </a:xfrm>
              <a:prstGeom prst="rightArrow">
                <a:avLst>
                  <a:gd name="adj1" fmla="val 50000"/>
                  <a:gd name="adj2" fmla="val 59259"/>
                </a:avLst>
              </a:prstGeom>
            </p:spPr>
            <p:style>
              <a:lnRef idx="2">
                <a:schemeClr val="accent1"/>
              </a:lnRef>
              <a:fillRef idx="1">
                <a:schemeClr val="lt1"/>
              </a:fillRef>
              <a:effectRef idx="0">
                <a:schemeClr val="accent1"/>
              </a:effectRef>
              <a:fontRef idx="minor">
                <a:schemeClr val="dk1"/>
              </a:fontRef>
            </p:style>
            <p:txBody>
              <a:bodyPr wrap="none" anchor="ctr"/>
              <a:lstStyle>
                <a:lvl1pPr algn="ctr">
                  <a:defRPr sz="2800" b="1" i="1" u="sng">
                    <a:solidFill>
                      <a:schemeClr val="tx1"/>
                    </a:solidFill>
                    <a:latin typeface="Times New Roman" panose="02020603050405020304" pitchFamily="18" charset="0"/>
                    <a:ea typeface="宋体" pitchFamily="2" charset="-122"/>
                  </a:defRPr>
                </a:lvl1pPr>
                <a:lvl2pPr marL="742950" indent="-285750" algn="ctr">
                  <a:defRPr sz="2800" b="1" i="1" u="sng">
                    <a:solidFill>
                      <a:schemeClr val="tx1"/>
                    </a:solidFill>
                    <a:latin typeface="Times New Roman" panose="02020603050405020304" pitchFamily="18" charset="0"/>
                    <a:ea typeface="宋体" pitchFamily="2" charset="-122"/>
                  </a:defRPr>
                </a:lvl2pPr>
                <a:lvl3pPr marL="1143000" indent="-228600" algn="ctr">
                  <a:defRPr sz="2800" b="1" i="1" u="sng">
                    <a:solidFill>
                      <a:schemeClr val="tx1"/>
                    </a:solidFill>
                    <a:latin typeface="Times New Roman" panose="02020603050405020304" pitchFamily="18" charset="0"/>
                    <a:ea typeface="宋体" pitchFamily="2" charset="-122"/>
                  </a:defRPr>
                </a:lvl3pPr>
                <a:lvl4pPr marL="1600200" indent="-228600" algn="ctr">
                  <a:defRPr sz="2800" b="1" i="1" u="sng">
                    <a:solidFill>
                      <a:schemeClr val="tx1"/>
                    </a:solidFill>
                    <a:latin typeface="Times New Roman" panose="02020603050405020304" pitchFamily="18" charset="0"/>
                    <a:ea typeface="宋体" pitchFamily="2" charset="-122"/>
                  </a:defRPr>
                </a:lvl4pPr>
                <a:lvl5pPr marL="2057400" indent="-228600" algn="ctr">
                  <a:defRPr sz="2800" b="1" i="1" u="sng">
                    <a:solidFill>
                      <a:schemeClr val="tx1"/>
                    </a:solidFill>
                    <a:latin typeface="Times New Roman" panose="02020603050405020304" pitchFamily="18" charset="0"/>
                    <a:ea typeface="宋体" pitchFamily="2" charset="-122"/>
                  </a:defRPr>
                </a:lvl5pPr>
                <a:lvl6pPr marL="2514600" indent="-228600" algn="ctr" eaLnBrk="0" fontAlgn="base" hangingPunct="0">
                  <a:spcBef>
                    <a:spcPct val="0"/>
                  </a:spcBef>
                  <a:spcAft>
                    <a:spcPct val="0"/>
                  </a:spcAft>
                  <a:defRPr sz="2800" b="1" i="1" u="sng">
                    <a:solidFill>
                      <a:schemeClr val="tx1"/>
                    </a:solidFill>
                    <a:latin typeface="Times New Roman" panose="02020603050405020304" pitchFamily="18" charset="0"/>
                    <a:ea typeface="宋体" pitchFamily="2" charset="-122"/>
                  </a:defRPr>
                </a:lvl6pPr>
                <a:lvl7pPr marL="2971800" indent="-228600" algn="ctr" eaLnBrk="0" fontAlgn="base" hangingPunct="0">
                  <a:spcBef>
                    <a:spcPct val="0"/>
                  </a:spcBef>
                  <a:spcAft>
                    <a:spcPct val="0"/>
                  </a:spcAft>
                  <a:defRPr sz="2800" b="1" i="1" u="sng">
                    <a:solidFill>
                      <a:schemeClr val="tx1"/>
                    </a:solidFill>
                    <a:latin typeface="Times New Roman" panose="02020603050405020304" pitchFamily="18" charset="0"/>
                    <a:ea typeface="宋体" pitchFamily="2" charset="-122"/>
                  </a:defRPr>
                </a:lvl7pPr>
                <a:lvl8pPr marL="3429000" indent="-228600" algn="ctr" eaLnBrk="0" fontAlgn="base" hangingPunct="0">
                  <a:spcBef>
                    <a:spcPct val="0"/>
                  </a:spcBef>
                  <a:spcAft>
                    <a:spcPct val="0"/>
                  </a:spcAft>
                  <a:defRPr sz="2800" b="1" i="1" u="sng">
                    <a:solidFill>
                      <a:schemeClr val="tx1"/>
                    </a:solidFill>
                    <a:latin typeface="Times New Roman" panose="02020603050405020304" pitchFamily="18" charset="0"/>
                    <a:ea typeface="宋体" pitchFamily="2" charset="-122"/>
                  </a:defRPr>
                </a:lvl8pPr>
                <a:lvl9pPr marL="3886200" indent="-228600" algn="ctr" eaLnBrk="0" fontAlgn="base" hangingPunct="0">
                  <a:spcBef>
                    <a:spcPct val="0"/>
                  </a:spcBef>
                  <a:spcAft>
                    <a:spcPct val="0"/>
                  </a:spcAft>
                  <a:defRPr sz="2800" b="1" i="1" u="sng">
                    <a:solidFill>
                      <a:schemeClr val="tx1"/>
                    </a:solidFill>
                    <a:latin typeface="Times New Roman" panose="02020603050405020304" pitchFamily="18" charset="0"/>
                    <a:ea typeface="宋体" pitchFamily="2" charset="-122"/>
                  </a:defRPr>
                </a:lvl9pPr>
              </a:lstStyle>
              <a:p>
                <a:endParaRPr lang="zh-CN" altLang="en-US">
                  <a:latin typeface="+mn-lt"/>
                </a:endParaRPr>
              </a:p>
            </p:txBody>
          </p:sp>
          <p:sp>
            <p:nvSpPr>
              <p:cNvPr id="31" name="文本框 30"/>
              <p:cNvSpPr txBox="1"/>
              <p:nvPr/>
            </p:nvSpPr>
            <p:spPr>
              <a:xfrm>
                <a:off x="7154689" y="2986933"/>
                <a:ext cx="144780" cy="194854"/>
              </a:xfrm>
              <a:prstGeom prst="rect">
                <a:avLst/>
              </a:prstGeom>
              <a:solidFill>
                <a:schemeClr val="bg1"/>
              </a:solidFill>
            </p:spPr>
            <p:txBody>
              <a:bodyPr wrap="square" rtlCol="0">
                <a:spAutoFit/>
              </a:bodyPr>
              <a:lstStyle/>
              <a:p>
                <a:endParaRPr lang="zh-CN" altLang="en-US" sz="900" dirty="0"/>
              </a:p>
            </p:txBody>
          </p:sp>
        </p:grpSp>
        <p:sp>
          <p:nvSpPr>
            <p:cNvPr id="13" name="Oval 35"/>
            <p:cNvSpPr>
              <a:spLocks noChangeArrowheads="1"/>
            </p:cNvSpPr>
            <p:nvPr/>
          </p:nvSpPr>
          <p:spPr bwMode="auto">
            <a:xfrm>
              <a:off x="2032900" y="2212417"/>
              <a:ext cx="612000" cy="612000"/>
            </a:xfrm>
            <a:prstGeom prst="ellipse">
              <a:avLst/>
            </a:prstGeom>
          </p:spPr>
          <p:style>
            <a:lnRef idx="2">
              <a:schemeClr val="accent1"/>
            </a:lnRef>
            <a:fillRef idx="1">
              <a:schemeClr val="lt1"/>
            </a:fillRef>
            <a:effectRef idx="0">
              <a:schemeClr val="accent1"/>
            </a:effectRef>
            <a:fontRef idx="minor">
              <a:schemeClr val="dk1"/>
            </a:fontRef>
          </p:style>
          <p:txBody>
            <a:bodyPr wrap="none" anchor="ctr"/>
            <a:lstStyle/>
            <a:p>
              <a:pPr algn="ctr"/>
              <a:r>
                <a:rPr lang="en-US" altLang="zh-CN" sz="2400" dirty="0">
                  <a:solidFill>
                    <a:schemeClr val="tx1"/>
                  </a:solidFill>
                  <a:ea typeface="宋体" pitchFamily="2" charset="-122"/>
                </a:rPr>
                <a:t>3</a:t>
              </a:r>
              <a:endParaRPr lang="en-US" altLang="zh-CN" sz="2400" dirty="0">
                <a:solidFill>
                  <a:schemeClr val="tx1"/>
                </a:solidFill>
                <a:ea typeface="宋体" pitchFamily="2" charset="-122"/>
              </a:endParaRPr>
            </a:p>
          </p:txBody>
        </p:sp>
        <p:grpSp>
          <p:nvGrpSpPr>
            <p:cNvPr id="15" name="组合 14"/>
            <p:cNvGrpSpPr/>
            <p:nvPr/>
          </p:nvGrpSpPr>
          <p:grpSpPr>
            <a:xfrm>
              <a:off x="1973797" y="3177561"/>
              <a:ext cx="756000" cy="756000"/>
              <a:chOff x="7530200" y="2219785"/>
              <a:chExt cx="756000" cy="756000"/>
            </a:xfrm>
          </p:grpSpPr>
          <p:sp>
            <p:nvSpPr>
              <p:cNvPr id="28" name="Oval 34"/>
              <p:cNvSpPr>
                <a:spLocks noChangeArrowheads="1"/>
              </p:cNvSpPr>
              <p:nvPr/>
            </p:nvSpPr>
            <p:spPr bwMode="auto">
              <a:xfrm>
                <a:off x="7530200" y="2219785"/>
                <a:ext cx="756000" cy="756000"/>
              </a:xfrm>
              <a:prstGeom prst="ellipse">
                <a:avLst/>
              </a:prstGeom>
            </p:spPr>
            <p:style>
              <a:lnRef idx="2">
                <a:schemeClr val="accent1"/>
              </a:lnRef>
              <a:fillRef idx="1">
                <a:schemeClr val="lt1"/>
              </a:fillRef>
              <a:effectRef idx="0">
                <a:schemeClr val="accent1"/>
              </a:effectRef>
              <a:fontRef idx="minor">
                <a:schemeClr val="dk1"/>
              </a:fontRef>
            </p:style>
            <p:txBody>
              <a:bodyPr wrap="none" anchor="ctr"/>
              <a:lstStyle/>
              <a:p>
                <a:endParaRPr lang="zh-CN" altLang="en-US" sz="2400"/>
              </a:p>
            </p:txBody>
          </p:sp>
          <p:sp>
            <p:nvSpPr>
              <p:cNvPr id="29" name="Oval 41"/>
              <p:cNvSpPr>
                <a:spLocks noChangeArrowheads="1"/>
              </p:cNvSpPr>
              <p:nvPr/>
            </p:nvSpPr>
            <p:spPr bwMode="auto">
              <a:xfrm>
                <a:off x="7606400" y="2295985"/>
                <a:ext cx="612000" cy="612000"/>
              </a:xfrm>
              <a:prstGeom prst="ellipse">
                <a:avLst/>
              </a:prstGeom>
            </p:spPr>
            <p:style>
              <a:lnRef idx="2">
                <a:schemeClr val="accent1"/>
              </a:lnRef>
              <a:fillRef idx="1">
                <a:schemeClr val="lt1"/>
              </a:fillRef>
              <a:effectRef idx="0">
                <a:schemeClr val="accent1"/>
              </a:effectRef>
              <a:fontRef idx="minor">
                <a:schemeClr val="dk1"/>
              </a:fontRef>
            </p:style>
            <p:txBody>
              <a:bodyPr wrap="none" anchor="ctr"/>
              <a:lstStyle/>
              <a:p>
                <a:pPr algn="ctr"/>
                <a:r>
                  <a:rPr lang="en-US" altLang="zh-CN" sz="2400" dirty="0">
                    <a:solidFill>
                      <a:schemeClr val="tx1"/>
                    </a:solidFill>
                    <a:ea typeface="宋体" pitchFamily="2" charset="-122"/>
                  </a:rPr>
                  <a:t>2</a:t>
                </a:r>
                <a:endParaRPr lang="en-US" altLang="zh-CN" sz="2400" dirty="0">
                  <a:solidFill>
                    <a:schemeClr val="tx1"/>
                  </a:solidFill>
                  <a:ea typeface="宋体" pitchFamily="2" charset="-122"/>
                </a:endParaRPr>
              </a:p>
            </p:txBody>
          </p:sp>
        </p:grpSp>
        <p:cxnSp>
          <p:nvCxnSpPr>
            <p:cNvPr id="19" name="曲线连接符 18"/>
            <p:cNvCxnSpPr>
              <a:stCxn id="9" idx="5"/>
              <a:endCxn id="34" idx="2"/>
            </p:cNvCxnSpPr>
            <p:nvPr/>
          </p:nvCxnSpPr>
          <p:spPr>
            <a:xfrm rot="16200000" flipH="1">
              <a:off x="1116049" y="3868626"/>
              <a:ext cx="1001757" cy="831946"/>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 Box 11"/>
            <p:cNvSpPr txBox="1">
              <a:spLocks noChangeArrowheads="1"/>
            </p:cNvSpPr>
            <p:nvPr/>
          </p:nvSpPr>
          <p:spPr bwMode="auto">
            <a:xfrm>
              <a:off x="1471059" y="2152562"/>
              <a:ext cx="2803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dirty="0">
                  <a:sym typeface="Symbol" panose="05050102010706020507" pitchFamily="18" charset="2"/>
                </a:rPr>
                <a:t></a:t>
              </a:r>
              <a:endParaRPr lang="en-US" altLang="zh-CN" sz="2400" dirty="0"/>
            </a:p>
          </p:txBody>
        </p:sp>
        <p:cxnSp>
          <p:nvCxnSpPr>
            <p:cNvPr id="21" name="曲线连接符 20"/>
            <p:cNvCxnSpPr>
              <a:stCxn id="9" idx="6"/>
              <a:endCxn id="28" idx="2"/>
            </p:cNvCxnSpPr>
            <p:nvPr/>
          </p:nvCxnSpPr>
          <p:spPr>
            <a:xfrm flipV="1">
              <a:off x="1290579" y="3555561"/>
              <a:ext cx="683218" cy="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曲线连接符 23"/>
            <p:cNvCxnSpPr>
              <a:stCxn id="9" idx="7"/>
              <a:endCxn id="13" idx="2"/>
            </p:cNvCxnSpPr>
            <p:nvPr/>
          </p:nvCxnSpPr>
          <p:spPr>
            <a:xfrm rot="5400000" flipH="1" flipV="1">
              <a:off x="1200650" y="2518721"/>
              <a:ext cx="832554" cy="831946"/>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Oval 35"/>
            <p:cNvSpPr>
              <a:spLocks noChangeArrowheads="1"/>
            </p:cNvSpPr>
            <p:nvPr/>
          </p:nvSpPr>
          <p:spPr bwMode="auto">
            <a:xfrm>
              <a:off x="2032900" y="4479478"/>
              <a:ext cx="612000" cy="612000"/>
            </a:xfrm>
            <a:prstGeom prst="ellipse">
              <a:avLst/>
            </a:prstGeom>
          </p:spPr>
          <p:style>
            <a:lnRef idx="2">
              <a:schemeClr val="accent1"/>
            </a:lnRef>
            <a:fillRef idx="1">
              <a:schemeClr val="lt1"/>
            </a:fillRef>
            <a:effectRef idx="0">
              <a:schemeClr val="accent1"/>
            </a:effectRef>
            <a:fontRef idx="minor">
              <a:schemeClr val="dk1"/>
            </a:fontRef>
          </p:style>
          <p:txBody>
            <a:bodyPr wrap="none" anchor="ctr"/>
            <a:lstStyle/>
            <a:p>
              <a:pPr algn="ctr"/>
              <a:r>
                <a:rPr lang="en-US" altLang="zh-CN" sz="2400" dirty="0">
                  <a:solidFill>
                    <a:schemeClr val="tx1"/>
                  </a:solidFill>
                  <a:ea typeface="宋体" pitchFamily="2" charset="-122"/>
                </a:rPr>
                <a:t>11</a:t>
              </a:r>
              <a:endParaRPr lang="en-US" altLang="zh-CN" sz="2400" dirty="0">
                <a:solidFill>
                  <a:schemeClr val="tx1"/>
                </a:solidFill>
                <a:ea typeface="宋体" pitchFamily="2" charset="-122"/>
              </a:endParaRPr>
            </a:p>
          </p:txBody>
        </p:sp>
        <p:sp>
          <p:nvSpPr>
            <p:cNvPr id="36" name="Oval 35"/>
            <p:cNvSpPr>
              <a:spLocks noChangeArrowheads="1"/>
            </p:cNvSpPr>
            <p:nvPr/>
          </p:nvSpPr>
          <p:spPr bwMode="auto">
            <a:xfrm>
              <a:off x="3483599" y="2210191"/>
              <a:ext cx="612000" cy="612000"/>
            </a:xfrm>
            <a:prstGeom prst="ellipse">
              <a:avLst/>
            </a:prstGeom>
          </p:spPr>
          <p:style>
            <a:lnRef idx="2">
              <a:schemeClr val="accent1"/>
            </a:lnRef>
            <a:fillRef idx="1">
              <a:schemeClr val="lt1"/>
            </a:fillRef>
            <a:effectRef idx="0">
              <a:schemeClr val="accent1"/>
            </a:effectRef>
            <a:fontRef idx="minor">
              <a:schemeClr val="dk1"/>
            </a:fontRef>
          </p:style>
          <p:txBody>
            <a:bodyPr wrap="none" anchor="ctr"/>
            <a:lstStyle/>
            <a:p>
              <a:pPr algn="ctr"/>
              <a:r>
                <a:rPr lang="en-US" altLang="zh-CN" sz="2400" dirty="0">
                  <a:solidFill>
                    <a:schemeClr val="tx1"/>
                  </a:solidFill>
                  <a:ea typeface="宋体" pitchFamily="2" charset="-122"/>
                </a:rPr>
                <a:t>4</a:t>
              </a:r>
              <a:endParaRPr lang="en-US" altLang="zh-CN" sz="2400" dirty="0">
                <a:solidFill>
                  <a:schemeClr val="tx1"/>
                </a:solidFill>
                <a:ea typeface="宋体" pitchFamily="2" charset="-122"/>
              </a:endParaRPr>
            </a:p>
          </p:txBody>
        </p:sp>
        <p:sp>
          <p:nvSpPr>
            <p:cNvPr id="37" name="Oval 35"/>
            <p:cNvSpPr>
              <a:spLocks noChangeArrowheads="1"/>
            </p:cNvSpPr>
            <p:nvPr/>
          </p:nvSpPr>
          <p:spPr bwMode="auto">
            <a:xfrm>
              <a:off x="3495446" y="4478417"/>
              <a:ext cx="612000" cy="612000"/>
            </a:xfrm>
            <a:prstGeom prst="ellipse">
              <a:avLst/>
            </a:prstGeom>
          </p:spPr>
          <p:style>
            <a:lnRef idx="2">
              <a:schemeClr val="accent1"/>
            </a:lnRef>
            <a:fillRef idx="1">
              <a:schemeClr val="lt1"/>
            </a:fillRef>
            <a:effectRef idx="0">
              <a:schemeClr val="accent1"/>
            </a:effectRef>
            <a:fontRef idx="minor">
              <a:schemeClr val="dk1"/>
            </a:fontRef>
          </p:style>
          <p:txBody>
            <a:bodyPr wrap="none" anchor="ctr"/>
            <a:lstStyle/>
            <a:p>
              <a:pPr algn="ctr"/>
              <a:r>
                <a:rPr lang="en-US" altLang="zh-CN" sz="2400" dirty="0">
                  <a:solidFill>
                    <a:schemeClr val="tx1"/>
                  </a:solidFill>
                  <a:ea typeface="宋体" pitchFamily="2" charset="-122"/>
                </a:rPr>
                <a:t>12</a:t>
              </a:r>
              <a:endParaRPr lang="en-US" altLang="zh-CN" sz="2400" dirty="0">
                <a:solidFill>
                  <a:schemeClr val="tx1"/>
                </a:solidFill>
                <a:ea typeface="宋体" pitchFamily="2" charset="-122"/>
              </a:endParaRPr>
            </a:p>
          </p:txBody>
        </p:sp>
        <p:cxnSp>
          <p:nvCxnSpPr>
            <p:cNvPr id="52" name="直接箭头连接符 51"/>
            <p:cNvCxnSpPr>
              <a:stCxn id="13" idx="6"/>
              <a:endCxn id="36" idx="2"/>
            </p:cNvCxnSpPr>
            <p:nvPr/>
          </p:nvCxnSpPr>
          <p:spPr>
            <a:xfrm flipV="1">
              <a:off x="2644900" y="2516191"/>
              <a:ext cx="83869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接箭头连接符 53"/>
            <p:cNvCxnSpPr>
              <a:stCxn id="34" idx="6"/>
              <a:endCxn id="37" idx="2"/>
            </p:cNvCxnSpPr>
            <p:nvPr/>
          </p:nvCxnSpPr>
          <p:spPr>
            <a:xfrm flipV="1">
              <a:off x="2644900" y="4784417"/>
              <a:ext cx="850546" cy="10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接箭头连接符 57"/>
            <p:cNvCxnSpPr/>
            <p:nvPr/>
          </p:nvCxnSpPr>
          <p:spPr>
            <a:xfrm flipV="1">
              <a:off x="4085551" y="2515267"/>
              <a:ext cx="828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59" name="组合 58"/>
            <p:cNvGrpSpPr/>
            <p:nvPr/>
          </p:nvGrpSpPr>
          <p:grpSpPr>
            <a:xfrm>
              <a:off x="4907920" y="2137267"/>
              <a:ext cx="756000" cy="756000"/>
              <a:chOff x="7530200" y="2219785"/>
              <a:chExt cx="756000" cy="756000"/>
            </a:xfrm>
          </p:grpSpPr>
          <p:sp>
            <p:nvSpPr>
              <p:cNvPr id="60" name="Oval 34"/>
              <p:cNvSpPr>
                <a:spLocks noChangeArrowheads="1"/>
              </p:cNvSpPr>
              <p:nvPr/>
            </p:nvSpPr>
            <p:spPr bwMode="auto">
              <a:xfrm>
                <a:off x="7530200" y="2219785"/>
                <a:ext cx="756000" cy="756000"/>
              </a:xfrm>
              <a:prstGeom prst="ellipse">
                <a:avLst/>
              </a:prstGeom>
            </p:spPr>
            <p:style>
              <a:lnRef idx="2">
                <a:schemeClr val="accent1"/>
              </a:lnRef>
              <a:fillRef idx="1">
                <a:schemeClr val="lt1"/>
              </a:fillRef>
              <a:effectRef idx="0">
                <a:schemeClr val="accent1"/>
              </a:effectRef>
              <a:fontRef idx="minor">
                <a:schemeClr val="dk1"/>
              </a:fontRef>
            </p:style>
            <p:txBody>
              <a:bodyPr wrap="none" anchor="ctr"/>
              <a:lstStyle/>
              <a:p>
                <a:endParaRPr lang="zh-CN" altLang="en-US" sz="2400"/>
              </a:p>
            </p:txBody>
          </p:sp>
          <p:sp>
            <p:nvSpPr>
              <p:cNvPr id="61" name="Oval 41"/>
              <p:cNvSpPr>
                <a:spLocks noChangeArrowheads="1"/>
              </p:cNvSpPr>
              <p:nvPr/>
            </p:nvSpPr>
            <p:spPr bwMode="auto">
              <a:xfrm>
                <a:off x="7606400" y="2295985"/>
                <a:ext cx="612000" cy="612000"/>
              </a:xfrm>
              <a:prstGeom prst="ellipse">
                <a:avLst/>
              </a:prstGeom>
            </p:spPr>
            <p:style>
              <a:lnRef idx="2">
                <a:schemeClr val="accent1"/>
              </a:lnRef>
              <a:fillRef idx="1">
                <a:schemeClr val="lt1"/>
              </a:fillRef>
              <a:effectRef idx="0">
                <a:schemeClr val="accent1"/>
              </a:effectRef>
              <a:fontRef idx="minor">
                <a:schemeClr val="dk1"/>
              </a:fontRef>
            </p:style>
            <p:txBody>
              <a:bodyPr wrap="none" anchor="ctr"/>
              <a:lstStyle/>
              <a:p>
                <a:pPr algn="ctr"/>
                <a:r>
                  <a:rPr lang="en-US" altLang="zh-CN" sz="2400" dirty="0">
                    <a:solidFill>
                      <a:schemeClr val="tx1"/>
                    </a:solidFill>
                    <a:ea typeface="宋体" pitchFamily="2" charset="-122"/>
                  </a:rPr>
                  <a:t>5</a:t>
                </a:r>
                <a:endParaRPr lang="en-US" altLang="zh-CN" sz="2400" dirty="0">
                  <a:solidFill>
                    <a:schemeClr val="tx1"/>
                  </a:solidFill>
                  <a:ea typeface="宋体" pitchFamily="2" charset="-122"/>
                </a:endParaRPr>
              </a:p>
            </p:txBody>
          </p:sp>
        </p:grpSp>
        <p:grpSp>
          <p:nvGrpSpPr>
            <p:cNvPr id="62" name="组合 61"/>
            <p:cNvGrpSpPr/>
            <p:nvPr/>
          </p:nvGrpSpPr>
          <p:grpSpPr>
            <a:xfrm>
              <a:off x="4900973" y="4406417"/>
              <a:ext cx="756000" cy="756000"/>
              <a:chOff x="7530200" y="2219785"/>
              <a:chExt cx="756000" cy="756000"/>
            </a:xfrm>
          </p:grpSpPr>
          <p:sp>
            <p:nvSpPr>
              <p:cNvPr id="63" name="Oval 34"/>
              <p:cNvSpPr>
                <a:spLocks noChangeArrowheads="1"/>
              </p:cNvSpPr>
              <p:nvPr/>
            </p:nvSpPr>
            <p:spPr bwMode="auto">
              <a:xfrm>
                <a:off x="7530200" y="2219785"/>
                <a:ext cx="756000" cy="756000"/>
              </a:xfrm>
              <a:prstGeom prst="ellipse">
                <a:avLst/>
              </a:prstGeom>
            </p:spPr>
            <p:style>
              <a:lnRef idx="2">
                <a:schemeClr val="accent1"/>
              </a:lnRef>
              <a:fillRef idx="1">
                <a:schemeClr val="lt1"/>
              </a:fillRef>
              <a:effectRef idx="0">
                <a:schemeClr val="accent1"/>
              </a:effectRef>
              <a:fontRef idx="minor">
                <a:schemeClr val="dk1"/>
              </a:fontRef>
            </p:style>
            <p:txBody>
              <a:bodyPr wrap="none" anchor="ctr"/>
              <a:lstStyle/>
              <a:p>
                <a:endParaRPr lang="zh-CN" altLang="en-US" sz="2400"/>
              </a:p>
            </p:txBody>
          </p:sp>
          <p:sp>
            <p:nvSpPr>
              <p:cNvPr id="64" name="Oval 41"/>
              <p:cNvSpPr>
                <a:spLocks noChangeArrowheads="1"/>
              </p:cNvSpPr>
              <p:nvPr/>
            </p:nvSpPr>
            <p:spPr bwMode="auto">
              <a:xfrm>
                <a:off x="7606400" y="2295985"/>
                <a:ext cx="612000" cy="612000"/>
              </a:xfrm>
              <a:prstGeom prst="ellipse">
                <a:avLst/>
              </a:prstGeom>
            </p:spPr>
            <p:style>
              <a:lnRef idx="2">
                <a:schemeClr val="accent1"/>
              </a:lnRef>
              <a:fillRef idx="1">
                <a:schemeClr val="lt1"/>
              </a:fillRef>
              <a:effectRef idx="0">
                <a:schemeClr val="accent1"/>
              </a:effectRef>
              <a:fontRef idx="minor">
                <a:schemeClr val="dk1"/>
              </a:fontRef>
            </p:style>
            <p:txBody>
              <a:bodyPr wrap="none" anchor="ctr"/>
              <a:lstStyle/>
              <a:p>
                <a:pPr algn="ctr"/>
                <a:r>
                  <a:rPr lang="en-US" altLang="zh-CN" sz="2400" dirty="0">
                    <a:solidFill>
                      <a:schemeClr val="tx1"/>
                    </a:solidFill>
                    <a:ea typeface="宋体" pitchFamily="2" charset="-122"/>
                  </a:rPr>
                  <a:t>13</a:t>
                </a:r>
                <a:endParaRPr lang="en-US" altLang="zh-CN" sz="2400" dirty="0">
                  <a:solidFill>
                    <a:schemeClr val="tx1"/>
                  </a:solidFill>
                  <a:ea typeface="宋体" pitchFamily="2" charset="-122"/>
                </a:endParaRPr>
              </a:p>
            </p:txBody>
          </p:sp>
        </p:grpSp>
        <p:cxnSp>
          <p:nvCxnSpPr>
            <p:cNvPr id="65" name="直接箭头连接符 64"/>
            <p:cNvCxnSpPr>
              <a:stCxn id="37" idx="6"/>
            </p:cNvCxnSpPr>
            <p:nvPr/>
          </p:nvCxnSpPr>
          <p:spPr>
            <a:xfrm>
              <a:off x="4107446" y="4784417"/>
              <a:ext cx="792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Oval 35"/>
            <p:cNvSpPr>
              <a:spLocks noChangeArrowheads="1"/>
            </p:cNvSpPr>
            <p:nvPr/>
          </p:nvSpPr>
          <p:spPr bwMode="auto">
            <a:xfrm>
              <a:off x="4977173" y="5583736"/>
              <a:ext cx="612000" cy="612000"/>
            </a:xfrm>
            <a:prstGeom prst="ellipse">
              <a:avLst/>
            </a:prstGeom>
          </p:spPr>
          <p:style>
            <a:lnRef idx="2">
              <a:schemeClr val="accent1"/>
            </a:lnRef>
            <a:fillRef idx="1">
              <a:schemeClr val="lt1"/>
            </a:fillRef>
            <a:effectRef idx="0">
              <a:schemeClr val="accent1"/>
            </a:effectRef>
            <a:fontRef idx="minor">
              <a:schemeClr val="dk1"/>
            </a:fontRef>
          </p:style>
          <p:txBody>
            <a:bodyPr wrap="none" anchor="ctr"/>
            <a:lstStyle/>
            <a:p>
              <a:pPr algn="ctr"/>
              <a:r>
                <a:rPr lang="en-US" altLang="zh-CN" sz="2400" dirty="0">
                  <a:solidFill>
                    <a:schemeClr val="tx1"/>
                  </a:solidFill>
                  <a:ea typeface="宋体" pitchFamily="2" charset="-122"/>
                </a:rPr>
                <a:t>14</a:t>
              </a:r>
              <a:endParaRPr lang="en-US" altLang="zh-CN" sz="2400" dirty="0">
                <a:solidFill>
                  <a:schemeClr val="tx1"/>
                </a:solidFill>
                <a:ea typeface="宋体" pitchFamily="2" charset="-122"/>
              </a:endParaRPr>
            </a:p>
          </p:txBody>
        </p:sp>
        <p:cxnSp>
          <p:nvCxnSpPr>
            <p:cNvPr id="73" name="曲线连接符 72"/>
            <p:cNvCxnSpPr>
              <a:stCxn id="37" idx="5"/>
              <a:endCxn id="68" idx="2"/>
            </p:cNvCxnSpPr>
            <p:nvPr/>
          </p:nvCxnSpPr>
          <p:spPr>
            <a:xfrm rot="16200000" flipH="1">
              <a:off x="4053025" y="4965588"/>
              <a:ext cx="888944" cy="959352"/>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Oval 35"/>
            <p:cNvSpPr>
              <a:spLocks noChangeArrowheads="1"/>
            </p:cNvSpPr>
            <p:nvPr/>
          </p:nvSpPr>
          <p:spPr bwMode="auto">
            <a:xfrm>
              <a:off x="6410694" y="5583736"/>
              <a:ext cx="612000" cy="612000"/>
            </a:xfrm>
            <a:prstGeom prst="ellipse">
              <a:avLst/>
            </a:prstGeom>
          </p:spPr>
          <p:style>
            <a:lnRef idx="2">
              <a:schemeClr val="accent1"/>
            </a:lnRef>
            <a:fillRef idx="1">
              <a:schemeClr val="lt1"/>
            </a:fillRef>
            <a:effectRef idx="0">
              <a:schemeClr val="accent1"/>
            </a:effectRef>
            <a:fontRef idx="minor">
              <a:schemeClr val="dk1"/>
            </a:fontRef>
          </p:style>
          <p:txBody>
            <a:bodyPr wrap="none" anchor="ctr"/>
            <a:lstStyle/>
            <a:p>
              <a:pPr algn="ctr"/>
              <a:r>
                <a:rPr lang="en-US" altLang="zh-CN" sz="2400" dirty="0">
                  <a:solidFill>
                    <a:schemeClr val="tx1"/>
                  </a:solidFill>
                  <a:ea typeface="宋体" pitchFamily="2" charset="-122"/>
                </a:rPr>
                <a:t>15</a:t>
              </a:r>
              <a:endParaRPr lang="en-US" altLang="zh-CN" sz="2400" dirty="0">
                <a:solidFill>
                  <a:schemeClr val="tx1"/>
                </a:solidFill>
                <a:ea typeface="宋体" pitchFamily="2" charset="-122"/>
              </a:endParaRPr>
            </a:p>
          </p:txBody>
        </p:sp>
        <p:cxnSp>
          <p:nvCxnSpPr>
            <p:cNvPr id="80" name="直接箭头连接符 79"/>
            <p:cNvCxnSpPr/>
            <p:nvPr/>
          </p:nvCxnSpPr>
          <p:spPr>
            <a:xfrm>
              <a:off x="7022694" y="5891138"/>
              <a:ext cx="792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2" name="Oval 35"/>
            <p:cNvSpPr>
              <a:spLocks noChangeArrowheads="1"/>
            </p:cNvSpPr>
            <p:nvPr/>
          </p:nvSpPr>
          <p:spPr bwMode="auto">
            <a:xfrm>
              <a:off x="5775339" y="3794417"/>
              <a:ext cx="612000" cy="612000"/>
            </a:xfrm>
            <a:prstGeom prst="ellipse">
              <a:avLst/>
            </a:prstGeom>
          </p:spPr>
          <p:style>
            <a:lnRef idx="2">
              <a:schemeClr val="accent1"/>
            </a:lnRef>
            <a:fillRef idx="1">
              <a:schemeClr val="lt1"/>
            </a:fillRef>
            <a:effectRef idx="0">
              <a:schemeClr val="accent1"/>
            </a:effectRef>
            <a:fontRef idx="minor">
              <a:schemeClr val="dk1"/>
            </a:fontRef>
          </p:style>
          <p:txBody>
            <a:bodyPr wrap="none" anchor="ctr"/>
            <a:lstStyle/>
            <a:p>
              <a:pPr algn="ctr"/>
              <a:r>
                <a:rPr lang="en-US" altLang="zh-CN" sz="2400" dirty="0">
                  <a:solidFill>
                    <a:schemeClr val="tx1"/>
                  </a:solidFill>
                  <a:ea typeface="宋体" pitchFamily="2" charset="-122"/>
                </a:rPr>
                <a:t>17</a:t>
              </a:r>
              <a:endParaRPr lang="en-US" altLang="zh-CN" sz="2400" dirty="0">
                <a:solidFill>
                  <a:schemeClr val="tx1"/>
                </a:solidFill>
                <a:ea typeface="宋体" pitchFamily="2" charset="-122"/>
              </a:endParaRPr>
            </a:p>
          </p:txBody>
        </p:sp>
        <p:cxnSp>
          <p:nvCxnSpPr>
            <p:cNvPr id="83" name="曲线连接符 82"/>
            <p:cNvCxnSpPr>
              <a:stCxn id="37" idx="7"/>
              <a:endCxn id="82" idx="2"/>
            </p:cNvCxnSpPr>
            <p:nvPr/>
          </p:nvCxnSpPr>
          <p:spPr>
            <a:xfrm rot="5400000" flipH="1" flipV="1">
              <a:off x="4662768" y="3455471"/>
              <a:ext cx="467625" cy="175751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79" idx="0"/>
              <a:endCxn id="82" idx="5"/>
            </p:cNvCxnSpPr>
            <p:nvPr/>
          </p:nvCxnSpPr>
          <p:spPr>
            <a:xfrm flipH="1" flipV="1">
              <a:off x="6297714" y="4316792"/>
              <a:ext cx="418980" cy="12669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94" name="组合 93"/>
            <p:cNvGrpSpPr/>
            <p:nvPr/>
          </p:nvGrpSpPr>
          <p:grpSpPr>
            <a:xfrm>
              <a:off x="7737125" y="3730641"/>
              <a:ext cx="756000" cy="756000"/>
              <a:chOff x="7530200" y="2219785"/>
              <a:chExt cx="756000" cy="756000"/>
            </a:xfrm>
          </p:grpSpPr>
          <p:sp>
            <p:nvSpPr>
              <p:cNvPr id="95" name="Oval 34"/>
              <p:cNvSpPr>
                <a:spLocks noChangeArrowheads="1"/>
              </p:cNvSpPr>
              <p:nvPr/>
            </p:nvSpPr>
            <p:spPr bwMode="auto">
              <a:xfrm>
                <a:off x="7530200" y="2219785"/>
                <a:ext cx="756000" cy="756000"/>
              </a:xfrm>
              <a:prstGeom prst="ellipse">
                <a:avLst/>
              </a:prstGeom>
            </p:spPr>
            <p:style>
              <a:lnRef idx="2">
                <a:schemeClr val="accent1"/>
              </a:lnRef>
              <a:fillRef idx="1">
                <a:schemeClr val="lt1"/>
              </a:fillRef>
              <a:effectRef idx="0">
                <a:schemeClr val="accent1"/>
              </a:effectRef>
              <a:fontRef idx="minor">
                <a:schemeClr val="dk1"/>
              </a:fontRef>
            </p:style>
            <p:txBody>
              <a:bodyPr wrap="none" anchor="ctr"/>
              <a:lstStyle/>
              <a:p>
                <a:endParaRPr lang="zh-CN" altLang="en-US" sz="2400"/>
              </a:p>
            </p:txBody>
          </p:sp>
          <p:sp>
            <p:nvSpPr>
              <p:cNvPr id="96" name="Oval 41"/>
              <p:cNvSpPr>
                <a:spLocks noChangeArrowheads="1"/>
              </p:cNvSpPr>
              <p:nvPr/>
            </p:nvSpPr>
            <p:spPr bwMode="auto">
              <a:xfrm>
                <a:off x="7606400" y="2295985"/>
                <a:ext cx="612000" cy="612000"/>
              </a:xfrm>
              <a:prstGeom prst="ellipse">
                <a:avLst/>
              </a:prstGeom>
            </p:spPr>
            <p:style>
              <a:lnRef idx="2">
                <a:schemeClr val="accent1"/>
              </a:lnRef>
              <a:fillRef idx="1">
                <a:schemeClr val="lt1"/>
              </a:fillRef>
              <a:effectRef idx="0">
                <a:schemeClr val="accent1"/>
              </a:effectRef>
              <a:fontRef idx="minor">
                <a:schemeClr val="dk1"/>
              </a:fontRef>
            </p:style>
            <p:txBody>
              <a:bodyPr wrap="none" anchor="ctr"/>
              <a:lstStyle/>
              <a:p>
                <a:pPr algn="ctr"/>
                <a:r>
                  <a:rPr lang="en-US" altLang="zh-CN" sz="2400" dirty="0">
                    <a:solidFill>
                      <a:schemeClr val="tx1"/>
                    </a:solidFill>
                    <a:ea typeface="宋体" pitchFamily="2" charset="-122"/>
                  </a:rPr>
                  <a:t>18</a:t>
                </a:r>
                <a:endParaRPr lang="en-US" altLang="zh-CN" sz="2400" dirty="0">
                  <a:solidFill>
                    <a:schemeClr val="tx1"/>
                  </a:solidFill>
                  <a:ea typeface="宋体" pitchFamily="2" charset="-122"/>
                </a:endParaRPr>
              </a:p>
            </p:txBody>
          </p:sp>
        </p:grpSp>
        <p:cxnSp>
          <p:nvCxnSpPr>
            <p:cNvPr id="97" name="直接箭头连接符 96"/>
            <p:cNvCxnSpPr>
              <a:stCxn id="82" idx="6"/>
              <a:endCxn id="95" idx="2"/>
            </p:cNvCxnSpPr>
            <p:nvPr/>
          </p:nvCxnSpPr>
          <p:spPr>
            <a:xfrm>
              <a:off x="6387339" y="4100417"/>
              <a:ext cx="13497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0" name="Oval 35"/>
            <p:cNvSpPr>
              <a:spLocks noChangeArrowheads="1"/>
            </p:cNvSpPr>
            <p:nvPr/>
          </p:nvSpPr>
          <p:spPr bwMode="auto">
            <a:xfrm>
              <a:off x="5754126" y="2988030"/>
              <a:ext cx="612000" cy="612000"/>
            </a:xfrm>
            <a:prstGeom prst="ellipse">
              <a:avLst/>
            </a:prstGeom>
          </p:spPr>
          <p:style>
            <a:lnRef idx="2">
              <a:schemeClr val="accent1"/>
            </a:lnRef>
            <a:fillRef idx="1">
              <a:schemeClr val="lt1"/>
            </a:fillRef>
            <a:effectRef idx="0">
              <a:schemeClr val="accent1"/>
            </a:effectRef>
            <a:fontRef idx="minor">
              <a:schemeClr val="dk1"/>
            </a:fontRef>
          </p:style>
          <p:txBody>
            <a:bodyPr wrap="none" anchor="ctr"/>
            <a:lstStyle/>
            <a:p>
              <a:pPr algn="ctr"/>
              <a:r>
                <a:rPr lang="en-US" altLang="zh-CN" sz="2400" dirty="0">
                  <a:solidFill>
                    <a:schemeClr val="tx1"/>
                  </a:solidFill>
                  <a:ea typeface="宋体" pitchFamily="2" charset="-122"/>
                </a:rPr>
                <a:t>9</a:t>
              </a:r>
              <a:endParaRPr lang="en-US" altLang="zh-CN" sz="2400" dirty="0">
                <a:solidFill>
                  <a:schemeClr val="tx1"/>
                </a:solidFill>
                <a:ea typeface="宋体" pitchFamily="2" charset="-122"/>
              </a:endParaRPr>
            </a:p>
          </p:txBody>
        </p:sp>
        <p:cxnSp>
          <p:nvCxnSpPr>
            <p:cNvPr id="101" name="直接箭头连接符 100"/>
            <p:cNvCxnSpPr>
              <a:stCxn id="100" idx="6"/>
              <a:endCxn id="103" idx="2"/>
            </p:cNvCxnSpPr>
            <p:nvPr/>
          </p:nvCxnSpPr>
          <p:spPr>
            <a:xfrm>
              <a:off x="6366126" y="3294030"/>
              <a:ext cx="137099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02" name="组合 101"/>
            <p:cNvGrpSpPr/>
            <p:nvPr/>
          </p:nvGrpSpPr>
          <p:grpSpPr>
            <a:xfrm>
              <a:off x="7737125" y="2918676"/>
              <a:ext cx="756000" cy="756000"/>
              <a:chOff x="7530200" y="2219785"/>
              <a:chExt cx="756000" cy="756000"/>
            </a:xfrm>
          </p:grpSpPr>
          <p:sp>
            <p:nvSpPr>
              <p:cNvPr id="103" name="Oval 34"/>
              <p:cNvSpPr>
                <a:spLocks noChangeArrowheads="1"/>
              </p:cNvSpPr>
              <p:nvPr/>
            </p:nvSpPr>
            <p:spPr bwMode="auto">
              <a:xfrm>
                <a:off x="7530200" y="2219785"/>
                <a:ext cx="756000" cy="756000"/>
              </a:xfrm>
              <a:prstGeom prst="ellipse">
                <a:avLst/>
              </a:prstGeom>
            </p:spPr>
            <p:style>
              <a:lnRef idx="2">
                <a:schemeClr val="accent1"/>
              </a:lnRef>
              <a:fillRef idx="1">
                <a:schemeClr val="lt1"/>
              </a:fillRef>
              <a:effectRef idx="0">
                <a:schemeClr val="accent1"/>
              </a:effectRef>
              <a:fontRef idx="minor">
                <a:schemeClr val="dk1"/>
              </a:fontRef>
            </p:style>
            <p:txBody>
              <a:bodyPr wrap="none" anchor="ctr"/>
              <a:lstStyle/>
              <a:p>
                <a:endParaRPr lang="zh-CN" altLang="en-US" sz="2400"/>
              </a:p>
            </p:txBody>
          </p:sp>
          <p:sp>
            <p:nvSpPr>
              <p:cNvPr id="104" name="Oval 41"/>
              <p:cNvSpPr>
                <a:spLocks noChangeArrowheads="1"/>
              </p:cNvSpPr>
              <p:nvPr/>
            </p:nvSpPr>
            <p:spPr bwMode="auto">
              <a:xfrm>
                <a:off x="7606400" y="2295985"/>
                <a:ext cx="612000" cy="612000"/>
              </a:xfrm>
              <a:prstGeom prst="ellipse">
                <a:avLst/>
              </a:prstGeom>
            </p:spPr>
            <p:style>
              <a:lnRef idx="2">
                <a:schemeClr val="accent1"/>
              </a:lnRef>
              <a:fillRef idx="1">
                <a:schemeClr val="lt1"/>
              </a:fillRef>
              <a:effectRef idx="0">
                <a:schemeClr val="accent1"/>
              </a:effectRef>
              <a:fontRef idx="minor">
                <a:schemeClr val="dk1"/>
              </a:fontRef>
            </p:style>
            <p:txBody>
              <a:bodyPr wrap="none" anchor="ctr"/>
              <a:lstStyle/>
              <a:p>
                <a:pPr algn="ctr"/>
                <a:r>
                  <a:rPr lang="en-US" altLang="zh-CN" sz="2400" dirty="0">
                    <a:solidFill>
                      <a:schemeClr val="tx1"/>
                    </a:solidFill>
                    <a:ea typeface="宋体" pitchFamily="2" charset="-122"/>
                  </a:rPr>
                  <a:t>10</a:t>
                </a:r>
                <a:endParaRPr lang="en-US" altLang="zh-CN" sz="2400" dirty="0">
                  <a:solidFill>
                    <a:schemeClr val="tx1"/>
                  </a:solidFill>
                  <a:ea typeface="宋体" pitchFamily="2" charset="-122"/>
                </a:endParaRPr>
              </a:p>
            </p:txBody>
          </p:sp>
        </p:grpSp>
        <p:cxnSp>
          <p:nvCxnSpPr>
            <p:cNvPr id="109" name="曲线连接符 108"/>
            <p:cNvCxnSpPr>
              <a:stCxn id="36" idx="5"/>
              <a:endCxn id="100" idx="2"/>
            </p:cNvCxnSpPr>
            <p:nvPr/>
          </p:nvCxnSpPr>
          <p:spPr>
            <a:xfrm rot="16200000" flipH="1">
              <a:off x="4599318" y="2139222"/>
              <a:ext cx="561464" cy="1748152"/>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Oval 35"/>
            <p:cNvSpPr>
              <a:spLocks noChangeArrowheads="1"/>
            </p:cNvSpPr>
            <p:nvPr/>
          </p:nvSpPr>
          <p:spPr bwMode="auto">
            <a:xfrm>
              <a:off x="4984120" y="1197073"/>
              <a:ext cx="612000" cy="612000"/>
            </a:xfrm>
            <a:prstGeom prst="ellipse">
              <a:avLst/>
            </a:prstGeom>
          </p:spPr>
          <p:style>
            <a:lnRef idx="2">
              <a:schemeClr val="accent1"/>
            </a:lnRef>
            <a:fillRef idx="1">
              <a:schemeClr val="lt1"/>
            </a:fillRef>
            <a:effectRef idx="0">
              <a:schemeClr val="accent1"/>
            </a:effectRef>
            <a:fontRef idx="minor">
              <a:schemeClr val="dk1"/>
            </a:fontRef>
          </p:style>
          <p:txBody>
            <a:bodyPr wrap="none" anchor="ctr"/>
            <a:lstStyle/>
            <a:p>
              <a:pPr algn="ctr"/>
              <a:r>
                <a:rPr lang="en-US" altLang="zh-CN" sz="2400" dirty="0">
                  <a:solidFill>
                    <a:schemeClr val="tx1"/>
                  </a:solidFill>
                  <a:ea typeface="宋体" pitchFamily="2" charset="-122"/>
                </a:rPr>
                <a:t>6</a:t>
              </a:r>
              <a:endParaRPr lang="en-US" altLang="zh-CN" sz="2400" dirty="0">
                <a:solidFill>
                  <a:schemeClr val="tx1"/>
                </a:solidFill>
                <a:ea typeface="宋体" pitchFamily="2" charset="-122"/>
              </a:endParaRPr>
            </a:p>
          </p:txBody>
        </p:sp>
        <p:sp>
          <p:nvSpPr>
            <p:cNvPr id="115" name="Oval 35"/>
            <p:cNvSpPr>
              <a:spLocks noChangeArrowheads="1"/>
            </p:cNvSpPr>
            <p:nvPr/>
          </p:nvSpPr>
          <p:spPr bwMode="auto">
            <a:xfrm>
              <a:off x="6387339" y="1197236"/>
              <a:ext cx="612000" cy="612000"/>
            </a:xfrm>
            <a:prstGeom prst="ellipse">
              <a:avLst/>
            </a:prstGeom>
          </p:spPr>
          <p:style>
            <a:lnRef idx="2">
              <a:schemeClr val="accent1"/>
            </a:lnRef>
            <a:fillRef idx="1">
              <a:schemeClr val="lt1"/>
            </a:fillRef>
            <a:effectRef idx="0">
              <a:schemeClr val="accent1"/>
            </a:effectRef>
            <a:fontRef idx="minor">
              <a:schemeClr val="dk1"/>
            </a:fontRef>
          </p:style>
          <p:txBody>
            <a:bodyPr wrap="none" anchor="ctr"/>
            <a:lstStyle/>
            <a:p>
              <a:pPr algn="ctr"/>
              <a:r>
                <a:rPr lang="en-US" altLang="zh-CN" sz="2400" dirty="0">
                  <a:solidFill>
                    <a:schemeClr val="tx1"/>
                  </a:solidFill>
                  <a:ea typeface="宋体" pitchFamily="2" charset="-122"/>
                </a:rPr>
                <a:t>7</a:t>
              </a:r>
              <a:endParaRPr lang="en-US" altLang="zh-CN" sz="2400" dirty="0">
                <a:solidFill>
                  <a:schemeClr val="tx1"/>
                </a:solidFill>
                <a:ea typeface="宋体" pitchFamily="2" charset="-122"/>
              </a:endParaRPr>
            </a:p>
          </p:txBody>
        </p:sp>
        <p:grpSp>
          <p:nvGrpSpPr>
            <p:cNvPr id="117" name="组合 116"/>
            <p:cNvGrpSpPr/>
            <p:nvPr/>
          </p:nvGrpSpPr>
          <p:grpSpPr>
            <a:xfrm>
              <a:off x="7685770" y="1128833"/>
              <a:ext cx="756000" cy="756000"/>
              <a:chOff x="7530200" y="2219785"/>
              <a:chExt cx="756000" cy="756000"/>
            </a:xfrm>
          </p:grpSpPr>
          <p:sp>
            <p:nvSpPr>
              <p:cNvPr id="118" name="Oval 34"/>
              <p:cNvSpPr>
                <a:spLocks noChangeArrowheads="1"/>
              </p:cNvSpPr>
              <p:nvPr/>
            </p:nvSpPr>
            <p:spPr bwMode="auto">
              <a:xfrm>
                <a:off x="7530200" y="2219785"/>
                <a:ext cx="756000" cy="756000"/>
              </a:xfrm>
              <a:prstGeom prst="ellipse">
                <a:avLst/>
              </a:prstGeom>
            </p:spPr>
            <p:style>
              <a:lnRef idx="2">
                <a:schemeClr val="accent1"/>
              </a:lnRef>
              <a:fillRef idx="1">
                <a:schemeClr val="lt1"/>
              </a:fillRef>
              <a:effectRef idx="0">
                <a:schemeClr val="accent1"/>
              </a:effectRef>
              <a:fontRef idx="minor">
                <a:schemeClr val="dk1"/>
              </a:fontRef>
            </p:style>
            <p:txBody>
              <a:bodyPr wrap="none" anchor="ctr"/>
              <a:lstStyle/>
              <a:p>
                <a:endParaRPr lang="zh-CN" altLang="en-US" sz="2400"/>
              </a:p>
            </p:txBody>
          </p:sp>
          <p:sp>
            <p:nvSpPr>
              <p:cNvPr id="119" name="Oval 41"/>
              <p:cNvSpPr>
                <a:spLocks noChangeArrowheads="1"/>
              </p:cNvSpPr>
              <p:nvPr/>
            </p:nvSpPr>
            <p:spPr bwMode="auto">
              <a:xfrm>
                <a:off x="7606400" y="2295985"/>
                <a:ext cx="612000" cy="612000"/>
              </a:xfrm>
              <a:prstGeom prst="ellipse">
                <a:avLst/>
              </a:prstGeom>
            </p:spPr>
            <p:style>
              <a:lnRef idx="2">
                <a:schemeClr val="accent1"/>
              </a:lnRef>
              <a:fillRef idx="1">
                <a:schemeClr val="lt1"/>
              </a:fillRef>
              <a:effectRef idx="0">
                <a:schemeClr val="accent1"/>
              </a:effectRef>
              <a:fontRef idx="minor">
                <a:schemeClr val="dk1"/>
              </a:fontRef>
            </p:style>
            <p:txBody>
              <a:bodyPr wrap="none" anchor="ctr"/>
              <a:lstStyle/>
              <a:p>
                <a:pPr algn="ctr"/>
                <a:r>
                  <a:rPr lang="en-US" altLang="zh-CN" sz="2400" dirty="0">
                    <a:solidFill>
                      <a:schemeClr val="tx1"/>
                    </a:solidFill>
                    <a:ea typeface="宋体" pitchFamily="2" charset="-122"/>
                  </a:rPr>
                  <a:t>8</a:t>
                </a:r>
                <a:endParaRPr lang="en-US" altLang="zh-CN" sz="2400" dirty="0">
                  <a:solidFill>
                    <a:schemeClr val="tx1"/>
                  </a:solidFill>
                  <a:ea typeface="宋体" pitchFamily="2" charset="-122"/>
                </a:endParaRPr>
              </a:p>
            </p:txBody>
          </p:sp>
        </p:grpSp>
        <p:cxnSp>
          <p:nvCxnSpPr>
            <p:cNvPr id="120" name="曲线连接符 119"/>
            <p:cNvCxnSpPr>
              <a:stCxn id="36" idx="7"/>
              <a:endCxn id="114" idx="2"/>
            </p:cNvCxnSpPr>
            <p:nvPr/>
          </p:nvCxnSpPr>
          <p:spPr>
            <a:xfrm rot="5400000" flipH="1" flipV="1">
              <a:off x="4096676" y="1412372"/>
              <a:ext cx="796743" cy="978146"/>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115" idx="6"/>
              <a:endCxn id="118" idx="2"/>
            </p:cNvCxnSpPr>
            <p:nvPr/>
          </p:nvCxnSpPr>
          <p:spPr>
            <a:xfrm>
              <a:off x="6999339" y="1503236"/>
              <a:ext cx="68643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9" name="直接箭头连接符 128"/>
            <p:cNvCxnSpPr>
              <a:stCxn id="115" idx="4"/>
              <a:endCxn id="100" idx="7"/>
            </p:cNvCxnSpPr>
            <p:nvPr/>
          </p:nvCxnSpPr>
          <p:spPr>
            <a:xfrm flipH="1">
              <a:off x="6276501" y="1809236"/>
              <a:ext cx="416838" cy="12684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33" name="组合 132"/>
            <p:cNvGrpSpPr/>
            <p:nvPr/>
          </p:nvGrpSpPr>
          <p:grpSpPr>
            <a:xfrm>
              <a:off x="7813325" y="5476070"/>
              <a:ext cx="756000" cy="756000"/>
              <a:chOff x="7530200" y="2219785"/>
              <a:chExt cx="756000" cy="756000"/>
            </a:xfrm>
          </p:grpSpPr>
          <p:sp>
            <p:nvSpPr>
              <p:cNvPr id="134" name="Oval 34"/>
              <p:cNvSpPr>
                <a:spLocks noChangeArrowheads="1"/>
              </p:cNvSpPr>
              <p:nvPr/>
            </p:nvSpPr>
            <p:spPr bwMode="auto">
              <a:xfrm>
                <a:off x="7530200" y="2219785"/>
                <a:ext cx="756000" cy="756000"/>
              </a:xfrm>
              <a:prstGeom prst="ellipse">
                <a:avLst/>
              </a:prstGeom>
            </p:spPr>
            <p:style>
              <a:lnRef idx="2">
                <a:schemeClr val="accent1"/>
              </a:lnRef>
              <a:fillRef idx="1">
                <a:schemeClr val="lt1"/>
              </a:fillRef>
              <a:effectRef idx="0">
                <a:schemeClr val="accent1"/>
              </a:effectRef>
              <a:fontRef idx="minor">
                <a:schemeClr val="dk1"/>
              </a:fontRef>
            </p:style>
            <p:txBody>
              <a:bodyPr wrap="none" anchor="ctr"/>
              <a:lstStyle/>
              <a:p>
                <a:endParaRPr lang="zh-CN" altLang="en-US" sz="2400"/>
              </a:p>
            </p:txBody>
          </p:sp>
          <p:sp>
            <p:nvSpPr>
              <p:cNvPr id="135" name="Oval 41"/>
              <p:cNvSpPr>
                <a:spLocks noChangeArrowheads="1"/>
              </p:cNvSpPr>
              <p:nvPr/>
            </p:nvSpPr>
            <p:spPr bwMode="auto">
              <a:xfrm>
                <a:off x="7606400" y="2295985"/>
                <a:ext cx="612000" cy="612000"/>
              </a:xfrm>
              <a:prstGeom prst="ellipse">
                <a:avLst/>
              </a:prstGeom>
            </p:spPr>
            <p:style>
              <a:lnRef idx="2">
                <a:schemeClr val="accent1"/>
              </a:lnRef>
              <a:fillRef idx="1">
                <a:schemeClr val="lt1"/>
              </a:fillRef>
              <a:effectRef idx="0">
                <a:schemeClr val="accent1"/>
              </a:effectRef>
              <a:fontRef idx="minor">
                <a:schemeClr val="dk1"/>
              </a:fontRef>
            </p:style>
            <p:txBody>
              <a:bodyPr wrap="none" anchor="ctr"/>
              <a:lstStyle/>
              <a:p>
                <a:pPr algn="ctr"/>
                <a:r>
                  <a:rPr lang="en-US" altLang="zh-CN" sz="2400" dirty="0">
                    <a:solidFill>
                      <a:schemeClr val="tx1"/>
                    </a:solidFill>
                    <a:ea typeface="宋体" pitchFamily="2" charset="-122"/>
                  </a:rPr>
                  <a:t>16</a:t>
                </a:r>
                <a:endParaRPr lang="en-US" altLang="zh-CN" sz="2400" dirty="0">
                  <a:solidFill>
                    <a:schemeClr val="tx1"/>
                  </a:solidFill>
                  <a:ea typeface="宋体" pitchFamily="2" charset="-122"/>
                </a:endParaRPr>
              </a:p>
            </p:txBody>
          </p:sp>
        </p:grpSp>
        <p:sp>
          <p:nvSpPr>
            <p:cNvPr id="136" name="Text Box 11"/>
            <p:cNvSpPr txBox="1">
              <a:spLocks noChangeArrowheads="1"/>
            </p:cNvSpPr>
            <p:nvPr/>
          </p:nvSpPr>
          <p:spPr bwMode="auto">
            <a:xfrm>
              <a:off x="2950900" y="2026636"/>
              <a:ext cx="2803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dirty="0">
                  <a:ea typeface="宋体" pitchFamily="2" charset="-122"/>
                </a:rPr>
                <a:t>a</a:t>
              </a:r>
              <a:endParaRPr lang="en-US" altLang="zh-CN" sz="2400" dirty="0">
                <a:ea typeface="宋体" pitchFamily="2" charset="-122"/>
              </a:endParaRPr>
            </a:p>
          </p:txBody>
        </p:sp>
        <p:sp>
          <p:nvSpPr>
            <p:cNvPr id="137" name="Text Box 11"/>
            <p:cNvSpPr txBox="1">
              <a:spLocks noChangeArrowheads="1"/>
            </p:cNvSpPr>
            <p:nvPr/>
          </p:nvSpPr>
          <p:spPr bwMode="auto">
            <a:xfrm>
              <a:off x="4366341" y="1179375"/>
              <a:ext cx="2803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dirty="0">
                  <a:sym typeface="Symbol" panose="05050102010706020507" pitchFamily="18" charset="2"/>
                </a:rPr>
                <a:t></a:t>
              </a:r>
              <a:endParaRPr lang="en-US" altLang="zh-CN" sz="2400" dirty="0"/>
            </a:p>
          </p:txBody>
        </p:sp>
        <p:sp>
          <p:nvSpPr>
            <p:cNvPr id="138" name="Text Box 11"/>
            <p:cNvSpPr txBox="1">
              <a:spLocks noChangeArrowheads="1"/>
            </p:cNvSpPr>
            <p:nvPr/>
          </p:nvSpPr>
          <p:spPr bwMode="auto">
            <a:xfrm>
              <a:off x="4366341" y="2068984"/>
              <a:ext cx="2803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dirty="0">
                  <a:ea typeface="宋体" pitchFamily="2" charset="-122"/>
                </a:rPr>
                <a:t>A</a:t>
              </a:r>
              <a:endParaRPr lang="en-US" altLang="zh-CN" sz="2400" dirty="0">
                <a:ea typeface="宋体" pitchFamily="2" charset="-122"/>
              </a:endParaRPr>
            </a:p>
          </p:txBody>
        </p:sp>
        <p:sp>
          <p:nvSpPr>
            <p:cNvPr id="139" name="Text Box 11"/>
            <p:cNvSpPr txBox="1">
              <a:spLocks noChangeArrowheads="1"/>
            </p:cNvSpPr>
            <p:nvPr/>
          </p:nvSpPr>
          <p:spPr bwMode="auto">
            <a:xfrm>
              <a:off x="5852513" y="888270"/>
              <a:ext cx="2803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dirty="0">
                  <a:ea typeface="宋体" pitchFamily="2" charset="-122"/>
                </a:rPr>
                <a:t>c</a:t>
              </a:r>
              <a:endParaRPr lang="en-US" altLang="zh-CN" sz="2400" dirty="0">
                <a:ea typeface="宋体" pitchFamily="2" charset="-122"/>
              </a:endParaRPr>
            </a:p>
          </p:txBody>
        </p:sp>
        <p:sp>
          <p:nvSpPr>
            <p:cNvPr id="140" name="Text Box 11"/>
            <p:cNvSpPr txBox="1">
              <a:spLocks noChangeArrowheads="1"/>
            </p:cNvSpPr>
            <p:nvPr/>
          </p:nvSpPr>
          <p:spPr bwMode="auto">
            <a:xfrm>
              <a:off x="7186356" y="1044903"/>
              <a:ext cx="2803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dirty="0">
                  <a:ea typeface="宋体" pitchFamily="2" charset="-122"/>
                </a:rPr>
                <a:t>A</a:t>
              </a:r>
              <a:endParaRPr lang="en-US" altLang="zh-CN" sz="2400" dirty="0">
                <a:ea typeface="宋体" pitchFamily="2" charset="-122"/>
              </a:endParaRPr>
            </a:p>
          </p:txBody>
        </p:sp>
        <p:sp>
          <p:nvSpPr>
            <p:cNvPr id="141" name="Text Box 11"/>
            <p:cNvSpPr txBox="1">
              <a:spLocks noChangeArrowheads="1"/>
            </p:cNvSpPr>
            <p:nvPr/>
          </p:nvSpPr>
          <p:spPr bwMode="auto">
            <a:xfrm>
              <a:off x="4421176" y="3057484"/>
              <a:ext cx="2803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dirty="0">
                  <a:sym typeface="Symbol" panose="05050102010706020507" pitchFamily="18" charset="2"/>
                </a:rPr>
                <a:t></a:t>
              </a:r>
              <a:endParaRPr lang="en-US" altLang="zh-CN" sz="2400" dirty="0"/>
            </a:p>
          </p:txBody>
        </p:sp>
        <p:sp>
          <p:nvSpPr>
            <p:cNvPr id="142" name="Text Box 11"/>
            <p:cNvSpPr txBox="1">
              <a:spLocks noChangeArrowheads="1"/>
            </p:cNvSpPr>
            <p:nvPr/>
          </p:nvSpPr>
          <p:spPr bwMode="auto">
            <a:xfrm>
              <a:off x="6842642" y="2836153"/>
              <a:ext cx="2803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dirty="0">
                  <a:ea typeface="宋体" pitchFamily="2" charset="-122"/>
                </a:rPr>
                <a:t>d</a:t>
              </a:r>
              <a:endParaRPr lang="en-US" altLang="zh-CN" sz="2400" dirty="0">
                <a:ea typeface="宋体" pitchFamily="2" charset="-122"/>
              </a:endParaRPr>
            </a:p>
          </p:txBody>
        </p:sp>
        <p:sp>
          <p:nvSpPr>
            <p:cNvPr id="143" name="Text Box 11"/>
            <p:cNvSpPr txBox="1">
              <a:spLocks noChangeArrowheads="1"/>
            </p:cNvSpPr>
            <p:nvPr/>
          </p:nvSpPr>
          <p:spPr bwMode="auto">
            <a:xfrm>
              <a:off x="6859143" y="3626170"/>
              <a:ext cx="2803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dirty="0">
                  <a:ea typeface="宋体" pitchFamily="2" charset="-122"/>
                </a:rPr>
                <a:t>d</a:t>
              </a:r>
              <a:endParaRPr lang="en-US" altLang="zh-CN" sz="2400" dirty="0">
                <a:ea typeface="宋体" pitchFamily="2" charset="-122"/>
              </a:endParaRPr>
            </a:p>
          </p:txBody>
        </p:sp>
        <p:sp>
          <p:nvSpPr>
            <p:cNvPr id="144" name="Text Box 11"/>
            <p:cNvSpPr txBox="1">
              <a:spLocks noChangeArrowheads="1"/>
            </p:cNvSpPr>
            <p:nvPr/>
          </p:nvSpPr>
          <p:spPr bwMode="auto">
            <a:xfrm>
              <a:off x="4428741" y="3724045"/>
              <a:ext cx="2803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dirty="0">
                  <a:sym typeface="Symbol" panose="05050102010706020507" pitchFamily="18" charset="2"/>
                </a:rPr>
                <a:t></a:t>
              </a:r>
              <a:endParaRPr lang="en-US" altLang="zh-CN" sz="2400" dirty="0"/>
            </a:p>
          </p:txBody>
        </p:sp>
        <p:sp>
          <p:nvSpPr>
            <p:cNvPr id="145" name="Text Box 11"/>
            <p:cNvSpPr txBox="1">
              <a:spLocks noChangeArrowheads="1"/>
            </p:cNvSpPr>
            <p:nvPr/>
          </p:nvSpPr>
          <p:spPr bwMode="auto">
            <a:xfrm>
              <a:off x="4428741" y="4334230"/>
              <a:ext cx="2803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dirty="0">
                  <a:ea typeface="宋体" pitchFamily="2" charset="-122"/>
                </a:rPr>
                <a:t>B</a:t>
              </a:r>
              <a:endParaRPr lang="en-US" altLang="zh-CN" sz="2400" dirty="0">
                <a:ea typeface="宋体" pitchFamily="2" charset="-122"/>
              </a:endParaRPr>
            </a:p>
          </p:txBody>
        </p:sp>
        <p:sp>
          <p:nvSpPr>
            <p:cNvPr id="146" name="Text Box 11"/>
            <p:cNvSpPr txBox="1">
              <a:spLocks noChangeArrowheads="1"/>
            </p:cNvSpPr>
            <p:nvPr/>
          </p:nvSpPr>
          <p:spPr bwMode="auto">
            <a:xfrm>
              <a:off x="4425695" y="5245237"/>
              <a:ext cx="2803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dirty="0">
                  <a:sym typeface="Symbol" panose="05050102010706020507" pitchFamily="18" charset="2"/>
                </a:rPr>
                <a:t></a:t>
              </a:r>
              <a:endParaRPr lang="en-US" altLang="zh-CN" sz="2400" dirty="0"/>
            </a:p>
          </p:txBody>
        </p:sp>
        <p:sp>
          <p:nvSpPr>
            <p:cNvPr id="147" name="Text Box 11"/>
            <p:cNvSpPr txBox="1">
              <a:spLocks noChangeArrowheads="1"/>
            </p:cNvSpPr>
            <p:nvPr/>
          </p:nvSpPr>
          <p:spPr bwMode="auto">
            <a:xfrm>
              <a:off x="2919610" y="4322752"/>
              <a:ext cx="2803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dirty="0">
                  <a:ea typeface="宋体" pitchFamily="2" charset="-122"/>
                </a:rPr>
                <a:t>b</a:t>
              </a:r>
              <a:endParaRPr lang="en-US" altLang="zh-CN" sz="2400" dirty="0">
                <a:ea typeface="宋体" pitchFamily="2" charset="-122"/>
              </a:endParaRPr>
            </a:p>
          </p:txBody>
        </p:sp>
        <p:sp>
          <p:nvSpPr>
            <p:cNvPr id="148" name="Text Box 11"/>
            <p:cNvSpPr txBox="1">
              <a:spLocks noChangeArrowheads="1"/>
            </p:cNvSpPr>
            <p:nvPr/>
          </p:nvSpPr>
          <p:spPr bwMode="auto">
            <a:xfrm>
              <a:off x="1470810" y="3093896"/>
              <a:ext cx="2803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dirty="0">
                  <a:ea typeface="宋体" pitchFamily="2" charset="-122"/>
                </a:rPr>
                <a:t>E</a:t>
              </a:r>
              <a:endParaRPr lang="en-US" altLang="zh-CN" sz="2400" dirty="0">
                <a:ea typeface="宋体" pitchFamily="2" charset="-122"/>
              </a:endParaRPr>
            </a:p>
          </p:txBody>
        </p:sp>
        <p:sp>
          <p:nvSpPr>
            <p:cNvPr id="149" name="Text Box 11"/>
            <p:cNvSpPr txBox="1">
              <a:spLocks noChangeArrowheads="1"/>
            </p:cNvSpPr>
            <p:nvPr/>
          </p:nvSpPr>
          <p:spPr bwMode="auto">
            <a:xfrm>
              <a:off x="1481482" y="4578224"/>
              <a:ext cx="2803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dirty="0">
                  <a:sym typeface="Symbol" panose="05050102010706020507" pitchFamily="18" charset="2"/>
                </a:rPr>
                <a:t></a:t>
              </a:r>
              <a:endParaRPr lang="en-US" altLang="zh-CN" sz="2400" dirty="0"/>
            </a:p>
          </p:txBody>
        </p:sp>
        <p:sp>
          <p:nvSpPr>
            <p:cNvPr id="151" name="Text Box 11"/>
            <p:cNvSpPr txBox="1">
              <a:spLocks noChangeArrowheads="1"/>
            </p:cNvSpPr>
            <p:nvPr/>
          </p:nvSpPr>
          <p:spPr bwMode="auto">
            <a:xfrm>
              <a:off x="7237492" y="5424299"/>
              <a:ext cx="2803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dirty="0">
                  <a:ea typeface="宋体" pitchFamily="2" charset="-122"/>
                </a:rPr>
                <a:t>B</a:t>
              </a:r>
              <a:endParaRPr lang="en-US" altLang="zh-CN" sz="2400" dirty="0">
                <a:ea typeface="宋体" pitchFamily="2" charset="-122"/>
              </a:endParaRPr>
            </a:p>
          </p:txBody>
        </p:sp>
        <p:sp>
          <p:nvSpPr>
            <p:cNvPr id="152" name="Text Box 11"/>
            <p:cNvSpPr txBox="1">
              <a:spLocks noChangeArrowheads="1"/>
            </p:cNvSpPr>
            <p:nvPr/>
          </p:nvSpPr>
          <p:spPr bwMode="auto">
            <a:xfrm>
              <a:off x="6494863" y="4605011"/>
              <a:ext cx="2803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dirty="0">
                  <a:sym typeface="Symbol" panose="05050102010706020507" pitchFamily="18" charset="2"/>
                </a:rPr>
                <a:t></a:t>
              </a:r>
              <a:endParaRPr lang="en-US" altLang="zh-CN" sz="2400" dirty="0"/>
            </a:p>
          </p:txBody>
        </p:sp>
        <p:sp>
          <p:nvSpPr>
            <p:cNvPr id="153" name="Text Box 11"/>
            <p:cNvSpPr txBox="1">
              <a:spLocks noChangeArrowheads="1"/>
            </p:cNvSpPr>
            <p:nvPr/>
          </p:nvSpPr>
          <p:spPr bwMode="auto">
            <a:xfrm>
              <a:off x="6487599" y="2190403"/>
              <a:ext cx="2803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dirty="0">
                  <a:sym typeface="Symbol" panose="05050102010706020507" pitchFamily="18" charset="2"/>
                </a:rPr>
                <a:t></a:t>
              </a:r>
              <a:endParaRPr lang="en-US" altLang="zh-CN" sz="2400" dirty="0"/>
            </a:p>
          </p:txBody>
        </p:sp>
        <p:cxnSp>
          <p:nvCxnSpPr>
            <p:cNvPr id="154" name="曲线连接符 153"/>
            <p:cNvCxnSpPr>
              <a:stCxn id="114" idx="7"/>
              <a:endCxn id="115" idx="1"/>
            </p:cNvCxnSpPr>
            <p:nvPr/>
          </p:nvCxnSpPr>
          <p:spPr>
            <a:xfrm rot="16200000" flipH="1">
              <a:off x="5991647" y="801545"/>
              <a:ext cx="163" cy="970469"/>
            </a:xfrm>
            <a:prstGeom prst="curvedConnector3">
              <a:avLst>
                <a:gd name="adj1" fmla="val -19523006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曲线连接符 156"/>
            <p:cNvCxnSpPr>
              <a:stCxn id="115" idx="3"/>
              <a:endCxn id="114" idx="5"/>
            </p:cNvCxnSpPr>
            <p:nvPr/>
          </p:nvCxnSpPr>
          <p:spPr>
            <a:xfrm rot="5400000" flipH="1">
              <a:off x="5991648" y="1234296"/>
              <a:ext cx="163" cy="970469"/>
            </a:xfrm>
            <a:prstGeom prst="curvedConnector3">
              <a:avLst>
                <a:gd name="adj1" fmla="val -19523006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6" name="Text Box 11"/>
            <p:cNvSpPr txBox="1">
              <a:spLocks noChangeArrowheads="1"/>
            </p:cNvSpPr>
            <p:nvPr/>
          </p:nvSpPr>
          <p:spPr bwMode="auto">
            <a:xfrm>
              <a:off x="5856698" y="1578240"/>
              <a:ext cx="2803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dirty="0">
                  <a:sym typeface="Symbol" panose="05050102010706020507" pitchFamily="18" charset="2"/>
                </a:rPr>
                <a:t></a:t>
              </a:r>
              <a:endParaRPr lang="en-US" altLang="zh-CN" sz="2400" dirty="0"/>
            </a:p>
          </p:txBody>
        </p:sp>
        <p:cxnSp>
          <p:nvCxnSpPr>
            <p:cNvPr id="167" name="曲线连接符 166"/>
            <p:cNvCxnSpPr>
              <a:stCxn id="68" idx="5"/>
              <a:endCxn id="79" idx="3"/>
            </p:cNvCxnSpPr>
            <p:nvPr/>
          </p:nvCxnSpPr>
          <p:spPr>
            <a:xfrm rot="16200000" flipH="1">
              <a:off x="5999933" y="5605725"/>
              <a:ext cx="12700" cy="1000771"/>
            </a:xfrm>
            <a:prstGeom prst="curvedConnector3">
              <a:avLst>
                <a:gd name="adj1" fmla="val 250570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曲线连接符 169"/>
            <p:cNvCxnSpPr>
              <a:stCxn id="79" idx="1"/>
              <a:endCxn id="68" idx="7"/>
            </p:cNvCxnSpPr>
            <p:nvPr/>
          </p:nvCxnSpPr>
          <p:spPr>
            <a:xfrm rot="16200000" flipV="1">
              <a:off x="5999934" y="5172975"/>
              <a:ext cx="12700" cy="1000771"/>
            </a:xfrm>
            <a:prstGeom prst="curvedConnector3">
              <a:avLst>
                <a:gd name="adj1" fmla="val 250570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5" name="Text Box 11"/>
            <p:cNvSpPr txBox="1">
              <a:spLocks noChangeArrowheads="1"/>
            </p:cNvSpPr>
            <p:nvPr/>
          </p:nvSpPr>
          <p:spPr bwMode="auto">
            <a:xfrm>
              <a:off x="5882906" y="5933437"/>
              <a:ext cx="2803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dirty="0">
                  <a:ea typeface="宋体" pitchFamily="2" charset="-122"/>
                </a:rPr>
                <a:t>c</a:t>
              </a:r>
              <a:endParaRPr lang="en-US" altLang="zh-CN" sz="2400" dirty="0">
                <a:ea typeface="宋体" pitchFamily="2" charset="-122"/>
              </a:endParaRPr>
            </a:p>
          </p:txBody>
        </p:sp>
        <p:sp>
          <p:nvSpPr>
            <p:cNvPr id="176" name="Text Box 11"/>
            <p:cNvSpPr txBox="1">
              <a:spLocks noChangeArrowheads="1"/>
            </p:cNvSpPr>
            <p:nvPr/>
          </p:nvSpPr>
          <p:spPr bwMode="auto">
            <a:xfrm>
              <a:off x="5858789" y="5319844"/>
              <a:ext cx="2803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dirty="0">
                  <a:sym typeface="Symbol" panose="05050102010706020507" pitchFamily="18" charset="2"/>
                </a:rPr>
                <a:t></a:t>
              </a:r>
              <a:endParaRPr lang="en-US" altLang="zh-CN" sz="2400" dirty="0"/>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normAutofit/>
          </a:bodyPr>
          <a:lstStyle/>
          <a:p>
            <a:r>
              <a:rPr lang="en-US" altLang="zh-CN" dirty="0"/>
              <a:t>2</a:t>
            </a:r>
            <a:r>
              <a:rPr lang="zh-CN" altLang="zh-CN" dirty="0"/>
              <a:t>、确定化</a:t>
            </a:r>
            <a:endParaRPr lang="zh-CN" altLang="en-US" dirty="0"/>
          </a:p>
        </p:txBody>
      </p:sp>
      <p:grpSp>
        <p:nvGrpSpPr>
          <p:cNvPr id="54" name="组合 53"/>
          <p:cNvGrpSpPr/>
          <p:nvPr/>
        </p:nvGrpSpPr>
        <p:grpSpPr>
          <a:xfrm>
            <a:off x="518202" y="742147"/>
            <a:ext cx="8272010" cy="5728557"/>
            <a:chOff x="190971" y="1097884"/>
            <a:chExt cx="8272010" cy="5728557"/>
          </a:xfrm>
        </p:grpSpPr>
        <p:sp>
          <p:nvSpPr>
            <p:cNvPr id="6" name="Oval 35"/>
            <p:cNvSpPr>
              <a:spLocks noChangeArrowheads="1"/>
            </p:cNvSpPr>
            <p:nvPr/>
          </p:nvSpPr>
          <p:spPr bwMode="auto">
            <a:xfrm>
              <a:off x="849400" y="3379640"/>
              <a:ext cx="1908000" cy="1188000"/>
            </a:xfrm>
            <a:prstGeom prst="rect">
              <a:avLst/>
            </a:prstGeom>
          </p:spPr>
          <p:style>
            <a:lnRef idx="2">
              <a:schemeClr val="accent1"/>
            </a:lnRef>
            <a:fillRef idx="1">
              <a:schemeClr val="lt1"/>
            </a:fillRef>
            <a:effectRef idx="0">
              <a:schemeClr val="accent1"/>
            </a:effectRef>
            <a:fontRef idx="minor">
              <a:schemeClr val="dk1"/>
            </a:fontRef>
          </p:style>
          <p:txBody>
            <a:bodyPr wrap="none" anchor="ctr"/>
            <a:lstStyle/>
            <a:p>
              <a:r>
                <a:rPr lang="en-US" altLang="zh-CN" sz="2400" dirty="0">
                  <a:solidFill>
                    <a:schemeClr val="tx1"/>
                  </a:solidFill>
                  <a:ea typeface="宋体" pitchFamily="2" charset="-122"/>
                </a:rPr>
                <a:t>0: S’</a:t>
              </a:r>
              <a:r>
                <a:rPr lang="en-US" altLang="zh-CN" sz="2400" dirty="0">
                  <a:sym typeface="Symbol" panose="05050102010706020507" pitchFamily="18" charset="2"/>
                </a:rPr>
                <a:t> </a:t>
              </a:r>
              <a:r>
                <a:rPr lang="en-US" altLang="zh-CN" sz="2400" dirty="0"/>
                <a:t>→ </a:t>
              </a:r>
              <a:r>
                <a:rPr lang="en-US" altLang="zh-CN" sz="2400" dirty="0">
                  <a:sym typeface="Symbol" panose="05050102010706020507" pitchFamily="18" charset="2"/>
                </a:rPr>
                <a:t> </a:t>
              </a:r>
              <a:r>
                <a:rPr lang="en-US" altLang="zh-CN" sz="2400" dirty="0">
                  <a:solidFill>
                    <a:schemeClr val="tx1"/>
                  </a:solidFill>
                  <a:ea typeface="宋体" pitchFamily="2" charset="-122"/>
                </a:rPr>
                <a:t>E</a:t>
              </a:r>
              <a:endParaRPr lang="en-US" altLang="zh-CN" sz="2400" dirty="0">
                <a:solidFill>
                  <a:schemeClr val="tx1"/>
                </a:solidFill>
                <a:ea typeface="宋体" pitchFamily="2" charset="-122"/>
              </a:endParaRPr>
            </a:p>
            <a:p>
              <a:r>
                <a:rPr lang="en-US" altLang="zh-CN" sz="2400" dirty="0">
                  <a:solidFill>
                    <a:schemeClr val="tx1"/>
                  </a:solidFill>
                  <a:ea typeface="宋体" pitchFamily="2" charset="-122"/>
                </a:rPr>
                <a:t>     E</a:t>
              </a:r>
              <a:r>
                <a:rPr lang="en-US" altLang="zh-CN" sz="2400" dirty="0"/>
                <a:t> →</a:t>
              </a:r>
              <a:r>
                <a:rPr lang="en-US" altLang="zh-CN" sz="2400" dirty="0">
                  <a:sym typeface="Symbol" panose="05050102010706020507" pitchFamily="18" charset="2"/>
                </a:rPr>
                <a:t>  </a:t>
              </a:r>
              <a:r>
                <a:rPr lang="en-US" altLang="zh-CN" sz="2400" dirty="0" err="1"/>
                <a:t>aA</a:t>
              </a:r>
              <a:endParaRPr lang="en-US" altLang="zh-CN" sz="2400" dirty="0"/>
            </a:p>
            <a:p>
              <a:r>
                <a:rPr lang="en-US" altLang="zh-CN" sz="2400" dirty="0"/>
                <a:t>     E →</a:t>
              </a:r>
              <a:r>
                <a:rPr lang="en-US" altLang="zh-CN" sz="2400" dirty="0">
                  <a:sym typeface="Symbol" panose="05050102010706020507" pitchFamily="18" charset="2"/>
                </a:rPr>
                <a:t>  </a:t>
              </a:r>
              <a:r>
                <a:rPr lang="en-US" altLang="zh-CN" sz="2400" dirty="0" err="1"/>
                <a:t>bB</a:t>
              </a:r>
              <a:endParaRPr lang="en-US" altLang="zh-CN" sz="2400" dirty="0">
                <a:solidFill>
                  <a:schemeClr val="tx1"/>
                </a:solidFill>
                <a:ea typeface="宋体" pitchFamily="2" charset="-122"/>
              </a:endParaRPr>
            </a:p>
          </p:txBody>
        </p:sp>
        <p:sp>
          <p:nvSpPr>
            <p:cNvPr id="7" name="AutoShape 72"/>
            <p:cNvSpPr>
              <a:spLocks noChangeArrowheads="1"/>
            </p:cNvSpPr>
            <p:nvPr/>
          </p:nvSpPr>
          <p:spPr bwMode="auto">
            <a:xfrm>
              <a:off x="309400" y="3861841"/>
              <a:ext cx="540000" cy="235721"/>
            </a:xfrm>
            <a:prstGeom prst="rightArrow">
              <a:avLst>
                <a:gd name="adj1" fmla="val 50000"/>
                <a:gd name="adj2" fmla="val 59259"/>
              </a:avLst>
            </a:prstGeom>
          </p:spPr>
          <p:style>
            <a:lnRef idx="2">
              <a:schemeClr val="accent1"/>
            </a:lnRef>
            <a:fillRef idx="1">
              <a:schemeClr val="lt1"/>
            </a:fillRef>
            <a:effectRef idx="0">
              <a:schemeClr val="accent1"/>
            </a:effectRef>
            <a:fontRef idx="minor">
              <a:schemeClr val="dk1"/>
            </a:fontRef>
          </p:style>
          <p:txBody>
            <a:bodyPr wrap="none" anchor="ctr"/>
            <a:lstStyle>
              <a:lvl1pPr algn="ctr">
                <a:defRPr sz="2800" b="1" i="1" u="sng">
                  <a:solidFill>
                    <a:schemeClr val="tx1"/>
                  </a:solidFill>
                  <a:latin typeface="Times New Roman" panose="02020603050405020304" pitchFamily="18" charset="0"/>
                  <a:ea typeface="宋体" pitchFamily="2" charset="-122"/>
                </a:defRPr>
              </a:lvl1pPr>
              <a:lvl2pPr marL="742950" indent="-285750" algn="ctr">
                <a:defRPr sz="2800" b="1" i="1" u="sng">
                  <a:solidFill>
                    <a:schemeClr val="tx1"/>
                  </a:solidFill>
                  <a:latin typeface="Times New Roman" panose="02020603050405020304" pitchFamily="18" charset="0"/>
                  <a:ea typeface="宋体" pitchFamily="2" charset="-122"/>
                </a:defRPr>
              </a:lvl2pPr>
              <a:lvl3pPr marL="1143000" indent="-228600" algn="ctr">
                <a:defRPr sz="2800" b="1" i="1" u="sng">
                  <a:solidFill>
                    <a:schemeClr val="tx1"/>
                  </a:solidFill>
                  <a:latin typeface="Times New Roman" panose="02020603050405020304" pitchFamily="18" charset="0"/>
                  <a:ea typeface="宋体" pitchFamily="2" charset="-122"/>
                </a:defRPr>
              </a:lvl3pPr>
              <a:lvl4pPr marL="1600200" indent="-228600" algn="ctr">
                <a:defRPr sz="2800" b="1" i="1" u="sng">
                  <a:solidFill>
                    <a:schemeClr val="tx1"/>
                  </a:solidFill>
                  <a:latin typeface="Times New Roman" panose="02020603050405020304" pitchFamily="18" charset="0"/>
                  <a:ea typeface="宋体" pitchFamily="2" charset="-122"/>
                </a:defRPr>
              </a:lvl4pPr>
              <a:lvl5pPr marL="2057400" indent="-228600" algn="ctr">
                <a:defRPr sz="2800" b="1" i="1" u="sng">
                  <a:solidFill>
                    <a:schemeClr val="tx1"/>
                  </a:solidFill>
                  <a:latin typeface="Times New Roman" panose="02020603050405020304" pitchFamily="18" charset="0"/>
                  <a:ea typeface="宋体" pitchFamily="2" charset="-122"/>
                </a:defRPr>
              </a:lvl5pPr>
              <a:lvl6pPr marL="2514600" indent="-228600" algn="ctr" eaLnBrk="0" fontAlgn="base" hangingPunct="0">
                <a:spcBef>
                  <a:spcPct val="0"/>
                </a:spcBef>
                <a:spcAft>
                  <a:spcPct val="0"/>
                </a:spcAft>
                <a:defRPr sz="2800" b="1" i="1" u="sng">
                  <a:solidFill>
                    <a:schemeClr val="tx1"/>
                  </a:solidFill>
                  <a:latin typeface="Times New Roman" panose="02020603050405020304" pitchFamily="18" charset="0"/>
                  <a:ea typeface="宋体" pitchFamily="2" charset="-122"/>
                </a:defRPr>
              </a:lvl6pPr>
              <a:lvl7pPr marL="2971800" indent="-228600" algn="ctr" eaLnBrk="0" fontAlgn="base" hangingPunct="0">
                <a:spcBef>
                  <a:spcPct val="0"/>
                </a:spcBef>
                <a:spcAft>
                  <a:spcPct val="0"/>
                </a:spcAft>
                <a:defRPr sz="2800" b="1" i="1" u="sng">
                  <a:solidFill>
                    <a:schemeClr val="tx1"/>
                  </a:solidFill>
                  <a:latin typeface="Times New Roman" panose="02020603050405020304" pitchFamily="18" charset="0"/>
                  <a:ea typeface="宋体" pitchFamily="2" charset="-122"/>
                </a:defRPr>
              </a:lvl7pPr>
              <a:lvl8pPr marL="3429000" indent="-228600" algn="ctr" eaLnBrk="0" fontAlgn="base" hangingPunct="0">
                <a:spcBef>
                  <a:spcPct val="0"/>
                </a:spcBef>
                <a:spcAft>
                  <a:spcPct val="0"/>
                </a:spcAft>
                <a:defRPr sz="2800" b="1" i="1" u="sng">
                  <a:solidFill>
                    <a:schemeClr val="tx1"/>
                  </a:solidFill>
                  <a:latin typeface="Times New Roman" panose="02020603050405020304" pitchFamily="18" charset="0"/>
                  <a:ea typeface="宋体" pitchFamily="2" charset="-122"/>
                </a:defRPr>
              </a:lvl8pPr>
              <a:lvl9pPr marL="3886200" indent="-228600" algn="ctr" eaLnBrk="0" fontAlgn="base" hangingPunct="0">
                <a:spcBef>
                  <a:spcPct val="0"/>
                </a:spcBef>
                <a:spcAft>
                  <a:spcPct val="0"/>
                </a:spcAft>
                <a:defRPr sz="2800" b="1" i="1" u="sng">
                  <a:solidFill>
                    <a:schemeClr val="tx1"/>
                  </a:solidFill>
                  <a:latin typeface="Times New Roman" panose="02020603050405020304" pitchFamily="18" charset="0"/>
                  <a:ea typeface="宋体" pitchFamily="2" charset="-122"/>
                </a:defRPr>
              </a:lvl9pPr>
            </a:lstStyle>
            <a:p>
              <a:endParaRPr lang="zh-CN" altLang="en-US">
                <a:latin typeface="+mn-lt"/>
              </a:endParaRPr>
            </a:p>
          </p:txBody>
        </p:sp>
        <p:sp>
          <p:nvSpPr>
            <p:cNvPr id="8" name="Oval 35"/>
            <p:cNvSpPr>
              <a:spLocks noChangeArrowheads="1"/>
            </p:cNvSpPr>
            <p:nvPr/>
          </p:nvSpPr>
          <p:spPr bwMode="auto">
            <a:xfrm>
              <a:off x="3700207" y="1119637"/>
              <a:ext cx="1908000" cy="1188000"/>
            </a:xfrm>
            <a:prstGeom prst="rect">
              <a:avLst/>
            </a:prstGeom>
          </p:spPr>
          <p:style>
            <a:lnRef idx="2">
              <a:schemeClr val="accent1"/>
            </a:lnRef>
            <a:fillRef idx="1">
              <a:schemeClr val="lt1"/>
            </a:fillRef>
            <a:effectRef idx="0">
              <a:schemeClr val="accent1"/>
            </a:effectRef>
            <a:fontRef idx="minor">
              <a:schemeClr val="dk1"/>
            </a:fontRef>
          </p:style>
          <p:txBody>
            <a:bodyPr wrap="none" anchor="ctr"/>
            <a:lstStyle/>
            <a:p>
              <a:r>
                <a:rPr lang="en-US" altLang="zh-CN" sz="2400" dirty="0">
                  <a:solidFill>
                    <a:schemeClr val="tx1"/>
                  </a:solidFill>
                  <a:ea typeface="宋体" pitchFamily="2" charset="-122"/>
                </a:rPr>
                <a:t>4: A </a:t>
              </a:r>
              <a:r>
                <a:rPr lang="en-US" altLang="zh-CN" sz="2400" dirty="0"/>
                <a:t>→ c </a:t>
              </a:r>
              <a:r>
                <a:rPr lang="en-US" altLang="zh-CN" sz="2400" dirty="0">
                  <a:sym typeface="Symbol" panose="05050102010706020507" pitchFamily="18" charset="2"/>
                </a:rPr>
                <a:t> </a:t>
              </a:r>
              <a:r>
                <a:rPr lang="en-US" altLang="zh-CN" sz="2400" dirty="0">
                  <a:solidFill>
                    <a:schemeClr val="tx1"/>
                  </a:solidFill>
                  <a:ea typeface="宋体" pitchFamily="2" charset="-122"/>
                </a:rPr>
                <a:t>A</a:t>
              </a:r>
              <a:endParaRPr lang="en-US" altLang="zh-CN" sz="2400" dirty="0">
                <a:solidFill>
                  <a:schemeClr val="tx1"/>
                </a:solidFill>
                <a:ea typeface="宋体" pitchFamily="2" charset="-122"/>
              </a:endParaRPr>
            </a:p>
            <a:p>
              <a:r>
                <a:rPr lang="en-US" altLang="zh-CN" sz="2400" dirty="0">
                  <a:solidFill>
                    <a:schemeClr val="tx1"/>
                  </a:solidFill>
                  <a:ea typeface="宋体" pitchFamily="2" charset="-122"/>
                </a:rPr>
                <a:t>    A</a:t>
              </a:r>
              <a:r>
                <a:rPr lang="en-US" altLang="zh-CN" sz="2400" dirty="0"/>
                <a:t> →</a:t>
              </a:r>
              <a:r>
                <a:rPr lang="en-US" altLang="zh-CN" sz="2400" dirty="0">
                  <a:sym typeface="Symbol" panose="05050102010706020507" pitchFamily="18" charset="2"/>
                </a:rPr>
                <a:t>  </a:t>
              </a:r>
              <a:r>
                <a:rPr lang="en-US" altLang="zh-CN" sz="2400" dirty="0" err="1"/>
                <a:t>cA</a:t>
              </a:r>
              <a:endParaRPr lang="en-US" altLang="zh-CN" sz="2400" dirty="0"/>
            </a:p>
            <a:p>
              <a:r>
                <a:rPr lang="en-US" altLang="zh-CN" sz="2400" dirty="0"/>
                <a:t>    A →</a:t>
              </a:r>
              <a:r>
                <a:rPr lang="en-US" altLang="zh-CN" sz="2400" dirty="0">
                  <a:sym typeface="Symbol" panose="05050102010706020507" pitchFamily="18" charset="2"/>
                </a:rPr>
                <a:t>  </a:t>
              </a:r>
              <a:r>
                <a:rPr lang="en-US" altLang="zh-CN" sz="2400" dirty="0"/>
                <a:t>d</a:t>
              </a:r>
              <a:endParaRPr lang="en-US" altLang="zh-CN" sz="2400" dirty="0">
                <a:solidFill>
                  <a:schemeClr val="tx1"/>
                </a:solidFill>
                <a:ea typeface="宋体" pitchFamily="2" charset="-122"/>
              </a:endParaRPr>
            </a:p>
          </p:txBody>
        </p:sp>
        <p:sp>
          <p:nvSpPr>
            <p:cNvPr id="9" name="Oval 35"/>
            <p:cNvSpPr>
              <a:spLocks noChangeArrowheads="1"/>
            </p:cNvSpPr>
            <p:nvPr/>
          </p:nvSpPr>
          <p:spPr bwMode="auto">
            <a:xfrm>
              <a:off x="3700207" y="2447338"/>
              <a:ext cx="1908000" cy="1188000"/>
            </a:xfrm>
            <a:prstGeom prst="rect">
              <a:avLst/>
            </a:prstGeom>
          </p:spPr>
          <p:style>
            <a:lnRef idx="2">
              <a:schemeClr val="accent1"/>
            </a:lnRef>
            <a:fillRef idx="1">
              <a:schemeClr val="lt1"/>
            </a:fillRef>
            <a:effectRef idx="0">
              <a:schemeClr val="accent1"/>
            </a:effectRef>
            <a:fontRef idx="minor">
              <a:schemeClr val="dk1"/>
            </a:fontRef>
          </p:style>
          <p:txBody>
            <a:bodyPr wrap="none" anchor="ctr"/>
            <a:lstStyle/>
            <a:p>
              <a:r>
                <a:rPr lang="en-US" altLang="zh-CN" sz="2400" dirty="0">
                  <a:solidFill>
                    <a:schemeClr val="tx1"/>
                  </a:solidFill>
                  <a:ea typeface="宋体" pitchFamily="2" charset="-122"/>
                </a:rPr>
                <a:t>2: E </a:t>
              </a:r>
              <a:r>
                <a:rPr lang="en-US" altLang="zh-CN" sz="2400" dirty="0"/>
                <a:t>→ a </a:t>
              </a:r>
              <a:r>
                <a:rPr lang="en-US" altLang="zh-CN" sz="2400" dirty="0">
                  <a:sym typeface="Symbol" panose="05050102010706020507" pitchFamily="18" charset="2"/>
                </a:rPr>
                <a:t> </a:t>
              </a:r>
              <a:r>
                <a:rPr lang="en-US" altLang="zh-CN" sz="2400" dirty="0">
                  <a:solidFill>
                    <a:schemeClr val="tx1"/>
                  </a:solidFill>
                  <a:ea typeface="宋体" pitchFamily="2" charset="-122"/>
                </a:rPr>
                <a:t>A</a:t>
              </a:r>
              <a:endParaRPr lang="en-US" altLang="zh-CN" sz="2400" dirty="0">
                <a:solidFill>
                  <a:schemeClr val="tx1"/>
                </a:solidFill>
                <a:ea typeface="宋体" pitchFamily="2" charset="-122"/>
              </a:endParaRPr>
            </a:p>
            <a:p>
              <a:r>
                <a:rPr lang="en-US" altLang="zh-CN" sz="2400" dirty="0">
                  <a:solidFill>
                    <a:schemeClr val="tx1"/>
                  </a:solidFill>
                  <a:ea typeface="宋体" pitchFamily="2" charset="-122"/>
                </a:rPr>
                <a:t>    A</a:t>
              </a:r>
              <a:r>
                <a:rPr lang="en-US" altLang="zh-CN" sz="2400" dirty="0"/>
                <a:t> →</a:t>
              </a:r>
              <a:r>
                <a:rPr lang="en-US" altLang="zh-CN" sz="2400" dirty="0">
                  <a:sym typeface="Symbol" panose="05050102010706020507" pitchFamily="18" charset="2"/>
                </a:rPr>
                <a:t>  </a:t>
              </a:r>
              <a:r>
                <a:rPr lang="en-US" altLang="zh-CN" sz="2400" dirty="0" err="1"/>
                <a:t>cA</a:t>
              </a:r>
              <a:endParaRPr lang="en-US" altLang="zh-CN" sz="2400" dirty="0"/>
            </a:p>
            <a:p>
              <a:r>
                <a:rPr lang="en-US" altLang="zh-CN" sz="2400" dirty="0"/>
                <a:t>    A →</a:t>
              </a:r>
              <a:r>
                <a:rPr lang="en-US" altLang="zh-CN" sz="2400" dirty="0">
                  <a:sym typeface="Symbol" panose="05050102010706020507" pitchFamily="18" charset="2"/>
                </a:rPr>
                <a:t>  </a:t>
              </a:r>
              <a:r>
                <a:rPr lang="en-US" altLang="zh-CN" sz="2400" dirty="0"/>
                <a:t>d</a:t>
              </a:r>
              <a:endParaRPr lang="en-US" altLang="zh-CN" sz="2400" dirty="0">
                <a:solidFill>
                  <a:schemeClr val="tx1"/>
                </a:solidFill>
                <a:ea typeface="宋体" pitchFamily="2" charset="-122"/>
              </a:endParaRPr>
            </a:p>
          </p:txBody>
        </p:sp>
        <p:sp>
          <p:nvSpPr>
            <p:cNvPr id="10" name="Oval 35"/>
            <p:cNvSpPr>
              <a:spLocks noChangeArrowheads="1"/>
            </p:cNvSpPr>
            <p:nvPr/>
          </p:nvSpPr>
          <p:spPr bwMode="auto">
            <a:xfrm>
              <a:off x="3700207" y="3775039"/>
              <a:ext cx="1908000" cy="396000"/>
            </a:xfrm>
            <a:prstGeom prst="rect">
              <a:avLst/>
            </a:prstGeom>
          </p:spPr>
          <p:style>
            <a:lnRef idx="2">
              <a:schemeClr val="accent1"/>
            </a:lnRef>
            <a:fillRef idx="1">
              <a:schemeClr val="lt1"/>
            </a:fillRef>
            <a:effectRef idx="0">
              <a:schemeClr val="accent1"/>
            </a:effectRef>
            <a:fontRef idx="minor">
              <a:schemeClr val="dk1"/>
            </a:fontRef>
          </p:style>
          <p:txBody>
            <a:bodyPr wrap="none" anchor="ctr"/>
            <a:lstStyle/>
            <a:p>
              <a:r>
                <a:rPr lang="en-US" altLang="zh-CN" sz="2400" dirty="0">
                  <a:solidFill>
                    <a:schemeClr val="tx1"/>
                  </a:solidFill>
                  <a:ea typeface="宋体" pitchFamily="2" charset="-122"/>
                </a:rPr>
                <a:t>1: S’ </a:t>
              </a:r>
              <a:r>
                <a:rPr lang="en-US" altLang="zh-CN" sz="2400" dirty="0"/>
                <a:t>→ E </a:t>
              </a:r>
              <a:r>
                <a:rPr lang="en-US" altLang="zh-CN" sz="2400" dirty="0">
                  <a:sym typeface="Symbol" panose="05050102010706020507" pitchFamily="18" charset="2"/>
                </a:rPr>
                <a:t></a:t>
              </a:r>
              <a:endParaRPr lang="en-US" altLang="zh-CN" sz="2400" dirty="0">
                <a:sym typeface="Symbol" panose="05050102010706020507" pitchFamily="18" charset="2"/>
              </a:endParaRPr>
            </a:p>
          </p:txBody>
        </p:sp>
        <p:sp>
          <p:nvSpPr>
            <p:cNvPr id="11" name="Oval 35"/>
            <p:cNvSpPr>
              <a:spLocks noChangeArrowheads="1"/>
            </p:cNvSpPr>
            <p:nvPr/>
          </p:nvSpPr>
          <p:spPr bwMode="auto">
            <a:xfrm>
              <a:off x="3700207" y="4310740"/>
              <a:ext cx="1908000" cy="1188000"/>
            </a:xfrm>
            <a:prstGeom prst="rect">
              <a:avLst/>
            </a:prstGeom>
          </p:spPr>
          <p:style>
            <a:lnRef idx="2">
              <a:schemeClr val="accent1"/>
            </a:lnRef>
            <a:fillRef idx="1">
              <a:schemeClr val="lt1"/>
            </a:fillRef>
            <a:effectRef idx="0">
              <a:schemeClr val="accent1"/>
            </a:effectRef>
            <a:fontRef idx="minor">
              <a:schemeClr val="dk1"/>
            </a:fontRef>
          </p:style>
          <p:txBody>
            <a:bodyPr wrap="none" anchor="ctr"/>
            <a:lstStyle/>
            <a:p>
              <a:r>
                <a:rPr lang="en-US" altLang="zh-CN" sz="2400" dirty="0">
                  <a:solidFill>
                    <a:schemeClr val="tx1"/>
                  </a:solidFill>
                  <a:ea typeface="宋体" pitchFamily="2" charset="-122"/>
                </a:rPr>
                <a:t>3: E </a:t>
              </a:r>
              <a:r>
                <a:rPr lang="en-US" altLang="zh-CN" sz="2400" dirty="0"/>
                <a:t>→ b </a:t>
              </a:r>
              <a:r>
                <a:rPr lang="en-US" altLang="zh-CN" sz="2400" dirty="0">
                  <a:sym typeface="Symbol" panose="05050102010706020507" pitchFamily="18" charset="2"/>
                </a:rPr>
                <a:t> B</a:t>
              </a:r>
              <a:endParaRPr lang="en-US" altLang="zh-CN" sz="2400" dirty="0">
                <a:solidFill>
                  <a:schemeClr val="tx1"/>
                </a:solidFill>
                <a:ea typeface="宋体" pitchFamily="2" charset="-122"/>
              </a:endParaRPr>
            </a:p>
            <a:p>
              <a:r>
                <a:rPr lang="en-US" altLang="zh-CN" sz="2400" dirty="0">
                  <a:solidFill>
                    <a:schemeClr val="tx1"/>
                  </a:solidFill>
                  <a:ea typeface="宋体" pitchFamily="2" charset="-122"/>
                </a:rPr>
                <a:t>    B</a:t>
              </a:r>
              <a:r>
                <a:rPr lang="en-US" altLang="zh-CN" sz="2400" dirty="0"/>
                <a:t> →</a:t>
              </a:r>
              <a:r>
                <a:rPr lang="en-US" altLang="zh-CN" sz="2400" dirty="0">
                  <a:sym typeface="Symbol" panose="05050102010706020507" pitchFamily="18" charset="2"/>
                </a:rPr>
                <a:t>  </a:t>
              </a:r>
              <a:r>
                <a:rPr lang="en-US" altLang="zh-CN" sz="2400" dirty="0" err="1"/>
                <a:t>cB</a:t>
              </a:r>
              <a:endParaRPr lang="en-US" altLang="zh-CN" sz="2400" dirty="0"/>
            </a:p>
            <a:p>
              <a:r>
                <a:rPr lang="en-US" altLang="zh-CN" sz="2400" dirty="0"/>
                <a:t>    B →</a:t>
              </a:r>
              <a:r>
                <a:rPr lang="en-US" altLang="zh-CN" sz="2400" dirty="0">
                  <a:sym typeface="Symbol" panose="05050102010706020507" pitchFamily="18" charset="2"/>
                </a:rPr>
                <a:t>  </a:t>
              </a:r>
              <a:r>
                <a:rPr lang="en-US" altLang="zh-CN" sz="2400" dirty="0"/>
                <a:t>d</a:t>
              </a:r>
              <a:endParaRPr lang="en-US" altLang="zh-CN" sz="2400" dirty="0">
                <a:solidFill>
                  <a:schemeClr val="tx1"/>
                </a:solidFill>
                <a:ea typeface="宋体" pitchFamily="2" charset="-122"/>
              </a:endParaRPr>
            </a:p>
          </p:txBody>
        </p:sp>
        <p:sp>
          <p:nvSpPr>
            <p:cNvPr id="12" name="Oval 35"/>
            <p:cNvSpPr>
              <a:spLocks noChangeArrowheads="1"/>
            </p:cNvSpPr>
            <p:nvPr/>
          </p:nvSpPr>
          <p:spPr bwMode="auto">
            <a:xfrm>
              <a:off x="3700207" y="5638441"/>
              <a:ext cx="1908000" cy="1188000"/>
            </a:xfrm>
            <a:prstGeom prst="rect">
              <a:avLst/>
            </a:prstGeom>
          </p:spPr>
          <p:style>
            <a:lnRef idx="2">
              <a:schemeClr val="accent1"/>
            </a:lnRef>
            <a:fillRef idx="1">
              <a:schemeClr val="lt1"/>
            </a:fillRef>
            <a:effectRef idx="0">
              <a:schemeClr val="accent1"/>
            </a:effectRef>
            <a:fontRef idx="minor">
              <a:schemeClr val="dk1"/>
            </a:fontRef>
          </p:style>
          <p:txBody>
            <a:bodyPr wrap="none" anchor="ctr"/>
            <a:lstStyle/>
            <a:p>
              <a:r>
                <a:rPr lang="en-US" altLang="zh-CN" sz="2400" dirty="0">
                  <a:solidFill>
                    <a:schemeClr val="tx1"/>
                  </a:solidFill>
                  <a:ea typeface="宋体" pitchFamily="2" charset="-122"/>
                </a:rPr>
                <a:t>5: B </a:t>
              </a:r>
              <a:r>
                <a:rPr lang="en-US" altLang="zh-CN" sz="2400" dirty="0"/>
                <a:t>→ c </a:t>
              </a:r>
              <a:r>
                <a:rPr lang="en-US" altLang="zh-CN" sz="2400" dirty="0">
                  <a:sym typeface="Symbol" panose="05050102010706020507" pitchFamily="18" charset="2"/>
                </a:rPr>
                <a:t> B</a:t>
              </a:r>
              <a:endParaRPr lang="en-US" altLang="zh-CN" sz="2400" dirty="0">
                <a:solidFill>
                  <a:schemeClr val="tx1"/>
                </a:solidFill>
                <a:ea typeface="宋体" pitchFamily="2" charset="-122"/>
              </a:endParaRPr>
            </a:p>
            <a:p>
              <a:r>
                <a:rPr lang="en-US" altLang="zh-CN" sz="2400" dirty="0">
                  <a:solidFill>
                    <a:schemeClr val="tx1"/>
                  </a:solidFill>
                  <a:ea typeface="宋体" pitchFamily="2" charset="-122"/>
                </a:rPr>
                <a:t>    B</a:t>
              </a:r>
              <a:r>
                <a:rPr lang="en-US" altLang="zh-CN" sz="2400" dirty="0"/>
                <a:t> →</a:t>
              </a:r>
              <a:r>
                <a:rPr lang="en-US" altLang="zh-CN" sz="2400" dirty="0">
                  <a:sym typeface="Symbol" panose="05050102010706020507" pitchFamily="18" charset="2"/>
                </a:rPr>
                <a:t>  </a:t>
              </a:r>
              <a:r>
                <a:rPr lang="en-US" altLang="zh-CN" sz="2400" dirty="0" err="1"/>
                <a:t>cB</a:t>
              </a:r>
              <a:endParaRPr lang="en-US" altLang="zh-CN" sz="2400" dirty="0"/>
            </a:p>
            <a:p>
              <a:r>
                <a:rPr lang="en-US" altLang="zh-CN" sz="2400" dirty="0"/>
                <a:t>    B →</a:t>
              </a:r>
              <a:r>
                <a:rPr lang="en-US" altLang="zh-CN" sz="2400" dirty="0">
                  <a:sym typeface="Symbol" panose="05050102010706020507" pitchFamily="18" charset="2"/>
                </a:rPr>
                <a:t>  </a:t>
              </a:r>
              <a:r>
                <a:rPr lang="en-US" altLang="zh-CN" sz="2400" dirty="0"/>
                <a:t>d</a:t>
              </a:r>
              <a:endParaRPr lang="en-US" altLang="zh-CN" sz="2400" dirty="0">
                <a:solidFill>
                  <a:schemeClr val="tx1"/>
                </a:solidFill>
                <a:ea typeface="宋体" pitchFamily="2" charset="-122"/>
              </a:endParaRPr>
            </a:p>
          </p:txBody>
        </p:sp>
        <p:cxnSp>
          <p:nvCxnSpPr>
            <p:cNvPr id="13" name="直接箭头连接符 12"/>
            <p:cNvCxnSpPr>
              <a:stCxn id="6" idx="3"/>
              <a:endCxn id="10" idx="1"/>
            </p:cNvCxnSpPr>
            <p:nvPr/>
          </p:nvCxnSpPr>
          <p:spPr>
            <a:xfrm flipV="1">
              <a:off x="2757400" y="3973039"/>
              <a:ext cx="942807" cy="6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Oval 35"/>
            <p:cNvSpPr>
              <a:spLocks noChangeArrowheads="1"/>
            </p:cNvSpPr>
            <p:nvPr/>
          </p:nvSpPr>
          <p:spPr bwMode="auto">
            <a:xfrm>
              <a:off x="6554981" y="1516324"/>
              <a:ext cx="1908000" cy="396000"/>
            </a:xfrm>
            <a:prstGeom prst="rect">
              <a:avLst/>
            </a:prstGeom>
          </p:spPr>
          <p:style>
            <a:lnRef idx="2">
              <a:schemeClr val="accent1"/>
            </a:lnRef>
            <a:fillRef idx="1">
              <a:schemeClr val="lt1"/>
            </a:fillRef>
            <a:effectRef idx="0">
              <a:schemeClr val="accent1"/>
            </a:effectRef>
            <a:fontRef idx="minor">
              <a:schemeClr val="dk1"/>
            </a:fontRef>
          </p:style>
          <p:txBody>
            <a:bodyPr wrap="none" anchor="ctr"/>
            <a:lstStyle/>
            <a:p>
              <a:r>
                <a:rPr lang="en-US" altLang="zh-CN" sz="2400" dirty="0">
                  <a:solidFill>
                    <a:schemeClr val="tx1"/>
                  </a:solidFill>
                  <a:ea typeface="宋体" pitchFamily="2" charset="-122"/>
                </a:rPr>
                <a:t>8: A </a:t>
              </a:r>
              <a:r>
                <a:rPr lang="en-US" altLang="zh-CN" sz="2400" dirty="0"/>
                <a:t>→ </a:t>
              </a:r>
              <a:r>
                <a:rPr lang="en-US" altLang="zh-CN" sz="2400" dirty="0" err="1"/>
                <a:t>c</a:t>
              </a:r>
              <a:r>
                <a:rPr lang="en-US" altLang="zh-CN" sz="2400" dirty="0" err="1">
                  <a:solidFill>
                    <a:schemeClr val="tx1"/>
                  </a:solidFill>
                  <a:ea typeface="宋体" pitchFamily="2" charset="-122"/>
                </a:rPr>
                <a:t>A</a:t>
              </a:r>
              <a:r>
                <a:rPr lang="en-US" altLang="zh-CN" sz="2400" dirty="0">
                  <a:solidFill>
                    <a:schemeClr val="tx1"/>
                  </a:solidFill>
                  <a:ea typeface="宋体" pitchFamily="2" charset="-122"/>
                </a:rPr>
                <a:t> </a:t>
              </a:r>
              <a:r>
                <a:rPr lang="en-US" altLang="zh-CN" sz="2400" dirty="0">
                  <a:sym typeface="Symbol" panose="05050102010706020507" pitchFamily="18" charset="2"/>
                </a:rPr>
                <a:t></a:t>
              </a:r>
              <a:endParaRPr lang="en-US" altLang="zh-CN" sz="2400" dirty="0">
                <a:solidFill>
                  <a:schemeClr val="tx1"/>
                </a:solidFill>
                <a:ea typeface="宋体" pitchFamily="2" charset="-122"/>
              </a:endParaRPr>
            </a:p>
          </p:txBody>
        </p:sp>
        <p:cxnSp>
          <p:nvCxnSpPr>
            <p:cNvPr id="17" name="直接箭头连接符 16"/>
            <p:cNvCxnSpPr>
              <a:stCxn id="8" idx="3"/>
              <a:endCxn id="16" idx="1"/>
            </p:cNvCxnSpPr>
            <p:nvPr/>
          </p:nvCxnSpPr>
          <p:spPr>
            <a:xfrm>
              <a:off x="5608207" y="1713637"/>
              <a:ext cx="946774" cy="6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Oval 35"/>
            <p:cNvSpPr>
              <a:spLocks noChangeArrowheads="1"/>
            </p:cNvSpPr>
            <p:nvPr/>
          </p:nvSpPr>
          <p:spPr bwMode="auto">
            <a:xfrm>
              <a:off x="6554981" y="2826298"/>
              <a:ext cx="1908000" cy="396000"/>
            </a:xfrm>
            <a:prstGeom prst="rect">
              <a:avLst/>
            </a:prstGeom>
          </p:spPr>
          <p:style>
            <a:lnRef idx="2">
              <a:schemeClr val="accent1"/>
            </a:lnRef>
            <a:fillRef idx="1">
              <a:schemeClr val="lt1"/>
            </a:fillRef>
            <a:effectRef idx="0">
              <a:schemeClr val="accent1"/>
            </a:effectRef>
            <a:fontRef idx="minor">
              <a:schemeClr val="dk1"/>
            </a:fontRef>
          </p:style>
          <p:txBody>
            <a:bodyPr wrap="none" anchor="ctr"/>
            <a:lstStyle/>
            <a:p>
              <a:r>
                <a:rPr lang="en-US" altLang="zh-CN" sz="2400" dirty="0">
                  <a:solidFill>
                    <a:schemeClr val="tx1"/>
                  </a:solidFill>
                  <a:ea typeface="宋体" pitchFamily="2" charset="-122"/>
                </a:rPr>
                <a:t>6: E </a:t>
              </a:r>
              <a:r>
                <a:rPr lang="en-US" altLang="zh-CN" sz="2400" dirty="0"/>
                <a:t>→ </a:t>
              </a:r>
              <a:r>
                <a:rPr lang="en-US" altLang="zh-CN" sz="2400" dirty="0" err="1"/>
                <a:t>a</a:t>
              </a:r>
              <a:r>
                <a:rPr lang="en-US" altLang="zh-CN" sz="2400" dirty="0" err="1">
                  <a:solidFill>
                    <a:schemeClr val="tx1"/>
                  </a:solidFill>
                  <a:ea typeface="宋体" pitchFamily="2" charset="-122"/>
                </a:rPr>
                <a:t>A</a:t>
              </a:r>
              <a:r>
                <a:rPr lang="en-US" altLang="zh-CN" sz="2400" dirty="0">
                  <a:solidFill>
                    <a:schemeClr val="tx1"/>
                  </a:solidFill>
                  <a:ea typeface="宋体" pitchFamily="2" charset="-122"/>
                </a:rPr>
                <a:t> </a:t>
              </a:r>
              <a:r>
                <a:rPr lang="en-US" altLang="zh-CN" sz="2400" dirty="0">
                  <a:sym typeface="Symbol" panose="05050102010706020507" pitchFamily="18" charset="2"/>
                </a:rPr>
                <a:t></a:t>
              </a:r>
              <a:endParaRPr lang="en-US" altLang="zh-CN" sz="2400" dirty="0">
                <a:solidFill>
                  <a:schemeClr val="tx1"/>
                </a:solidFill>
                <a:ea typeface="宋体" pitchFamily="2" charset="-122"/>
              </a:endParaRPr>
            </a:p>
          </p:txBody>
        </p:sp>
        <p:cxnSp>
          <p:nvCxnSpPr>
            <p:cNvPr id="21" name="直接箭头连接符 20"/>
            <p:cNvCxnSpPr>
              <a:stCxn id="9" idx="3"/>
              <a:endCxn id="20" idx="1"/>
            </p:cNvCxnSpPr>
            <p:nvPr/>
          </p:nvCxnSpPr>
          <p:spPr>
            <a:xfrm flipV="1">
              <a:off x="5608207" y="3024298"/>
              <a:ext cx="9467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Oval 35"/>
            <p:cNvSpPr>
              <a:spLocks noChangeArrowheads="1"/>
            </p:cNvSpPr>
            <p:nvPr/>
          </p:nvSpPr>
          <p:spPr bwMode="auto">
            <a:xfrm>
              <a:off x="6551014" y="2170967"/>
              <a:ext cx="1908000" cy="396000"/>
            </a:xfrm>
            <a:prstGeom prst="rect">
              <a:avLst/>
            </a:prstGeom>
          </p:spPr>
          <p:style>
            <a:lnRef idx="2">
              <a:schemeClr val="accent1"/>
            </a:lnRef>
            <a:fillRef idx="1">
              <a:schemeClr val="lt1"/>
            </a:fillRef>
            <a:effectRef idx="0">
              <a:schemeClr val="accent1"/>
            </a:effectRef>
            <a:fontRef idx="minor">
              <a:schemeClr val="dk1"/>
            </a:fontRef>
          </p:style>
          <p:txBody>
            <a:bodyPr wrap="none" anchor="ctr"/>
            <a:lstStyle/>
            <a:p>
              <a:r>
                <a:rPr lang="en-US" altLang="zh-CN" sz="2400" dirty="0">
                  <a:solidFill>
                    <a:schemeClr val="tx1"/>
                  </a:solidFill>
                  <a:ea typeface="宋体" pitchFamily="2" charset="-122"/>
                </a:rPr>
                <a:t>10: A </a:t>
              </a:r>
              <a:r>
                <a:rPr lang="en-US" altLang="zh-CN" sz="2400" dirty="0"/>
                <a:t>→ d</a:t>
              </a:r>
              <a:r>
                <a:rPr lang="en-US" altLang="zh-CN" sz="2400" dirty="0">
                  <a:solidFill>
                    <a:schemeClr val="tx1"/>
                  </a:solidFill>
                  <a:ea typeface="宋体" pitchFamily="2" charset="-122"/>
                </a:rPr>
                <a:t> </a:t>
              </a:r>
              <a:r>
                <a:rPr lang="en-US" altLang="zh-CN" sz="2400" dirty="0">
                  <a:sym typeface="Symbol" panose="05050102010706020507" pitchFamily="18" charset="2"/>
                </a:rPr>
                <a:t></a:t>
              </a:r>
              <a:endParaRPr lang="en-US" altLang="zh-CN" sz="2400" dirty="0">
                <a:solidFill>
                  <a:schemeClr val="tx1"/>
                </a:solidFill>
                <a:ea typeface="宋体" pitchFamily="2" charset="-122"/>
              </a:endParaRPr>
            </a:p>
          </p:txBody>
        </p:sp>
        <p:cxnSp>
          <p:nvCxnSpPr>
            <p:cNvPr id="23" name="直接箭头连接符 22"/>
            <p:cNvCxnSpPr>
              <a:stCxn id="8" idx="3"/>
              <a:endCxn id="22" idx="1"/>
            </p:cNvCxnSpPr>
            <p:nvPr/>
          </p:nvCxnSpPr>
          <p:spPr>
            <a:xfrm>
              <a:off x="5608207" y="1713637"/>
              <a:ext cx="942807" cy="6553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9" idx="3"/>
              <a:endCxn id="22" idx="1"/>
            </p:cNvCxnSpPr>
            <p:nvPr/>
          </p:nvCxnSpPr>
          <p:spPr>
            <a:xfrm flipV="1">
              <a:off x="5608207" y="2368967"/>
              <a:ext cx="942807" cy="6723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Oval 35"/>
            <p:cNvSpPr>
              <a:spLocks noChangeArrowheads="1"/>
            </p:cNvSpPr>
            <p:nvPr/>
          </p:nvSpPr>
          <p:spPr bwMode="auto">
            <a:xfrm>
              <a:off x="6554981" y="4759319"/>
              <a:ext cx="1908000" cy="396000"/>
            </a:xfrm>
            <a:prstGeom prst="rect">
              <a:avLst/>
            </a:prstGeom>
          </p:spPr>
          <p:style>
            <a:lnRef idx="2">
              <a:schemeClr val="accent1"/>
            </a:lnRef>
            <a:fillRef idx="1">
              <a:schemeClr val="lt1"/>
            </a:fillRef>
            <a:effectRef idx="0">
              <a:schemeClr val="accent1"/>
            </a:effectRef>
            <a:fontRef idx="minor">
              <a:schemeClr val="dk1"/>
            </a:fontRef>
          </p:style>
          <p:txBody>
            <a:bodyPr wrap="none" anchor="ctr"/>
            <a:lstStyle/>
            <a:p>
              <a:r>
                <a:rPr lang="en-US" altLang="zh-CN" sz="2400" dirty="0">
                  <a:solidFill>
                    <a:schemeClr val="tx1"/>
                  </a:solidFill>
                  <a:ea typeface="宋体" pitchFamily="2" charset="-122"/>
                </a:rPr>
                <a:t>7: E </a:t>
              </a:r>
              <a:r>
                <a:rPr lang="en-US" altLang="zh-CN" sz="2400" dirty="0"/>
                <a:t>→ </a:t>
              </a:r>
              <a:r>
                <a:rPr lang="en-US" altLang="zh-CN" sz="2400" dirty="0" err="1"/>
                <a:t>bB</a:t>
              </a:r>
              <a:r>
                <a:rPr lang="en-US" altLang="zh-CN" sz="2400" dirty="0">
                  <a:solidFill>
                    <a:schemeClr val="tx1"/>
                  </a:solidFill>
                  <a:ea typeface="宋体" pitchFamily="2" charset="-122"/>
                </a:rPr>
                <a:t> </a:t>
              </a:r>
              <a:r>
                <a:rPr lang="en-US" altLang="zh-CN" sz="2400" dirty="0">
                  <a:sym typeface="Symbol" panose="05050102010706020507" pitchFamily="18" charset="2"/>
                </a:rPr>
                <a:t></a:t>
              </a:r>
              <a:endParaRPr lang="en-US" altLang="zh-CN" sz="2400" dirty="0">
                <a:solidFill>
                  <a:schemeClr val="tx1"/>
                </a:solidFill>
                <a:ea typeface="宋体" pitchFamily="2" charset="-122"/>
              </a:endParaRPr>
            </a:p>
          </p:txBody>
        </p:sp>
        <p:cxnSp>
          <p:nvCxnSpPr>
            <p:cNvPr id="30" name="直接箭头连接符 29"/>
            <p:cNvCxnSpPr>
              <a:endCxn id="29" idx="1"/>
            </p:cNvCxnSpPr>
            <p:nvPr/>
          </p:nvCxnSpPr>
          <p:spPr>
            <a:xfrm>
              <a:off x="5608207" y="4956632"/>
              <a:ext cx="946774" cy="6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Oval 35"/>
            <p:cNvSpPr>
              <a:spLocks noChangeArrowheads="1"/>
            </p:cNvSpPr>
            <p:nvPr/>
          </p:nvSpPr>
          <p:spPr bwMode="auto">
            <a:xfrm>
              <a:off x="6554981" y="6069293"/>
              <a:ext cx="1908000" cy="396000"/>
            </a:xfrm>
            <a:prstGeom prst="rect">
              <a:avLst/>
            </a:prstGeom>
          </p:spPr>
          <p:style>
            <a:lnRef idx="2">
              <a:schemeClr val="accent1"/>
            </a:lnRef>
            <a:fillRef idx="1">
              <a:schemeClr val="lt1"/>
            </a:fillRef>
            <a:effectRef idx="0">
              <a:schemeClr val="accent1"/>
            </a:effectRef>
            <a:fontRef idx="minor">
              <a:schemeClr val="dk1"/>
            </a:fontRef>
          </p:style>
          <p:txBody>
            <a:bodyPr wrap="none" anchor="ctr"/>
            <a:lstStyle/>
            <a:p>
              <a:r>
                <a:rPr lang="en-US" altLang="zh-CN" sz="2400" dirty="0">
                  <a:solidFill>
                    <a:schemeClr val="tx1"/>
                  </a:solidFill>
                  <a:ea typeface="宋体" pitchFamily="2" charset="-122"/>
                </a:rPr>
                <a:t>9: B </a:t>
              </a:r>
              <a:r>
                <a:rPr lang="en-US" altLang="zh-CN" sz="2400" dirty="0"/>
                <a:t>→ </a:t>
              </a:r>
              <a:r>
                <a:rPr lang="en-US" altLang="zh-CN" sz="2400" dirty="0" err="1"/>
                <a:t>cB</a:t>
              </a:r>
              <a:r>
                <a:rPr lang="en-US" altLang="zh-CN" sz="2400" dirty="0">
                  <a:solidFill>
                    <a:schemeClr val="tx1"/>
                  </a:solidFill>
                  <a:ea typeface="宋体" pitchFamily="2" charset="-122"/>
                </a:rPr>
                <a:t> </a:t>
              </a:r>
              <a:r>
                <a:rPr lang="en-US" altLang="zh-CN" sz="2400" dirty="0">
                  <a:sym typeface="Symbol" panose="05050102010706020507" pitchFamily="18" charset="2"/>
                </a:rPr>
                <a:t></a:t>
              </a:r>
              <a:endParaRPr lang="en-US" altLang="zh-CN" sz="2400" dirty="0">
                <a:solidFill>
                  <a:schemeClr val="tx1"/>
                </a:solidFill>
                <a:ea typeface="宋体" pitchFamily="2" charset="-122"/>
              </a:endParaRPr>
            </a:p>
          </p:txBody>
        </p:sp>
        <p:cxnSp>
          <p:nvCxnSpPr>
            <p:cNvPr id="32" name="直接箭头连接符 31"/>
            <p:cNvCxnSpPr>
              <a:endCxn id="31" idx="1"/>
            </p:cNvCxnSpPr>
            <p:nvPr/>
          </p:nvCxnSpPr>
          <p:spPr>
            <a:xfrm>
              <a:off x="5608207" y="6266606"/>
              <a:ext cx="946774" cy="6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Oval 35"/>
            <p:cNvSpPr>
              <a:spLocks noChangeArrowheads="1"/>
            </p:cNvSpPr>
            <p:nvPr/>
          </p:nvSpPr>
          <p:spPr bwMode="auto">
            <a:xfrm>
              <a:off x="6551014" y="5413962"/>
              <a:ext cx="1908000" cy="396000"/>
            </a:xfrm>
            <a:prstGeom prst="rect">
              <a:avLst/>
            </a:prstGeom>
          </p:spPr>
          <p:style>
            <a:lnRef idx="2">
              <a:schemeClr val="accent1"/>
            </a:lnRef>
            <a:fillRef idx="1">
              <a:schemeClr val="lt1"/>
            </a:fillRef>
            <a:effectRef idx="0">
              <a:schemeClr val="accent1"/>
            </a:effectRef>
            <a:fontRef idx="minor">
              <a:schemeClr val="dk1"/>
            </a:fontRef>
          </p:style>
          <p:txBody>
            <a:bodyPr wrap="none" anchor="ctr"/>
            <a:lstStyle/>
            <a:p>
              <a:r>
                <a:rPr lang="en-US" altLang="zh-CN" sz="2400" dirty="0">
                  <a:solidFill>
                    <a:schemeClr val="tx1"/>
                  </a:solidFill>
                  <a:ea typeface="宋体" pitchFamily="2" charset="-122"/>
                </a:rPr>
                <a:t>11: B </a:t>
              </a:r>
              <a:r>
                <a:rPr lang="en-US" altLang="zh-CN" sz="2400" dirty="0"/>
                <a:t>→ d</a:t>
              </a:r>
              <a:r>
                <a:rPr lang="en-US" altLang="zh-CN" sz="2400" dirty="0">
                  <a:solidFill>
                    <a:schemeClr val="tx1"/>
                  </a:solidFill>
                  <a:ea typeface="宋体" pitchFamily="2" charset="-122"/>
                </a:rPr>
                <a:t> </a:t>
              </a:r>
              <a:r>
                <a:rPr lang="en-US" altLang="zh-CN" sz="2400" dirty="0">
                  <a:sym typeface="Symbol" panose="05050102010706020507" pitchFamily="18" charset="2"/>
                </a:rPr>
                <a:t></a:t>
              </a:r>
              <a:endParaRPr lang="en-US" altLang="zh-CN" sz="2400" dirty="0">
                <a:solidFill>
                  <a:schemeClr val="tx1"/>
                </a:solidFill>
                <a:ea typeface="宋体" pitchFamily="2" charset="-122"/>
              </a:endParaRPr>
            </a:p>
          </p:txBody>
        </p:sp>
        <p:cxnSp>
          <p:nvCxnSpPr>
            <p:cNvPr id="34" name="直接箭头连接符 33"/>
            <p:cNvCxnSpPr>
              <a:endCxn id="33" idx="1"/>
            </p:cNvCxnSpPr>
            <p:nvPr/>
          </p:nvCxnSpPr>
          <p:spPr>
            <a:xfrm>
              <a:off x="5608207" y="4956632"/>
              <a:ext cx="942807" cy="6553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p:cNvCxnSpPr>
              <a:endCxn id="33" idx="1"/>
            </p:cNvCxnSpPr>
            <p:nvPr/>
          </p:nvCxnSpPr>
          <p:spPr>
            <a:xfrm flipV="1">
              <a:off x="5608207" y="5611962"/>
              <a:ext cx="942807" cy="6723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p:cNvCxnSpPr>
              <a:stCxn id="6" idx="0"/>
              <a:endCxn id="9" idx="1"/>
            </p:cNvCxnSpPr>
            <p:nvPr/>
          </p:nvCxnSpPr>
          <p:spPr>
            <a:xfrm flipV="1">
              <a:off x="1803400" y="3041338"/>
              <a:ext cx="1896807" cy="3383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p:cNvCxnSpPr>
              <a:stCxn id="6" idx="2"/>
              <a:endCxn id="11" idx="1"/>
            </p:cNvCxnSpPr>
            <p:nvPr/>
          </p:nvCxnSpPr>
          <p:spPr>
            <a:xfrm>
              <a:off x="1803400" y="4567640"/>
              <a:ext cx="1896807" cy="3371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曲线连接符 41"/>
            <p:cNvCxnSpPr>
              <a:stCxn id="9" idx="1"/>
              <a:endCxn id="8" idx="1"/>
            </p:cNvCxnSpPr>
            <p:nvPr/>
          </p:nvCxnSpPr>
          <p:spPr>
            <a:xfrm rot="10800000">
              <a:off x="3700207" y="1713638"/>
              <a:ext cx="12700" cy="1327701"/>
            </a:xfrm>
            <a:prstGeom prst="curved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曲线连接符 44"/>
            <p:cNvCxnSpPr>
              <a:stCxn id="11" idx="1"/>
              <a:endCxn id="12" idx="1"/>
            </p:cNvCxnSpPr>
            <p:nvPr/>
          </p:nvCxnSpPr>
          <p:spPr>
            <a:xfrm rot="10800000" flipV="1">
              <a:off x="3700207" y="4904739"/>
              <a:ext cx="12700" cy="1327701"/>
            </a:xfrm>
            <a:prstGeom prst="curved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曲线连接符 47"/>
            <p:cNvCxnSpPr>
              <a:stCxn id="12" idx="1"/>
              <a:endCxn id="12" idx="2"/>
            </p:cNvCxnSpPr>
            <p:nvPr/>
          </p:nvCxnSpPr>
          <p:spPr>
            <a:xfrm rot="10800000" flipH="1" flipV="1">
              <a:off x="3700207" y="6232441"/>
              <a:ext cx="954000" cy="594000"/>
            </a:xfrm>
            <a:prstGeom prst="curvedConnector4">
              <a:avLst>
                <a:gd name="adj1" fmla="val -23962"/>
                <a:gd name="adj2" fmla="val 13848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曲线连接符 50"/>
            <p:cNvCxnSpPr>
              <a:stCxn id="8" idx="1"/>
              <a:endCxn id="8" idx="0"/>
            </p:cNvCxnSpPr>
            <p:nvPr/>
          </p:nvCxnSpPr>
          <p:spPr>
            <a:xfrm rot="10800000" flipH="1">
              <a:off x="3700207" y="1119637"/>
              <a:ext cx="954000" cy="594000"/>
            </a:xfrm>
            <a:prstGeom prst="curvedConnector4">
              <a:avLst>
                <a:gd name="adj1" fmla="val -23962"/>
                <a:gd name="adj2" fmla="val 13848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190971" y="3868858"/>
              <a:ext cx="144780" cy="194854"/>
            </a:xfrm>
            <a:prstGeom prst="rect">
              <a:avLst/>
            </a:prstGeom>
            <a:solidFill>
              <a:schemeClr val="bg1"/>
            </a:solidFill>
          </p:spPr>
          <p:txBody>
            <a:bodyPr wrap="square" rtlCol="0">
              <a:spAutoFit/>
            </a:bodyPr>
            <a:lstStyle/>
            <a:p>
              <a:endParaRPr lang="zh-CN" altLang="en-US" sz="900" dirty="0"/>
            </a:p>
          </p:txBody>
        </p:sp>
        <p:sp>
          <p:nvSpPr>
            <p:cNvPr id="56" name="Text Box 11"/>
            <p:cNvSpPr txBox="1">
              <a:spLocks noChangeArrowheads="1"/>
            </p:cNvSpPr>
            <p:nvPr/>
          </p:nvSpPr>
          <p:spPr bwMode="auto">
            <a:xfrm>
              <a:off x="2948411" y="2661985"/>
              <a:ext cx="2803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dirty="0">
                  <a:ea typeface="宋体" pitchFamily="2" charset="-122"/>
                </a:rPr>
                <a:t>a</a:t>
              </a:r>
              <a:endParaRPr lang="en-US" altLang="zh-CN" sz="2400" dirty="0">
                <a:ea typeface="宋体" pitchFamily="2" charset="-122"/>
              </a:endParaRPr>
            </a:p>
          </p:txBody>
        </p:sp>
        <p:sp>
          <p:nvSpPr>
            <p:cNvPr id="57" name="Text Box 11"/>
            <p:cNvSpPr txBox="1">
              <a:spLocks noChangeArrowheads="1"/>
            </p:cNvSpPr>
            <p:nvPr/>
          </p:nvSpPr>
          <p:spPr bwMode="auto">
            <a:xfrm>
              <a:off x="2948411" y="3494569"/>
              <a:ext cx="2803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dirty="0">
                  <a:ea typeface="宋体" pitchFamily="2" charset="-122"/>
                </a:rPr>
                <a:t>E</a:t>
              </a:r>
              <a:endParaRPr lang="en-US" altLang="zh-CN" sz="2400" dirty="0">
                <a:ea typeface="宋体" pitchFamily="2" charset="-122"/>
              </a:endParaRPr>
            </a:p>
          </p:txBody>
        </p:sp>
        <p:sp>
          <p:nvSpPr>
            <p:cNvPr id="58" name="Text Box 11"/>
            <p:cNvSpPr txBox="1">
              <a:spLocks noChangeArrowheads="1"/>
            </p:cNvSpPr>
            <p:nvPr/>
          </p:nvSpPr>
          <p:spPr bwMode="auto">
            <a:xfrm>
              <a:off x="2950395" y="4352835"/>
              <a:ext cx="2803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dirty="0">
                  <a:ea typeface="宋体" pitchFamily="2" charset="-122"/>
                </a:rPr>
                <a:t>b</a:t>
              </a:r>
              <a:endParaRPr lang="en-US" altLang="zh-CN" sz="2400" dirty="0">
                <a:ea typeface="宋体" pitchFamily="2" charset="-122"/>
              </a:endParaRPr>
            </a:p>
          </p:txBody>
        </p:sp>
        <p:sp>
          <p:nvSpPr>
            <p:cNvPr id="59" name="Text Box 11"/>
            <p:cNvSpPr txBox="1">
              <a:spLocks noChangeArrowheads="1"/>
            </p:cNvSpPr>
            <p:nvPr/>
          </p:nvSpPr>
          <p:spPr bwMode="auto">
            <a:xfrm>
              <a:off x="3184112" y="2111628"/>
              <a:ext cx="2803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dirty="0">
                  <a:ea typeface="宋体" pitchFamily="2" charset="-122"/>
                </a:rPr>
                <a:t>c</a:t>
              </a:r>
              <a:endParaRPr lang="en-US" altLang="zh-CN" sz="2400" dirty="0">
                <a:ea typeface="宋体" pitchFamily="2" charset="-122"/>
              </a:endParaRPr>
            </a:p>
          </p:txBody>
        </p:sp>
        <p:sp>
          <p:nvSpPr>
            <p:cNvPr id="60" name="Text Box 11"/>
            <p:cNvSpPr txBox="1">
              <a:spLocks noChangeArrowheads="1"/>
            </p:cNvSpPr>
            <p:nvPr/>
          </p:nvSpPr>
          <p:spPr bwMode="auto">
            <a:xfrm>
              <a:off x="3184112" y="1097884"/>
              <a:ext cx="2803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dirty="0">
                  <a:ea typeface="宋体" pitchFamily="2" charset="-122"/>
                </a:rPr>
                <a:t>c</a:t>
              </a:r>
              <a:endParaRPr lang="en-US" altLang="zh-CN" sz="2400" dirty="0">
                <a:ea typeface="宋体" pitchFamily="2" charset="-122"/>
              </a:endParaRPr>
            </a:p>
          </p:txBody>
        </p:sp>
        <p:sp>
          <p:nvSpPr>
            <p:cNvPr id="61" name="Text Box 11"/>
            <p:cNvSpPr txBox="1">
              <a:spLocks noChangeArrowheads="1"/>
            </p:cNvSpPr>
            <p:nvPr/>
          </p:nvSpPr>
          <p:spPr bwMode="auto">
            <a:xfrm>
              <a:off x="3184112" y="5301652"/>
              <a:ext cx="2803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dirty="0">
                  <a:ea typeface="宋体" pitchFamily="2" charset="-122"/>
                </a:rPr>
                <a:t>c</a:t>
              </a:r>
              <a:endParaRPr lang="en-US" altLang="zh-CN" sz="2400" dirty="0">
                <a:ea typeface="宋体" pitchFamily="2" charset="-122"/>
              </a:endParaRPr>
            </a:p>
          </p:txBody>
        </p:sp>
        <p:sp>
          <p:nvSpPr>
            <p:cNvPr id="62" name="Text Box 11"/>
            <p:cNvSpPr txBox="1">
              <a:spLocks noChangeArrowheads="1"/>
            </p:cNvSpPr>
            <p:nvPr/>
          </p:nvSpPr>
          <p:spPr bwMode="auto">
            <a:xfrm>
              <a:off x="3184112" y="6299993"/>
              <a:ext cx="2803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dirty="0">
                  <a:ea typeface="宋体" pitchFamily="2" charset="-122"/>
                </a:rPr>
                <a:t>c</a:t>
              </a:r>
              <a:endParaRPr lang="en-US" altLang="zh-CN" sz="2400" dirty="0">
                <a:ea typeface="宋体" pitchFamily="2" charset="-122"/>
              </a:endParaRPr>
            </a:p>
          </p:txBody>
        </p:sp>
        <p:sp>
          <p:nvSpPr>
            <p:cNvPr id="63" name="Text Box 11"/>
            <p:cNvSpPr txBox="1">
              <a:spLocks noChangeArrowheads="1"/>
            </p:cNvSpPr>
            <p:nvPr/>
          </p:nvSpPr>
          <p:spPr bwMode="auto">
            <a:xfrm>
              <a:off x="5937785" y="1246655"/>
              <a:ext cx="2803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dirty="0">
                  <a:ea typeface="宋体" pitchFamily="2" charset="-122"/>
                </a:rPr>
                <a:t>A</a:t>
              </a:r>
              <a:endParaRPr lang="en-US" altLang="zh-CN" sz="2400" dirty="0">
                <a:ea typeface="宋体" pitchFamily="2" charset="-122"/>
              </a:endParaRPr>
            </a:p>
          </p:txBody>
        </p:sp>
        <p:sp>
          <p:nvSpPr>
            <p:cNvPr id="64" name="Text Box 11"/>
            <p:cNvSpPr txBox="1">
              <a:spLocks noChangeArrowheads="1"/>
            </p:cNvSpPr>
            <p:nvPr/>
          </p:nvSpPr>
          <p:spPr bwMode="auto">
            <a:xfrm>
              <a:off x="5937785" y="3023610"/>
              <a:ext cx="2803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dirty="0">
                  <a:ea typeface="宋体" pitchFamily="2" charset="-122"/>
                </a:rPr>
                <a:t>A</a:t>
              </a:r>
              <a:endParaRPr lang="en-US" altLang="zh-CN" sz="2400" dirty="0">
                <a:ea typeface="宋体" pitchFamily="2" charset="-122"/>
              </a:endParaRPr>
            </a:p>
          </p:txBody>
        </p:sp>
        <p:sp>
          <p:nvSpPr>
            <p:cNvPr id="65" name="Text Box 11"/>
            <p:cNvSpPr txBox="1">
              <a:spLocks noChangeArrowheads="1"/>
            </p:cNvSpPr>
            <p:nvPr/>
          </p:nvSpPr>
          <p:spPr bwMode="auto">
            <a:xfrm>
              <a:off x="5933818" y="1957174"/>
              <a:ext cx="2803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dirty="0">
                  <a:ea typeface="宋体" pitchFamily="2" charset="-122"/>
                </a:rPr>
                <a:t>d</a:t>
              </a:r>
              <a:endParaRPr lang="en-US" altLang="zh-CN" sz="2400" dirty="0">
                <a:ea typeface="宋体" pitchFamily="2" charset="-122"/>
              </a:endParaRPr>
            </a:p>
          </p:txBody>
        </p:sp>
        <p:sp>
          <p:nvSpPr>
            <p:cNvPr id="66" name="Text Box 11"/>
            <p:cNvSpPr txBox="1">
              <a:spLocks noChangeArrowheads="1"/>
            </p:cNvSpPr>
            <p:nvPr/>
          </p:nvSpPr>
          <p:spPr bwMode="auto">
            <a:xfrm>
              <a:off x="5933818" y="2329194"/>
              <a:ext cx="2803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dirty="0">
                  <a:ea typeface="宋体" pitchFamily="2" charset="-122"/>
                </a:rPr>
                <a:t>d</a:t>
              </a:r>
              <a:endParaRPr lang="en-US" altLang="zh-CN" sz="2400" dirty="0">
                <a:ea typeface="宋体" pitchFamily="2" charset="-122"/>
              </a:endParaRPr>
            </a:p>
          </p:txBody>
        </p:sp>
        <p:sp>
          <p:nvSpPr>
            <p:cNvPr id="67" name="Text Box 11"/>
            <p:cNvSpPr txBox="1">
              <a:spLocks noChangeArrowheads="1"/>
            </p:cNvSpPr>
            <p:nvPr/>
          </p:nvSpPr>
          <p:spPr bwMode="auto">
            <a:xfrm>
              <a:off x="5941398" y="5219609"/>
              <a:ext cx="2803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dirty="0">
                  <a:ea typeface="宋体" pitchFamily="2" charset="-122"/>
                </a:rPr>
                <a:t>d</a:t>
              </a:r>
              <a:endParaRPr lang="en-US" altLang="zh-CN" sz="2400" dirty="0">
                <a:ea typeface="宋体" pitchFamily="2" charset="-122"/>
              </a:endParaRPr>
            </a:p>
          </p:txBody>
        </p:sp>
        <p:sp>
          <p:nvSpPr>
            <p:cNvPr id="68" name="Text Box 11"/>
            <p:cNvSpPr txBox="1">
              <a:spLocks noChangeArrowheads="1"/>
            </p:cNvSpPr>
            <p:nvPr/>
          </p:nvSpPr>
          <p:spPr bwMode="auto">
            <a:xfrm>
              <a:off x="5941398" y="5591629"/>
              <a:ext cx="2803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dirty="0">
                  <a:ea typeface="宋体" pitchFamily="2" charset="-122"/>
                </a:rPr>
                <a:t>d</a:t>
              </a:r>
              <a:endParaRPr lang="en-US" altLang="zh-CN" sz="2400" dirty="0">
                <a:ea typeface="宋体" pitchFamily="2" charset="-122"/>
              </a:endParaRPr>
            </a:p>
          </p:txBody>
        </p:sp>
        <p:sp>
          <p:nvSpPr>
            <p:cNvPr id="69" name="Text Box 11"/>
            <p:cNvSpPr txBox="1">
              <a:spLocks noChangeArrowheads="1"/>
            </p:cNvSpPr>
            <p:nvPr/>
          </p:nvSpPr>
          <p:spPr bwMode="auto">
            <a:xfrm>
              <a:off x="5941398" y="4492359"/>
              <a:ext cx="2803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dirty="0">
                  <a:ea typeface="宋体" pitchFamily="2" charset="-122"/>
                </a:rPr>
                <a:t>B</a:t>
              </a:r>
              <a:endParaRPr lang="en-US" altLang="zh-CN" sz="2400" dirty="0">
                <a:ea typeface="宋体" pitchFamily="2" charset="-122"/>
              </a:endParaRPr>
            </a:p>
          </p:txBody>
        </p:sp>
        <p:sp>
          <p:nvSpPr>
            <p:cNvPr id="70" name="Text Box 11"/>
            <p:cNvSpPr txBox="1">
              <a:spLocks noChangeArrowheads="1"/>
            </p:cNvSpPr>
            <p:nvPr/>
          </p:nvSpPr>
          <p:spPr bwMode="auto">
            <a:xfrm>
              <a:off x="5941398" y="6271968"/>
              <a:ext cx="2803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dirty="0">
                  <a:ea typeface="宋体" pitchFamily="2" charset="-122"/>
                </a:rPr>
                <a:t>B</a:t>
              </a:r>
              <a:endParaRPr lang="en-US" altLang="zh-CN" sz="2400" dirty="0">
                <a:ea typeface="宋体" pitchFamily="2" charset="-122"/>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项目集规范族</a:t>
            </a:r>
            <a:endParaRPr lang="zh-CN" altLang="en-US" dirty="0"/>
          </a:p>
        </p:txBody>
      </p:sp>
      <p:sp>
        <p:nvSpPr>
          <p:cNvPr id="4" name="内容占位符 3"/>
          <p:cNvSpPr>
            <a:spLocks noGrp="1"/>
          </p:cNvSpPr>
          <p:nvPr>
            <p:ph sz="quarter" idx="13"/>
          </p:nvPr>
        </p:nvSpPr>
        <p:spPr/>
        <p:txBody>
          <a:bodyPr>
            <a:normAutofit/>
          </a:bodyPr>
          <a:lstStyle/>
          <a:p>
            <a:r>
              <a:rPr lang="en-US" altLang="zh-CN" sz="2400" dirty="0"/>
              <a:t>DFA</a:t>
            </a:r>
            <a:r>
              <a:rPr lang="zh-CN" altLang="en-US" sz="2400" dirty="0"/>
              <a:t>的项目集的全体称为文法</a:t>
            </a:r>
            <a:r>
              <a:rPr lang="en-US" altLang="zh-CN" sz="2400" dirty="0"/>
              <a:t>G[S']</a:t>
            </a:r>
            <a:r>
              <a:rPr lang="zh-CN" altLang="en-US" sz="2400" dirty="0"/>
              <a:t>的</a:t>
            </a:r>
            <a:r>
              <a:rPr lang="en-US" altLang="zh-CN" sz="2400" dirty="0"/>
              <a:t>LR(0)</a:t>
            </a:r>
            <a:r>
              <a:rPr lang="zh-CN" altLang="en-US" sz="2400" dirty="0"/>
              <a:t>项目集规范族；也就是说：</a:t>
            </a:r>
            <a:r>
              <a:rPr lang="zh-CN" altLang="en-US" sz="2400" dirty="0">
                <a:solidFill>
                  <a:srgbClr val="FF0000"/>
                </a:solidFill>
              </a:rPr>
              <a:t>构成识别一个文法</a:t>
            </a:r>
            <a:r>
              <a:rPr lang="en-US" altLang="zh-CN" sz="2400" dirty="0">
                <a:solidFill>
                  <a:srgbClr val="FF0000"/>
                </a:solidFill>
              </a:rPr>
              <a:t>G</a:t>
            </a:r>
            <a:r>
              <a:rPr lang="zh-CN" altLang="en-US" sz="2400" dirty="0">
                <a:solidFill>
                  <a:srgbClr val="FF0000"/>
                </a:solidFill>
              </a:rPr>
              <a:t>的活前缀的</a:t>
            </a:r>
            <a:r>
              <a:rPr lang="en-US" altLang="zh-CN" sz="2400" dirty="0">
                <a:solidFill>
                  <a:srgbClr val="FF0000"/>
                </a:solidFill>
              </a:rPr>
              <a:t>DFA</a:t>
            </a:r>
            <a:r>
              <a:rPr lang="zh-CN" altLang="en-US" sz="2400" dirty="0">
                <a:solidFill>
                  <a:srgbClr val="FF0000"/>
                </a:solidFill>
              </a:rPr>
              <a:t>的项目集的全体，称为</a:t>
            </a:r>
            <a:r>
              <a:rPr lang="en-US" altLang="zh-CN" sz="2400" dirty="0">
                <a:solidFill>
                  <a:srgbClr val="FF0000"/>
                </a:solidFill>
              </a:rPr>
              <a:t>G</a:t>
            </a:r>
            <a:r>
              <a:rPr lang="zh-CN" altLang="en-US" sz="2400" dirty="0">
                <a:solidFill>
                  <a:srgbClr val="FF0000"/>
                </a:solidFill>
              </a:rPr>
              <a:t>的</a:t>
            </a:r>
            <a:r>
              <a:rPr lang="en-US" altLang="zh-CN" sz="2400" dirty="0">
                <a:solidFill>
                  <a:srgbClr val="FF0000"/>
                </a:solidFill>
              </a:rPr>
              <a:t>LR(0)</a:t>
            </a:r>
            <a:r>
              <a:rPr lang="zh-CN" altLang="en-US" sz="2400" dirty="0">
                <a:solidFill>
                  <a:srgbClr val="FF0000"/>
                </a:solidFill>
              </a:rPr>
              <a:t>项目集规范族</a:t>
            </a:r>
            <a:r>
              <a:rPr lang="zh-CN" altLang="en-US" sz="2400" dirty="0"/>
              <a:t>。</a:t>
            </a:r>
            <a:endParaRPr lang="en-US" altLang="zh-CN" sz="2400" dirty="0"/>
          </a:p>
          <a:p>
            <a:endParaRPr lang="zh-CN" altLang="en-US" sz="2400" dirty="0"/>
          </a:p>
        </p:txBody>
      </p:sp>
      <p:pic>
        <p:nvPicPr>
          <p:cNvPr id="6" name="图片 5"/>
          <p:cNvPicPr>
            <a:picLocks noChangeAspect="1"/>
          </p:cNvPicPr>
          <p:nvPr/>
        </p:nvPicPr>
        <p:blipFill>
          <a:blip r:embed="rId1"/>
          <a:stretch>
            <a:fillRect/>
          </a:stretch>
        </p:blipFill>
        <p:spPr>
          <a:xfrm>
            <a:off x="-1" y="2633871"/>
            <a:ext cx="5509920" cy="4111154"/>
          </a:xfrm>
          <a:prstGeom prst="rect">
            <a:avLst/>
          </a:prstGeom>
        </p:spPr>
      </p:pic>
      <p:sp>
        <p:nvSpPr>
          <p:cNvPr id="7" name="矩形 6"/>
          <p:cNvSpPr/>
          <p:nvPr/>
        </p:nvSpPr>
        <p:spPr>
          <a:xfrm>
            <a:off x="5669209" y="2927215"/>
            <a:ext cx="2871109" cy="2677656"/>
          </a:xfrm>
          <a:prstGeom prst="rect">
            <a:avLst/>
          </a:prstGeom>
        </p:spPr>
        <p:txBody>
          <a:bodyPr wrap="square">
            <a:spAutoFit/>
          </a:bodyPr>
          <a:lstStyle/>
          <a:p>
            <a:pPr>
              <a:spcAft>
                <a:spcPts val="0"/>
              </a:spcAft>
            </a:pPr>
            <a:r>
              <a:rPr lang="zh-CN" altLang="zh-CN" sz="2400" dirty="0">
                <a:cs typeface="Times New Roman" panose="02020603050405020304" pitchFamily="18" charset="0"/>
              </a:rPr>
              <a:t>如：</a:t>
            </a:r>
            <a:r>
              <a:rPr lang="en-US" altLang="zh-CN" sz="2400" dirty="0">
                <a:cs typeface="宋体" pitchFamily="2" charset="-122"/>
              </a:rPr>
              <a:t>0, 1, 2, 3, 4, 5, 6, 7, 8, 9, 10, 11</a:t>
            </a:r>
            <a:r>
              <a:rPr lang="zh-CN" altLang="zh-CN" sz="2400" dirty="0">
                <a:cs typeface="Times New Roman" panose="02020603050405020304" pitchFamily="18" charset="0"/>
              </a:rPr>
              <a:t>分别为项目集；</a:t>
            </a:r>
            <a:endParaRPr lang="en-US" altLang="zh-CN" sz="2400" dirty="0">
              <a:cs typeface="Times New Roman" panose="02020603050405020304" pitchFamily="18" charset="0"/>
            </a:endParaRPr>
          </a:p>
          <a:p>
            <a:pPr>
              <a:spcAft>
                <a:spcPts val="0"/>
              </a:spcAft>
            </a:pPr>
            <a:endParaRPr lang="zh-CN" altLang="zh-CN" sz="2400" dirty="0">
              <a:cs typeface="宋体" pitchFamily="2" charset="-122"/>
            </a:endParaRPr>
          </a:p>
          <a:p>
            <a:pPr>
              <a:spcAft>
                <a:spcPts val="0"/>
              </a:spcAft>
            </a:pPr>
            <a:r>
              <a:rPr lang="en-US" altLang="zh-CN" sz="2400" dirty="0">
                <a:cs typeface="宋体" pitchFamily="2" charset="-122"/>
              </a:rPr>
              <a:t>{0, 1, 2, 3, 4, 5, 6, 7, 8, 9, 10, 11}</a:t>
            </a:r>
            <a:r>
              <a:rPr lang="zh-CN" altLang="zh-CN" sz="2400" dirty="0">
                <a:cs typeface="Times New Roman" panose="02020603050405020304" pitchFamily="18" charset="0"/>
              </a:rPr>
              <a:t>称为项目集规范族。</a:t>
            </a:r>
            <a:endParaRPr lang="zh-CN" altLang="zh-CN" sz="2400" dirty="0">
              <a:effectLst/>
              <a:cs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fade">
                                      <p:cBhvr>
                                        <p:cTn id="2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a:xfrm>
            <a:off x="768096" y="241108"/>
            <a:ext cx="8375904" cy="900000"/>
          </a:xfrm>
        </p:spPr>
        <p:txBody>
          <a:bodyPr>
            <a:normAutofit/>
          </a:bodyPr>
          <a:lstStyle/>
          <a:p>
            <a:r>
              <a:rPr lang="en-US" altLang="zh-CN" dirty="0"/>
              <a:t>7.2.3 LR(0)</a:t>
            </a:r>
            <a:r>
              <a:rPr lang="zh-CN" altLang="en-US" dirty="0"/>
              <a:t>项目集规范族的构造</a:t>
            </a:r>
            <a:endParaRPr lang="zh-CN" altLang="en-US" dirty="0"/>
          </a:p>
        </p:txBody>
      </p:sp>
      <p:sp>
        <p:nvSpPr>
          <p:cNvPr id="4" name="内容占位符 3"/>
          <p:cNvSpPr>
            <a:spLocks noGrp="1"/>
          </p:cNvSpPr>
          <p:nvPr>
            <p:ph sz="quarter" idx="13"/>
          </p:nvPr>
        </p:nvSpPr>
        <p:spPr/>
        <p:txBody>
          <a:bodyPr>
            <a:normAutofit/>
          </a:bodyPr>
          <a:lstStyle/>
          <a:p>
            <a:r>
              <a:rPr lang="zh-CN" altLang="en-US" sz="2400" dirty="0"/>
              <a:t>构造活前缀的方法二：直接构造</a:t>
            </a:r>
            <a:r>
              <a:rPr lang="en-US" altLang="zh-CN" sz="2400" dirty="0"/>
              <a:t>DFA</a:t>
            </a:r>
            <a:endParaRPr lang="en-US" altLang="zh-CN" sz="2400" dirty="0"/>
          </a:p>
          <a:p>
            <a:r>
              <a:rPr lang="zh-CN" altLang="en-US" sz="2400" dirty="0"/>
              <a:t>分析</a:t>
            </a:r>
            <a:r>
              <a:rPr lang="en-US" altLang="zh-CN" sz="2400" dirty="0"/>
              <a:t>DFA</a:t>
            </a:r>
            <a:r>
              <a:rPr lang="zh-CN" altLang="en-US" sz="2400" dirty="0"/>
              <a:t>状态的项目集之间、项目集内的项目之间的</a:t>
            </a:r>
            <a:r>
              <a:rPr lang="zh-CN" altLang="en-US" sz="2400" dirty="0">
                <a:solidFill>
                  <a:srgbClr val="FF0000"/>
                </a:solidFill>
              </a:rPr>
              <a:t>规律</a:t>
            </a:r>
            <a:r>
              <a:rPr lang="zh-CN" altLang="en-US" sz="2400" dirty="0"/>
              <a:t>性，直接构造出</a:t>
            </a:r>
            <a:r>
              <a:rPr lang="en-US" altLang="zh-CN" sz="2400" dirty="0"/>
              <a:t>DFA</a:t>
            </a:r>
            <a:endParaRPr lang="en-US" altLang="zh-CN" sz="2400" dirty="0"/>
          </a:p>
          <a:p>
            <a:r>
              <a:rPr lang="zh-CN" altLang="en-US" sz="2400" dirty="0"/>
              <a:t>若项目集中有</a:t>
            </a:r>
            <a:r>
              <a:rPr lang="en-US" altLang="zh-CN" sz="2400" dirty="0"/>
              <a:t>Y→α</a:t>
            </a:r>
            <a:r>
              <a:rPr lang="en-US" altLang="zh-CN" sz="2400" dirty="0">
                <a:solidFill>
                  <a:srgbClr val="FF0000"/>
                </a:solidFill>
                <a:sym typeface="Symbol" panose="05050102010706020507" pitchFamily="18" charset="2"/>
              </a:rPr>
              <a:t></a:t>
            </a:r>
            <a:r>
              <a:rPr lang="en-US" altLang="zh-CN" sz="2400" dirty="0"/>
              <a:t>Xβ</a:t>
            </a:r>
            <a:r>
              <a:rPr lang="zh-CN" altLang="en-US" sz="2400" dirty="0"/>
              <a:t>，另一项目集中有</a:t>
            </a:r>
            <a:r>
              <a:rPr lang="en-US" altLang="zh-CN" sz="2400" dirty="0"/>
              <a:t>Y→αX</a:t>
            </a:r>
            <a:r>
              <a:rPr lang="en-US" altLang="zh-CN" sz="2400" dirty="0">
                <a:solidFill>
                  <a:srgbClr val="FF0000"/>
                </a:solidFill>
                <a:sym typeface="Symbol" panose="05050102010706020507" pitchFamily="18" charset="2"/>
              </a:rPr>
              <a:t></a:t>
            </a:r>
            <a:r>
              <a:rPr lang="en-US" altLang="zh-CN" sz="2400" dirty="0"/>
              <a:t>β</a:t>
            </a:r>
            <a:r>
              <a:rPr lang="zh-CN" altLang="en-US" sz="2400" dirty="0"/>
              <a:t>，则这两个项目集之间必有一条</a:t>
            </a:r>
            <a:r>
              <a:rPr lang="en-US" altLang="zh-CN" sz="2400" dirty="0"/>
              <a:t>X</a:t>
            </a:r>
            <a:r>
              <a:rPr lang="zh-CN" altLang="en-US" sz="2400" dirty="0"/>
              <a:t>弧。如，</a:t>
            </a:r>
            <a:r>
              <a:rPr lang="en-US" altLang="zh-CN" sz="2400" dirty="0"/>
              <a:t>0 </a:t>
            </a:r>
            <a:r>
              <a:rPr lang="zh-CN" altLang="en-US" sz="2400" dirty="0"/>
              <a:t>和</a:t>
            </a:r>
            <a:r>
              <a:rPr lang="en-US" altLang="zh-CN" sz="2400" dirty="0"/>
              <a:t>1</a:t>
            </a:r>
            <a:r>
              <a:rPr lang="zh-CN" altLang="en-US" sz="2400" dirty="0"/>
              <a:t>、</a:t>
            </a:r>
            <a:r>
              <a:rPr lang="en-US" altLang="zh-CN" sz="2400" dirty="0"/>
              <a:t>2</a:t>
            </a:r>
            <a:r>
              <a:rPr lang="zh-CN" altLang="en-US" sz="2400" dirty="0"/>
              <a:t>、</a:t>
            </a:r>
            <a:r>
              <a:rPr lang="en-US" altLang="zh-CN" sz="2400" dirty="0"/>
              <a:t>3</a:t>
            </a:r>
            <a:r>
              <a:rPr lang="zh-CN" altLang="en-US" sz="2400" dirty="0"/>
              <a:t>等。</a:t>
            </a:r>
            <a:endParaRPr lang="zh-CN" altLang="en-US" sz="2400" dirty="0"/>
          </a:p>
          <a:p>
            <a:r>
              <a:rPr lang="zh-CN" altLang="en-US" sz="2400" dirty="0"/>
              <a:t>若项目集中有</a:t>
            </a:r>
            <a:r>
              <a:rPr lang="en-US" altLang="zh-CN" sz="2400" dirty="0"/>
              <a:t>A→ α</a:t>
            </a:r>
            <a:r>
              <a:rPr lang="en-US" altLang="zh-CN" sz="2400" dirty="0">
                <a:solidFill>
                  <a:srgbClr val="FF0000"/>
                </a:solidFill>
                <a:sym typeface="Symbol" panose="05050102010706020507" pitchFamily="18" charset="2"/>
              </a:rPr>
              <a:t></a:t>
            </a:r>
            <a:r>
              <a:rPr lang="en-US" altLang="zh-CN" sz="2400" dirty="0"/>
              <a:t>Bβ</a:t>
            </a:r>
            <a:r>
              <a:rPr lang="zh-CN" altLang="en-US" sz="2400" dirty="0"/>
              <a:t>，则必有</a:t>
            </a:r>
            <a:r>
              <a:rPr lang="en-US" altLang="zh-CN" sz="2400" dirty="0"/>
              <a:t>B→</a:t>
            </a:r>
            <a:r>
              <a:rPr lang="en-US" altLang="zh-CN" sz="2400" dirty="0">
                <a:solidFill>
                  <a:srgbClr val="FF0000"/>
                </a:solidFill>
                <a:sym typeface="Symbol" panose="05050102010706020507" pitchFamily="18" charset="2"/>
              </a:rPr>
              <a:t></a:t>
            </a:r>
            <a:r>
              <a:rPr lang="en-US" altLang="zh-CN" sz="2400" dirty="0"/>
              <a:t>γ</a:t>
            </a:r>
            <a:r>
              <a:rPr lang="zh-CN" altLang="en-US" sz="2400" dirty="0"/>
              <a:t>，其中</a:t>
            </a:r>
            <a:r>
              <a:rPr lang="en-US" altLang="zh-CN" sz="2400" dirty="0" err="1"/>
              <a:t>B→γ</a:t>
            </a:r>
            <a:r>
              <a:rPr lang="zh-CN" altLang="en-US" sz="2400" dirty="0"/>
              <a:t>是产生式。如，</a:t>
            </a:r>
            <a:r>
              <a:rPr lang="en-US" altLang="zh-CN" sz="2400" dirty="0"/>
              <a:t>0 </a:t>
            </a:r>
            <a:r>
              <a:rPr lang="zh-CN" altLang="en-US" sz="2400" dirty="0"/>
              <a:t>和</a:t>
            </a:r>
            <a:r>
              <a:rPr lang="en-US" altLang="zh-CN" sz="2400" dirty="0"/>
              <a:t>3</a:t>
            </a:r>
            <a:r>
              <a:rPr lang="zh-CN" altLang="en-US" sz="2400" dirty="0"/>
              <a:t>。 </a:t>
            </a:r>
            <a:endParaRPr lang="en-US" altLang="zh-CN" sz="2400" dirty="0"/>
          </a:p>
          <a:p>
            <a:r>
              <a:rPr lang="zh-CN" altLang="en-US" sz="2400" dirty="0"/>
              <a:t>为实现方法，先给出两个定义：</a:t>
            </a:r>
            <a:endParaRPr lang="zh-CN" altLang="en-US" sz="2400" dirty="0"/>
          </a:p>
          <a:p>
            <a:r>
              <a:rPr lang="zh-CN" altLang="en-US" sz="2400" dirty="0"/>
              <a:t>项目集</a:t>
            </a:r>
            <a:r>
              <a:rPr lang="en-US" altLang="zh-CN" sz="2400" dirty="0"/>
              <a:t>I</a:t>
            </a:r>
            <a:r>
              <a:rPr lang="zh-CN" altLang="en-US" sz="2400" dirty="0"/>
              <a:t>的闭包函数</a:t>
            </a:r>
            <a:r>
              <a:rPr lang="en-US" altLang="zh-CN" sz="2400" dirty="0"/>
              <a:t>CLOSURE(I)</a:t>
            </a:r>
            <a:endParaRPr lang="en-US" altLang="zh-CN" sz="2400" dirty="0"/>
          </a:p>
          <a:p>
            <a:r>
              <a:rPr lang="zh-CN" altLang="en-US" sz="2400" dirty="0"/>
              <a:t>状态转换函数</a:t>
            </a:r>
            <a:r>
              <a:rPr lang="en-US" altLang="zh-CN" sz="2400" dirty="0"/>
              <a:t>GO</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拓广文法</a:t>
            </a:r>
            <a:endParaRPr lang="zh-CN" altLang="en-US" dirty="0"/>
          </a:p>
        </p:txBody>
      </p:sp>
      <p:sp>
        <p:nvSpPr>
          <p:cNvPr id="4" name="内容占位符 3"/>
          <p:cNvSpPr>
            <a:spLocks noGrp="1"/>
          </p:cNvSpPr>
          <p:nvPr>
            <p:ph sz="quarter" idx="13"/>
          </p:nvPr>
        </p:nvSpPr>
        <p:spPr/>
        <p:txBody>
          <a:bodyPr/>
          <a:lstStyle/>
          <a:p>
            <a:r>
              <a:rPr lang="zh-CN" altLang="zh-CN" dirty="0"/>
              <a:t>为使</a:t>
            </a:r>
            <a:r>
              <a:rPr lang="en-US" altLang="zh-CN" dirty="0"/>
              <a:t>“</a:t>
            </a:r>
            <a:r>
              <a:rPr lang="zh-CN" altLang="zh-CN" dirty="0"/>
              <a:t>接受状态</a:t>
            </a:r>
            <a:r>
              <a:rPr lang="en-US" altLang="zh-CN" dirty="0"/>
              <a:t>”</a:t>
            </a:r>
            <a:r>
              <a:rPr lang="zh-CN" altLang="zh-CN" dirty="0"/>
              <a:t>唯一且易于识别，构造文法</a:t>
            </a:r>
            <a:r>
              <a:rPr lang="en-US" altLang="zh-CN" dirty="0"/>
              <a:t>G</a:t>
            </a:r>
            <a:r>
              <a:rPr lang="zh-CN" altLang="zh-CN" dirty="0"/>
              <a:t>的</a:t>
            </a:r>
            <a:r>
              <a:rPr lang="zh-CN" altLang="zh-CN" dirty="0">
                <a:solidFill>
                  <a:srgbClr val="FF0000"/>
                </a:solidFill>
              </a:rPr>
              <a:t>拓广文法</a:t>
            </a:r>
            <a:r>
              <a:rPr lang="en-US" altLang="zh-CN" dirty="0">
                <a:solidFill>
                  <a:srgbClr val="FF0000"/>
                </a:solidFill>
              </a:rPr>
              <a:t>G':  </a:t>
            </a:r>
            <a:r>
              <a:rPr lang="zh-CN" altLang="zh-CN" dirty="0"/>
              <a:t>引进一个</a:t>
            </a:r>
            <a:r>
              <a:rPr lang="zh-CN" altLang="zh-CN" dirty="0">
                <a:solidFill>
                  <a:srgbClr val="FF0000"/>
                </a:solidFill>
              </a:rPr>
              <a:t>新的初态</a:t>
            </a:r>
            <a:r>
              <a:rPr lang="en-US" altLang="zh-CN" dirty="0">
                <a:solidFill>
                  <a:srgbClr val="FF0000"/>
                </a:solidFill>
              </a:rPr>
              <a:t>S'</a:t>
            </a:r>
            <a:r>
              <a:rPr lang="zh-CN" altLang="zh-CN" dirty="0">
                <a:solidFill>
                  <a:srgbClr val="FF0000"/>
                </a:solidFill>
              </a:rPr>
              <a:t>，增加产生式</a:t>
            </a:r>
            <a:r>
              <a:rPr lang="en-US" altLang="zh-CN" dirty="0">
                <a:solidFill>
                  <a:srgbClr val="FF0000"/>
                </a:solidFill>
              </a:rPr>
              <a:t>S'</a:t>
            </a:r>
            <a:r>
              <a:rPr lang="en-US" altLang="zh-CN" dirty="0">
                <a:solidFill>
                  <a:srgbClr val="FF0000"/>
                </a:solidFill>
                <a:sym typeface="Wingdings" panose="05000000000000000000" pitchFamily="2" charset="2"/>
              </a:rPr>
              <a:t></a:t>
            </a:r>
            <a:r>
              <a:rPr lang="en-US" altLang="zh-CN" dirty="0">
                <a:solidFill>
                  <a:srgbClr val="FF0000"/>
                </a:solidFill>
              </a:rPr>
              <a:t>S</a:t>
            </a:r>
            <a:endParaRPr lang="zh-CN" altLang="zh-CN" dirty="0">
              <a:solidFill>
                <a:srgbClr val="FF0000"/>
              </a:solidFill>
            </a:endParaRPr>
          </a:p>
          <a:p>
            <a:r>
              <a:rPr lang="en-US" altLang="zh-CN" dirty="0"/>
              <a:t>V</a:t>
            </a:r>
            <a:r>
              <a:rPr lang="en-US" altLang="zh-CN" baseline="-25000" dirty="0"/>
              <a:t>N</a:t>
            </a:r>
            <a:r>
              <a:rPr lang="en-US" altLang="zh-CN" dirty="0"/>
              <a:t>'=V</a:t>
            </a:r>
            <a:r>
              <a:rPr lang="en-US" altLang="zh-CN" baseline="-25000" dirty="0"/>
              <a:t>N</a:t>
            </a:r>
            <a:r>
              <a:rPr lang="zh-CN" altLang="zh-CN" dirty="0"/>
              <a:t>∪</a:t>
            </a:r>
            <a:r>
              <a:rPr lang="en-US" altLang="zh-CN" dirty="0"/>
              <a:t>{S'} , V</a:t>
            </a:r>
            <a:r>
              <a:rPr lang="en-US" altLang="zh-CN" baseline="-25000" dirty="0"/>
              <a:t>T</a:t>
            </a:r>
            <a:r>
              <a:rPr lang="en-US" altLang="zh-CN" dirty="0"/>
              <a:t>'=V</a:t>
            </a:r>
            <a:r>
              <a:rPr lang="en-US" altLang="zh-CN" baseline="-25000" dirty="0"/>
              <a:t>T</a:t>
            </a:r>
            <a:r>
              <a:rPr lang="en-US" altLang="zh-CN" dirty="0"/>
              <a:t> , P'=P</a:t>
            </a:r>
            <a:r>
              <a:rPr lang="zh-CN" altLang="zh-CN" dirty="0"/>
              <a:t>∪</a:t>
            </a:r>
            <a:r>
              <a:rPr lang="en-US" altLang="zh-CN" dirty="0"/>
              <a:t>{S' → S}  </a:t>
            </a:r>
            <a:endParaRPr lang="zh-CN" altLang="zh-CN" dirty="0"/>
          </a:p>
          <a:p>
            <a:r>
              <a:rPr lang="zh-CN" altLang="zh-CN" dirty="0"/>
              <a:t>很显然，</a:t>
            </a:r>
            <a:r>
              <a:rPr lang="en-US" altLang="zh-CN" dirty="0"/>
              <a:t>L(G')=L(G)</a:t>
            </a:r>
            <a:r>
              <a:rPr lang="zh-CN" altLang="zh-CN"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en-US" altLang="zh-CN" dirty="0"/>
              <a:t>LR</a:t>
            </a:r>
            <a:r>
              <a:rPr lang="zh-CN" altLang="en-US" dirty="0"/>
              <a:t>分析法</a:t>
            </a:r>
            <a:endParaRPr lang="zh-CN" altLang="en-US" dirty="0"/>
          </a:p>
        </p:txBody>
      </p:sp>
      <p:sp>
        <p:nvSpPr>
          <p:cNvPr id="4" name="内容占位符 3"/>
          <p:cNvSpPr>
            <a:spLocks noGrp="1"/>
          </p:cNvSpPr>
          <p:nvPr>
            <p:ph sz="quarter" idx="13"/>
          </p:nvPr>
        </p:nvSpPr>
        <p:spPr/>
        <p:txBody>
          <a:bodyPr>
            <a:normAutofit/>
          </a:bodyPr>
          <a:lstStyle/>
          <a:p>
            <a:r>
              <a:rPr lang="en-US" altLang="zh-CN" dirty="0"/>
              <a:t>LR</a:t>
            </a:r>
            <a:r>
              <a:rPr lang="zh-CN" altLang="en-US" dirty="0"/>
              <a:t>分析法：</a:t>
            </a:r>
            <a:r>
              <a:rPr lang="en-US" altLang="zh-CN" dirty="0">
                <a:solidFill>
                  <a:srgbClr val="FF0000"/>
                </a:solidFill>
              </a:rPr>
              <a:t>L</a:t>
            </a:r>
            <a:r>
              <a:rPr lang="zh-CN" altLang="en-US" dirty="0">
                <a:solidFill>
                  <a:srgbClr val="FF0000"/>
                </a:solidFill>
              </a:rPr>
              <a:t>表示从左至右扫描输入串</a:t>
            </a:r>
            <a:r>
              <a:rPr lang="zh-CN" altLang="en-US" dirty="0"/>
              <a:t>，</a:t>
            </a:r>
            <a:r>
              <a:rPr lang="en-US" altLang="zh-CN" dirty="0">
                <a:solidFill>
                  <a:srgbClr val="FF0000"/>
                </a:solidFill>
              </a:rPr>
              <a:t>R</a:t>
            </a:r>
            <a:r>
              <a:rPr lang="zh-CN" altLang="en-US" dirty="0">
                <a:solidFill>
                  <a:srgbClr val="FF0000"/>
                </a:solidFill>
              </a:rPr>
              <a:t>表示构造一个最右推导的逆过程</a:t>
            </a:r>
            <a:r>
              <a:rPr lang="zh-CN" altLang="en-US" dirty="0"/>
              <a:t>。</a:t>
            </a:r>
            <a:endParaRPr lang="zh-CN" altLang="en-US" dirty="0"/>
          </a:p>
          <a:p>
            <a:r>
              <a:rPr lang="en-US" altLang="zh-CN" sz="2400" dirty="0"/>
              <a:t>LR</a:t>
            </a:r>
            <a:r>
              <a:rPr lang="zh-CN" altLang="en-US" sz="2400" dirty="0"/>
              <a:t>分析法显然也是自下而上的“移进－归约”，但它比算符优先和其他的“移进－归约”法更加广泛，效率也不比它们差；比一般不带回溯的自上而下分析（如</a:t>
            </a:r>
            <a:r>
              <a:rPr lang="en-US" altLang="zh-CN" sz="2400" dirty="0"/>
              <a:t>LL(1)</a:t>
            </a:r>
            <a:r>
              <a:rPr lang="zh-CN" altLang="en-US" sz="2400" dirty="0"/>
              <a:t>分析）也要好一些，而且在自左而右扫描输入串时就能发现其中的任何错误，并能准确地指出出错位置。</a:t>
            </a:r>
            <a:endParaRPr lang="zh-CN" altLang="en-US" sz="2400" dirty="0"/>
          </a:p>
          <a:p>
            <a:r>
              <a:rPr lang="en-US" altLang="zh-CN" sz="2400" dirty="0"/>
              <a:t>LR</a:t>
            </a:r>
            <a:r>
              <a:rPr lang="zh-CN" altLang="en-US" sz="2400" dirty="0"/>
              <a:t>分析法主要的缺点是：</a:t>
            </a:r>
            <a:r>
              <a:rPr lang="en-US" altLang="zh-CN" sz="2400" dirty="0"/>
              <a:t>LR</a:t>
            </a:r>
            <a:r>
              <a:rPr lang="zh-CN" altLang="en-US" sz="2400" dirty="0"/>
              <a:t>分析器的手工构造工作量相当大，因此一般要借助于自动产生器。</a:t>
            </a:r>
            <a:endParaRPr lang="zh-CN" altLang="en-US" sz="2400" dirty="0"/>
          </a:p>
          <a:p>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normAutofit fontScale="90000"/>
          </a:bodyPr>
          <a:lstStyle/>
          <a:p>
            <a:r>
              <a:rPr lang="zh-CN" altLang="en-US" dirty="0"/>
              <a:t>项目集</a:t>
            </a:r>
            <a:r>
              <a:rPr lang="en-US" altLang="zh-CN" dirty="0"/>
              <a:t>I</a:t>
            </a:r>
            <a:r>
              <a:rPr lang="zh-CN" altLang="en-US" dirty="0"/>
              <a:t>的闭包函数</a:t>
            </a:r>
            <a:r>
              <a:rPr lang="en-US" altLang="zh-CN" dirty="0"/>
              <a:t>CLOSURE(I)</a:t>
            </a:r>
            <a:endParaRPr lang="zh-CN" altLang="en-US" dirty="0"/>
          </a:p>
        </p:txBody>
      </p:sp>
      <p:sp>
        <p:nvSpPr>
          <p:cNvPr id="4" name="内容占位符 3"/>
          <p:cNvSpPr>
            <a:spLocks noGrp="1"/>
          </p:cNvSpPr>
          <p:nvPr>
            <p:ph sz="quarter" idx="13"/>
          </p:nvPr>
        </p:nvSpPr>
        <p:spPr/>
        <p:txBody>
          <a:bodyPr>
            <a:normAutofit/>
          </a:bodyPr>
          <a:lstStyle/>
          <a:p>
            <a:r>
              <a:rPr lang="zh-CN" altLang="zh-CN" sz="2400" dirty="0"/>
              <a:t>定义</a:t>
            </a:r>
            <a:r>
              <a:rPr lang="zh-CN" altLang="zh-CN" sz="2400" dirty="0">
                <a:solidFill>
                  <a:srgbClr val="FF0000"/>
                </a:solidFill>
              </a:rPr>
              <a:t>项目集</a:t>
            </a:r>
            <a:r>
              <a:rPr lang="en-US" altLang="zh-CN" sz="2400" dirty="0">
                <a:solidFill>
                  <a:srgbClr val="FF0000"/>
                </a:solidFill>
              </a:rPr>
              <a:t>I</a:t>
            </a:r>
            <a:r>
              <a:rPr lang="zh-CN" altLang="zh-CN" sz="2400" dirty="0">
                <a:solidFill>
                  <a:srgbClr val="FF0000"/>
                </a:solidFill>
              </a:rPr>
              <a:t>的闭包函数</a:t>
            </a:r>
            <a:r>
              <a:rPr lang="en-US" altLang="zh-CN" sz="2400" dirty="0">
                <a:solidFill>
                  <a:srgbClr val="FF0000"/>
                </a:solidFill>
              </a:rPr>
              <a:t>CLOSURE(I)</a:t>
            </a:r>
            <a:r>
              <a:rPr lang="zh-CN" altLang="zh-CN" sz="2400" dirty="0"/>
              <a:t>（见教材</a:t>
            </a:r>
            <a:r>
              <a:rPr lang="en-US" altLang="zh-CN" sz="2400" dirty="0"/>
              <a:t>P</a:t>
            </a:r>
            <a:r>
              <a:rPr lang="en-US" altLang="zh-CN" sz="2400" baseline="-25000" dirty="0"/>
              <a:t>132</a:t>
            </a:r>
            <a:r>
              <a:rPr lang="zh-CN" altLang="zh-CN" sz="2400" dirty="0"/>
              <a:t>）：</a:t>
            </a:r>
            <a:endParaRPr lang="zh-CN" altLang="zh-CN" sz="2400" dirty="0"/>
          </a:p>
          <a:p>
            <a:r>
              <a:rPr lang="zh-CN" altLang="zh-CN" sz="2400" dirty="0"/>
              <a:t>①</a:t>
            </a:r>
            <a:r>
              <a:rPr lang="en-US" altLang="zh-CN" sz="2400" dirty="0"/>
              <a:t>I</a:t>
            </a:r>
            <a:r>
              <a:rPr lang="zh-CN" altLang="zh-CN" sz="2400" dirty="0"/>
              <a:t>的任何项目都属于</a:t>
            </a:r>
            <a:r>
              <a:rPr lang="en-US" altLang="zh-CN" sz="2400" dirty="0"/>
              <a:t>CLOSURE(I)</a:t>
            </a:r>
            <a:r>
              <a:rPr lang="zh-CN" altLang="zh-CN" sz="2400" dirty="0"/>
              <a:t>；</a:t>
            </a:r>
            <a:endParaRPr lang="zh-CN" altLang="zh-CN" sz="2400" dirty="0"/>
          </a:p>
          <a:p>
            <a:r>
              <a:rPr lang="zh-CN" altLang="zh-CN" sz="2400" dirty="0"/>
              <a:t>②若</a:t>
            </a:r>
            <a:r>
              <a:rPr lang="en-US" altLang="zh-CN" sz="2400" dirty="0"/>
              <a:t>A → </a:t>
            </a:r>
            <a:r>
              <a:rPr lang="zh-CN" altLang="zh-CN" sz="2400" dirty="0"/>
              <a:t>α</a:t>
            </a:r>
            <a:r>
              <a:rPr lang="en-US" altLang="zh-CN" sz="2400" dirty="0">
                <a:solidFill>
                  <a:srgbClr val="FF0000"/>
                </a:solidFill>
              </a:rPr>
              <a:t>•</a:t>
            </a:r>
            <a:r>
              <a:rPr lang="en-US" altLang="zh-CN" sz="2400" dirty="0"/>
              <a:t>B</a:t>
            </a:r>
            <a:r>
              <a:rPr lang="zh-CN" altLang="zh-CN" sz="2400" dirty="0"/>
              <a:t>β属于</a:t>
            </a:r>
            <a:r>
              <a:rPr lang="en-US" altLang="zh-CN" sz="2400" dirty="0"/>
              <a:t>CLOSURE(I)</a:t>
            </a:r>
            <a:r>
              <a:rPr lang="zh-CN" altLang="zh-CN" sz="2400" dirty="0"/>
              <a:t>，那么，对任何关于</a:t>
            </a:r>
            <a:r>
              <a:rPr lang="en-US" altLang="zh-CN" sz="2400" dirty="0"/>
              <a:t>B</a:t>
            </a:r>
            <a:r>
              <a:rPr lang="zh-CN" altLang="zh-CN" sz="2400" dirty="0"/>
              <a:t>的产生式</a:t>
            </a:r>
            <a:r>
              <a:rPr lang="en-US" altLang="zh-CN" sz="2400" dirty="0"/>
              <a:t>B → </a:t>
            </a:r>
            <a:r>
              <a:rPr lang="zh-CN" altLang="zh-CN" sz="2400" dirty="0"/>
              <a:t>γ，项目</a:t>
            </a:r>
            <a:r>
              <a:rPr lang="en-US" altLang="zh-CN" sz="2400" dirty="0"/>
              <a:t>B → </a:t>
            </a:r>
            <a:r>
              <a:rPr lang="en-US" altLang="zh-CN" sz="2400" dirty="0">
                <a:solidFill>
                  <a:srgbClr val="FF0000"/>
                </a:solidFill>
              </a:rPr>
              <a:t>•</a:t>
            </a:r>
            <a:r>
              <a:rPr lang="zh-CN" altLang="zh-CN" sz="2400" dirty="0"/>
              <a:t>γ也属于</a:t>
            </a:r>
            <a:r>
              <a:rPr lang="en-US" altLang="zh-CN" sz="2400" dirty="0"/>
              <a:t>CLOSURE(I)</a:t>
            </a:r>
            <a:r>
              <a:rPr lang="zh-CN" altLang="zh-CN" sz="2400" dirty="0"/>
              <a:t>；</a:t>
            </a:r>
            <a:endParaRPr lang="zh-CN" altLang="zh-CN" sz="2400" dirty="0"/>
          </a:p>
          <a:p>
            <a:r>
              <a:rPr lang="zh-CN" altLang="zh-CN" sz="2400" dirty="0"/>
              <a:t>③重复执行上述步骤直至</a:t>
            </a:r>
            <a:r>
              <a:rPr lang="en-US" altLang="zh-CN" sz="2400" dirty="0"/>
              <a:t>CLOSURE(I)</a:t>
            </a:r>
            <a:r>
              <a:rPr lang="zh-CN" altLang="zh-CN" sz="2400" dirty="0"/>
              <a:t>不再增大为止。</a:t>
            </a:r>
            <a:endParaRPr lang="zh-CN" altLang="zh-CN" sz="2400" dirty="0"/>
          </a:p>
          <a:p>
            <a:endParaRPr lang="zh-CN" altLang="en-US" sz="2400" dirty="0"/>
          </a:p>
        </p:txBody>
      </p:sp>
      <p:sp>
        <p:nvSpPr>
          <p:cNvPr id="5" name="矩形 4"/>
          <p:cNvSpPr/>
          <p:nvPr/>
        </p:nvSpPr>
        <p:spPr>
          <a:xfrm>
            <a:off x="4286250" y="4082702"/>
            <a:ext cx="4572000" cy="1477328"/>
          </a:xfrm>
          <a:prstGeom prst="rect">
            <a:avLst/>
          </a:prstGeom>
        </p:spPr>
        <p:txBody>
          <a:bodyPr wrap="square">
            <a:spAutoFit/>
          </a:bodyPr>
          <a:lstStyle/>
          <a:p>
            <a:pPr>
              <a:lnSpc>
                <a:spcPct val="150000"/>
              </a:lnSpc>
            </a:pPr>
            <a:r>
              <a:rPr lang="zh-CN" altLang="zh-CN" sz="2000" dirty="0">
                <a:cs typeface="Times New Roman" panose="02020603050405020304" pitchFamily="18" charset="0"/>
              </a:rPr>
              <a:t>若</a:t>
            </a:r>
            <a:r>
              <a:rPr lang="en-US" altLang="zh-CN" sz="2000" dirty="0"/>
              <a:t>I</a:t>
            </a:r>
            <a:r>
              <a:rPr lang="zh-CN" altLang="zh-CN" sz="2000" dirty="0">
                <a:cs typeface="Times New Roman" panose="02020603050405020304" pitchFamily="18" charset="0"/>
              </a:rPr>
              <a:t>＝</a:t>
            </a:r>
            <a:r>
              <a:rPr lang="en-US" altLang="zh-CN" sz="2000" dirty="0"/>
              <a:t>{S'→</a:t>
            </a:r>
            <a:r>
              <a:rPr lang="en-US" altLang="zh-CN" sz="2000" dirty="0">
                <a:solidFill>
                  <a:srgbClr val="FF0000"/>
                </a:solidFill>
              </a:rPr>
              <a:t>•</a:t>
            </a:r>
            <a:r>
              <a:rPr lang="en-US" altLang="zh-CN" sz="2000" dirty="0"/>
              <a:t>E}</a:t>
            </a:r>
            <a:endParaRPr lang="en-US" altLang="zh-CN" sz="2000" dirty="0"/>
          </a:p>
          <a:p>
            <a:pPr>
              <a:lnSpc>
                <a:spcPct val="150000"/>
              </a:lnSpc>
            </a:pPr>
            <a:r>
              <a:rPr lang="en-US" altLang="zh-CN" sz="2000" dirty="0"/>
              <a:t>closure(I) = {S'→</a:t>
            </a:r>
            <a:r>
              <a:rPr lang="en-US" altLang="zh-CN" sz="2000" dirty="0">
                <a:solidFill>
                  <a:srgbClr val="FF0000"/>
                </a:solidFill>
              </a:rPr>
              <a:t>•</a:t>
            </a:r>
            <a:r>
              <a:rPr lang="en-US" altLang="zh-CN" sz="2000" dirty="0"/>
              <a:t>E, E→</a:t>
            </a:r>
            <a:r>
              <a:rPr lang="en-US" altLang="zh-CN" sz="2000" dirty="0">
                <a:solidFill>
                  <a:srgbClr val="FF0000"/>
                </a:solidFill>
              </a:rPr>
              <a:t>•</a:t>
            </a:r>
            <a:r>
              <a:rPr lang="en-US" altLang="zh-CN" sz="2000" dirty="0" err="1"/>
              <a:t>aA</a:t>
            </a:r>
            <a:r>
              <a:rPr lang="en-US" altLang="zh-CN" sz="2000" dirty="0"/>
              <a:t>, E→</a:t>
            </a:r>
            <a:r>
              <a:rPr lang="en-US" altLang="zh-CN" sz="2000" dirty="0">
                <a:solidFill>
                  <a:srgbClr val="FF0000"/>
                </a:solidFill>
              </a:rPr>
              <a:t>•</a:t>
            </a:r>
            <a:r>
              <a:rPr lang="en-US" altLang="zh-CN" sz="2000" dirty="0" err="1"/>
              <a:t>bB</a:t>
            </a:r>
            <a:r>
              <a:rPr lang="en-US" altLang="zh-CN" sz="2000" dirty="0"/>
              <a:t>}</a:t>
            </a:r>
            <a:endParaRPr lang="en-US" altLang="zh-CN" sz="2000" dirty="0">
              <a:cs typeface="Times New Roman" panose="02020603050405020304" pitchFamily="18" charset="0"/>
            </a:endParaRPr>
          </a:p>
          <a:p>
            <a:pPr>
              <a:lnSpc>
                <a:spcPct val="150000"/>
              </a:lnSpc>
            </a:pPr>
            <a:r>
              <a:rPr lang="zh-CN" altLang="zh-CN" sz="2000" dirty="0">
                <a:cs typeface="Times New Roman" panose="02020603050405020304" pitchFamily="18" charset="0"/>
              </a:rPr>
              <a:t>这就是</a:t>
            </a:r>
            <a:r>
              <a:rPr lang="en-US" altLang="zh-CN" sz="2000" dirty="0"/>
              <a:t>DFA</a:t>
            </a:r>
            <a:r>
              <a:rPr lang="zh-CN" altLang="zh-CN" sz="2000" dirty="0">
                <a:cs typeface="Times New Roman" panose="02020603050405020304" pitchFamily="18" charset="0"/>
              </a:rPr>
              <a:t>中状态</a:t>
            </a:r>
            <a:r>
              <a:rPr lang="en-US" altLang="zh-CN" sz="2000" dirty="0"/>
              <a:t>0</a:t>
            </a:r>
            <a:r>
              <a:rPr lang="zh-CN" altLang="zh-CN" sz="2000" dirty="0">
                <a:cs typeface="Times New Roman" panose="02020603050405020304" pitchFamily="18" charset="0"/>
              </a:rPr>
              <a:t>所代表的项目集</a:t>
            </a:r>
            <a:endParaRPr lang="zh-CN" altLang="en-US" sz="2000" dirty="0"/>
          </a:p>
        </p:txBody>
      </p:sp>
      <p:pic>
        <p:nvPicPr>
          <p:cNvPr id="6" name="图片 5"/>
          <p:cNvPicPr>
            <a:picLocks noChangeAspect="1"/>
          </p:cNvPicPr>
          <p:nvPr/>
        </p:nvPicPr>
        <p:blipFill>
          <a:blip r:embed="rId1"/>
          <a:stretch>
            <a:fillRect/>
          </a:stretch>
        </p:blipFill>
        <p:spPr>
          <a:xfrm>
            <a:off x="0" y="3737071"/>
            <a:ext cx="4182784" cy="312092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Effect transition="in" filter="fade">
                                      <p:cBhvr>
                                        <p:cTn id="32" dur="500"/>
                                        <p:tgtEl>
                                          <p:spTgt spid="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animEffect transition="in" filter="fade">
                                      <p:cBhvr>
                                        <p:cTn id="37" dur="500"/>
                                        <p:tgtEl>
                                          <p:spTgt spid="5">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2" end="2"/>
                                            </p:txEl>
                                          </p:spTgt>
                                        </p:tgtEl>
                                        <p:attrNameLst>
                                          <p:attrName>style.visibility</p:attrName>
                                        </p:attrNameLst>
                                      </p:cBhvr>
                                      <p:to>
                                        <p:strVal val="visible"/>
                                      </p:to>
                                    </p:set>
                                    <p:animEffect transition="in" filter="fade">
                                      <p:cBhvr>
                                        <p:cTn id="4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举例</a:t>
            </a:r>
            <a:endParaRPr lang="zh-CN" altLang="en-US" dirty="0"/>
          </a:p>
        </p:txBody>
      </p:sp>
      <p:sp>
        <p:nvSpPr>
          <p:cNvPr id="4" name="内容占位符 3"/>
          <p:cNvSpPr>
            <a:spLocks noGrp="1"/>
          </p:cNvSpPr>
          <p:nvPr>
            <p:ph sz="quarter" idx="13"/>
          </p:nvPr>
        </p:nvSpPr>
        <p:spPr/>
        <p:txBody>
          <a:bodyPr>
            <a:normAutofit/>
          </a:bodyPr>
          <a:lstStyle/>
          <a:p>
            <a:r>
              <a:rPr lang="zh-CN" altLang="en-US" sz="2400" dirty="0"/>
              <a:t>例如：</a:t>
            </a:r>
            <a:endParaRPr lang="en-US" altLang="zh-CN" sz="2400" dirty="0"/>
          </a:p>
          <a:p>
            <a:r>
              <a:rPr lang="zh-CN" altLang="en-US" sz="2400" dirty="0"/>
              <a:t>（</a:t>
            </a:r>
            <a:r>
              <a:rPr lang="en-US" altLang="zh-CN" sz="2400" dirty="0"/>
              <a:t>0</a:t>
            </a:r>
            <a:r>
              <a:rPr lang="zh-CN" altLang="en-US" sz="2400" dirty="0"/>
              <a:t>）</a:t>
            </a:r>
            <a:r>
              <a:rPr lang="en-US" altLang="zh-CN" sz="2400" dirty="0"/>
              <a:t>S' → •S  </a:t>
            </a:r>
            <a:r>
              <a:rPr lang="zh-CN" altLang="en-US" sz="2400" dirty="0"/>
              <a:t>（</a:t>
            </a:r>
            <a:r>
              <a:rPr lang="en-US" altLang="zh-CN" sz="2400" dirty="0"/>
              <a:t>1</a:t>
            </a:r>
            <a:r>
              <a:rPr lang="zh-CN" altLang="en-US" sz="2400" dirty="0"/>
              <a:t>）</a:t>
            </a:r>
            <a:r>
              <a:rPr lang="en-US" altLang="zh-CN" sz="2400" dirty="0"/>
              <a:t>S' → S•  </a:t>
            </a:r>
            <a:r>
              <a:rPr lang="zh-CN" altLang="en-US" sz="2400" dirty="0"/>
              <a:t>（</a:t>
            </a:r>
            <a:r>
              <a:rPr lang="en-US" altLang="zh-CN" sz="2400" dirty="0"/>
              <a:t>2</a:t>
            </a:r>
            <a:r>
              <a:rPr lang="zh-CN" altLang="en-US" sz="2400" dirty="0"/>
              <a:t>）</a:t>
            </a:r>
            <a:r>
              <a:rPr lang="en-US" altLang="zh-CN" sz="2400" dirty="0"/>
              <a:t>S → •</a:t>
            </a:r>
            <a:r>
              <a:rPr lang="en-US" altLang="zh-CN" sz="2400" dirty="0" err="1"/>
              <a:t>aS</a:t>
            </a:r>
            <a:endParaRPr lang="en-US" altLang="zh-CN" sz="2400" dirty="0"/>
          </a:p>
          <a:p>
            <a:r>
              <a:rPr lang="zh-CN" altLang="en-US" sz="2400" dirty="0"/>
              <a:t>（</a:t>
            </a:r>
            <a:r>
              <a:rPr lang="en-US" altLang="zh-CN" sz="2400" dirty="0"/>
              <a:t>3</a:t>
            </a:r>
            <a:r>
              <a:rPr lang="zh-CN" altLang="en-US" sz="2400" dirty="0"/>
              <a:t>）</a:t>
            </a:r>
            <a:r>
              <a:rPr lang="en-US" altLang="zh-CN" sz="2400" dirty="0"/>
              <a:t>S → </a:t>
            </a:r>
            <a:r>
              <a:rPr lang="en-US" altLang="zh-CN" sz="2400" dirty="0" err="1"/>
              <a:t>a•S</a:t>
            </a:r>
            <a:r>
              <a:rPr lang="en-US" altLang="zh-CN" sz="2400" dirty="0"/>
              <a:t> </a:t>
            </a:r>
            <a:r>
              <a:rPr lang="zh-CN" altLang="en-US" sz="2400" dirty="0"/>
              <a:t>（</a:t>
            </a:r>
            <a:r>
              <a:rPr lang="en-US" altLang="zh-CN" sz="2400" dirty="0"/>
              <a:t>4</a:t>
            </a:r>
            <a:r>
              <a:rPr lang="zh-CN" altLang="en-US" sz="2400" dirty="0"/>
              <a:t>）</a:t>
            </a:r>
            <a:r>
              <a:rPr lang="en-US" altLang="zh-CN" sz="2400" dirty="0"/>
              <a:t>S → </a:t>
            </a:r>
            <a:r>
              <a:rPr lang="en-US" altLang="zh-CN" sz="2400" dirty="0" err="1"/>
              <a:t>aS</a:t>
            </a:r>
            <a:r>
              <a:rPr lang="en-US" altLang="zh-CN" sz="2400" dirty="0"/>
              <a:t>• </a:t>
            </a:r>
            <a:r>
              <a:rPr lang="zh-CN" altLang="en-US" sz="2400" dirty="0"/>
              <a:t>（</a:t>
            </a:r>
            <a:r>
              <a:rPr lang="en-US" altLang="zh-CN" sz="2400" dirty="0"/>
              <a:t>5</a:t>
            </a:r>
            <a:r>
              <a:rPr lang="zh-CN" altLang="en-US" sz="2400" dirty="0"/>
              <a:t>）</a:t>
            </a:r>
            <a:r>
              <a:rPr lang="en-US" altLang="zh-CN" sz="2400" dirty="0"/>
              <a:t>S → •b </a:t>
            </a:r>
            <a:endParaRPr lang="en-US" altLang="zh-CN" sz="2400" dirty="0"/>
          </a:p>
          <a:p>
            <a:r>
              <a:rPr lang="zh-CN" altLang="en-US" sz="2400" dirty="0"/>
              <a:t>（</a:t>
            </a:r>
            <a:r>
              <a:rPr lang="en-US" altLang="zh-CN" sz="2400" dirty="0"/>
              <a:t>6</a:t>
            </a:r>
            <a:r>
              <a:rPr lang="zh-CN" altLang="en-US" sz="2400" dirty="0"/>
              <a:t>）</a:t>
            </a:r>
            <a:r>
              <a:rPr lang="en-US" altLang="zh-CN" sz="2400" dirty="0"/>
              <a:t>S → b•</a:t>
            </a:r>
            <a:endParaRPr lang="en-US" altLang="zh-CN" sz="2400" dirty="0"/>
          </a:p>
          <a:p>
            <a:r>
              <a:rPr lang="en-US" altLang="zh-CN" sz="2400" dirty="0"/>
              <a:t>I= { S' → </a:t>
            </a:r>
            <a:r>
              <a:rPr lang="en-US" altLang="zh-CN" sz="2400" dirty="0">
                <a:solidFill>
                  <a:srgbClr val="FF0000"/>
                </a:solidFill>
              </a:rPr>
              <a:t>•</a:t>
            </a:r>
            <a:r>
              <a:rPr lang="en-US" altLang="zh-CN" sz="2400" dirty="0"/>
              <a:t>S}</a:t>
            </a:r>
            <a:endParaRPr lang="en-US" altLang="zh-CN" sz="2400" dirty="0"/>
          </a:p>
          <a:p>
            <a:r>
              <a:rPr lang="en-US" altLang="zh-CN" sz="2400" dirty="0"/>
              <a:t>closure(I)={ S' → </a:t>
            </a:r>
            <a:r>
              <a:rPr lang="en-US" altLang="zh-CN" sz="2400" dirty="0">
                <a:solidFill>
                  <a:srgbClr val="FF0000"/>
                </a:solidFill>
              </a:rPr>
              <a:t>•</a:t>
            </a:r>
            <a:r>
              <a:rPr lang="en-US" altLang="zh-CN" sz="2400" dirty="0"/>
              <a:t>S , S → </a:t>
            </a:r>
            <a:r>
              <a:rPr lang="en-US" altLang="zh-CN" sz="2400" dirty="0">
                <a:solidFill>
                  <a:srgbClr val="FF0000"/>
                </a:solidFill>
              </a:rPr>
              <a:t>•</a:t>
            </a:r>
            <a:r>
              <a:rPr lang="en-US" altLang="zh-CN" sz="2400" dirty="0" err="1"/>
              <a:t>aS</a:t>
            </a:r>
            <a:r>
              <a:rPr lang="en-US" altLang="zh-CN" sz="2400" dirty="0"/>
              <a:t> , S → </a:t>
            </a:r>
            <a:r>
              <a:rPr lang="en-US" altLang="zh-CN" sz="2400" dirty="0">
                <a:solidFill>
                  <a:srgbClr val="FF0000"/>
                </a:solidFill>
              </a:rPr>
              <a:t>•</a:t>
            </a:r>
            <a:r>
              <a:rPr lang="en-US" altLang="zh-CN" sz="2400" dirty="0"/>
              <a:t>b } </a:t>
            </a:r>
            <a:endParaRPr lang="en-US" altLang="zh-CN" sz="2400" dirty="0"/>
          </a:p>
          <a:p>
            <a:r>
              <a:rPr lang="en-US" altLang="zh-CN" sz="2400" dirty="0"/>
              <a:t>I= { S → </a:t>
            </a:r>
            <a:r>
              <a:rPr lang="en-US" altLang="zh-CN" sz="2400" dirty="0" err="1"/>
              <a:t>a</a:t>
            </a:r>
            <a:r>
              <a:rPr lang="en-US" altLang="zh-CN" sz="2400" dirty="0" err="1">
                <a:solidFill>
                  <a:srgbClr val="FF0000"/>
                </a:solidFill>
              </a:rPr>
              <a:t>•</a:t>
            </a:r>
            <a:r>
              <a:rPr lang="en-US" altLang="zh-CN" sz="2400" dirty="0" err="1"/>
              <a:t>S</a:t>
            </a:r>
            <a:r>
              <a:rPr lang="en-US" altLang="zh-CN" sz="2400" dirty="0"/>
              <a:t>} </a:t>
            </a:r>
            <a:endParaRPr lang="en-US" altLang="zh-CN" sz="2400" dirty="0"/>
          </a:p>
          <a:p>
            <a:r>
              <a:rPr lang="en-US" altLang="zh-CN" sz="2400" dirty="0"/>
              <a:t>closure(I)={S' → </a:t>
            </a:r>
            <a:r>
              <a:rPr lang="en-US" altLang="zh-CN" sz="2400" dirty="0" err="1"/>
              <a:t>a</a:t>
            </a:r>
            <a:r>
              <a:rPr lang="en-US" altLang="zh-CN" sz="2400" dirty="0" err="1">
                <a:solidFill>
                  <a:srgbClr val="FF0000"/>
                </a:solidFill>
              </a:rPr>
              <a:t>•</a:t>
            </a:r>
            <a:r>
              <a:rPr lang="en-US" altLang="zh-CN" sz="2400" dirty="0" err="1"/>
              <a:t>S</a:t>
            </a:r>
            <a:r>
              <a:rPr lang="en-US" altLang="zh-CN" sz="2400" dirty="0"/>
              <a:t> , S → </a:t>
            </a:r>
            <a:r>
              <a:rPr lang="en-US" altLang="zh-CN" sz="2400" dirty="0">
                <a:solidFill>
                  <a:srgbClr val="FF0000"/>
                </a:solidFill>
              </a:rPr>
              <a:t>•</a:t>
            </a:r>
            <a:r>
              <a:rPr lang="en-US" altLang="zh-CN" sz="2400" dirty="0" err="1"/>
              <a:t>aS</a:t>
            </a:r>
            <a:r>
              <a:rPr lang="en-US" altLang="zh-CN" sz="2400" dirty="0"/>
              <a:t> , S → </a:t>
            </a:r>
            <a:r>
              <a:rPr lang="en-US" altLang="zh-CN" sz="2400" dirty="0">
                <a:solidFill>
                  <a:srgbClr val="FF0000"/>
                </a:solidFill>
              </a:rPr>
              <a:t>•</a:t>
            </a:r>
            <a:r>
              <a:rPr lang="en-US" altLang="zh-CN" sz="2400" dirty="0"/>
              <a:t>b }</a:t>
            </a:r>
            <a:endParaRPr lang="en-US" altLang="zh-CN" sz="2400" dirty="0"/>
          </a:p>
          <a:p>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xEl>
                                              <p:pRg st="7" end="7"/>
                                            </p:txEl>
                                          </p:spTgt>
                                        </p:tgtEl>
                                        <p:attrNameLst>
                                          <p:attrName>style.visibility</p:attrName>
                                        </p:attrNameLst>
                                      </p:cBhvr>
                                      <p:to>
                                        <p:strVal val="visible"/>
                                      </p:to>
                                    </p:set>
                                    <p:animEffect transition="in" filter="fade">
                                      <p:cBhvr>
                                        <p:cTn id="36"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状态转换函数</a:t>
            </a:r>
            <a:r>
              <a:rPr lang="en-US" altLang="zh-CN" dirty="0"/>
              <a:t>GO</a:t>
            </a:r>
            <a:endParaRPr lang="zh-CN" altLang="en-US" dirty="0"/>
          </a:p>
        </p:txBody>
      </p:sp>
      <p:sp>
        <p:nvSpPr>
          <p:cNvPr id="4" name="内容占位符 3"/>
          <p:cNvSpPr>
            <a:spLocks noGrp="1"/>
          </p:cNvSpPr>
          <p:nvPr>
            <p:ph sz="quarter" idx="13"/>
          </p:nvPr>
        </p:nvSpPr>
        <p:spPr/>
        <p:txBody>
          <a:bodyPr>
            <a:normAutofit/>
          </a:bodyPr>
          <a:lstStyle/>
          <a:p>
            <a:r>
              <a:rPr lang="zh-CN" altLang="en-US" sz="2400" dirty="0"/>
              <a:t>我们将</a:t>
            </a:r>
            <a:r>
              <a:rPr lang="zh-CN" altLang="en-US" sz="2400" dirty="0">
                <a:solidFill>
                  <a:srgbClr val="FF0000"/>
                </a:solidFill>
              </a:rPr>
              <a:t>圆点不在产生式右部最左边</a:t>
            </a:r>
            <a:r>
              <a:rPr lang="zh-CN" altLang="en-US" sz="2400" dirty="0"/>
              <a:t>的项目</a:t>
            </a:r>
            <a:r>
              <a:rPr lang="en-US" altLang="zh-CN" sz="2400" dirty="0"/>
              <a:t>(</a:t>
            </a:r>
            <a:r>
              <a:rPr lang="zh-CN" altLang="en-US" sz="2400" dirty="0"/>
              <a:t>即圆点移动后的项目</a:t>
            </a:r>
            <a:r>
              <a:rPr lang="en-US" altLang="zh-CN" sz="2400" dirty="0"/>
              <a:t>)</a:t>
            </a:r>
            <a:r>
              <a:rPr lang="zh-CN" altLang="en-US" sz="2400" dirty="0"/>
              <a:t>称为</a:t>
            </a:r>
            <a:r>
              <a:rPr lang="zh-CN" altLang="en-US" sz="2400" dirty="0">
                <a:solidFill>
                  <a:srgbClr val="FF0000"/>
                </a:solidFill>
              </a:rPr>
              <a:t>核</a:t>
            </a:r>
            <a:r>
              <a:rPr lang="zh-CN" altLang="en-US" sz="2400" dirty="0"/>
              <a:t>，如</a:t>
            </a:r>
            <a:r>
              <a:rPr lang="en-US" altLang="zh-CN" sz="2400" dirty="0">
                <a:solidFill>
                  <a:srgbClr val="FF0000"/>
                </a:solidFill>
              </a:rPr>
              <a:t>A → a • A</a:t>
            </a:r>
            <a:r>
              <a:rPr lang="zh-CN" altLang="en-US" sz="2400" dirty="0"/>
              <a:t>，</a:t>
            </a:r>
            <a:r>
              <a:rPr lang="en-US" altLang="zh-CN" sz="2400" dirty="0">
                <a:solidFill>
                  <a:srgbClr val="FF0000"/>
                </a:solidFill>
              </a:rPr>
              <a:t>B → b • B</a:t>
            </a:r>
            <a:r>
              <a:rPr lang="zh-CN" altLang="en-US" sz="2400" dirty="0"/>
              <a:t>，唯一的例外是</a:t>
            </a:r>
            <a:r>
              <a:rPr lang="en-US" altLang="zh-CN" sz="2400" dirty="0">
                <a:solidFill>
                  <a:srgbClr val="FF0000"/>
                </a:solidFill>
              </a:rPr>
              <a:t>S’ → • S</a:t>
            </a:r>
            <a:r>
              <a:rPr lang="zh-CN" altLang="en-US" sz="2400" dirty="0"/>
              <a:t>。对核求闭包就是新状态的项目集。</a:t>
            </a:r>
            <a:endParaRPr lang="zh-CN" altLang="en-US" sz="2400" dirty="0"/>
          </a:p>
          <a:p>
            <a:r>
              <a:rPr lang="zh-CN" altLang="en-US" sz="2400" dirty="0"/>
              <a:t>状态转换函数</a:t>
            </a:r>
            <a:r>
              <a:rPr lang="en-US" altLang="zh-CN" sz="2400" dirty="0"/>
              <a:t>GO</a:t>
            </a:r>
            <a:r>
              <a:rPr lang="zh-CN" altLang="en-US" sz="2400" dirty="0"/>
              <a:t>：对于项目集</a:t>
            </a:r>
            <a:r>
              <a:rPr lang="en-US" altLang="zh-CN" sz="2400" dirty="0"/>
              <a:t>I</a:t>
            </a:r>
            <a:r>
              <a:rPr lang="zh-CN" altLang="en-US" sz="2400" dirty="0"/>
              <a:t>和文法符号</a:t>
            </a:r>
            <a:r>
              <a:rPr lang="en-US" altLang="zh-CN" sz="2400" dirty="0">
                <a:solidFill>
                  <a:srgbClr val="FF0000"/>
                </a:solidFill>
              </a:rPr>
              <a:t>X∈V*</a:t>
            </a:r>
            <a:r>
              <a:rPr lang="zh-CN" altLang="en-US" sz="2400" dirty="0"/>
              <a:t>，</a:t>
            </a:r>
            <a:r>
              <a:rPr lang="en-US" altLang="zh-CN" sz="2400" dirty="0">
                <a:solidFill>
                  <a:srgbClr val="FF0000"/>
                </a:solidFill>
              </a:rPr>
              <a:t>GO(I, X) = CLOSURE(J)</a:t>
            </a:r>
            <a:r>
              <a:rPr lang="zh-CN" altLang="en-US" sz="2400" dirty="0"/>
              <a:t>，其中</a:t>
            </a:r>
            <a:r>
              <a:rPr lang="en-US" altLang="zh-CN" sz="2400" dirty="0"/>
              <a:t>:</a:t>
            </a:r>
            <a:endParaRPr lang="en-US" altLang="zh-CN" sz="2400" dirty="0"/>
          </a:p>
          <a:p>
            <a:r>
              <a:rPr lang="en-US" altLang="zh-CN" sz="2400" dirty="0">
                <a:solidFill>
                  <a:srgbClr val="FF0000"/>
                </a:solidFill>
              </a:rPr>
              <a:t>J={</a:t>
            </a:r>
            <a:r>
              <a:rPr lang="zh-CN" altLang="en-US" sz="2400" dirty="0">
                <a:solidFill>
                  <a:srgbClr val="FF0000"/>
                </a:solidFill>
              </a:rPr>
              <a:t>形如</a:t>
            </a:r>
            <a:r>
              <a:rPr lang="en-US" altLang="zh-CN" sz="2400" dirty="0">
                <a:solidFill>
                  <a:srgbClr val="FF0000"/>
                </a:solidFill>
              </a:rPr>
              <a:t>A → </a:t>
            </a:r>
            <a:r>
              <a:rPr lang="el-GR" altLang="zh-CN" sz="2400" dirty="0">
                <a:solidFill>
                  <a:srgbClr val="FF0000"/>
                </a:solidFill>
              </a:rPr>
              <a:t>α</a:t>
            </a:r>
            <a:r>
              <a:rPr lang="en-US" altLang="zh-CN" sz="2400" dirty="0">
                <a:solidFill>
                  <a:srgbClr val="FF0000"/>
                </a:solidFill>
              </a:rPr>
              <a:t>X•</a:t>
            </a:r>
            <a:r>
              <a:rPr lang="el-GR" altLang="zh-CN" sz="2400" dirty="0">
                <a:solidFill>
                  <a:srgbClr val="FF0000"/>
                </a:solidFill>
              </a:rPr>
              <a:t>β</a:t>
            </a:r>
            <a:r>
              <a:rPr lang="zh-CN" altLang="en-US" sz="2400" dirty="0">
                <a:solidFill>
                  <a:srgbClr val="FF0000"/>
                </a:solidFill>
              </a:rPr>
              <a:t>的项目∣</a:t>
            </a:r>
            <a:r>
              <a:rPr lang="en-US" altLang="zh-CN" sz="2400" dirty="0">
                <a:solidFill>
                  <a:srgbClr val="FF0000"/>
                </a:solidFill>
              </a:rPr>
              <a:t>A → </a:t>
            </a:r>
            <a:r>
              <a:rPr lang="el-GR" altLang="zh-CN" sz="2400" dirty="0">
                <a:solidFill>
                  <a:srgbClr val="FF0000"/>
                </a:solidFill>
              </a:rPr>
              <a:t>α•</a:t>
            </a:r>
            <a:r>
              <a:rPr lang="en-US" altLang="zh-CN" sz="2400" dirty="0">
                <a:solidFill>
                  <a:srgbClr val="FF0000"/>
                </a:solidFill>
              </a:rPr>
              <a:t>X</a:t>
            </a:r>
            <a:r>
              <a:rPr lang="el-GR" altLang="zh-CN" sz="2400" dirty="0">
                <a:solidFill>
                  <a:srgbClr val="FF0000"/>
                </a:solidFill>
              </a:rPr>
              <a:t>β∈</a:t>
            </a:r>
            <a:r>
              <a:rPr lang="en-US" altLang="zh-CN" sz="2400" dirty="0">
                <a:solidFill>
                  <a:srgbClr val="FF0000"/>
                </a:solidFill>
              </a:rPr>
              <a:t>I}</a:t>
            </a:r>
            <a:endParaRPr lang="en-US" altLang="zh-CN" sz="2400" dirty="0">
              <a:solidFill>
                <a:srgbClr val="FF0000"/>
              </a:solidFill>
            </a:endParaRPr>
          </a:p>
          <a:p>
            <a:r>
              <a:rPr lang="en-US" altLang="zh-CN" sz="2400" dirty="0"/>
              <a:t>GO(I, X)</a:t>
            </a:r>
            <a:r>
              <a:rPr lang="zh-CN" altLang="en-US" sz="2400" dirty="0"/>
              <a:t>的直观意义是：从状态</a:t>
            </a:r>
            <a:r>
              <a:rPr lang="en-US" altLang="zh-CN" sz="2400" dirty="0"/>
              <a:t>I(</a:t>
            </a:r>
            <a:r>
              <a:rPr lang="zh-CN" altLang="en-US" sz="2400" dirty="0"/>
              <a:t>项目集</a:t>
            </a:r>
            <a:r>
              <a:rPr lang="en-US" altLang="zh-CN" sz="2400" dirty="0"/>
              <a:t>)</a:t>
            </a:r>
            <a:r>
              <a:rPr lang="zh-CN" altLang="en-US" sz="2400" dirty="0"/>
              <a:t>出发，经过</a:t>
            </a:r>
            <a:r>
              <a:rPr lang="en-US" altLang="zh-CN" sz="2400" dirty="0"/>
              <a:t>X</a:t>
            </a:r>
            <a:r>
              <a:rPr lang="zh-CN" altLang="en-US" sz="2400" dirty="0"/>
              <a:t>弧所应该到达的状态</a:t>
            </a:r>
            <a:r>
              <a:rPr lang="en-US" altLang="zh-CN" sz="2400" dirty="0"/>
              <a:t>(</a:t>
            </a:r>
            <a:r>
              <a:rPr lang="zh-CN" altLang="en-US" sz="2400" dirty="0"/>
              <a:t>项目集</a:t>
            </a:r>
            <a:r>
              <a:rPr lang="en-US" altLang="zh-CN" sz="2400" dirty="0"/>
              <a:t>) </a:t>
            </a:r>
            <a:r>
              <a:rPr lang="zh-CN" altLang="en-US" sz="2400" dirty="0"/>
              <a:t>。也就是说，</a:t>
            </a:r>
            <a:r>
              <a:rPr lang="en-US" altLang="zh-CN" sz="2400" dirty="0"/>
              <a:t>J</a:t>
            </a:r>
            <a:r>
              <a:rPr lang="zh-CN" altLang="en-US" sz="2400" dirty="0"/>
              <a:t>是由</a:t>
            </a:r>
            <a:r>
              <a:rPr lang="en-US" altLang="zh-CN" sz="2400" dirty="0"/>
              <a:t>I</a:t>
            </a:r>
            <a:r>
              <a:rPr lang="zh-CN" altLang="en-US" sz="2400" dirty="0"/>
              <a:t>中那些</a:t>
            </a:r>
            <a:r>
              <a:rPr lang="en-US" altLang="zh-CN" sz="2400" dirty="0"/>
              <a:t>X</a:t>
            </a:r>
            <a:r>
              <a:rPr lang="zh-CN" altLang="en-US" sz="2400" dirty="0"/>
              <a:t>左边有圆点的项目，把圆点右移一个位置所得的项目的集合。</a:t>
            </a:r>
            <a:endParaRPr lang="en-US" altLang="zh-CN" sz="2400" dirty="0"/>
          </a:p>
          <a:p>
            <a:r>
              <a:rPr lang="en-US" altLang="zh-CN" sz="2400" dirty="0"/>
              <a:t>J</a:t>
            </a:r>
            <a:r>
              <a:rPr lang="zh-CN" altLang="en-US" sz="2400" dirty="0"/>
              <a:t>实际上也是转向后状态所含项目集的核。</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举例</a:t>
            </a:r>
            <a:endParaRPr lang="zh-CN" altLang="en-US" dirty="0"/>
          </a:p>
        </p:txBody>
      </p:sp>
      <p:sp>
        <p:nvSpPr>
          <p:cNvPr id="4" name="内容占位符 3"/>
          <p:cNvSpPr>
            <a:spLocks noGrp="1"/>
          </p:cNvSpPr>
          <p:nvPr>
            <p:ph sz="quarter" idx="13"/>
          </p:nvPr>
        </p:nvSpPr>
        <p:spPr/>
        <p:txBody>
          <a:bodyPr>
            <a:normAutofit/>
          </a:bodyPr>
          <a:lstStyle/>
          <a:p>
            <a:r>
              <a:rPr lang="zh-CN" altLang="en-US" sz="2400" dirty="0"/>
              <a:t>例如：</a:t>
            </a:r>
            <a:endParaRPr lang="en-US" altLang="zh-CN" sz="2400" dirty="0"/>
          </a:p>
          <a:p>
            <a:r>
              <a:rPr lang="zh-CN" altLang="en-US" sz="2400" dirty="0"/>
              <a:t>（</a:t>
            </a:r>
            <a:r>
              <a:rPr lang="en-US" altLang="zh-CN" sz="2400" dirty="0"/>
              <a:t>0</a:t>
            </a:r>
            <a:r>
              <a:rPr lang="zh-CN" altLang="en-US" sz="2400" dirty="0"/>
              <a:t>）</a:t>
            </a:r>
            <a:r>
              <a:rPr lang="en-US" altLang="zh-CN" sz="2400" dirty="0"/>
              <a:t>S' → •S  </a:t>
            </a:r>
            <a:r>
              <a:rPr lang="zh-CN" altLang="en-US" sz="2400" dirty="0"/>
              <a:t>（</a:t>
            </a:r>
            <a:r>
              <a:rPr lang="en-US" altLang="zh-CN" sz="2400" dirty="0"/>
              <a:t>1</a:t>
            </a:r>
            <a:r>
              <a:rPr lang="zh-CN" altLang="en-US" sz="2400" dirty="0"/>
              <a:t>）</a:t>
            </a:r>
            <a:r>
              <a:rPr lang="en-US" altLang="zh-CN" sz="2400" dirty="0"/>
              <a:t>S' → S•  </a:t>
            </a:r>
            <a:r>
              <a:rPr lang="zh-CN" altLang="en-US" sz="2400" dirty="0"/>
              <a:t>（</a:t>
            </a:r>
            <a:r>
              <a:rPr lang="en-US" altLang="zh-CN" sz="2400" dirty="0"/>
              <a:t>2</a:t>
            </a:r>
            <a:r>
              <a:rPr lang="zh-CN" altLang="en-US" sz="2400" dirty="0"/>
              <a:t>）</a:t>
            </a:r>
            <a:r>
              <a:rPr lang="en-US" altLang="zh-CN" sz="2400" dirty="0"/>
              <a:t>S → •</a:t>
            </a:r>
            <a:r>
              <a:rPr lang="en-US" altLang="zh-CN" sz="2400" dirty="0" err="1"/>
              <a:t>aS</a:t>
            </a:r>
            <a:endParaRPr lang="en-US" altLang="zh-CN" sz="2400" dirty="0"/>
          </a:p>
          <a:p>
            <a:r>
              <a:rPr lang="zh-CN" altLang="en-US" sz="2400" dirty="0"/>
              <a:t>（</a:t>
            </a:r>
            <a:r>
              <a:rPr lang="en-US" altLang="zh-CN" sz="2400" dirty="0"/>
              <a:t>3</a:t>
            </a:r>
            <a:r>
              <a:rPr lang="zh-CN" altLang="en-US" sz="2400" dirty="0"/>
              <a:t>）</a:t>
            </a:r>
            <a:r>
              <a:rPr lang="en-US" altLang="zh-CN" sz="2400" dirty="0"/>
              <a:t>S → </a:t>
            </a:r>
            <a:r>
              <a:rPr lang="en-US" altLang="zh-CN" sz="2400" dirty="0" err="1"/>
              <a:t>a•S</a:t>
            </a:r>
            <a:r>
              <a:rPr lang="en-US" altLang="zh-CN" sz="2400" dirty="0"/>
              <a:t> </a:t>
            </a:r>
            <a:r>
              <a:rPr lang="zh-CN" altLang="en-US" sz="2400" dirty="0"/>
              <a:t>（</a:t>
            </a:r>
            <a:r>
              <a:rPr lang="en-US" altLang="zh-CN" sz="2400" dirty="0"/>
              <a:t>4</a:t>
            </a:r>
            <a:r>
              <a:rPr lang="zh-CN" altLang="en-US" sz="2400" dirty="0"/>
              <a:t>）</a:t>
            </a:r>
            <a:r>
              <a:rPr lang="en-US" altLang="zh-CN" sz="2400" dirty="0"/>
              <a:t>S → </a:t>
            </a:r>
            <a:r>
              <a:rPr lang="en-US" altLang="zh-CN" sz="2400" dirty="0" err="1"/>
              <a:t>aS</a:t>
            </a:r>
            <a:r>
              <a:rPr lang="en-US" altLang="zh-CN" sz="2400" dirty="0"/>
              <a:t>• </a:t>
            </a:r>
            <a:r>
              <a:rPr lang="zh-CN" altLang="en-US" sz="2400" dirty="0"/>
              <a:t>（</a:t>
            </a:r>
            <a:r>
              <a:rPr lang="en-US" altLang="zh-CN" sz="2400" dirty="0"/>
              <a:t>5</a:t>
            </a:r>
            <a:r>
              <a:rPr lang="zh-CN" altLang="en-US" sz="2400" dirty="0"/>
              <a:t>）</a:t>
            </a:r>
            <a:r>
              <a:rPr lang="en-US" altLang="zh-CN" sz="2400" dirty="0"/>
              <a:t>S → •b </a:t>
            </a:r>
            <a:endParaRPr lang="en-US" altLang="zh-CN" sz="2400" dirty="0"/>
          </a:p>
          <a:p>
            <a:r>
              <a:rPr lang="zh-CN" altLang="en-US" sz="2400" dirty="0"/>
              <a:t>（</a:t>
            </a:r>
            <a:r>
              <a:rPr lang="en-US" altLang="zh-CN" sz="2400" dirty="0"/>
              <a:t>6</a:t>
            </a:r>
            <a:r>
              <a:rPr lang="zh-CN" altLang="en-US" sz="2400" dirty="0"/>
              <a:t>）</a:t>
            </a:r>
            <a:r>
              <a:rPr lang="en-US" altLang="zh-CN" sz="2400" dirty="0"/>
              <a:t>S → b•</a:t>
            </a:r>
            <a:endParaRPr lang="en-US" altLang="zh-CN" sz="2400" dirty="0"/>
          </a:p>
          <a:p>
            <a:r>
              <a:rPr lang="en-US" altLang="zh-CN" sz="2400" dirty="0"/>
              <a:t>I= {S' → </a:t>
            </a:r>
            <a:r>
              <a:rPr lang="en-US" altLang="zh-CN" sz="2400" dirty="0">
                <a:solidFill>
                  <a:srgbClr val="FF0000"/>
                </a:solidFill>
              </a:rPr>
              <a:t>•</a:t>
            </a:r>
            <a:r>
              <a:rPr lang="en-US" altLang="zh-CN" sz="2400" dirty="0"/>
              <a:t>S , S → </a:t>
            </a:r>
            <a:r>
              <a:rPr lang="en-US" altLang="zh-CN" sz="2400" dirty="0">
                <a:solidFill>
                  <a:srgbClr val="FF0000"/>
                </a:solidFill>
              </a:rPr>
              <a:t>•</a:t>
            </a:r>
            <a:r>
              <a:rPr lang="en-US" altLang="zh-CN" sz="2400" dirty="0" err="1"/>
              <a:t>aS</a:t>
            </a:r>
            <a:r>
              <a:rPr lang="en-US" altLang="zh-CN" sz="2400" dirty="0"/>
              <a:t> , S → </a:t>
            </a:r>
            <a:r>
              <a:rPr lang="en-US" altLang="zh-CN" sz="2400" dirty="0">
                <a:solidFill>
                  <a:srgbClr val="FF0000"/>
                </a:solidFill>
              </a:rPr>
              <a:t>•</a:t>
            </a:r>
            <a:r>
              <a:rPr lang="en-US" altLang="zh-CN" sz="2400" dirty="0"/>
              <a:t>b } </a:t>
            </a:r>
            <a:endParaRPr lang="en-US" altLang="zh-CN" sz="2400" dirty="0"/>
          </a:p>
          <a:p>
            <a:r>
              <a:rPr lang="en-US" altLang="zh-CN" sz="2400" dirty="0"/>
              <a:t>GO(I, b)</a:t>
            </a:r>
            <a:endParaRPr lang="en-US" altLang="zh-CN" sz="2400" dirty="0"/>
          </a:p>
          <a:p>
            <a:r>
              <a:rPr lang="en-US" altLang="zh-CN" sz="2400" dirty="0"/>
              <a:t>=closure(</a:t>
            </a:r>
            <a:r>
              <a:rPr lang="en-US" altLang="zh-CN" sz="2400" dirty="0">
                <a:solidFill>
                  <a:srgbClr val="FF0000"/>
                </a:solidFill>
              </a:rPr>
              <a:t>{S → b•}</a:t>
            </a:r>
            <a:r>
              <a:rPr lang="en-US" altLang="zh-CN" sz="2400" dirty="0"/>
              <a:t>)={ S → b</a:t>
            </a:r>
            <a:r>
              <a:rPr lang="en-US" altLang="zh-CN" sz="2400" dirty="0">
                <a:solidFill>
                  <a:srgbClr val="FF0000"/>
                </a:solidFill>
              </a:rPr>
              <a:t>•</a:t>
            </a:r>
            <a:r>
              <a:rPr lang="en-US" altLang="zh-CN" sz="2400" dirty="0"/>
              <a:t>}</a:t>
            </a:r>
            <a:endParaRPr lang="en-US" altLang="zh-CN" sz="2400" dirty="0"/>
          </a:p>
          <a:p>
            <a:r>
              <a:rPr lang="en-US" altLang="zh-CN" sz="2400" dirty="0"/>
              <a:t>GO(I, a)</a:t>
            </a:r>
            <a:endParaRPr lang="en-US" altLang="zh-CN" sz="2400" dirty="0"/>
          </a:p>
          <a:p>
            <a:r>
              <a:rPr lang="en-US" altLang="zh-CN" sz="2400" dirty="0"/>
              <a:t>=closure(</a:t>
            </a:r>
            <a:r>
              <a:rPr lang="en-US" altLang="zh-CN" sz="2400" dirty="0">
                <a:solidFill>
                  <a:srgbClr val="FF0000"/>
                </a:solidFill>
              </a:rPr>
              <a:t>{S → </a:t>
            </a:r>
            <a:r>
              <a:rPr lang="en-US" altLang="zh-CN" sz="2400" dirty="0" err="1">
                <a:solidFill>
                  <a:srgbClr val="FF0000"/>
                </a:solidFill>
              </a:rPr>
              <a:t>a•S</a:t>
            </a:r>
            <a:r>
              <a:rPr lang="en-US" altLang="zh-CN" sz="2400" dirty="0">
                <a:solidFill>
                  <a:srgbClr val="FF0000"/>
                </a:solidFill>
              </a:rPr>
              <a:t>}</a:t>
            </a:r>
            <a:r>
              <a:rPr lang="en-US" altLang="zh-CN" sz="2400" dirty="0"/>
              <a:t>)</a:t>
            </a:r>
            <a:endParaRPr lang="en-US" altLang="zh-CN" sz="2400" dirty="0"/>
          </a:p>
          <a:p>
            <a:r>
              <a:rPr lang="en-US" altLang="zh-CN" sz="2400" dirty="0"/>
              <a:t>={ S → </a:t>
            </a:r>
            <a:r>
              <a:rPr lang="en-US" altLang="zh-CN" sz="2400" dirty="0" err="1"/>
              <a:t>a</a:t>
            </a:r>
            <a:r>
              <a:rPr lang="en-US" altLang="zh-CN" sz="2400" dirty="0" err="1">
                <a:solidFill>
                  <a:srgbClr val="FF0000"/>
                </a:solidFill>
              </a:rPr>
              <a:t>•</a:t>
            </a:r>
            <a:r>
              <a:rPr lang="en-US" altLang="zh-CN" sz="2400" dirty="0" err="1"/>
              <a:t>S</a:t>
            </a:r>
            <a:r>
              <a:rPr lang="en-US" altLang="zh-CN" sz="2400" dirty="0"/>
              <a:t> , S → </a:t>
            </a:r>
            <a:r>
              <a:rPr lang="en-US" altLang="zh-CN" sz="2400" dirty="0">
                <a:solidFill>
                  <a:srgbClr val="FF0000"/>
                </a:solidFill>
              </a:rPr>
              <a:t>•</a:t>
            </a:r>
            <a:r>
              <a:rPr lang="en-US" altLang="zh-CN" sz="2400" dirty="0" err="1"/>
              <a:t>aS</a:t>
            </a:r>
            <a:r>
              <a:rPr lang="en-US" altLang="zh-CN" sz="2400" dirty="0"/>
              <a:t> , S → </a:t>
            </a:r>
            <a:r>
              <a:rPr lang="en-US" altLang="zh-CN" sz="2400" dirty="0">
                <a:solidFill>
                  <a:srgbClr val="FF0000"/>
                </a:solidFill>
              </a:rPr>
              <a:t>•</a:t>
            </a:r>
            <a:r>
              <a:rPr lang="en-US" altLang="zh-CN" sz="2400" dirty="0"/>
              <a:t>b }</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xEl>
                                              <p:pRg st="7" end="7"/>
                                            </p:txEl>
                                          </p:spTgt>
                                        </p:tgtEl>
                                        <p:attrNameLst>
                                          <p:attrName>style.visibility</p:attrName>
                                        </p:attrNameLst>
                                      </p:cBhvr>
                                      <p:to>
                                        <p:strVal val="visible"/>
                                      </p:to>
                                    </p:set>
                                    <p:animEffect transition="in" filter="fade">
                                      <p:cBhvr>
                                        <p:cTn id="36" dur="500"/>
                                        <p:tgtEl>
                                          <p:spTgt spid="4">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animEffect transition="in" filter="fade">
                                      <p:cBhvr>
                                        <p:cTn id="41" dur="500"/>
                                        <p:tgtEl>
                                          <p:spTgt spid="4">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
                                            <p:txEl>
                                              <p:pRg st="9" end="9"/>
                                            </p:txEl>
                                          </p:spTgt>
                                        </p:tgtEl>
                                        <p:attrNameLst>
                                          <p:attrName>style.visibility</p:attrName>
                                        </p:attrNameLst>
                                      </p:cBhvr>
                                      <p:to>
                                        <p:strVal val="visible"/>
                                      </p:to>
                                    </p:set>
                                    <p:animEffect transition="in" filter="fade">
                                      <p:cBhvr>
                                        <p:cTn id="46"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normAutofit/>
          </a:bodyPr>
          <a:lstStyle/>
          <a:p>
            <a:r>
              <a:rPr lang="zh-CN" altLang="en-US" dirty="0"/>
              <a:t>直接构造</a:t>
            </a:r>
            <a:r>
              <a:rPr lang="en-US" altLang="zh-CN" dirty="0"/>
              <a:t>DFA</a:t>
            </a:r>
            <a:r>
              <a:rPr lang="zh-CN" altLang="en-US" dirty="0"/>
              <a:t>的思想 </a:t>
            </a:r>
            <a:endParaRPr lang="zh-CN" altLang="en-US" dirty="0"/>
          </a:p>
        </p:txBody>
      </p:sp>
      <p:sp>
        <p:nvSpPr>
          <p:cNvPr id="4" name="内容占位符 3"/>
          <p:cNvSpPr>
            <a:spLocks noGrp="1"/>
          </p:cNvSpPr>
          <p:nvPr>
            <p:ph sz="quarter" idx="13"/>
          </p:nvPr>
        </p:nvSpPr>
        <p:spPr/>
        <p:txBody>
          <a:bodyPr>
            <a:normAutofit/>
          </a:bodyPr>
          <a:lstStyle/>
          <a:p>
            <a:r>
              <a:rPr lang="zh-CN" altLang="en-US" sz="2400" dirty="0"/>
              <a:t>使用闭包函数</a:t>
            </a:r>
            <a:r>
              <a:rPr lang="en-US" altLang="zh-CN" sz="2400" dirty="0"/>
              <a:t>(CLOSURE)</a:t>
            </a:r>
            <a:r>
              <a:rPr lang="zh-CN" altLang="en-US" sz="2400" dirty="0"/>
              <a:t>和转向函数</a:t>
            </a:r>
            <a:r>
              <a:rPr lang="en-US" altLang="zh-CN" sz="2400" dirty="0"/>
              <a:t>(GOTO(I, X))</a:t>
            </a:r>
            <a:r>
              <a:rPr lang="zh-CN" altLang="en-US" sz="2400" dirty="0"/>
              <a:t>构造文法</a:t>
            </a:r>
            <a:r>
              <a:rPr lang="en-US" altLang="zh-CN" sz="2400" dirty="0"/>
              <a:t>G’</a:t>
            </a:r>
            <a:r>
              <a:rPr lang="zh-CN" altLang="en-US" sz="2400" dirty="0"/>
              <a:t>的</a:t>
            </a:r>
            <a:r>
              <a:rPr lang="en-US" altLang="zh-CN" sz="2400" dirty="0"/>
              <a:t>LR(0)</a:t>
            </a:r>
            <a:r>
              <a:rPr lang="zh-CN" altLang="en-US" sz="2400" dirty="0"/>
              <a:t>的项目集规范族：</a:t>
            </a:r>
            <a:endParaRPr lang="en-US" altLang="zh-CN" sz="2400" dirty="0"/>
          </a:p>
          <a:p>
            <a:r>
              <a:rPr lang="en-US" altLang="zh-CN" sz="2400" dirty="0"/>
              <a:t>(1)</a:t>
            </a:r>
            <a:r>
              <a:rPr lang="zh-CN" altLang="en-US" sz="2400" dirty="0"/>
              <a:t>置项目</a:t>
            </a:r>
            <a:r>
              <a:rPr lang="en-US" altLang="zh-CN" sz="2400" dirty="0"/>
              <a:t>S’→ </a:t>
            </a:r>
            <a:r>
              <a:rPr lang="en-US" altLang="zh-CN" sz="2400" dirty="0">
                <a:solidFill>
                  <a:srgbClr val="FF0000"/>
                </a:solidFill>
              </a:rPr>
              <a:t>•</a:t>
            </a:r>
            <a:r>
              <a:rPr lang="en-US" altLang="zh-CN" sz="2400" dirty="0"/>
              <a:t> S</a:t>
            </a:r>
            <a:r>
              <a:rPr lang="zh-CN" altLang="en-US" sz="2400" dirty="0"/>
              <a:t>为初态集的核，然后对核求闭包</a:t>
            </a:r>
            <a:r>
              <a:rPr lang="en-US" altLang="zh-CN" sz="2400" dirty="0"/>
              <a:t>CLOSURE({S’→ </a:t>
            </a:r>
            <a:r>
              <a:rPr lang="en-US" altLang="zh-CN" sz="2400" dirty="0">
                <a:solidFill>
                  <a:srgbClr val="FF0000"/>
                </a:solidFill>
              </a:rPr>
              <a:t>•</a:t>
            </a:r>
            <a:r>
              <a:rPr lang="en-US" altLang="zh-CN" sz="2400" dirty="0"/>
              <a:t> S})</a:t>
            </a:r>
            <a:r>
              <a:rPr lang="zh-CN" altLang="en-US" sz="2400" dirty="0"/>
              <a:t>，得到初态的项目集；</a:t>
            </a:r>
            <a:endParaRPr lang="en-US" altLang="zh-CN" sz="2400" dirty="0"/>
          </a:p>
          <a:p>
            <a:r>
              <a:rPr lang="en-US" altLang="zh-CN" sz="2400" dirty="0"/>
              <a:t>(2)</a:t>
            </a:r>
            <a:r>
              <a:rPr lang="zh-CN" altLang="en-US" sz="2400" dirty="0"/>
              <a:t>对初态集或其它所构造的项目集应用转换函数</a:t>
            </a:r>
            <a:r>
              <a:rPr lang="en-US" altLang="zh-CN" sz="2400" dirty="0"/>
              <a:t>GOTO(I, X)= CLOSURE(J)</a:t>
            </a:r>
            <a:r>
              <a:rPr lang="zh-CN" altLang="en-US" sz="2400" dirty="0"/>
              <a:t>，求出新状态</a:t>
            </a:r>
            <a:r>
              <a:rPr lang="en-US" altLang="zh-CN" sz="2400" dirty="0"/>
              <a:t>J</a:t>
            </a:r>
            <a:r>
              <a:rPr lang="zh-CN" altLang="en-US" sz="2400" dirty="0"/>
              <a:t>的项目集；</a:t>
            </a:r>
            <a:endParaRPr lang="en-US" altLang="zh-CN" sz="2400" dirty="0"/>
          </a:p>
          <a:p>
            <a:r>
              <a:rPr lang="en-US" altLang="zh-CN" sz="2400" dirty="0"/>
              <a:t>(3)</a:t>
            </a:r>
            <a:r>
              <a:rPr lang="zh-CN" altLang="en-US" sz="2400" dirty="0"/>
              <a:t>重复</a:t>
            </a:r>
            <a:r>
              <a:rPr lang="en-US" altLang="zh-CN" sz="2400" dirty="0"/>
              <a:t>(2)</a:t>
            </a:r>
            <a:r>
              <a:rPr lang="zh-CN" altLang="en-US" sz="2400" dirty="0"/>
              <a:t>直到不出现新的项目集为止。</a:t>
            </a:r>
            <a:endParaRPr lang="zh-CN" altLang="en-US" sz="2400" dirty="0"/>
          </a:p>
          <a:p>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举例</a:t>
            </a:r>
            <a:endParaRPr lang="zh-CN" altLang="en-US" dirty="0"/>
          </a:p>
        </p:txBody>
      </p:sp>
      <p:sp>
        <p:nvSpPr>
          <p:cNvPr id="4" name="内容占位符 3"/>
          <p:cNvSpPr>
            <a:spLocks noGrp="1"/>
          </p:cNvSpPr>
          <p:nvPr>
            <p:ph sz="quarter" idx="13"/>
          </p:nvPr>
        </p:nvSpPr>
        <p:spPr>
          <a:xfrm>
            <a:off x="768349" y="1322773"/>
            <a:ext cx="8245021" cy="5147877"/>
          </a:xfrm>
        </p:spPr>
        <p:txBody>
          <a:bodyPr>
            <a:normAutofit/>
          </a:bodyPr>
          <a:lstStyle/>
          <a:p>
            <a:r>
              <a:rPr lang="zh-CN" altLang="en-US" sz="2400" dirty="0"/>
              <a:t>文法</a:t>
            </a:r>
            <a:r>
              <a:rPr lang="en-US" altLang="zh-CN" sz="2400" dirty="0"/>
              <a:t>G[S′]</a:t>
            </a:r>
            <a:r>
              <a:rPr lang="zh-CN" altLang="en-US" sz="2400" dirty="0"/>
              <a:t>：</a:t>
            </a:r>
            <a:r>
              <a:rPr lang="en-US" altLang="zh-CN" sz="2400" dirty="0"/>
              <a:t>S′ → S</a:t>
            </a:r>
            <a:endParaRPr lang="en-US" altLang="zh-CN" sz="2400" dirty="0"/>
          </a:p>
          <a:p>
            <a:r>
              <a:rPr lang="en-US" altLang="zh-CN" sz="2400" dirty="0"/>
              <a:t>                   S → </a:t>
            </a:r>
            <a:r>
              <a:rPr lang="en-US" altLang="zh-CN" sz="2400" dirty="0" err="1"/>
              <a:t>aS</a:t>
            </a:r>
            <a:r>
              <a:rPr lang="en-US" altLang="zh-CN" sz="2400" dirty="0"/>
              <a:t> | b</a:t>
            </a:r>
            <a:endParaRPr lang="en-US" altLang="zh-CN" sz="2400" dirty="0"/>
          </a:p>
          <a:p>
            <a:pPr algn="just"/>
            <a:r>
              <a:rPr lang="en-US" altLang="zh-CN" sz="2400" dirty="0">
                <a:solidFill>
                  <a:srgbClr val="000000"/>
                </a:solidFill>
                <a:ea typeface="宋体" pitchFamily="2" charset="-122"/>
              </a:rPr>
              <a:t>I</a:t>
            </a:r>
            <a:r>
              <a:rPr lang="en-US" altLang="zh-CN" sz="2400" baseline="-30000" dirty="0">
                <a:solidFill>
                  <a:srgbClr val="000000"/>
                </a:solidFill>
                <a:ea typeface="宋体" pitchFamily="2" charset="-122"/>
              </a:rPr>
              <a:t>0</a:t>
            </a:r>
            <a:r>
              <a:rPr lang="en-US" altLang="zh-CN" sz="2400" dirty="0">
                <a:solidFill>
                  <a:srgbClr val="000000"/>
                </a:solidFill>
                <a:ea typeface="宋体" pitchFamily="2" charset="-122"/>
              </a:rPr>
              <a:t>= {S'→</a:t>
            </a:r>
            <a:r>
              <a:rPr lang="en-US" altLang="zh-CN" sz="2400" dirty="0"/>
              <a:t> </a:t>
            </a:r>
            <a:r>
              <a:rPr lang="en-US" altLang="zh-CN" sz="2400" dirty="0">
                <a:solidFill>
                  <a:srgbClr val="FF0000"/>
                </a:solidFill>
              </a:rPr>
              <a:t>•</a:t>
            </a:r>
            <a:r>
              <a:rPr lang="en-US" altLang="zh-CN" sz="2400" dirty="0"/>
              <a:t> </a:t>
            </a:r>
            <a:r>
              <a:rPr lang="en-US" altLang="zh-CN" sz="2400" dirty="0">
                <a:solidFill>
                  <a:srgbClr val="000000"/>
                </a:solidFill>
                <a:ea typeface="宋体" pitchFamily="2" charset="-122"/>
              </a:rPr>
              <a:t>S , S→</a:t>
            </a:r>
            <a:r>
              <a:rPr lang="en-US" altLang="zh-CN" sz="2400" dirty="0"/>
              <a:t> </a:t>
            </a:r>
            <a:r>
              <a:rPr lang="en-US" altLang="zh-CN" sz="2400" dirty="0">
                <a:solidFill>
                  <a:srgbClr val="FF0000"/>
                </a:solidFill>
              </a:rPr>
              <a:t>•</a:t>
            </a:r>
            <a:r>
              <a:rPr lang="en-US" altLang="zh-CN" sz="2400" dirty="0"/>
              <a:t> </a:t>
            </a:r>
            <a:r>
              <a:rPr lang="en-US" altLang="zh-CN" sz="2400" dirty="0" err="1">
                <a:solidFill>
                  <a:srgbClr val="000000"/>
                </a:solidFill>
                <a:ea typeface="宋体" pitchFamily="2" charset="-122"/>
              </a:rPr>
              <a:t>aS</a:t>
            </a:r>
            <a:r>
              <a:rPr lang="en-US" altLang="zh-CN" sz="2400" dirty="0">
                <a:solidFill>
                  <a:srgbClr val="000000"/>
                </a:solidFill>
                <a:ea typeface="宋体" pitchFamily="2" charset="-122"/>
              </a:rPr>
              <a:t> , S→</a:t>
            </a:r>
            <a:r>
              <a:rPr lang="en-US" altLang="zh-CN" sz="2400" dirty="0"/>
              <a:t> </a:t>
            </a:r>
            <a:r>
              <a:rPr lang="en-US" altLang="zh-CN" sz="2400" dirty="0">
                <a:solidFill>
                  <a:srgbClr val="FF0000"/>
                </a:solidFill>
              </a:rPr>
              <a:t>•</a:t>
            </a:r>
            <a:r>
              <a:rPr lang="en-US" altLang="zh-CN" sz="2400" dirty="0"/>
              <a:t> </a:t>
            </a:r>
            <a:r>
              <a:rPr lang="en-US" altLang="zh-CN" sz="2400" dirty="0">
                <a:solidFill>
                  <a:srgbClr val="000000"/>
                </a:solidFill>
                <a:ea typeface="宋体" pitchFamily="2" charset="-122"/>
              </a:rPr>
              <a:t>b}</a:t>
            </a:r>
            <a:endParaRPr lang="en-US" altLang="zh-CN" sz="2400" dirty="0">
              <a:ea typeface="宋体" pitchFamily="2" charset="-122"/>
            </a:endParaRPr>
          </a:p>
          <a:p>
            <a:pPr algn="just" eaLnBrk="0" hangingPunct="0"/>
            <a:r>
              <a:rPr lang="en-US" altLang="zh-CN" sz="2400" dirty="0">
                <a:solidFill>
                  <a:srgbClr val="000000"/>
                </a:solidFill>
                <a:ea typeface="宋体" pitchFamily="2" charset="-122"/>
              </a:rPr>
              <a:t>I</a:t>
            </a:r>
            <a:r>
              <a:rPr lang="en-US" altLang="zh-CN" sz="2400" baseline="-30000" dirty="0">
                <a:solidFill>
                  <a:srgbClr val="000000"/>
                </a:solidFill>
                <a:ea typeface="宋体" pitchFamily="2" charset="-122"/>
              </a:rPr>
              <a:t>1</a:t>
            </a:r>
            <a:r>
              <a:rPr lang="en-US" altLang="zh-CN" sz="2400" dirty="0">
                <a:solidFill>
                  <a:srgbClr val="000000"/>
                </a:solidFill>
                <a:ea typeface="宋体" pitchFamily="2" charset="-122"/>
              </a:rPr>
              <a:t>=GO(I</a:t>
            </a:r>
            <a:r>
              <a:rPr lang="en-US" altLang="zh-CN" sz="2400" baseline="-30000" dirty="0">
                <a:solidFill>
                  <a:srgbClr val="000000"/>
                </a:solidFill>
                <a:ea typeface="宋体" pitchFamily="2" charset="-122"/>
              </a:rPr>
              <a:t>0</a:t>
            </a:r>
            <a:r>
              <a:rPr lang="en-US" altLang="zh-CN" sz="2400" dirty="0">
                <a:solidFill>
                  <a:srgbClr val="000000"/>
                </a:solidFill>
                <a:ea typeface="宋体" pitchFamily="2" charset="-122"/>
              </a:rPr>
              <a:t>,S)=closure({S'→S</a:t>
            </a:r>
            <a:r>
              <a:rPr lang="en-US" altLang="zh-CN" sz="2400" dirty="0"/>
              <a:t> </a:t>
            </a:r>
            <a:r>
              <a:rPr lang="en-US" altLang="zh-CN" sz="2400" dirty="0">
                <a:solidFill>
                  <a:srgbClr val="FF0000"/>
                </a:solidFill>
              </a:rPr>
              <a:t>•</a:t>
            </a:r>
            <a:r>
              <a:rPr lang="en-US" altLang="zh-CN" sz="2400" dirty="0">
                <a:solidFill>
                  <a:srgbClr val="000000"/>
                </a:solidFill>
                <a:ea typeface="宋体" pitchFamily="2" charset="-122"/>
              </a:rPr>
              <a:t>})={S'→S</a:t>
            </a:r>
            <a:r>
              <a:rPr lang="en-US" altLang="zh-CN" sz="2400" dirty="0"/>
              <a:t> </a:t>
            </a:r>
            <a:r>
              <a:rPr lang="en-US" altLang="zh-CN" sz="2400" dirty="0">
                <a:solidFill>
                  <a:srgbClr val="FF0000"/>
                </a:solidFill>
              </a:rPr>
              <a:t>•</a:t>
            </a:r>
            <a:r>
              <a:rPr lang="en-US" altLang="zh-CN" sz="2400" dirty="0">
                <a:solidFill>
                  <a:srgbClr val="000000"/>
                </a:solidFill>
                <a:ea typeface="宋体" pitchFamily="2" charset="-122"/>
              </a:rPr>
              <a:t>}</a:t>
            </a:r>
            <a:endParaRPr lang="en-US" altLang="zh-CN" sz="2400" dirty="0">
              <a:ea typeface="宋体" pitchFamily="2" charset="-122"/>
            </a:endParaRPr>
          </a:p>
          <a:p>
            <a:pPr algn="just" eaLnBrk="0" hangingPunct="0"/>
            <a:r>
              <a:rPr lang="en-US" altLang="zh-CN" sz="2400" dirty="0">
                <a:solidFill>
                  <a:srgbClr val="000000"/>
                </a:solidFill>
                <a:ea typeface="宋体" pitchFamily="2" charset="-122"/>
              </a:rPr>
              <a:t>I</a:t>
            </a:r>
            <a:r>
              <a:rPr lang="en-US" altLang="zh-CN" sz="2400" baseline="-30000" dirty="0">
                <a:solidFill>
                  <a:srgbClr val="000000"/>
                </a:solidFill>
                <a:ea typeface="宋体" pitchFamily="2" charset="-122"/>
              </a:rPr>
              <a:t>2</a:t>
            </a:r>
            <a:r>
              <a:rPr lang="en-US" altLang="zh-CN" sz="2400" dirty="0">
                <a:solidFill>
                  <a:srgbClr val="000000"/>
                </a:solidFill>
                <a:ea typeface="宋体" pitchFamily="2" charset="-122"/>
              </a:rPr>
              <a:t>=GO(I</a:t>
            </a:r>
            <a:r>
              <a:rPr lang="en-US" altLang="zh-CN" sz="2400" baseline="-30000" dirty="0">
                <a:solidFill>
                  <a:srgbClr val="000000"/>
                </a:solidFill>
                <a:ea typeface="宋体" pitchFamily="2" charset="-122"/>
              </a:rPr>
              <a:t>0</a:t>
            </a:r>
            <a:r>
              <a:rPr lang="en-US" altLang="zh-CN" sz="2400" dirty="0">
                <a:solidFill>
                  <a:srgbClr val="000000"/>
                </a:solidFill>
                <a:ea typeface="宋体" pitchFamily="2" charset="-122"/>
              </a:rPr>
              <a:t>,a)=closure({</a:t>
            </a:r>
            <a:r>
              <a:rPr lang="en-US" altLang="zh-CN" sz="2400" dirty="0" err="1">
                <a:solidFill>
                  <a:srgbClr val="000000"/>
                </a:solidFill>
                <a:ea typeface="宋体" pitchFamily="2" charset="-122"/>
              </a:rPr>
              <a:t>S→a</a:t>
            </a:r>
            <a:r>
              <a:rPr lang="en-US" altLang="zh-CN" sz="2400" dirty="0" err="1">
                <a:solidFill>
                  <a:srgbClr val="FF0000"/>
                </a:solidFill>
              </a:rPr>
              <a:t>•</a:t>
            </a:r>
            <a:r>
              <a:rPr lang="en-US" altLang="zh-CN" sz="2400" dirty="0" err="1">
                <a:solidFill>
                  <a:srgbClr val="000000"/>
                </a:solidFill>
                <a:ea typeface="宋体" pitchFamily="2" charset="-122"/>
              </a:rPr>
              <a:t>S</a:t>
            </a:r>
            <a:r>
              <a:rPr lang="en-US" altLang="zh-CN" sz="2400" dirty="0">
                <a:solidFill>
                  <a:srgbClr val="000000"/>
                </a:solidFill>
                <a:ea typeface="宋体" pitchFamily="2" charset="-122"/>
              </a:rPr>
              <a:t>})={</a:t>
            </a:r>
            <a:r>
              <a:rPr lang="en-US" altLang="zh-CN" sz="2400" dirty="0" err="1">
                <a:solidFill>
                  <a:srgbClr val="000000"/>
                </a:solidFill>
                <a:ea typeface="宋体" pitchFamily="2" charset="-122"/>
              </a:rPr>
              <a:t>S→a</a:t>
            </a:r>
            <a:r>
              <a:rPr lang="en-US" altLang="zh-CN" sz="2400" dirty="0" err="1">
                <a:solidFill>
                  <a:srgbClr val="FF0000"/>
                </a:solidFill>
              </a:rPr>
              <a:t>•</a:t>
            </a:r>
            <a:r>
              <a:rPr lang="en-US" altLang="zh-CN" sz="2400" dirty="0" err="1">
                <a:solidFill>
                  <a:srgbClr val="000000"/>
                </a:solidFill>
                <a:ea typeface="宋体" pitchFamily="2" charset="-122"/>
              </a:rPr>
              <a:t>S</a:t>
            </a:r>
            <a:r>
              <a:rPr lang="en-US" altLang="zh-CN" sz="2400" dirty="0">
                <a:solidFill>
                  <a:srgbClr val="000000"/>
                </a:solidFill>
                <a:ea typeface="宋体" pitchFamily="2" charset="-122"/>
              </a:rPr>
              <a:t>, S→</a:t>
            </a:r>
            <a:r>
              <a:rPr lang="en-US" altLang="zh-CN" sz="2400" dirty="0">
                <a:solidFill>
                  <a:srgbClr val="FF0000"/>
                </a:solidFill>
              </a:rPr>
              <a:t>•</a:t>
            </a:r>
            <a:r>
              <a:rPr lang="en-US" altLang="zh-CN" sz="2400" dirty="0" err="1">
                <a:solidFill>
                  <a:srgbClr val="000000"/>
                </a:solidFill>
                <a:ea typeface="宋体" pitchFamily="2" charset="-122"/>
              </a:rPr>
              <a:t>aS</a:t>
            </a:r>
            <a:r>
              <a:rPr lang="en-US" altLang="zh-CN" sz="2400" dirty="0">
                <a:solidFill>
                  <a:srgbClr val="000000"/>
                </a:solidFill>
                <a:ea typeface="宋体" pitchFamily="2" charset="-122"/>
              </a:rPr>
              <a:t>, S→</a:t>
            </a:r>
            <a:r>
              <a:rPr lang="en-US" altLang="zh-CN" sz="2400" dirty="0">
                <a:solidFill>
                  <a:srgbClr val="FF0000"/>
                </a:solidFill>
              </a:rPr>
              <a:t>•</a:t>
            </a:r>
            <a:r>
              <a:rPr lang="en-US" altLang="zh-CN" sz="2400" dirty="0">
                <a:solidFill>
                  <a:srgbClr val="000000"/>
                </a:solidFill>
                <a:ea typeface="宋体" pitchFamily="2" charset="-122"/>
              </a:rPr>
              <a:t>b}</a:t>
            </a:r>
            <a:endParaRPr lang="en-US" altLang="zh-CN" sz="2400" dirty="0">
              <a:ea typeface="宋体" pitchFamily="2" charset="-122"/>
            </a:endParaRPr>
          </a:p>
          <a:p>
            <a:pPr algn="just" eaLnBrk="0" hangingPunct="0"/>
            <a:r>
              <a:rPr lang="en-US" altLang="zh-CN" sz="2400" dirty="0">
                <a:solidFill>
                  <a:srgbClr val="000000"/>
                </a:solidFill>
                <a:ea typeface="宋体" pitchFamily="2" charset="-122"/>
              </a:rPr>
              <a:t>I</a:t>
            </a:r>
            <a:r>
              <a:rPr lang="en-US" altLang="zh-CN" sz="2400" baseline="-30000" dirty="0">
                <a:solidFill>
                  <a:srgbClr val="000000"/>
                </a:solidFill>
                <a:ea typeface="宋体" pitchFamily="2" charset="-122"/>
              </a:rPr>
              <a:t>3</a:t>
            </a:r>
            <a:r>
              <a:rPr lang="en-US" altLang="zh-CN" sz="2400" dirty="0">
                <a:solidFill>
                  <a:srgbClr val="000000"/>
                </a:solidFill>
                <a:ea typeface="宋体" pitchFamily="2" charset="-122"/>
              </a:rPr>
              <a:t>=GO(I</a:t>
            </a:r>
            <a:r>
              <a:rPr lang="en-US" altLang="zh-CN" sz="2400" baseline="-30000" dirty="0">
                <a:solidFill>
                  <a:srgbClr val="000000"/>
                </a:solidFill>
                <a:ea typeface="宋体" pitchFamily="2" charset="-122"/>
              </a:rPr>
              <a:t>0</a:t>
            </a:r>
            <a:r>
              <a:rPr lang="en-US" altLang="zh-CN" sz="2400" dirty="0">
                <a:solidFill>
                  <a:srgbClr val="000000"/>
                </a:solidFill>
                <a:ea typeface="宋体" pitchFamily="2" charset="-122"/>
              </a:rPr>
              <a:t>,b)=closure({</a:t>
            </a:r>
            <a:r>
              <a:rPr lang="en-US" altLang="zh-CN" sz="2400" dirty="0" err="1">
                <a:solidFill>
                  <a:srgbClr val="000000"/>
                </a:solidFill>
                <a:ea typeface="宋体" pitchFamily="2" charset="-122"/>
              </a:rPr>
              <a:t>S→b</a:t>
            </a:r>
            <a:r>
              <a:rPr lang="en-US" altLang="zh-CN" sz="2400" dirty="0"/>
              <a:t> </a:t>
            </a:r>
            <a:r>
              <a:rPr lang="en-US" altLang="zh-CN" sz="2400" dirty="0">
                <a:solidFill>
                  <a:srgbClr val="FF0000"/>
                </a:solidFill>
              </a:rPr>
              <a:t>•</a:t>
            </a:r>
            <a:r>
              <a:rPr lang="en-US" altLang="zh-CN" sz="2400" dirty="0">
                <a:solidFill>
                  <a:srgbClr val="000000"/>
                </a:solidFill>
                <a:ea typeface="宋体" pitchFamily="2" charset="-122"/>
              </a:rPr>
              <a:t>})={</a:t>
            </a:r>
            <a:r>
              <a:rPr lang="en-US" altLang="zh-CN" sz="2400" dirty="0" err="1">
                <a:solidFill>
                  <a:srgbClr val="000000"/>
                </a:solidFill>
                <a:ea typeface="宋体" pitchFamily="2" charset="-122"/>
              </a:rPr>
              <a:t>S→b</a:t>
            </a:r>
            <a:r>
              <a:rPr lang="en-US" altLang="zh-CN" sz="2400" dirty="0"/>
              <a:t> </a:t>
            </a:r>
            <a:r>
              <a:rPr lang="en-US" altLang="zh-CN" sz="2400" dirty="0">
                <a:solidFill>
                  <a:srgbClr val="FF0000"/>
                </a:solidFill>
              </a:rPr>
              <a:t>•</a:t>
            </a:r>
            <a:r>
              <a:rPr lang="en-US" altLang="zh-CN" sz="2400" dirty="0">
                <a:solidFill>
                  <a:srgbClr val="000000"/>
                </a:solidFill>
                <a:ea typeface="宋体" pitchFamily="2" charset="-122"/>
              </a:rPr>
              <a:t>} </a:t>
            </a:r>
            <a:endParaRPr lang="en-US" altLang="zh-CN" sz="2400" dirty="0">
              <a:solidFill>
                <a:srgbClr val="000000"/>
              </a:solidFill>
              <a:ea typeface="宋体" pitchFamily="2" charset="-122"/>
            </a:endParaRPr>
          </a:p>
          <a:p>
            <a:pPr algn="just" eaLnBrk="0" hangingPunct="0"/>
            <a:r>
              <a:rPr lang="en-US" altLang="zh-CN" sz="2400" dirty="0">
                <a:solidFill>
                  <a:srgbClr val="000000"/>
                </a:solidFill>
                <a:ea typeface="宋体" pitchFamily="2" charset="-122"/>
              </a:rPr>
              <a:t>I</a:t>
            </a:r>
            <a:r>
              <a:rPr lang="en-US" altLang="zh-CN" sz="2400" baseline="-30000" dirty="0">
                <a:solidFill>
                  <a:srgbClr val="000000"/>
                </a:solidFill>
                <a:ea typeface="宋体" pitchFamily="2" charset="-122"/>
              </a:rPr>
              <a:t>4</a:t>
            </a:r>
            <a:r>
              <a:rPr lang="en-US" altLang="zh-CN" sz="2400" dirty="0">
                <a:solidFill>
                  <a:srgbClr val="000000"/>
                </a:solidFill>
                <a:ea typeface="宋体" pitchFamily="2" charset="-122"/>
              </a:rPr>
              <a:t>=GO(I</a:t>
            </a:r>
            <a:r>
              <a:rPr lang="en-US" altLang="zh-CN" sz="2400" baseline="-30000" dirty="0">
                <a:solidFill>
                  <a:srgbClr val="000000"/>
                </a:solidFill>
                <a:ea typeface="宋体" pitchFamily="2" charset="-122"/>
              </a:rPr>
              <a:t>2</a:t>
            </a:r>
            <a:r>
              <a:rPr lang="en-US" altLang="zh-CN" sz="2400" dirty="0">
                <a:solidFill>
                  <a:srgbClr val="000000"/>
                </a:solidFill>
                <a:ea typeface="宋体" pitchFamily="2" charset="-122"/>
              </a:rPr>
              <a:t>,S)=closure({{</a:t>
            </a:r>
            <a:r>
              <a:rPr lang="en-US" altLang="zh-CN" sz="2400" dirty="0" err="1">
                <a:solidFill>
                  <a:srgbClr val="000000"/>
                </a:solidFill>
                <a:ea typeface="宋体" pitchFamily="2" charset="-122"/>
              </a:rPr>
              <a:t>S→aS</a:t>
            </a:r>
            <a:r>
              <a:rPr lang="en-US" altLang="zh-CN" sz="2400" dirty="0"/>
              <a:t> </a:t>
            </a:r>
            <a:r>
              <a:rPr lang="en-US" altLang="zh-CN" sz="2400" dirty="0">
                <a:solidFill>
                  <a:srgbClr val="FF0000"/>
                </a:solidFill>
              </a:rPr>
              <a:t>•</a:t>
            </a:r>
            <a:r>
              <a:rPr lang="en-US" altLang="zh-CN" sz="2400" dirty="0">
                <a:solidFill>
                  <a:srgbClr val="000000"/>
                </a:solidFill>
                <a:ea typeface="宋体" pitchFamily="2" charset="-122"/>
              </a:rPr>
              <a:t>}})={{</a:t>
            </a:r>
            <a:r>
              <a:rPr lang="en-US" altLang="zh-CN" sz="2400" dirty="0" err="1">
                <a:solidFill>
                  <a:srgbClr val="000000"/>
                </a:solidFill>
                <a:ea typeface="宋体" pitchFamily="2" charset="-122"/>
              </a:rPr>
              <a:t>S→aS</a:t>
            </a:r>
            <a:r>
              <a:rPr lang="en-US" altLang="zh-CN" sz="2400" dirty="0"/>
              <a:t> </a:t>
            </a:r>
            <a:r>
              <a:rPr lang="en-US" altLang="zh-CN" sz="2400" dirty="0">
                <a:solidFill>
                  <a:srgbClr val="FF0000"/>
                </a:solidFill>
              </a:rPr>
              <a:t>•</a:t>
            </a:r>
            <a:r>
              <a:rPr lang="en-US" altLang="zh-CN" sz="2400" dirty="0">
                <a:solidFill>
                  <a:srgbClr val="000000"/>
                </a:solidFill>
                <a:ea typeface="宋体" pitchFamily="2" charset="-122"/>
              </a:rPr>
              <a:t>}}</a:t>
            </a:r>
            <a:endParaRPr lang="en-US" altLang="zh-CN" sz="2400" dirty="0">
              <a:ea typeface="宋体" pitchFamily="2" charset="-122"/>
            </a:endParaRPr>
          </a:p>
          <a:p>
            <a:r>
              <a:rPr lang="zh-CN" altLang="en-US" sz="2400" dirty="0"/>
              <a:t>文法</a:t>
            </a:r>
            <a:r>
              <a:rPr lang="en-US" altLang="zh-CN" sz="2400" dirty="0"/>
              <a:t>G[S′]</a:t>
            </a:r>
            <a:r>
              <a:rPr lang="zh-CN" altLang="en-US" sz="2400" dirty="0"/>
              <a:t>的</a:t>
            </a:r>
            <a:r>
              <a:rPr lang="en-US" altLang="zh-CN" sz="2400" dirty="0"/>
              <a:t>LR(0)</a:t>
            </a:r>
            <a:r>
              <a:rPr lang="zh-CN" altLang="en-US" sz="2400" dirty="0"/>
              <a:t>项目集规范族就是</a:t>
            </a:r>
            <a:r>
              <a:rPr lang="en-US" altLang="zh-CN" sz="2400" dirty="0"/>
              <a:t>{I</a:t>
            </a:r>
            <a:r>
              <a:rPr lang="en-US" altLang="zh-CN" sz="2400" baseline="-25000" dirty="0"/>
              <a:t>0</a:t>
            </a:r>
            <a:r>
              <a:rPr lang="en-US" altLang="zh-CN" sz="2400" dirty="0"/>
              <a:t>,I</a:t>
            </a:r>
            <a:r>
              <a:rPr lang="en-US" altLang="zh-CN" sz="2400" baseline="-25000" dirty="0"/>
              <a:t>1</a:t>
            </a:r>
            <a:r>
              <a:rPr lang="en-US" altLang="zh-CN" sz="2400" dirty="0"/>
              <a:t>,I</a:t>
            </a:r>
            <a:r>
              <a:rPr lang="en-US" altLang="zh-CN" sz="2400" baseline="-25000" dirty="0"/>
              <a:t>2</a:t>
            </a:r>
            <a:r>
              <a:rPr lang="en-US" altLang="zh-CN" sz="2400" dirty="0"/>
              <a:t>,I</a:t>
            </a:r>
            <a:r>
              <a:rPr lang="en-US" altLang="zh-CN" sz="2400" baseline="-25000" dirty="0"/>
              <a:t>3</a:t>
            </a:r>
            <a:r>
              <a:rPr lang="en-US" altLang="zh-CN" sz="2400" dirty="0"/>
              <a:t>,I</a:t>
            </a:r>
            <a:r>
              <a:rPr lang="en-US" altLang="zh-CN" sz="2400" baseline="-25000" dirty="0"/>
              <a:t>4</a:t>
            </a:r>
            <a:r>
              <a:rPr lang="en-US" altLang="zh-CN" sz="2400" dirty="0"/>
              <a:t>}</a:t>
            </a:r>
            <a:r>
              <a:rPr lang="zh-CN" altLang="en-US" sz="2400" dirty="0"/>
              <a:t>，我们把它表示成矩阵的形式，如下图所示。</a:t>
            </a:r>
            <a:endParaRPr lang="zh-CN" altLang="en-US" sz="2400" dirty="0"/>
          </a:p>
          <a:p>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举例</a:t>
            </a:r>
            <a:r>
              <a:rPr lang="en-US" altLang="zh-CN" dirty="0"/>
              <a:t>(</a:t>
            </a:r>
            <a:r>
              <a:rPr lang="zh-CN" altLang="en-US" dirty="0"/>
              <a:t>续</a:t>
            </a:r>
            <a:r>
              <a:rPr lang="en-US" altLang="zh-CN" dirty="0"/>
              <a:t>)</a:t>
            </a:r>
            <a:endParaRPr lang="zh-CN" altLang="en-US" dirty="0"/>
          </a:p>
        </p:txBody>
      </p:sp>
      <p:sp>
        <p:nvSpPr>
          <p:cNvPr id="4" name="内容占位符 3"/>
          <p:cNvSpPr>
            <a:spLocks noGrp="1"/>
          </p:cNvSpPr>
          <p:nvPr>
            <p:ph sz="quarter" idx="13"/>
          </p:nvPr>
        </p:nvSpPr>
        <p:spPr>
          <a:xfrm>
            <a:off x="768350" y="4331354"/>
            <a:ext cx="7771968" cy="2139296"/>
          </a:xfrm>
        </p:spPr>
        <p:txBody>
          <a:bodyPr>
            <a:normAutofit/>
          </a:bodyPr>
          <a:lstStyle/>
          <a:p>
            <a:r>
              <a:rPr lang="zh-CN" altLang="en-US" dirty="0"/>
              <a:t>转换函数</a:t>
            </a:r>
            <a:r>
              <a:rPr lang="en-US" altLang="zh-CN" dirty="0"/>
              <a:t>GO</a:t>
            </a:r>
            <a:r>
              <a:rPr lang="zh-CN" altLang="en-US" dirty="0"/>
              <a:t>把这些集合联结成一张</a:t>
            </a:r>
            <a:r>
              <a:rPr lang="en-US" altLang="zh-CN" dirty="0"/>
              <a:t>DFA</a:t>
            </a:r>
            <a:r>
              <a:rPr lang="zh-CN" altLang="en-US" dirty="0"/>
              <a:t>转换图。如果令</a:t>
            </a:r>
            <a:r>
              <a:rPr lang="en-US" altLang="zh-CN" dirty="0"/>
              <a:t>I</a:t>
            </a:r>
            <a:r>
              <a:rPr lang="en-US" altLang="zh-CN" baseline="-25000" dirty="0"/>
              <a:t>0</a:t>
            </a:r>
            <a:r>
              <a:rPr lang="zh-CN" altLang="en-US" dirty="0"/>
              <a:t>为</a:t>
            </a:r>
            <a:r>
              <a:rPr lang="en-US" altLang="zh-CN" dirty="0"/>
              <a:t>DFA</a:t>
            </a:r>
            <a:r>
              <a:rPr lang="zh-CN" altLang="en-US" dirty="0"/>
              <a:t>的初态，那么右图的</a:t>
            </a:r>
            <a:r>
              <a:rPr lang="en-US" altLang="zh-CN" dirty="0"/>
              <a:t>DFA</a:t>
            </a:r>
            <a:r>
              <a:rPr lang="zh-CN" altLang="en-US" dirty="0"/>
              <a:t>就是恰好识别文法</a:t>
            </a:r>
            <a:r>
              <a:rPr lang="en-US" altLang="zh-CN" dirty="0"/>
              <a:t>G[S′]</a:t>
            </a:r>
            <a:r>
              <a:rPr lang="zh-CN" altLang="en-US" dirty="0"/>
              <a:t>的全部活前缀的有限自动机。</a:t>
            </a:r>
            <a:endParaRPr lang="zh-CN" altLang="en-US" dirty="0"/>
          </a:p>
        </p:txBody>
      </p:sp>
      <p:pic>
        <p:nvPicPr>
          <p:cNvPr id="5" name="图片 4"/>
          <p:cNvPicPr>
            <a:picLocks noChangeAspect="1"/>
          </p:cNvPicPr>
          <p:nvPr/>
        </p:nvPicPr>
        <p:blipFill>
          <a:blip r:embed="rId1"/>
          <a:stretch>
            <a:fillRect/>
          </a:stretch>
        </p:blipFill>
        <p:spPr>
          <a:xfrm>
            <a:off x="154152" y="1543775"/>
            <a:ext cx="4064178" cy="2384913"/>
          </a:xfrm>
          <a:prstGeom prst="rect">
            <a:avLst/>
          </a:prstGeom>
        </p:spPr>
      </p:pic>
      <p:pic>
        <p:nvPicPr>
          <p:cNvPr id="7" name="图片 6"/>
          <p:cNvPicPr>
            <a:picLocks noChangeAspect="1"/>
          </p:cNvPicPr>
          <p:nvPr/>
        </p:nvPicPr>
        <p:blipFill>
          <a:blip r:embed="rId2"/>
          <a:stretch>
            <a:fillRect/>
          </a:stretch>
        </p:blipFill>
        <p:spPr>
          <a:xfrm>
            <a:off x="4218330" y="1428531"/>
            <a:ext cx="4925670" cy="2615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en-US" altLang="zh-CN" dirty="0"/>
              <a:t>7.2.4 </a:t>
            </a:r>
            <a:r>
              <a:rPr lang="zh-CN" altLang="en-US" dirty="0"/>
              <a:t>项目的类型及冲突</a:t>
            </a:r>
            <a:endParaRPr lang="zh-CN" altLang="en-US" dirty="0"/>
          </a:p>
        </p:txBody>
      </p:sp>
      <p:sp>
        <p:nvSpPr>
          <p:cNvPr id="4" name="内容占位符 3"/>
          <p:cNvSpPr>
            <a:spLocks noGrp="1"/>
          </p:cNvSpPr>
          <p:nvPr>
            <p:ph sz="quarter" idx="13"/>
          </p:nvPr>
        </p:nvSpPr>
        <p:spPr>
          <a:xfrm>
            <a:off x="768350" y="1322773"/>
            <a:ext cx="7771968" cy="5349332"/>
          </a:xfrm>
        </p:spPr>
        <p:txBody>
          <a:bodyPr>
            <a:normAutofit fontScale="92500"/>
          </a:bodyPr>
          <a:lstStyle/>
          <a:p>
            <a:r>
              <a:rPr lang="zh-CN" altLang="zh-CN" sz="2400" dirty="0"/>
              <a:t>为了方便，我们根据圆点所在的位置和圆点后是终结符还是非终结符把项目分为以下几种：</a:t>
            </a:r>
            <a:endParaRPr lang="zh-CN" altLang="zh-CN" sz="2400" dirty="0"/>
          </a:p>
          <a:p>
            <a:r>
              <a:rPr lang="en-US" altLang="zh-CN" sz="2400" dirty="0">
                <a:solidFill>
                  <a:srgbClr val="FF0000"/>
                </a:solidFill>
              </a:rPr>
              <a:t>1</a:t>
            </a:r>
            <a:r>
              <a:rPr lang="zh-CN" altLang="en-US" sz="2400" dirty="0">
                <a:solidFill>
                  <a:srgbClr val="FF0000"/>
                </a:solidFill>
              </a:rPr>
              <a:t>、移进项目，</a:t>
            </a:r>
            <a:r>
              <a:rPr lang="zh-CN" altLang="en-US" sz="2400" dirty="0"/>
              <a:t>圆点后为终结符的项目，</a:t>
            </a:r>
            <a:r>
              <a:rPr lang="zh-CN" altLang="en-US" sz="2400" dirty="0">
                <a:solidFill>
                  <a:srgbClr val="FF0000"/>
                </a:solidFill>
              </a:rPr>
              <a:t>形如 </a:t>
            </a:r>
            <a:r>
              <a:rPr lang="en-US" altLang="zh-CN" sz="2400" dirty="0">
                <a:solidFill>
                  <a:srgbClr val="FF0000"/>
                </a:solidFill>
              </a:rPr>
              <a:t>A → α • aβ</a:t>
            </a:r>
            <a:r>
              <a:rPr lang="zh-CN" altLang="en-US" sz="2400" dirty="0"/>
              <a:t>，相应状态为移进状态。</a:t>
            </a:r>
            <a:endParaRPr lang="en-US" altLang="zh-CN" sz="2400" dirty="0"/>
          </a:p>
          <a:p>
            <a:r>
              <a:rPr lang="en-US" altLang="zh-CN" sz="2400" dirty="0">
                <a:solidFill>
                  <a:srgbClr val="FF0000"/>
                </a:solidFill>
              </a:rPr>
              <a:t>2</a:t>
            </a:r>
            <a:r>
              <a:rPr lang="zh-CN" altLang="en-US" sz="2400" dirty="0">
                <a:solidFill>
                  <a:srgbClr val="FF0000"/>
                </a:solidFill>
              </a:rPr>
              <a:t>、归约项目，</a:t>
            </a:r>
            <a:r>
              <a:rPr lang="zh-CN" altLang="en-US" sz="2400" dirty="0"/>
              <a:t>圆点在产生式右部最后的项目，</a:t>
            </a:r>
            <a:r>
              <a:rPr lang="zh-CN" altLang="en-US" sz="2400" dirty="0">
                <a:solidFill>
                  <a:srgbClr val="FF0000"/>
                </a:solidFill>
              </a:rPr>
              <a:t>形如 </a:t>
            </a:r>
            <a:r>
              <a:rPr lang="en-US" altLang="zh-CN" sz="2400" dirty="0">
                <a:solidFill>
                  <a:srgbClr val="FF0000"/>
                </a:solidFill>
              </a:rPr>
              <a:t>A → β • </a:t>
            </a:r>
            <a:r>
              <a:rPr lang="zh-CN" altLang="en-US" sz="2400" dirty="0"/>
              <a:t>，对于</a:t>
            </a:r>
            <a:r>
              <a:rPr lang="en-US" altLang="zh-CN" sz="2400" dirty="0"/>
              <a:t>β</a:t>
            </a:r>
            <a:r>
              <a:rPr lang="zh-CN" altLang="en-US" sz="2400" dirty="0"/>
              <a:t>＝</a:t>
            </a:r>
            <a:r>
              <a:rPr lang="en-US" altLang="zh-CN" sz="2400" dirty="0"/>
              <a:t>ε</a:t>
            </a:r>
            <a:r>
              <a:rPr lang="zh-CN" altLang="en-US" sz="2400" dirty="0"/>
              <a:t>的项目为</a:t>
            </a:r>
            <a:r>
              <a:rPr lang="en-US" altLang="zh-CN" sz="2400" dirty="0"/>
              <a:t>A → </a:t>
            </a:r>
            <a:r>
              <a:rPr lang="en-US" altLang="zh-CN" sz="2400" dirty="0">
                <a:solidFill>
                  <a:srgbClr val="FF0000"/>
                </a:solidFill>
              </a:rPr>
              <a:t>•</a:t>
            </a:r>
            <a:r>
              <a:rPr lang="zh-CN" altLang="en-US" sz="2400" dirty="0"/>
              <a:t>（对应的产生式</a:t>
            </a:r>
            <a:r>
              <a:rPr lang="en-US" altLang="zh-CN" sz="2400" dirty="0"/>
              <a:t>A → ε</a:t>
            </a:r>
            <a:r>
              <a:rPr lang="zh-CN" altLang="en-US" sz="2400" dirty="0"/>
              <a:t>），相应状态为归约状态。</a:t>
            </a:r>
            <a:endParaRPr lang="zh-CN" altLang="en-US" sz="2400" dirty="0"/>
          </a:p>
          <a:p>
            <a:r>
              <a:rPr lang="en-US" altLang="zh-CN" sz="2400" dirty="0">
                <a:solidFill>
                  <a:srgbClr val="FF0000"/>
                </a:solidFill>
              </a:rPr>
              <a:t>3</a:t>
            </a:r>
            <a:r>
              <a:rPr lang="zh-CN" altLang="en-US" sz="2400" dirty="0">
                <a:solidFill>
                  <a:srgbClr val="FF0000"/>
                </a:solidFill>
              </a:rPr>
              <a:t>、待约项目，</a:t>
            </a:r>
            <a:r>
              <a:rPr lang="zh-CN" altLang="en-US" sz="2400" dirty="0"/>
              <a:t>圆点后为非终结符的项目，</a:t>
            </a:r>
            <a:r>
              <a:rPr lang="zh-CN" altLang="en-US" sz="2400" dirty="0">
                <a:solidFill>
                  <a:srgbClr val="FF0000"/>
                </a:solidFill>
              </a:rPr>
              <a:t>形如 </a:t>
            </a:r>
            <a:r>
              <a:rPr lang="en-US" altLang="zh-CN" sz="2400" dirty="0">
                <a:solidFill>
                  <a:srgbClr val="FF0000"/>
                </a:solidFill>
              </a:rPr>
              <a:t>A → α • Bβ</a:t>
            </a:r>
            <a:r>
              <a:rPr lang="zh-CN" altLang="en-US" sz="2400" dirty="0"/>
              <a:t>，这表明用产生式</a:t>
            </a:r>
            <a:r>
              <a:rPr lang="en-US" altLang="zh-CN" sz="2400" dirty="0"/>
              <a:t>A</a:t>
            </a:r>
            <a:r>
              <a:rPr lang="zh-CN" altLang="en-US" sz="2400" dirty="0"/>
              <a:t>的右部归约时，首先要将</a:t>
            </a:r>
            <a:r>
              <a:rPr lang="en-US" altLang="zh-CN" sz="2400" dirty="0"/>
              <a:t>B</a:t>
            </a:r>
            <a:r>
              <a:rPr lang="zh-CN" altLang="en-US" sz="2400" dirty="0"/>
              <a:t>的产生式右部归约为</a:t>
            </a:r>
            <a:r>
              <a:rPr lang="en-US" altLang="zh-CN" sz="2400" dirty="0"/>
              <a:t>B</a:t>
            </a:r>
            <a:r>
              <a:rPr lang="zh-CN" altLang="en-US" sz="2400" dirty="0"/>
              <a:t>，对</a:t>
            </a:r>
            <a:r>
              <a:rPr lang="en-US" altLang="zh-CN" sz="2400" dirty="0"/>
              <a:t>A</a:t>
            </a:r>
            <a:r>
              <a:rPr lang="zh-CN" altLang="en-US" sz="2400" dirty="0"/>
              <a:t>的右部才能继续进行分析，也就是期待着继续分析过程中首先能进行归约得到</a:t>
            </a:r>
            <a:r>
              <a:rPr lang="en-US" altLang="zh-CN" sz="2400" dirty="0"/>
              <a:t>B</a:t>
            </a:r>
            <a:r>
              <a:rPr lang="zh-CN" altLang="en-US" sz="2400" dirty="0"/>
              <a:t>。</a:t>
            </a:r>
            <a:endParaRPr lang="zh-CN" altLang="en-US" sz="2400" dirty="0"/>
          </a:p>
          <a:p>
            <a:r>
              <a:rPr lang="en-US" altLang="zh-CN" sz="2400" dirty="0">
                <a:solidFill>
                  <a:srgbClr val="FF0000"/>
                </a:solidFill>
              </a:rPr>
              <a:t>4</a:t>
            </a:r>
            <a:r>
              <a:rPr lang="zh-CN" altLang="en-US" sz="2400" dirty="0">
                <a:solidFill>
                  <a:srgbClr val="FF0000"/>
                </a:solidFill>
              </a:rPr>
              <a:t>、接受项目，形如 </a:t>
            </a:r>
            <a:r>
              <a:rPr lang="en-US" altLang="zh-CN" sz="2400" dirty="0">
                <a:solidFill>
                  <a:srgbClr val="FF0000"/>
                </a:solidFill>
              </a:rPr>
              <a:t>S‘ → S • </a:t>
            </a:r>
            <a:r>
              <a:rPr lang="zh-CN" altLang="en-US" sz="2400" dirty="0"/>
              <a:t>，表明已分析成功。</a:t>
            </a:r>
            <a:endParaRPr lang="en-US" altLang="zh-CN" sz="2400" dirty="0"/>
          </a:p>
          <a:p>
            <a:r>
              <a:rPr lang="zh-CN" altLang="en-US" sz="2400" dirty="0"/>
              <a:t>其中</a:t>
            </a:r>
            <a:r>
              <a:rPr lang="en-US" altLang="zh-CN" sz="2400" dirty="0"/>
              <a:t>S'</a:t>
            </a:r>
            <a:r>
              <a:rPr lang="zh-CN" altLang="en-US" sz="2400" dirty="0"/>
              <a:t>为开始符号，</a:t>
            </a:r>
            <a:r>
              <a:rPr lang="en-US" altLang="zh-CN" sz="2400" dirty="0"/>
              <a:t>a</a:t>
            </a:r>
            <a:r>
              <a:rPr lang="zh-CN" altLang="en-US" sz="2400" dirty="0"/>
              <a:t>、</a:t>
            </a:r>
            <a:r>
              <a:rPr lang="en-US" altLang="zh-CN" sz="2400" dirty="0" err="1"/>
              <a:t>b∈V</a:t>
            </a:r>
            <a:r>
              <a:rPr lang="en-US" altLang="zh-CN" sz="2400" dirty="0"/>
              <a:t>*</a:t>
            </a:r>
            <a:r>
              <a:rPr lang="zh-CN" altLang="en-US" sz="2400" dirty="0"/>
              <a:t>，</a:t>
            </a:r>
            <a:r>
              <a:rPr lang="en-US" altLang="zh-CN" sz="2400" dirty="0" err="1"/>
              <a:t>a∈V</a:t>
            </a:r>
            <a:r>
              <a:rPr lang="en-US" altLang="zh-CN" sz="2400" baseline="-25000" dirty="0" err="1"/>
              <a:t>T</a:t>
            </a:r>
            <a:r>
              <a:rPr lang="en-US" altLang="zh-CN" sz="2400" dirty="0"/>
              <a:t>, A</a:t>
            </a:r>
            <a:r>
              <a:rPr lang="zh-CN" altLang="en-US" sz="2400" dirty="0"/>
              <a:t>、</a:t>
            </a:r>
            <a:r>
              <a:rPr lang="en-US" altLang="zh-CN" sz="2400" dirty="0"/>
              <a:t>B∈V</a:t>
            </a:r>
            <a:r>
              <a:rPr lang="en-US" altLang="zh-CN" sz="2400" baseline="-25000" dirty="0"/>
              <a:t>N</a:t>
            </a:r>
            <a:r>
              <a:rPr lang="en-US" altLang="zh-CN" sz="2400" dirty="0"/>
              <a:t> </a:t>
            </a:r>
            <a:r>
              <a:rPr lang="zh-CN" altLang="en-US" sz="2400" dirty="0"/>
              <a:t>。</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冲突</a:t>
            </a:r>
            <a:endParaRPr lang="zh-CN" altLang="en-US" dirty="0"/>
          </a:p>
        </p:txBody>
      </p:sp>
      <p:sp>
        <p:nvSpPr>
          <p:cNvPr id="4" name="内容占位符 3"/>
          <p:cNvSpPr>
            <a:spLocks noGrp="1"/>
          </p:cNvSpPr>
          <p:nvPr>
            <p:ph sz="quarter" idx="13"/>
          </p:nvPr>
        </p:nvSpPr>
        <p:spPr>
          <a:xfrm>
            <a:off x="512217" y="3965813"/>
            <a:ext cx="7771968" cy="1601297"/>
          </a:xfrm>
        </p:spPr>
        <p:txBody>
          <a:bodyPr>
            <a:noAutofit/>
          </a:bodyPr>
          <a:lstStyle/>
          <a:p>
            <a:r>
              <a:rPr lang="zh-CN" altLang="en-US" dirty="0"/>
              <a:t>移进和归约项目同时存在：</a:t>
            </a:r>
            <a:r>
              <a:rPr lang="zh-CN" altLang="en-US" dirty="0">
                <a:solidFill>
                  <a:srgbClr val="FF0000"/>
                </a:solidFill>
              </a:rPr>
              <a:t>移进</a:t>
            </a:r>
            <a:r>
              <a:rPr lang="en-US" altLang="zh-CN" dirty="0">
                <a:solidFill>
                  <a:srgbClr val="FF0000"/>
                </a:solidFill>
              </a:rPr>
              <a:t>-</a:t>
            </a:r>
            <a:r>
              <a:rPr lang="zh-CN" altLang="en-US" dirty="0">
                <a:solidFill>
                  <a:srgbClr val="FF0000"/>
                </a:solidFill>
              </a:rPr>
              <a:t>归约冲突</a:t>
            </a:r>
            <a:endParaRPr lang="en-US" altLang="zh-CN" dirty="0">
              <a:solidFill>
                <a:srgbClr val="FF0000"/>
              </a:solidFill>
            </a:endParaRPr>
          </a:p>
          <a:p>
            <a:r>
              <a:rPr lang="zh-CN" altLang="en-US" dirty="0"/>
              <a:t>归约和归约项目同时存在：</a:t>
            </a:r>
            <a:r>
              <a:rPr lang="zh-CN" altLang="en-US" dirty="0">
                <a:solidFill>
                  <a:srgbClr val="FF0000"/>
                </a:solidFill>
              </a:rPr>
              <a:t>归约</a:t>
            </a:r>
            <a:r>
              <a:rPr lang="en-US" altLang="zh-CN" dirty="0">
                <a:solidFill>
                  <a:srgbClr val="FF0000"/>
                </a:solidFill>
              </a:rPr>
              <a:t>-</a:t>
            </a:r>
            <a:r>
              <a:rPr lang="zh-CN" altLang="en-US" dirty="0">
                <a:solidFill>
                  <a:srgbClr val="FF0000"/>
                </a:solidFill>
              </a:rPr>
              <a:t>归约冲突</a:t>
            </a:r>
            <a:endParaRPr lang="zh-CN" altLang="en-US" dirty="0">
              <a:solidFill>
                <a:srgbClr val="FF0000"/>
              </a:solidFill>
            </a:endParaRPr>
          </a:p>
        </p:txBody>
      </p:sp>
      <p:grpSp>
        <p:nvGrpSpPr>
          <p:cNvPr id="16" name="组合 15"/>
          <p:cNvGrpSpPr/>
          <p:nvPr/>
        </p:nvGrpSpPr>
        <p:grpSpPr>
          <a:xfrm>
            <a:off x="2875364" y="1546566"/>
            <a:ext cx="1721625" cy="1747853"/>
            <a:chOff x="2875364" y="1546566"/>
            <a:chExt cx="1721625" cy="1747853"/>
          </a:xfrm>
        </p:grpSpPr>
        <p:sp>
          <p:nvSpPr>
            <p:cNvPr id="5" name="矩形 4"/>
            <p:cNvSpPr/>
            <p:nvPr/>
          </p:nvSpPr>
          <p:spPr>
            <a:xfrm>
              <a:off x="2875364" y="1546566"/>
              <a:ext cx="1721625" cy="461665"/>
            </a:xfrm>
            <a:prstGeom prst="rect">
              <a:avLst/>
            </a:prstGeom>
          </p:spPr>
          <p:txBody>
            <a:bodyPr wrap="none">
              <a:spAutoFit/>
            </a:bodyPr>
            <a:lstStyle/>
            <a:p>
              <a:r>
                <a:rPr lang="zh-CN" altLang="en-US" sz="2400" dirty="0"/>
                <a:t> </a:t>
              </a:r>
              <a:r>
                <a:rPr lang="en-US" altLang="zh-CN" sz="2400" dirty="0"/>
                <a:t>A → α </a:t>
              </a:r>
              <a:r>
                <a:rPr lang="en-US" altLang="zh-CN" sz="2400" dirty="0">
                  <a:solidFill>
                    <a:srgbClr val="FF0000"/>
                  </a:solidFill>
                </a:rPr>
                <a:t>•</a:t>
              </a:r>
              <a:r>
                <a:rPr lang="en-US" altLang="zh-CN" sz="2400" dirty="0"/>
                <a:t> aβ</a:t>
              </a:r>
              <a:endParaRPr lang="zh-CN" altLang="en-US" sz="2400" dirty="0"/>
            </a:p>
          </p:txBody>
        </p:sp>
        <p:sp>
          <p:nvSpPr>
            <p:cNvPr id="6" name="矩形 5"/>
            <p:cNvSpPr/>
            <p:nvPr/>
          </p:nvSpPr>
          <p:spPr>
            <a:xfrm>
              <a:off x="3012815" y="2832754"/>
              <a:ext cx="1533358" cy="461665"/>
            </a:xfrm>
            <a:prstGeom prst="rect">
              <a:avLst/>
            </a:prstGeom>
          </p:spPr>
          <p:txBody>
            <a:bodyPr wrap="square">
              <a:spAutoFit/>
            </a:bodyPr>
            <a:lstStyle/>
            <a:p>
              <a:r>
                <a:rPr lang="en-US" altLang="zh-CN" sz="2400" dirty="0"/>
                <a:t>B → γ </a:t>
              </a:r>
              <a:r>
                <a:rPr lang="en-US" altLang="zh-CN" sz="2400" dirty="0">
                  <a:solidFill>
                    <a:srgbClr val="FF0000"/>
                  </a:solidFill>
                </a:rPr>
                <a:t>•</a:t>
              </a:r>
              <a:endParaRPr lang="zh-CN" altLang="en-US" sz="2400" dirty="0">
                <a:solidFill>
                  <a:srgbClr val="FF0000"/>
                </a:solidFill>
              </a:endParaRPr>
            </a:p>
          </p:txBody>
        </p:sp>
      </p:grpSp>
      <p:sp>
        <p:nvSpPr>
          <p:cNvPr id="7" name="左大括号 6"/>
          <p:cNvSpPr/>
          <p:nvPr/>
        </p:nvSpPr>
        <p:spPr>
          <a:xfrm>
            <a:off x="2403714" y="1777398"/>
            <a:ext cx="558286" cy="1286189"/>
          </a:xfrm>
          <a:prstGeom prst="leftBrace">
            <a:avLst>
              <a:gd name="adj1" fmla="val 3533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矩形 7"/>
          <p:cNvSpPr/>
          <p:nvPr/>
        </p:nvSpPr>
        <p:spPr>
          <a:xfrm>
            <a:off x="860066" y="2008231"/>
            <a:ext cx="1518364" cy="830997"/>
          </a:xfrm>
          <a:prstGeom prst="rect">
            <a:avLst/>
          </a:prstGeom>
        </p:spPr>
        <p:txBody>
          <a:bodyPr wrap="none">
            <a:spAutoFit/>
          </a:bodyPr>
          <a:lstStyle/>
          <a:p>
            <a:pPr algn="ctr"/>
            <a:r>
              <a:rPr lang="zh-CN" altLang="en-US" sz="2400" dirty="0"/>
              <a:t>移进</a:t>
            </a:r>
            <a:r>
              <a:rPr lang="en-US" altLang="zh-CN" sz="2400" dirty="0"/>
              <a:t>-</a:t>
            </a:r>
            <a:r>
              <a:rPr lang="zh-CN" altLang="en-US" sz="2400" dirty="0"/>
              <a:t>归约</a:t>
            </a:r>
            <a:endParaRPr lang="en-US" altLang="zh-CN" sz="2400" dirty="0"/>
          </a:p>
          <a:p>
            <a:pPr algn="ctr"/>
            <a:r>
              <a:rPr lang="zh-CN" altLang="en-US" sz="2400" dirty="0"/>
              <a:t>冲突</a:t>
            </a:r>
            <a:endParaRPr lang="en-US" altLang="zh-CN" sz="2400" dirty="0"/>
          </a:p>
        </p:txBody>
      </p:sp>
      <p:grpSp>
        <p:nvGrpSpPr>
          <p:cNvPr id="17" name="组合 16"/>
          <p:cNvGrpSpPr/>
          <p:nvPr/>
        </p:nvGrpSpPr>
        <p:grpSpPr>
          <a:xfrm>
            <a:off x="6764076" y="1581669"/>
            <a:ext cx="1363924" cy="1747853"/>
            <a:chOff x="6764076" y="1581669"/>
            <a:chExt cx="1363924" cy="1747853"/>
          </a:xfrm>
        </p:grpSpPr>
        <p:sp>
          <p:nvSpPr>
            <p:cNvPr id="9" name="矩形 8"/>
            <p:cNvSpPr/>
            <p:nvPr/>
          </p:nvSpPr>
          <p:spPr>
            <a:xfrm>
              <a:off x="6764076" y="1581669"/>
              <a:ext cx="1363924" cy="461665"/>
            </a:xfrm>
            <a:prstGeom prst="rect">
              <a:avLst/>
            </a:prstGeom>
          </p:spPr>
          <p:txBody>
            <a:bodyPr wrap="square">
              <a:spAutoFit/>
            </a:bodyPr>
            <a:lstStyle/>
            <a:p>
              <a:r>
                <a:rPr lang="zh-CN" altLang="en-US" sz="2400" dirty="0"/>
                <a:t> </a:t>
              </a:r>
              <a:r>
                <a:rPr lang="en-US" altLang="zh-CN" sz="2400" dirty="0"/>
                <a:t>A → β</a:t>
              </a:r>
              <a:r>
                <a:rPr lang="en-US" altLang="zh-CN" sz="2400" dirty="0">
                  <a:solidFill>
                    <a:srgbClr val="FF0000"/>
                  </a:solidFill>
                </a:rPr>
                <a:t>•</a:t>
              </a:r>
              <a:endParaRPr lang="zh-CN" altLang="en-US" sz="2400" dirty="0">
                <a:solidFill>
                  <a:srgbClr val="FF0000"/>
                </a:solidFill>
              </a:endParaRPr>
            </a:p>
          </p:txBody>
        </p:sp>
        <p:sp>
          <p:nvSpPr>
            <p:cNvPr id="10" name="矩形 9"/>
            <p:cNvSpPr/>
            <p:nvPr/>
          </p:nvSpPr>
          <p:spPr>
            <a:xfrm>
              <a:off x="6901527" y="2867857"/>
              <a:ext cx="1152392" cy="461665"/>
            </a:xfrm>
            <a:prstGeom prst="rect">
              <a:avLst/>
            </a:prstGeom>
          </p:spPr>
          <p:txBody>
            <a:bodyPr wrap="square">
              <a:spAutoFit/>
            </a:bodyPr>
            <a:lstStyle/>
            <a:p>
              <a:r>
                <a:rPr lang="en-US" altLang="zh-CN" sz="2400" dirty="0"/>
                <a:t>B → γ</a:t>
              </a:r>
              <a:r>
                <a:rPr lang="en-US" altLang="zh-CN" sz="2400" dirty="0">
                  <a:solidFill>
                    <a:srgbClr val="FF0000"/>
                  </a:solidFill>
                </a:rPr>
                <a:t>•</a:t>
              </a:r>
              <a:endParaRPr lang="zh-CN" altLang="en-US" sz="2400" dirty="0">
                <a:solidFill>
                  <a:srgbClr val="FF0000"/>
                </a:solidFill>
              </a:endParaRPr>
            </a:p>
          </p:txBody>
        </p:sp>
      </p:grpSp>
      <p:sp>
        <p:nvSpPr>
          <p:cNvPr id="11" name="左大括号 10"/>
          <p:cNvSpPr/>
          <p:nvPr/>
        </p:nvSpPr>
        <p:spPr>
          <a:xfrm>
            <a:off x="6292426" y="1812501"/>
            <a:ext cx="558286" cy="1286189"/>
          </a:xfrm>
          <a:prstGeom prst="leftBrace">
            <a:avLst>
              <a:gd name="adj1" fmla="val 3533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矩形 11"/>
          <p:cNvSpPr/>
          <p:nvPr/>
        </p:nvSpPr>
        <p:spPr>
          <a:xfrm>
            <a:off x="4748777" y="2043334"/>
            <a:ext cx="1518364" cy="830997"/>
          </a:xfrm>
          <a:prstGeom prst="rect">
            <a:avLst/>
          </a:prstGeom>
        </p:spPr>
        <p:txBody>
          <a:bodyPr wrap="none">
            <a:spAutoFit/>
          </a:bodyPr>
          <a:lstStyle/>
          <a:p>
            <a:pPr algn="ctr"/>
            <a:r>
              <a:rPr lang="zh-CN" altLang="en-US" sz="2400" dirty="0"/>
              <a:t>归约</a:t>
            </a:r>
            <a:r>
              <a:rPr lang="en-US" altLang="zh-CN" sz="2400" dirty="0"/>
              <a:t>-</a:t>
            </a:r>
            <a:r>
              <a:rPr lang="zh-CN" altLang="en-US" sz="2400" dirty="0"/>
              <a:t>归约</a:t>
            </a:r>
            <a:endParaRPr lang="en-US" altLang="zh-CN" sz="2400" dirty="0"/>
          </a:p>
          <a:p>
            <a:pPr algn="ctr"/>
            <a:r>
              <a:rPr lang="zh-CN" altLang="en-US" sz="2400" dirty="0"/>
              <a:t>冲突</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fade">
                                      <p:cBhvr>
                                        <p:cTn id="20" dur="500"/>
                                        <p:tgtEl>
                                          <p:spTgt spid="4">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4">
                                            <p:txEl>
                                              <p:pRg st="1" end="1"/>
                                            </p:txEl>
                                          </p:spTgt>
                                        </p:tgtEl>
                                        <p:attrNameLst>
                                          <p:attrName>style.visibility</p:attrName>
                                        </p:attrNameLst>
                                      </p:cBhvr>
                                      <p:to>
                                        <p:strVal val="visible"/>
                                      </p:to>
                                    </p:set>
                                    <p:animEffect transition="in" filter="fade">
                                      <p:cBhvr>
                                        <p:cTn id="38"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animBg="1"/>
      <p:bldP spid="8" grpId="0"/>
      <p:bldP spid="11" grpId="0" animBg="1"/>
      <p:bldP spid="1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en-US" altLang="zh-CN" dirty="0"/>
              <a:t>7.2.5 LR(0)</a:t>
            </a:r>
            <a:r>
              <a:rPr lang="zh-CN" altLang="en-US" dirty="0"/>
              <a:t>文法的定义</a:t>
            </a:r>
            <a:endParaRPr lang="zh-CN" altLang="en-US" dirty="0"/>
          </a:p>
        </p:txBody>
      </p:sp>
      <p:sp>
        <p:nvSpPr>
          <p:cNvPr id="4" name="内容占位符 3"/>
          <p:cNvSpPr>
            <a:spLocks noGrp="1"/>
          </p:cNvSpPr>
          <p:nvPr>
            <p:ph sz="quarter" idx="13"/>
          </p:nvPr>
        </p:nvSpPr>
        <p:spPr/>
        <p:txBody>
          <a:bodyPr/>
          <a:lstStyle/>
          <a:p>
            <a:r>
              <a:rPr lang="zh-CN" altLang="en-US" dirty="0"/>
              <a:t>若一个文法</a:t>
            </a:r>
            <a:r>
              <a:rPr lang="en-US" altLang="zh-CN" dirty="0"/>
              <a:t>G</a:t>
            </a:r>
            <a:r>
              <a:rPr lang="zh-CN" altLang="en-US" dirty="0"/>
              <a:t>的拓广文法</a:t>
            </a:r>
            <a:r>
              <a:rPr lang="en-US" altLang="zh-CN" dirty="0"/>
              <a:t>G'</a:t>
            </a:r>
            <a:r>
              <a:rPr lang="zh-CN" altLang="en-US" dirty="0"/>
              <a:t>的活前缀识别自动机中的每个状态不存在下述情况：</a:t>
            </a:r>
            <a:endParaRPr lang="zh-CN" altLang="en-US" dirty="0"/>
          </a:p>
          <a:p>
            <a:r>
              <a:rPr lang="en-US" altLang="zh-CN" dirty="0"/>
              <a:t>1</a:t>
            </a:r>
            <a:r>
              <a:rPr lang="zh-CN" altLang="en-US" dirty="0"/>
              <a:t>、既含移进项目又含归约项目（移进</a:t>
            </a:r>
            <a:r>
              <a:rPr lang="en-US" altLang="zh-CN" dirty="0"/>
              <a:t>—</a:t>
            </a:r>
            <a:r>
              <a:rPr lang="zh-CN" altLang="en-US" dirty="0"/>
              <a:t>归约冲突）；</a:t>
            </a:r>
            <a:endParaRPr lang="zh-CN" altLang="en-US" dirty="0"/>
          </a:p>
          <a:p>
            <a:r>
              <a:rPr lang="en-US" altLang="zh-CN" dirty="0"/>
              <a:t>2</a:t>
            </a:r>
            <a:r>
              <a:rPr lang="zh-CN" altLang="en-US" dirty="0"/>
              <a:t>、含有多个归约项目（归约</a:t>
            </a:r>
            <a:r>
              <a:rPr lang="en-US" altLang="zh-CN" dirty="0"/>
              <a:t>—</a:t>
            </a:r>
            <a:r>
              <a:rPr lang="zh-CN" altLang="en-US" dirty="0"/>
              <a:t>归约冲突）</a:t>
            </a:r>
            <a:endParaRPr lang="zh-CN" altLang="en-US" dirty="0"/>
          </a:p>
          <a:p>
            <a:r>
              <a:rPr lang="zh-CN" altLang="en-US" dirty="0"/>
              <a:t>则称</a:t>
            </a:r>
            <a:r>
              <a:rPr lang="en-US" altLang="zh-CN" dirty="0"/>
              <a:t>G</a:t>
            </a:r>
            <a:r>
              <a:rPr lang="zh-CN" altLang="en-US" dirty="0"/>
              <a:t>是一个</a:t>
            </a:r>
            <a:r>
              <a:rPr lang="en-US" altLang="zh-CN" dirty="0"/>
              <a:t>LR(0)</a:t>
            </a:r>
            <a:r>
              <a:rPr lang="zh-CN" altLang="en-US" dirty="0"/>
              <a:t>文法。也就是说，</a:t>
            </a:r>
            <a:r>
              <a:rPr lang="en-US" altLang="zh-CN" dirty="0"/>
              <a:t>LR(0)</a:t>
            </a:r>
            <a:r>
              <a:rPr lang="zh-CN" altLang="en-US" dirty="0"/>
              <a:t>文法规范族的每个项目集不包含任何冲突项目。</a:t>
            </a:r>
            <a:endParaRPr lang="zh-CN" altLang="en-US"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四种不同的分析表</a:t>
            </a:r>
            <a:endParaRPr lang="zh-CN" altLang="en-US" dirty="0"/>
          </a:p>
        </p:txBody>
      </p:sp>
      <p:sp>
        <p:nvSpPr>
          <p:cNvPr id="4" name="内容占位符 3"/>
          <p:cNvSpPr>
            <a:spLocks noGrp="1"/>
          </p:cNvSpPr>
          <p:nvPr>
            <p:ph sz="quarter" idx="13"/>
          </p:nvPr>
        </p:nvSpPr>
        <p:spPr/>
        <p:txBody>
          <a:bodyPr>
            <a:noAutofit/>
          </a:bodyPr>
          <a:lstStyle/>
          <a:p>
            <a:r>
              <a:rPr lang="zh-CN" altLang="en-US" sz="2400" dirty="0"/>
              <a:t>第一种，也是最简单的，叫</a:t>
            </a:r>
            <a:r>
              <a:rPr lang="en-US" altLang="zh-CN" sz="2400" dirty="0">
                <a:solidFill>
                  <a:srgbClr val="FF0000"/>
                </a:solidFill>
              </a:rPr>
              <a:t>LR(0)</a:t>
            </a:r>
            <a:r>
              <a:rPr lang="zh-CN" altLang="en-US" sz="2400" dirty="0">
                <a:solidFill>
                  <a:srgbClr val="FF0000"/>
                </a:solidFill>
              </a:rPr>
              <a:t>分析法</a:t>
            </a:r>
            <a:r>
              <a:rPr lang="zh-CN" altLang="en-US" sz="2400" dirty="0"/>
              <a:t>，在分析过程中不需要向右查看输入符号，因而它对文法的限制比较大，但它是建立其它</a:t>
            </a:r>
            <a:r>
              <a:rPr lang="en-US" altLang="zh-CN" sz="2400" dirty="0"/>
              <a:t>LR</a:t>
            </a:r>
            <a:r>
              <a:rPr lang="zh-CN" altLang="en-US" sz="2400" dirty="0"/>
              <a:t>分析法的基础。</a:t>
            </a:r>
            <a:endParaRPr lang="zh-CN" altLang="en-US" sz="2400" dirty="0"/>
          </a:p>
          <a:p>
            <a:r>
              <a:rPr lang="zh-CN" altLang="en-US" sz="2400" dirty="0"/>
              <a:t>第二种是</a:t>
            </a:r>
            <a:r>
              <a:rPr lang="zh-CN" altLang="en-US" sz="2400" dirty="0">
                <a:solidFill>
                  <a:srgbClr val="FF0000"/>
                </a:solidFill>
              </a:rPr>
              <a:t>简单</a:t>
            </a:r>
            <a:r>
              <a:rPr lang="en-US" altLang="zh-CN" sz="2400" dirty="0">
                <a:solidFill>
                  <a:srgbClr val="FF0000"/>
                </a:solidFill>
              </a:rPr>
              <a:t>LR</a:t>
            </a:r>
            <a:r>
              <a:rPr lang="zh-CN" altLang="en-US" sz="2400" dirty="0">
                <a:solidFill>
                  <a:srgbClr val="FF0000"/>
                </a:solidFill>
              </a:rPr>
              <a:t>分析法</a:t>
            </a:r>
            <a:r>
              <a:rPr lang="zh-CN" altLang="en-US" sz="2400" dirty="0"/>
              <a:t>（简称</a:t>
            </a:r>
            <a:r>
              <a:rPr lang="en-US" altLang="zh-CN" sz="2400" dirty="0">
                <a:solidFill>
                  <a:srgbClr val="FF0000"/>
                </a:solidFill>
              </a:rPr>
              <a:t>SLR</a:t>
            </a:r>
            <a:r>
              <a:rPr lang="zh-CN" altLang="en-US" sz="2400" dirty="0"/>
              <a:t>）。虽然有些文法构造不出</a:t>
            </a:r>
            <a:r>
              <a:rPr lang="en-US" altLang="zh-CN" sz="2400" dirty="0"/>
              <a:t>SLR</a:t>
            </a:r>
            <a:r>
              <a:rPr lang="zh-CN" altLang="en-US" sz="2400" dirty="0"/>
              <a:t>分析表，但这是一种比较容易实现又极具使用价值的方法。</a:t>
            </a:r>
            <a:endParaRPr lang="zh-CN" altLang="en-US" sz="2400" dirty="0"/>
          </a:p>
          <a:p>
            <a:r>
              <a:rPr lang="zh-CN" altLang="en-US" sz="2400" dirty="0"/>
              <a:t>第三种是</a:t>
            </a:r>
            <a:r>
              <a:rPr lang="zh-CN" altLang="en-US" sz="2400" dirty="0">
                <a:solidFill>
                  <a:srgbClr val="FF0000"/>
                </a:solidFill>
              </a:rPr>
              <a:t>规范</a:t>
            </a:r>
            <a:r>
              <a:rPr lang="en-US" altLang="zh-CN" sz="2400" dirty="0">
                <a:solidFill>
                  <a:srgbClr val="FF0000"/>
                </a:solidFill>
              </a:rPr>
              <a:t>LR</a:t>
            </a:r>
            <a:r>
              <a:rPr lang="zh-CN" altLang="en-US" sz="2400" dirty="0">
                <a:solidFill>
                  <a:srgbClr val="FF0000"/>
                </a:solidFill>
              </a:rPr>
              <a:t>分析法</a:t>
            </a:r>
            <a:r>
              <a:rPr lang="zh-CN" altLang="en-US" sz="2400" dirty="0"/>
              <a:t>（即</a:t>
            </a:r>
            <a:r>
              <a:rPr lang="en-US" altLang="zh-CN" sz="2400" dirty="0">
                <a:solidFill>
                  <a:srgbClr val="FF0000"/>
                </a:solidFill>
              </a:rPr>
              <a:t>LR(1)</a:t>
            </a:r>
            <a:r>
              <a:rPr lang="zh-CN" altLang="en-US" sz="2400" dirty="0"/>
              <a:t>）。这种分析表能力最强，能够适用一大类文法，但实现代价过高，或者说分析表的体积太大。</a:t>
            </a:r>
            <a:endParaRPr lang="zh-CN" altLang="en-US" sz="2400" dirty="0"/>
          </a:p>
          <a:p>
            <a:r>
              <a:rPr lang="zh-CN" altLang="en-US" sz="2400" dirty="0"/>
              <a:t>第四种是</a:t>
            </a:r>
            <a:r>
              <a:rPr lang="zh-CN" altLang="en-US" sz="2400" dirty="0">
                <a:solidFill>
                  <a:srgbClr val="FF0000"/>
                </a:solidFill>
              </a:rPr>
              <a:t>向前</a:t>
            </a:r>
            <a:r>
              <a:rPr lang="en-US" altLang="zh-CN" sz="2400" dirty="0">
                <a:solidFill>
                  <a:srgbClr val="FF0000"/>
                </a:solidFill>
              </a:rPr>
              <a:t>LR</a:t>
            </a:r>
            <a:r>
              <a:rPr lang="zh-CN" altLang="en-US" sz="2400" dirty="0">
                <a:solidFill>
                  <a:srgbClr val="FF0000"/>
                </a:solidFill>
              </a:rPr>
              <a:t>分析法</a:t>
            </a:r>
            <a:r>
              <a:rPr lang="zh-CN" altLang="en-US" sz="2400" dirty="0"/>
              <a:t>（简称</a:t>
            </a:r>
            <a:r>
              <a:rPr lang="en-US" altLang="zh-CN" sz="2400" dirty="0">
                <a:solidFill>
                  <a:srgbClr val="FF0000"/>
                </a:solidFill>
              </a:rPr>
              <a:t>LALR</a:t>
            </a:r>
            <a:r>
              <a:rPr lang="zh-CN" altLang="en-US" sz="2400" dirty="0"/>
              <a:t>）。这种分析表的能力介</a:t>
            </a:r>
            <a:r>
              <a:rPr lang="en-US" altLang="zh-CN" sz="2400" dirty="0"/>
              <a:t>SLR</a:t>
            </a:r>
            <a:r>
              <a:rPr lang="zh-CN" altLang="en-US" sz="2400" dirty="0"/>
              <a:t>和</a:t>
            </a:r>
            <a:r>
              <a:rPr lang="en-US" altLang="zh-CN" sz="2400" dirty="0"/>
              <a:t>LR(1)</a:t>
            </a:r>
            <a:r>
              <a:rPr lang="zh-CN" altLang="en-US" sz="2400" dirty="0"/>
              <a:t>之间，稍加努力即可高效率地实现。</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en-US" altLang="zh-CN" dirty="0"/>
              <a:t>7.2.6 LR(0)</a:t>
            </a:r>
            <a:r>
              <a:rPr lang="zh-CN" altLang="en-US" dirty="0"/>
              <a:t>分析表的构造</a:t>
            </a:r>
            <a:endParaRPr lang="zh-CN" altLang="en-US" dirty="0"/>
          </a:p>
        </p:txBody>
      </p:sp>
      <p:sp>
        <p:nvSpPr>
          <p:cNvPr id="4" name="内容占位符 3"/>
          <p:cNvSpPr>
            <a:spLocks noGrp="1"/>
          </p:cNvSpPr>
          <p:nvPr>
            <p:ph sz="quarter" idx="13"/>
          </p:nvPr>
        </p:nvSpPr>
        <p:spPr/>
        <p:txBody>
          <a:bodyPr/>
          <a:lstStyle/>
          <a:p>
            <a:r>
              <a:rPr lang="zh-CN" altLang="en-US" dirty="0"/>
              <a:t>对于</a:t>
            </a:r>
            <a:r>
              <a:rPr lang="en-US" altLang="zh-CN" dirty="0"/>
              <a:t>LR(0)</a:t>
            </a:r>
            <a:r>
              <a:rPr lang="zh-CN" altLang="en-US" dirty="0"/>
              <a:t>文法，我们可直接从它的项目集规范族</a:t>
            </a:r>
            <a:r>
              <a:rPr lang="en-US" altLang="zh-CN" dirty="0"/>
              <a:t>C={I</a:t>
            </a:r>
            <a:r>
              <a:rPr lang="en-US" altLang="zh-CN" baseline="-25000" dirty="0"/>
              <a:t>0</a:t>
            </a:r>
            <a:r>
              <a:rPr lang="en-US" altLang="zh-CN" dirty="0"/>
              <a:t>,I</a:t>
            </a:r>
            <a:r>
              <a:rPr lang="en-US" altLang="zh-CN" baseline="-25000" dirty="0"/>
              <a:t>1</a:t>
            </a:r>
            <a:r>
              <a:rPr lang="en-US" altLang="zh-CN" dirty="0"/>
              <a:t>,</a:t>
            </a:r>
            <a:r>
              <a:rPr lang="zh-CN" altLang="zh-CN" dirty="0"/>
              <a:t>…</a:t>
            </a:r>
            <a:r>
              <a:rPr lang="en-US" altLang="zh-CN" dirty="0"/>
              <a:t>I</a:t>
            </a:r>
            <a:r>
              <a:rPr lang="en-US" altLang="zh-CN" baseline="-25000" dirty="0"/>
              <a:t>n</a:t>
            </a:r>
            <a:r>
              <a:rPr lang="en-US" altLang="zh-CN" dirty="0"/>
              <a:t>}</a:t>
            </a:r>
            <a:r>
              <a:rPr lang="zh-CN" altLang="en-US" dirty="0"/>
              <a:t>和活前缀识别自动机的状态转换函数</a:t>
            </a:r>
            <a:r>
              <a:rPr lang="en-US" altLang="zh-CN" dirty="0"/>
              <a:t>GO</a:t>
            </a:r>
            <a:r>
              <a:rPr lang="zh-CN" altLang="en-US" dirty="0"/>
              <a:t>构造出</a:t>
            </a:r>
            <a:r>
              <a:rPr lang="en-US" altLang="zh-CN" dirty="0"/>
              <a:t>LR(0)</a:t>
            </a:r>
            <a:r>
              <a:rPr lang="zh-CN" altLang="en-US" dirty="0"/>
              <a:t>分析表。</a:t>
            </a:r>
            <a:endParaRPr lang="en-US" altLang="zh-CN" dirty="0"/>
          </a:p>
          <a:p>
            <a:r>
              <a:rPr lang="en-US" altLang="zh-CN" dirty="0">
                <a:solidFill>
                  <a:srgbClr val="FF0000"/>
                </a:solidFill>
              </a:rPr>
              <a:t>LR(0)</a:t>
            </a:r>
            <a:r>
              <a:rPr lang="zh-CN" altLang="en-US" dirty="0">
                <a:solidFill>
                  <a:srgbClr val="FF0000"/>
                </a:solidFill>
              </a:rPr>
              <a:t>分析表</a:t>
            </a:r>
            <a:r>
              <a:rPr lang="zh-CN" altLang="en-US" dirty="0"/>
              <a:t>相当于识别活前缀的有限自动机</a:t>
            </a:r>
            <a:r>
              <a:rPr lang="en-US" altLang="zh-CN" dirty="0"/>
              <a:t>DAF</a:t>
            </a:r>
            <a:r>
              <a:rPr lang="zh-CN" altLang="en-US" dirty="0"/>
              <a:t>的</a:t>
            </a:r>
            <a:r>
              <a:rPr lang="zh-CN" altLang="en-US" dirty="0">
                <a:solidFill>
                  <a:srgbClr val="FF0000"/>
                </a:solidFill>
              </a:rPr>
              <a:t>状态转换矩阵</a:t>
            </a:r>
            <a:r>
              <a:rPr lang="zh-CN" altLang="en-US" dirty="0"/>
              <a:t>。</a:t>
            </a:r>
            <a:endParaRPr lang="en-US" altLang="zh-CN" dirty="0"/>
          </a:p>
          <a:p>
            <a:endParaRPr lang="zh-CN" altLang="en-US"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normAutofit/>
          </a:bodyPr>
          <a:lstStyle/>
          <a:p>
            <a:r>
              <a:rPr lang="en-US" altLang="zh-CN" dirty="0"/>
              <a:t>LR(0)</a:t>
            </a:r>
            <a:r>
              <a:rPr lang="zh-CN" altLang="en-US" dirty="0"/>
              <a:t>分析表的构造方法</a:t>
            </a:r>
            <a:endParaRPr lang="zh-CN" altLang="en-US" dirty="0"/>
          </a:p>
        </p:txBody>
      </p:sp>
      <p:sp>
        <p:nvSpPr>
          <p:cNvPr id="4" name="内容占位符 3"/>
          <p:cNvSpPr>
            <a:spLocks noGrp="1"/>
          </p:cNvSpPr>
          <p:nvPr>
            <p:ph sz="quarter" idx="13"/>
          </p:nvPr>
        </p:nvSpPr>
        <p:spPr/>
        <p:txBody>
          <a:bodyPr>
            <a:normAutofit/>
          </a:bodyPr>
          <a:lstStyle/>
          <a:p>
            <a:r>
              <a:rPr lang="en-US" altLang="zh-CN" sz="2400" dirty="0"/>
              <a:t>LR(0)</a:t>
            </a:r>
            <a:r>
              <a:rPr lang="zh-CN" altLang="en-US" sz="2400" dirty="0"/>
              <a:t>分析表的</a:t>
            </a:r>
            <a:r>
              <a:rPr lang="en-US" altLang="zh-CN" sz="2400" dirty="0"/>
              <a:t>ACTION</a:t>
            </a:r>
            <a:r>
              <a:rPr lang="zh-CN" altLang="en-US" sz="2400" dirty="0"/>
              <a:t>和</a:t>
            </a:r>
            <a:r>
              <a:rPr lang="en-US" altLang="zh-CN" sz="2400" dirty="0"/>
              <a:t>GOTO</a:t>
            </a:r>
            <a:r>
              <a:rPr lang="zh-CN" altLang="en-US" sz="2400" dirty="0"/>
              <a:t>表的构造步骤如下：</a:t>
            </a:r>
            <a:endParaRPr lang="zh-CN" altLang="en-US" sz="2400" dirty="0"/>
          </a:p>
          <a:p>
            <a:r>
              <a:rPr lang="zh-CN" altLang="en-US" sz="2400" dirty="0"/>
              <a:t>令包含</a:t>
            </a:r>
            <a:r>
              <a:rPr lang="en-US" altLang="zh-CN" sz="2400" dirty="0"/>
              <a:t>S‘→ </a:t>
            </a:r>
            <a:r>
              <a:rPr lang="en-US" altLang="zh-CN" sz="2400" dirty="0">
                <a:solidFill>
                  <a:srgbClr val="FF0000"/>
                </a:solidFill>
              </a:rPr>
              <a:t>•</a:t>
            </a:r>
            <a:r>
              <a:rPr lang="en-US" altLang="zh-CN" sz="2400" dirty="0"/>
              <a:t> S </a:t>
            </a:r>
            <a:r>
              <a:rPr lang="zh-CN" altLang="en-US" sz="2400" dirty="0"/>
              <a:t>的项目集</a:t>
            </a:r>
            <a:r>
              <a:rPr lang="en-US" altLang="zh-CN" sz="2400" dirty="0"/>
              <a:t>I</a:t>
            </a:r>
            <a:r>
              <a:rPr lang="en-US" altLang="zh-CN" sz="2400" baseline="-25000" dirty="0"/>
              <a:t>k</a:t>
            </a:r>
            <a:r>
              <a:rPr lang="zh-CN" altLang="en-US" sz="2400" dirty="0"/>
              <a:t>的下标</a:t>
            </a:r>
            <a:r>
              <a:rPr lang="en-US" altLang="zh-CN" sz="2400" dirty="0"/>
              <a:t>k</a:t>
            </a:r>
            <a:r>
              <a:rPr lang="zh-CN" altLang="en-US" sz="2400" dirty="0"/>
              <a:t>为分析器的初态</a:t>
            </a:r>
            <a:r>
              <a:rPr lang="en-US" altLang="zh-CN" sz="2400" dirty="0"/>
              <a:t>;</a:t>
            </a:r>
            <a:endParaRPr lang="en-US" altLang="zh-CN" sz="2400" dirty="0"/>
          </a:p>
          <a:p>
            <a:r>
              <a:rPr lang="en-US" altLang="zh-CN" sz="2400" dirty="0"/>
              <a:t>(1) </a:t>
            </a:r>
            <a:r>
              <a:rPr lang="zh-CN" altLang="en-US" sz="2400" dirty="0">
                <a:solidFill>
                  <a:srgbClr val="000000"/>
                </a:solidFill>
                <a:latin typeface="宋体" pitchFamily="2" charset="-122"/>
              </a:rPr>
              <a:t>若</a:t>
            </a:r>
            <a:r>
              <a:rPr lang="en-US" altLang="zh-CN" sz="2400" dirty="0">
                <a:solidFill>
                  <a:srgbClr val="000000"/>
                </a:solidFill>
              </a:rPr>
              <a:t>A</a:t>
            </a:r>
            <a:r>
              <a:rPr lang="en-US" altLang="zh-CN" sz="2400" dirty="0"/>
              <a:t> → </a:t>
            </a:r>
            <a:r>
              <a:rPr lang="en-US" altLang="zh-CN" sz="2400" dirty="0">
                <a:solidFill>
                  <a:srgbClr val="000000"/>
                </a:solidFill>
                <a:sym typeface="Symbol" panose="05050102010706020507" pitchFamily="18" charset="2"/>
              </a:rPr>
              <a:t></a:t>
            </a:r>
            <a:r>
              <a:rPr lang="en-US" altLang="zh-CN" sz="2400" dirty="0"/>
              <a:t> </a:t>
            </a:r>
            <a:r>
              <a:rPr lang="en-US" altLang="zh-CN" sz="2400" dirty="0">
                <a:solidFill>
                  <a:srgbClr val="FF0000"/>
                </a:solidFill>
              </a:rPr>
              <a:t>•</a:t>
            </a:r>
            <a:r>
              <a:rPr lang="en-US" altLang="zh-CN" sz="2400" dirty="0"/>
              <a:t> </a:t>
            </a:r>
            <a:r>
              <a:rPr lang="en-US" altLang="zh-CN" sz="2400" dirty="0">
                <a:solidFill>
                  <a:srgbClr val="000000"/>
                </a:solidFill>
              </a:rPr>
              <a:t>a</a:t>
            </a:r>
            <a:r>
              <a:rPr lang="en-US" altLang="zh-CN" sz="2400" dirty="0">
                <a:solidFill>
                  <a:srgbClr val="000000"/>
                </a:solidFill>
                <a:sym typeface="Symbol" panose="05050102010706020507" pitchFamily="18" charset="2"/>
              </a:rPr>
              <a:t></a:t>
            </a:r>
            <a:r>
              <a:rPr lang="en-US" altLang="zh-CN" sz="2400" dirty="0">
                <a:solidFill>
                  <a:srgbClr val="000000"/>
                </a:solidFill>
                <a:latin typeface="宋体" pitchFamily="2" charset="-122"/>
              </a:rPr>
              <a:t>∈</a:t>
            </a:r>
            <a:r>
              <a:rPr lang="en-US" altLang="zh-CN" sz="2400" dirty="0">
                <a:solidFill>
                  <a:srgbClr val="000000"/>
                </a:solidFill>
              </a:rPr>
              <a:t>I</a:t>
            </a:r>
            <a:r>
              <a:rPr lang="en-US" altLang="zh-CN" sz="2400" baseline="-30000" dirty="0">
                <a:solidFill>
                  <a:srgbClr val="000000"/>
                </a:solidFill>
              </a:rPr>
              <a:t>k</a:t>
            </a:r>
            <a:r>
              <a:rPr lang="zh-CN" altLang="en-US" sz="2400" dirty="0">
                <a:solidFill>
                  <a:srgbClr val="000000"/>
                </a:solidFill>
                <a:latin typeface="宋体" pitchFamily="2" charset="-122"/>
              </a:rPr>
              <a:t>，且</a:t>
            </a:r>
            <a:r>
              <a:rPr lang="en-US" altLang="zh-CN" sz="2400" dirty="0">
                <a:solidFill>
                  <a:srgbClr val="000000"/>
                </a:solidFill>
              </a:rPr>
              <a:t>GO(I</a:t>
            </a:r>
            <a:r>
              <a:rPr lang="en-US" altLang="zh-CN" sz="2400" baseline="-30000" dirty="0">
                <a:solidFill>
                  <a:srgbClr val="000000"/>
                </a:solidFill>
              </a:rPr>
              <a:t>k</a:t>
            </a:r>
            <a:r>
              <a:rPr lang="en-US" altLang="zh-CN" sz="2400" dirty="0">
                <a:solidFill>
                  <a:srgbClr val="000000"/>
                </a:solidFill>
              </a:rPr>
              <a:t>, a)= </a:t>
            </a:r>
            <a:r>
              <a:rPr lang="en-US" altLang="zh-CN" sz="2400" dirty="0" err="1">
                <a:solidFill>
                  <a:srgbClr val="000000"/>
                </a:solidFill>
              </a:rPr>
              <a:t>I</a:t>
            </a:r>
            <a:r>
              <a:rPr lang="en-US" altLang="zh-CN" sz="2400" baseline="-30000" dirty="0" err="1">
                <a:solidFill>
                  <a:srgbClr val="000000"/>
                </a:solidFill>
              </a:rPr>
              <a:t>j</a:t>
            </a:r>
            <a:r>
              <a:rPr lang="en-US" altLang="zh-CN" sz="2400" dirty="0">
                <a:solidFill>
                  <a:srgbClr val="000000"/>
                </a:solidFill>
              </a:rPr>
              <a:t>(</a:t>
            </a:r>
            <a:r>
              <a:rPr lang="en-US" altLang="zh-CN" sz="2400" dirty="0" err="1">
                <a:solidFill>
                  <a:srgbClr val="000000"/>
                </a:solidFill>
              </a:rPr>
              <a:t>a</a:t>
            </a:r>
            <a:r>
              <a:rPr lang="en-US" altLang="zh-CN" sz="2400" dirty="0" err="1">
                <a:solidFill>
                  <a:srgbClr val="000000"/>
                </a:solidFill>
                <a:latin typeface="宋体" pitchFamily="2" charset="-122"/>
              </a:rPr>
              <a:t>∈</a:t>
            </a:r>
            <a:r>
              <a:rPr lang="en-US" altLang="zh-CN" sz="2400" dirty="0" err="1">
                <a:solidFill>
                  <a:srgbClr val="000000"/>
                </a:solidFill>
              </a:rPr>
              <a:t>V</a:t>
            </a:r>
            <a:r>
              <a:rPr lang="en-US" altLang="zh-CN" sz="2400" baseline="-30000" dirty="0" err="1">
                <a:solidFill>
                  <a:srgbClr val="000000"/>
                </a:solidFill>
              </a:rPr>
              <a:t>T</a:t>
            </a:r>
            <a:r>
              <a:rPr lang="en-US" altLang="zh-CN" sz="2400" dirty="0">
                <a:solidFill>
                  <a:srgbClr val="000000"/>
                </a:solidFill>
              </a:rPr>
              <a:t>)</a:t>
            </a:r>
            <a:r>
              <a:rPr lang="zh-CN" altLang="en-US" sz="2400" dirty="0">
                <a:solidFill>
                  <a:srgbClr val="000000"/>
                </a:solidFill>
                <a:latin typeface="宋体" pitchFamily="2" charset="-122"/>
              </a:rPr>
              <a:t>，则置</a:t>
            </a:r>
            <a:r>
              <a:rPr lang="en-US" altLang="zh-CN" sz="2400" dirty="0">
                <a:solidFill>
                  <a:srgbClr val="000000"/>
                </a:solidFill>
              </a:rPr>
              <a:t>ACTION[k, a]=</a:t>
            </a:r>
            <a:r>
              <a:rPr lang="en-US" altLang="zh-CN" sz="2400" dirty="0" err="1">
                <a:solidFill>
                  <a:srgbClr val="000000"/>
                </a:solidFill>
              </a:rPr>
              <a:t>s</a:t>
            </a:r>
            <a:r>
              <a:rPr lang="en-US" altLang="zh-CN" sz="2400" baseline="-30000" dirty="0" err="1">
                <a:solidFill>
                  <a:srgbClr val="000000"/>
                </a:solidFill>
              </a:rPr>
              <a:t>j</a:t>
            </a:r>
            <a:r>
              <a:rPr lang="zh-CN" altLang="en-US" sz="2400" dirty="0">
                <a:solidFill>
                  <a:srgbClr val="000000"/>
                </a:solidFill>
              </a:rPr>
              <a:t>；</a:t>
            </a:r>
            <a:endParaRPr lang="en-US" altLang="zh-CN" sz="2400" dirty="0"/>
          </a:p>
          <a:p>
            <a:r>
              <a:rPr lang="en-US" altLang="zh-CN" sz="2400" dirty="0"/>
              <a:t>(2)</a:t>
            </a:r>
            <a:r>
              <a:rPr lang="zh-CN" altLang="en-US" sz="2400" dirty="0">
                <a:solidFill>
                  <a:srgbClr val="000000"/>
                </a:solidFill>
                <a:latin typeface="宋体" pitchFamily="2" charset="-122"/>
              </a:rPr>
              <a:t>若</a:t>
            </a:r>
            <a:r>
              <a:rPr lang="en-US" altLang="zh-CN" sz="2400" dirty="0">
                <a:solidFill>
                  <a:srgbClr val="000000"/>
                </a:solidFill>
              </a:rPr>
              <a:t>A</a:t>
            </a:r>
            <a:r>
              <a:rPr lang="en-US" altLang="zh-CN" sz="2400" dirty="0"/>
              <a:t> → </a:t>
            </a:r>
            <a:r>
              <a:rPr lang="en-US" altLang="zh-CN" sz="2400" dirty="0">
                <a:solidFill>
                  <a:srgbClr val="000000"/>
                </a:solidFill>
                <a:sym typeface="Symbol" panose="05050102010706020507" pitchFamily="18" charset="2"/>
              </a:rPr>
              <a:t></a:t>
            </a:r>
            <a:r>
              <a:rPr lang="en-US" altLang="zh-CN" sz="2400" dirty="0"/>
              <a:t> </a:t>
            </a:r>
            <a:r>
              <a:rPr lang="en-US" altLang="zh-CN" sz="2400" dirty="0">
                <a:solidFill>
                  <a:srgbClr val="FF0000"/>
                </a:solidFill>
              </a:rPr>
              <a:t>•</a:t>
            </a:r>
            <a:r>
              <a:rPr lang="en-US" altLang="zh-CN" sz="2400" dirty="0"/>
              <a:t> </a:t>
            </a:r>
            <a:r>
              <a:rPr lang="en-US" altLang="zh-CN" sz="2400" dirty="0">
                <a:solidFill>
                  <a:srgbClr val="000000"/>
                </a:solidFill>
                <a:latin typeface="宋体" pitchFamily="2" charset="-122"/>
              </a:rPr>
              <a:t>∈</a:t>
            </a:r>
            <a:r>
              <a:rPr lang="en-US" altLang="zh-CN" sz="2400" dirty="0">
                <a:solidFill>
                  <a:srgbClr val="000000"/>
                </a:solidFill>
              </a:rPr>
              <a:t>I</a:t>
            </a:r>
            <a:r>
              <a:rPr lang="en-US" altLang="zh-CN" sz="2400" baseline="-30000" dirty="0">
                <a:solidFill>
                  <a:srgbClr val="000000"/>
                </a:solidFill>
              </a:rPr>
              <a:t>k</a:t>
            </a:r>
            <a:r>
              <a:rPr lang="zh-CN" altLang="en-US" sz="2400" dirty="0">
                <a:solidFill>
                  <a:srgbClr val="000000"/>
                </a:solidFill>
                <a:latin typeface="宋体" pitchFamily="2" charset="-122"/>
              </a:rPr>
              <a:t>，则对任意终结符</a:t>
            </a:r>
            <a:r>
              <a:rPr lang="en-US" altLang="zh-CN" sz="2400" dirty="0">
                <a:solidFill>
                  <a:srgbClr val="000000"/>
                </a:solidFill>
              </a:rPr>
              <a:t>a</a:t>
            </a:r>
            <a:r>
              <a:rPr lang="en-US" altLang="zh-CN" sz="2400" dirty="0">
                <a:solidFill>
                  <a:srgbClr val="000000"/>
                </a:solidFill>
                <a:latin typeface="宋体" pitchFamily="2" charset="-122"/>
              </a:rPr>
              <a:t>(</a:t>
            </a:r>
            <a:r>
              <a:rPr lang="zh-CN" altLang="en-US" sz="2400" dirty="0">
                <a:solidFill>
                  <a:srgbClr val="000000"/>
                </a:solidFill>
                <a:latin typeface="宋体" pitchFamily="2" charset="-122"/>
              </a:rPr>
              <a:t>包括</a:t>
            </a:r>
            <a:r>
              <a:rPr lang="en-US" altLang="zh-CN" sz="2400" dirty="0">
                <a:solidFill>
                  <a:srgbClr val="000000"/>
                </a:solidFill>
              </a:rPr>
              <a:t>#)</a:t>
            </a:r>
            <a:r>
              <a:rPr lang="zh-CN" altLang="en-US" sz="2400" dirty="0">
                <a:solidFill>
                  <a:srgbClr val="000000"/>
                </a:solidFill>
                <a:latin typeface="宋体" pitchFamily="2" charset="-122"/>
              </a:rPr>
              <a:t>置</a:t>
            </a:r>
            <a:r>
              <a:rPr lang="en-US" altLang="zh-CN" sz="2400" dirty="0">
                <a:solidFill>
                  <a:srgbClr val="000000"/>
                </a:solidFill>
              </a:rPr>
              <a:t>ACTION[k, a]= </a:t>
            </a:r>
            <a:r>
              <a:rPr lang="en-US" altLang="zh-CN" sz="2400" dirty="0" err="1">
                <a:solidFill>
                  <a:srgbClr val="000000"/>
                </a:solidFill>
              </a:rPr>
              <a:t>r</a:t>
            </a:r>
            <a:r>
              <a:rPr lang="en-US" altLang="zh-CN" sz="2400" baseline="-30000" dirty="0" err="1">
                <a:solidFill>
                  <a:srgbClr val="000000"/>
                </a:solidFill>
              </a:rPr>
              <a:t>j</a:t>
            </a:r>
            <a:r>
              <a:rPr lang="en-US" altLang="zh-CN" sz="2400" dirty="0">
                <a:solidFill>
                  <a:srgbClr val="000000"/>
                </a:solidFill>
                <a:latin typeface="宋体" pitchFamily="2" charset="-122"/>
              </a:rPr>
              <a:t>(</a:t>
            </a:r>
            <a:r>
              <a:rPr lang="en-US" altLang="zh-CN" sz="2400" dirty="0">
                <a:solidFill>
                  <a:srgbClr val="000000"/>
                </a:solidFill>
              </a:rPr>
              <a:t>j</a:t>
            </a:r>
            <a:r>
              <a:rPr lang="zh-CN" altLang="en-US" sz="2400" dirty="0">
                <a:solidFill>
                  <a:srgbClr val="000000"/>
                </a:solidFill>
                <a:latin typeface="宋体" pitchFamily="2" charset="-122"/>
              </a:rPr>
              <a:t>为产生式</a:t>
            </a:r>
            <a:r>
              <a:rPr lang="en-US" altLang="zh-CN" sz="2400" dirty="0">
                <a:solidFill>
                  <a:srgbClr val="000000"/>
                </a:solidFill>
              </a:rPr>
              <a:t>A</a:t>
            </a:r>
            <a:r>
              <a:rPr lang="en-US" altLang="zh-CN" sz="2400" dirty="0">
                <a:solidFill>
                  <a:srgbClr val="000000"/>
                </a:solidFill>
                <a:latin typeface="宋体" pitchFamily="2" charset="-122"/>
              </a:rPr>
              <a:t>→</a:t>
            </a:r>
            <a:r>
              <a:rPr lang="en-US" altLang="zh-CN" sz="2400" dirty="0">
                <a:solidFill>
                  <a:srgbClr val="000000"/>
                </a:solidFill>
                <a:sym typeface="Symbol" panose="05050102010706020507" pitchFamily="18" charset="2"/>
              </a:rPr>
              <a:t></a:t>
            </a:r>
            <a:r>
              <a:rPr lang="zh-CN" altLang="en-US" sz="2400" dirty="0"/>
              <a:t>在文法</a:t>
            </a:r>
            <a:r>
              <a:rPr lang="en-US" altLang="zh-CN" sz="2400" dirty="0"/>
              <a:t>G‘</a:t>
            </a:r>
            <a:r>
              <a:rPr lang="zh-CN" altLang="en-US" sz="2400" dirty="0"/>
              <a:t>中</a:t>
            </a:r>
            <a:r>
              <a:rPr lang="zh-CN" altLang="en-US" sz="2400" dirty="0">
                <a:solidFill>
                  <a:srgbClr val="000000"/>
                </a:solidFill>
                <a:latin typeface="宋体" pitchFamily="2" charset="-122"/>
              </a:rPr>
              <a:t>的编号</a:t>
            </a:r>
            <a:r>
              <a:rPr lang="en-US" altLang="zh-CN" sz="2400" dirty="0">
                <a:solidFill>
                  <a:srgbClr val="000000"/>
                </a:solidFill>
                <a:latin typeface="宋体" pitchFamily="2" charset="-122"/>
              </a:rPr>
              <a:t>)</a:t>
            </a:r>
            <a:r>
              <a:rPr lang="zh-CN" altLang="en-US" sz="2400" dirty="0"/>
              <a:t>；</a:t>
            </a:r>
            <a:endParaRPr lang="en-US" altLang="zh-CN" sz="2400" dirty="0"/>
          </a:p>
          <a:p>
            <a:r>
              <a:rPr lang="en-US" altLang="zh-CN" sz="2400" dirty="0"/>
              <a:t>(3) </a:t>
            </a:r>
            <a:r>
              <a:rPr lang="zh-CN" altLang="en-US" sz="2400" dirty="0">
                <a:solidFill>
                  <a:srgbClr val="000000"/>
                </a:solidFill>
                <a:latin typeface="宋体" pitchFamily="2" charset="-122"/>
              </a:rPr>
              <a:t>若</a:t>
            </a:r>
            <a:r>
              <a:rPr lang="en-US" altLang="zh-CN" sz="2400" dirty="0">
                <a:solidFill>
                  <a:srgbClr val="000000"/>
                </a:solidFill>
              </a:rPr>
              <a:t>GO(I</a:t>
            </a:r>
            <a:r>
              <a:rPr lang="en-US" altLang="zh-CN" sz="2400" baseline="-30000" dirty="0">
                <a:solidFill>
                  <a:srgbClr val="000000"/>
                </a:solidFill>
              </a:rPr>
              <a:t>k</a:t>
            </a:r>
            <a:r>
              <a:rPr lang="en-US" altLang="zh-CN" sz="2400" dirty="0">
                <a:solidFill>
                  <a:srgbClr val="000000"/>
                </a:solidFill>
              </a:rPr>
              <a:t>, A)=</a:t>
            </a:r>
            <a:r>
              <a:rPr lang="en-US" altLang="zh-CN" sz="2400" dirty="0" err="1">
                <a:solidFill>
                  <a:srgbClr val="000000"/>
                </a:solidFill>
              </a:rPr>
              <a:t>I</a:t>
            </a:r>
            <a:r>
              <a:rPr lang="en-US" altLang="zh-CN" sz="2400" baseline="-30000" dirty="0" err="1">
                <a:solidFill>
                  <a:srgbClr val="000000"/>
                </a:solidFill>
              </a:rPr>
              <a:t>j</a:t>
            </a:r>
            <a:r>
              <a:rPr lang="en-US" altLang="zh-CN" sz="2400" dirty="0">
                <a:solidFill>
                  <a:srgbClr val="000000"/>
                </a:solidFill>
              </a:rPr>
              <a:t>(A</a:t>
            </a:r>
            <a:r>
              <a:rPr lang="en-US" altLang="zh-CN" sz="2400" dirty="0">
                <a:solidFill>
                  <a:srgbClr val="000000"/>
                </a:solidFill>
                <a:latin typeface="宋体" pitchFamily="2" charset="-122"/>
              </a:rPr>
              <a:t>∈</a:t>
            </a:r>
            <a:r>
              <a:rPr lang="en-US" altLang="zh-CN" sz="2400" dirty="0">
                <a:solidFill>
                  <a:srgbClr val="000000"/>
                </a:solidFill>
              </a:rPr>
              <a:t>V</a:t>
            </a:r>
            <a:r>
              <a:rPr lang="en-US" altLang="zh-CN" sz="2400" baseline="-30000" dirty="0">
                <a:solidFill>
                  <a:srgbClr val="000000"/>
                </a:solidFill>
              </a:rPr>
              <a:t>N</a:t>
            </a:r>
            <a:r>
              <a:rPr lang="en-US" altLang="zh-CN" sz="2400" dirty="0">
                <a:solidFill>
                  <a:srgbClr val="000000"/>
                </a:solidFill>
              </a:rPr>
              <a:t>)</a:t>
            </a:r>
            <a:r>
              <a:rPr lang="zh-CN" altLang="en-US" sz="2400" dirty="0">
                <a:solidFill>
                  <a:srgbClr val="000000"/>
                </a:solidFill>
                <a:latin typeface="宋体" pitchFamily="2" charset="-122"/>
              </a:rPr>
              <a:t>，则置</a:t>
            </a:r>
            <a:r>
              <a:rPr lang="en-US" altLang="zh-CN" sz="2400" dirty="0">
                <a:solidFill>
                  <a:srgbClr val="000000"/>
                </a:solidFill>
              </a:rPr>
              <a:t>GOTO[k, A]=j</a:t>
            </a:r>
            <a:r>
              <a:rPr lang="zh-CN" altLang="en-US" sz="2400" dirty="0"/>
              <a:t>；</a:t>
            </a:r>
            <a:endParaRPr lang="en-US" altLang="zh-CN" sz="2400" dirty="0"/>
          </a:p>
          <a:p>
            <a:r>
              <a:rPr lang="en-US" altLang="zh-CN" sz="2400" dirty="0"/>
              <a:t>(4) </a:t>
            </a:r>
            <a:r>
              <a:rPr lang="zh-CN" altLang="en-US" sz="2400" dirty="0">
                <a:solidFill>
                  <a:srgbClr val="000000"/>
                </a:solidFill>
                <a:latin typeface="宋体" pitchFamily="2" charset="-122"/>
              </a:rPr>
              <a:t>若</a:t>
            </a:r>
            <a:r>
              <a:rPr lang="en-US" altLang="zh-CN" sz="2400" dirty="0">
                <a:solidFill>
                  <a:srgbClr val="000000"/>
                </a:solidFill>
              </a:rPr>
              <a:t>S'</a:t>
            </a:r>
            <a:r>
              <a:rPr lang="en-US" altLang="zh-CN" sz="2400" dirty="0"/>
              <a:t> → </a:t>
            </a:r>
            <a:r>
              <a:rPr lang="en-US" altLang="zh-CN" sz="2400" dirty="0">
                <a:solidFill>
                  <a:srgbClr val="000000"/>
                </a:solidFill>
              </a:rPr>
              <a:t>S</a:t>
            </a:r>
            <a:r>
              <a:rPr lang="en-US" altLang="zh-CN" sz="2400" dirty="0"/>
              <a:t> </a:t>
            </a:r>
            <a:r>
              <a:rPr lang="en-US" altLang="zh-CN" sz="2400" dirty="0">
                <a:solidFill>
                  <a:srgbClr val="FF0000"/>
                </a:solidFill>
              </a:rPr>
              <a:t>•</a:t>
            </a:r>
            <a:r>
              <a:rPr lang="en-US" altLang="zh-CN" sz="2400" dirty="0"/>
              <a:t> </a:t>
            </a:r>
            <a:r>
              <a:rPr lang="en-US" altLang="zh-CN" sz="2400" dirty="0">
                <a:solidFill>
                  <a:srgbClr val="000000"/>
                </a:solidFill>
                <a:latin typeface="宋体" pitchFamily="2" charset="-122"/>
              </a:rPr>
              <a:t>∈</a:t>
            </a:r>
            <a:r>
              <a:rPr lang="en-US" altLang="zh-CN" sz="2400" dirty="0">
                <a:solidFill>
                  <a:srgbClr val="000000"/>
                </a:solidFill>
              </a:rPr>
              <a:t>I</a:t>
            </a:r>
            <a:r>
              <a:rPr lang="en-US" altLang="zh-CN" sz="2400" baseline="-30000" dirty="0">
                <a:solidFill>
                  <a:srgbClr val="000000"/>
                </a:solidFill>
              </a:rPr>
              <a:t>k</a:t>
            </a:r>
            <a:r>
              <a:rPr lang="zh-CN" altLang="en-US" sz="2400" dirty="0">
                <a:solidFill>
                  <a:srgbClr val="000000"/>
                </a:solidFill>
                <a:latin typeface="宋体" pitchFamily="2" charset="-122"/>
              </a:rPr>
              <a:t>，则置</a:t>
            </a:r>
            <a:r>
              <a:rPr lang="en-US" altLang="zh-CN" sz="2400" dirty="0">
                <a:solidFill>
                  <a:srgbClr val="000000"/>
                </a:solidFill>
              </a:rPr>
              <a:t>ACTION[k, #]=</a:t>
            </a:r>
            <a:r>
              <a:rPr lang="en-US" altLang="zh-CN" sz="2400" dirty="0" err="1">
                <a:solidFill>
                  <a:srgbClr val="000000"/>
                </a:solidFill>
              </a:rPr>
              <a:t>acc</a:t>
            </a:r>
            <a:r>
              <a:rPr lang="zh-CN" altLang="en-US" sz="2400" dirty="0">
                <a:solidFill>
                  <a:srgbClr val="000000"/>
                </a:solidFill>
                <a:latin typeface="宋体" pitchFamily="2" charset="-122"/>
              </a:rPr>
              <a:t>；</a:t>
            </a:r>
            <a:endParaRPr lang="en-US" altLang="zh-CN" sz="2400" dirty="0"/>
          </a:p>
          <a:p>
            <a:r>
              <a:rPr lang="en-US" altLang="zh-CN" sz="2400" dirty="0"/>
              <a:t>(5) </a:t>
            </a:r>
            <a:r>
              <a:rPr lang="zh-CN" altLang="en-US" sz="2400" dirty="0"/>
              <a:t>其它填上“报错标志”（用空白表示）</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en-US" altLang="zh-CN" dirty="0"/>
              <a:t>LR(0)</a:t>
            </a:r>
            <a:r>
              <a:rPr lang="zh-CN" altLang="en-US" dirty="0"/>
              <a:t>分析表</a:t>
            </a:r>
            <a:endParaRPr lang="zh-CN" altLang="en-US" dirty="0"/>
          </a:p>
        </p:txBody>
      </p:sp>
      <p:sp>
        <p:nvSpPr>
          <p:cNvPr id="4" name="内容占位符 3"/>
          <p:cNvSpPr>
            <a:spLocks noGrp="1"/>
          </p:cNvSpPr>
          <p:nvPr>
            <p:ph sz="quarter" idx="13"/>
          </p:nvPr>
        </p:nvSpPr>
        <p:spPr/>
        <p:txBody>
          <a:bodyPr>
            <a:normAutofit/>
          </a:bodyPr>
          <a:lstStyle/>
          <a:p>
            <a:r>
              <a:rPr lang="zh-CN" altLang="en-US" sz="2400" dirty="0"/>
              <a:t>由于</a:t>
            </a:r>
            <a:r>
              <a:rPr lang="en-US" altLang="zh-CN" sz="2400" dirty="0"/>
              <a:t>LR(0)</a:t>
            </a:r>
            <a:r>
              <a:rPr lang="zh-CN" altLang="en-US" sz="2400" dirty="0"/>
              <a:t>文法规范族的每个项目集都不含冲突项目，因此，按上述方法构造的</a:t>
            </a:r>
            <a:r>
              <a:rPr lang="zh-CN" altLang="en-US" sz="2400" dirty="0">
                <a:solidFill>
                  <a:srgbClr val="FF0000"/>
                </a:solidFill>
              </a:rPr>
              <a:t>分析表的每个入口都是唯一的</a:t>
            </a:r>
            <a:r>
              <a:rPr lang="zh-CN" altLang="en-US" sz="2400" dirty="0"/>
              <a:t>（即</a:t>
            </a:r>
            <a:r>
              <a:rPr lang="zh-CN" altLang="en-US" sz="2400" dirty="0">
                <a:solidFill>
                  <a:srgbClr val="FF0000"/>
                </a:solidFill>
              </a:rPr>
              <a:t>不含多重定义</a:t>
            </a:r>
            <a:r>
              <a:rPr lang="zh-CN" altLang="en-US" sz="2400" dirty="0"/>
              <a:t>），我们称如此构造的分析表是一张</a:t>
            </a:r>
            <a:r>
              <a:rPr lang="en-US" altLang="zh-CN" sz="2400" dirty="0"/>
              <a:t>LR(0)</a:t>
            </a:r>
            <a:r>
              <a:rPr lang="zh-CN" altLang="en-US" sz="2400" dirty="0"/>
              <a:t>分析表。使用</a:t>
            </a:r>
            <a:r>
              <a:rPr lang="en-US" altLang="zh-CN" sz="2400" dirty="0"/>
              <a:t>LR(0)</a:t>
            </a:r>
            <a:r>
              <a:rPr lang="zh-CN" altLang="en-US" sz="2400" dirty="0"/>
              <a:t>分析表的分析器是</a:t>
            </a:r>
            <a:r>
              <a:rPr lang="en-US" altLang="zh-CN" sz="2400" dirty="0"/>
              <a:t>LR(0)</a:t>
            </a:r>
            <a:r>
              <a:rPr lang="zh-CN" altLang="en-US" sz="2400" dirty="0"/>
              <a:t>分析器。</a:t>
            </a:r>
            <a:endParaRPr lang="en-US" altLang="zh-CN" sz="2400" dirty="0"/>
          </a:p>
          <a:p>
            <a:r>
              <a:rPr lang="zh-CN" altLang="en-US" sz="2400" dirty="0"/>
              <a:t>构造步骤：</a:t>
            </a:r>
            <a:endParaRPr lang="en-US" altLang="zh-CN" sz="2400" dirty="0"/>
          </a:p>
          <a:p>
            <a:r>
              <a:rPr lang="zh-CN" altLang="zh-CN" sz="2400" dirty="0"/>
              <a:t>第一步：拓广文法并对产生式编号</a:t>
            </a:r>
            <a:endParaRPr lang="zh-CN" altLang="zh-CN" sz="2400" dirty="0"/>
          </a:p>
          <a:p>
            <a:r>
              <a:rPr lang="zh-CN" altLang="zh-CN" sz="2400" dirty="0"/>
              <a:t>第二步：写出拓广后的文法的项目</a:t>
            </a:r>
            <a:endParaRPr lang="zh-CN" altLang="zh-CN" sz="2400" dirty="0"/>
          </a:p>
          <a:p>
            <a:r>
              <a:rPr lang="zh-CN" altLang="zh-CN" sz="2400" dirty="0"/>
              <a:t>第三步：从</a:t>
            </a:r>
            <a:r>
              <a:rPr lang="pt-BR" altLang="zh-CN" sz="2400" dirty="0"/>
              <a:t>S'</a:t>
            </a:r>
            <a:r>
              <a:rPr lang="en-US" altLang="zh-CN" sz="2400" dirty="0"/>
              <a:t>→</a:t>
            </a:r>
            <a:r>
              <a:rPr lang="pt-BR" altLang="zh-CN" sz="2400" dirty="0">
                <a:solidFill>
                  <a:srgbClr val="FF0000"/>
                </a:solidFill>
              </a:rPr>
              <a:t>•</a:t>
            </a:r>
            <a:r>
              <a:rPr lang="pt-BR" altLang="zh-CN" sz="2400" dirty="0"/>
              <a:t>E</a:t>
            </a:r>
            <a:r>
              <a:rPr lang="zh-CN" altLang="zh-CN" sz="2400" dirty="0"/>
              <a:t>开始求项目集规范族和状态转换表</a:t>
            </a:r>
            <a:endParaRPr lang="zh-CN" altLang="zh-CN" sz="2400" dirty="0"/>
          </a:p>
          <a:p>
            <a:r>
              <a:rPr lang="zh-CN" altLang="zh-CN" sz="2400" dirty="0"/>
              <a:t>第四步：构造</a:t>
            </a:r>
            <a:r>
              <a:rPr lang="pt-BR" altLang="zh-CN" sz="2400" dirty="0"/>
              <a:t>LR(0)</a:t>
            </a:r>
            <a:r>
              <a:rPr lang="zh-CN" altLang="zh-CN" sz="2400" dirty="0"/>
              <a:t>分析表</a:t>
            </a:r>
            <a:endParaRPr lang="zh-CN" altLang="zh-CN" sz="2400" dirty="0"/>
          </a:p>
          <a:p>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zh-CN" dirty="0"/>
              <a:t>求文法</a:t>
            </a:r>
            <a:r>
              <a:rPr lang="en-US" altLang="zh-CN" dirty="0"/>
              <a:t>G[E]</a:t>
            </a:r>
            <a:r>
              <a:rPr lang="zh-CN" altLang="zh-CN" dirty="0"/>
              <a:t>的</a:t>
            </a:r>
            <a:r>
              <a:rPr lang="en-US" altLang="zh-CN" dirty="0"/>
              <a:t>LR(0)</a:t>
            </a:r>
            <a:r>
              <a:rPr lang="zh-CN" altLang="zh-CN" dirty="0"/>
              <a:t>分析表</a:t>
            </a:r>
            <a:endParaRPr lang="zh-CN" altLang="zh-CN" dirty="0"/>
          </a:p>
        </p:txBody>
      </p:sp>
      <p:sp>
        <p:nvSpPr>
          <p:cNvPr id="4" name="内容占位符 3"/>
          <p:cNvSpPr>
            <a:spLocks noGrp="1"/>
          </p:cNvSpPr>
          <p:nvPr>
            <p:ph sz="quarter" idx="13"/>
          </p:nvPr>
        </p:nvSpPr>
        <p:spPr>
          <a:xfrm>
            <a:off x="768350" y="1322773"/>
            <a:ext cx="8089900" cy="5147877"/>
          </a:xfrm>
        </p:spPr>
        <p:txBody>
          <a:bodyPr>
            <a:noAutofit/>
          </a:bodyPr>
          <a:lstStyle/>
          <a:p>
            <a:r>
              <a:rPr lang="pt-BR" altLang="zh-CN" sz="2400" dirty="0"/>
              <a:t>G[E] </a:t>
            </a:r>
            <a:r>
              <a:rPr lang="zh-CN" altLang="zh-CN" sz="2400" dirty="0"/>
              <a:t>：</a:t>
            </a:r>
            <a:r>
              <a:rPr lang="pt-BR" altLang="zh-CN" sz="2400" dirty="0"/>
              <a:t>E</a:t>
            </a:r>
            <a:r>
              <a:rPr lang="en-US" altLang="zh-CN" sz="2400" dirty="0"/>
              <a:t> → </a:t>
            </a:r>
            <a:r>
              <a:rPr lang="pt-BR" altLang="zh-CN" sz="2400" dirty="0"/>
              <a:t>aA|bB         A</a:t>
            </a:r>
            <a:r>
              <a:rPr lang="en-US" altLang="zh-CN" sz="2400" dirty="0"/>
              <a:t> → </a:t>
            </a:r>
            <a:r>
              <a:rPr lang="pt-BR" altLang="zh-CN" sz="2400" dirty="0"/>
              <a:t>cA|d            B</a:t>
            </a:r>
            <a:r>
              <a:rPr lang="en-US" altLang="zh-CN" sz="2400" dirty="0"/>
              <a:t> → </a:t>
            </a:r>
            <a:r>
              <a:rPr lang="pt-BR" altLang="zh-CN" sz="2400" dirty="0"/>
              <a:t>cB|d</a:t>
            </a:r>
            <a:endParaRPr lang="zh-CN" altLang="zh-CN" sz="2400" dirty="0"/>
          </a:p>
          <a:p>
            <a:r>
              <a:rPr lang="zh-CN" altLang="zh-CN" sz="2400" dirty="0"/>
              <a:t>第一步：拓广文法并对产生式编号</a:t>
            </a:r>
            <a:endParaRPr lang="zh-CN" altLang="zh-CN" sz="2400" dirty="0"/>
          </a:p>
          <a:p>
            <a:r>
              <a:rPr lang="pt-BR" altLang="zh-CN" sz="2400" dirty="0"/>
              <a:t>(0)S'</a:t>
            </a:r>
            <a:r>
              <a:rPr lang="en-US" altLang="zh-CN" sz="2400" dirty="0"/>
              <a:t> → </a:t>
            </a:r>
            <a:r>
              <a:rPr lang="pt-BR" altLang="zh-CN" sz="2400" dirty="0"/>
              <a:t>E    (1) E</a:t>
            </a:r>
            <a:r>
              <a:rPr lang="en-US" altLang="zh-CN" sz="2400" dirty="0"/>
              <a:t> → </a:t>
            </a:r>
            <a:r>
              <a:rPr lang="pt-BR" altLang="zh-CN" sz="2400" dirty="0"/>
              <a:t>aA     (2) E</a:t>
            </a:r>
            <a:r>
              <a:rPr lang="en-US" altLang="zh-CN" sz="2400" dirty="0"/>
              <a:t> → </a:t>
            </a:r>
            <a:r>
              <a:rPr lang="pt-BR" altLang="zh-CN" sz="2400" dirty="0"/>
              <a:t>bB      (3)A</a:t>
            </a:r>
            <a:r>
              <a:rPr lang="en-US" altLang="zh-CN" sz="2400" dirty="0"/>
              <a:t> → </a:t>
            </a:r>
            <a:r>
              <a:rPr lang="pt-BR" altLang="zh-CN" sz="2400" dirty="0"/>
              <a:t>cA   </a:t>
            </a:r>
            <a:endParaRPr lang="zh-CN" altLang="zh-CN" sz="2400" dirty="0"/>
          </a:p>
          <a:p>
            <a:r>
              <a:rPr lang="en-US" altLang="zh-CN" sz="2400" dirty="0"/>
              <a:t>(4) A → d    (5) B → </a:t>
            </a:r>
            <a:r>
              <a:rPr lang="en-US" altLang="zh-CN" sz="2400" dirty="0" err="1"/>
              <a:t>cB</a:t>
            </a:r>
            <a:r>
              <a:rPr lang="en-US" altLang="zh-CN" sz="2400" dirty="0"/>
              <a:t>     (6) B → d</a:t>
            </a:r>
            <a:endParaRPr lang="en-US" altLang="zh-CN" sz="2400" dirty="0"/>
          </a:p>
          <a:p>
            <a:r>
              <a:rPr lang="zh-CN" altLang="zh-CN" sz="2400" dirty="0"/>
              <a:t>第二步：写出拓广后的文法的项目</a:t>
            </a:r>
            <a:endParaRPr lang="zh-CN" altLang="zh-CN" sz="2400" dirty="0"/>
          </a:p>
          <a:p>
            <a:r>
              <a:rPr lang="pt-BR" altLang="zh-CN" sz="2400" dirty="0"/>
              <a:t>1. S'</a:t>
            </a:r>
            <a:r>
              <a:rPr lang="en-US" altLang="zh-CN" sz="2400" dirty="0"/>
              <a:t>→</a:t>
            </a:r>
            <a:r>
              <a:rPr lang="pt-BR" altLang="zh-CN" sz="2400" dirty="0"/>
              <a:t>•E	 2. S'</a:t>
            </a:r>
            <a:r>
              <a:rPr lang="en-US" altLang="zh-CN" sz="2400" dirty="0"/>
              <a:t>→</a:t>
            </a:r>
            <a:r>
              <a:rPr lang="pt-BR" altLang="zh-CN" sz="2400" dirty="0"/>
              <a:t>E•	3. E</a:t>
            </a:r>
            <a:r>
              <a:rPr lang="en-US" altLang="zh-CN" sz="2400" dirty="0"/>
              <a:t>→</a:t>
            </a:r>
            <a:r>
              <a:rPr lang="pt-BR" altLang="zh-CN" sz="2400" dirty="0"/>
              <a:t>•aA	4. E</a:t>
            </a:r>
            <a:r>
              <a:rPr lang="en-US" altLang="zh-CN" sz="2400" dirty="0"/>
              <a:t>→</a:t>
            </a:r>
            <a:r>
              <a:rPr lang="pt-BR" altLang="zh-CN" sz="2400" dirty="0"/>
              <a:t>a•A</a:t>
            </a:r>
            <a:endParaRPr lang="pt-BR" altLang="zh-CN" sz="2400" dirty="0"/>
          </a:p>
          <a:p>
            <a:r>
              <a:rPr lang="pt-BR" altLang="zh-CN" sz="2400" dirty="0"/>
              <a:t>5. E</a:t>
            </a:r>
            <a:r>
              <a:rPr lang="en-US" altLang="zh-CN" sz="2400" dirty="0"/>
              <a:t>→</a:t>
            </a:r>
            <a:r>
              <a:rPr lang="pt-BR" altLang="zh-CN" sz="2400" dirty="0"/>
              <a:t>aA• 6. A</a:t>
            </a:r>
            <a:r>
              <a:rPr lang="en-US" altLang="zh-CN" sz="2400" dirty="0"/>
              <a:t>→</a:t>
            </a:r>
            <a:r>
              <a:rPr lang="pt-BR" altLang="zh-CN" sz="2400" dirty="0"/>
              <a:t>•cA	7. A</a:t>
            </a:r>
            <a:r>
              <a:rPr lang="en-US" altLang="zh-CN" sz="2400" dirty="0"/>
              <a:t>→</a:t>
            </a:r>
            <a:r>
              <a:rPr lang="pt-BR" altLang="zh-CN" sz="2400" dirty="0"/>
              <a:t>c•A	8. A</a:t>
            </a:r>
            <a:r>
              <a:rPr lang="en-US" altLang="zh-CN" sz="2400" dirty="0"/>
              <a:t>→</a:t>
            </a:r>
            <a:r>
              <a:rPr lang="pt-BR" altLang="zh-CN" sz="2400" dirty="0"/>
              <a:t>cA•</a:t>
            </a:r>
            <a:endParaRPr lang="pt-BR" altLang="zh-CN" sz="2400" dirty="0"/>
          </a:p>
          <a:p>
            <a:r>
              <a:rPr lang="pt-BR" altLang="zh-CN" sz="2400" dirty="0"/>
              <a:t>9. A</a:t>
            </a:r>
            <a:r>
              <a:rPr lang="en-US" altLang="zh-CN" sz="2400" dirty="0"/>
              <a:t>→</a:t>
            </a:r>
            <a:r>
              <a:rPr lang="pt-BR" altLang="zh-CN" sz="2400" dirty="0"/>
              <a:t>•d	10. A</a:t>
            </a:r>
            <a:r>
              <a:rPr lang="en-US" altLang="zh-CN" sz="2400" dirty="0"/>
              <a:t>→</a:t>
            </a:r>
            <a:r>
              <a:rPr lang="pt-BR" altLang="zh-CN" sz="2400" dirty="0"/>
              <a:t>d•	11.E</a:t>
            </a:r>
            <a:r>
              <a:rPr lang="en-US" altLang="zh-CN" sz="2400" dirty="0"/>
              <a:t> →</a:t>
            </a:r>
            <a:r>
              <a:rPr lang="pt-BR" altLang="zh-CN" sz="2400" dirty="0"/>
              <a:t>•bB	12. E</a:t>
            </a:r>
            <a:r>
              <a:rPr lang="en-US" altLang="zh-CN" sz="2400" dirty="0"/>
              <a:t>→</a:t>
            </a:r>
            <a:r>
              <a:rPr lang="pt-BR" altLang="zh-CN" sz="2400" dirty="0"/>
              <a:t>b•B</a:t>
            </a:r>
            <a:endParaRPr lang="en-US" altLang="zh-CN" sz="2400" dirty="0"/>
          </a:p>
          <a:p>
            <a:r>
              <a:rPr lang="pt-BR" altLang="zh-CN" sz="2400" dirty="0"/>
              <a:t>13. </a:t>
            </a:r>
            <a:r>
              <a:rPr lang="de-DE" altLang="zh-CN" sz="2400" dirty="0"/>
              <a:t>E</a:t>
            </a:r>
            <a:r>
              <a:rPr lang="en-US" altLang="zh-CN" sz="2400" dirty="0"/>
              <a:t>→</a:t>
            </a:r>
            <a:r>
              <a:rPr lang="de-DE" altLang="zh-CN" sz="2400" dirty="0"/>
              <a:t>bB• 14. B</a:t>
            </a:r>
            <a:r>
              <a:rPr lang="en-US" altLang="zh-CN" sz="2400" dirty="0"/>
              <a:t>→</a:t>
            </a:r>
            <a:r>
              <a:rPr lang="de-DE" altLang="zh-CN" sz="2400" dirty="0"/>
              <a:t>•cB	15. B</a:t>
            </a:r>
            <a:r>
              <a:rPr lang="en-US" altLang="zh-CN" sz="2400" dirty="0"/>
              <a:t>→</a:t>
            </a:r>
            <a:r>
              <a:rPr lang="de-DE" altLang="zh-CN" sz="2400" dirty="0"/>
              <a:t>c•B	16. B</a:t>
            </a:r>
            <a:r>
              <a:rPr lang="en-US" altLang="zh-CN" sz="2400" dirty="0"/>
              <a:t>→</a:t>
            </a:r>
            <a:r>
              <a:rPr lang="de-DE" altLang="zh-CN" sz="2400" dirty="0"/>
              <a:t>cB•</a:t>
            </a:r>
            <a:endParaRPr lang="de-DE" altLang="zh-CN" sz="2400" dirty="0"/>
          </a:p>
          <a:p>
            <a:r>
              <a:rPr lang="de-DE" altLang="zh-CN" sz="2400" dirty="0"/>
              <a:t>17. B</a:t>
            </a:r>
            <a:r>
              <a:rPr lang="en-US" altLang="zh-CN" sz="2400" dirty="0"/>
              <a:t>→</a:t>
            </a:r>
            <a:r>
              <a:rPr lang="de-DE" altLang="zh-CN" sz="2400" dirty="0"/>
              <a:t>•d	   18. </a:t>
            </a:r>
            <a:r>
              <a:rPr lang="en-US" altLang="zh-CN" sz="2400" dirty="0" err="1"/>
              <a:t>B→d</a:t>
            </a:r>
            <a:r>
              <a:rPr lang="en-US" altLang="zh-CN" sz="2400" dirty="0"/>
              <a:t>•</a:t>
            </a:r>
            <a:endParaRPr lang="zh-CN" altLang="en-US"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zh-CN" dirty="0"/>
              <a:t>求文法</a:t>
            </a:r>
            <a:r>
              <a:rPr lang="en-US" altLang="zh-CN" dirty="0"/>
              <a:t>G[E]</a:t>
            </a:r>
            <a:r>
              <a:rPr lang="zh-CN" altLang="zh-CN" dirty="0"/>
              <a:t>的</a:t>
            </a:r>
            <a:r>
              <a:rPr lang="en-US" altLang="zh-CN" dirty="0"/>
              <a:t>LR(0)</a:t>
            </a:r>
            <a:r>
              <a:rPr lang="zh-CN" altLang="zh-CN" dirty="0"/>
              <a:t>分析表</a:t>
            </a:r>
            <a:endParaRPr lang="zh-CN" altLang="en-US" dirty="0"/>
          </a:p>
        </p:txBody>
      </p:sp>
      <p:sp>
        <p:nvSpPr>
          <p:cNvPr id="4" name="内容占位符 3"/>
          <p:cNvSpPr>
            <a:spLocks noGrp="1"/>
          </p:cNvSpPr>
          <p:nvPr>
            <p:ph sz="quarter" idx="13"/>
          </p:nvPr>
        </p:nvSpPr>
        <p:spPr>
          <a:xfrm>
            <a:off x="768350" y="1322774"/>
            <a:ext cx="7771968" cy="1022862"/>
          </a:xfrm>
        </p:spPr>
        <p:txBody>
          <a:bodyPr/>
          <a:lstStyle/>
          <a:p>
            <a:r>
              <a:rPr lang="zh-CN" altLang="zh-CN" dirty="0"/>
              <a:t>第三步：从</a:t>
            </a:r>
            <a:r>
              <a:rPr lang="pt-BR" altLang="zh-CN" dirty="0"/>
              <a:t>S'</a:t>
            </a:r>
            <a:r>
              <a:rPr lang="en-US" altLang="zh-CN" dirty="0">
                <a:sym typeface="Wingdings" panose="05000000000000000000" pitchFamily="2" charset="2"/>
              </a:rPr>
              <a:t></a:t>
            </a:r>
            <a:r>
              <a:rPr lang="pt-BR" altLang="zh-CN" dirty="0"/>
              <a:t>•E</a:t>
            </a:r>
            <a:r>
              <a:rPr lang="zh-CN" altLang="zh-CN" dirty="0"/>
              <a:t>开始求项目集规范族和状态转换表</a:t>
            </a:r>
            <a:endParaRPr lang="zh-CN" altLang="zh-CN" dirty="0"/>
          </a:p>
          <a:p>
            <a:endParaRPr lang="zh-CN" altLang="en-US" dirty="0"/>
          </a:p>
        </p:txBody>
      </p:sp>
      <p:graphicFrame>
        <p:nvGraphicFramePr>
          <p:cNvPr id="5" name="表格 4"/>
          <p:cNvGraphicFramePr>
            <a:graphicFrameLocks noGrp="1"/>
          </p:cNvGraphicFramePr>
          <p:nvPr/>
        </p:nvGraphicFramePr>
        <p:xfrm>
          <a:off x="81476" y="2368278"/>
          <a:ext cx="4441190" cy="4322777"/>
        </p:xfrm>
        <a:graphic>
          <a:graphicData uri="http://schemas.openxmlformats.org/drawingml/2006/table">
            <a:tbl>
              <a:tblPr firstRow="1" firstCol="1" lastRow="1" lastCol="1" bandRow="1" bandCol="1">
                <a:tableStyleId>{5C22544A-7EE6-4342-B048-85BDC9FD1C3A}</a:tableStyleId>
              </a:tblPr>
              <a:tblGrid>
                <a:gridCol w="715010"/>
                <a:gridCol w="1026160"/>
                <a:gridCol w="1223010"/>
                <a:gridCol w="1477010"/>
              </a:tblGrid>
              <a:tr h="353707">
                <a:tc>
                  <a:txBody>
                    <a:bodyPr/>
                    <a:lstStyle/>
                    <a:p>
                      <a:pPr algn="ctr">
                        <a:spcAft>
                          <a:spcPts val="0"/>
                        </a:spcAft>
                      </a:pPr>
                      <a:r>
                        <a:rPr lang="zh-CN" sz="2000" b="0" dirty="0">
                          <a:solidFill>
                            <a:schemeClr val="tx1"/>
                          </a:solidFill>
                          <a:effectLst/>
                          <a:latin typeface="+mn-lt"/>
                          <a:ea typeface="+mn-ea"/>
                        </a:rPr>
                        <a:t>状态</a:t>
                      </a:r>
                      <a:endParaRPr lang="zh-CN" sz="16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2000" b="0">
                          <a:solidFill>
                            <a:schemeClr val="tx1"/>
                          </a:solidFill>
                          <a:effectLst/>
                          <a:latin typeface="+mn-lt"/>
                          <a:ea typeface="+mn-ea"/>
                        </a:rPr>
                        <a:t>项目集</a:t>
                      </a:r>
                      <a:endParaRPr lang="zh-CN" sz="16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2000" b="0">
                          <a:solidFill>
                            <a:schemeClr val="tx1"/>
                          </a:solidFill>
                          <a:effectLst/>
                          <a:latin typeface="+mn-lt"/>
                          <a:ea typeface="+mn-ea"/>
                        </a:rPr>
                        <a:t>经过符号</a:t>
                      </a:r>
                      <a:endParaRPr lang="zh-CN" sz="16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2000" b="0" dirty="0">
                          <a:solidFill>
                            <a:schemeClr val="tx1"/>
                          </a:solidFill>
                          <a:effectLst/>
                          <a:latin typeface="+mn-lt"/>
                          <a:ea typeface="+mn-ea"/>
                        </a:rPr>
                        <a:t>到达的状态</a:t>
                      </a:r>
                      <a:endParaRPr lang="zh-CN" sz="16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53707">
                <a:tc rowSpan="3">
                  <a:txBody>
                    <a:bodyPr/>
                    <a:lstStyle/>
                    <a:p>
                      <a:pPr algn="ctr">
                        <a:spcAft>
                          <a:spcPts val="0"/>
                        </a:spcAft>
                      </a:pPr>
                      <a:r>
                        <a:rPr lang="pt-BR" sz="2000" b="0">
                          <a:solidFill>
                            <a:schemeClr val="tx1"/>
                          </a:solidFill>
                          <a:effectLst/>
                          <a:latin typeface="+mn-lt"/>
                          <a:ea typeface="+mn-ea"/>
                        </a:rPr>
                        <a:t>0</a:t>
                      </a:r>
                      <a:endParaRPr lang="zh-CN" sz="16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spcAft>
                          <a:spcPts val="0"/>
                        </a:spcAft>
                      </a:pPr>
                      <a:r>
                        <a:rPr lang="pt-BR" sz="2000" b="0" dirty="0">
                          <a:solidFill>
                            <a:schemeClr val="tx1"/>
                          </a:solidFill>
                          <a:effectLst/>
                          <a:latin typeface="+mn-lt"/>
                          <a:ea typeface="+mn-ea"/>
                        </a:rPr>
                        <a:t>S'</a:t>
                      </a:r>
                      <a:r>
                        <a:rPr lang="en-US" altLang="zh-CN" sz="2000" dirty="0"/>
                        <a:t>→</a:t>
                      </a:r>
                      <a:r>
                        <a:rPr lang="pt-BR" sz="2000" b="0" dirty="0">
                          <a:solidFill>
                            <a:schemeClr val="tx1"/>
                          </a:solidFill>
                          <a:effectLst/>
                          <a:latin typeface="+mn-lt"/>
                          <a:ea typeface="+mn-ea"/>
                        </a:rPr>
                        <a:t>•E</a:t>
                      </a:r>
                      <a:endParaRPr lang="zh-CN" sz="16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pt-BR" sz="2000" b="0">
                          <a:solidFill>
                            <a:schemeClr val="tx1"/>
                          </a:solidFill>
                          <a:effectLst/>
                          <a:latin typeface="+mn-lt"/>
                          <a:ea typeface="+mn-ea"/>
                        </a:rPr>
                        <a:t>E</a:t>
                      </a:r>
                      <a:endParaRPr lang="zh-CN" sz="16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pt-BR" sz="2000" b="0">
                          <a:solidFill>
                            <a:schemeClr val="tx1"/>
                          </a:solidFill>
                          <a:effectLst/>
                          <a:latin typeface="+mn-lt"/>
                          <a:ea typeface="+mn-ea"/>
                        </a:rPr>
                        <a:t>1</a:t>
                      </a:r>
                      <a:endParaRPr lang="zh-CN" sz="16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53707">
                <a:tc vMerge="1">
                  <a:tcPr/>
                </a:tc>
                <a:tc>
                  <a:txBody>
                    <a:bodyPr/>
                    <a:lstStyle/>
                    <a:p>
                      <a:pPr algn="just">
                        <a:spcAft>
                          <a:spcPts val="0"/>
                        </a:spcAft>
                      </a:pPr>
                      <a:r>
                        <a:rPr lang="pt-BR" sz="2000" b="0" dirty="0">
                          <a:solidFill>
                            <a:schemeClr val="tx1"/>
                          </a:solidFill>
                          <a:effectLst/>
                          <a:latin typeface="+mn-lt"/>
                          <a:ea typeface="+mn-ea"/>
                        </a:rPr>
                        <a:t>E</a:t>
                      </a:r>
                      <a:r>
                        <a:rPr lang="en-US" altLang="zh-CN" sz="2000" dirty="0"/>
                        <a:t>→</a:t>
                      </a:r>
                      <a:r>
                        <a:rPr lang="pt-BR" sz="2000" b="0" dirty="0">
                          <a:solidFill>
                            <a:schemeClr val="tx1"/>
                          </a:solidFill>
                          <a:effectLst/>
                          <a:latin typeface="+mn-lt"/>
                          <a:ea typeface="+mn-ea"/>
                        </a:rPr>
                        <a:t>•aA</a:t>
                      </a:r>
                      <a:endParaRPr lang="zh-CN" sz="16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pt-BR" sz="2000" b="0">
                          <a:solidFill>
                            <a:schemeClr val="tx1"/>
                          </a:solidFill>
                          <a:effectLst/>
                          <a:latin typeface="+mn-lt"/>
                          <a:ea typeface="+mn-ea"/>
                        </a:rPr>
                        <a:t>a</a:t>
                      </a:r>
                      <a:endParaRPr lang="zh-CN" sz="16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pt-BR" sz="2000" b="0">
                          <a:solidFill>
                            <a:schemeClr val="tx1"/>
                          </a:solidFill>
                          <a:effectLst/>
                          <a:latin typeface="+mn-lt"/>
                          <a:ea typeface="+mn-ea"/>
                        </a:rPr>
                        <a:t>2</a:t>
                      </a:r>
                      <a:endParaRPr lang="zh-CN" sz="16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53707">
                <a:tc vMerge="1">
                  <a:tcPr/>
                </a:tc>
                <a:tc>
                  <a:txBody>
                    <a:bodyPr/>
                    <a:lstStyle/>
                    <a:p>
                      <a:pPr algn="just">
                        <a:spcAft>
                          <a:spcPts val="0"/>
                        </a:spcAft>
                      </a:pPr>
                      <a:r>
                        <a:rPr lang="pt-BR" sz="2000" b="0" dirty="0">
                          <a:solidFill>
                            <a:schemeClr val="tx1"/>
                          </a:solidFill>
                          <a:effectLst/>
                          <a:latin typeface="+mn-lt"/>
                          <a:ea typeface="+mn-ea"/>
                        </a:rPr>
                        <a:t>E</a:t>
                      </a:r>
                      <a:r>
                        <a:rPr lang="en-US" altLang="zh-CN" sz="2000" dirty="0"/>
                        <a:t>→</a:t>
                      </a:r>
                      <a:r>
                        <a:rPr lang="pt-BR" sz="2000" b="0" dirty="0">
                          <a:solidFill>
                            <a:schemeClr val="tx1"/>
                          </a:solidFill>
                          <a:effectLst/>
                          <a:latin typeface="+mn-lt"/>
                          <a:ea typeface="+mn-ea"/>
                        </a:rPr>
                        <a:t>•bB</a:t>
                      </a:r>
                      <a:endParaRPr lang="zh-CN" sz="16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pt-BR" sz="2000" b="0">
                          <a:solidFill>
                            <a:schemeClr val="tx1"/>
                          </a:solidFill>
                          <a:effectLst/>
                          <a:latin typeface="+mn-lt"/>
                          <a:ea typeface="+mn-ea"/>
                        </a:rPr>
                        <a:t>b</a:t>
                      </a:r>
                      <a:endParaRPr lang="zh-CN" sz="16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pt-BR" sz="2000" b="0">
                          <a:solidFill>
                            <a:schemeClr val="tx1"/>
                          </a:solidFill>
                          <a:effectLst/>
                          <a:latin typeface="+mn-lt"/>
                          <a:ea typeface="+mn-ea"/>
                        </a:rPr>
                        <a:t>3</a:t>
                      </a:r>
                      <a:endParaRPr lang="zh-CN" sz="16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53707">
                <a:tc>
                  <a:txBody>
                    <a:bodyPr/>
                    <a:lstStyle/>
                    <a:p>
                      <a:pPr algn="ctr">
                        <a:spcAft>
                          <a:spcPts val="0"/>
                        </a:spcAft>
                      </a:pPr>
                      <a:r>
                        <a:rPr lang="pt-BR" sz="2000" b="0">
                          <a:solidFill>
                            <a:schemeClr val="tx1"/>
                          </a:solidFill>
                          <a:effectLst/>
                          <a:latin typeface="+mn-lt"/>
                          <a:ea typeface="+mn-ea"/>
                        </a:rPr>
                        <a:t>1</a:t>
                      </a:r>
                      <a:endParaRPr lang="zh-CN" sz="16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spcAft>
                          <a:spcPts val="0"/>
                        </a:spcAft>
                      </a:pPr>
                      <a:r>
                        <a:rPr lang="pt-BR" sz="2000" b="0" dirty="0">
                          <a:solidFill>
                            <a:schemeClr val="tx1"/>
                          </a:solidFill>
                          <a:effectLst/>
                          <a:latin typeface="+mn-lt"/>
                          <a:ea typeface="+mn-ea"/>
                        </a:rPr>
                        <a:t>S'</a:t>
                      </a:r>
                      <a:r>
                        <a:rPr lang="en-US" altLang="zh-CN" sz="2000" dirty="0"/>
                        <a:t>→</a:t>
                      </a:r>
                      <a:r>
                        <a:rPr lang="pt-BR" sz="2000" b="0" dirty="0">
                          <a:solidFill>
                            <a:schemeClr val="tx1"/>
                          </a:solidFill>
                          <a:effectLst/>
                          <a:latin typeface="+mn-lt"/>
                          <a:ea typeface="+mn-ea"/>
                        </a:rPr>
                        <a:t>E•</a:t>
                      </a:r>
                      <a:endParaRPr lang="zh-CN" sz="16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pt-BR" sz="2000" b="0">
                          <a:solidFill>
                            <a:schemeClr val="tx1"/>
                          </a:solidFill>
                          <a:effectLst/>
                          <a:latin typeface="+mn-lt"/>
                          <a:ea typeface="+mn-ea"/>
                        </a:rPr>
                        <a:t> </a:t>
                      </a:r>
                      <a:endParaRPr lang="zh-CN" sz="16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pt-BR" sz="2000" b="0">
                          <a:solidFill>
                            <a:schemeClr val="tx1"/>
                          </a:solidFill>
                          <a:effectLst/>
                          <a:latin typeface="+mn-lt"/>
                          <a:ea typeface="+mn-ea"/>
                        </a:rPr>
                        <a:t> </a:t>
                      </a:r>
                      <a:endParaRPr lang="zh-CN" sz="16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53707">
                <a:tc rowSpan="3">
                  <a:txBody>
                    <a:bodyPr/>
                    <a:lstStyle/>
                    <a:p>
                      <a:pPr algn="ctr">
                        <a:spcAft>
                          <a:spcPts val="0"/>
                        </a:spcAft>
                      </a:pPr>
                      <a:r>
                        <a:rPr lang="pt-BR" sz="2000" b="0">
                          <a:solidFill>
                            <a:schemeClr val="tx1"/>
                          </a:solidFill>
                          <a:effectLst/>
                          <a:latin typeface="+mn-lt"/>
                          <a:ea typeface="+mn-ea"/>
                        </a:rPr>
                        <a:t>2</a:t>
                      </a:r>
                      <a:endParaRPr lang="zh-CN" sz="16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spcAft>
                          <a:spcPts val="0"/>
                        </a:spcAft>
                      </a:pPr>
                      <a:r>
                        <a:rPr lang="pt-BR" sz="2000" b="0" dirty="0">
                          <a:solidFill>
                            <a:schemeClr val="tx1"/>
                          </a:solidFill>
                          <a:effectLst/>
                          <a:latin typeface="+mn-lt"/>
                          <a:ea typeface="+mn-ea"/>
                        </a:rPr>
                        <a:t>E</a:t>
                      </a:r>
                      <a:r>
                        <a:rPr lang="en-US" altLang="zh-CN" sz="2000" dirty="0"/>
                        <a:t>→</a:t>
                      </a:r>
                      <a:r>
                        <a:rPr lang="pt-BR" sz="2000" b="0" dirty="0">
                          <a:solidFill>
                            <a:schemeClr val="tx1"/>
                          </a:solidFill>
                          <a:effectLst/>
                          <a:latin typeface="+mn-lt"/>
                          <a:ea typeface="+mn-ea"/>
                        </a:rPr>
                        <a:t>a•A</a:t>
                      </a:r>
                      <a:endParaRPr lang="zh-CN" sz="16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pt-BR" sz="2000" b="0">
                          <a:solidFill>
                            <a:schemeClr val="tx1"/>
                          </a:solidFill>
                          <a:effectLst/>
                          <a:latin typeface="+mn-lt"/>
                          <a:ea typeface="+mn-ea"/>
                        </a:rPr>
                        <a:t>A</a:t>
                      </a:r>
                      <a:endParaRPr lang="zh-CN" sz="16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pt-BR" sz="2000" b="0">
                          <a:solidFill>
                            <a:schemeClr val="tx1"/>
                          </a:solidFill>
                          <a:effectLst/>
                          <a:latin typeface="+mn-lt"/>
                          <a:ea typeface="+mn-ea"/>
                        </a:rPr>
                        <a:t>4</a:t>
                      </a:r>
                      <a:endParaRPr lang="zh-CN" sz="16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53707">
                <a:tc vMerge="1">
                  <a:tcPr/>
                </a:tc>
                <a:tc>
                  <a:txBody>
                    <a:bodyPr/>
                    <a:lstStyle/>
                    <a:p>
                      <a:pPr algn="just">
                        <a:spcAft>
                          <a:spcPts val="0"/>
                        </a:spcAft>
                      </a:pPr>
                      <a:r>
                        <a:rPr lang="pt-BR" sz="2000" b="0" dirty="0">
                          <a:solidFill>
                            <a:schemeClr val="tx1"/>
                          </a:solidFill>
                          <a:effectLst/>
                          <a:latin typeface="+mn-lt"/>
                          <a:ea typeface="+mn-ea"/>
                        </a:rPr>
                        <a:t>A</a:t>
                      </a:r>
                      <a:r>
                        <a:rPr lang="en-US" altLang="zh-CN" sz="2000" dirty="0"/>
                        <a:t>→</a:t>
                      </a:r>
                      <a:r>
                        <a:rPr lang="pt-BR" sz="2000" b="0" dirty="0">
                          <a:solidFill>
                            <a:schemeClr val="tx1"/>
                          </a:solidFill>
                          <a:effectLst/>
                          <a:latin typeface="+mn-lt"/>
                          <a:ea typeface="+mn-ea"/>
                        </a:rPr>
                        <a:t>•cA</a:t>
                      </a:r>
                      <a:endParaRPr lang="zh-CN" sz="16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pt-BR" sz="2000" b="0">
                          <a:solidFill>
                            <a:schemeClr val="tx1"/>
                          </a:solidFill>
                          <a:effectLst/>
                          <a:latin typeface="+mn-lt"/>
                          <a:ea typeface="+mn-ea"/>
                        </a:rPr>
                        <a:t>c</a:t>
                      </a:r>
                      <a:endParaRPr lang="zh-CN" sz="16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pt-BR" sz="2000" b="0">
                          <a:solidFill>
                            <a:schemeClr val="tx1"/>
                          </a:solidFill>
                          <a:effectLst/>
                          <a:latin typeface="+mn-lt"/>
                          <a:ea typeface="+mn-ea"/>
                        </a:rPr>
                        <a:t>5</a:t>
                      </a:r>
                      <a:endParaRPr lang="zh-CN" sz="16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53707">
                <a:tc vMerge="1">
                  <a:tcPr/>
                </a:tc>
                <a:tc>
                  <a:txBody>
                    <a:bodyPr/>
                    <a:lstStyle/>
                    <a:p>
                      <a:pPr algn="just">
                        <a:spcAft>
                          <a:spcPts val="0"/>
                        </a:spcAft>
                      </a:pPr>
                      <a:r>
                        <a:rPr lang="pt-BR" sz="2000" b="0" dirty="0">
                          <a:solidFill>
                            <a:schemeClr val="tx1"/>
                          </a:solidFill>
                          <a:effectLst/>
                          <a:latin typeface="+mn-lt"/>
                          <a:ea typeface="+mn-ea"/>
                        </a:rPr>
                        <a:t>A</a:t>
                      </a:r>
                      <a:r>
                        <a:rPr lang="en-US" altLang="zh-CN" sz="2000" dirty="0"/>
                        <a:t>→</a:t>
                      </a:r>
                      <a:r>
                        <a:rPr lang="pt-BR" sz="2000" b="0" dirty="0">
                          <a:solidFill>
                            <a:schemeClr val="tx1"/>
                          </a:solidFill>
                          <a:effectLst/>
                          <a:latin typeface="+mn-lt"/>
                          <a:ea typeface="+mn-ea"/>
                        </a:rPr>
                        <a:t>•d</a:t>
                      </a:r>
                      <a:endParaRPr lang="zh-CN" sz="16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pt-BR" sz="2000" b="0">
                          <a:solidFill>
                            <a:schemeClr val="tx1"/>
                          </a:solidFill>
                          <a:effectLst/>
                          <a:latin typeface="+mn-lt"/>
                          <a:ea typeface="+mn-ea"/>
                        </a:rPr>
                        <a:t>d</a:t>
                      </a:r>
                      <a:endParaRPr lang="zh-CN" sz="16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pt-BR" sz="2000" b="0">
                          <a:solidFill>
                            <a:schemeClr val="tx1"/>
                          </a:solidFill>
                          <a:effectLst/>
                          <a:latin typeface="+mn-lt"/>
                          <a:ea typeface="+mn-ea"/>
                        </a:rPr>
                        <a:t>6</a:t>
                      </a:r>
                      <a:endParaRPr lang="zh-CN" sz="16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53707">
                <a:tc rowSpan="3">
                  <a:txBody>
                    <a:bodyPr/>
                    <a:lstStyle/>
                    <a:p>
                      <a:pPr algn="ctr">
                        <a:spcAft>
                          <a:spcPts val="0"/>
                        </a:spcAft>
                      </a:pPr>
                      <a:r>
                        <a:rPr lang="pt-BR" sz="2000" b="0">
                          <a:solidFill>
                            <a:schemeClr val="tx1"/>
                          </a:solidFill>
                          <a:effectLst/>
                          <a:latin typeface="+mn-lt"/>
                          <a:ea typeface="+mn-ea"/>
                        </a:rPr>
                        <a:t>3</a:t>
                      </a:r>
                      <a:endParaRPr lang="zh-CN" sz="16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spcAft>
                          <a:spcPts val="0"/>
                        </a:spcAft>
                      </a:pPr>
                      <a:r>
                        <a:rPr lang="en-US" sz="2000" b="0" dirty="0" err="1">
                          <a:solidFill>
                            <a:schemeClr val="tx1"/>
                          </a:solidFill>
                          <a:effectLst/>
                          <a:latin typeface="+mn-lt"/>
                          <a:ea typeface="+mn-ea"/>
                        </a:rPr>
                        <a:t>E</a:t>
                      </a:r>
                      <a:r>
                        <a:rPr lang="en-US" altLang="zh-CN" sz="2000" dirty="0" err="1"/>
                        <a:t>→</a:t>
                      </a:r>
                      <a:r>
                        <a:rPr lang="en-US" sz="2000" b="0" dirty="0" err="1">
                          <a:solidFill>
                            <a:schemeClr val="tx1"/>
                          </a:solidFill>
                          <a:effectLst/>
                          <a:latin typeface="+mn-lt"/>
                          <a:ea typeface="+mn-ea"/>
                        </a:rPr>
                        <a:t>b•B</a:t>
                      </a:r>
                      <a:endParaRPr lang="zh-CN" sz="16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pt-BR" sz="2000" b="0">
                          <a:solidFill>
                            <a:schemeClr val="tx1"/>
                          </a:solidFill>
                          <a:effectLst/>
                          <a:latin typeface="+mn-lt"/>
                          <a:ea typeface="+mn-ea"/>
                        </a:rPr>
                        <a:t>B</a:t>
                      </a:r>
                      <a:endParaRPr lang="zh-CN" sz="16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pt-BR" sz="2000" b="0">
                          <a:solidFill>
                            <a:schemeClr val="tx1"/>
                          </a:solidFill>
                          <a:effectLst/>
                          <a:latin typeface="+mn-lt"/>
                          <a:ea typeface="+mn-ea"/>
                        </a:rPr>
                        <a:t>7</a:t>
                      </a:r>
                      <a:endParaRPr lang="zh-CN" sz="16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53707">
                <a:tc vMerge="1">
                  <a:tcPr/>
                </a:tc>
                <a:tc>
                  <a:txBody>
                    <a:bodyPr/>
                    <a:lstStyle/>
                    <a:p>
                      <a:pPr algn="just">
                        <a:spcAft>
                          <a:spcPts val="0"/>
                        </a:spcAft>
                      </a:pPr>
                      <a:r>
                        <a:rPr lang="en-US" sz="2000" b="0" dirty="0">
                          <a:solidFill>
                            <a:schemeClr val="tx1"/>
                          </a:solidFill>
                          <a:effectLst/>
                          <a:latin typeface="+mn-lt"/>
                          <a:ea typeface="+mn-ea"/>
                        </a:rPr>
                        <a:t>B</a:t>
                      </a:r>
                      <a:r>
                        <a:rPr lang="en-US" altLang="zh-CN" sz="2000" dirty="0"/>
                        <a:t>→</a:t>
                      </a:r>
                      <a:r>
                        <a:rPr lang="en-US" sz="2000" b="0" dirty="0">
                          <a:solidFill>
                            <a:schemeClr val="tx1"/>
                          </a:solidFill>
                          <a:effectLst/>
                          <a:latin typeface="+mn-lt"/>
                          <a:ea typeface="+mn-ea"/>
                        </a:rPr>
                        <a:t>•</a:t>
                      </a:r>
                      <a:r>
                        <a:rPr lang="en-US" sz="2000" b="0" dirty="0" err="1">
                          <a:solidFill>
                            <a:schemeClr val="tx1"/>
                          </a:solidFill>
                          <a:effectLst/>
                          <a:latin typeface="+mn-lt"/>
                          <a:ea typeface="+mn-ea"/>
                        </a:rPr>
                        <a:t>cB</a:t>
                      </a:r>
                      <a:endParaRPr lang="zh-CN" sz="16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pt-BR" sz="2000" b="0">
                          <a:solidFill>
                            <a:schemeClr val="tx1"/>
                          </a:solidFill>
                          <a:effectLst/>
                          <a:latin typeface="+mn-lt"/>
                          <a:ea typeface="+mn-ea"/>
                        </a:rPr>
                        <a:t>c</a:t>
                      </a:r>
                      <a:endParaRPr lang="zh-CN" sz="16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pt-BR" sz="2000" b="0">
                          <a:solidFill>
                            <a:schemeClr val="tx1"/>
                          </a:solidFill>
                          <a:effectLst/>
                          <a:latin typeface="+mn-lt"/>
                          <a:ea typeface="+mn-ea"/>
                        </a:rPr>
                        <a:t>8</a:t>
                      </a:r>
                      <a:endParaRPr lang="zh-CN" sz="16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53707">
                <a:tc vMerge="1">
                  <a:tcPr/>
                </a:tc>
                <a:tc>
                  <a:txBody>
                    <a:bodyPr/>
                    <a:lstStyle/>
                    <a:p>
                      <a:pPr algn="just">
                        <a:spcAft>
                          <a:spcPts val="0"/>
                        </a:spcAft>
                      </a:pPr>
                      <a:r>
                        <a:rPr lang="en-US" sz="2000" b="0" dirty="0">
                          <a:solidFill>
                            <a:schemeClr val="tx1"/>
                          </a:solidFill>
                          <a:effectLst/>
                          <a:latin typeface="+mn-lt"/>
                          <a:ea typeface="+mn-ea"/>
                        </a:rPr>
                        <a:t>B</a:t>
                      </a:r>
                      <a:r>
                        <a:rPr lang="en-US" altLang="zh-CN" sz="2000" dirty="0"/>
                        <a:t>→</a:t>
                      </a:r>
                      <a:r>
                        <a:rPr lang="en-US" sz="2000" b="0" dirty="0">
                          <a:solidFill>
                            <a:schemeClr val="tx1"/>
                          </a:solidFill>
                          <a:effectLst/>
                          <a:latin typeface="+mn-lt"/>
                          <a:ea typeface="+mn-ea"/>
                        </a:rPr>
                        <a:t>•d</a:t>
                      </a:r>
                      <a:endParaRPr lang="zh-CN" sz="16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pt-BR" sz="2000" b="0">
                          <a:solidFill>
                            <a:schemeClr val="tx1"/>
                          </a:solidFill>
                          <a:effectLst/>
                          <a:latin typeface="+mn-lt"/>
                          <a:ea typeface="+mn-ea"/>
                        </a:rPr>
                        <a:t>d</a:t>
                      </a:r>
                      <a:endParaRPr lang="zh-CN" sz="16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pt-BR" sz="2000" b="0">
                          <a:solidFill>
                            <a:schemeClr val="tx1"/>
                          </a:solidFill>
                          <a:effectLst/>
                          <a:latin typeface="+mn-lt"/>
                          <a:ea typeface="+mn-ea"/>
                        </a:rPr>
                        <a:t>9</a:t>
                      </a:r>
                      <a:endParaRPr lang="zh-CN" sz="16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32000">
                <a:tc>
                  <a:txBody>
                    <a:bodyPr/>
                    <a:lstStyle/>
                    <a:p>
                      <a:pPr algn="ctr">
                        <a:spcAft>
                          <a:spcPts val="0"/>
                        </a:spcAft>
                      </a:pPr>
                      <a:r>
                        <a:rPr lang="pt-BR" sz="2000" b="0">
                          <a:solidFill>
                            <a:schemeClr val="tx1"/>
                          </a:solidFill>
                          <a:effectLst/>
                          <a:latin typeface="+mn-lt"/>
                          <a:ea typeface="+mn-ea"/>
                        </a:rPr>
                        <a:t>4</a:t>
                      </a:r>
                      <a:endParaRPr lang="zh-CN" sz="16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spcAft>
                          <a:spcPts val="0"/>
                        </a:spcAft>
                      </a:pPr>
                      <a:r>
                        <a:rPr kumimoji="0" lang="en-US" altLang="zh-CN" sz="2000" b="0" i="0" u="none" strike="noStrike" kern="1200" cap="none" spc="0" normalizeH="0" baseline="0" noProof="0" dirty="0">
                          <a:ln>
                            <a:noFill/>
                          </a:ln>
                          <a:solidFill>
                            <a:prstClr val="black"/>
                          </a:solidFill>
                          <a:effectLst/>
                          <a:uLnTx/>
                          <a:uFillTx/>
                          <a:latin typeface="+mn-lt"/>
                          <a:ea typeface="+mn-ea"/>
                          <a:cs typeface="+mn-cs"/>
                        </a:rPr>
                        <a:t>E→</a:t>
                      </a:r>
                      <a:r>
                        <a:rPr lang="en-US" sz="2000" b="0" dirty="0" err="1">
                          <a:solidFill>
                            <a:schemeClr val="tx1"/>
                          </a:solidFill>
                          <a:effectLst/>
                          <a:latin typeface="+mn-lt"/>
                          <a:ea typeface="+mn-ea"/>
                        </a:rPr>
                        <a:t>aA</a:t>
                      </a:r>
                      <a:r>
                        <a:rPr lang="en-US" sz="2000" b="0" dirty="0">
                          <a:solidFill>
                            <a:schemeClr val="tx1"/>
                          </a:solidFill>
                          <a:effectLst/>
                          <a:latin typeface="+mn-lt"/>
                          <a:ea typeface="+mn-ea"/>
                        </a:rPr>
                        <a:t>•</a:t>
                      </a:r>
                      <a:endParaRPr lang="zh-CN" sz="16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pt-BR" sz="2000" b="0" dirty="0">
                          <a:solidFill>
                            <a:schemeClr val="tx1"/>
                          </a:solidFill>
                          <a:effectLst/>
                          <a:latin typeface="+mn-lt"/>
                          <a:ea typeface="+mn-ea"/>
                        </a:rPr>
                        <a:t> </a:t>
                      </a:r>
                      <a:endParaRPr lang="zh-CN" sz="16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pt-BR" sz="2000" b="0" dirty="0">
                          <a:solidFill>
                            <a:schemeClr val="tx1"/>
                          </a:solidFill>
                          <a:effectLst/>
                          <a:latin typeface="+mn-lt"/>
                          <a:ea typeface="+mn-ea"/>
                        </a:rPr>
                        <a:t> </a:t>
                      </a:r>
                      <a:endParaRPr lang="zh-CN" sz="16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8" name="表格 7"/>
          <p:cNvGraphicFramePr>
            <a:graphicFrameLocks noGrp="1"/>
          </p:cNvGraphicFramePr>
          <p:nvPr/>
        </p:nvGraphicFramePr>
        <p:xfrm>
          <a:off x="4615126" y="2358339"/>
          <a:ext cx="4441190" cy="4320000"/>
        </p:xfrm>
        <a:graphic>
          <a:graphicData uri="http://schemas.openxmlformats.org/drawingml/2006/table">
            <a:tbl>
              <a:tblPr firstRow="1" firstCol="1" lastRow="1" lastCol="1" bandRow="1" bandCol="1">
                <a:tableStyleId>{5C22544A-7EE6-4342-B048-85BDC9FD1C3A}</a:tableStyleId>
              </a:tblPr>
              <a:tblGrid>
                <a:gridCol w="715010"/>
                <a:gridCol w="1026160"/>
                <a:gridCol w="1223010"/>
                <a:gridCol w="1477010"/>
              </a:tblGrid>
              <a:tr h="360000">
                <a:tc>
                  <a:txBody>
                    <a:bodyPr/>
                    <a:lstStyle/>
                    <a:p>
                      <a:pPr marL="0" algn="ctr" defTabSz="914400" rtl="0" eaLnBrk="1" latinLnBrk="0" hangingPunct="1">
                        <a:spcAft>
                          <a:spcPts val="0"/>
                        </a:spcAft>
                      </a:pPr>
                      <a:r>
                        <a:rPr lang="zh-CN" sz="2000" b="0" kern="1200" dirty="0">
                          <a:solidFill>
                            <a:schemeClr val="tx1"/>
                          </a:solidFill>
                          <a:effectLst/>
                          <a:latin typeface="+mn-lt"/>
                          <a:ea typeface="+mn-ea"/>
                          <a:cs typeface="+mn-cs"/>
                        </a:rPr>
                        <a:t>状态</a:t>
                      </a:r>
                      <a:endParaRPr lang="zh-CN" sz="20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pPr>
                      <a:r>
                        <a:rPr lang="zh-CN" sz="2000" b="0" kern="1200">
                          <a:solidFill>
                            <a:schemeClr val="tx1"/>
                          </a:solidFill>
                          <a:effectLst/>
                          <a:latin typeface="+mn-lt"/>
                          <a:ea typeface="+mn-ea"/>
                          <a:cs typeface="+mn-cs"/>
                        </a:rPr>
                        <a:t>项目集</a:t>
                      </a:r>
                      <a:endParaRPr lang="zh-CN" sz="20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pPr>
                      <a:r>
                        <a:rPr lang="zh-CN" sz="2000" b="0" kern="1200" dirty="0">
                          <a:solidFill>
                            <a:schemeClr val="tx1"/>
                          </a:solidFill>
                          <a:effectLst/>
                          <a:latin typeface="+mn-lt"/>
                          <a:ea typeface="+mn-ea"/>
                          <a:cs typeface="+mn-cs"/>
                        </a:rPr>
                        <a:t>经过符号</a:t>
                      </a:r>
                      <a:endParaRPr lang="zh-CN" sz="20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pPr>
                      <a:r>
                        <a:rPr lang="zh-CN" sz="2000" b="0" kern="1200">
                          <a:solidFill>
                            <a:schemeClr val="tx1"/>
                          </a:solidFill>
                          <a:effectLst/>
                          <a:latin typeface="+mn-lt"/>
                          <a:ea typeface="+mn-ea"/>
                          <a:cs typeface="+mn-cs"/>
                        </a:rPr>
                        <a:t>到达的状态</a:t>
                      </a:r>
                      <a:endParaRPr lang="zh-CN" sz="20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0000">
                <a:tc rowSpan="3">
                  <a:txBody>
                    <a:bodyPr/>
                    <a:lstStyle/>
                    <a:p>
                      <a:pPr marL="0" algn="ctr" defTabSz="914400" rtl="0" eaLnBrk="1" latinLnBrk="0" hangingPunct="1">
                        <a:spcAft>
                          <a:spcPts val="0"/>
                        </a:spcAft>
                      </a:pPr>
                      <a:r>
                        <a:rPr lang="pt-BR" sz="2000" b="0" kern="1200" dirty="0">
                          <a:solidFill>
                            <a:schemeClr val="tx1"/>
                          </a:solidFill>
                          <a:effectLst/>
                          <a:latin typeface="+mn-lt"/>
                          <a:ea typeface="+mn-ea"/>
                          <a:cs typeface="+mn-cs"/>
                        </a:rPr>
                        <a:t>5</a:t>
                      </a:r>
                      <a:endParaRPr lang="zh-CN" sz="20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spcAft>
                          <a:spcPts val="0"/>
                        </a:spcAft>
                      </a:pPr>
                      <a:r>
                        <a:rPr lang="en-US" sz="2000" b="0" kern="1200" dirty="0" err="1">
                          <a:solidFill>
                            <a:schemeClr val="tx1"/>
                          </a:solidFill>
                          <a:effectLst/>
                          <a:latin typeface="+mn-lt"/>
                          <a:ea typeface="+mn-ea"/>
                          <a:cs typeface="+mn-cs"/>
                        </a:rPr>
                        <a:t>A</a:t>
                      </a:r>
                      <a:r>
                        <a:rPr lang="en-US" altLang="zh-CN" sz="2000" dirty="0" err="1"/>
                        <a:t>→</a:t>
                      </a:r>
                      <a:r>
                        <a:rPr lang="en-US" sz="2000" b="0" kern="1200" dirty="0" err="1">
                          <a:solidFill>
                            <a:schemeClr val="tx1"/>
                          </a:solidFill>
                          <a:effectLst/>
                          <a:latin typeface="+mn-lt"/>
                          <a:ea typeface="+mn-ea"/>
                          <a:cs typeface="+mn-cs"/>
                        </a:rPr>
                        <a:t>c•A</a:t>
                      </a:r>
                      <a:endParaRPr lang="zh-CN" sz="20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pPr>
                      <a:r>
                        <a:rPr lang="pt-BR" sz="2000" b="0" kern="1200">
                          <a:solidFill>
                            <a:schemeClr val="tx1"/>
                          </a:solidFill>
                          <a:effectLst/>
                          <a:latin typeface="+mn-lt"/>
                          <a:ea typeface="+mn-ea"/>
                          <a:cs typeface="+mn-cs"/>
                        </a:rPr>
                        <a:t>A</a:t>
                      </a:r>
                      <a:endParaRPr lang="zh-CN" sz="20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pPr>
                      <a:r>
                        <a:rPr lang="pt-BR" sz="2000" b="0" kern="1200">
                          <a:solidFill>
                            <a:schemeClr val="tx1"/>
                          </a:solidFill>
                          <a:effectLst/>
                          <a:latin typeface="+mn-lt"/>
                          <a:ea typeface="+mn-ea"/>
                          <a:cs typeface="+mn-cs"/>
                        </a:rPr>
                        <a:t>10</a:t>
                      </a:r>
                      <a:endParaRPr lang="zh-CN" sz="20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0000">
                <a:tc vMerge="1">
                  <a:tcPr/>
                </a:tc>
                <a:tc>
                  <a:txBody>
                    <a:bodyPr/>
                    <a:lstStyle/>
                    <a:p>
                      <a:pPr marL="0" algn="l" defTabSz="914400" rtl="0" eaLnBrk="1" latinLnBrk="0" hangingPunct="1">
                        <a:spcAft>
                          <a:spcPts val="0"/>
                        </a:spcAft>
                      </a:pPr>
                      <a:r>
                        <a:rPr lang="en-US" sz="2000" b="0" kern="1200" dirty="0">
                          <a:solidFill>
                            <a:schemeClr val="tx1"/>
                          </a:solidFill>
                          <a:effectLst/>
                          <a:latin typeface="+mn-lt"/>
                          <a:ea typeface="+mn-ea"/>
                          <a:cs typeface="+mn-cs"/>
                        </a:rPr>
                        <a:t>A</a:t>
                      </a:r>
                      <a:r>
                        <a:rPr lang="en-US" altLang="zh-CN" sz="2000" dirty="0"/>
                        <a:t>→</a:t>
                      </a:r>
                      <a:r>
                        <a:rPr lang="en-US" sz="2000" b="0" kern="1200" dirty="0">
                          <a:solidFill>
                            <a:schemeClr val="tx1"/>
                          </a:solidFill>
                          <a:effectLst/>
                          <a:latin typeface="+mn-lt"/>
                          <a:ea typeface="+mn-ea"/>
                          <a:cs typeface="+mn-cs"/>
                        </a:rPr>
                        <a:t>•</a:t>
                      </a:r>
                      <a:r>
                        <a:rPr lang="en-US" sz="2000" b="0" kern="1200" dirty="0" err="1">
                          <a:solidFill>
                            <a:schemeClr val="tx1"/>
                          </a:solidFill>
                          <a:effectLst/>
                          <a:latin typeface="+mn-lt"/>
                          <a:ea typeface="+mn-ea"/>
                          <a:cs typeface="+mn-cs"/>
                        </a:rPr>
                        <a:t>cA</a:t>
                      </a:r>
                      <a:endParaRPr lang="zh-CN" sz="20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pPr>
                      <a:r>
                        <a:rPr lang="pt-BR" sz="2000" b="0" kern="1200">
                          <a:solidFill>
                            <a:schemeClr val="tx1"/>
                          </a:solidFill>
                          <a:effectLst/>
                          <a:latin typeface="+mn-lt"/>
                          <a:ea typeface="+mn-ea"/>
                          <a:cs typeface="+mn-cs"/>
                        </a:rPr>
                        <a:t>c</a:t>
                      </a:r>
                      <a:endParaRPr lang="zh-CN" sz="20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pPr>
                      <a:r>
                        <a:rPr lang="pt-BR" sz="2000" b="0" kern="1200">
                          <a:solidFill>
                            <a:schemeClr val="tx1"/>
                          </a:solidFill>
                          <a:effectLst/>
                          <a:latin typeface="+mn-lt"/>
                          <a:ea typeface="+mn-ea"/>
                          <a:cs typeface="+mn-cs"/>
                        </a:rPr>
                        <a:t>5</a:t>
                      </a:r>
                      <a:endParaRPr lang="zh-CN" sz="20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0000">
                <a:tc vMerge="1">
                  <a:tcPr/>
                </a:tc>
                <a:tc>
                  <a:txBody>
                    <a:bodyPr/>
                    <a:lstStyle/>
                    <a:p>
                      <a:pPr marL="0" algn="l" defTabSz="914400" rtl="0" eaLnBrk="1" latinLnBrk="0" hangingPunct="1">
                        <a:spcAft>
                          <a:spcPts val="0"/>
                        </a:spcAft>
                      </a:pPr>
                      <a:r>
                        <a:rPr lang="en-US" sz="2000" b="0" kern="1200" dirty="0">
                          <a:solidFill>
                            <a:schemeClr val="tx1"/>
                          </a:solidFill>
                          <a:effectLst/>
                          <a:latin typeface="+mn-lt"/>
                          <a:ea typeface="+mn-ea"/>
                          <a:cs typeface="+mn-cs"/>
                        </a:rPr>
                        <a:t>A</a:t>
                      </a:r>
                      <a:r>
                        <a:rPr lang="en-US" altLang="zh-CN" sz="2000" dirty="0"/>
                        <a:t>→</a:t>
                      </a:r>
                      <a:r>
                        <a:rPr lang="en-US" sz="2000" b="0" kern="1200" dirty="0">
                          <a:solidFill>
                            <a:schemeClr val="tx1"/>
                          </a:solidFill>
                          <a:effectLst/>
                          <a:latin typeface="+mn-lt"/>
                          <a:ea typeface="+mn-ea"/>
                          <a:cs typeface="+mn-cs"/>
                        </a:rPr>
                        <a:t>•d</a:t>
                      </a:r>
                      <a:endParaRPr lang="zh-CN" sz="20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pPr>
                      <a:r>
                        <a:rPr lang="pt-BR" sz="2000" b="0" kern="1200" dirty="0">
                          <a:solidFill>
                            <a:schemeClr val="tx1"/>
                          </a:solidFill>
                          <a:effectLst/>
                          <a:latin typeface="+mn-lt"/>
                          <a:ea typeface="+mn-ea"/>
                          <a:cs typeface="+mn-cs"/>
                        </a:rPr>
                        <a:t>d</a:t>
                      </a:r>
                      <a:endParaRPr lang="zh-CN" sz="20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pPr>
                      <a:r>
                        <a:rPr lang="pt-BR" sz="2000" b="0" kern="1200">
                          <a:solidFill>
                            <a:schemeClr val="tx1"/>
                          </a:solidFill>
                          <a:effectLst/>
                          <a:latin typeface="+mn-lt"/>
                          <a:ea typeface="+mn-ea"/>
                          <a:cs typeface="+mn-cs"/>
                        </a:rPr>
                        <a:t>6</a:t>
                      </a:r>
                      <a:endParaRPr lang="zh-CN" sz="20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0000">
                <a:tc>
                  <a:txBody>
                    <a:bodyPr/>
                    <a:lstStyle/>
                    <a:p>
                      <a:pPr marL="0" algn="ctr" defTabSz="914400" rtl="0" eaLnBrk="1" latinLnBrk="0" hangingPunct="1">
                        <a:spcAft>
                          <a:spcPts val="0"/>
                        </a:spcAft>
                      </a:pPr>
                      <a:r>
                        <a:rPr lang="pt-BR" sz="2000" b="0" kern="1200">
                          <a:solidFill>
                            <a:schemeClr val="tx1"/>
                          </a:solidFill>
                          <a:effectLst/>
                          <a:latin typeface="+mn-lt"/>
                          <a:ea typeface="+mn-ea"/>
                          <a:cs typeface="+mn-cs"/>
                        </a:rPr>
                        <a:t>6</a:t>
                      </a:r>
                      <a:endParaRPr lang="zh-CN" sz="20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spcAft>
                          <a:spcPts val="0"/>
                        </a:spcAft>
                      </a:pPr>
                      <a:r>
                        <a:rPr lang="en-US" sz="2000" b="0" kern="1200" dirty="0" err="1">
                          <a:solidFill>
                            <a:schemeClr val="tx1"/>
                          </a:solidFill>
                          <a:effectLst/>
                          <a:latin typeface="+mn-lt"/>
                          <a:ea typeface="+mn-ea"/>
                          <a:cs typeface="+mn-cs"/>
                        </a:rPr>
                        <a:t>A</a:t>
                      </a:r>
                      <a:r>
                        <a:rPr lang="en-US" altLang="zh-CN" sz="2000" dirty="0" err="1"/>
                        <a:t>→</a:t>
                      </a:r>
                      <a:r>
                        <a:rPr lang="en-US" sz="2000" b="0" kern="1200" dirty="0" err="1">
                          <a:solidFill>
                            <a:schemeClr val="tx1"/>
                          </a:solidFill>
                          <a:effectLst/>
                          <a:latin typeface="+mn-lt"/>
                          <a:ea typeface="+mn-ea"/>
                          <a:cs typeface="+mn-cs"/>
                        </a:rPr>
                        <a:t>d</a:t>
                      </a:r>
                      <a:r>
                        <a:rPr lang="en-US" sz="2000" b="0" kern="1200" dirty="0">
                          <a:solidFill>
                            <a:schemeClr val="tx1"/>
                          </a:solidFill>
                          <a:effectLst/>
                          <a:latin typeface="+mn-lt"/>
                          <a:ea typeface="+mn-ea"/>
                          <a:cs typeface="+mn-cs"/>
                        </a:rPr>
                        <a:t>•</a:t>
                      </a:r>
                      <a:endParaRPr lang="zh-CN" sz="20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pPr>
                      <a:r>
                        <a:rPr lang="pt-BR" sz="2000" b="0" kern="1200" dirty="0">
                          <a:solidFill>
                            <a:schemeClr val="tx1"/>
                          </a:solidFill>
                          <a:effectLst/>
                          <a:latin typeface="+mn-lt"/>
                          <a:ea typeface="+mn-ea"/>
                          <a:cs typeface="+mn-cs"/>
                        </a:rPr>
                        <a:t> </a:t>
                      </a:r>
                      <a:endParaRPr lang="zh-CN" sz="20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pPr>
                      <a:r>
                        <a:rPr lang="pt-BR" sz="2000" b="0" kern="1200">
                          <a:solidFill>
                            <a:schemeClr val="tx1"/>
                          </a:solidFill>
                          <a:effectLst/>
                          <a:latin typeface="+mn-lt"/>
                          <a:ea typeface="+mn-ea"/>
                          <a:cs typeface="+mn-cs"/>
                        </a:rPr>
                        <a:t> </a:t>
                      </a:r>
                      <a:endParaRPr lang="zh-CN" sz="20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0000">
                <a:tc>
                  <a:txBody>
                    <a:bodyPr/>
                    <a:lstStyle/>
                    <a:p>
                      <a:pPr marL="0" algn="ctr" defTabSz="914400" rtl="0" eaLnBrk="1" latinLnBrk="0" hangingPunct="1">
                        <a:spcAft>
                          <a:spcPts val="0"/>
                        </a:spcAft>
                      </a:pPr>
                      <a:r>
                        <a:rPr lang="pt-BR" sz="2000" b="0" kern="1200">
                          <a:solidFill>
                            <a:schemeClr val="tx1"/>
                          </a:solidFill>
                          <a:effectLst/>
                          <a:latin typeface="+mn-lt"/>
                          <a:ea typeface="+mn-ea"/>
                          <a:cs typeface="+mn-cs"/>
                        </a:rPr>
                        <a:t>7</a:t>
                      </a:r>
                      <a:endParaRPr lang="zh-CN" sz="20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spcAft>
                          <a:spcPts val="0"/>
                        </a:spcAft>
                      </a:pPr>
                      <a:r>
                        <a:rPr lang="en-US" sz="2000" b="0" kern="1200" dirty="0" err="1">
                          <a:solidFill>
                            <a:schemeClr val="tx1"/>
                          </a:solidFill>
                          <a:effectLst/>
                          <a:latin typeface="+mn-lt"/>
                          <a:ea typeface="+mn-ea"/>
                          <a:cs typeface="+mn-cs"/>
                        </a:rPr>
                        <a:t>E</a:t>
                      </a:r>
                      <a:r>
                        <a:rPr lang="en-US" altLang="zh-CN" sz="2000" dirty="0" err="1"/>
                        <a:t>→</a:t>
                      </a:r>
                      <a:r>
                        <a:rPr lang="en-US" sz="2000" b="0" kern="1200" dirty="0" err="1">
                          <a:solidFill>
                            <a:schemeClr val="tx1"/>
                          </a:solidFill>
                          <a:effectLst/>
                          <a:latin typeface="+mn-lt"/>
                          <a:ea typeface="+mn-ea"/>
                          <a:cs typeface="+mn-cs"/>
                        </a:rPr>
                        <a:t>bB</a:t>
                      </a:r>
                      <a:r>
                        <a:rPr lang="en-US" sz="2000" b="0" kern="1200" dirty="0">
                          <a:solidFill>
                            <a:schemeClr val="tx1"/>
                          </a:solidFill>
                          <a:effectLst/>
                          <a:latin typeface="+mn-lt"/>
                          <a:ea typeface="+mn-ea"/>
                          <a:cs typeface="+mn-cs"/>
                        </a:rPr>
                        <a:t>•</a:t>
                      </a:r>
                      <a:endParaRPr lang="zh-CN" sz="20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pPr>
                      <a:r>
                        <a:rPr lang="pt-BR" sz="2000" b="0" kern="1200" dirty="0">
                          <a:solidFill>
                            <a:schemeClr val="tx1"/>
                          </a:solidFill>
                          <a:effectLst/>
                          <a:latin typeface="+mn-lt"/>
                          <a:ea typeface="+mn-ea"/>
                          <a:cs typeface="+mn-cs"/>
                        </a:rPr>
                        <a:t> </a:t>
                      </a:r>
                      <a:endParaRPr lang="zh-CN" sz="20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pPr>
                      <a:r>
                        <a:rPr lang="pt-BR" sz="2000" b="0" kern="1200" dirty="0">
                          <a:solidFill>
                            <a:schemeClr val="tx1"/>
                          </a:solidFill>
                          <a:effectLst/>
                          <a:latin typeface="+mn-lt"/>
                          <a:ea typeface="+mn-ea"/>
                          <a:cs typeface="+mn-cs"/>
                        </a:rPr>
                        <a:t> </a:t>
                      </a:r>
                      <a:endParaRPr lang="zh-CN" sz="20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0000">
                <a:tc rowSpan="3">
                  <a:txBody>
                    <a:bodyPr/>
                    <a:lstStyle/>
                    <a:p>
                      <a:pPr marL="0" algn="ctr" defTabSz="914400" rtl="0" eaLnBrk="1" latinLnBrk="0" hangingPunct="1">
                        <a:spcAft>
                          <a:spcPts val="0"/>
                        </a:spcAft>
                      </a:pPr>
                      <a:r>
                        <a:rPr lang="pt-BR" sz="2000" b="0" kern="1200">
                          <a:solidFill>
                            <a:schemeClr val="tx1"/>
                          </a:solidFill>
                          <a:effectLst/>
                          <a:latin typeface="+mn-lt"/>
                          <a:ea typeface="+mn-ea"/>
                          <a:cs typeface="+mn-cs"/>
                        </a:rPr>
                        <a:t>8</a:t>
                      </a:r>
                      <a:endParaRPr lang="zh-CN" sz="20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spcAft>
                          <a:spcPts val="0"/>
                        </a:spcAft>
                      </a:pPr>
                      <a:r>
                        <a:rPr lang="en-US" sz="2000" b="0" kern="1200" dirty="0" err="1">
                          <a:solidFill>
                            <a:schemeClr val="tx1"/>
                          </a:solidFill>
                          <a:effectLst/>
                          <a:latin typeface="+mn-lt"/>
                          <a:ea typeface="+mn-ea"/>
                          <a:cs typeface="+mn-cs"/>
                        </a:rPr>
                        <a:t>B</a:t>
                      </a:r>
                      <a:r>
                        <a:rPr lang="en-US" altLang="zh-CN" sz="2000" dirty="0" err="1"/>
                        <a:t>→</a:t>
                      </a:r>
                      <a:r>
                        <a:rPr lang="en-US" sz="2000" b="0" kern="1200" dirty="0" err="1">
                          <a:solidFill>
                            <a:schemeClr val="tx1"/>
                          </a:solidFill>
                          <a:effectLst/>
                          <a:latin typeface="+mn-lt"/>
                          <a:ea typeface="+mn-ea"/>
                          <a:cs typeface="+mn-cs"/>
                        </a:rPr>
                        <a:t>c•B</a:t>
                      </a:r>
                      <a:endParaRPr lang="zh-CN" sz="20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pPr>
                      <a:r>
                        <a:rPr lang="pt-BR" sz="2000" b="0" kern="1200">
                          <a:solidFill>
                            <a:schemeClr val="tx1"/>
                          </a:solidFill>
                          <a:effectLst/>
                          <a:latin typeface="+mn-lt"/>
                          <a:ea typeface="+mn-ea"/>
                          <a:cs typeface="+mn-cs"/>
                        </a:rPr>
                        <a:t>B</a:t>
                      </a:r>
                      <a:endParaRPr lang="zh-CN" sz="20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pPr>
                      <a:r>
                        <a:rPr lang="pt-BR" sz="2000" b="0" kern="1200" dirty="0">
                          <a:solidFill>
                            <a:schemeClr val="tx1"/>
                          </a:solidFill>
                          <a:effectLst/>
                          <a:latin typeface="+mn-lt"/>
                          <a:ea typeface="+mn-ea"/>
                          <a:cs typeface="+mn-cs"/>
                        </a:rPr>
                        <a:t>11</a:t>
                      </a:r>
                      <a:endParaRPr lang="zh-CN" sz="20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0000">
                <a:tc vMerge="1">
                  <a:tcPr/>
                </a:tc>
                <a:tc>
                  <a:txBody>
                    <a:bodyPr/>
                    <a:lstStyle/>
                    <a:p>
                      <a:pPr marL="0" algn="l" defTabSz="914400" rtl="0" eaLnBrk="1" latinLnBrk="0" hangingPunct="1">
                        <a:spcAft>
                          <a:spcPts val="0"/>
                        </a:spcAft>
                      </a:pPr>
                      <a:r>
                        <a:rPr lang="en-US" sz="2000" b="0" kern="1200" dirty="0">
                          <a:solidFill>
                            <a:schemeClr val="tx1"/>
                          </a:solidFill>
                          <a:effectLst/>
                          <a:latin typeface="+mn-lt"/>
                          <a:ea typeface="+mn-ea"/>
                          <a:cs typeface="+mn-cs"/>
                        </a:rPr>
                        <a:t>B</a:t>
                      </a:r>
                      <a:r>
                        <a:rPr lang="en-US" altLang="zh-CN" sz="2000" dirty="0"/>
                        <a:t>→</a:t>
                      </a:r>
                      <a:r>
                        <a:rPr lang="en-US" sz="2000" b="0" kern="1200" dirty="0">
                          <a:solidFill>
                            <a:schemeClr val="tx1"/>
                          </a:solidFill>
                          <a:effectLst/>
                          <a:latin typeface="+mn-lt"/>
                          <a:ea typeface="+mn-ea"/>
                          <a:cs typeface="+mn-cs"/>
                        </a:rPr>
                        <a:t>•</a:t>
                      </a:r>
                      <a:r>
                        <a:rPr lang="en-US" sz="2000" b="0" kern="1200" dirty="0" err="1">
                          <a:solidFill>
                            <a:schemeClr val="tx1"/>
                          </a:solidFill>
                          <a:effectLst/>
                          <a:latin typeface="+mn-lt"/>
                          <a:ea typeface="+mn-ea"/>
                          <a:cs typeface="+mn-cs"/>
                        </a:rPr>
                        <a:t>cB</a:t>
                      </a:r>
                      <a:endParaRPr lang="zh-CN" sz="20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pPr>
                      <a:r>
                        <a:rPr lang="pt-BR" sz="2000" b="0" kern="1200">
                          <a:solidFill>
                            <a:schemeClr val="tx1"/>
                          </a:solidFill>
                          <a:effectLst/>
                          <a:latin typeface="+mn-lt"/>
                          <a:ea typeface="+mn-ea"/>
                          <a:cs typeface="+mn-cs"/>
                        </a:rPr>
                        <a:t>c</a:t>
                      </a:r>
                      <a:endParaRPr lang="zh-CN" sz="20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pPr>
                      <a:r>
                        <a:rPr lang="pt-BR" sz="2000" b="0" kern="1200" dirty="0">
                          <a:solidFill>
                            <a:schemeClr val="tx1"/>
                          </a:solidFill>
                          <a:effectLst/>
                          <a:latin typeface="+mn-lt"/>
                          <a:ea typeface="+mn-ea"/>
                          <a:cs typeface="+mn-cs"/>
                        </a:rPr>
                        <a:t>8</a:t>
                      </a:r>
                      <a:endParaRPr lang="zh-CN" sz="20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0000">
                <a:tc vMerge="1">
                  <a:tcPr/>
                </a:tc>
                <a:tc>
                  <a:txBody>
                    <a:bodyPr/>
                    <a:lstStyle/>
                    <a:p>
                      <a:pPr marL="0" algn="l" defTabSz="914400" rtl="0" eaLnBrk="1" latinLnBrk="0" hangingPunct="1">
                        <a:spcAft>
                          <a:spcPts val="0"/>
                        </a:spcAft>
                      </a:pPr>
                      <a:r>
                        <a:rPr lang="en-US" sz="2000" b="0" kern="1200" dirty="0">
                          <a:solidFill>
                            <a:schemeClr val="tx1"/>
                          </a:solidFill>
                          <a:effectLst/>
                          <a:latin typeface="+mn-lt"/>
                          <a:ea typeface="+mn-ea"/>
                          <a:cs typeface="+mn-cs"/>
                        </a:rPr>
                        <a:t>B</a:t>
                      </a:r>
                      <a:r>
                        <a:rPr lang="en-US" altLang="zh-CN" sz="2000" dirty="0"/>
                        <a:t>→</a:t>
                      </a:r>
                      <a:r>
                        <a:rPr lang="en-US" sz="2000" b="0" kern="1200" dirty="0">
                          <a:solidFill>
                            <a:schemeClr val="tx1"/>
                          </a:solidFill>
                          <a:effectLst/>
                          <a:latin typeface="+mn-lt"/>
                          <a:ea typeface="+mn-ea"/>
                          <a:cs typeface="+mn-cs"/>
                        </a:rPr>
                        <a:t>•d</a:t>
                      </a:r>
                      <a:endParaRPr lang="zh-CN" sz="20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pPr>
                      <a:r>
                        <a:rPr lang="pt-BR" sz="2000" b="0" kern="1200">
                          <a:solidFill>
                            <a:schemeClr val="tx1"/>
                          </a:solidFill>
                          <a:effectLst/>
                          <a:latin typeface="+mn-lt"/>
                          <a:ea typeface="+mn-ea"/>
                          <a:cs typeface="+mn-cs"/>
                        </a:rPr>
                        <a:t>d</a:t>
                      </a:r>
                      <a:endParaRPr lang="zh-CN" sz="20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pPr>
                      <a:r>
                        <a:rPr lang="pt-BR" sz="2000" b="0" kern="1200" dirty="0">
                          <a:solidFill>
                            <a:schemeClr val="tx1"/>
                          </a:solidFill>
                          <a:effectLst/>
                          <a:latin typeface="+mn-lt"/>
                          <a:ea typeface="+mn-ea"/>
                          <a:cs typeface="+mn-cs"/>
                        </a:rPr>
                        <a:t>9</a:t>
                      </a:r>
                      <a:endParaRPr lang="zh-CN" sz="20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0000">
                <a:tc>
                  <a:txBody>
                    <a:bodyPr/>
                    <a:lstStyle/>
                    <a:p>
                      <a:pPr marL="0" algn="ctr" defTabSz="914400" rtl="0" eaLnBrk="1" latinLnBrk="0" hangingPunct="1">
                        <a:spcAft>
                          <a:spcPts val="0"/>
                        </a:spcAft>
                      </a:pPr>
                      <a:r>
                        <a:rPr lang="pt-BR" sz="2000" b="0" kern="1200">
                          <a:solidFill>
                            <a:schemeClr val="tx1"/>
                          </a:solidFill>
                          <a:effectLst/>
                          <a:latin typeface="+mn-lt"/>
                          <a:ea typeface="+mn-ea"/>
                          <a:cs typeface="+mn-cs"/>
                        </a:rPr>
                        <a:t>9</a:t>
                      </a:r>
                      <a:endParaRPr lang="zh-CN" sz="20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spcAft>
                          <a:spcPts val="0"/>
                        </a:spcAft>
                      </a:pPr>
                      <a:r>
                        <a:rPr lang="en-US" sz="2000" b="0" kern="1200" dirty="0" err="1">
                          <a:solidFill>
                            <a:schemeClr val="tx1"/>
                          </a:solidFill>
                          <a:effectLst/>
                          <a:latin typeface="+mn-lt"/>
                          <a:ea typeface="+mn-ea"/>
                          <a:cs typeface="+mn-cs"/>
                        </a:rPr>
                        <a:t>B</a:t>
                      </a:r>
                      <a:r>
                        <a:rPr lang="en-US" altLang="zh-CN" sz="2000" dirty="0" err="1"/>
                        <a:t>→</a:t>
                      </a:r>
                      <a:r>
                        <a:rPr lang="en-US" sz="2000" b="0" kern="1200" dirty="0" err="1">
                          <a:solidFill>
                            <a:schemeClr val="tx1"/>
                          </a:solidFill>
                          <a:effectLst/>
                          <a:latin typeface="+mn-lt"/>
                          <a:ea typeface="+mn-ea"/>
                          <a:cs typeface="+mn-cs"/>
                        </a:rPr>
                        <a:t>d</a:t>
                      </a:r>
                      <a:r>
                        <a:rPr lang="en-US" sz="2000" b="0" kern="1200" dirty="0">
                          <a:solidFill>
                            <a:schemeClr val="tx1"/>
                          </a:solidFill>
                          <a:effectLst/>
                          <a:latin typeface="+mn-lt"/>
                          <a:ea typeface="+mn-ea"/>
                          <a:cs typeface="+mn-cs"/>
                        </a:rPr>
                        <a:t>•</a:t>
                      </a:r>
                      <a:endParaRPr lang="zh-CN" sz="20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pPr>
                      <a:r>
                        <a:rPr lang="pt-BR" sz="2000" b="0" kern="1200">
                          <a:solidFill>
                            <a:schemeClr val="tx1"/>
                          </a:solidFill>
                          <a:effectLst/>
                          <a:latin typeface="+mn-lt"/>
                          <a:ea typeface="+mn-ea"/>
                          <a:cs typeface="+mn-cs"/>
                        </a:rPr>
                        <a:t> </a:t>
                      </a:r>
                      <a:endParaRPr lang="zh-CN" sz="20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pPr>
                      <a:r>
                        <a:rPr lang="pt-BR" sz="2000" b="0" kern="1200" dirty="0">
                          <a:solidFill>
                            <a:schemeClr val="tx1"/>
                          </a:solidFill>
                          <a:effectLst/>
                          <a:latin typeface="+mn-lt"/>
                          <a:ea typeface="+mn-ea"/>
                          <a:cs typeface="+mn-cs"/>
                        </a:rPr>
                        <a:t> </a:t>
                      </a:r>
                      <a:endParaRPr lang="zh-CN" sz="20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0000">
                <a:tc>
                  <a:txBody>
                    <a:bodyPr/>
                    <a:lstStyle/>
                    <a:p>
                      <a:pPr marL="0" algn="ctr" defTabSz="914400" rtl="0" eaLnBrk="1" latinLnBrk="0" hangingPunct="1">
                        <a:spcAft>
                          <a:spcPts val="0"/>
                        </a:spcAft>
                      </a:pPr>
                      <a:r>
                        <a:rPr lang="pt-BR" sz="2000" b="0" kern="1200">
                          <a:solidFill>
                            <a:schemeClr val="tx1"/>
                          </a:solidFill>
                          <a:effectLst/>
                          <a:latin typeface="+mn-lt"/>
                          <a:ea typeface="+mn-ea"/>
                          <a:cs typeface="+mn-cs"/>
                        </a:rPr>
                        <a:t>10</a:t>
                      </a:r>
                      <a:endParaRPr lang="zh-CN" sz="20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spcAft>
                          <a:spcPts val="0"/>
                        </a:spcAft>
                      </a:pPr>
                      <a:r>
                        <a:rPr lang="en-US" sz="2000" b="0" kern="1200" dirty="0" err="1">
                          <a:solidFill>
                            <a:schemeClr val="tx1"/>
                          </a:solidFill>
                          <a:effectLst/>
                          <a:latin typeface="+mn-lt"/>
                          <a:ea typeface="+mn-ea"/>
                          <a:cs typeface="+mn-cs"/>
                        </a:rPr>
                        <a:t>A</a:t>
                      </a:r>
                      <a:r>
                        <a:rPr lang="en-US" altLang="zh-CN" sz="2000" dirty="0" err="1"/>
                        <a:t>→</a:t>
                      </a:r>
                      <a:r>
                        <a:rPr lang="en-US" sz="2000" b="0" kern="1200" dirty="0" err="1">
                          <a:solidFill>
                            <a:schemeClr val="tx1"/>
                          </a:solidFill>
                          <a:effectLst/>
                          <a:latin typeface="+mn-lt"/>
                          <a:ea typeface="+mn-ea"/>
                          <a:cs typeface="+mn-cs"/>
                        </a:rPr>
                        <a:t>cA</a:t>
                      </a:r>
                      <a:r>
                        <a:rPr lang="en-US" sz="2000" b="0" kern="1200" dirty="0">
                          <a:solidFill>
                            <a:schemeClr val="tx1"/>
                          </a:solidFill>
                          <a:effectLst/>
                          <a:latin typeface="+mn-lt"/>
                          <a:ea typeface="+mn-ea"/>
                          <a:cs typeface="+mn-cs"/>
                        </a:rPr>
                        <a:t>•</a:t>
                      </a:r>
                      <a:endParaRPr lang="zh-CN" sz="20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pPr>
                      <a:r>
                        <a:rPr lang="pt-BR" sz="2000" b="0" kern="1200">
                          <a:solidFill>
                            <a:schemeClr val="tx1"/>
                          </a:solidFill>
                          <a:effectLst/>
                          <a:latin typeface="+mn-lt"/>
                          <a:ea typeface="+mn-ea"/>
                          <a:cs typeface="+mn-cs"/>
                        </a:rPr>
                        <a:t> </a:t>
                      </a:r>
                      <a:endParaRPr lang="zh-CN" sz="20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pPr>
                      <a:r>
                        <a:rPr lang="pt-BR" sz="2000" b="0" kern="1200" dirty="0">
                          <a:solidFill>
                            <a:schemeClr val="tx1"/>
                          </a:solidFill>
                          <a:effectLst/>
                          <a:latin typeface="+mn-lt"/>
                          <a:ea typeface="+mn-ea"/>
                          <a:cs typeface="+mn-cs"/>
                        </a:rPr>
                        <a:t> </a:t>
                      </a:r>
                      <a:endParaRPr lang="zh-CN" sz="20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0000">
                <a:tc>
                  <a:txBody>
                    <a:bodyPr/>
                    <a:lstStyle/>
                    <a:p>
                      <a:pPr marL="0" algn="ctr" defTabSz="914400" rtl="0" eaLnBrk="1" latinLnBrk="0" hangingPunct="1">
                        <a:spcAft>
                          <a:spcPts val="0"/>
                        </a:spcAft>
                      </a:pPr>
                      <a:r>
                        <a:rPr lang="pt-BR" sz="2000" b="0" kern="1200">
                          <a:solidFill>
                            <a:schemeClr val="tx1"/>
                          </a:solidFill>
                          <a:effectLst/>
                          <a:latin typeface="+mn-lt"/>
                          <a:ea typeface="+mn-ea"/>
                          <a:cs typeface="+mn-cs"/>
                        </a:rPr>
                        <a:t>11</a:t>
                      </a:r>
                      <a:endParaRPr lang="zh-CN" sz="20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spcAft>
                          <a:spcPts val="0"/>
                        </a:spcAft>
                      </a:pPr>
                      <a:r>
                        <a:rPr lang="en-US" sz="2000" b="0" kern="1200" dirty="0">
                          <a:solidFill>
                            <a:schemeClr val="tx1"/>
                          </a:solidFill>
                          <a:effectLst/>
                          <a:latin typeface="+mn-lt"/>
                          <a:ea typeface="+mn-ea"/>
                          <a:cs typeface="+mn-cs"/>
                        </a:rPr>
                        <a:t>B</a:t>
                      </a:r>
                      <a:r>
                        <a:rPr kumimoji="0" lang="en-US" altLang="zh-CN" sz="2000" b="0" i="0" u="none" strike="noStrike" kern="1200" cap="none" spc="0" normalizeH="0" baseline="0" noProof="0" dirty="0">
                          <a:ln>
                            <a:noFill/>
                          </a:ln>
                          <a:solidFill>
                            <a:prstClr val="black"/>
                          </a:solidFill>
                          <a:effectLst/>
                          <a:uLnTx/>
                          <a:uFillTx/>
                          <a:latin typeface="+mn-lt"/>
                          <a:ea typeface="+mn-ea"/>
                          <a:cs typeface="+mn-cs"/>
                        </a:rPr>
                        <a:t>→</a:t>
                      </a:r>
                      <a:r>
                        <a:rPr lang="en-US" sz="2000" b="0" kern="1200" dirty="0" err="1">
                          <a:solidFill>
                            <a:schemeClr val="tx1"/>
                          </a:solidFill>
                          <a:effectLst/>
                          <a:latin typeface="+mn-lt"/>
                          <a:ea typeface="+mn-ea"/>
                          <a:cs typeface="+mn-cs"/>
                        </a:rPr>
                        <a:t>cB</a:t>
                      </a:r>
                      <a:r>
                        <a:rPr lang="en-US" sz="2000" b="0" kern="1200" dirty="0">
                          <a:solidFill>
                            <a:schemeClr val="tx1"/>
                          </a:solidFill>
                          <a:effectLst/>
                          <a:latin typeface="+mn-lt"/>
                          <a:ea typeface="+mn-ea"/>
                          <a:cs typeface="+mn-cs"/>
                        </a:rPr>
                        <a:t>•</a:t>
                      </a:r>
                      <a:endParaRPr lang="zh-CN" sz="20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pPr>
                      <a:r>
                        <a:rPr lang="pt-BR" sz="2000" b="0" kern="1200">
                          <a:solidFill>
                            <a:schemeClr val="tx1"/>
                          </a:solidFill>
                          <a:effectLst/>
                          <a:latin typeface="+mn-lt"/>
                          <a:ea typeface="+mn-ea"/>
                          <a:cs typeface="+mn-cs"/>
                        </a:rPr>
                        <a:t> </a:t>
                      </a:r>
                      <a:endParaRPr lang="zh-CN" sz="2000" b="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pPr>
                      <a:r>
                        <a:rPr lang="pt-BR" sz="2000" b="0" kern="1200" dirty="0">
                          <a:solidFill>
                            <a:schemeClr val="tx1"/>
                          </a:solidFill>
                          <a:effectLst/>
                          <a:latin typeface="+mn-lt"/>
                          <a:ea typeface="+mn-ea"/>
                          <a:cs typeface="+mn-cs"/>
                        </a:rPr>
                        <a:t> </a:t>
                      </a:r>
                      <a:endParaRPr lang="zh-CN" sz="20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zh-CN" dirty="0"/>
              <a:t>求文法</a:t>
            </a:r>
            <a:r>
              <a:rPr lang="en-US" altLang="zh-CN" dirty="0"/>
              <a:t>G[E]</a:t>
            </a:r>
            <a:r>
              <a:rPr lang="zh-CN" altLang="zh-CN" dirty="0"/>
              <a:t>的</a:t>
            </a:r>
            <a:r>
              <a:rPr lang="en-US" altLang="zh-CN" dirty="0"/>
              <a:t>LR(0)</a:t>
            </a:r>
            <a:r>
              <a:rPr lang="zh-CN" altLang="zh-CN" dirty="0"/>
              <a:t>分析表</a:t>
            </a:r>
            <a:endParaRPr lang="zh-CN" altLang="en-US" dirty="0"/>
          </a:p>
        </p:txBody>
      </p:sp>
      <p:sp>
        <p:nvSpPr>
          <p:cNvPr id="4" name="内容占位符 3"/>
          <p:cNvSpPr>
            <a:spLocks noGrp="1"/>
          </p:cNvSpPr>
          <p:nvPr>
            <p:ph sz="quarter" idx="13"/>
          </p:nvPr>
        </p:nvSpPr>
        <p:spPr>
          <a:xfrm>
            <a:off x="768350" y="1322774"/>
            <a:ext cx="7771968" cy="933410"/>
          </a:xfrm>
        </p:spPr>
        <p:txBody>
          <a:bodyPr/>
          <a:lstStyle/>
          <a:p>
            <a:r>
              <a:rPr lang="zh-CN" altLang="zh-CN" dirty="0"/>
              <a:t>第四步：构造</a:t>
            </a:r>
            <a:r>
              <a:rPr lang="pt-BR" altLang="zh-CN" dirty="0"/>
              <a:t>LR(0)</a:t>
            </a:r>
            <a:r>
              <a:rPr lang="zh-CN" altLang="zh-CN" dirty="0"/>
              <a:t>分析表</a:t>
            </a:r>
            <a:endParaRPr lang="zh-CN" altLang="zh-CN" dirty="0"/>
          </a:p>
          <a:p>
            <a:pPr marL="0" indent="0">
              <a:buNone/>
            </a:pPr>
            <a:endParaRPr lang="zh-CN" altLang="en-US" dirty="0"/>
          </a:p>
        </p:txBody>
      </p:sp>
      <p:graphicFrame>
        <p:nvGraphicFramePr>
          <p:cNvPr id="5" name="表格 4"/>
          <p:cNvGraphicFramePr>
            <a:graphicFrameLocks noGrp="1"/>
          </p:cNvGraphicFramePr>
          <p:nvPr/>
        </p:nvGraphicFramePr>
        <p:xfrm>
          <a:off x="956048" y="1936854"/>
          <a:ext cx="7171950" cy="4536000"/>
        </p:xfrm>
        <a:graphic>
          <a:graphicData uri="http://schemas.openxmlformats.org/drawingml/2006/table">
            <a:tbl>
              <a:tblPr firstRow="1" firstCol="1" lastRow="1" lastCol="1" bandRow="1" bandCol="1">
                <a:tableStyleId>{5C22544A-7EE6-4342-B048-85BDC9FD1C3A}</a:tableStyleId>
              </a:tblPr>
              <a:tblGrid>
                <a:gridCol w="992022"/>
                <a:gridCol w="772491"/>
                <a:gridCol w="772491"/>
                <a:gridCol w="772491"/>
                <a:gridCol w="772491"/>
                <a:gridCol w="772491"/>
                <a:gridCol w="772491"/>
                <a:gridCol w="772491"/>
                <a:gridCol w="772491"/>
              </a:tblGrid>
              <a:tr h="324000">
                <a:tc rowSpan="2">
                  <a:txBody>
                    <a:bodyPr/>
                    <a:lstStyle/>
                    <a:p>
                      <a:pPr algn="ctr">
                        <a:spcAft>
                          <a:spcPts val="0"/>
                        </a:spcAft>
                      </a:pPr>
                      <a:r>
                        <a:rPr lang="zh-CN" sz="2000" b="0" dirty="0">
                          <a:solidFill>
                            <a:schemeClr val="tx1"/>
                          </a:solidFill>
                          <a:effectLst/>
                          <a:latin typeface="+mn-lt"/>
                          <a:ea typeface="+mn-ea"/>
                        </a:rPr>
                        <a:t>状态</a:t>
                      </a:r>
                      <a:endParaRPr lang="zh-CN" sz="20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5">
                  <a:txBody>
                    <a:bodyPr/>
                    <a:lstStyle/>
                    <a:p>
                      <a:pPr algn="ctr">
                        <a:spcAft>
                          <a:spcPts val="0"/>
                        </a:spcAft>
                      </a:pPr>
                      <a:r>
                        <a:rPr lang="en-US" sz="2000" b="0" dirty="0">
                          <a:solidFill>
                            <a:schemeClr val="tx1"/>
                          </a:solidFill>
                          <a:effectLst/>
                          <a:latin typeface="+mn-lt"/>
                          <a:ea typeface="+mn-ea"/>
                        </a:rPr>
                        <a:t>ACTION</a:t>
                      </a:r>
                      <a:endParaRPr lang="zh-CN" sz="20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tc>
                <a:tc hMerge="1">
                  <a:tcPr/>
                </a:tc>
                <a:tc hMerge="1">
                  <a:tcPr/>
                </a:tc>
                <a:tc hMerge="1">
                  <a:tcPr/>
                </a:tc>
                <a:tc gridSpan="3">
                  <a:txBody>
                    <a:bodyPr/>
                    <a:lstStyle/>
                    <a:p>
                      <a:pPr algn="ctr">
                        <a:spcAft>
                          <a:spcPts val="0"/>
                        </a:spcAft>
                      </a:pPr>
                      <a:r>
                        <a:rPr lang="en-US" sz="2000" b="0">
                          <a:solidFill>
                            <a:schemeClr val="tx1"/>
                          </a:solidFill>
                          <a:effectLst/>
                          <a:latin typeface="+mn-lt"/>
                          <a:ea typeface="+mn-ea"/>
                        </a:rPr>
                        <a:t>GOTO</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tc>
                <a:tc hMerge="1">
                  <a:tcPr/>
                </a:tc>
              </a:tr>
              <a:tr h="324000">
                <a:tc vMerge="1">
                  <a:tcPr/>
                </a:tc>
                <a:tc>
                  <a:txBody>
                    <a:bodyPr/>
                    <a:lstStyle/>
                    <a:p>
                      <a:pPr algn="ctr">
                        <a:spcAft>
                          <a:spcPts val="0"/>
                        </a:spcAft>
                      </a:pPr>
                      <a:r>
                        <a:rPr lang="en-US" sz="2000" b="0" dirty="0">
                          <a:solidFill>
                            <a:schemeClr val="tx1"/>
                          </a:solidFill>
                          <a:effectLst/>
                          <a:latin typeface="+mn-lt"/>
                          <a:ea typeface="+mn-ea"/>
                        </a:rPr>
                        <a:t>a</a:t>
                      </a:r>
                      <a:endParaRPr lang="zh-CN" sz="20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dirty="0">
                          <a:solidFill>
                            <a:schemeClr val="tx1"/>
                          </a:solidFill>
                          <a:effectLst/>
                          <a:latin typeface="+mn-lt"/>
                          <a:ea typeface="+mn-ea"/>
                        </a:rPr>
                        <a:t>b</a:t>
                      </a:r>
                      <a:endParaRPr lang="zh-CN" sz="20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dirty="0">
                          <a:solidFill>
                            <a:schemeClr val="tx1"/>
                          </a:solidFill>
                          <a:effectLst/>
                          <a:latin typeface="+mn-lt"/>
                          <a:ea typeface="+mn-ea"/>
                        </a:rPr>
                        <a:t>c</a:t>
                      </a:r>
                      <a:endParaRPr lang="zh-CN" sz="20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dirty="0">
                          <a:solidFill>
                            <a:schemeClr val="tx1"/>
                          </a:solidFill>
                          <a:effectLst/>
                          <a:latin typeface="+mn-lt"/>
                          <a:ea typeface="+mn-ea"/>
                        </a:rPr>
                        <a:t>d</a:t>
                      </a:r>
                      <a:endParaRPr lang="zh-CN" sz="20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dirty="0">
                          <a:solidFill>
                            <a:schemeClr val="tx1"/>
                          </a:solidFill>
                          <a:effectLst/>
                          <a:latin typeface="+mn-lt"/>
                          <a:ea typeface="+mn-ea"/>
                        </a:rPr>
                        <a:t>#</a:t>
                      </a:r>
                      <a:endParaRPr lang="zh-CN" sz="20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E</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A</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B</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000">
                <a:tc>
                  <a:txBody>
                    <a:bodyPr/>
                    <a:lstStyle/>
                    <a:p>
                      <a:pPr algn="ctr">
                        <a:spcAft>
                          <a:spcPts val="0"/>
                        </a:spcAft>
                      </a:pPr>
                      <a:r>
                        <a:rPr lang="en-US" sz="2000" b="0">
                          <a:solidFill>
                            <a:schemeClr val="tx1"/>
                          </a:solidFill>
                          <a:effectLst/>
                          <a:latin typeface="+mn-lt"/>
                          <a:ea typeface="+mn-ea"/>
                        </a:rPr>
                        <a:t>0</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dirty="0">
                          <a:solidFill>
                            <a:schemeClr val="tx1"/>
                          </a:solidFill>
                          <a:effectLst/>
                          <a:latin typeface="+mn-lt"/>
                          <a:ea typeface="+mn-ea"/>
                        </a:rPr>
                        <a:t>S</a:t>
                      </a:r>
                      <a:r>
                        <a:rPr lang="en-US" sz="2000" b="0" baseline="-25000" dirty="0">
                          <a:solidFill>
                            <a:schemeClr val="tx1"/>
                          </a:solidFill>
                          <a:effectLst/>
                          <a:latin typeface="+mn-lt"/>
                          <a:ea typeface="+mn-ea"/>
                        </a:rPr>
                        <a:t>2</a:t>
                      </a:r>
                      <a:endParaRPr lang="zh-CN" sz="20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dirty="0">
                          <a:solidFill>
                            <a:schemeClr val="tx1"/>
                          </a:solidFill>
                          <a:effectLst/>
                          <a:latin typeface="+mn-lt"/>
                          <a:ea typeface="+mn-ea"/>
                        </a:rPr>
                        <a:t>S</a:t>
                      </a:r>
                      <a:r>
                        <a:rPr lang="en-US" sz="2000" b="0" baseline="-25000" dirty="0">
                          <a:solidFill>
                            <a:schemeClr val="tx1"/>
                          </a:solidFill>
                          <a:effectLst/>
                          <a:latin typeface="+mn-lt"/>
                          <a:ea typeface="+mn-ea"/>
                        </a:rPr>
                        <a:t>3</a:t>
                      </a:r>
                      <a:endParaRPr lang="zh-CN" sz="20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 </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 </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dirty="0">
                          <a:solidFill>
                            <a:schemeClr val="tx1"/>
                          </a:solidFill>
                          <a:effectLst/>
                          <a:latin typeface="+mn-lt"/>
                          <a:ea typeface="+mn-ea"/>
                        </a:rPr>
                        <a:t> </a:t>
                      </a:r>
                      <a:endParaRPr lang="zh-CN" sz="20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dirty="0">
                          <a:solidFill>
                            <a:schemeClr val="tx1"/>
                          </a:solidFill>
                          <a:effectLst/>
                          <a:latin typeface="+mn-lt"/>
                          <a:ea typeface="+mn-ea"/>
                        </a:rPr>
                        <a:t>1</a:t>
                      </a:r>
                      <a:endParaRPr lang="zh-CN" sz="20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 </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 </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000">
                <a:tc>
                  <a:txBody>
                    <a:bodyPr/>
                    <a:lstStyle/>
                    <a:p>
                      <a:pPr algn="ctr">
                        <a:spcAft>
                          <a:spcPts val="0"/>
                        </a:spcAft>
                      </a:pPr>
                      <a:r>
                        <a:rPr lang="en-US" sz="2000" b="0">
                          <a:solidFill>
                            <a:schemeClr val="tx1"/>
                          </a:solidFill>
                          <a:effectLst/>
                          <a:latin typeface="+mn-lt"/>
                          <a:ea typeface="+mn-ea"/>
                        </a:rPr>
                        <a:t>1</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dirty="0">
                          <a:solidFill>
                            <a:schemeClr val="tx1"/>
                          </a:solidFill>
                          <a:effectLst/>
                          <a:latin typeface="+mn-lt"/>
                          <a:ea typeface="+mn-ea"/>
                        </a:rPr>
                        <a:t> </a:t>
                      </a:r>
                      <a:endParaRPr lang="zh-CN" sz="20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 </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 </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dirty="0">
                          <a:solidFill>
                            <a:schemeClr val="tx1"/>
                          </a:solidFill>
                          <a:effectLst/>
                          <a:latin typeface="+mn-lt"/>
                          <a:ea typeface="+mn-ea"/>
                        </a:rPr>
                        <a:t> </a:t>
                      </a:r>
                      <a:endParaRPr lang="zh-CN" sz="20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dirty="0" err="1">
                          <a:solidFill>
                            <a:schemeClr val="tx1"/>
                          </a:solidFill>
                          <a:effectLst/>
                          <a:latin typeface="+mn-lt"/>
                          <a:ea typeface="+mn-ea"/>
                        </a:rPr>
                        <a:t>acc</a:t>
                      </a:r>
                      <a:endParaRPr lang="zh-CN" sz="20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dirty="0">
                          <a:solidFill>
                            <a:schemeClr val="tx1"/>
                          </a:solidFill>
                          <a:effectLst/>
                          <a:latin typeface="+mn-lt"/>
                          <a:ea typeface="+mn-ea"/>
                        </a:rPr>
                        <a:t> </a:t>
                      </a:r>
                      <a:endParaRPr lang="zh-CN" sz="20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 </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 </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000">
                <a:tc>
                  <a:txBody>
                    <a:bodyPr/>
                    <a:lstStyle/>
                    <a:p>
                      <a:pPr algn="ctr">
                        <a:spcAft>
                          <a:spcPts val="0"/>
                        </a:spcAft>
                      </a:pPr>
                      <a:r>
                        <a:rPr lang="en-US" sz="2000" b="0">
                          <a:solidFill>
                            <a:schemeClr val="tx1"/>
                          </a:solidFill>
                          <a:effectLst/>
                          <a:latin typeface="+mn-lt"/>
                          <a:ea typeface="+mn-ea"/>
                        </a:rPr>
                        <a:t>2</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dirty="0">
                          <a:solidFill>
                            <a:schemeClr val="tx1"/>
                          </a:solidFill>
                          <a:effectLst/>
                          <a:latin typeface="+mn-lt"/>
                          <a:ea typeface="+mn-ea"/>
                        </a:rPr>
                        <a:t> </a:t>
                      </a:r>
                      <a:endParaRPr lang="zh-CN" sz="20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dirty="0">
                          <a:solidFill>
                            <a:schemeClr val="tx1"/>
                          </a:solidFill>
                          <a:effectLst/>
                          <a:latin typeface="+mn-lt"/>
                          <a:ea typeface="+mn-ea"/>
                        </a:rPr>
                        <a:t> </a:t>
                      </a:r>
                      <a:endParaRPr lang="zh-CN" sz="20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S</a:t>
                      </a:r>
                      <a:r>
                        <a:rPr lang="en-US" sz="2000" b="0" baseline="-25000">
                          <a:solidFill>
                            <a:schemeClr val="tx1"/>
                          </a:solidFill>
                          <a:effectLst/>
                          <a:latin typeface="+mn-lt"/>
                          <a:ea typeface="+mn-ea"/>
                        </a:rPr>
                        <a:t>5</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S</a:t>
                      </a:r>
                      <a:r>
                        <a:rPr lang="en-US" sz="2000" b="0" baseline="-25000">
                          <a:solidFill>
                            <a:schemeClr val="tx1"/>
                          </a:solidFill>
                          <a:effectLst/>
                          <a:latin typeface="+mn-lt"/>
                          <a:ea typeface="+mn-ea"/>
                        </a:rPr>
                        <a:t>6</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 </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dirty="0">
                          <a:solidFill>
                            <a:schemeClr val="tx1"/>
                          </a:solidFill>
                          <a:effectLst/>
                          <a:latin typeface="+mn-lt"/>
                          <a:ea typeface="+mn-ea"/>
                        </a:rPr>
                        <a:t> </a:t>
                      </a:r>
                      <a:endParaRPr lang="zh-CN" sz="20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dirty="0">
                          <a:solidFill>
                            <a:schemeClr val="tx1"/>
                          </a:solidFill>
                          <a:effectLst/>
                          <a:latin typeface="+mn-lt"/>
                          <a:ea typeface="+mn-ea"/>
                        </a:rPr>
                        <a:t>4</a:t>
                      </a:r>
                      <a:endParaRPr lang="zh-CN" sz="20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 </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000">
                <a:tc>
                  <a:txBody>
                    <a:bodyPr/>
                    <a:lstStyle/>
                    <a:p>
                      <a:pPr algn="ctr">
                        <a:spcAft>
                          <a:spcPts val="0"/>
                        </a:spcAft>
                      </a:pPr>
                      <a:r>
                        <a:rPr lang="en-US" sz="2000" b="0">
                          <a:solidFill>
                            <a:schemeClr val="tx1"/>
                          </a:solidFill>
                          <a:effectLst/>
                          <a:latin typeface="+mn-lt"/>
                          <a:ea typeface="+mn-ea"/>
                        </a:rPr>
                        <a:t>3</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 </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dirty="0">
                          <a:solidFill>
                            <a:schemeClr val="tx1"/>
                          </a:solidFill>
                          <a:effectLst/>
                          <a:latin typeface="+mn-lt"/>
                          <a:ea typeface="+mn-ea"/>
                        </a:rPr>
                        <a:t> </a:t>
                      </a:r>
                      <a:endParaRPr lang="zh-CN" sz="20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dirty="0">
                          <a:solidFill>
                            <a:schemeClr val="tx1"/>
                          </a:solidFill>
                          <a:effectLst/>
                          <a:latin typeface="+mn-lt"/>
                          <a:ea typeface="+mn-ea"/>
                        </a:rPr>
                        <a:t>S</a:t>
                      </a:r>
                      <a:r>
                        <a:rPr lang="en-US" sz="2000" b="0" baseline="-25000" dirty="0">
                          <a:solidFill>
                            <a:schemeClr val="tx1"/>
                          </a:solidFill>
                          <a:effectLst/>
                          <a:latin typeface="+mn-lt"/>
                          <a:ea typeface="+mn-ea"/>
                        </a:rPr>
                        <a:t>8</a:t>
                      </a:r>
                      <a:endParaRPr lang="zh-CN" sz="20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S</a:t>
                      </a:r>
                      <a:r>
                        <a:rPr lang="en-US" sz="2000" b="0" baseline="-25000">
                          <a:solidFill>
                            <a:schemeClr val="tx1"/>
                          </a:solidFill>
                          <a:effectLst/>
                          <a:latin typeface="+mn-lt"/>
                          <a:ea typeface="+mn-ea"/>
                        </a:rPr>
                        <a:t>11</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dirty="0">
                          <a:solidFill>
                            <a:schemeClr val="tx1"/>
                          </a:solidFill>
                          <a:effectLst/>
                          <a:latin typeface="+mn-lt"/>
                          <a:ea typeface="+mn-ea"/>
                        </a:rPr>
                        <a:t> </a:t>
                      </a:r>
                      <a:endParaRPr lang="zh-CN" sz="20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dirty="0">
                          <a:solidFill>
                            <a:schemeClr val="tx1"/>
                          </a:solidFill>
                          <a:effectLst/>
                          <a:latin typeface="+mn-lt"/>
                          <a:ea typeface="+mn-ea"/>
                        </a:rPr>
                        <a:t> </a:t>
                      </a:r>
                      <a:endParaRPr lang="zh-CN" sz="20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dirty="0">
                          <a:solidFill>
                            <a:schemeClr val="tx1"/>
                          </a:solidFill>
                          <a:effectLst/>
                          <a:latin typeface="+mn-lt"/>
                          <a:ea typeface="+mn-ea"/>
                        </a:rPr>
                        <a:t> </a:t>
                      </a:r>
                      <a:endParaRPr lang="zh-CN" sz="20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7</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000">
                <a:tc>
                  <a:txBody>
                    <a:bodyPr/>
                    <a:lstStyle/>
                    <a:p>
                      <a:pPr algn="ctr">
                        <a:spcAft>
                          <a:spcPts val="0"/>
                        </a:spcAft>
                      </a:pPr>
                      <a:r>
                        <a:rPr lang="en-US" sz="2000" b="0">
                          <a:solidFill>
                            <a:schemeClr val="tx1"/>
                          </a:solidFill>
                          <a:effectLst/>
                          <a:latin typeface="+mn-lt"/>
                          <a:ea typeface="+mn-ea"/>
                        </a:rPr>
                        <a:t>4</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r</a:t>
                      </a:r>
                      <a:r>
                        <a:rPr lang="en-US" sz="2000" b="0" baseline="-25000">
                          <a:solidFill>
                            <a:schemeClr val="tx1"/>
                          </a:solidFill>
                          <a:effectLst/>
                          <a:latin typeface="+mn-lt"/>
                          <a:ea typeface="+mn-ea"/>
                        </a:rPr>
                        <a:t>1</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r</a:t>
                      </a:r>
                      <a:r>
                        <a:rPr lang="en-US" sz="2000" b="0" baseline="-25000">
                          <a:solidFill>
                            <a:schemeClr val="tx1"/>
                          </a:solidFill>
                          <a:effectLst/>
                          <a:latin typeface="+mn-lt"/>
                          <a:ea typeface="+mn-ea"/>
                        </a:rPr>
                        <a:t>1</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dirty="0">
                          <a:solidFill>
                            <a:schemeClr val="tx1"/>
                          </a:solidFill>
                          <a:effectLst/>
                          <a:latin typeface="+mn-lt"/>
                          <a:ea typeface="+mn-ea"/>
                        </a:rPr>
                        <a:t>r</a:t>
                      </a:r>
                      <a:r>
                        <a:rPr lang="en-US" sz="2000" b="0" baseline="-25000" dirty="0">
                          <a:solidFill>
                            <a:schemeClr val="tx1"/>
                          </a:solidFill>
                          <a:effectLst/>
                          <a:latin typeface="+mn-lt"/>
                          <a:ea typeface="+mn-ea"/>
                        </a:rPr>
                        <a:t>1</a:t>
                      </a:r>
                      <a:endParaRPr lang="zh-CN" sz="20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r</a:t>
                      </a:r>
                      <a:r>
                        <a:rPr lang="en-US" sz="2000" b="0" baseline="-25000">
                          <a:solidFill>
                            <a:schemeClr val="tx1"/>
                          </a:solidFill>
                          <a:effectLst/>
                          <a:latin typeface="+mn-lt"/>
                          <a:ea typeface="+mn-ea"/>
                        </a:rPr>
                        <a:t>1</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r</a:t>
                      </a:r>
                      <a:r>
                        <a:rPr lang="en-US" sz="2000" b="0" baseline="-25000">
                          <a:solidFill>
                            <a:schemeClr val="tx1"/>
                          </a:solidFill>
                          <a:effectLst/>
                          <a:latin typeface="+mn-lt"/>
                          <a:ea typeface="+mn-ea"/>
                        </a:rPr>
                        <a:t>1</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 </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dirty="0">
                          <a:solidFill>
                            <a:schemeClr val="tx1"/>
                          </a:solidFill>
                          <a:effectLst/>
                          <a:latin typeface="+mn-lt"/>
                          <a:ea typeface="+mn-ea"/>
                        </a:rPr>
                        <a:t> </a:t>
                      </a:r>
                      <a:endParaRPr lang="zh-CN" sz="20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 </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000">
                <a:tc>
                  <a:txBody>
                    <a:bodyPr/>
                    <a:lstStyle/>
                    <a:p>
                      <a:pPr algn="ctr">
                        <a:spcAft>
                          <a:spcPts val="0"/>
                        </a:spcAft>
                      </a:pPr>
                      <a:r>
                        <a:rPr lang="en-US" sz="2000" b="0">
                          <a:solidFill>
                            <a:schemeClr val="tx1"/>
                          </a:solidFill>
                          <a:effectLst/>
                          <a:latin typeface="+mn-lt"/>
                          <a:ea typeface="+mn-ea"/>
                        </a:rPr>
                        <a:t>5</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 </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 </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S</a:t>
                      </a:r>
                      <a:r>
                        <a:rPr lang="en-US" sz="2000" b="0" baseline="-25000">
                          <a:solidFill>
                            <a:schemeClr val="tx1"/>
                          </a:solidFill>
                          <a:effectLst/>
                          <a:latin typeface="+mn-lt"/>
                          <a:ea typeface="+mn-ea"/>
                        </a:rPr>
                        <a:t>5</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dirty="0">
                          <a:solidFill>
                            <a:schemeClr val="tx1"/>
                          </a:solidFill>
                          <a:effectLst/>
                          <a:latin typeface="+mn-lt"/>
                          <a:ea typeface="+mn-ea"/>
                        </a:rPr>
                        <a:t>S</a:t>
                      </a:r>
                      <a:r>
                        <a:rPr lang="en-US" sz="2000" b="0" baseline="-25000" dirty="0">
                          <a:solidFill>
                            <a:schemeClr val="tx1"/>
                          </a:solidFill>
                          <a:effectLst/>
                          <a:latin typeface="+mn-lt"/>
                          <a:ea typeface="+mn-ea"/>
                        </a:rPr>
                        <a:t>6</a:t>
                      </a:r>
                      <a:endParaRPr lang="zh-CN" sz="20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 </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dirty="0">
                          <a:solidFill>
                            <a:schemeClr val="tx1"/>
                          </a:solidFill>
                          <a:effectLst/>
                          <a:latin typeface="+mn-lt"/>
                          <a:ea typeface="+mn-ea"/>
                        </a:rPr>
                        <a:t> </a:t>
                      </a:r>
                      <a:endParaRPr lang="zh-CN" sz="20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dirty="0">
                          <a:solidFill>
                            <a:schemeClr val="tx1"/>
                          </a:solidFill>
                          <a:effectLst/>
                          <a:latin typeface="+mn-lt"/>
                          <a:ea typeface="+mn-ea"/>
                        </a:rPr>
                        <a:t>10</a:t>
                      </a:r>
                      <a:endParaRPr lang="zh-CN" sz="20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 </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000">
                <a:tc>
                  <a:txBody>
                    <a:bodyPr/>
                    <a:lstStyle/>
                    <a:p>
                      <a:pPr algn="ctr">
                        <a:spcAft>
                          <a:spcPts val="0"/>
                        </a:spcAft>
                      </a:pPr>
                      <a:r>
                        <a:rPr lang="en-US" sz="2000" b="0">
                          <a:solidFill>
                            <a:schemeClr val="tx1"/>
                          </a:solidFill>
                          <a:effectLst/>
                          <a:latin typeface="+mn-lt"/>
                          <a:ea typeface="+mn-ea"/>
                        </a:rPr>
                        <a:t>6</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r</a:t>
                      </a:r>
                      <a:r>
                        <a:rPr lang="en-US" sz="2000" b="0" baseline="-25000">
                          <a:solidFill>
                            <a:schemeClr val="tx1"/>
                          </a:solidFill>
                          <a:effectLst/>
                          <a:latin typeface="+mn-lt"/>
                          <a:ea typeface="+mn-ea"/>
                        </a:rPr>
                        <a:t>4</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r</a:t>
                      </a:r>
                      <a:r>
                        <a:rPr lang="en-US" sz="2000" b="0" baseline="-25000">
                          <a:solidFill>
                            <a:schemeClr val="tx1"/>
                          </a:solidFill>
                          <a:effectLst/>
                          <a:latin typeface="+mn-lt"/>
                          <a:ea typeface="+mn-ea"/>
                        </a:rPr>
                        <a:t>4</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r</a:t>
                      </a:r>
                      <a:r>
                        <a:rPr lang="en-US" sz="2000" b="0" baseline="-25000">
                          <a:solidFill>
                            <a:schemeClr val="tx1"/>
                          </a:solidFill>
                          <a:effectLst/>
                          <a:latin typeface="+mn-lt"/>
                          <a:ea typeface="+mn-ea"/>
                        </a:rPr>
                        <a:t>4</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dirty="0">
                          <a:solidFill>
                            <a:schemeClr val="tx1"/>
                          </a:solidFill>
                          <a:effectLst/>
                          <a:latin typeface="+mn-lt"/>
                          <a:ea typeface="+mn-ea"/>
                        </a:rPr>
                        <a:t>r</a:t>
                      </a:r>
                      <a:r>
                        <a:rPr lang="en-US" sz="2000" b="0" baseline="-25000" dirty="0">
                          <a:solidFill>
                            <a:schemeClr val="tx1"/>
                          </a:solidFill>
                          <a:effectLst/>
                          <a:latin typeface="+mn-lt"/>
                          <a:ea typeface="+mn-ea"/>
                        </a:rPr>
                        <a:t>4</a:t>
                      </a:r>
                      <a:endParaRPr lang="zh-CN" sz="20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r</a:t>
                      </a:r>
                      <a:r>
                        <a:rPr lang="en-US" sz="2000" b="0" baseline="-25000">
                          <a:solidFill>
                            <a:schemeClr val="tx1"/>
                          </a:solidFill>
                          <a:effectLst/>
                          <a:latin typeface="+mn-lt"/>
                          <a:ea typeface="+mn-ea"/>
                        </a:rPr>
                        <a:t>4</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 </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dirty="0">
                          <a:solidFill>
                            <a:schemeClr val="tx1"/>
                          </a:solidFill>
                          <a:effectLst/>
                          <a:latin typeface="+mn-lt"/>
                          <a:ea typeface="+mn-ea"/>
                        </a:rPr>
                        <a:t> </a:t>
                      </a:r>
                      <a:endParaRPr lang="zh-CN" sz="20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 </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000">
                <a:tc>
                  <a:txBody>
                    <a:bodyPr/>
                    <a:lstStyle/>
                    <a:p>
                      <a:pPr algn="ctr">
                        <a:spcAft>
                          <a:spcPts val="0"/>
                        </a:spcAft>
                      </a:pPr>
                      <a:r>
                        <a:rPr lang="en-US" sz="2000" b="0">
                          <a:solidFill>
                            <a:schemeClr val="tx1"/>
                          </a:solidFill>
                          <a:effectLst/>
                          <a:latin typeface="+mn-lt"/>
                          <a:ea typeface="+mn-ea"/>
                        </a:rPr>
                        <a:t>7</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r</a:t>
                      </a:r>
                      <a:r>
                        <a:rPr lang="en-US" sz="2000" b="0" baseline="-25000">
                          <a:solidFill>
                            <a:schemeClr val="tx1"/>
                          </a:solidFill>
                          <a:effectLst/>
                          <a:latin typeface="+mn-lt"/>
                          <a:ea typeface="+mn-ea"/>
                        </a:rPr>
                        <a:t>2</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r</a:t>
                      </a:r>
                      <a:r>
                        <a:rPr lang="en-US" sz="2000" b="0" baseline="-25000">
                          <a:solidFill>
                            <a:schemeClr val="tx1"/>
                          </a:solidFill>
                          <a:effectLst/>
                          <a:latin typeface="+mn-lt"/>
                          <a:ea typeface="+mn-ea"/>
                        </a:rPr>
                        <a:t>2</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r</a:t>
                      </a:r>
                      <a:r>
                        <a:rPr lang="en-US" sz="2000" b="0" baseline="-25000">
                          <a:solidFill>
                            <a:schemeClr val="tx1"/>
                          </a:solidFill>
                          <a:effectLst/>
                          <a:latin typeface="+mn-lt"/>
                          <a:ea typeface="+mn-ea"/>
                        </a:rPr>
                        <a:t>2</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dirty="0">
                          <a:solidFill>
                            <a:schemeClr val="tx1"/>
                          </a:solidFill>
                          <a:effectLst/>
                          <a:latin typeface="+mn-lt"/>
                          <a:ea typeface="+mn-ea"/>
                        </a:rPr>
                        <a:t>r</a:t>
                      </a:r>
                      <a:r>
                        <a:rPr lang="en-US" sz="2000" b="0" baseline="-25000" dirty="0">
                          <a:solidFill>
                            <a:schemeClr val="tx1"/>
                          </a:solidFill>
                          <a:effectLst/>
                          <a:latin typeface="+mn-lt"/>
                          <a:ea typeface="+mn-ea"/>
                        </a:rPr>
                        <a:t>2</a:t>
                      </a:r>
                      <a:endParaRPr lang="zh-CN" sz="20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dirty="0">
                          <a:solidFill>
                            <a:schemeClr val="tx1"/>
                          </a:solidFill>
                          <a:effectLst/>
                          <a:latin typeface="+mn-lt"/>
                          <a:ea typeface="+mn-ea"/>
                        </a:rPr>
                        <a:t>r</a:t>
                      </a:r>
                      <a:r>
                        <a:rPr lang="en-US" sz="2000" b="0" baseline="-25000" dirty="0">
                          <a:solidFill>
                            <a:schemeClr val="tx1"/>
                          </a:solidFill>
                          <a:effectLst/>
                          <a:latin typeface="+mn-lt"/>
                          <a:ea typeface="+mn-ea"/>
                        </a:rPr>
                        <a:t>2</a:t>
                      </a:r>
                      <a:endParaRPr lang="zh-CN" sz="20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 </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dirty="0">
                          <a:solidFill>
                            <a:schemeClr val="tx1"/>
                          </a:solidFill>
                          <a:effectLst/>
                          <a:latin typeface="+mn-lt"/>
                          <a:ea typeface="+mn-ea"/>
                        </a:rPr>
                        <a:t> </a:t>
                      </a:r>
                      <a:endParaRPr lang="zh-CN" sz="20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dirty="0">
                          <a:solidFill>
                            <a:schemeClr val="tx1"/>
                          </a:solidFill>
                          <a:effectLst/>
                          <a:latin typeface="+mn-lt"/>
                          <a:ea typeface="+mn-ea"/>
                        </a:rPr>
                        <a:t> </a:t>
                      </a:r>
                      <a:endParaRPr lang="zh-CN" sz="20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000">
                <a:tc>
                  <a:txBody>
                    <a:bodyPr/>
                    <a:lstStyle/>
                    <a:p>
                      <a:pPr algn="ctr">
                        <a:spcAft>
                          <a:spcPts val="0"/>
                        </a:spcAft>
                      </a:pPr>
                      <a:r>
                        <a:rPr lang="en-US" sz="2000" b="0">
                          <a:solidFill>
                            <a:schemeClr val="tx1"/>
                          </a:solidFill>
                          <a:effectLst/>
                          <a:latin typeface="+mn-lt"/>
                          <a:ea typeface="+mn-ea"/>
                        </a:rPr>
                        <a:t>8</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 </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 </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S</a:t>
                      </a:r>
                      <a:r>
                        <a:rPr lang="en-US" sz="2000" b="0" baseline="-25000">
                          <a:solidFill>
                            <a:schemeClr val="tx1"/>
                          </a:solidFill>
                          <a:effectLst/>
                          <a:latin typeface="+mn-lt"/>
                          <a:ea typeface="+mn-ea"/>
                        </a:rPr>
                        <a:t>8</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S</a:t>
                      </a:r>
                      <a:r>
                        <a:rPr lang="en-US" sz="2000" b="0" baseline="-25000">
                          <a:solidFill>
                            <a:schemeClr val="tx1"/>
                          </a:solidFill>
                          <a:effectLst/>
                          <a:latin typeface="+mn-lt"/>
                          <a:ea typeface="+mn-ea"/>
                        </a:rPr>
                        <a:t>9</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dirty="0">
                          <a:solidFill>
                            <a:schemeClr val="tx1"/>
                          </a:solidFill>
                          <a:effectLst/>
                          <a:latin typeface="+mn-lt"/>
                          <a:ea typeface="+mn-ea"/>
                        </a:rPr>
                        <a:t> </a:t>
                      </a:r>
                      <a:endParaRPr lang="zh-CN" sz="20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dirty="0">
                          <a:solidFill>
                            <a:schemeClr val="tx1"/>
                          </a:solidFill>
                          <a:effectLst/>
                          <a:latin typeface="+mn-lt"/>
                          <a:ea typeface="+mn-ea"/>
                        </a:rPr>
                        <a:t> </a:t>
                      </a:r>
                      <a:endParaRPr lang="zh-CN" sz="20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dirty="0">
                          <a:solidFill>
                            <a:schemeClr val="tx1"/>
                          </a:solidFill>
                          <a:effectLst/>
                          <a:latin typeface="+mn-lt"/>
                          <a:ea typeface="+mn-ea"/>
                        </a:rPr>
                        <a:t> </a:t>
                      </a:r>
                      <a:endParaRPr lang="zh-CN" sz="20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dirty="0">
                          <a:solidFill>
                            <a:schemeClr val="tx1"/>
                          </a:solidFill>
                          <a:effectLst/>
                          <a:latin typeface="+mn-lt"/>
                          <a:ea typeface="+mn-ea"/>
                        </a:rPr>
                        <a:t>11</a:t>
                      </a:r>
                      <a:endParaRPr lang="zh-CN" sz="20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000">
                <a:tc>
                  <a:txBody>
                    <a:bodyPr/>
                    <a:lstStyle/>
                    <a:p>
                      <a:pPr algn="ctr">
                        <a:spcAft>
                          <a:spcPts val="0"/>
                        </a:spcAft>
                      </a:pPr>
                      <a:r>
                        <a:rPr lang="en-US" sz="2000" b="0">
                          <a:solidFill>
                            <a:schemeClr val="tx1"/>
                          </a:solidFill>
                          <a:effectLst/>
                          <a:latin typeface="+mn-lt"/>
                          <a:ea typeface="+mn-ea"/>
                        </a:rPr>
                        <a:t>9</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r</a:t>
                      </a:r>
                      <a:r>
                        <a:rPr lang="en-US" sz="2000" b="0" baseline="-25000">
                          <a:solidFill>
                            <a:schemeClr val="tx1"/>
                          </a:solidFill>
                          <a:effectLst/>
                          <a:latin typeface="+mn-lt"/>
                          <a:ea typeface="+mn-ea"/>
                        </a:rPr>
                        <a:t>6</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r</a:t>
                      </a:r>
                      <a:r>
                        <a:rPr lang="en-US" sz="2000" b="0" baseline="-25000">
                          <a:solidFill>
                            <a:schemeClr val="tx1"/>
                          </a:solidFill>
                          <a:effectLst/>
                          <a:latin typeface="+mn-lt"/>
                          <a:ea typeface="+mn-ea"/>
                        </a:rPr>
                        <a:t>6</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r</a:t>
                      </a:r>
                      <a:r>
                        <a:rPr lang="en-US" sz="2000" b="0" baseline="-25000">
                          <a:solidFill>
                            <a:schemeClr val="tx1"/>
                          </a:solidFill>
                          <a:effectLst/>
                          <a:latin typeface="+mn-lt"/>
                          <a:ea typeface="+mn-ea"/>
                        </a:rPr>
                        <a:t>6</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r</a:t>
                      </a:r>
                      <a:r>
                        <a:rPr lang="en-US" sz="2000" b="0" baseline="-25000">
                          <a:solidFill>
                            <a:schemeClr val="tx1"/>
                          </a:solidFill>
                          <a:effectLst/>
                          <a:latin typeface="+mn-lt"/>
                          <a:ea typeface="+mn-ea"/>
                        </a:rPr>
                        <a:t>6</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r</a:t>
                      </a:r>
                      <a:r>
                        <a:rPr lang="en-US" sz="2000" b="0" baseline="-25000">
                          <a:solidFill>
                            <a:schemeClr val="tx1"/>
                          </a:solidFill>
                          <a:effectLst/>
                          <a:latin typeface="+mn-lt"/>
                          <a:ea typeface="+mn-ea"/>
                        </a:rPr>
                        <a:t>6</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dirty="0">
                          <a:solidFill>
                            <a:schemeClr val="tx1"/>
                          </a:solidFill>
                          <a:effectLst/>
                          <a:latin typeface="+mn-lt"/>
                          <a:ea typeface="+mn-ea"/>
                        </a:rPr>
                        <a:t> </a:t>
                      </a:r>
                      <a:endParaRPr lang="zh-CN" sz="20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dirty="0">
                          <a:solidFill>
                            <a:schemeClr val="tx1"/>
                          </a:solidFill>
                          <a:effectLst/>
                          <a:latin typeface="+mn-lt"/>
                          <a:ea typeface="+mn-ea"/>
                        </a:rPr>
                        <a:t> </a:t>
                      </a:r>
                      <a:endParaRPr lang="zh-CN" sz="20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dirty="0">
                          <a:solidFill>
                            <a:schemeClr val="tx1"/>
                          </a:solidFill>
                          <a:effectLst/>
                          <a:latin typeface="+mn-lt"/>
                          <a:ea typeface="+mn-ea"/>
                        </a:rPr>
                        <a:t> </a:t>
                      </a:r>
                      <a:endParaRPr lang="zh-CN" sz="20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000">
                <a:tc>
                  <a:txBody>
                    <a:bodyPr/>
                    <a:lstStyle/>
                    <a:p>
                      <a:pPr algn="ctr">
                        <a:spcAft>
                          <a:spcPts val="0"/>
                        </a:spcAft>
                      </a:pPr>
                      <a:r>
                        <a:rPr lang="en-US" sz="2000" b="0">
                          <a:solidFill>
                            <a:schemeClr val="tx1"/>
                          </a:solidFill>
                          <a:effectLst/>
                          <a:latin typeface="+mn-lt"/>
                          <a:ea typeface="+mn-ea"/>
                        </a:rPr>
                        <a:t>10</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r</a:t>
                      </a:r>
                      <a:r>
                        <a:rPr lang="en-US" sz="2000" b="0" baseline="-25000">
                          <a:solidFill>
                            <a:schemeClr val="tx1"/>
                          </a:solidFill>
                          <a:effectLst/>
                          <a:latin typeface="+mn-lt"/>
                          <a:ea typeface="+mn-ea"/>
                        </a:rPr>
                        <a:t>3</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r</a:t>
                      </a:r>
                      <a:r>
                        <a:rPr lang="en-US" sz="2000" b="0" baseline="-25000">
                          <a:solidFill>
                            <a:schemeClr val="tx1"/>
                          </a:solidFill>
                          <a:effectLst/>
                          <a:latin typeface="+mn-lt"/>
                          <a:ea typeface="+mn-ea"/>
                        </a:rPr>
                        <a:t>3</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r</a:t>
                      </a:r>
                      <a:r>
                        <a:rPr lang="en-US" sz="2000" b="0" baseline="-25000">
                          <a:solidFill>
                            <a:schemeClr val="tx1"/>
                          </a:solidFill>
                          <a:effectLst/>
                          <a:latin typeface="+mn-lt"/>
                          <a:ea typeface="+mn-ea"/>
                        </a:rPr>
                        <a:t>3</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r</a:t>
                      </a:r>
                      <a:r>
                        <a:rPr lang="en-US" sz="2000" b="0" baseline="-25000">
                          <a:solidFill>
                            <a:schemeClr val="tx1"/>
                          </a:solidFill>
                          <a:effectLst/>
                          <a:latin typeface="+mn-lt"/>
                          <a:ea typeface="+mn-ea"/>
                        </a:rPr>
                        <a:t>3</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r</a:t>
                      </a:r>
                      <a:r>
                        <a:rPr lang="en-US" sz="2000" b="0" baseline="-25000">
                          <a:solidFill>
                            <a:schemeClr val="tx1"/>
                          </a:solidFill>
                          <a:effectLst/>
                          <a:latin typeface="+mn-lt"/>
                          <a:ea typeface="+mn-ea"/>
                        </a:rPr>
                        <a:t>3</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dirty="0">
                          <a:solidFill>
                            <a:schemeClr val="tx1"/>
                          </a:solidFill>
                          <a:effectLst/>
                          <a:latin typeface="+mn-lt"/>
                          <a:ea typeface="+mn-ea"/>
                        </a:rPr>
                        <a:t> </a:t>
                      </a:r>
                      <a:endParaRPr lang="zh-CN" sz="20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dirty="0">
                          <a:solidFill>
                            <a:schemeClr val="tx1"/>
                          </a:solidFill>
                          <a:effectLst/>
                          <a:latin typeface="+mn-lt"/>
                          <a:ea typeface="+mn-ea"/>
                        </a:rPr>
                        <a:t> </a:t>
                      </a:r>
                      <a:endParaRPr lang="zh-CN" sz="20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dirty="0">
                          <a:solidFill>
                            <a:schemeClr val="tx1"/>
                          </a:solidFill>
                          <a:effectLst/>
                          <a:latin typeface="+mn-lt"/>
                          <a:ea typeface="+mn-ea"/>
                        </a:rPr>
                        <a:t> </a:t>
                      </a:r>
                      <a:endParaRPr lang="zh-CN" sz="20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000">
                <a:tc>
                  <a:txBody>
                    <a:bodyPr/>
                    <a:lstStyle/>
                    <a:p>
                      <a:pPr algn="ctr">
                        <a:spcAft>
                          <a:spcPts val="0"/>
                        </a:spcAft>
                      </a:pPr>
                      <a:r>
                        <a:rPr lang="en-US" sz="2000" b="0">
                          <a:solidFill>
                            <a:schemeClr val="tx1"/>
                          </a:solidFill>
                          <a:effectLst/>
                          <a:latin typeface="+mn-lt"/>
                          <a:ea typeface="+mn-ea"/>
                        </a:rPr>
                        <a:t>11</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r</a:t>
                      </a:r>
                      <a:r>
                        <a:rPr lang="en-US" sz="2000" b="0" baseline="-25000">
                          <a:solidFill>
                            <a:schemeClr val="tx1"/>
                          </a:solidFill>
                          <a:effectLst/>
                          <a:latin typeface="+mn-lt"/>
                          <a:ea typeface="+mn-ea"/>
                        </a:rPr>
                        <a:t>5</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r</a:t>
                      </a:r>
                      <a:r>
                        <a:rPr lang="en-US" sz="2000" b="0" baseline="-25000">
                          <a:solidFill>
                            <a:schemeClr val="tx1"/>
                          </a:solidFill>
                          <a:effectLst/>
                          <a:latin typeface="+mn-lt"/>
                          <a:ea typeface="+mn-ea"/>
                        </a:rPr>
                        <a:t>5</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r</a:t>
                      </a:r>
                      <a:r>
                        <a:rPr lang="en-US" sz="2000" b="0" baseline="-25000">
                          <a:solidFill>
                            <a:schemeClr val="tx1"/>
                          </a:solidFill>
                          <a:effectLst/>
                          <a:latin typeface="+mn-lt"/>
                          <a:ea typeface="+mn-ea"/>
                        </a:rPr>
                        <a:t>5</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r</a:t>
                      </a:r>
                      <a:r>
                        <a:rPr lang="en-US" sz="2000" b="0" baseline="-25000">
                          <a:solidFill>
                            <a:schemeClr val="tx1"/>
                          </a:solidFill>
                          <a:effectLst/>
                          <a:latin typeface="+mn-lt"/>
                          <a:ea typeface="+mn-ea"/>
                        </a:rPr>
                        <a:t>5</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r</a:t>
                      </a:r>
                      <a:r>
                        <a:rPr lang="en-US" sz="2000" b="0" baseline="-25000">
                          <a:solidFill>
                            <a:schemeClr val="tx1"/>
                          </a:solidFill>
                          <a:effectLst/>
                          <a:latin typeface="+mn-lt"/>
                          <a:ea typeface="+mn-ea"/>
                        </a:rPr>
                        <a:t>5</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a:solidFill>
                            <a:schemeClr val="tx1"/>
                          </a:solidFill>
                          <a:effectLst/>
                          <a:latin typeface="+mn-lt"/>
                          <a:ea typeface="+mn-ea"/>
                        </a:rPr>
                        <a:t> </a:t>
                      </a:r>
                      <a:endParaRPr lang="zh-CN" sz="2000" b="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dirty="0">
                          <a:solidFill>
                            <a:schemeClr val="tx1"/>
                          </a:solidFill>
                          <a:effectLst/>
                          <a:latin typeface="+mn-lt"/>
                          <a:ea typeface="+mn-ea"/>
                        </a:rPr>
                        <a:t> </a:t>
                      </a:r>
                      <a:endParaRPr lang="zh-CN" sz="20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2000" b="0" dirty="0">
                          <a:solidFill>
                            <a:schemeClr val="tx1"/>
                          </a:solidFill>
                          <a:effectLst/>
                          <a:latin typeface="+mn-lt"/>
                          <a:ea typeface="+mn-ea"/>
                        </a:rPr>
                        <a:t> </a:t>
                      </a:r>
                      <a:endParaRPr lang="zh-CN" sz="2000" b="0" dirty="0">
                        <a:solidFill>
                          <a:schemeClr val="tx1"/>
                        </a:solidFill>
                        <a:effectLst/>
                        <a:latin typeface="+mn-lt"/>
                        <a:ea typeface="+mn-ea"/>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en-US" altLang="zh-CN" dirty="0"/>
              <a:t>7.3 SLR(1)</a:t>
            </a:r>
            <a:r>
              <a:rPr lang="zh-CN" altLang="en-US" dirty="0"/>
              <a:t>分析</a:t>
            </a:r>
            <a:endParaRPr lang="zh-CN" altLang="en-US" dirty="0"/>
          </a:p>
        </p:txBody>
      </p:sp>
      <p:sp>
        <p:nvSpPr>
          <p:cNvPr id="4" name="内容占位符 3"/>
          <p:cNvSpPr>
            <a:spLocks noGrp="1"/>
          </p:cNvSpPr>
          <p:nvPr>
            <p:ph sz="quarter" idx="13"/>
          </p:nvPr>
        </p:nvSpPr>
        <p:spPr/>
        <p:txBody>
          <a:bodyPr>
            <a:normAutofit/>
          </a:bodyPr>
          <a:lstStyle/>
          <a:p>
            <a:r>
              <a:rPr lang="en-US" altLang="zh-CN" sz="2400" dirty="0"/>
              <a:t>7.3.1 </a:t>
            </a:r>
            <a:r>
              <a:rPr lang="zh-CN" altLang="en-US" sz="2400" dirty="0"/>
              <a:t>问题的提出</a:t>
            </a:r>
            <a:endParaRPr lang="en-US" altLang="zh-CN" sz="2400" dirty="0"/>
          </a:p>
          <a:p>
            <a:r>
              <a:rPr lang="en-US" altLang="zh-CN" sz="2400" dirty="0"/>
              <a:t>LR(0)</a:t>
            </a:r>
            <a:r>
              <a:rPr lang="zh-CN" altLang="en-US" sz="2400" dirty="0"/>
              <a:t>分析要求条件很苛刻，而常见程序设计语言都不是</a:t>
            </a:r>
            <a:r>
              <a:rPr lang="en-US" altLang="zh-CN" sz="2400" dirty="0"/>
              <a:t>LR(0)</a:t>
            </a:r>
            <a:r>
              <a:rPr lang="zh-CN" altLang="en-US" sz="2400" dirty="0"/>
              <a:t>的（即其规范族中会有含有冲突的项目集（状态）），即使是简单的表达式文法也不是</a:t>
            </a:r>
            <a:r>
              <a:rPr lang="en-US" altLang="zh-CN" sz="2400" dirty="0"/>
              <a:t>LR(0)</a:t>
            </a:r>
            <a:r>
              <a:rPr lang="zh-CN" altLang="en-US" sz="2400" dirty="0"/>
              <a:t>文法，因此实用性较差。要想使识别其活前缀的</a:t>
            </a:r>
            <a:r>
              <a:rPr lang="en-US" altLang="zh-CN" sz="2400" dirty="0"/>
              <a:t>DFA</a:t>
            </a:r>
            <a:r>
              <a:rPr lang="zh-CN" altLang="en-US" sz="2400" dirty="0"/>
              <a:t>的每个状态都不含冲突项目也不可能。</a:t>
            </a:r>
            <a:endParaRPr lang="en-US" altLang="zh-CN" sz="2400" dirty="0"/>
          </a:p>
          <a:p>
            <a:r>
              <a:rPr lang="zh-CN" altLang="en-US" sz="2400" dirty="0"/>
              <a:t>因此，有必要研究一种</a:t>
            </a:r>
            <a:r>
              <a:rPr lang="zh-CN" altLang="en-US" sz="2400" dirty="0">
                <a:solidFill>
                  <a:srgbClr val="FF0000"/>
                </a:solidFill>
              </a:rPr>
              <a:t>带一点“展望”材料</a:t>
            </a:r>
            <a:r>
              <a:rPr lang="zh-CN" altLang="en-US" sz="2400" dirty="0"/>
              <a:t>的</a:t>
            </a:r>
            <a:r>
              <a:rPr lang="en-US" altLang="zh-CN" sz="2400" dirty="0"/>
              <a:t>LR</a:t>
            </a:r>
            <a:r>
              <a:rPr lang="zh-CN" altLang="en-US" sz="2400" dirty="0"/>
              <a:t>分析法，也就是要对冲突的状态向前看一个符号，以确定做哪种动作，所以称这种分析方法为</a:t>
            </a:r>
            <a:r>
              <a:rPr lang="zh-CN" altLang="en-US" sz="2400" dirty="0">
                <a:solidFill>
                  <a:srgbClr val="FF0000"/>
                </a:solidFill>
              </a:rPr>
              <a:t>简单的</a:t>
            </a:r>
            <a:r>
              <a:rPr lang="en-US" altLang="zh-CN" sz="2400" dirty="0">
                <a:solidFill>
                  <a:srgbClr val="FF0000"/>
                </a:solidFill>
              </a:rPr>
              <a:t>LR(1)</a:t>
            </a:r>
            <a:r>
              <a:rPr lang="zh-CN" altLang="en-US" sz="2400" dirty="0">
                <a:solidFill>
                  <a:srgbClr val="FF0000"/>
                </a:solidFill>
              </a:rPr>
              <a:t>分析法</a:t>
            </a:r>
            <a:r>
              <a:rPr lang="zh-CN" altLang="en-US" sz="2400" dirty="0"/>
              <a:t>，用</a:t>
            </a:r>
            <a:r>
              <a:rPr lang="en-US" altLang="zh-CN" sz="2400" dirty="0">
                <a:solidFill>
                  <a:srgbClr val="FF0000"/>
                </a:solidFill>
              </a:rPr>
              <a:t>SLR(1)</a:t>
            </a:r>
            <a:r>
              <a:rPr lang="zh-CN" altLang="en-US" sz="2400" dirty="0"/>
              <a:t>表示，能用这种分析法的文法就是</a:t>
            </a:r>
            <a:r>
              <a:rPr lang="en-US" altLang="zh-CN" sz="2400" dirty="0">
                <a:solidFill>
                  <a:srgbClr val="FF0000"/>
                </a:solidFill>
              </a:rPr>
              <a:t>SLR(1)</a:t>
            </a:r>
            <a:r>
              <a:rPr lang="zh-CN" altLang="en-US" sz="2400" dirty="0">
                <a:solidFill>
                  <a:srgbClr val="FF0000"/>
                </a:solidFill>
              </a:rPr>
              <a:t>文法</a:t>
            </a:r>
            <a:r>
              <a:rPr lang="zh-CN" altLang="en-US" sz="2400" dirty="0"/>
              <a:t>。</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normAutofit/>
          </a:bodyPr>
          <a:lstStyle/>
          <a:p>
            <a:r>
              <a:rPr lang="en-US" altLang="zh-CN" dirty="0"/>
              <a:t>7.3.1 </a:t>
            </a:r>
            <a:r>
              <a:rPr lang="zh-CN" altLang="en-US" dirty="0"/>
              <a:t>问题的提出</a:t>
            </a:r>
            <a:endParaRPr lang="zh-CN" altLang="en-US" dirty="0"/>
          </a:p>
        </p:txBody>
      </p:sp>
      <p:sp>
        <p:nvSpPr>
          <p:cNvPr id="4" name="内容占位符 3"/>
          <p:cNvSpPr>
            <a:spLocks noGrp="1"/>
          </p:cNvSpPr>
          <p:nvPr>
            <p:ph sz="quarter" idx="13"/>
          </p:nvPr>
        </p:nvSpPr>
        <p:spPr/>
        <p:txBody>
          <a:bodyPr>
            <a:noAutofit/>
          </a:bodyPr>
          <a:lstStyle/>
          <a:p>
            <a:r>
              <a:rPr lang="zh-CN" altLang="en-US" sz="2400" dirty="0"/>
              <a:t>例如，</a:t>
            </a:r>
            <a:r>
              <a:rPr lang="en-US" altLang="zh-CN" sz="2400" dirty="0"/>
              <a:t>I={X→α</a:t>
            </a:r>
            <a:r>
              <a:rPr lang="en-US" altLang="zh-CN" sz="2400" dirty="0">
                <a:solidFill>
                  <a:srgbClr val="FF0000"/>
                </a:solidFill>
              </a:rPr>
              <a:t>•</a:t>
            </a:r>
            <a:r>
              <a:rPr lang="en-US" altLang="zh-CN" sz="2400" dirty="0"/>
              <a:t>bβ,A→α</a:t>
            </a:r>
            <a:r>
              <a:rPr lang="en-US" altLang="zh-CN" sz="2400" dirty="0">
                <a:solidFill>
                  <a:srgbClr val="FF0000"/>
                </a:solidFill>
              </a:rPr>
              <a:t>•</a:t>
            </a:r>
            <a:r>
              <a:rPr lang="en-US" altLang="zh-CN" sz="2400" dirty="0"/>
              <a:t>,B→α</a:t>
            </a:r>
            <a:r>
              <a:rPr lang="en-US" altLang="zh-CN" sz="2400" dirty="0">
                <a:solidFill>
                  <a:srgbClr val="FF0000"/>
                </a:solidFill>
              </a:rPr>
              <a:t>•</a:t>
            </a:r>
            <a:r>
              <a:rPr lang="en-US" altLang="zh-CN" sz="2400" dirty="0"/>
              <a:t>}</a:t>
            </a:r>
            <a:r>
              <a:rPr lang="zh-CN" altLang="en-US" sz="2400" dirty="0"/>
              <a:t>，第一个项目为移进项目，第二、三项是归约项目。到底应该采取哪种动作是不清楚的。</a:t>
            </a:r>
            <a:endParaRPr lang="en-US" altLang="zh-CN" sz="2400" dirty="0"/>
          </a:p>
          <a:p>
            <a:r>
              <a:rPr lang="zh-CN" altLang="en-US" sz="2400" dirty="0"/>
              <a:t>如果我们分析一下该文法中所有含</a:t>
            </a:r>
            <a:r>
              <a:rPr lang="en-US" altLang="zh-CN" sz="2400" dirty="0"/>
              <a:t>A,B</a:t>
            </a:r>
            <a:r>
              <a:rPr lang="zh-CN" altLang="en-US" sz="2400" dirty="0"/>
              <a:t>的句型，考察</a:t>
            </a:r>
            <a:r>
              <a:rPr lang="en-US" altLang="zh-CN" sz="2400" dirty="0"/>
              <a:t>FOLLOW(A)</a:t>
            </a:r>
            <a:r>
              <a:rPr lang="zh-CN" altLang="en-US" sz="2400" dirty="0"/>
              <a:t>和</a:t>
            </a:r>
            <a:r>
              <a:rPr lang="en-US" altLang="zh-CN" sz="2400" dirty="0"/>
              <a:t>FOLLOW(B)</a:t>
            </a:r>
            <a:r>
              <a:rPr lang="zh-CN" altLang="en-US" sz="2400" dirty="0"/>
              <a:t>，若</a:t>
            </a:r>
            <a:r>
              <a:rPr lang="en-US" altLang="zh-CN" sz="2400" dirty="0">
                <a:solidFill>
                  <a:srgbClr val="FF0000"/>
                </a:solidFill>
              </a:rPr>
              <a:t>FOLLOW(A) ∩FOLLOW(B)=</a:t>
            </a:r>
            <a:r>
              <a:rPr lang="el-GR" altLang="zh-CN" sz="2400" dirty="0">
                <a:solidFill>
                  <a:srgbClr val="FF0000"/>
                </a:solidFill>
              </a:rPr>
              <a:t>Φ</a:t>
            </a:r>
            <a:r>
              <a:rPr lang="zh-CN" altLang="en-US" sz="2400" dirty="0"/>
              <a:t>且都不含有</a:t>
            </a:r>
            <a:r>
              <a:rPr lang="en-US" altLang="zh-CN" sz="2400" dirty="0"/>
              <a:t>b</a:t>
            </a:r>
            <a:r>
              <a:rPr lang="zh-CN" altLang="en-US" sz="2400" dirty="0"/>
              <a:t>，则问题就解决了。</a:t>
            </a:r>
            <a:endParaRPr lang="en-US" altLang="zh-CN" sz="2400" dirty="0"/>
          </a:p>
          <a:p>
            <a:r>
              <a:rPr lang="zh-CN" altLang="en-US" sz="2400" dirty="0"/>
              <a:t>当状态</a:t>
            </a:r>
            <a:r>
              <a:rPr lang="en-US" altLang="zh-CN" sz="2400" dirty="0"/>
              <a:t>I</a:t>
            </a:r>
            <a:r>
              <a:rPr lang="zh-CN" altLang="en-US" sz="2400" dirty="0"/>
              <a:t>面临输入</a:t>
            </a:r>
            <a:r>
              <a:rPr lang="en-US" altLang="zh-CN" sz="2400" dirty="0"/>
              <a:t>a</a:t>
            </a:r>
            <a:r>
              <a:rPr lang="zh-CN" altLang="en-US" sz="2400" dirty="0"/>
              <a:t>时，我们就可以采取如下的“移进－归约”策略：</a:t>
            </a:r>
            <a:endParaRPr lang="zh-CN" altLang="en-US" sz="2400" dirty="0"/>
          </a:p>
          <a:p>
            <a:r>
              <a:rPr lang="en-US" altLang="zh-CN" sz="2400" dirty="0"/>
              <a:t>ⅰ.</a:t>
            </a:r>
            <a:r>
              <a:rPr lang="zh-CN" altLang="en-US" sz="2400" dirty="0"/>
              <a:t>若</a:t>
            </a:r>
            <a:r>
              <a:rPr lang="en-US" altLang="zh-CN" sz="2400" dirty="0"/>
              <a:t>a=b</a:t>
            </a:r>
            <a:r>
              <a:rPr lang="zh-CN" altLang="en-US" sz="2400" dirty="0"/>
              <a:t>，则移进；</a:t>
            </a:r>
            <a:endParaRPr lang="zh-CN" altLang="en-US" sz="2400" dirty="0"/>
          </a:p>
          <a:p>
            <a:r>
              <a:rPr lang="en-US" altLang="zh-CN" sz="2400" dirty="0"/>
              <a:t>ⅱ.</a:t>
            </a:r>
            <a:r>
              <a:rPr lang="zh-CN" altLang="en-US" sz="2400" dirty="0"/>
              <a:t>若</a:t>
            </a:r>
            <a:r>
              <a:rPr lang="en-US" altLang="zh-CN" sz="2400" dirty="0" err="1"/>
              <a:t>a∈FOLLOW</a:t>
            </a:r>
            <a:r>
              <a:rPr lang="en-US" altLang="zh-CN" sz="2400" dirty="0"/>
              <a:t>(A)</a:t>
            </a:r>
            <a:r>
              <a:rPr lang="zh-CN" altLang="en-US" sz="2400" dirty="0"/>
              <a:t>，则用</a:t>
            </a:r>
            <a:r>
              <a:rPr lang="en-US" altLang="zh-CN" sz="2400" dirty="0"/>
              <a:t>A→α</a:t>
            </a:r>
            <a:r>
              <a:rPr lang="zh-CN" altLang="en-US" sz="2400" dirty="0"/>
              <a:t>来归约；</a:t>
            </a:r>
            <a:endParaRPr lang="zh-CN" altLang="en-US" sz="2400" dirty="0"/>
          </a:p>
          <a:p>
            <a:r>
              <a:rPr lang="en-US" altLang="zh-CN" sz="2400" dirty="0"/>
              <a:t>ⅲ.</a:t>
            </a:r>
            <a:r>
              <a:rPr lang="zh-CN" altLang="en-US" sz="2400" dirty="0"/>
              <a:t>若</a:t>
            </a:r>
            <a:r>
              <a:rPr lang="en-US" altLang="zh-CN" sz="2400" dirty="0" err="1"/>
              <a:t>a∈FOLLOW</a:t>
            </a:r>
            <a:r>
              <a:rPr lang="en-US" altLang="zh-CN" sz="2400" dirty="0"/>
              <a:t>(B)</a:t>
            </a:r>
            <a:r>
              <a:rPr lang="zh-CN" altLang="en-US" sz="2400" dirty="0"/>
              <a:t>，则用</a:t>
            </a:r>
            <a:r>
              <a:rPr lang="en-US" altLang="zh-CN" sz="2400" dirty="0"/>
              <a:t>B→α</a:t>
            </a:r>
            <a:r>
              <a:rPr lang="zh-CN" altLang="en-US" sz="2400" dirty="0"/>
              <a:t>来归约；</a:t>
            </a:r>
            <a:endParaRPr lang="zh-CN" altLang="en-US" sz="2400" dirty="0"/>
          </a:p>
          <a:p>
            <a:r>
              <a:rPr lang="en-US" altLang="zh-CN" sz="2400" dirty="0"/>
              <a:t>ⅳ.</a:t>
            </a:r>
            <a:r>
              <a:rPr lang="zh-CN" altLang="en-US" sz="2400" dirty="0"/>
              <a:t>此外，报错。</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en-US" altLang="zh-CN" dirty="0"/>
              <a:t>SLR(1)</a:t>
            </a:r>
            <a:r>
              <a:rPr lang="zh-CN" altLang="en-US" dirty="0"/>
              <a:t>分析法</a:t>
            </a:r>
            <a:endParaRPr lang="zh-CN" altLang="en-US" dirty="0"/>
          </a:p>
        </p:txBody>
      </p:sp>
      <p:sp>
        <p:nvSpPr>
          <p:cNvPr id="4" name="内容占位符 3"/>
          <p:cNvSpPr>
            <a:spLocks noGrp="1"/>
          </p:cNvSpPr>
          <p:nvPr>
            <p:ph sz="quarter" idx="13"/>
          </p:nvPr>
        </p:nvSpPr>
        <p:spPr>
          <a:xfrm>
            <a:off x="768350" y="1322773"/>
            <a:ext cx="7938328" cy="5147877"/>
          </a:xfrm>
        </p:spPr>
        <p:txBody>
          <a:bodyPr>
            <a:noAutofit/>
          </a:bodyPr>
          <a:lstStyle/>
          <a:p>
            <a:r>
              <a:rPr lang="zh-CN" altLang="en-US" sz="2400" dirty="0"/>
              <a:t>一般而言，若</a:t>
            </a:r>
            <a:r>
              <a:rPr lang="en-US" altLang="zh-CN" sz="2400" dirty="0"/>
              <a:t>LR(0)</a:t>
            </a:r>
            <a:r>
              <a:rPr lang="zh-CN" altLang="en-US" sz="2400" dirty="0"/>
              <a:t>规范族的一个项目集</a:t>
            </a:r>
            <a:r>
              <a:rPr lang="en-US" altLang="zh-CN" sz="2400" dirty="0"/>
              <a:t>I</a:t>
            </a:r>
            <a:r>
              <a:rPr lang="zh-CN" altLang="en-US" sz="2400" dirty="0"/>
              <a:t>中含有</a:t>
            </a:r>
            <a:r>
              <a:rPr lang="en-US" altLang="zh-CN" sz="2400" dirty="0">
                <a:solidFill>
                  <a:srgbClr val="FF0000"/>
                </a:solidFill>
              </a:rPr>
              <a:t>m</a:t>
            </a:r>
            <a:r>
              <a:rPr lang="zh-CN" altLang="en-US" sz="2400" dirty="0">
                <a:solidFill>
                  <a:srgbClr val="FF0000"/>
                </a:solidFill>
              </a:rPr>
              <a:t>个移进项目</a:t>
            </a:r>
            <a:r>
              <a:rPr lang="zh-CN" altLang="en-US" sz="2400" dirty="0"/>
              <a:t>和</a:t>
            </a:r>
            <a:r>
              <a:rPr lang="en-US" altLang="zh-CN" sz="2400" dirty="0">
                <a:solidFill>
                  <a:srgbClr val="FF0000"/>
                </a:solidFill>
              </a:rPr>
              <a:t>n</a:t>
            </a:r>
            <a:r>
              <a:rPr lang="zh-CN" altLang="en-US" sz="2400" dirty="0">
                <a:solidFill>
                  <a:srgbClr val="FF0000"/>
                </a:solidFill>
              </a:rPr>
              <a:t>个归约项目</a:t>
            </a:r>
            <a:r>
              <a:rPr lang="zh-CN" altLang="en-US" sz="2400" dirty="0"/>
              <a:t>：</a:t>
            </a:r>
            <a:r>
              <a:rPr lang="en-US" altLang="zh-CN" sz="2400" dirty="0"/>
              <a:t>I={A</a:t>
            </a:r>
            <a:r>
              <a:rPr lang="en-US" altLang="zh-CN" sz="2400" baseline="-25000" dirty="0"/>
              <a:t>1</a:t>
            </a:r>
            <a:r>
              <a:rPr lang="en-US" altLang="zh-CN" sz="2400" dirty="0"/>
              <a:t>→</a:t>
            </a:r>
            <a:r>
              <a:rPr lang="el-GR" altLang="zh-CN" sz="2400" dirty="0">
                <a:cs typeface="Arial" panose="020B0604020202020204" pitchFamily="34" charset="0"/>
              </a:rPr>
              <a:t>α</a:t>
            </a:r>
            <a:r>
              <a:rPr lang="en-US" altLang="zh-CN" sz="2400" dirty="0"/>
              <a:t>•a</a:t>
            </a:r>
            <a:r>
              <a:rPr lang="en-US" altLang="zh-CN" sz="2400" baseline="-25000" dirty="0"/>
              <a:t>1</a:t>
            </a:r>
            <a:r>
              <a:rPr lang="el-GR" altLang="zh-CN" sz="2400" dirty="0">
                <a:cs typeface="Arial" panose="020B0604020202020204" pitchFamily="34" charset="0"/>
              </a:rPr>
              <a:t>β</a:t>
            </a:r>
            <a:r>
              <a:rPr lang="en-US" altLang="zh-CN" sz="2400" baseline="-25000" dirty="0">
                <a:cs typeface="Arial" panose="020B0604020202020204" pitchFamily="34" charset="0"/>
              </a:rPr>
              <a:t>1</a:t>
            </a:r>
            <a:r>
              <a:rPr lang="en-US" altLang="zh-CN" sz="2400" dirty="0">
                <a:cs typeface="Arial" panose="020B0604020202020204" pitchFamily="34" charset="0"/>
              </a:rPr>
              <a:t>, </a:t>
            </a:r>
            <a:r>
              <a:rPr lang="en-US" altLang="zh-CN" sz="2400" dirty="0"/>
              <a:t>A</a:t>
            </a:r>
            <a:r>
              <a:rPr lang="en-US" altLang="zh-CN" sz="2400" baseline="-25000" dirty="0"/>
              <a:t>2</a:t>
            </a:r>
            <a:r>
              <a:rPr lang="en-US" altLang="zh-CN" sz="2400" dirty="0"/>
              <a:t>→</a:t>
            </a:r>
            <a:r>
              <a:rPr lang="el-GR" altLang="zh-CN" sz="2400" dirty="0">
                <a:cs typeface="Arial" panose="020B0604020202020204" pitchFamily="34" charset="0"/>
              </a:rPr>
              <a:t>α</a:t>
            </a:r>
            <a:r>
              <a:rPr lang="en-US" altLang="zh-CN" sz="2400" dirty="0"/>
              <a:t>•a</a:t>
            </a:r>
            <a:r>
              <a:rPr lang="en-US" altLang="zh-CN" sz="2400" baseline="-25000" dirty="0"/>
              <a:t>2</a:t>
            </a:r>
            <a:r>
              <a:rPr lang="el-GR" altLang="zh-CN" sz="2400" dirty="0">
                <a:cs typeface="Arial" panose="020B0604020202020204" pitchFamily="34" charset="0"/>
              </a:rPr>
              <a:t>β</a:t>
            </a:r>
            <a:r>
              <a:rPr lang="en-US" altLang="zh-CN" sz="2400" baseline="-25000" dirty="0">
                <a:cs typeface="Arial" panose="020B0604020202020204" pitchFamily="34" charset="0"/>
              </a:rPr>
              <a:t>2 </a:t>
            </a:r>
            <a:r>
              <a:rPr lang="en-US" altLang="zh-CN" sz="2400" dirty="0">
                <a:cs typeface="Arial" panose="020B0604020202020204" pitchFamily="34" charset="0"/>
              </a:rPr>
              <a:t>... </a:t>
            </a:r>
            <a:r>
              <a:rPr lang="en-US" altLang="zh-CN" sz="2400" dirty="0"/>
              <a:t>A</a:t>
            </a:r>
            <a:r>
              <a:rPr lang="en-US" altLang="zh-CN" sz="2400" baseline="-25000" dirty="0"/>
              <a:t>m</a:t>
            </a:r>
            <a:r>
              <a:rPr lang="en-US" altLang="zh-CN" sz="2400" dirty="0"/>
              <a:t>→</a:t>
            </a:r>
            <a:r>
              <a:rPr lang="el-GR" altLang="zh-CN" sz="2400" dirty="0">
                <a:cs typeface="Arial" panose="020B0604020202020204" pitchFamily="34" charset="0"/>
              </a:rPr>
              <a:t>α</a:t>
            </a:r>
            <a:r>
              <a:rPr lang="en-US" altLang="zh-CN" sz="2400" dirty="0"/>
              <a:t>•a</a:t>
            </a:r>
            <a:r>
              <a:rPr lang="en-US" altLang="zh-CN" sz="2400" baseline="-25000" dirty="0"/>
              <a:t>m</a:t>
            </a:r>
            <a:r>
              <a:rPr lang="el-GR" altLang="zh-CN" sz="2400" dirty="0">
                <a:cs typeface="Arial" panose="020B0604020202020204" pitchFamily="34" charset="0"/>
              </a:rPr>
              <a:t>β</a:t>
            </a:r>
            <a:r>
              <a:rPr lang="en-US" altLang="zh-CN" sz="2400" baseline="-25000" dirty="0">
                <a:cs typeface="Arial" panose="020B0604020202020204" pitchFamily="34" charset="0"/>
              </a:rPr>
              <a:t>m</a:t>
            </a:r>
            <a:r>
              <a:rPr lang="en-US" altLang="zh-CN" sz="2400" dirty="0">
                <a:cs typeface="Arial" panose="020B0604020202020204" pitchFamily="34" charset="0"/>
              </a:rPr>
              <a:t>, B</a:t>
            </a:r>
            <a:r>
              <a:rPr lang="en-US" altLang="zh-CN" sz="2400" baseline="-25000" dirty="0">
                <a:cs typeface="Arial" panose="020B0604020202020204" pitchFamily="34" charset="0"/>
              </a:rPr>
              <a:t>1</a:t>
            </a:r>
            <a:r>
              <a:rPr lang="en-US" altLang="zh-CN" sz="2400" dirty="0"/>
              <a:t>→</a:t>
            </a:r>
            <a:r>
              <a:rPr lang="el-GR" altLang="zh-CN" sz="2400" dirty="0"/>
              <a:t>α</a:t>
            </a:r>
            <a:r>
              <a:rPr lang="en-US" altLang="zh-CN" sz="2400" dirty="0"/>
              <a:t>•,B</a:t>
            </a:r>
            <a:r>
              <a:rPr lang="en-US" altLang="zh-CN" sz="2400" baseline="-25000" dirty="0"/>
              <a:t>2</a:t>
            </a:r>
            <a:r>
              <a:rPr lang="en-US" altLang="zh-CN" sz="2400" dirty="0"/>
              <a:t>→</a:t>
            </a:r>
            <a:r>
              <a:rPr lang="el-GR" altLang="zh-CN" sz="2400" dirty="0"/>
              <a:t>α</a:t>
            </a:r>
            <a:r>
              <a:rPr lang="en-US" altLang="zh-CN" sz="2400" dirty="0"/>
              <a:t>•,...</a:t>
            </a:r>
            <a:r>
              <a:rPr lang="en-US" altLang="zh-CN" sz="2400" dirty="0" err="1"/>
              <a:t>B</a:t>
            </a:r>
            <a:r>
              <a:rPr lang="en-US" altLang="zh-CN" sz="2400" baseline="-25000" dirty="0" err="1"/>
              <a:t>n</a:t>
            </a:r>
            <a:r>
              <a:rPr lang="en-US" altLang="zh-CN" sz="2400" dirty="0"/>
              <a:t>→</a:t>
            </a:r>
            <a:r>
              <a:rPr lang="el-GR" altLang="zh-CN" sz="2400" dirty="0"/>
              <a:t>α</a:t>
            </a:r>
            <a:r>
              <a:rPr lang="en-US" altLang="zh-CN" sz="2400" dirty="0"/>
              <a:t>• </a:t>
            </a:r>
            <a:r>
              <a:rPr lang="el-GR" altLang="zh-CN" sz="2400" dirty="0"/>
              <a:t>} </a:t>
            </a:r>
            <a:r>
              <a:rPr lang="zh-CN" altLang="el-GR" sz="2400" dirty="0"/>
              <a:t>，</a:t>
            </a:r>
            <a:endParaRPr lang="zh-CN" altLang="el-GR" sz="2400" dirty="0"/>
          </a:p>
          <a:p>
            <a:r>
              <a:rPr lang="zh-CN" altLang="en-US" sz="2400" dirty="0"/>
              <a:t>若集合</a:t>
            </a:r>
            <a:r>
              <a:rPr lang="en-US" altLang="zh-CN" sz="2400" dirty="0">
                <a:solidFill>
                  <a:srgbClr val="FF0000"/>
                </a:solidFill>
              </a:rPr>
              <a:t>{a</a:t>
            </a:r>
            <a:r>
              <a:rPr lang="en-US" altLang="zh-CN" sz="2400" baseline="-25000" dirty="0">
                <a:solidFill>
                  <a:srgbClr val="FF0000"/>
                </a:solidFill>
              </a:rPr>
              <a:t>1</a:t>
            </a:r>
            <a:r>
              <a:rPr lang="en-US" altLang="zh-CN" sz="2400" dirty="0">
                <a:solidFill>
                  <a:srgbClr val="FF0000"/>
                </a:solidFill>
              </a:rPr>
              <a:t>,a</a:t>
            </a:r>
            <a:r>
              <a:rPr lang="en-US" altLang="zh-CN" sz="2400" baseline="-25000" dirty="0">
                <a:solidFill>
                  <a:srgbClr val="FF0000"/>
                </a:solidFill>
              </a:rPr>
              <a:t>2</a:t>
            </a:r>
            <a:r>
              <a:rPr lang="en-US" altLang="zh-CN" sz="2400" dirty="0">
                <a:solidFill>
                  <a:srgbClr val="FF0000"/>
                </a:solidFill>
              </a:rPr>
              <a:t>,...a</a:t>
            </a:r>
            <a:r>
              <a:rPr lang="en-US" altLang="zh-CN" sz="2400" baseline="-25000" dirty="0">
                <a:solidFill>
                  <a:srgbClr val="FF0000"/>
                </a:solidFill>
              </a:rPr>
              <a:t>m</a:t>
            </a:r>
            <a:r>
              <a:rPr lang="en-US" altLang="zh-CN" sz="2400" dirty="0">
                <a:solidFill>
                  <a:srgbClr val="FF0000"/>
                </a:solidFill>
              </a:rPr>
              <a:t>}∩FOLLOW(B</a:t>
            </a:r>
            <a:r>
              <a:rPr lang="en-US" altLang="zh-CN" sz="2400" baseline="-25000" dirty="0">
                <a:solidFill>
                  <a:srgbClr val="FF0000"/>
                </a:solidFill>
              </a:rPr>
              <a:t>1</a:t>
            </a:r>
            <a:r>
              <a:rPr lang="en-US" altLang="zh-CN" sz="2400" dirty="0">
                <a:solidFill>
                  <a:srgbClr val="FF0000"/>
                </a:solidFill>
              </a:rPr>
              <a:t>)∩...∩FOLLOW(</a:t>
            </a:r>
            <a:r>
              <a:rPr lang="en-US" altLang="zh-CN" sz="2400" dirty="0" err="1">
                <a:solidFill>
                  <a:srgbClr val="FF0000"/>
                </a:solidFill>
              </a:rPr>
              <a:t>B</a:t>
            </a:r>
            <a:r>
              <a:rPr lang="en-US" altLang="zh-CN" sz="2400" baseline="-25000" dirty="0" err="1">
                <a:solidFill>
                  <a:srgbClr val="FF0000"/>
                </a:solidFill>
              </a:rPr>
              <a:t>n</a:t>
            </a:r>
            <a:r>
              <a:rPr lang="en-US" altLang="zh-CN" sz="2400" dirty="0">
                <a:solidFill>
                  <a:srgbClr val="FF0000"/>
                </a:solidFill>
              </a:rPr>
              <a:t>)=Φ</a:t>
            </a:r>
            <a:r>
              <a:rPr lang="zh-CN" altLang="el-GR" sz="2400" dirty="0"/>
              <a:t>，</a:t>
            </a:r>
            <a:r>
              <a:rPr lang="zh-CN" altLang="en-US" sz="2400" dirty="0"/>
              <a:t>则通过查看当前输入符号</a:t>
            </a:r>
            <a:r>
              <a:rPr lang="en-US" altLang="zh-CN" sz="2400" dirty="0">
                <a:solidFill>
                  <a:srgbClr val="FF0000"/>
                </a:solidFill>
              </a:rPr>
              <a:t>a</a:t>
            </a:r>
            <a:r>
              <a:rPr lang="zh-CN" altLang="en-US" sz="2400" dirty="0">
                <a:solidFill>
                  <a:srgbClr val="FF0000"/>
                </a:solidFill>
              </a:rPr>
              <a:t>属于哪个集合</a:t>
            </a:r>
            <a:r>
              <a:rPr lang="zh-CN" altLang="en-US" sz="2400" dirty="0"/>
              <a:t>就可以解决问题。</a:t>
            </a:r>
            <a:endParaRPr lang="zh-CN" altLang="en-US" sz="2400" dirty="0"/>
          </a:p>
          <a:p>
            <a:r>
              <a:rPr lang="en-US" altLang="zh-CN" sz="2400" dirty="0"/>
              <a:t>ⅰ.</a:t>
            </a:r>
            <a:r>
              <a:rPr lang="zh-CN" altLang="en-US" sz="2400" dirty="0"/>
              <a:t>若</a:t>
            </a:r>
            <a:r>
              <a:rPr lang="en-US" altLang="zh-CN" sz="2400" dirty="0"/>
              <a:t>a=</a:t>
            </a:r>
            <a:r>
              <a:rPr lang="en-US" altLang="zh-CN" sz="2400" dirty="0" err="1"/>
              <a:t>a</a:t>
            </a:r>
            <a:r>
              <a:rPr lang="en-US" altLang="zh-CN" sz="2400" baseline="-25000" dirty="0" err="1"/>
              <a:t>i</a:t>
            </a:r>
            <a:r>
              <a:rPr lang="en-US" altLang="zh-CN" sz="2400" baseline="-25000" dirty="0"/>
              <a:t> </a:t>
            </a:r>
            <a:r>
              <a:rPr lang="en-US" altLang="zh-CN" sz="2400" dirty="0"/>
              <a:t>(i=1,2,…m)</a:t>
            </a:r>
            <a:r>
              <a:rPr lang="zh-CN" altLang="en-US" sz="2400" dirty="0"/>
              <a:t>，则移进；</a:t>
            </a:r>
            <a:endParaRPr lang="zh-CN" altLang="en-US" sz="2400" dirty="0"/>
          </a:p>
          <a:p>
            <a:r>
              <a:rPr lang="en-US" altLang="zh-CN" sz="2400" dirty="0"/>
              <a:t>ⅱ.</a:t>
            </a:r>
            <a:r>
              <a:rPr lang="zh-CN" altLang="en-US" sz="2400" dirty="0"/>
              <a:t>若</a:t>
            </a:r>
            <a:r>
              <a:rPr lang="en-US" altLang="zh-CN" sz="2400" dirty="0" err="1"/>
              <a:t>a∈FOLLOW</a:t>
            </a:r>
            <a:r>
              <a:rPr lang="en-US" altLang="zh-CN" sz="2400" dirty="0"/>
              <a:t>(B</a:t>
            </a:r>
            <a:r>
              <a:rPr lang="en-US" altLang="zh-CN" sz="2400" baseline="-25000" dirty="0"/>
              <a:t>i</a:t>
            </a:r>
            <a:r>
              <a:rPr lang="en-US" altLang="zh-CN" sz="2400" dirty="0"/>
              <a:t>) (i=1,2,…n)</a:t>
            </a:r>
            <a:r>
              <a:rPr lang="zh-CN" altLang="en-US" sz="2400" dirty="0"/>
              <a:t>，则用</a:t>
            </a:r>
            <a:r>
              <a:rPr lang="en-US" altLang="zh-CN" sz="2400" dirty="0"/>
              <a:t>B</a:t>
            </a:r>
            <a:r>
              <a:rPr lang="en-US" altLang="zh-CN" sz="2400" baseline="-25000" dirty="0"/>
              <a:t>i</a:t>
            </a:r>
            <a:r>
              <a:rPr lang="en-US" altLang="zh-CN" sz="2400" dirty="0"/>
              <a:t>→</a:t>
            </a:r>
            <a:r>
              <a:rPr lang="el-GR" altLang="zh-CN" sz="2400" dirty="0"/>
              <a:t>α</a:t>
            </a:r>
            <a:r>
              <a:rPr lang="zh-CN" altLang="en-US" sz="2400" dirty="0"/>
              <a:t>来归约；</a:t>
            </a:r>
            <a:endParaRPr lang="zh-CN" altLang="en-US" sz="2400" dirty="0"/>
          </a:p>
          <a:p>
            <a:r>
              <a:rPr lang="en-US" altLang="zh-CN" sz="2400" dirty="0"/>
              <a:t>ⅲ.</a:t>
            </a:r>
            <a:r>
              <a:rPr lang="zh-CN" altLang="en-US" sz="2400" dirty="0"/>
              <a:t>此外，报错。</a:t>
            </a:r>
            <a:endParaRPr lang="zh-CN" altLang="en-US" sz="2400" dirty="0"/>
          </a:p>
          <a:p>
            <a:r>
              <a:rPr lang="zh-CN" altLang="en-US" sz="2400" dirty="0"/>
              <a:t>这种方法称为</a:t>
            </a:r>
            <a:r>
              <a:rPr lang="en-US" altLang="zh-CN" sz="2400" dirty="0">
                <a:solidFill>
                  <a:srgbClr val="FF0000"/>
                </a:solidFill>
              </a:rPr>
              <a:t>SLR(1)</a:t>
            </a:r>
            <a:r>
              <a:rPr lang="zh-CN" altLang="en-US" sz="2400" dirty="0">
                <a:solidFill>
                  <a:srgbClr val="FF0000"/>
                </a:solidFill>
              </a:rPr>
              <a:t>分析法</a:t>
            </a:r>
            <a:r>
              <a:rPr lang="zh-CN" altLang="en-US" sz="2400" dirty="0"/>
              <a:t>。若一个文法的</a:t>
            </a:r>
            <a:r>
              <a:rPr lang="en-US" altLang="zh-CN" sz="2400" dirty="0"/>
              <a:t>LR(0)</a:t>
            </a:r>
            <a:r>
              <a:rPr lang="zh-CN" altLang="en-US" sz="2400" dirty="0"/>
              <a:t>分析表中所含有的动作冲突都能用上述方法解决，则称这个文法是</a:t>
            </a:r>
            <a:r>
              <a:rPr lang="en-US" altLang="zh-CN" sz="2400" dirty="0">
                <a:solidFill>
                  <a:srgbClr val="FF0000"/>
                </a:solidFill>
              </a:rPr>
              <a:t>SLR(1)</a:t>
            </a:r>
            <a:r>
              <a:rPr lang="zh-CN" altLang="en-US" sz="2400" dirty="0">
                <a:solidFill>
                  <a:srgbClr val="FF0000"/>
                </a:solidFill>
              </a:rPr>
              <a:t>文法</a:t>
            </a:r>
            <a:r>
              <a:rPr lang="zh-CN" altLang="en-US" sz="2400" dirty="0"/>
              <a:t>。</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en-US" altLang="zh-CN" dirty="0"/>
              <a:t>7.3.2 SLR</a:t>
            </a:r>
            <a:r>
              <a:rPr lang="zh-CN" altLang="en-US" dirty="0"/>
              <a:t>分析表的构造</a:t>
            </a:r>
            <a:endParaRPr lang="zh-CN" altLang="en-US" dirty="0"/>
          </a:p>
        </p:txBody>
      </p:sp>
      <p:sp>
        <p:nvSpPr>
          <p:cNvPr id="4" name="内容占位符 3"/>
          <p:cNvSpPr>
            <a:spLocks noGrp="1"/>
          </p:cNvSpPr>
          <p:nvPr>
            <p:ph sz="quarter" idx="13"/>
          </p:nvPr>
        </p:nvSpPr>
        <p:spPr/>
        <p:txBody>
          <a:bodyPr>
            <a:noAutofit/>
          </a:bodyPr>
          <a:lstStyle/>
          <a:p>
            <a:r>
              <a:rPr lang="en-US" altLang="zh-CN" dirty="0"/>
              <a:t>(1) </a:t>
            </a:r>
            <a:r>
              <a:rPr lang="zh-CN" altLang="en-US" dirty="0">
                <a:solidFill>
                  <a:srgbClr val="000000"/>
                </a:solidFill>
                <a:latin typeface="宋体" pitchFamily="2" charset="-122"/>
              </a:rPr>
              <a:t>若</a:t>
            </a:r>
            <a:r>
              <a:rPr lang="en-US" altLang="zh-CN" dirty="0">
                <a:solidFill>
                  <a:srgbClr val="000000"/>
                </a:solidFill>
              </a:rPr>
              <a:t>A</a:t>
            </a:r>
            <a:r>
              <a:rPr lang="en-US" altLang="zh-CN" dirty="0"/>
              <a:t> → </a:t>
            </a:r>
            <a:r>
              <a:rPr lang="en-US" altLang="zh-CN" dirty="0">
                <a:solidFill>
                  <a:srgbClr val="000000"/>
                </a:solidFill>
                <a:sym typeface="Symbol" panose="05050102010706020507" pitchFamily="18" charset="2"/>
              </a:rPr>
              <a:t></a:t>
            </a:r>
            <a:r>
              <a:rPr lang="en-US" altLang="zh-CN" dirty="0"/>
              <a:t> • </a:t>
            </a:r>
            <a:r>
              <a:rPr lang="en-US" altLang="zh-CN" dirty="0">
                <a:solidFill>
                  <a:srgbClr val="000000"/>
                </a:solidFill>
              </a:rPr>
              <a:t>a</a:t>
            </a:r>
            <a:r>
              <a:rPr lang="en-US" altLang="zh-CN" dirty="0">
                <a:solidFill>
                  <a:srgbClr val="000000"/>
                </a:solidFill>
                <a:sym typeface="Symbol" panose="05050102010706020507" pitchFamily="18" charset="2"/>
              </a:rPr>
              <a:t></a:t>
            </a:r>
            <a:r>
              <a:rPr lang="en-US" altLang="zh-CN" dirty="0">
                <a:solidFill>
                  <a:srgbClr val="000000"/>
                </a:solidFill>
                <a:latin typeface="宋体" pitchFamily="2" charset="-122"/>
              </a:rPr>
              <a:t>∈</a:t>
            </a:r>
            <a:r>
              <a:rPr lang="en-US" altLang="zh-CN" dirty="0">
                <a:solidFill>
                  <a:srgbClr val="000000"/>
                </a:solidFill>
              </a:rPr>
              <a:t>I</a:t>
            </a:r>
            <a:r>
              <a:rPr lang="en-US" altLang="zh-CN" baseline="-30000" dirty="0">
                <a:solidFill>
                  <a:srgbClr val="000000"/>
                </a:solidFill>
              </a:rPr>
              <a:t>k</a:t>
            </a:r>
            <a:r>
              <a:rPr lang="zh-CN" altLang="en-US" dirty="0">
                <a:solidFill>
                  <a:srgbClr val="000000"/>
                </a:solidFill>
                <a:latin typeface="宋体" pitchFamily="2" charset="-122"/>
              </a:rPr>
              <a:t>，且</a:t>
            </a:r>
            <a:r>
              <a:rPr lang="en-US" altLang="zh-CN" dirty="0">
                <a:solidFill>
                  <a:srgbClr val="000000"/>
                </a:solidFill>
              </a:rPr>
              <a:t>GO(I</a:t>
            </a:r>
            <a:r>
              <a:rPr lang="en-US" altLang="zh-CN" baseline="-30000" dirty="0">
                <a:solidFill>
                  <a:srgbClr val="000000"/>
                </a:solidFill>
              </a:rPr>
              <a:t>k</a:t>
            </a:r>
            <a:r>
              <a:rPr lang="en-US" altLang="zh-CN" dirty="0">
                <a:solidFill>
                  <a:srgbClr val="000000"/>
                </a:solidFill>
              </a:rPr>
              <a:t>, a)= </a:t>
            </a:r>
            <a:r>
              <a:rPr lang="en-US" altLang="zh-CN" dirty="0" err="1">
                <a:solidFill>
                  <a:srgbClr val="000000"/>
                </a:solidFill>
              </a:rPr>
              <a:t>I</a:t>
            </a:r>
            <a:r>
              <a:rPr lang="en-US" altLang="zh-CN" baseline="-30000" dirty="0" err="1">
                <a:solidFill>
                  <a:srgbClr val="000000"/>
                </a:solidFill>
              </a:rPr>
              <a:t>j</a:t>
            </a:r>
            <a:r>
              <a:rPr lang="en-US" altLang="zh-CN" dirty="0">
                <a:solidFill>
                  <a:srgbClr val="000000"/>
                </a:solidFill>
              </a:rPr>
              <a:t>(</a:t>
            </a:r>
            <a:r>
              <a:rPr lang="en-US" altLang="zh-CN" dirty="0" err="1">
                <a:solidFill>
                  <a:srgbClr val="000000"/>
                </a:solidFill>
              </a:rPr>
              <a:t>a</a:t>
            </a:r>
            <a:r>
              <a:rPr lang="en-US" altLang="zh-CN" dirty="0" err="1">
                <a:solidFill>
                  <a:srgbClr val="000000"/>
                </a:solidFill>
                <a:latin typeface="宋体" pitchFamily="2" charset="-122"/>
              </a:rPr>
              <a:t>∈</a:t>
            </a:r>
            <a:r>
              <a:rPr lang="en-US" altLang="zh-CN" dirty="0" err="1">
                <a:solidFill>
                  <a:srgbClr val="000000"/>
                </a:solidFill>
              </a:rPr>
              <a:t>V</a:t>
            </a:r>
            <a:r>
              <a:rPr lang="en-US" altLang="zh-CN" baseline="-30000" dirty="0" err="1">
                <a:solidFill>
                  <a:srgbClr val="000000"/>
                </a:solidFill>
              </a:rPr>
              <a:t>T</a:t>
            </a:r>
            <a:r>
              <a:rPr lang="en-US" altLang="zh-CN" dirty="0">
                <a:solidFill>
                  <a:srgbClr val="000000"/>
                </a:solidFill>
              </a:rPr>
              <a:t>)</a:t>
            </a:r>
            <a:r>
              <a:rPr lang="zh-CN" altLang="en-US" dirty="0">
                <a:solidFill>
                  <a:srgbClr val="000000"/>
                </a:solidFill>
                <a:latin typeface="宋体" pitchFamily="2" charset="-122"/>
              </a:rPr>
              <a:t>，则置</a:t>
            </a:r>
            <a:r>
              <a:rPr lang="en-US" altLang="zh-CN" dirty="0">
                <a:solidFill>
                  <a:srgbClr val="000000"/>
                </a:solidFill>
              </a:rPr>
              <a:t>ACTION[k, a]=</a:t>
            </a:r>
            <a:r>
              <a:rPr lang="en-US" altLang="zh-CN" dirty="0" err="1">
                <a:solidFill>
                  <a:srgbClr val="000000"/>
                </a:solidFill>
              </a:rPr>
              <a:t>s</a:t>
            </a:r>
            <a:r>
              <a:rPr lang="en-US" altLang="zh-CN" baseline="-30000" dirty="0" err="1">
                <a:solidFill>
                  <a:srgbClr val="000000"/>
                </a:solidFill>
              </a:rPr>
              <a:t>j</a:t>
            </a:r>
            <a:r>
              <a:rPr lang="zh-CN" altLang="en-US" dirty="0">
                <a:solidFill>
                  <a:srgbClr val="000000"/>
                </a:solidFill>
              </a:rPr>
              <a:t>；</a:t>
            </a:r>
            <a:endParaRPr lang="en-US" altLang="zh-CN" dirty="0"/>
          </a:p>
          <a:p>
            <a:r>
              <a:rPr lang="en-US" altLang="zh-CN" dirty="0"/>
              <a:t>(2)</a:t>
            </a:r>
            <a:r>
              <a:rPr lang="zh-CN" altLang="en-US" dirty="0">
                <a:solidFill>
                  <a:srgbClr val="000000"/>
                </a:solidFill>
                <a:latin typeface="宋体" pitchFamily="2" charset="-122"/>
              </a:rPr>
              <a:t>若</a:t>
            </a:r>
            <a:r>
              <a:rPr lang="en-US" altLang="zh-CN" dirty="0">
                <a:solidFill>
                  <a:srgbClr val="000000"/>
                </a:solidFill>
              </a:rPr>
              <a:t>A</a:t>
            </a:r>
            <a:r>
              <a:rPr lang="en-US" altLang="zh-CN" dirty="0"/>
              <a:t> → </a:t>
            </a:r>
            <a:r>
              <a:rPr lang="en-US" altLang="zh-CN" dirty="0">
                <a:solidFill>
                  <a:srgbClr val="000000"/>
                </a:solidFill>
                <a:sym typeface="Symbol" panose="05050102010706020507" pitchFamily="18" charset="2"/>
              </a:rPr>
              <a:t></a:t>
            </a:r>
            <a:r>
              <a:rPr lang="en-US" altLang="zh-CN" dirty="0"/>
              <a:t> • </a:t>
            </a:r>
            <a:r>
              <a:rPr lang="en-US" altLang="zh-CN" dirty="0">
                <a:solidFill>
                  <a:srgbClr val="000000"/>
                </a:solidFill>
                <a:latin typeface="宋体" pitchFamily="2" charset="-122"/>
              </a:rPr>
              <a:t>∈</a:t>
            </a:r>
            <a:r>
              <a:rPr lang="en-US" altLang="zh-CN" dirty="0">
                <a:solidFill>
                  <a:srgbClr val="000000"/>
                </a:solidFill>
              </a:rPr>
              <a:t>I</a:t>
            </a:r>
            <a:r>
              <a:rPr lang="en-US" altLang="zh-CN" baseline="-30000" dirty="0">
                <a:solidFill>
                  <a:srgbClr val="000000"/>
                </a:solidFill>
              </a:rPr>
              <a:t>k</a:t>
            </a:r>
            <a:r>
              <a:rPr lang="zh-CN" altLang="en-US" dirty="0">
                <a:solidFill>
                  <a:srgbClr val="000000"/>
                </a:solidFill>
                <a:latin typeface="宋体" pitchFamily="2" charset="-122"/>
              </a:rPr>
              <a:t>，则对任意终结符</a:t>
            </a:r>
            <a:r>
              <a:rPr lang="en-US" altLang="zh-CN" dirty="0">
                <a:solidFill>
                  <a:srgbClr val="000000"/>
                </a:solidFill>
              </a:rPr>
              <a:t>a</a:t>
            </a:r>
            <a:r>
              <a:rPr lang="en-US" altLang="zh-CN" dirty="0">
                <a:solidFill>
                  <a:srgbClr val="000000"/>
                </a:solidFill>
                <a:latin typeface="宋体" pitchFamily="2" charset="-122"/>
              </a:rPr>
              <a:t>(</a:t>
            </a:r>
            <a:r>
              <a:rPr lang="zh-CN" altLang="en-US" dirty="0">
                <a:solidFill>
                  <a:srgbClr val="000000"/>
                </a:solidFill>
                <a:latin typeface="宋体" pitchFamily="2" charset="-122"/>
              </a:rPr>
              <a:t>包括</a:t>
            </a:r>
            <a:r>
              <a:rPr lang="en-US" altLang="zh-CN" dirty="0">
                <a:solidFill>
                  <a:srgbClr val="000000"/>
                </a:solidFill>
              </a:rPr>
              <a:t>#)</a:t>
            </a:r>
            <a:r>
              <a:rPr lang="zh-CN" altLang="en-US" dirty="0">
                <a:solidFill>
                  <a:srgbClr val="000000"/>
                </a:solidFill>
              </a:rPr>
              <a:t> ，</a:t>
            </a:r>
            <a:r>
              <a:rPr lang="zh-CN" altLang="en-US" dirty="0">
                <a:solidFill>
                  <a:srgbClr val="FF0000"/>
                </a:solidFill>
              </a:rPr>
              <a:t>且满足</a:t>
            </a:r>
            <a:r>
              <a:rPr lang="en-US" altLang="zh-CN" dirty="0" err="1">
                <a:solidFill>
                  <a:srgbClr val="FF0000"/>
                </a:solidFill>
              </a:rPr>
              <a:t>a∈FOLLOW</a:t>
            </a:r>
            <a:r>
              <a:rPr lang="en-US" altLang="zh-CN" dirty="0">
                <a:solidFill>
                  <a:srgbClr val="FF0000"/>
                </a:solidFill>
              </a:rPr>
              <a:t>(A)</a:t>
            </a:r>
            <a:r>
              <a:rPr lang="zh-CN" altLang="en-US" dirty="0">
                <a:solidFill>
                  <a:srgbClr val="FF0000"/>
                </a:solidFill>
              </a:rPr>
              <a:t>时</a:t>
            </a:r>
            <a:r>
              <a:rPr lang="zh-CN" altLang="en-US" dirty="0">
                <a:solidFill>
                  <a:srgbClr val="000000"/>
                </a:solidFill>
              </a:rPr>
              <a:t>，</a:t>
            </a:r>
            <a:r>
              <a:rPr lang="zh-CN" altLang="en-US" dirty="0">
                <a:solidFill>
                  <a:srgbClr val="000000"/>
                </a:solidFill>
                <a:latin typeface="宋体" pitchFamily="2" charset="-122"/>
              </a:rPr>
              <a:t>置</a:t>
            </a:r>
            <a:r>
              <a:rPr lang="en-US" altLang="zh-CN" dirty="0">
                <a:solidFill>
                  <a:srgbClr val="000000"/>
                </a:solidFill>
              </a:rPr>
              <a:t>ACTION[k, a]= </a:t>
            </a:r>
            <a:r>
              <a:rPr lang="en-US" altLang="zh-CN" dirty="0" err="1">
                <a:solidFill>
                  <a:srgbClr val="000000"/>
                </a:solidFill>
              </a:rPr>
              <a:t>r</a:t>
            </a:r>
            <a:r>
              <a:rPr lang="en-US" altLang="zh-CN" baseline="-30000" dirty="0" err="1">
                <a:solidFill>
                  <a:srgbClr val="000000"/>
                </a:solidFill>
              </a:rPr>
              <a:t>j</a:t>
            </a:r>
            <a:r>
              <a:rPr lang="en-US" altLang="zh-CN" dirty="0">
                <a:solidFill>
                  <a:srgbClr val="000000"/>
                </a:solidFill>
                <a:latin typeface="宋体" pitchFamily="2" charset="-122"/>
              </a:rPr>
              <a:t>(</a:t>
            </a:r>
            <a:r>
              <a:rPr lang="en-US" altLang="zh-CN" dirty="0">
                <a:solidFill>
                  <a:srgbClr val="000000"/>
                </a:solidFill>
              </a:rPr>
              <a:t>j</a:t>
            </a:r>
            <a:r>
              <a:rPr lang="zh-CN" altLang="en-US" dirty="0">
                <a:solidFill>
                  <a:srgbClr val="000000"/>
                </a:solidFill>
                <a:latin typeface="宋体" pitchFamily="2" charset="-122"/>
              </a:rPr>
              <a:t>为产生式</a:t>
            </a:r>
            <a:r>
              <a:rPr lang="en-US" altLang="zh-CN" dirty="0">
                <a:solidFill>
                  <a:srgbClr val="000000"/>
                </a:solidFill>
              </a:rPr>
              <a:t>A</a:t>
            </a:r>
            <a:r>
              <a:rPr lang="en-US" altLang="zh-CN" dirty="0">
                <a:solidFill>
                  <a:srgbClr val="000000"/>
                </a:solidFill>
                <a:latin typeface="宋体" pitchFamily="2" charset="-122"/>
              </a:rPr>
              <a:t>→</a:t>
            </a:r>
            <a:r>
              <a:rPr lang="en-US" altLang="zh-CN" dirty="0">
                <a:solidFill>
                  <a:srgbClr val="000000"/>
                </a:solidFill>
                <a:sym typeface="Symbol" panose="05050102010706020507" pitchFamily="18" charset="2"/>
              </a:rPr>
              <a:t></a:t>
            </a:r>
            <a:r>
              <a:rPr lang="zh-CN" altLang="en-US" dirty="0"/>
              <a:t>在文法</a:t>
            </a:r>
            <a:r>
              <a:rPr lang="en-US" altLang="zh-CN" dirty="0"/>
              <a:t>G‘</a:t>
            </a:r>
            <a:r>
              <a:rPr lang="zh-CN" altLang="en-US" dirty="0"/>
              <a:t>中</a:t>
            </a:r>
            <a:r>
              <a:rPr lang="zh-CN" altLang="en-US" dirty="0">
                <a:solidFill>
                  <a:srgbClr val="000000"/>
                </a:solidFill>
                <a:latin typeface="宋体" pitchFamily="2" charset="-122"/>
              </a:rPr>
              <a:t>的编号</a:t>
            </a:r>
            <a:r>
              <a:rPr lang="en-US" altLang="zh-CN" dirty="0">
                <a:solidFill>
                  <a:srgbClr val="000000"/>
                </a:solidFill>
                <a:latin typeface="宋体" pitchFamily="2" charset="-122"/>
              </a:rPr>
              <a:t>)</a:t>
            </a:r>
            <a:r>
              <a:rPr lang="zh-CN" altLang="en-US" dirty="0"/>
              <a:t>；</a:t>
            </a:r>
            <a:endParaRPr lang="en-US" altLang="zh-CN" dirty="0"/>
          </a:p>
          <a:p>
            <a:r>
              <a:rPr lang="en-US" altLang="zh-CN" dirty="0"/>
              <a:t>(3) </a:t>
            </a:r>
            <a:r>
              <a:rPr lang="zh-CN" altLang="en-US" dirty="0">
                <a:solidFill>
                  <a:srgbClr val="000000"/>
                </a:solidFill>
                <a:latin typeface="宋体" pitchFamily="2" charset="-122"/>
              </a:rPr>
              <a:t>若</a:t>
            </a:r>
            <a:r>
              <a:rPr lang="en-US" altLang="zh-CN" dirty="0">
                <a:solidFill>
                  <a:srgbClr val="000000"/>
                </a:solidFill>
              </a:rPr>
              <a:t>GO(I</a:t>
            </a:r>
            <a:r>
              <a:rPr lang="en-US" altLang="zh-CN" baseline="-30000" dirty="0">
                <a:solidFill>
                  <a:srgbClr val="000000"/>
                </a:solidFill>
              </a:rPr>
              <a:t>k</a:t>
            </a:r>
            <a:r>
              <a:rPr lang="en-US" altLang="zh-CN" dirty="0">
                <a:solidFill>
                  <a:srgbClr val="000000"/>
                </a:solidFill>
              </a:rPr>
              <a:t>, A)=</a:t>
            </a:r>
            <a:r>
              <a:rPr lang="en-US" altLang="zh-CN" dirty="0" err="1">
                <a:solidFill>
                  <a:srgbClr val="000000"/>
                </a:solidFill>
              </a:rPr>
              <a:t>I</a:t>
            </a:r>
            <a:r>
              <a:rPr lang="en-US" altLang="zh-CN" baseline="-30000" dirty="0" err="1">
                <a:solidFill>
                  <a:srgbClr val="000000"/>
                </a:solidFill>
              </a:rPr>
              <a:t>j</a:t>
            </a:r>
            <a:r>
              <a:rPr lang="en-US" altLang="zh-CN" dirty="0">
                <a:solidFill>
                  <a:srgbClr val="000000"/>
                </a:solidFill>
              </a:rPr>
              <a:t>(A</a:t>
            </a:r>
            <a:r>
              <a:rPr lang="en-US" altLang="zh-CN" dirty="0">
                <a:solidFill>
                  <a:srgbClr val="000000"/>
                </a:solidFill>
                <a:latin typeface="宋体" pitchFamily="2" charset="-122"/>
              </a:rPr>
              <a:t>∈</a:t>
            </a:r>
            <a:r>
              <a:rPr lang="en-US" altLang="zh-CN" dirty="0">
                <a:solidFill>
                  <a:srgbClr val="000000"/>
                </a:solidFill>
              </a:rPr>
              <a:t>V</a:t>
            </a:r>
            <a:r>
              <a:rPr lang="en-US" altLang="zh-CN" baseline="-30000" dirty="0">
                <a:solidFill>
                  <a:srgbClr val="000000"/>
                </a:solidFill>
              </a:rPr>
              <a:t>N</a:t>
            </a:r>
            <a:r>
              <a:rPr lang="en-US" altLang="zh-CN" dirty="0">
                <a:solidFill>
                  <a:srgbClr val="000000"/>
                </a:solidFill>
              </a:rPr>
              <a:t>)</a:t>
            </a:r>
            <a:r>
              <a:rPr lang="zh-CN" altLang="en-US" dirty="0">
                <a:solidFill>
                  <a:srgbClr val="000000"/>
                </a:solidFill>
                <a:latin typeface="宋体" pitchFamily="2" charset="-122"/>
              </a:rPr>
              <a:t>，则置</a:t>
            </a:r>
            <a:r>
              <a:rPr lang="en-US" altLang="zh-CN" dirty="0">
                <a:solidFill>
                  <a:srgbClr val="000000"/>
                </a:solidFill>
              </a:rPr>
              <a:t>GOTO[k, A]=j</a:t>
            </a:r>
            <a:r>
              <a:rPr lang="zh-CN" altLang="en-US" dirty="0"/>
              <a:t>；</a:t>
            </a:r>
            <a:endParaRPr lang="en-US" altLang="zh-CN" dirty="0"/>
          </a:p>
          <a:p>
            <a:r>
              <a:rPr lang="en-US" altLang="zh-CN" dirty="0"/>
              <a:t>(4) </a:t>
            </a:r>
            <a:r>
              <a:rPr lang="zh-CN" altLang="en-US" dirty="0">
                <a:solidFill>
                  <a:srgbClr val="000000"/>
                </a:solidFill>
                <a:latin typeface="宋体" pitchFamily="2" charset="-122"/>
              </a:rPr>
              <a:t>若</a:t>
            </a:r>
            <a:r>
              <a:rPr lang="en-US" altLang="zh-CN" dirty="0">
                <a:solidFill>
                  <a:srgbClr val="000000"/>
                </a:solidFill>
              </a:rPr>
              <a:t>S'</a:t>
            </a:r>
            <a:r>
              <a:rPr lang="en-US" altLang="zh-CN" dirty="0"/>
              <a:t> → </a:t>
            </a:r>
            <a:r>
              <a:rPr lang="en-US" altLang="zh-CN" dirty="0">
                <a:solidFill>
                  <a:srgbClr val="000000"/>
                </a:solidFill>
              </a:rPr>
              <a:t>S</a:t>
            </a:r>
            <a:r>
              <a:rPr lang="en-US" altLang="zh-CN" dirty="0"/>
              <a:t> • </a:t>
            </a:r>
            <a:r>
              <a:rPr lang="en-US" altLang="zh-CN" dirty="0">
                <a:solidFill>
                  <a:srgbClr val="000000"/>
                </a:solidFill>
                <a:latin typeface="宋体" pitchFamily="2" charset="-122"/>
              </a:rPr>
              <a:t>∈</a:t>
            </a:r>
            <a:r>
              <a:rPr lang="en-US" altLang="zh-CN" dirty="0">
                <a:solidFill>
                  <a:srgbClr val="000000"/>
                </a:solidFill>
              </a:rPr>
              <a:t>I</a:t>
            </a:r>
            <a:r>
              <a:rPr lang="en-US" altLang="zh-CN" baseline="-30000" dirty="0">
                <a:solidFill>
                  <a:srgbClr val="000000"/>
                </a:solidFill>
              </a:rPr>
              <a:t>k</a:t>
            </a:r>
            <a:r>
              <a:rPr lang="zh-CN" altLang="en-US" dirty="0">
                <a:solidFill>
                  <a:srgbClr val="000000"/>
                </a:solidFill>
                <a:latin typeface="宋体" pitchFamily="2" charset="-122"/>
              </a:rPr>
              <a:t>，则置</a:t>
            </a:r>
            <a:r>
              <a:rPr lang="en-US" altLang="zh-CN" dirty="0">
                <a:solidFill>
                  <a:srgbClr val="000000"/>
                </a:solidFill>
              </a:rPr>
              <a:t>ACTION[k, #]=</a:t>
            </a:r>
            <a:r>
              <a:rPr lang="en-US" altLang="zh-CN" dirty="0" err="1">
                <a:solidFill>
                  <a:srgbClr val="000000"/>
                </a:solidFill>
              </a:rPr>
              <a:t>acc</a:t>
            </a:r>
            <a:r>
              <a:rPr lang="zh-CN" altLang="en-US" dirty="0">
                <a:solidFill>
                  <a:srgbClr val="000000"/>
                </a:solidFill>
                <a:latin typeface="宋体" pitchFamily="2" charset="-122"/>
              </a:rPr>
              <a:t>；</a:t>
            </a:r>
            <a:endParaRPr lang="en-US" altLang="zh-CN" dirty="0"/>
          </a:p>
          <a:p>
            <a:r>
              <a:rPr lang="en-US" altLang="zh-CN" dirty="0"/>
              <a:t>(5) </a:t>
            </a:r>
            <a:r>
              <a:rPr lang="zh-CN" altLang="en-US" dirty="0"/>
              <a:t>其它填上“报错标志”（用空白表示）</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zh-CN" dirty="0"/>
              <a:t>教学内容</a:t>
            </a:r>
            <a:endParaRPr lang="zh-CN" altLang="en-US" dirty="0"/>
          </a:p>
        </p:txBody>
      </p:sp>
      <p:sp>
        <p:nvSpPr>
          <p:cNvPr id="4" name="内容占位符 3"/>
          <p:cNvSpPr>
            <a:spLocks noGrp="1"/>
          </p:cNvSpPr>
          <p:nvPr>
            <p:ph sz="quarter" idx="13"/>
          </p:nvPr>
        </p:nvSpPr>
        <p:spPr/>
        <p:txBody>
          <a:bodyPr>
            <a:normAutofit/>
          </a:bodyPr>
          <a:lstStyle/>
          <a:p>
            <a:r>
              <a:rPr lang="en-US" altLang="zh-CN" dirty="0"/>
              <a:t>7.1 LR</a:t>
            </a:r>
            <a:r>
              <a:rPr lang="zh-CN" altLang="en-US" dirty="0"/>
              <a:t>分析法的概述</a:t>
            </a:r>
            <a:endParaRPr lang="zh-CN" altLang="en-US" dirty="0"/>
          </a:p>
          <a:p>
            <a:r>
              <a:rPr lang="en-US" altLang="zh-CN" dirty="0"/>
              <a:t>7.2 LR(0)</a:t>
            </a:r>
            <a:r>
              <a:rPr lang="zh-CN" altLang="en-US" dirty="0"/>
              <a:t>分析</a:t>
            </a:r>
            <a:endParaRPr lang="zh-CN" altLang="en-US" dirty="0"/>
          </a:p>
          <a:p>
            <a:r>
              <a:rPr lang="en-US" altLang="zh-CN" dirty="0"/>
              <a:t>7.3 SLR(1)</a:t>
            </a:r>
            <a:r>
              <a:rPr lang="zh-CN" altLang="en-US" dirty="0"/>
              <a:t>分析</a:t>
            </a:r>
            <a:endParaRPr lang="zh-CN" altLang="en-US" dirty="0"/>
          </a:p>
          <a:p>
            <a:r>
              <a:rPr lang="en-US" altLang="zh-CN" dirty="0"/>
              <a:t>7.4 LR(1)</a:t>
            </a:r>
            <a:r>
              <a:rPr lang="zh-CN" altLang="en-US" dirty="0"/>
              <a:t>分析</a:t>
            </a:r>
            <a:endParaRPr lang="zh-CN" altLang="en-US" dirty="0"/>
          </a:p>
          <a:p>
            <a:r>
              <a:rPr lang="en-US" altLang="zh-CN" dirty="0"/>
              <a:t>7.5 LALR(1)</a:t>
            </a:r>
            <a:r>
              <a:rPr lang="zh-CN" altLang="en-US" dirty="0"/>
              <a:t>分析</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normAutofit/>
          </a:bodyPr>
          <a:lstStyle/>
          <a:p>
            <a:r>
              <a:rPr lang="en-US" altLang="zh-CN" dirty="0"/>
              <a:t>SLR(1)</a:t>
            </a:r>
            <a:r>
              <a:rPr lang="zh-CN" altLang="en-US" dirty="0"/>
              <a:t>方法的局限性</a:t>
            </a:r>
            <a:endParaRPr lang="zh-CN" altLang="en-US" dirty="0"/>
          </a:p>
        </p:txBody>
      </p:sp>
      <p:sp>
        <p:nvSpPr>
          <p:cNvPr id="4" name="内容占位符 3"/>
          <p:cNvSpPr>
            <a:spLocks noGrp="1"/>
          </p:cNvSpPr>
          <p:nvPr>
            <p:ph sz="quarter" idx="13"/>
          </p:nvPr>
        </p:nvSpPr>
        <p:spPr/>
        <p:txBody>
          <a:bodyPr>
            <a:normAutofit/>
          </a:bodyPr>
          <a:lstStyle/>
          <a:p>
            <a:r>
              <a:rPr lang="zh-CN" altLang="en-US" dirty="0"/>
              <a:t>按照上述算法构造出的分析表，如果不含多重入口，则称之为</a:t>
            </a:r>
            <a:r>
              <a:rPr lang="en-US" altLang="zh-CN" dirty="0"/>
              <a:t>G'</a:t>
            </a:r>
            <a:r>
              <a:rPr lang="zh-CN" altLang="en-US" dirty="0"/>
              <a:t>的</a:t>
            </a:r>
            <a:r>
              <a:rPr lang="en-US" altLang="zh-CN" dirty="0">
                <a:solidFill>
                  <a:srgbClr val="FF0000"/>
                </a:solidFill>
              </a:rPr>
              <a:t>SLR</a:t>
            </a:r>
            <a:r>
              <a:rPr lang="zh-CN" altLang="en-US" dirty="0">
                <a:solidFill>
                  <a:srgbClr val="FF0000"/>
                </a:solidFill>
              </a:rPr>
              <a:t>分析表</a:t>
            </a:r>
            <a:r>
              <a:rPr lang="zh-CN" altLang="en-US" dirty="0"/>
              <a:t>；</a:t>
            </a:r>
            <a:r>
              <a:rPr lang="en-US" altLang="zh-CN" dirty="0"/>
              <a:t>G'</a:t>
            </a:r>
            <a:r>
              <a:rPr lang="zh-CN" altLang="en-US" dirty="0"/>
              <a:t>称为一个</a:t>
            </a:r>
            <a:r>
              <a:rPr lang="en-US" altLang="zh-CN" dirty="0">
                <a:solidFill>
                  <a:srgbClr val="FF0000"/>
                </a:solidFill>
              </a:rPr>
              <a:t>SLR(1)</a:t>
            </a:r>
            <a:r>
              <a:rPr lang="zh-CN" altLang="en-US" dirty="0">
                <a:solidFill>
                  <a:srgbClr val="FF0000"/>
                </a:solidFill>
              </a:rPr>
              <a:t>文法</a:t>
            </a:r>
            <a:r>
              <a:rPr lang="zh-CN" altLang="en-US" dirty="0"/>
              <a:t>，使用</a:t>
            </a:r>
            <a:r>
              <a:rPr lang="en-US" altLang="zh-CN" dirty="0"/>
              <a:t>SLR</a:t>
            </a:r>
            <a:r>
              <a:rPr lang="zh-CN" altLang="en-US" dirty="0"/>
              <a:t>分析表的分析器称为</a:t>
            </a:r>
            <a:r>
              <a:rPr lang="en-US" altLang="zh-CN" dirty="0">
                <a:solidFill>
                  <a:srgbClr val="FF0000"/>
                </a:solidFill>
              </a:rPr>
              <a:t>SLR</a:t>
            </a:r>
            <a:r>
              <a:rPr lang="zh-CN" altLang="en-US" dirty="0">
                <a:solidFill>
                  <a:srgbClr val="FF0000"/>
                </a:solidFill>
              </a:rPr>
              <a:t>分析器</a:t>
            </a:r>
            <a:r>
              <a:rPr lang="zh-CN" altLang="en-US" dirty="0"/>
              <a:t>。</a:t>
            </a:r>
            <a:endParaRPr lang="en-US" altLang="zh-CN" dirty="0"/>
          </a:p>
          <a:p>
            <a:r>
              <a:rPr lang="zh-CN" altLang="en-US" dirty="0"/>
              <a:t>每个</a:t>
            </a:r>
            <a:r>
              <a:rPr lang="en-US" altLang="zh-CN" dirty="0"/>
              <a:t>SLR</a:t>
            </a:r>
            <a:r>
              <a:rPr lang="zh-CN" altLang="en-US" dirty="0"/>
              <a:t>文法都是无二义的，但也存在许多无二义文法不是</a:t>
            </a:r>
            <a:r>
              <a:rPr lang="en-US" altLang="zh-CN" dirty="0"/>
              <a:t>SLR(1)</a:t>
            </a:r>
            <a:r>
              <a:rPr lang="zh-CN" altLang="en-US" dirty="0"/>
              <a:t>的，因为没有足够多的“展望”信息。</a:t>
            </a:r>
            <a:endParaRPr lang="en-US" altLang="zh-CN" dirty="0"/>
          </a:p>
          <a:p>
            <a:r>
              <a:rPr lang="zh-CN" altLang="en-US" dirty="0"/>
              <a:t>另外，仍有许多文法构造的</a:t>
            </a:r>
            <a:r>
              <a:rPr lang="en-US" altLang="zh-CN" dirty="0"/>
              <a:t>LR(0)</a:t>
            </a:r>
            <a:r>
              <a:rPr lang="zh-CN" altLang="en-US" dirty="0"/>
              <a:t>项目集规范族存在的动作冲突不能用</a:t>
            </a:r>
            <a:r>
              <a:rPr lang="en-US" altLang="zh-CN" dirty="0"/>
              <a:t>SLR(1)</a:t>
            </a:r>
            <a:r>
              <a:rPr lang="zh-CN" altLang="en-US" dirty="0"/>
              <a:t>方法解决（例如</a:t>
            </a:r>
            <a:r>
              <a:rPr lang="en-US" altLang="zh-CN" dirty="0"/>
              <a:t>FOLLOW</a:t>
            </a:r>
            <a:r>
              <a:rPr lang="zh-CN" altLang="en-US" dirty="0"/>
              <a:t>交集不为空）。</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en-US" altLang="zh-CN" dirty="0"/>
              <a:t>SLR(1)</a:t>
            </a:r>
            <a:r>
              <a:rPr lang="zh-CN" altLang="en-US" dirty="0"/>
              <a:t>方法举例</a:t>
            </a:r>
            <a:endParaRPr lang="zh-CN" altLang="en-US" dirty="0"/>
          </a:p>
        </p:txBody>
      </p:sp>
      <p:sp>
        <p:nvSpPr>
          <p:cNvPr id="4" name="内容占位符 3"/>
          <p:cNvSpPr>
            <a:spLocks noGrp="1"/>
          </p:cNvSpPr>
          <p:nvPr>
            <p:ph sz="quarter" idx="13"/>
          </p:nvPr>
        </p:nvSpPr>
        <p:spPr/>
        <p:txBody>
          <a:bodyPr>
            <a:normAutofit/>
          </a:bodyPr>
          <a:lstStyle/>
          <a:p>
            <a:r>
              <a:rPr lang="zh-CN" altLang="en-US" sz="2400" dirty="0"/>
              <a:t>文法： </a:t>
            </a:r>
            <a:r>
              <a:rPr lang="en-US" altLang="zh-CN" sz="2400" dirty="0"/>
              <a:t>(0)S' → E    (1)E → E+T (2)E → T</a:t>
            </a:r>
            <a:endParaRPr lang="en-US" altLang="zh-CN" sz="2400" dirty="0"/>
          </a:p>
          <a:p>
            <a:r>
              <a:rPr lang="en-US" altLang="zh-CN" sz="2400" dirty="0"/>
              <a:t>            (3)T → T*F (4)T → F      (5)F →(E)   (6)F → i</a:t>
            </a:r>
            <a:endParaRPr lang="en-US" altLang="zh-CN" sz="2400" dirty="0"/>
          </a:p>
          <a:p>
            <a:r>
              <a:rPr lang="zh-CN" altLang="en-US" sz="2400" dirty="0"/>
              <a:t>直接从</a:t>
            </a:r>
            <a:r>
              <a:rPr lang="en-US" altLang="zh-CN" sz="2400" dirty="0"/>
              <a:t>S' → •E</a:t>
            </a:r>
            <a:r>
              <a:rPr lang="zh-CN" altLang="en-US" sz="2400" dirty="0"/>
              <a:t>开始求项目集规范族和状态转换表</a:t>
            </a:r>
            <a:endParaRPr lang="en-US" altLang="zh-CN" sz="2400" dirty="0"/>
          </a:p>
          <a:p>
            <a:endParaRPr lang="en-US" altLang="zh-CN" sz="2400" dirty="0"/>
          </a:p>
          <a:p>
            <a:endParaRPr lang="zh-CN" altLang="en-US" sz="2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normAutofit/>
          </a:bodyPr>
          <a:lstStyle/>
          <a:p>
            <a:r>
              <a:rPr lang="zh-CN" altLang="en-US" dirty="0"/>
              <a:t>举例</a:t>
            </a:r>
            <a:r>
              <a:rPr lang="en-US" altLang="zh-CN" dirty="0"/>
              <a:t>(</a:t>
            </a:r>
            <a:r>
              <a:rPr lang="zh-CN" altLang="en-US" dirty="0"/>
              <a:t>续</a:t>
            </a:r>
            <a:r>
              <a:rPr lang="en-US" altLang="zh-CN" dirty="0"/>
              <a:t>)</a:t>
            </a:r>
            <a:endParaRPr lang="zh-CN" altLang="en-US" dirty="0"/>
          </a:p>
        </p:txBody>
      </p:sp>
      <p:graphicFrame>
        <p:nvGraphicFramePr>
          <p:cNvPr id="5" name="表格 4"/>
          <p:cNvGraphicFramePr>
            <a:graphicFrameLocks noGrp="1"/>
          </p:cNvGraphicFramePr>
          <p:nvPr/>
        </p:nvGraphicFramePr>
        <p:xfrm>
          <a:off x="688583" y="1098000"/>
          <a:ext cx="4074478" cy="5760000"/>
        </p:xfrm>
        <a:graphic>
          <a:graphicData uri="http://schemas.openxmlformats.org/drawingml/2006/table">
            <a:tbl>
              <a:tblPr firstRow="1" firstCol="1" lastRow="1" lastCol="1" bandRow="1" bandCol="1">
                <a:tableStyleId>{5C22544A-7EE6-4342-B048-85BDC9FD1C3A}</a:tableStyleId>
              </a:tblPr>
              <a:tblGrid>
                <a:gridCol w="649922"/>
                <a:gridCol w="1021398"/>
                <a:gridCol w="1059498"/>
                <a:gridCol w="1343660"/>
              </a:tblGrid>
              <a:tr h="288000">
                <a:tc>
                  <a:txBody>
                    <a:bodyPr/>
                    <a:lstStyle/>
                    <a:p>
                      <a:pPr algn="ctr">
                        <a:spcAft>
                          <a:spcPts val="0"/>
                        </a:spcAft>
                      </a:pPr>
                      <a:r>
                        <a:rPr lang="zh-CN" sz="1800" b="0" dirty="0">
                          <a:solidFill>
                            <a:schemeClr val="tx1"/>
                          </a:solidFill>
                          <a:effectLst/>
                          <a:latin typeface="+mn-lt"/>
                        </a:rPr>
                        <a:t>状态</a:t>
                      </a:r>
                      <a:endParaRPr lang="zh-CN" sz="1400" b="0" dirty="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zh-CN" sz="1800" b="0" dirty="0">
                          <a:solidFill>
                            <a:schemeClr val="tx1"/>
                          </a:solidFill>
                          <a:effectLst/>
                          <a:latin typeface="+mn-lt"/>
                        </a:rPr>
                        <a:t>项目集</a:t>
                      </a:r>
                      <a:endParaRPr lang="zh-CN" sz="1400" b="0" dirty="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zh-CN" sz="1800" b="0" dirty="0">
                          <a:solidFill>
                            <a:schemeClr val="tx1"/>
                          </a:solidFill>
                          <a:effectLst/>
                          <a:latin typeface="+mn-lt"/>
                        </a:rPr>
                        <a:t>经过符号</a:t>
                      </a:r>
                      <a:endParaRPr lang="zh-CN" sz="1400" b="0" dirty="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zh-CN" sz="1800" b="0" dirty="0">
                          <a:solidFill>
                            <a:schemeClr val="tx1"/>
                          </a:solidFill>
                          <a:effectLst/>
                          <a:latin typeface="+mn-lt"/>
                        </a:rPr>
                        <a:t>到达的状态</a:t>
                      </a:r>
                      <a:endParaRPr lang="zh-CN" sz="1400" b="0" dirty="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rowSpan="7">
                  <a:txBody>
                    <a:bodyPr/>
                    <a:lstStyle/>
                    <a:p>
                      <a:pPr algn="ctr">
                        <a:spcAft>
                          <a:spcPts val="0"/>
                        </a:spcAft>
                      </a:pPr>
                      <a:r>
                        <a:rPr lang="pt-BR" sz="1800" b="0" dirty="0">
                          <a:solidFill>
                            <a:schemeClr val="tx1"/>
                          </a:solidFill>
                          <a:effectLst/>
                          <a:latin typeface="+mn-lt"/>
                        </a:rPr>
                        <a:t>0</a:t>
                      </a:r>
                      <a:endParaRPr lang="zh-CN" sz="1400" b="0" dirty="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pt-BR" sz="1800" b="0">
                          <a:solidFill>
                            <a:schemeClr val="tx1"/>
                          </a:solidFill>
                          <a:effectLst/>
                          <a:latin typeface="+mn-lt"/>
                        </a:rPr>
                        <a:t>S'</a:t>
                      </a:r>
                      <a:r>
                        <a:rPr lang="en-US" sz="1800" b="0">
                          <a:solidFill>
                            <a:schemeClr val="tx1"/>
                          </a:solidFill>
                          <a:effectLst/>
                          <a:latin typeface="+mn-lt"/>
                          <a:sym typeface="Wingdings" panose="05000000000000000000" pitchFamily="2" charset="2"/>
                        </a:rPr>
                        <a:t></a:t>
                      </a:r>
                      <a:r>
                        <a:rPr lang="pt-BR" sz="1800" b="0">
                          <a:solidFill>
                            <a:schemeClr val="tx1"/>
                          </a:solidFill>
                          <a:effectLst/>
                          <a:latin typeface="+mn-lt"/>
                        </a:rPr>
                        <a:t>•E</a:t>
                      </a:r>
                      <a:endParaRPr lang="zh-CN" sz="1400" b="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latin typeface="+mn-lt"/>
                        </a:rPr>
                        <a:t>E</a:t>
                      </a:r>
                      <a:endParaRPr lang="zh-CN" sz="1400" b="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latin typeface="+mn-lt"/>
                        </a:rPr>
                        <a:t>1</a:t>
                      </a:r>
                      <a:endParaRPr lang="zh-CN" sz="1400" b="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vMerge="1">
                  <a:tcPr/>
                </a:tc>
                <a:tc>
                  <a:txBody>
                    <a:bodyPr/>
                    <a:lstStyle/>
                    <a:p>
                      <a:pPr algn="just">
                        <a:spcAft>
                          <a:spcPts val="0"/>
                        </a:spcAft>
                      </a:pPr>
                      <a:r>
                        <a:rPr lang="pt-BR" sz="1800" b="0">
                          <a:solidFill>
                            <a:schemeClr val="tx1"/>
                          </a:solidFill>
                          <a:effectLst/>
                          <a:latin typeface="+mn-lt"/>
                        </a:rPr>
                        <a:t>E</a:t>
                      </a:r>
                      <a:r>
                        <a:rPr lang="en-US" sz="1800" b="0">
                          <a:solidFill>
                            <a:schemeClr val="tx1"/>
                          </a:solidFill>
                          <a:effectLst/>
                          <a:latin typeface="+mn-lt"/>
                          <a:sym typeface="Wingdings" panose="05000000000000000000" pitchFamily="2" charset="2"/>
                        </a:rPr>
                        <a:t></a:t>
                      </a:r>
                      <a:r>
                        <a:rPr lang="pt-BR" sz="1800" b="0">
                          <a:solidFill>
                            <a:schemeClr val="tx1"/>
                          </a:solidFill>
                          <a:effectLst/>
                          <a:latin typeface="+mn-lt"/>
                        </a:rPr>
                        <a:t>•E+T</a:t>
                      </a:r>
                      <a:endParaRPr lang="zh-CN" sz="1400" b="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latin typeface="+mn-lt"/>
                        </a:rPr>
                        <a:t>E</a:t>
                      </a:r>
                      <a:endParaRPr lang="zh-CN" sz="1400" b="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latin typeface="+mn-lt"/>
                        </a:rPr>
                        <a:t>1</a:t>
                      </a:r>
                      <a:endParaRPr lang="zh-CN" sz="1400" b="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vMerge="1">
                  <a:tcPr/>
                </a:tc>
                <a:tc>
                  <a:txBody>
                    <a:bodyPr/>
                    <a:lstStyle/>
                    <a:p>
                      <a:pPr algn="just">
                        <a:spcAft>
                          <a:spcPts val="0"/>
                        </a:spcAft>
                      </a:pPr>
                      <a:r>
                        <a:rPr lang="pt-BR" sz="1800" b="0">
                          <a:solidFill>
                            <a:schemeClr val="tx1"/>
                          </a:solidFill>
                          <a:effectLst/>
                          <a:latin typeface="+mn-lt"/>
                        </a:rPr>
                        <a:t>E</a:t>
                      </a:r>
                      <a:r>
                        <a:rPr lang="en-US" sz="1800" b="0">
                          <a:solidFill>
                            <a:schemeClr val="tx1"/>
                          </a:solidFill>
                          <a:effectLst/>
                          <a:latin typeface="+mn-lt"/>
                          <a:sym typeface="Wingdings" panose="05000000000000000000" pitchFamily="2" charset="2"/>
                        </a:rPr>
                        <a:t></a:t>
                      </a:r>
                      <a:r>
                        <a:rPr lang="pt-BR" sz="1800" b="0">
                          <a:solidFill>
                            <a:schemeClr val="tx1"/>
                          </a:solidFill>
                          <a:effectLst/>
                          <a:latin typeface="+mn-lt"/>
                        </a:rPr>
                        <a:t>•T</a:t>
                      </a:r>
                      <a:endParaRPr lang="zh-CN" sz="1400" b="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latin typeface="+mn-lt"/>
                        </a:rPr>
                        <a:t>T</a:t>
                      </a:r>
                      <a:endParaRPr lang="zh-CN" sz="1400" b="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latin typeface="+mn-lt"/>
                        </a:rPr>
                        <a:t>2</a:t>
                      </a:r>
                      <a:endParaRPr lang="zh-CN" sz="1400" b="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vMerge="1">
                  <a:tcPr/>
                </a:tc>
                <a:tc>
                  <a:txBody>
                    <a:bodyPr/>
                    <a:lstStyle/>
                    <a:p>
                      <a:pPr algn="just">
                        <a:spcAft>
                          <a:spcPts val="0"/>
                        </a:spcAft>
                      </a:pPr>
                      <a:r>
                        <a:rPr lang="pt-BR" sz="1800" b="0" dirty="0">
                          <a:solidFill>
                            <a:schemeClr val="tx1"/>
                          </a:solidFill>
                          <a:effectLst/>
                          <a:latin typeface="+mn-lt"/>
                        </a:rPr>
                        <a:t>T</a:t>
                      </a:r>
                      <a:r>
                        <a:rPr lang="pt-BR" sz="1800" b="0" dirty="0">
                          <a:solidFill>
                            <a:schemeClr val="tx1"/>
                          </a:solidFill>
                          <a:effectLst/>
                          <a:latin typeface="+mn-lt"/>
                          <a:sym typeface="Wingdings" panose="05000000000000000000" pitchFamily="2" charset="2"/>
                        </a:rPr>
                        <a:t></a:t>
                      </a:r>
                      <a:r>
                        <a:rPr lang="pt-BR" sz="1800" b="0" dirty="0">
                          <a:solidFill>
                            <a:schemeClr val="tx1"/>
                          </a:solidFill>
                          <a:effectLst/>
                          <a:latin typeface="+mn-lt"/>
                        </a:rPr>
                        <a:t>•T*F</a:t>
                      </a:r>
                      <a:endParaRPr lang="zh-CN" sz="1400" b="0" dirty="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latin typeface="+mn-lt"/>
                        </a:rPr>
                        <a:t>T</a:t>
                      </a:r>
                      <a:endParaRPr lang="zh-CN" sz="1400" b="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latin typeface="+mn-lt"/>
                        </a:rPr>
                        <a:t>2</a:t>
                      </a:r>
                      <a:endParaRPr lang="zh-CN" sz="1400" b="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vMerge="1">
                  <a:tcPr/>
                </a:tc>
                <a:tc>
                  <a:txBody>
                    <a:bodyPr/>
                    <a:lstStyle/>
                    <a:p>
                      <a:pPr algn="just">
                        <a:spcAft>
                          <a:spcPts val="0"/>
                        </a:spcAft>
                      </a:pPr>
                      <a:r>
                        <a:rPr lang="pt-BR" sz="1800" b="0">
                          <a:solidFill>
                            <a:schemeClr val="tx1"/>
                          </a:solidFill>
                          <a:effectLst/>
                          <a:latin typeface="+mn-lt"/>
                        </a:rPr>
                        <a:t>T</a:t>
                      </a:r>
                      <a:r>
                        <a:rPr lang="pt-BR" sz="1800" b="0">
                          <a:solidFill>
                            <a:schemeClr val="tx1"/>
                          </a:solidFill>
                          <a:effectLst/>
                          <a:latin typeface="+mn-lt"/>
                          <a:sym typeface="Wingdings" panose="05000000000000000000" pitchFamily="2" charset="2"/>
                        </a:rPr>
                        <a:t></a:t>
                      </a:r>
                      <a:r>
                        <a:rPr lang="pt-BR" sz="1800" b="0">
                          <a:solidFill>
                            <a:schemeClr val="tx1"/>
                          </a:solidFill>
                          <a:effectLst/>
                          <a:latin typeface="+mn-lt"/>
                        </a:rPr>
                        <a:t>•F</a:t>
                      </a:r>
                      <a:endParaRPr lang="zh-CN" sz="1400" b="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latin typeface="+mn-lt"/>
                        </a:rPr>
                        <a:t>F</a:t>
                      </a:r>
                      <a:endParaRPr lang="zh-CN" sz="1400" b="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latin typeface="+mn-lt"/>
                        </a:rPr>
                        <a:t>3</a:t>
                      </a:r>
                      <a:endParaRPr lang="zh-CN" sz="1400" b="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vMerge="1">
                  <a:tcPr/>
                </a:tc>
                <a:tc>
                  <a:txBody>
                    <a:bodyPr/>
                    <a:lstStyle/>
                    <a:p>
                      <a:pPr algn="just">
                        <a:spcAft>
                          <a:spcPts val="0"/>
                        </a:spcAft>
                      </a:pPr>
                      <a:r>
                        <a:rPr lang="pt-BR" sz="1800" b="0">
                          <a:solidFill>
                            <a:schemeClr val="tx1"/>
                          </a:solidFill>
                          <a:effectLst/>
                          <a:latin typeface="+mn-lt"/>
                        </a:rPr>
                        <a:t>F</a:t>
                      </a:r>
                      <a:r>
                        <a:rPr lang="pt-BR" sz="1800" b="0">
                          <a:solidFill>
                            <a:schemeClr val="tx1"/>
                          </a:solidFill>
                          <a:effectLst/>
                          <a:latin typeface="+mn-lt"/>
                          <a:sym typeface="Wingdings" panose="05000000000000000000" pitchFamily="2" charset="2"/>
                        </a:rPr>
                        <a:t></a:t>
                      </a:r>
                      <a:r>
                        <a:rPr lang="pt-BR" sz="1800" b="0">
                          <a:solidFill>
                            <a:schemeClr val="tx1"/>
                          </a:solidFill>
                          <a:effectLst/>
                          <a:latin typeface="+mn-lt"/>
                        </a:rPr>
                        <a:t>•(E)</a:t>
                      </a:r>
                      <a:endParaRPr lang="zh-CN" sz="1400" b="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latin typeface="+mn-lt"/>
                        </a:rPr>
                        <a:t>(</a:t>
                      </a:r>
                      <a:endParaRPr lang="zh-CN" sz="1400" b="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dirty="0">
                          <a:solidFill>
                            <a:schemeClr val="tx1"/>
                          </a:solidFill>
                          <a:effectLst/>
                          <a:latin typeface="+mn-lt"/>
                        </a:rPr>
                        <a:t>4</a:t>
                      </a:r>
                      <a:endParaRPr lang="zh-CN" sz="1400" b="0" dirty="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vMerge="1">
                  <a:tcPr/>
                </a:tc>
                <a:tc>
                  <a:txBody>
                    <a:bodyPr/>
                    <a:lstStyle/>
                    <a:p>
                      <a:pPr algn="just">
                        <a:spcAft>
                          <a:spcPts val="0"/>
                        </a:spcAft>
                      </a:pPr>
                      <a:r>
                        <a:rPr lang="pt-BR" sz="1800" b="0">
                          <a:solidFill>
                            <a:schemeClr val="tx1"/>
                          </a:solidFill>
                          <a:effectLst/>
                          <a:latin typeface="+mn-lt"/>
                        </a:rPr>
                        <a:t>F</a:t>
                      </a:r>
                      <a:r>
                        <a:rPr lang="de-DE" sz="1800" b="0">
                          <a:solidFill>
                            <a:schemeClr val="tx1"/>
                          </a:solidFill>
                          <a:effectLst/>
                          <a:latin typeface="+mn-lt"/>
                          <a:sym typeface="Wingdings" panose="05000000000000000000" pitchFamily="2" charset="2"/>
                        </a:rPr>
                        <a:t></a:t>
                      </a:r>
                      <a:r>
                        <a:rPr lang="pt-BR" sz="1800" b="0">
                          <a:solidFill>
                            <a:schemeClr val="tx1"/>
                          </a:solidFill>
                          <a:effectLst/>
                          <a:latin typeface="+mn-lt"/>
                        </a:rPr>
                        <a:t>•i</a:t>
                      </a:r>
                      <a:endParaRPr lang="zh-CN" sz="1400" b="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latin typeface="+mn-lt"/>
                        </a:rPr>
                        <a:t>i</a:t>
                      </a:r>
                      <a:endParaRPr lang="zh-CN" sz="1400" b="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latin typeface="+mn-lt"/>
                        </a:rPr>
                        <a:t>5</a:t>
                      </a:r>
                      <a:endParaRPr lang="zh-CN" sz="1400" b="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rowSpan="2">
                  <a:txBody>
                    <a:bodyPr/>
                    <a:lstStyle/>
                    <a:p>
                      <a:pPr algn="ctr">
                        <a:spcAft>
                          <a:spcPts val="0"/>
                        </a:spcAft>
                      </a:pPr>
                      <a:r>
                        <a:rPr lang="pt-BR" sz="1800" b="0" dirty="0">
                          <a:solidFill>
                            <a:schemeClr val="tx1"/>
                          </a:solidFill>
                          <a:effectLst/>
                          <a:latin typeface="+mn-lt"/>
                        </a:rPr>
                        <a:t>1</a:t>
                      </a:r>
                      <a:endParaRPr lang="zh-CN" sz="1400" b="0" dirty="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pt-BR" sz="1800" b="0" dirty="0">
                          <a:solidFill>
                            <a:schemeClr val="tx1"/>
                          </a:solidFill>
                          <a:effectLst/>
                          <a:latin typeface="+mn-lt"/>
                        </a:rPr>
                        <a:t>S'</a:t>
                      </a:r>
                      <a:r>
                        <a:rPr lang="en-US" sz="1800" b="0" dirty="0">
                          <a:solidFill>
                            <a:schemeClr val="tx1"/>
                          </a:solidFill>
                          <a:effectLst/>
                          <a:latin typeface="+mn-lt"/>
                          <a:sym typeface="Wingdings" panose="05000000000000000000" pitchFamily="2" charset="2"/>
                        </a:rPr>
                        <a:t></a:t>
                      </a:r>
                      <a:r>
                        <a:rPr lang="pt-BR" sz="1800" b="0" dirty="0">
                          <a:solidFill>
                            <a:schemeClr val="tx1"/>
                          </a:solidFill>
                          <a:effectLst/>
                          <a:latin typeface="+mn-lt"/>
                        </a:rPr>
                        <a:t>E•</a:t>
                      </a:r>
                      <a:endParaRPr lang="zh-CN" sz="1400" b="0" dirty="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dirty="0">
                          <a:solidFill>
                            <a:schemeClr val="tx1"/>
                          </a:solidFill>
                          <a:effectLst/>
                          <a:latin typeface="+mn-lt"/>
                        </a:rPr>
                        <a:t> </a:t>
                      </a:r>
                      <a:endParaRPr lang="zh-CN" sz="1400" b="0" dirty="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latin typeface="+mn-lt"/>
                        </a:rPr>
                        <a:t> </a:t>
                      </a:r>
                      <a:endParaRPr lang="zh-CN" sz="1400" b="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vMerge="1">
                  <a:tcPr/>
                </a:tc>
                <a:tc>
                  <a:txBody>
                    <a:bodyPr/>
                    <a:lstStyle/>
                    <a:p>
                      <a:pPr algn="just">
                        <a:spcAft>
                          <a:spcPts val="0"/>
                        </a:spcAft>
                      </a:pPr>
                      <a:r>
                        <a:rPr lang="pt-BR" sz="1800" b="0">
                          <a:solidFill>
                            <a:schemeClr val="tx1"/>
                          </a:solidFill>
                          <a:effectLst/>
                          <a:latin typeface="+mn-lt"/>
                        </a:rPr>
                        <a:t>E</a:t>
                      </a:r>
                      <a:r>
                        <a:rPr lang="en-US" sz="1800" b="0">
                          <a:solidFill>
                            <a:schemeClr val="tx1"/>
                          </a:solidFill>
                          <a:effectLst/>
                          <a:latin typeface="+mn-lt"/>
                          <a:sym typeface="Wingdings" panose="05000000000000000000" pitchFamily="2" charset="2"/>
                        </a:rPr>
                        <a:t></a:t>
                      </a:r>
                      <a:r>
                        <a:rPr lang="pt-BR" sz="1800" b="0">
                          <a:solidFill>
                            <a:schemeClr val="tx1"/>
                          </a:solidFill>
                          <a:effectLst/>
                          <a:latin typeface="+mn-lt"/>
                        </a:rPr>
                        <a:t>E•+T</a:t>
                      </a:r>
                      <a:endParaRPr lang="zh-CN" sz="1400" b="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zh-CN" sz="1800" b="0" dirty="0">
                          <a:solidFill>
                            <a:schemeClr val="tx1"/>
                          </a:solidFill>
                          <a:effectLst/>
                          <a:latin typeface="+mn-lt"/>
                        </a:rPr>
                        <a:t>＋</a:t>
                      </a:r>
                      <a:endParaRPr lang="zh-CN" sz="1400" b="0" dirty="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dirty="0">
                          <a:solidFill>
                            <a:schemeClr val="tx1"/>
                          </a:solidFill>
                          <a:effectLst/>
                          <a:latin typeface="+mn-lt"/>
                        </a:rPr>
                        <a:t>6</a:t>
                      </a:r>
                      <a:endParaRPr lang="zh-CN" sz="1400" b="0" dirty="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rowSpan="2">
                  <a:txBody>
                    <a:bodyPr/>
                    <a:lstStyle/>
                    <a:p>
                      <a:pPr algn="ctr">
                        <a:spcAft>
                          <a:spcPts val="0"/>
                        </a:spcAft>
                      </a:pPr>
                      <a:r>
                        <a:rPr lang="pt-BR" sz="1800" b="0" dirty="0">
                          <a:solidFill>
                            <a:schemeClr val="tx1"/>
                          </a:solidFill>
                          <a:effectLst/>
                          <a:latin typeface="+mn-lt"/>
                        </a:rPr>
                        <a:t>2</a:t>
                      </a:r>
                      <a:endParaRPr lang="zh-CN" sz="1400" b="0" dirty="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fr-FR" sz="1800" b="0" dirty="0">
                          <a:solidFill>
                            <a:schemeClr val="tx1"/>
                          </a:solidFill>
                          <a:effectLst/>
                          <a:latin typeface="+mn-lt"/>
                        </a:rPr>
                        <a:t>E</a:t>
                      </a:r>
                      <a:r>
                        <a:rPr lang="en-US" sz="1800" b="0" dirty="0">
                          <a:solidFill>
                            <a:schemeClr val="tx1"/>
                          </a:solidFill>
                          <a:effectLst/>
                          <a:latin typeface="+mn-lt"/>
                          <a:sym typeface="Wingdings" panose="05000000000000000000" pitchFamily="2" charset="2"/>
                        </a:rPr>
                        <a:t></a:t>
                      </a:r>
                      <a:r>
                        <a:rPr lang="fr-FR" sz="1800" b="0" dirty="0">
                          <a:solidFill>
                            <a:schemeClr val="tx1"/>
                          </a:solidFill>
                          <a:effectLst/>
                          <a:latin typeface="+mn-lt"/>
                        </a:rPr>
                        <a:t>T•</a:t>
                      </a:r>
                      <a:endParaRPr lang="zh-CN" sz="1400" b="0" dirty="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dirty="0">
                          <a:solidFill>
                            <a:schemeClr val="tx1"/>
                          </a:solidFill>
                          <a:effectLst/>
                          <a:latin typeface="+mn-lt"/>
                        </a:rPr>
                        <a:t> </a:t>
                      </a:r>
                      <a:endParaRPr lang="zh-CN" sz="1400" b="0" dirty="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dirty="0">
                          <a:solidFill>
                            <a:schemeClr val="tx1"/>
                          </a:solidFill>
                          <a:effectLst/>
                          <a:latin typeface="+mn-lt"/>
                        </a:rPr>
                        <a:t> </a:t>
                      </a:r>
                      <a:endParaRPr lang="zh-CN" sz="1400" b="0" dirty="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vMerge="1">
                  <a:tcPr/>
                </a:tc>
                <a:tc>
                  <a:txBody>
                    <a:bodyPr/>
                    <a:lstStyle/>
                    <a:p>
                      <a:pPr algn="just">
                        <a:spcAft>
                          <a:spcPts val="0"/>
                        </a:spcAft>
                      </a:pPr>
                      <a:r>
                        <a:rPr lang="fr-FR" sz="1800" b="0" dirty="0">
                          <a:solidFill>
                            <a:schemeClr val="tx1"/>
                          </a:solidFill>
                          <a:effectLst/>
                          <a:latin typeface="+mn-lt"/>
                        </a:rPr>
                        <a:t>T</a:t>
                      </a:r>
                      <a:r>
                        <a:rPr lang="en-US" sz="1800" b="0" dirty="0">
                          <a:solidFill>
                            <a:schemeClr val="tx1"/>
                          </a:solidFill>
                          <a:effectLst/>
                          <a:latin typeface="+mn-lt"/>
                          <a:sym typeface="Wingdings" panose="05000000000000000000" pitchFamily="2" charset="2"/>
                        </a:rPr>
                        <a:t></a:t>
                      </a:r>
                      <a:r>
                        <a:rPr lang="fr-FR" sz="1800" b="0" dirty="0">
                          <a:solidFill>
                            <a:schemeClr val="tx1"/>
                          </a:solidFill>
                          <a:effectLst/>
                          <a:latin typeface="+mn-lt"/>
                        </a:rPr>
                        <a:t>T•*F</a:t>
                      </a:r>
                      <a:endParaRPr lang="zh-CN" sz="1400" b="0" dirty="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latin typeface="+mn-lt"/>
                        </a:rPr>
                        <a:t>*</a:t>
                      </a:r>
                      <a:endParaRPr lang="zh-CN" sz="1400" b="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dirty="0">
                          <a:solidFill>
                            <a:schemeClr val="tx1"/>
                          </a:solidFill>
                          <a:effectLst/>
                          <a:latin typeface="+mn-lt"/>
                        </a:rPr>
                        <a:t>7</a:t>
                      </a:r>
                      <a:endParaRPr lang="zh-CN" sz="1400" b="0" dirty="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spcAft>
                          <a:spcPts val="0"/>
                        </a:spcAft>
                      </a:pPr>
                      <a:r>
                        <a:rPr lang="pt-BR" sz="1800" b="0">
                          <a:solidFill>
                            <a:schemeClr val="tx1"/>
                          </a:solidFill>
                          <a:effectLst/>
                          <a:latin typeface="+mn-lt"/>
                        </a:rPr>
                        <a:t>3</a:t>
                      </a:r>
                      <a:endParaRPr lang="zh-CN" sz="1400" b="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1800" b="0">
                          <a:solidFill>
                            <a:schemeClr val="tx1"/>
                          </a:solidFill>
                          <a:effectLst/>
                          <a:latin typeface="+mn-lt"/>
                        </a:rPr>
                        <a:t>T</a:t>
                      </a:r>
                      <a:r>
                        <a:rPr lang="en-US" sz="1800" b="0">
                          <a:solidFill>
                            <a:schemeClr val="tx1"/>
                          </a:solidFill>
                          <a:effectLst/>
                          <a:latin typeface="+mn-lt"/>
                          <a:sym typeface="Wingdings" panose="05000000000000000000" pitchFamily="2" charset="2"/>
                        </a:rPr>
                        <a:t></a:t>
                      </a:r>
                      <a:r>
                        <a:rPr lang="en-US" sz="1800" b="0">
                          <a:solidFill>
                            <a:schemeClr val="tx1"/>
                          </a:solidFill>
                          <a:effectLst/>
                          <a:latin typeface="+mn-lt"/>
                        </a:rPr>
                        <a:t>F•</a:t>
                      </a:r>
                      <a:endParaRPr lang="zh-CN" sz="1400" b="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latin typeface="+mn-lt"/>
                        </a:rPr>
                        <a:t> </a:t>
                      </a:r>
                      <a:endParaRPr lang="zh-CN" sz="1400" b="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latin typeface="+mn-lt"/>
                        </a:rPr>
                        <a:t> </a:t>
                      </a:r>
                      <a:endParaRPr lang="zh-CN" sz="1400" b="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rowSpan="7">
                  <a:txBody>
                    <a:bodyPr/>
                    <a:lstStyle/>
                    <a:p>
                      <a:pPr algn="ctr">
                        <a:spcAft>
                          <a:spcPts val="0"/>
                        </a:spcAft>
                      </a:pPr>
                      <a:r>
                        <a:rPr lang="pt-BR" sz="1800" b="0">
                          <a:solidFill>
                            <a:schemeClr val="tx1"/>
                          </a:solidFill>
                          <a:effectLst/>
                          <a:latin typeface="+mn-lt"/>
                        </a:rPr>
                        <a:t>4</a:t>
                      </a:r>
                      <a:endParaRPr lang="zh-CN" sz="1400" b="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1800" b="0">
                          <a:solidFill>
                            <a:schemeClr val="tx1"/>
                          </a:solidFill>
                          <a:effectLst/>
                          <a:latin typeface="+mn-lt"/>
                        </a:rPr>
                        <a:t>F</a:t>
                      </a:r>
                      <a:r>
                        <a:rPr lang="en-US" sz="1800" b="0">
                          <a:solidFill>
                            <a:schemeClr val="tx1"/>
                          </a:solidFill>
                          <a:effectLst/>
                          <a:latin typeface="+mn-lt"/>
                          <a:sym typeface="Wingdings" panose="05000000000000000000" pitchFamily="2" charset="2"/>
                        </a:rPr>
                        <a:t></a:t>
                      </a:r>
                      <a:r>
                        <a:rPr lang="en-US" sz="1800" b="0">
                          <a:solidFill>
                            <a:schemeClr val="tx1"/>
                          </a:solidFill>
                          <a:effectLst/>
                          <a:latin typeface="+mn-lt"/>
                        </a:rPr>
                        <a:t>(•E)</a:t>
                      </a:r>
                      <a:endParaRPr lang="zh-CN" sz="1400" b="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latin typeface="+mn-lt"/>
                        </a:rPr>
                        <a:t>E</a:t>
                      </a:r>
                      <a:endParaRPr lang="zh-CN" sz="1400" b="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latin typeface="+mn-lt"/>
                        </a:rPr>
                        <a:t>8</a:t>
                      </a:r>
                      <a:endParaRPr lang="zh-CN" sz="1400" b="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vMerge="1">
                  <a:tcPr/>
                </a:tc>
                <a:tc>
                  <a:txBody>
                    <a:bodyPr/>
                    <a:lstStyle/>
                    <a:p>
                      <a:pPr algn="just">
                        <a:spcAft>
                          <a:spcPts val="0"/>
                        </a:spcAft>
                      </a:pPr>
                      <a:r>
                        <a:rPr lang="pt-BR" sz="1800" b="0">
                          <a:solidFill>
                            <a:schemeClr val="tx1"/>
                          </a:solidFill>
                          <a:effectLst/>
                          <a:latin typeface="+mn-lt"/>
                        </a:rPr>
                        <a:t>E</a:t>
                      </a:r>
                      <a:r>
                        <a:rPr lang="en-US" sz="1800" b="0">
                          <a:solidFill>
                            <a:schemeClr val="tx1"/>
                          </a:solidFill>
                          <a:effectLst/>
                          <a:latin typeface="+mn-lt"/>
                          <a:sym typeface="Wingdings" panose="05000000000000000000" pitchFamily="2" charset="2"/>
                        </a:rPr>
                        <a:t></a:t>
                      </a:r>
                      <a:r>
                        <a:rPr lang="pt-BR" sz="1800" b="0">
                          <a:solidFill>
                            <a:schemeClr val="tx1"/>
                          </a:solidFill>
                          <a:effectLst/>
                          <a:latin typeface="+mn-lt"/>
                        </a:rPr>
                        <a:t>•E+T</a:t>
                      </a:r>
                      <a:endParaRPr lang="zh-CN" sz="1400" b="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latin typeface="+mn-lt"/>
                        </a:rPr>
                        <a:t>E</a:t>
                      </a:r>
                      <a:endParaRPr lang="zh-CN" sz="1400" b="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latin typeface="+mn-lt"/>
                        </a:rPr>
                        <a:t>8</a:t>
                      </a:r>
                      <a:endParaRPr lang="zh-CN" sz="1400" b="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vMerge="1">
                  <a:tcPr/>
                </a:tc>
                <a:tc>
                  <a:txBody>
                    <a:bodyPr/>
                    <a:lstStyle/>
                    <a:p>
                      <a:pPr algn="just">
                        <a:spcAft>
                          <a:spcPts val="0"/>
                        </a:spcAft>
                      </a:pPr>
                      <a:r>
                        <a:rPr lang="pt-BR" sz="1800" b="0">
                          <a:solidFill>
                            <a:schemeClr val="tx1"/>
                          </a:solidFill>
                          <a:effectLst/>
                          <a:latin typeface="+mn-lt"/>
                        </a:rPr>
                        <a:t>E</a:t>
                      </a:r>
                      <a:r>
                        <a:rPr lang="en-US" sz="1800" b="0">
                          <a:solidFill>
                            <a:schemeClr val="tx1"/>
                          </a:solidFill>
                          <a:effectLst/>
                          <a:latin typeface="+mn-lt"/>
                          <a:sym typeface="Wingdings" panose="05000000000000000000" pitchFamily="2" charset="2"/>
                        </a:rPr>
                        <a:t></a:t>
                      </a:r>
                      <a:r>
                        <a:rPr lang="pt-BR" sz="1800" b="0">
                          <a:solidFill>
                            <a:schemeClr val="tx1"/>
                          </a:solidFill>
                          <a:effectLst/>
                          <a:latin typeface="+mn-lt"/>
                        </a:rPr>
                        <a:t>•T</a:t>
                      </a:r>
                      <a:endParaRPr lang="zh-CN" sz="1400" b="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latin typeface="+mn-lt"/>
                        </a:rPr>
                        <a:t>T</a:t>
                      </a:r>
                      <a:endParaRPr lang="zh-CN" sz="1400" b="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latin typeface="+mn-lt"/>
                        </a:rPr>
                        <a:t>2</a:t>
                      </a:r>
                      <a:endParaRPr lang="zh-CN" sz="1400" b="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vMerge="1">
                  <a:tcPr/>
                </a:tc>
                <a:tc>
                  <a:txBody>
                    <a:bodyPr/>
                    <a:lstStyle/>
                    <a:p>
                      <a:pPr algn="just">
                        <a:spcAft>
                          <a:spcPts val="0"/>
                        </a:spcAft>
                      </a:pPr>
                      <a:r>
                        <a:rPr lang="pt-BR" sz="1800" b="0">
                          <a:solidFill>
                            <a:schemeClr val="tx1"/>
                          </a:solidFill>
                          <a:effectLst/>
                          <a:latin typeface="+mn-lt"/>
                        </a:rPr>
                        <a:t>T</a:t>
                      </a:r>
                      <a:r>
                        <a:rPr lang="pt-BR" sz="1800" b="0">
                          <a:solidFill>
                            <a:schemeClr val="tx1"/>
                          </a:solidFill>
                          <a:effectLst/>
                          <a:latin typeface="+mn-lt"/>
                          <a:sym typeface="Wingdings" panose="05000000000000000000" pitchFamily="2" charset="2"/>
                        </a:rPr>
                        <a:t></a:t>
                      </a:r>
                      <a:r>
                        <a:rPr lang="pt-BR" sz="1800" b="0">
                          <a:solidFill>
                            <a:schemeClr val="tx1"/>
                          </a:solidFill>
                          <a:effectLst/>
                          <a:latin typeface="+mn-lt"/>
                        </a:rPr>
                        <a:t>•T*F</a:t>
                      </a:r>
                      <a:endParaRPr lang="zh-CN" sz="1400" b="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latin typeface="+mn-lt"/>
                        </a:rPr>
                        <a:t>T</a:t>
                      </a:r>
                      <a:endParaRPr lang="zh-CN" sz="1400" b="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latin typeface="+mn-lt"/>
                        </a:rPr>
                        <a:t>2</a:t>
                      </a:r>
                      <a:endParaRPr lang="zh-CN" sz="1400" b="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vMerge="1">
                  <a:tcPr/>
                </a:tc>
                <a:tc>
                  <a:txBody>
                    <a:bodyPr/>
                    <a:lstStyle/>
                    <a:p>
                      <a:pPr algn="just">
                        <a:spcAft>
                          <a:spcPts val="0"/>
                        </a:spcAft>
                      </a:pPr>
                      <a:r>
                        <a:rPr lang="pt-BR" sz="1800" b="0">
                          <a:solidFill>
                            <a:schemeClr val="tx1"/>
                          </a:solidFill>
                          <a:effectLst/>
                          <a:latin typeface="+mn-lt"/>
                        </a:rPr>
                        <a:t>T</a:t>
                      </a:r>
                      <a:r>
                        <a:rPr lang="pt-BR" sz="1800" b="0">
                          <a:solidFill>
                            <a:schemeClr val="tx1"/>
                          </a:solidFill>
                          <a:effectLst/>
                          <a:latin typeface="+mn-lt"/>
                          <a:sym typeface="Wingdings" panose="05000000000000000000" pitchFamily="2" charset="2"/>
                        </a:rPr>
                        <a:t></a:t>
                      </a:r>
                      <a:r>
                        <a:rPr lang="pt-BR" sz="1800" b="0">
                          <a:solidFill>
                            <a:schemeClr val="tx1"/>
                          </a:solidFill>
                          <a:effectLst/>
                          <a:latin typeface="+mn-lt"/>
                        </a:rPr>
                        <a:t>•F</a:t>
                      </a:r>
                      <a:endParaRPr lang="zh-CN" sz="1400" b="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latin typeface="+mn-lt"/>
                        </a:rPr>
                        <a:t>F</a:t>
                      </a:r>
                      <a:endParaRPr lang="zh-CN" sz="1400" b="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latin typeface="+mn-lt"/>
                        </a:rPr>
                        <a:t>3</a:t>
                      </a:r>
                      <a:endParaRPr lang="zh-CN" sz="1400" b="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vMerge="1">
                  <a:tcPr/>
                </a:tc>
                <a:tc>
                  <a:txBody>
                    <a:bodyPr/>
                    <a:lstStyle/>
                    <a:p>
                      <a:pPr algn="just">
                        <a:spcAft>
                          <a:spcPts val="0"/>
                        </a:spcAft>
                      </a:pPr>
                      <a:r>
                        <a:rPr lang="pt-BR" sz="1800" b="0">
                          <a:solidFill>
                            <a:schemeClr val="tx1"/>
                          </a:solidFill>
                          <a:effectLst/>
                          <a:latin typeface="+mn-lt"/>
                        </a:rPr>
                        <a:t>F</a:t>
                      </a:r>
                      <a:r>
                        <a:rPr lang="pt-BR" sz="1800" b="0">
                          <a:solidFill>
                            <a:schemeClr val="tx1"/>
                          </a:solidFill>
                          <a:effectLst/>
                          <a:latin typeface="+mn-lt"/>
                          <a:sym typeface="Wingdings" panose="05000000000000000000" pitchFamily="2" charset="2"/>
                        </a:rPr>
                        <a:t></a:t>
                      </a:r>
                      <a:r>
                        <a:rPr lang="pt-BR" sz="1800" b="0">
                          <a:solidFill>
                            <a:schemeClr val="tx1"/>
                          </a:solidFill>
                          <a:effectLst/>
                          <a:latin typeface="+mn-lt"/>
                        </a:rPr>
                        <a:t>•(E)</a:t>
                      </a:r>
                      <a:endParaRPr lang="zh-CN" sz="1400" b="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latin typeface="+mn-lt"/>
                        </a:rPr>
                        <a:t>(</a:t>
                      </a:r>
                      <a:endParaRPr lang="zh-CN" sz="1400" b="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latin typeface="+mn-lt"/>
                        </a:rPr>
                        <a:t>4</a:t>
                      </a:r>
                      <a:endParaRPr lang="zh-CN" sz="1400" b="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vMerge="1">
                  <a:tcPr/>
                </a:tc>
                <a:tc>
                  <a:txBody>
                    <a:bodyPr/>
                    <a:lstStyle/>
                    <a:p>
                      <a:pPr algn="just">
                        <a:spcAft>
                          <a:spcPts val="0"/>
                        </a:spcAft>
                      </a:pPr>
                      <a:r>
                        <a:rPr lang="pt-BR" sz="1800" b="0" dirty="0">
                          <a:solidFill>
                            <a:schemeClr val="tx1"/>
                          </a:solidFill>
                          <a:effectLst/>
                          <a:latin typeface="+mn-lt"/>
                        </a:rPr>
                        <a:t>F</a:t>
                      </a:r>
                      <a:r>
                        <a:rPr lang="de-DE" sz="1800" b="0" dirty="0">
                          <a:solidFill>
                            <a:schemeClr val="tx1"/>
                          </a:solidFill>
                          <a:effectLst/>
                          <a:latin typeface="+mn-lt"/>
                          <a:sym typeface="Wingdings" panose="05000000000000000000" pitchFamily="2" charset="2"/>
                        </a:rPr>
                        <a:t></a:t>
                      </a:r>
                      <a:r>
                        <a:rPr lang="pt-BR" sz="1800" b="0" dirty="0">
                          <a:solidFill>
                            <a:schemeClr val="tx1"/>
                          </a:solidFill>
                          <a:effectLst/>
                          <a:latin typeface="+mn-lt"/>
                        </a:rPr>
                        <a:t>•i</a:t>
                      </a:r>
                      <a:endParaRPr lang="zh-CN" sz="1400" b="0" dirty="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dirty="0">
                          <a:solidFill>
                            <a:schemeClr val="tx1"/>
                          </a:solidFill>
                          <a:effectLst/>
                          <a:latin typeface="+mn-lt"/>
                        </a:rPr>
                        <a:t>i</a:t>
                      </a:r>
                      <a:endParaRPr lang="zh-CN" sz="1400" b="0" dirty="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dirty="0">
                          <a:solidFill>
                            <a:schemeClr val="tx1"/>
                          </a:solidFill>
                          <a:effectLst/>
                          <a:latin typeface="+mn-lt"/>
                        </a:rPr>
                        <a:t>5</a:t>
                      </a:r>
                      <a:endParaRPr lang="zh-CN" sz="1400" b="0" dirty="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表格 5"/>
          <p:cNvGraphicFramePr>
            <a:graphicFrameLocks noGrp="1"/>
          </p:cNvGraphicFramePr>
          <p:nvPr/>
        </p:nvGraphicFramePr>
        <p:xfrm>
          <a:off x="4863147" y="1101352"/>
          <a:ext cx="4125278" cy="4608000"/>
        </p:xfrm>
        <a:graphic>
          <a:graphicData uri="http://schemas.openxmlformats.org/drawingml/2006/table">
            <a:tbl>
              <a:tblPr firstRow="1" firstCol="1" lastRow="1" lastCol="1" bandRow="1" bandCol="1">
                <a:tableStyleId>{5C22544A-7EE6-4342-B048-85BDC9FD1C3A}</a:tableStyleId>
              </a:tblPr>
              <a:tblGrid>
                <a:gridCol w="649922"/>
                <a:gridCol w="1021398"/>
                <a:gridCol w="1059498"/>
                <a:gridCol w="1394460"/>
              </a:tblGrid>
              <a:tr h="288000">
                <a:tc>
                  <a:txBody>
                    <a:bodyPr/>
                    <a:lstStyle/>
                    <a:p>
                      <a:pPr algn="ctr">
                        <a:spcAft>
                          <a:spcPts val="0"/>
                        </a:spcAft>
                      </a:pPr>
                      <a:r>
                        <a:rPr lang="zh-CN" sz="1800" b="0" dirty="0">
                          <a:solidFill>
                            <a:schemeClr val="tx1"/>
                          </a:solidFill>
                          <a:effectLst/>
                        </a:rPr>
                        <a:t>状态</a:t>
                      </a:r>
                      <a:endParaRPr lang="zh-CN" sz="1400" b="0" dirty="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zh-CN" sz="1800" b="0" dirty="0">
                          <a:solidFill>
                            <a:schemeClr val="tx1"/>
                          </a:solidFill>
                          <a:effectLst/>
                        </a:rPr>
                        <a:t>项目集</a:t>
                      </a:r>
                      <a:endParaRPr lang="zh-CN" sz="1400" b="0" dirty="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zh-CN" sz="1800" b="0">
                          <a:solidFill>
                            <a:schemeClr val="tx1"/>
                          </a:solidFill>
                          <a:effectLst/>
                        </a:rPr>
                        <a:t>经过符号</a:t>
                      </a:r>
                      <a:endParaRPr lang="zh-CN" sz="14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zh-CN" sz="1800" b="0" dirty="0">
                          <a:solidFill>
                            <a:schemeClr val="tx1"/>
                          </a:solidFill>
                          <a:effectLst/>
                        </a:rPr>
                        <a:t>到达的状态</a:t>
                      </a:r>
                      <a:endParaRPr lang="zh-CN" sz="1400" b="0" dirty="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spcAft>
                          <a:spcPts val="0"/>
                        </a:spcAft>
                      </a:pPr>
                      <a:r>
                        <a:rPr lang="pt-BR" sz="1800" b="0">
                          <a:solidFill>
                            <a:schemeClr val="tx1"/>
                          </a:solidFill>
                          <a:effectLst/>
                        </a:rPr>
                        <a:t>5</a:t>
                      </a:r>
                      <a:endParaRPr lang="zh-CN" sz="14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1800" b="0">
                          <a:solidFill>
                            <a:schemeClr val="tx1"/>
                          </a:solidFill>
                          <a:effectLst/>
                        </a:rPr>
                        <a:t>F</a:t>
                      </a:r>
                      <a:r>
                        <a:rPr lang="en-US" sz="1800" b="0">
                          <a:solidFill>
                            <a:schemeClr val="tx1"/>
                          </a:solidFill>
                          <a:effectLst/>
                          <a:sym typeface="Wingdings" panose="05000000000000000000" pitchFamily="2" charset="2"/>
                        </a:rPr>
                        <a:t></a:t>
                      </a:r>
                      <a:r>
                        <a:rPr lang="en-US" sz="1800" b="0">
                          <a:solidFill>
                            <a:schemeClr val="tx1"/>
                          </a:solidFill>
                          <a:effectLst/>
                        </a:rPr>
                        <a:t>i•</a:t>
                      </a:r>
                      <a:endParaRPr lang="zh-CN" sz="14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rPr>
                        <a:t> </a:t>
                      </a:r>
                      <a:endParaRPr lang="zh-CN" sz="14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dirty="0">
                          <a:solidFill>
                            <a:schemeClr val="tx1"/>
                          </a:solidFill>
                          <a:effectLst/>
                        </a:rPr>
                        <a:t> </a:t>
                      </a:r>
                      <a:endParaRPr lang="zh-CN" sz="1400" b="0" dirty="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rowSpan="5">
                  <a:txBody>
                    <a:bodyPr/>
                    <a:lstStyle/>
                    <a:p>
                      <a:pPr algn="ctr">
                        <a:spcAft>
                          <a:spcPts val="0"/>
                        </a:spcAft>
                      </a:pPr>
                      <a:r>
                        <a:rPr lang="pt-BR" sz="1800" b="0">
                          <a:solidFill>
                            <a:schemeClr val="tx1"/>
                          </a:solidFill>
                          <a:effectLst/>
                        </a:rPr>
                        <a:t>6</a:t>
                      </a:r>
                      <a:endParaRPr lang="zh-CN" sz="14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1800" b="0" dirty="0">
                          <a:solidFill>
                            <a:schemeClr val="tx1"/>
                          </a:solidFill>
                          <a:effectLst/>
                        </a:rPr>
                        <a:t>E</a:t>
                      </a:r>
                      <a:r>
                        <a:rPr lang="en-US" sz="1800" b="0" dirty="0">
                          <a:solidFill>
                            <a:schemeClr val="tx1"/>
                          </a:solidFill>
                          <a:effectLst/>
                          <a:sym typeface="Wingdings" panose="05000000000000000000" pitchFamily="2" charset="2"/>
                        </a:rPr>
                        <a:t></a:t>
                      </a:r>
                      <a:r>
                        <a:rPr lang="en-US" sz="1800" b="0" dirty="0">
                          <a:solidFill>
                            <a:schemeClr val="tx1"/>
                          </a:solidFill>
                          <a:effectLst/>
                        </a:rPr>
                        <a:t>E+•T</a:t>
                      </a:r>
                      <a:endParaRPr lang="zh-CN" sz="1400" b="0" dirty="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altLang="zh-CN" sz="1800" b="0" dirty="0">
                          <a:solidFill>
                            <a:schemeClr val="tx1"/>
                          </a:solidFill>
                          <a:effectLst/>
                        </a:rPr>
                        <a:t>T</a:t>
                      </a:r>
                      <a:endParaRPr lang="zh-CN" sz="1400" b="0" dirty="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rPr>
                        <a:t>9</a:t>
                      </a:r>
                      <a:endParaRPr lang="zh-CN" sz="14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vMerge="1">
                  <a:tcPr/>
                </a:tc>
                <a:tc>
                  <a:txBody>
                    <a:bodyPr/>
                    <a:lstStyle/>
                    <a:p>
                      <a:pPr algn="just">
                        <a:spcAft>
                          <a:spcPts val="0"/>
                        </a:spcAft>
                      </a:pPr>
                      <a:r>
                        <a:rPr lang="pt-BR" sz="1800" b="0">
                          <a:solidFill>
                            <a:schemeClr val="tx1"/>
                          </a:solidFill>
                          <a:effectLst/>
                        </a:rPr>
                        <a:t>T</a:t>
                      </a:r>
                      <a:r>
                        <a:rPr lang="pt-BR" sz="1800" b="0">
                          <a:solidFill>
                            <a:schemeClr val="tx1"/>
                          </a:solidFill>
                          <a:effectLst/>
                          <a:sym typeface="Wingdings" panose="05000000000000000000" pitchFamily="2" charset="2"/>
                        </a:rPr>
                        <a:t></a:t>
                      </a:r>
                      <a:r>
                        <a:rPr lang="pt-BR" sz="1800" b="0">
                          <a:solidFill>
                            <a:schemeClr val="tx1"/>
                          </a:solidFill>
                          <a:effectLst/>
                        </a:rPr>
                        <a:t>•T*F</a:t>
                      </a:r>
                      <a:endParaRPr lang="zh-CN" sz="14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dirty="0">
                          <a:solidFill>
                            <a:schemeClr val="tx1"/>
                          </a:solidFill>
                          <a:effectLst/>
                        </a:rPr>
                        <a:t>T</a:t>
                      </a:r>
                      <a:endParaRPr lang="zh-CN" sz="1400" b="0" dirty="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rPr>
                        <a:t>9</a:t>
                      </a:r>
                      <a:endParaRPr lang="zh-CN" sz="14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vMerge="1">
                  <a:tcPr/>
                </a:tc>
                <a:tc>
                  <a:txBody>
                    <a:bodyPr/>
                    <a:lstStyle/>
                    <a:p>
                      <a:pPr algn="just">
                        <a:spcAft>
                          <a:spcPts val="0"/>
                        </a:spcAft>
                      </a:pPr>
                      <a:r>
                        <a:rPr lang="pt-BR" sz="1800" b="0">
                          <a:solidFill>
                            <a:schemeClr val="tx1"/>
                          </a:solidFill>
                          <a:effectLst/>
                        </a:rPr>
                        <a:t>T</a:t>
                      </a:r>
                      <a:r>
                        <a:rPr lang="pt-BR" sz="1800" b="0">
                          <a:solidFill>
                            <a:schemeClr val="tx1"/>
                          </a:solidFill>
                          <a:effectLst/>
                          <a:sym typeface="Wingdings" panose="05000000000000000000" pitchFamily="2" charset="2"/>
                        </a:rPr>
                        <a:t></a:t>
                      </a:r>
                      <a:r>
                        <a:rPr lang="pt-BR" sz="1800" b="0">
                          <a:solidFill>
                            <a:schemeClr val="tx1"/>
                          </a:solidFill>
                          <a:effectLst/>
                        </a:rPr>
                        <a:t>•F</a:t>
                      </a:r>
                      <a:endParaRPr lang="zh-CN" sz="14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dirty="0">
                          <a:solidFill>
                            <a:schemeClr val="tx1"/>
                          </a:solidFill>
                          <a:effectLst/>
                        </a:rPr>
                        <a:t>F</a:t>
                      </a:r>
                      <a:endParaRPr lang="zh-CN" sz="1400" b="0" dirty="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rPr>
                        <a:t>3</a:t>
                      </a:r>
                      <a:endParaRPr lang="zh-CN" sz="14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vMerge="1">
                  <a:tcPr/>
                </a:tc>
                <a:tc>
                  <a:txBody>
                    <a:bodyPr/>
                    <a:lstStyle/>
                    <a:p>
                      <a:pPr algn="just">
                        <a:spcAft>
                          <a:spcPts val="0"/>
                        </a:spcAft>
                      </a:pPr>
                      <a:r>
                        <a:rPr lang="pt-BR" sz="1800" b="0">
                          <a:solidFill>
                            <a:schemeClr val="tx1"/>
                          </a:solidFill>
                          <a:effectLst/>
                        </a:rPr>
                        <a:t>F</a:t>
                      </a:r>
                      <a:r>
                        <a:rPr lang="pt-BR" sz="1800" b="0">
                          <a:solidFill>
                            <a:schemeClr val="tx1"/>
                          </a:solidFill>
                          <a:effectLst/>
                          <a:sym typeface="Wingdings" panose="05000000000000000000" pitchFamily="2" charset="2"/>
                        </a:rPr>
                        <a:t></a:t>
                      </a:r>
                      <a:r>
                        <a:rPr lang="pt-BR" sz="1800" b="0">
                          <a:solidFill>
                            <a:schemeClr val="tx1"/>
                          </a:solidFill>
                          <a:effectLst/>
                        </a:rPr>
                        <a:t>•(E)</a:t>
                      </a:r>
                      <a:endParaRPr lang="zh-CN" sz="14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dirty="0">
                          <a:solidFill>
                            <a:schemeClr val="tx1"/>
                          </a:solidFill>
                          <a:effectLst/>
                        </a:rPr>
                        <a:t>(</a:t>
                      </a:r>
                      <a:endParaRPr lang="zh-CN" sz="1400" b="0" dirty="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rPr>
                        <a:t>4</a:t>
                      </a:r>
                      <a:endParaRPr lang="zh-CN" sz="14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vMerge="1">
                  <a:tcPr/>
                </a:tc>
                <a:tc>
                  <a:txBody>
                    <a:bodyPr/>
                    <a:lstStyle/>
                    <a:p>
                      <a:pPr algn="just">
                        <a:spcAft>
                          <a:spcPts val="0"/>
                        </a:spcAft>
                      </a:pPr>
                      <a:r>
                        <a:rPr lang="pt-BR" sz="1800" b="0">
                          <a:solidFill>
                            <a:schemeClr val="tx1"/>
                          </a:solidFill>
                          <a:effectLst/>
                        </a:rPr>
                        <a:t>F</a:t>
                      </a:r>
                      <a:r>
                        <a:rPr lang="de-DE" sz="1800" b="0">
                          <a:solidFill>
                            <a:schemeClr val="tx1"/>
                          </a:solidFill>
                          <a:effectLst/>
                          <a:sym typeface="Wingdings" panose="05000000000000000000" pitchFamily="2" charset="2"/>
                        </a:rPr>
                        <a:t></a:t>
                      </a:r>
                      <a:r>
                        <a:rPr lang="pt-BR" sz="1800" b="0">
                          <a:solidFill>
                            <a:schemeClr val="tx1"/>
                          </a:solidFill>
                          <a:effectLst/>
                        </a:rPr>
                        <a:t>•i</a:t>
                      </a:r>
                      <a:endParaRPr lang="zh-CN" sz="14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dirty="0">
                          <a:solidFill>
                            <a:schemeClr val="tx1"/>
                          </a:solidFill>
                          <a:effectLst/>
                        </a:rPr>
                        <a:t>I</a:t>
                      </a:r>
                      <a:endParaRPr lang="zh-CN" sz="1400" b="0" dirty="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dirty="0">
                          <a:solidFill>
                            <a:schemeClr val="tx1"/>
                          </a:solidFill>
                          <a:effectLst/>
                        </a:rPr>
                        <a:t>5</a:t>
                      </a:r>
                      <a:endParaRPr lang="zh-CN" sz="1400" b="0" dirty="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rowSpan="3">
                  <a:txBody>
                    <a:bodyPr/>
                    <a:lstStyle/>
                    <a:p>
                      <a:pPr algn="ctr">
                        <a:spcAft>
                          <a:spcPts val="0"/>
                        </a:spcAft>
                      </a:pPr>
                      <a:r>
                        <a:rPr lang="pt-BR" sz="1800" b="0">
                          <a:solidFill>
                            <a:schemeClr val="tx1"/>
                          </a:solidFill>
                          <a:effectLst/>
                        </a:rPr>
                        <a:t>7</a:t>
                      </a:r>
                      <a:endParaRPr lang="zh-CN" sz="14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1800" b="0" dirty="0">
                          <a:solidFill>
                            <a:schemeClr val="tx1"/>
                          </a:solidFill>
                          <a:effectLst/>
                        </a:rPr>
                        <a:t>T</a:t>
                      </a:r>
                      <a:r>
                        <a:rPr lang="en-US" sz="1800" b="0" dirty="0">
                          <a:solidFill>
                            <a:schemeClr val="tx1"/>
                          </a:solidFill>
                          <a:effectLst/>
                          <a:sym typeface="Wingdings" panose="05000000000000000000" pitchFamily="2" charset="2"/>
                        </a:rPr>
                        <a:t></a:t>
                      </a:r>
                      <a:r>
                        <a:rPr lang="en-US" sz="1800" b="0" dirty="0">
                          <a:solidFill>
                            <a:schemeClr val="tx1"/>
                          </a:solidFill>
                          <a:effectLst/>
                        </a:rPr>
                        <a:t>T*•F</a:t>
                      </a:r>
                      <a:endParaRPr lang="zh-CN" sz="1400" b="0" dirty="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altLang="zh-CN" sz="1800" b="0" dirty="0">
                          <a:solidFill>
                            <a:schemeClr val="tx1"/>
                          </a:solidFill>
                          <a:effectLst/>
                          <a:latin typeface="+mn-lt"/>
                          <a:ea typeface="+mn-ea"/>
                          <a:cs typeface="+mn-cs"/>
                        </a:rPr>
                        <a:t>F</a:t>
                      </a:r>
                      <a:endParaRPr lang="zh-CN" sz="1400" b="0" dirty="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rPr>
                        <a:t>10</a:t>
                      </a:r>
                      <a:endParaRPr lang="zh-CN" sz="14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vMerge="1">
                  <a:tcPr/>
                </a:tc>
                <a:tc>
                  <a:txBody>
                    <a:bodyPr/>
                    <a:lstStyle/>
                    <a:p>
                      <a:pPr algn="just">
                        <a:spcAft>
                          <a:spcPts val="0"/>
                        </a:spcAft>
                      </a:pPr>
                      <a:r>
                        <a:rPr lang="pt-BR" sz="1800" b="0">
                          <a:solidFill>
                            <a:schemeClr val="tx1"/>
                          </a:solidFill>
                          <a:effectLst/>
                        </a:rPr>
                        <a:t>F</a:t>
                      </a:r>
                      <a:r>
                        <a:rPr lang="pt-BR" sz="1800" b="0">
                          <a:solidFill>
                            <a:schemeClr val="tx1"/>
                          </a:solidFill>
                          <a:effectLst/>
                          <a:sym typeface="Wingdings" panose="05000000000000000000" pitchFamily="2" charset="2"/>
                        </a:rPr>
                        <a:t></a:t>
                      </a:r>
                      <a:r>
                        <a:rPr lang="pt-BR" sz="1800" b="0">
                          <a:solidFill>
                            <a:schemeClr val="tx1"/>
                          </a:solidFill>
                          <a:effectLst/>
                        </a:rPr>
                        <a:t>•(E)</a:t>
                      </a:r>
                      <a:endParaRPr lang="zh-CN" sz="14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rPr>
                        <a:t>(</a:t>
                      </a:r>
                      <a:endParaRPr lang="zh-CN" sz="14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rPr>
                        <a:t>4</a:t>
                      </a:r>
                      <a:endParaRPr lang="zh-CN" sz="14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vMerge="1">
                  <a:tcPr/>
                </a:tc>
                <a:tc>
                  <a:txBody>
                    <a:bodyPr/>
                    <a:lstStyle/>
                    <a:p>
                      <a:pPr algn="just">
                        <a:spcAft>
                          <a:spcPts val="0"/>
                        </a:spcAft>
                      </a:pPr>
                      <a:r>
                        <a:rPr lang="pt-BR" sz="1800" b="0">
                          <a:solidFill>
                            <a:schemeClr val="tx1"/>
                          </a:solidFill>
                          <a:effectLst/>
                        </a:rPr>
                        <a:t>F</a:t>
                      </a:r>
                      <a:r>
                        <a:rPr lang="de-DE" sz="1800" b="0">
                          <a:solidFill>
                            <a:schemeClr val="tx1"/>
                          </a:solidFill>
                          <a:effectLst/>
                          <a:sym typeface="Wingdings" panose="05000000000000000000" pitchFamily="2" charset="2"/>
                        </a:rPr>
                        <a:t></a:t>
                      </a:r>
                      <a:r>
                        <a:rPr lang="pt-BR" sz="1800" b="0">
                          <a:solidFill>
                            <a:schemeClr val="tx1"/>
                          </a:solidFill>
                          <a:effectLst/>
                        </a:rPr>
                        <a:t>•i</a:t>
                      </a:r>
                      <a:endParaRPr lang="zh-CN" sz="14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rPr>
                        <a:t>i</a:t>
                      </a:r>
                      <a:endParaRPr lang="zh-CN" sz="14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rPr>
                        <a:t>5</a:t>
                      </a:r>
                      <a:endParaRPr lang="zh-CN" sz="14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rowSpan="2">
                  <a:txBody>
                    <a:bodyPr/>
                    <a:lstStyle/>
                    <a:p>
                      <a:pPr algn="ctr">
                        <a:spcAft>
                          <a:spcPts val="0"/>
                        </a:spcAft>
                      </a:pPr>
                      <a:r>
                        <a:rPr lang="pt-BR" sz="1800" b="0">
                          <a:solidFill>
                            <a:schemeClr val="tx1"/>
                          </a:solidFill>
                          <a:effectLst/>
                        </a:rPr>
                        <a:t>8</a:t>
                      </a:r>
                      <a:endParaRPr lang="zh-CN" sz="14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pt-BR" sz="1800" b="0">
                          <a:solidFill>
                            <a:schemeClr val="tx1"/>
                          </a:solidFill>
                          <a:effectLst/>
                        </a:rPr>
                        <a:t>F</a:t>
                      </a:r>
                      <a:r>
                        <a:rPr lang="en-US" sz="1800" b="0">
                          <a:solidFill>
                            <a:schemeClr val="tx1"/>
                          </a:solidFill>
                          <a:effectLst/>
                          <a:sym typeface="Wingdings" panose="05000000000000000000" pitchFamily="2" charset="2"/>
                        </a:rPr>
                        <a:t></a:t>
                      </a:r>
                      <a:r>
                        <a:rPr lang="pt-BR" sz="1800" b="0">
                          <a:solidFill>
                            <a:schemeClr val="tx1"/>
                          </a:solidFill>
                          <a:effectLst/>
                        </a:rPr>
                        <a:t>(E•)</a:t>
                      </a:r>
                      <a:endParaRPr lang="zh-CN" sz="14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rPr>
                        <a:t>)</a:t>
                      </a:r>
                      <a:endParaRPr lang="zh-CN" sz="14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rPr>
                        <a:t>11</a:t>
                      </a:r>
                      <a:endParaRPr lang="zh-CN" sz="14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vMerge="1">
                  <a:tcPr/>
                </a:tc>
                <a:tc>
                  <a:txBody>
                    <a:bodyPr/>
                    <a:lstStyle/>
                    <a:p>
                      <a:pPr algn="just">
                        <a:spcAft>
                          <a:spcPts val="0"/>
                        </a:spcAft>
                      </a:pPr>
                      <a:r>
                        <a:rPr lang="pt-BR" sz="1800" b="0">
                          <a:solidFill>
                            <a:schemeClr val="tx1"/>
                          </a:solidFill>
                          <a:effectLst/>
                        </a:rPr>
                        <a:t>E</a:t>
                      </a:r>
                      <a:r>
                        <a:rPr lang="en-US" sz="1800" b="0">
                          <a:solidFill>
                            <a:schemeClr val="tx1"/>
                          </a:solidFill>
                          <a:effectLst/>
                          <a:sym typeface="Wingdings" panose="05000000000000000000" pitchFamily="2" charset="2"/>
                        </a:rPr>
                        <a:t></a:t>
                      </a:r>
                      <a:r>
                        <a:rPr lang="pt-BR" sz="1800" b="0">
                          <a:solidFill>
                            <a:schemeClr val="tx1"/>
                          </a:solidFill>
                          <a:effectLst/>
                        </a:rPr>
                        <a:t>•E+T</a:t>
                      </a:r>
                      <a:endParaRPr lang="zh-CN" sz="14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rPr>
                        <a:t>+</a:t>
                      </a:r>
                      <a:endParaRPr lang="zh-CN" sz="14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rPr>
                        <a:t>6</a:t>
                      </a:r>
                      <a:endParaRPr lang="zh-CN" sz="14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rowSpan="2">
                  <a:txBody>
                    <a:bodyPr/>
                    <a:lstStyle/>
                    <a:p>
                      <a:pPr algn="ctr">
                        <a:spcAft>
                          <a:spcPts val="0"/>
                        </a:spcAft>
                      </a:pPr>
                      <a:r>
                        <a:rPr lang="pt-BR" sz="1800" b="0">
                          <a:solidFill>
                            <a:schemeClr val="tx1"/>
                          </a:solidFill>
                          <a:effectLst/>
                        </a:rPr>
                        <a:t>9</a:t>
                      </a:r>
                      <a:endParaRPr lang="zh-CN" sz="14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altLang="zh-CN" sz="1600" b="0" dirty="0">
                          <a:solidFill>
                            <a:schemeClr val="tx1"/>
                          </a:solidFill>
                          <a:effectLst/>
                        </a:rPr>
                        <a:t>E</a:t>
                      </a:r>
                      <a:r>
                        <a:rPr lang="en-US" altLang="zh-CN" sz="1600" b="0" dirty="0">
                          <a:solidFill>
                            <a:schemeClr val="tx1"/>
                          </a:solidFill>
                          <a:effectLst/>
                          <a:sym typeface="Wingdings" panose="05000000000000000000" pitchFamily="2" charset="2"/>
                        </a:rPr>
                        <a:t></a:t>
                      </a:r>
                      <a:r>
                        <a:rPr lang="fr-FR" sz="1600" b="0" dirty="0">
                          <a:solidFill>
                            <a:schemeClr val="tx1"/>
                          </a:solidFill>
                          <a:effectLst/>
                        </a:rPr>
                        <a:t>E+T•</a:t>
                      </a:r>
                      <a:endParaRPr lang="zh-CN" sz="1400" b="0" dirty="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rPr>
                        <a:t> </a:t>
                      </a:r>
                      <a:endParaRPr lang="zh-CN" sz="14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rPr>
                        <a:t> </a:t>
                      </a:r>
                      <a:endParaRPr lang="zh-CN" sz="14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vMerge="1">
                  <a:tcPr/>
                </a:tc>
                <a:tc>
                  <a:txBody>
                    <a:bodyPr/>
                    <a:lstStyle/>
                    <a:p>
                      <a:pPr algn="just">
                        <a:spcAft>
                          <a:spcPts val="0"/>
                        </a:spcAft>
                      </a:pPr>
                      <a:r>
                        <a:rPr lang="fr-FR" sz="1800" b="0">
                          <a:solidFill>
                            <a:schemeClr val="tx1"/>
                          </a:solidFill>
                          <a:effectLst/>
                        </a:rPr>
                        <a:t>T</a:t>
                      </a:r>
                      <a:r>
                        <a:rPr lang="en-US" sz="1800" b="0">
                          <a:solidFill>
                            <a:schemeClr val="tx1"/>
                          </a:solidFill>
                          <a:effectLst/>
                          <a:sym typeface="Wingdings" panose="05000000000000000000" pitchFamily="2" charset="2"/>
                        </a:rPr>
                        <a:t></a:t>
                      </a:r>
                      <a:r>
                        <a:rPr lang="fr-FR" sz="1800" b="0">
                          <a:solidFill>
                            <a:schemeClr val="tx1"/>
                          </a:solidFill>
                          <a:effectLst/>
                        </a:rPr>
                        <a:t>T•*F</a:t>
                      </a:r>
                      <a:endParaRPr lang="zh-CN" sz="14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rPr>
                        <a:t>*</a:t>
                      </a:r>
                      <a:endParaRPr lang="zh-CN" sz="14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dirty="0">
                          <a:solidFill>
                            <a:schemeClr val="tx1"/>
                          </a:solidFill>
                          <a:effectLst/>
                        </a:rPr>
                        <a:t>7</a:t>
                      </a:r>
                      <a:endParaRPr lang="zh-CN" sz="1400" b="0" dirty="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spcAft>
                          <a:spcPts val="0"/>
                        </a:spcAft>
                      </a:pPr>
                      <a:r>
                        <a:rPr lang="pt-BR" sz="1800" b="0">
                          <a:solidFill>
                            <a:schemeClr val="tx1"/>
                          </a:solidFill>
                          <a:effectLst/>
                        </a:rPr>
                        <a:t>10</a:t>
                      </a:r>
                      <a:endParaRPr lang="zh-CN" sz="14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fr-FR" sz="1800" b="0">
                          <a:solidFill>
                            <a:schemeClr val="tx1"/>
                          </a:solidFill>
                          <a:effectLst/>
                        </a:rPr>
                        <a:t>T</a:t>
                      </a:r>
                      <a:r>
                        <a:rPr lang="en-US" sz="1800" b="0">
                          <a:solidFill>
                            <a:schemeClr val="tx1"/>
                          </a:solidFill>
                          <a:effectLst/>
                          <a:sym typeface="Wingdings" panose="05000000000000000000" pitchFamily="2" charset="2"/>
                        </a:rPr>
                        <a:t></a:t>
                      </a:r>
                      <a:r>
                        <a:rPr lang="fr-FR" sz="1800" b="0">
                          <a:solidFill>
                            <a:schemeClr val="tx1"/>
                          </a:solidFill>
                          <a:effectLst/>
                        </a:rPr>
                        <a:t>T*F•</a:t>
                      </a:r>
                      <a:endParaRPr lang="zh-CN" sz="14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rPr>
                        <a:t> </a:t>
                      </a:r>
                      <a:endParaRPr lang="zh-CN" sz="14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rPr>
                        <a:t> </a:t>
                      </a:r>
                      <a:endParaRPr lang="zh-CN" sz="14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a:txBody>
                    <a:bodyPr/>
                    <a:lstStyle/>
                    <a:p>
                      <a:pPr algn="ctr">
                        <a:spcAft>
                          <a:spcPts val="0"/>
                        </a:spcAft>
                      </a:pPr>
                      <a:r>
                        <a:rPr lang="pt-BR" sz="1800" b="0">
                          <a:solidFill>
                            <a:schemeClr val="tx1"/>
                          </a:solidFill>
                          <a:effectLst/>
                        </a:rPr>
                        <a:t>11</a:t>
                      </a:r>
                      <a:endParaRPr lang="zh-CN" sz="14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1800" b="0" dirty="0">
                          <a:solidFill>
                            <a:schemeClr val="tx1"/>
                          </a:solidFill>
                          <a:effectLst/>
                        </a:rPr>
                        <a:t>F</a:t>
                      </a:r>
                      <a:r>
                        <a:rPr lang="en-US" sz="1800" b="0" dirty="0">
                          <a:solidFill>
                            <a:schemeClr val="tx1"/>
                          </a:solidFill>
                          <a:effectLst/>
                          <a:sym typeface="Wingdings" panose="05000000000000000000" pitchFamily="2" charset="2"/>
                        </a:rPr>
                        <a:t></a:t>
                      </a:r>
                      <a:r>
                        <a:rPr lang="en-US" sz="1800" b="0" dirty="0">
                          <a:solidFill>
                            <a:schemeClr val="tx1"/>
                          </a:solidFill>
                          <a:effectLst/>
                        </a:rPr>
                        <a:t>(E)•</a:t>
                      </a:r>
                      <a:endParaRPr lang="zh-CN" sz="1400" b="0" dirty="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rPr>
                        <a:t> </a:t>
                      </a:r>
                      <a:endParaRPr lang="zh-CN" sz="14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dirty="0">
                          <a:solidFill>
                            <a:schemeClr val="tx1"/>
                          </a:solidFill>
                          <a:effectLst/>
                        </a:rPr>
                        <a:t> </a:t>
                      </a:r>
                      <a:endParaRPr lang="zh-CN" sz="1400" b="0" dirty="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文本框 6"/>
          <p:cNvSpPr txBox="1"/>
          <p:nvPr/>
        </p:nvSpPr>
        <p:spPr>
          <a:xfrm>
            <a:off x="5267737" y="6009039"/>
            <a:ext cx="3409123"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zh-CN" altLang="en-US" sz="2800" dirty="0">
                <a:solidFill>
                  <a:srgbClr val="FFFF00"/>
                </a:solidFill>
                <a:effectLst>
                  <a:outerShdw blurRad="38100" dist="38100" dir="2700000" algn="tl">
                    <a:srgbClr val="000000">
                      <a:alpha val="43137"/>
                    </a:srgbClr>
                  </a:outerShdw>
                </a:effectLst>
              </a:rPr>
              <a:t>存在移进</a:t>
            </a:r>
            <a:r>
              <a:rPr lang="en-US" altLang="zh-CN" sz="2800" dirty="0">
                <a:solidFill>
                  <a:srgbClr val="FFFF00"/>
                </a:solidFill>
                <a:effectLst>
                  <a:outerShdw blurRad="38100" dist="38100" dir="2700000" algn="tl">
                    <a:srgbClr val="000000">
                      <a:alpha val="43137"/>
                    </a:srgbClr>
                  </a:outerShdw>
                </a:effectLst>
              </a:rPr>
              <a:t>—</a:t>
            </a:r>
            <a:r>
              <a:rPr lang="zh-CN" altLang="en-US" sz="2800" dirty="0">
                <a:solidFill>
                  <a:srgbClr val="FFFF00"/>
                </a:solidFill>
                <a:effectLst>
                  <a:outerShdw blurRad="38100" dist="38100" dir="2700000" algn="tl">
                    <a:srgbClr val="000000">
                      <a:alpha val="43137"/>
                    </a:srgbClr>
                  </a:outerShdw>
                </a:effectLst>
              </a:rPr>
              <a:t>归约冲突</a:t>
            </a:r>
            <a:endParaRPr lang="zh-CN" altLang="en-US" sz="2800" dirty="0">
              <a:solidFill>
                <a:srgbClr val="FFFF00"/>
              </a:solidFill>
              <a:effectLst>
                <a:outerShdw blurRad="38100" dist="38100" dir="2700000" algn="tl">
                  <a:srgbClr val="000000">
                    <a:alpha val="43137"/>
                  </a:srgbClr>
                </a:outerShdw>
              </a:effectLst>
            </a:endParaRPr>
          </a:p>
        </p:txBody>
      </p:sp>
      <p:sp>
        <p:nvSpPr>
          <p:cNvPr id="10" name="线形标注 1 9"/>
          <p:cNvSpPr/>
          <p:nvPr/>
        </p:nvSpPr>
        <p:spPr>
          <a:xfrm>
            <a:off x="1321905" y="3389244"/>
            <a:ext cx="1044000" cy="576000"/>
          </a:xfrm>
          <a:prstGeom prst="borderCallout1">
            <a:avLst>
              <a:gd name="adj1" fmla="val 75613"/>
              <a:gd name="adj2" fmla="val 103548"/>
              <a:gd name="adj3" fmla="val 452889"/>
              <a:gd name="adj4" fmla="val 377395"/>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 name="线形标注 1 10"/>
          <p:cNvSpPr/>
          <p:nvPr/>
        </p:nvSpPr>
        <p:spPr>
          <a:xfrm>
            <a:off x="1321905" y="3965244"/>
            <a:ext cx="1044000" cy="576000"/>
          </a:xfrm>
          <a:prstGeom prst="borderCallout1">
            <a:avLst>
              <a:gd name="adj1" fmla="val 75613"/>
              <a:gd name="adj2" fmla="val 103548"/>
              <a:gd name="adj3" fmla="val 392495"/>
              <a:gd name="adj4" fmla="val 373587"/>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4" name="线形标注 1 13"/>
          <p:cNvSpPr/>
          <p:nvPr/>
        </p:nvSpPr>
        <p:spPr>
          <a:xfrm>
            <a:off x="5506279" y="4541244"/>
            <a:ext cx="1044000" cy="576000"/>
          </a:xfrm>
          <a:prstGeom prst="borderCallout1">
            <a:avLst>
              <a:gd name="adj1" fmla="val 103222"/>
              <a:gd name="adj2" fmla="val 48331"/>
              <a:gd name="adj3" fmla="val 251000"/>
              <a:gd name="adj4" fmla="val 111780"/>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up)">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举例</a:t>
            </a:r>
            <a:r>
              <a:rPr lang="en-US" altLang="zh-CN" dirty="0"/>
              <a:t>(</a:t>
            </a:r>
            <a:r>
              <a:rPr lang="zh-CN" altLang="en-US" dirty="0"/>
              <a:t>续</a:t>
            </a:r>
            <a:r>
              <a:rPr lang="en-US" altLang="zh-CN" dirty="0"/>
              <a:t>)</a:t>
            </a:r>
            <a:endParaRPr lang="zh-CN" altLang="en-US" dirty="0"/>
          </a:p>
        </p:txBody>
      </p:sp>
      <p:graphicFrame>
        <p:nvGraphicFramePr>
          <p:cNvPr id="6" name="表格 5"/>
          <p:cNvGraphicFramePr>
            <a:graphicFrameLocks noGrp="1"/>
          </p:cNvGraphicFramePr>
          <p:nvPr/>
        </p:nvGraphicFramePr>
        <p:xfrm>
          <a:off x="4834987" y="1431061"/>
          <a:ext cx="4067999" cy="576000"/>
        </p:xfrm>
        <a:graphic>
          <a:graphicData uri="http://schemas.openxmlformats.org/drawingml/2006/table">
            <a:tbl>
              <a:tblPr firstRow="1" firstCol="1" lastRow="1" lastCol="1" bandRow="1" bandCol="1">
                <a:tableStyleId>{5C22544A-7EE6-4342-B048-85BDC9FD1C3A}</a:tableStyleId>
              </a:tblPr>
              <a:tblGrid>
                <a:gridCol w="661353"/>
                <a:gridCol w="986761"/>
                <a:gridCol w="1044787"/>
                <a:gridCol w="1375098"/>
              </a:tblGrid>
              <a:tr h="288000">
                <a:tc rowSpan="2">
                  <a:txBody>
                    <a:bodyPr/>
                    <a:lstStyle/>
                    <a:p>
                      <a:pPr algn="ctr">
                        <a:spcAft>
                          <a:spcPts val="0"/>
                        </a:spcAft>
                      </a:pPr>
                      <a:r>
                        <a:rPr lang="pt-BR" sz="1800" b="0" dirty="0">
                          <a:solidFill>
                            <a:schemeClr val="tx1"/>
                          </a:solidFill>
                          <a:effectLst/>
                        </a:rPr>
                        <a:t>9</a:t>
                      </a:r>
                      <a:endParaRPr lang="zh-CN" sz="1400" b="0" dirty="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altLang="zh-CN" sz="1600" b="0" dirty="0">
                          <a:solidFill>
                            <a:schemeClr val="tx1"/>
                          </a:solidFill>
                          <a:effectLst/>
                        </a:rPr>
                        <a:t>E</a:t>
                      </a:r>
                      <a:r>
                        <a:rPr lang="en-US" altLang="zh-CN" sz="1600" b="0" dirty="0">
                          <a:solidFill>
                            <a:schemeClr val="tx1"/>
                          </a:solidFill>
                          <a:effectLst/>
                          <a:sym typeface="Wingdings" panose="05000000000000000000" pitchFamily="2" charset="2"/>
                        </a:rPr>
                        <a:t></a:t>
                      </a:r>
                      <a:r>
                        <a:rPr lang="fr-FR" sz="1600" b="0" dirty="0">
                          <a:solidFill>
                            <a:schemeClr val="tx1"/>
                          </a:solidFill>
                          <a:effectLst/>
                        </a:rPr>
                        <a:t>E+T•</a:t>
                      </a:r>
                      <a:endParaRPr lang="zh-CN" sz="1400" b="0" dirty="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rPr>
                        <a:t> </a:t>
                      </a:r>
                      <a:endParaRPr lang="zh-CN" sz="14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rPr>
                        <a:t> </a:t>
                      </a:r>
                      <a:endParaRPr lang="zh-CN" sz="14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vMerge="1">
                  <a:tcPr/>
                </a:tc>
                <a:tc>
                  <a:txBody>
                    <a:bodyPr/>
                    <a:lstStyle/>
                    <a:p>
                      <a:pPr algn="just">
                        <a:spcAft>
                          <a:spcPts val="0"/>
                        </a:spcAft>
                      </a:pPr>
                      <a:r>
                        <a:rPr lang="fr-FR" sz="1800" b="0" dirty="0">
                          <a:solidFill>
                            <a:schemeClr val="tx1"/>
                          </a:solidFill>
                          <a:effectLst/>
                        </a:rPr>
                        <a:t>T</a:t>
                      </a:r>
                      <a:r>
                        <a:rPr lang="en-US" sz="1800" b="0" dirty="0">
                          <a:solidFill>
                            <a:schemeClr val="tx1"/>
                          </a:solidFill>
                          <a:effectLst/>
                          <a:sym typeface="Wingdings" panose="05000000000000000000" pitchFamily="2" charset="2"/>
                        </a:rPr>
                        <a:t></a:t>
                      </a:r>
                      <a:r>
                        <a:rPr lang="fr-FR" sz="1800" b="0" dirty="0">
                          <a:solidFill>
                            <a:schemeClr val="tx1"/>
                          </a:solidFill>
                          <a:effectLst/>
                        </a:rPr>
                        <a:t>T•*F</a:t>
                      </a:r>
                      <a:endParaRPr lang="zh-CN" sz="1400" b="0" dirty="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rPr>
                        <a:t>*</a:t>
                      </a:r>
                      <a:endParaRPr lang="zh-CN" sz="14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dirty="0">
                          <a:solidFill>
                            <a:schemeClr val="tx1"/>
                          </a:solidFill>
                          <a:effectLst/>
                        </a:rPr>
                        <a:t>7</a:t>
                      </a:r>
                      <a:endParaRPr lang="zh-CN" sz="1400" b="0" dirty="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9" name="表格 8"/>
          <p:cNvGraphicFramePr>
            <a:graphicFrameLocks noGrp="1"/>
          </p:cNvGraphicFramePr>
          <p:nvPr/>
        </p:nvGraphicFramePr>
        <p:xfrm>
          <a:off x="768096" y="1432120"/>
          <a:ext cx="4068000" cy="1152000"/>
        </p:xfrm>
        <a:graphic>
          <a:graphicData uri="http://schemas.openxmlformats.org/drawingml/2006/table">
            <a:tbl>
              <a:tblPr firstRow="1" firstCol="1" lastRow="1" lastCol="1" bandRow="1" bandCol="1">
                <a:tableStyleId>{5C22544A-7EE6-4342-B048-85BDC9FD1C3A}</a:tableStyleId>
              </a:tblPr>
              <a:tblGrid>
                <a:gridCol w="648888"/>
                <a:gridCol w="1019774"/>
                <a:gridCol w="1057814"/>
                <a:gridCol w="1341524"/>
              </a:tblGrid>
              <a:tr h="288000">
                <a:tc rowSpan="2">
                  <a:txBody>
                    <a:bodyPr/>
                    <a:lstStyle/>
                    <a:p>
                      <a:pPr algn="ctr">
                        <a:spcAft>
                          <a:spcPts val="0"/>
                        </a:spcAft>
                      </a:pPr>
                      <a:r>
                        <a:rPr lang="pt-BR" sz="1800" b="0" dirty="0">
                          <a:solidFill>
                            <a:schemeClr val="tx1"/>
                          </a:solidFill>
                          <a:effectLst/>
                          <a:latin typeface="+mn-lt"/>
                        </a:rPr>
                        <a:t>1</a:t>
                      </a:r>
                      <a:endParaRPr lang="zh-CN" sz="1400" b="0" dirty="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pt-BR" sz="1800" b="0" dirty="0">
                          <a:solidFill>
                            <a:schemeClr val="tx1"/>
                          </a:solidFill>
                          <a:effectLst/>
                          <a:latin typeface="+mn-lt"/>
                        </a:rPr>
                        <a:t>S'</a:t>
                      </a:r>
                      <a:r>
                        <a:rPr lang="en-US" sz="1800" b="0" dirty="0">
                          <a:solidFill>
                            <a:schemeClr val="tx1"/>
                          </a:solidFill>
                          <a:effectLst/>
                          <a:latin typeface="+mn-lt"/>
                          <a:sym typeface="Wingdings" panose="05000000000000000000" pitchFamily="2" charset="2"/>
                        </a:rPr>
                        <a:t></a:t>
                      </a:r>
                      <a:r>
                        <a:rPr lang="pt-BR" sz="1800" b="0" dirty="0">
                          <a:solidFill>
                            <a:schemeClr val="tx1"/>
                          </a:solidFill>
                          <a:effectLst/>
                          <a:latin typeface="+mn-lt"/>
                        </a:rPr>
                        <a:t>E•</a:t>
                      </a:r>
                      <a:endParaRPr lang="zh-CN" sz="1400" b="0" dirty="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dirty="0">
                          <a:solidFill>
                            <a:schemeClr val="tx1"/>
                          </a:solidFill>
                          <a:effectLst/>
                          <a:latin typeface="+mn-lt"/>
                        </a:rPr>
                        <a:t> </a:t>
                      </a:r>
                      <a:endParaRPr lang="zh-CN" sz="1400" b="0" dirty="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latin typeface="+mn-lt"/>
                        </a:rPr>
                        <a:t> </a:t>
                      </a:r>
                      <a:endParaRPr lang="zh-CN" sz="1400" b="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vMerge="1">
                  <a:tcPr/>
                </a:tc>
                <a:tc>
                  <a:txBody>
                    <a:bodyPr/>
                    <a:lstStyle/>
                    <a:p>
                      <a:pPr algn="just">
                        <a:spcAft>
                          <a:spcPts val="0"/>
                        </a:spcAft>
                      </a:pPr>
                      <a:r>
                        <a:rPr lang="pt-BR" sz="1800" b="0">
                          <a:solidFill>
                            <a:schemeClr val="tx1"/>
                          </a:solidFill>
                          <a:effectLst/>
                          <a:latin typeface="+mn-lt"/>
                        </a:rPr>
                        <a:t>E</a:t>
                      </a:r>
                      <a:r>
                        <a:rPr lang="en-US" sz="1800" b="0">
                          <a:solidFill>
                            <a:schemeClr val="tx1"/>
                          </a:solidFill>
                          <a:effectLst/>
                          <a:latin typeface="+mn-lt"/>
                          <a:sym typeface="Wingdings" panose="05000000000000000000" pitchFamily="2" charset="2"/>
                        </a:rPr>
                        <a:t></a:t>
                      </a:r>
                      <a:r>
                        <a:rPr lang="pt-BR" sz="1800" b="0">
                          <a:solidFill>
                            <a:schemeClr val="tx1"/>
                          </a:solidFill>
                          <a:effectLst/>
                          <a:latin typeface="+mn-lt"/>
                        </a:rPr>
                        <a:t>E•+T</a:t>
                      </a:r>
                      <a:endParaRPr lang="zh-CN" sz="1400" b="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zh-CN" sz="1800" b="0" dirty="0">
                          <a:solidFill>
                            <a:schemeClr val="tx1"/>
                          </a:solidFill>
                          <a:effectLst/>
                          <a:latin typeface="+mn-lt"/>
                        </a:rPr>
                        <a:t>＋</a:t>
                      </a:r>
                      <a:endParaRPr lang="zh-CN" sz="1400" b="0" dirty="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dirty="0">
                          <a:solidFill>
                            <a:schemeClr val="tx1"/>
                          </a:solidFill>
                          <a:effectLst/>
                          <a:latin typeface="+mn-lt"/>
                        </a:rPr>
                        <a:t>6</a:t>
                      </a:r>
                      <a:endParaRPr lang="zh-CN" sz="1400" b="0" dirty="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rowSpan="2">
                  <a:txBody>
                    <a:bodyPr/>
                    <a:lstStyle/>
                    <a:p>
                      <a:pPr algn="ctr">
                        <a:spcAft>
                          <a:spcPts val="0"/>
                        </a:spcAft>
                      </a:pPr>
                      <a:r>
                        <a:rPr lang="pt-BR" sz="1800" b="0">
                          <a:solidFill>
                            <a:schemeClr val="tx1"/>
                          </a:solidFill>
                          <a:effectLst/>
                          <a:latin typeface="+mn-lt"/>
                        </a:rPr>
                        <a:t>2</a:t>
                      </a:r>
                      <a:endParaRPr lang="zh-CN" sz="1400" b="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fr-FR" sz="1800" b="0">
                          <a:solidFill>
                            <a:schemeClr val="tx1"/>
                          </a:solidFill>
                          <a:effectLst/>
                          <a:latin typeface="+mn-lt"/>
                        </a:rPr>
                        <a:t>E</a:t>
                      </a:r>
                      <a:r>
                        <a:rPr lang="en-US" sz="1800" b="0">
                          <a:solidFill>
                            <a:schemeClr val="tx1"/>
                          </a:solidFill>
                          <a:effectLst/>
                          <a:latin typeface="+mn-lt"/>
                          <a:sym typeface="Wingdings" panose="05000000000000000000" pitchFamily="2" charset="2"/>
                        </a:rPr>
                        <a:t></a:t>
                      </a:r>
                      <a:r>
                        <a:rPr lang="fr-FR" sz="1800" b="0">
                          <a:solidFill>
                            <a:schemeClr val="tx1"/>
                          </a:solidFill>
                          <a:effectLst/>
                          <a:latin typeface="+mn-lt"/>
                        </a:rPr>
                        <a:t>T•</a:t>
                      </a:r>
                      <a:endParaRPr lang="zh-CN" sz="1400" b="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latin typeface="+mn-lt"/>
                        </a:rPr>
                        <a:t> </a:t>
                      </a:r>
                      <a:endParaRPr lang="zh-CN" sz="1400" b="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dirty="0">
                          <a:solidFill>
                            <a:schemeClr val="tx1"/>
                          </a:solidFill>
                          <a:effectLst/>
                          <a:latin typeface="+mn-lt"/>
                        </a:rPr>
                        <a:t> </a:t>
                      </a:r>
                      <a:endParaRPr lang="zh-CN" sz="1400" b="0" dirty="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8000">
                <a:tc vMerge="1">
                  <a:tcPr/>
                </a:tc>
                <a:tc>
                  <a:txBody>
                    <a:bodyPr/>
                    <a:lstStyle/>
                    <a:p>
                      <a:pPr algn="just">
                        <a:spcAft>
                          <a:spcPts val="0"/>
                        </a:spcAft>
                      </a:pPr>
                      <a:r>
                        <a:rPr lang="fr-FR" sz="1800" b="0" dirty="0">
                          <a:solidFill>
                            <a:schemeClr val="tx1"/>
                          </a:solidFill>
                          <a:effectLst/>
                          <a:latin typeface="+mn-lt"/>
                        </a:rPr>
                        <a:t>T</a:t>
                      </a:r>
                      <a:r>
                        <a:rPr lang="en-US" sz="1800" b="0" dirty="0">
                          <a:solidFill>
                            <a:schemeClr val="tx1"/>
                          </a:solidFill>
                          <a:effectLst/>
                          <a:latin typeface="+mn-lt"/>
                          <a:sym typeface="Wingdings" panose="05000000000000000000" pitchFamily="2" charset="2"/>
                        </a:rPr>
                        <a:t></a:t>
                      </a:r>
                      <a:r>
                        <a:rPr lang="fr-FR" sz="1800" b="0" dirty="0">
                          <a:solidFill>
                            <a:schemeClr val="tx1"/>
                          </a:solidFill>
                          <a:effectLst/>
                          <a:latin typeface="+mn-lt"/>
                        </a:rPr>
                        <a:t>T•*F</a:t>
                      </a:r>
                      <a:endParaRPr lang="zh-CN" sz="1400" b="0" dirty="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a:solidFill>
                            <a:schemeClr val="tx1"/>
                          </a:solidFill>
                          <a:effectLst/>
                          <a:latin typeface="+mn-lt"/>
                        </a:rPr>
                        <a:t>*</a:t>
                      </a:r>
                      <a:endParaRPr lang="zh-CN" sz="1400" b="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1800" b="0" dirty="0">
                          <a:solidFill>
                            <a:schemeClr val="tx1"/>
                          </a:solidFill>
                          <a:effectLst/>
                          <a:latin typeface="+mn-lt"/>
                        </a:rPr>
                        <a:t>7</a:t>
                      </a:r>
                      <a:endParaRPr lang="zh-CN" sz="1400" b="0" dirty="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1" name="内容占位符 10"/>
          <p:cNvSpPr>
            <a:spLocks noGrp="1"/>
          </p:cNvSpPr>
          <p:nvPr>
            <p:ph sz="quarter" idx="13"/>
          </p:nvPr>
        </p:nvSpPr>
        <p:spPr>
          <a:xfrm>
            <a:off x="768350" y="2643810"/>
            <a:ext cx="7771968" cy="3826840"/>
          </a:xfrm>
        </p:spPr>
        <p:txBody>
          <a:bodyPr>
            <a:normAutofit/>
          </a:bodyPr>
          <a:lstStyle/>
          <a:p>
            <a:r>
              <a:rPr lang="zh-CN" altLang="zh-CN" sz="2400" dirty="0"/>
              <a:t>在</a:t>
            </a:r>
            <a:r>
              <a:rPr lang="en-US" altLang="zh-CN" sz="2400" dirty="0"/>
              <a:t>I</a:t>
            </a:r>
            <a:r>
              <a:rPr lang="en-US" altLang="zh-CN" sz="2400" baseline="-25000" dirty="0"/>
              <a:t>1</a:t>
            </a:r>
            <a:r>
              <a:rPr lang="zh-CN" altLang="zh-CN" sz="2400" dirty="0"/>
              <a:t>中，归约项目为</a:t>
            </a:r>
            <a:r>
              <a:rPr lang="en-US" altLang="zh-CN" sz="2400" dirty="0"/>
              <a:t>S'</a:t>
            </a:r>
            <a:r>
              <a:rPr lang="en-US" altLang="zh-CN" sz="2400" dirty="0">
                <a:sym typeface="Wingdings" panose="05000000000000000000" pitchFamily="2" charset="2"/>
              </a:rPr>
              <a:t></a:t>
            </a:r>
            <a:r>
              <a:rPr lang="en-US" altLang="zh-CN" sz="2400" dirty="0"/>
              <a:t>E•</a:t>
            </a:r>
            <a:r>
              <a:rPr lang="zh-CN" altLang="zh-CN" sz="2400" dirty="0"/>
              <a:t>，移进项目为</a:t>
            </a:r>
            <a:r>
              <a:rPr lang="en-US" altLang="zh-CN" sz="2400" dirty="0"/>
              <a:t>E</a:t>
            </a:r>
            <a:r>
              <a:rPr lang="en-US" altLang="zh-CN" sz="2400" dirty="0">
                <a:sym typeface="Wingdings" panose="05000000000000000000" pitchFamily="2" charset="2"/>
              </a:rPr>
              <a:t></a:t>
            </a:r>
            <a:r>
              <a:rPr lang="en-US" altLang="zh-CN" sz="2400" dirty="0"/>
              <a:t>E•+T</a:t>
            </a:r>
            <a:r>
              <a:rPr lang="zh-CN" altLang="zh-CN" sz="2400" dirty="0"/>
              <a:t>，由于</a:t>
            </a:r>
            <a:r>
              <a:rPr lang="en-US" altLang="zh-CN" sz="2400" dirty="0"/>
              <a:t>FOLLOW(S')={#}</a:t>
            </a:r>
            <a:r>
              <a:rPr lang="zh-CN" altLang="zh-CN" sz="2400" dirty="0"/>
              <a:t>，所以有</a:t>
            </a:r>
            <a:r>
              <a:rPr lang="en-US" altLang="zh-CN" sz="2400" dirty="0"/>
              <a:t>{#}</a:t>
            </a:r>
            <a:r>
              <a:rPr lang="zh-CN" altLang="zh-CN" sz="2400" dirty="0"/>
              <a:t>∩</a:t>
            </a:r>
            <a:r>
              <a:rPr lang="en-US" altLang="zh-CN" sz="2400" dirty="0"/>
              <a:t>{+}=Φ</a:t>
            </a:r>
            <a:r>
              <a:rPr lang="zh-CN" altLang="zh-CN" sz="2400" dirty="0"/>
              <a:t>。</a:t>
            </a:r>
            <a:endParaRPr lang="zh-CN" altLang="zh-CN" sz="2400" dirty="0"/>
          </a:p>
          <a:p>
            <a:r>
              <a:rPr lang="zh-CN" altLang="zh-CN" sz="2400" dirty="0"/>
              <a:t>在</a:t>
            </a:r>
            <a:r>
              <a:rPr lang="en-US" altLang="zh-CN" sz="2400" dirty="0"/>
              <a:t>I</a:t>
            </a:r>
            <a:r>
              <a:rPr lang="en-US" altLang="zh-CN" sz="2400" baseline="-25000" dirty="0"/>
              <a:t>2</a:t>
            </a:r>
            <a:r>
              <a:rPr lang="zh-CN" altLang="zh-CN" sz="2400" dirty="0"/>
              <a:t>中，归约项目为</a:t>
            </a:r>
            <a:r>
              <a:rPr lang="en-US" altLang="zh-CN" sz="2400" dirty="0"/>
              <a:t>E</a:t>
            </a:r>
            <a:r>
              <a:rPr lang="en-US" altLang="zh-CN" sz="2400" dirty="0">
                <a:sym typeface="Wingdings" panose="05000000000000000000" pitchFamily="2" charset="2"/>
              </a:rPr>
              <a:t></a:t>
            </a:r>
            <a:r>
              <a:rPr lang="en-US" altLang="zh-CN" sz="2400" dirty="0"/>
              <a:t>T•, </a:t>
            </a:r>
            <a:r>
              <a:rPr lang="zh-CN" altLang="zh-CN" sz="2400" dirty="0"/>
              <a:t>移进项目为</a:t>
            </a:r>
            <a:r>
              <a:rPr lang="en-US" altLang="zh-CN" sz="2400" dirty="0"/>
              <a:t>T</a:t>
            </a:r>
            <a:r>
              <a:rPr lang="en-US" altLang="zh-CN" sz="2400" dirty="0">
                <a:sym typeface="Wingdings" panose="05000000000000000000" pitchFamily="2" charset="2"/>
              </a:rPr>
              <a:t></a:t>
            </a:r>
            <a:r>
              <a:rPr lang="en-US" altLang="zh-CN" sz="2400" dirty="0"/>
              <a:t>T•*F</a:t>
            </a:r>
            <a:r>
              <a:rPr lang="zh-CN" altLang="zh-CN" sz="2400" dirty="0"/>
              <a:t>，由于</a:t>
            </a:r>
            <a:r>
              <a:rPr lang="en-US" altLang="zh-CN" sz="2400" dirty="0"/>
              <a:t>FOLLOW(E)={#,+,)}</a:t>
            </a:r>
            <a:r>
              <a:rPr lang="zh-CN" altLang="zh-CN" sz="2400" dirty="0"/>
              <a:t>，所以有</a:t>
            </a:r>
            <a:r>
              <a:rPr lang="en-US" altLang="zh-CN" sz="2400" dirty="0"/>
              <a:t>{#,+,)}</a:t>
            </a:r>
            <a:r>
              <a:rPr lang="zh-CN" altLang="zh-CN" sz="2400" dirty="0"/>
              <a:t>∩</a:t>
            </a:r>
            <a:r>
              <a:rPr lang="en-US" altLang="zh-CN" sz="2400" dirty="0"/>
              <a:t>{*}=Φ</a:t>
            </a:r>
            <a:r>
              <a:rPr lang="zh-CN" altLang="zh-CN" sz="2400" dirty="0"/>
              <a:t>。</a:t>
            </a:r>
            <a:endParaRPr lang="zh-CN" altLang="zh-CN" sz="2400" dirty="0"/>
          </a:p>
          <a:p>
            <a:r>
              <a:rPr lang="zh-CN" altLang="zh-CN" sz="2400" dirty="0"/>
              <a:t>在</a:t>
            </a:r>
            <a:r>
              <a:rPr lang="en-US" altLang="zh-CN" sz="2400" dirty="0"/>
              <a:t>I</a:t>
            </a:r>
            <a:r>
              <a:rPr lang="en-US" altLang="zh-CN" sz="2400" baseline="-25000" dirty="0"/>
              <a:t>9</a:t>
            </a:r>
            <a:r>
              <a:rPr lang="zh-CN" altLang="zh-CN" sz="2400" dirty="0"/>
              <a:t>中，归约项目为</a:t>
            </a:r>
            <a:r>
              <a:rPr lang="en-US" altLang="zh-CN" sz="2400" dirty="0"/>
              <a:t>E</a:t>
            </a:r>
            <a:r>
              <a:rPr lang="en-US" altLang="zh-CN" sz="2400" dirty="0">
                <a:sym typeface="Wingdings" panose="05000000000000000000" pitchFamily="2" charset="2"/>
              </a:rPr>
              <a:t></a:t>
            </a:r>
            <a:r>
              <a:rPr lang="en-US" altLang="zh-CN" sz="2400" dirty="0"/>
              <a:t>E+T•</a:t>
            </a:r>
            <a:r>
              <a:rPr lang="zh-CN" altLang="zh-CN" sz="2400" dirty="0"/>
              <a:t>，移进项目为</a:t>
            </a:r>
            <a:r>
              <a:rPr lang="en-US" altLang="zh-CN" sz="2400" dirty="0"/>
              <a:t>T</a:t>
            </a:r>
            <a:r>
              <a:rPr lang="de-DE" altLang="zh-CN" sz="2400" dirty="0">
                <a:sym typeface="Wingdings" panose="05000000000000000000" pitchFamily="2" charset="2"/>
              </a:rPr>
              <a:t></a:t>
            </a:r>
            <a:r>
              <a:rPr lang="en-US" altLang="zh-CN" sz="2400" dirty="0"/>
              <a:t>T•*F</a:t>
            </a:r>
            <a:r>
              <a:rPr lang="zh-CN" altLang="zh-CN" sz="2400" dirty="0"/>
              <a:t>，由于</a:t>
            </a:r>
            <a:r>
              <a:rPr lang="en-US" altLang="zh-CN" sz="2400" dirty="0"/>
              <a:t>FOLLOW(E)={#,+,)}</a:t>
            </a:r>
            <a:r>
              <a:rPr lang="zh-CN" altLang="zh-CN" sz="2400" dirty="0"/>
              <a:t>，所以有</a:t>
            </a:r>
            <a:r>
              <a:rPr lang="en-US" altLang="zh-CN" sz="2400" dirty="0"/>
              <a:t>{#,+,)}</a:t>
            </a:r>
            <a:r>
              <a:rPr lang="zh-CN" altLang="zh-CN" sz="2400" dirty="0"/>
              <a:t>∩</a:t>
            </a:r>
            <a:r>
              <a:rPr lang="en-US" altLang="zh-CN" sz="2400" dirty="0"/>
              <a:t>{*}=Φ</a:t>
            </a:r>
            <a:r>
              <a:rPr lang="zh-CN" altLang="zh-CN" sz="2400" dirty="0"/>
              <a:t>。</a:t>
            </a:r>
            <a:endParaRPr lang="zh-CN" altLang="zh-CN" sz="2400" dirty="0"/>
          </a:p>
          <a:p>
            <a:r>
              <a:rPr lang="zh-CN" altLang="zh-CN" sz="2400" dirty="0"/>
              <a:t>这样所有的移进</a:t>
            </a:r>
            <a:r>
              <a:rPr lang="en-US" altLang="zh-CN" sz="2400" dirty="0"/>
              <a:t>—</a:t>
            </a:r>
            <a:r>
              <a:rPr lang="zh-CN" altLang="zh-CN" sz="2400" dirty="0"/>
              <a:t>归约冲突都可以用</a:t>
            </a:r>
            <a:r>
              <a:rPr lang="en-US" altLang="zh-CN" sz="2400" dirty="0"/>
              <a:t>FOLLOW</a:t>
            </a:r>
            <a:r>
              <a:rPr lang="zh-CN" altLang="zh-CN" sz="2400" dirty="0"/>
              <a:t>集解决，因此该文法是</a:t>
            </a:r>
            <a:r>
              <a:rPr lang="en-US" altLang="zh-CN" sz="2400" dirty="0"/>
              <a:t>SLR(1)</a:t>
            </a:r>
            <a:r>
              <a:rPr lang="zh-CN" altLang="zh-CN" sz="2400" dirty="0"/>
              <a:t>的。</a:t>
            </a:r>
            <a:endParaRPr lang="zh-CN" altLang="zh-CN" sz="2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举例</a:t>
            </a:r>
            <a:r>
              <a:rPr lang="en-US" altLang="zh-CN" dirty="0"/>
              <a:t>(</a:t>
            </a:r>
            <a:r>
              <a:rPr lang="zh-CN" altLang="en-US" dirty="0"/>
              <a:t>续</a:t>
            </a:r>
            <a:r>
              <a:rPr lang="en-US" altLang="zh-CN" dirty="0"/>
              <a:t>)</a:t>
            </a:r>
            <a:endParaRPr lang="zh-CN" altLang="en-US" dirty="0"/>
          </a:p>
        </p:txBody>
      </p:sp>
      <p:sp>
        <p:nvSpPr>
          <p:cNvPr id="4" name="内容占位符 3"/>
          <p:cNvSpPr>
            <a:spLocks noGrp="1"/>
          </p:cNvSpPr>
          <p:nvPr>
            <p:ph sz="quarter" idx="13"/>
          </p:nvPr>
        </p:nvSpPr>
        <p:spPr>
          <a:xfrm>
            <a:off x="768350" y="1322773"/>
            <a:ext cx="7771968" cy="645175"/>
          </a:xfrm>
        </p:spPr>
        <p:txBody>
          <a:bodyPr/>
          <a:lstStyle/>
          <a:p>
            <a:r>
              <a:rPr lang="zh-CN" altLang="en-US" dirty="0"/>
              <a:t>构造</a:t>
            </a:r>
            <a:r>
              <a:rPr lang="en-US" altLang="zh-CN" dirty="0"/>
              <a:t>SLR(1)</a:t>
            </a:r>
            <a:r>
              <a:rPr lang="zh-CN" altLang="en-US" dirty="0"/>
              <a:t>分析表如下：</a:t>
            </a:r>
            <a:endParaRPr lang="zh-CN" altLang="en-US" dirty="0"/>
          </a:p>
        </p:txBody>
      </p:sp>
      <p:graphicFrame>
        <p:nvGraphicFramePr>
          <p:cNvPr id="5" name="表格 4"/>
          <p:cNvGraphicFramePr>
            <a:graphicFrameLocks noGrp="1"/>
          </p:cNvGraphicFramePr>
          <p:nvPr/>
        </p:nvGraphicFramePr>
        <p:xfrm>
          <a:off x="1076547" y="1967948"/>
          <a:ext cx="6954272" cy="4502750"/>
        </p:xfrm>
        <a:graphic>
          <a:graphicData uri="http://schemas.openxmlformats.org/drawingml/2006/table">
            <a:tbl>
              <a:tblPr firstRow="1" firstCol="1" lastRow="1" lastCol="1" bandRow="1" bandCol="1">
                <a:tableStyleId>{5C22544A-7EE6-4342-B048-85BDC9FD1C3A}</a:tableStyleId>
              </a:tblPr>
              <a:tblGrid>
                <a:gridCol w="968169"/>
                <a:gridCol w="685787"/>
                <a:gridCol w="686470"/>
                <a:gridCol w="686470"/>
                <a:gridCol w="685787"/>
                <a:gridCol w="686470"/>
                <a:gridCol w="686470"/>
                <a:gridCol w="622883"/>
                <a:gridCol w="622883"/>
                <a:gridCol w="622883"/>
              </a:tblGrid>
              <a:tr h="321625">
                <a:tc rowSpan="2">
                  <a:txBody>
                    <a:bodyPr/>
                    <a:lstStyle/>
                    <a:p>
                      <a:pPr algn="ctr">
                        <a:spcAft>
                          <a:spcPts val="0"/>
                        </a:spcAft>
                      </a:pPr>
                      <a:r>
                        <a:rPr lang="zh-CN" sz="2000" b="0" dirty="0">
                          <a:solidFill>
                            <a:schemeClr val="tx1"/>
                          </a:solidFill>
                          <a:effectLst/>
                        </a:rPr>
                        <a:t>状态</a:t>
                      </a:r>
                      <a:endParaRPr lang="zh-CN" sz="2000" b="0" dirty="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6">
                  <a:txBody>
                    <a:bodyPr/>
                    <a:lstStyle/>
                    <a:p>
                      <a:pPr algn="ctr">
                        <a:spcAft>
                          <a:spcPts val="0"/>
                        </a:spcAft>
                      </a:pPr>
                      <a:r>
                        <a:rPr lang="en-US" sz="2000" b="0">
                          <a:solidFill>
                            <a:schemeClr val="tx1"/>
                          </a:solidFill>
                          <a:effectLst/>
                        </a:rPr>
                        <a:t>ACTION</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tc>
                <a:tc hMerge="1">
                  <a:tcPr/>
                </a:tc>
                <a:tc hMerge="1">
                  <a:tcPr/>
                </a:tc>
                <a:tc hMerge="1">
                  <a:tcPr/>
                </a:tc>
                <a:tc hMerge="1">
                  <a:tcPr/>
                </a:tc>
                <a:tc gridSpan="3">
                  <a:txBody>
                    <a:bodyPr/>
                    <a:lstStyle/>
                    <a:p>
                      <a:pPr algn="ctr">
                        <a:spcAft>
                          <a:spcPts val="0"/>
                        </a:spcAft>
                      </a:pPr>
                      <a:r>
                        <a:rPr lang="en-US" sz="2000" b="0">
                          <a:solidFill>
                            <a:schemeClr val="tx1"/>
                          </a:solidFill>
                          <a:effectLst/>
                        </a:rPr>
                        <a:t>GOTO</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tc>
                <a:tc hMerge="1">
                  <a:tcPr/>
                </a:tc>
              </a:tr>
              <a:tr h="321625">
                <a:tc vMerge="1">
                  <a:tcPr/>
                </a:tc>
                <a:tc>
                  <a:txBody>
                    <a:bodyPr/>
                    <a:lstStyle/>
                    <a:p>
                      <a:pPr algn="ctr">
                        <a:spcAft>
                          <a:spcPts val="0"/>
                        </a:spcAft>
                      </a:pPr>
                      <a:r>
                        <a:rPr lang="en-US" sz="2000" b="0">
                          <a:solidFill>
                            <a:schemeClr val="tx1"/>
                          </a:solidFill>
                          <a:effectLst/>
                        </a:rPr>
                        <a:t>i</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dirty="0">
                          <a:solidFill>
                            <a:schemeClr val="tx1"/>
                          </a:solidFill>
                          <a:effectLst/>
                        </a:rPr>
                        <a:t>+</a:t>
                      </a:r>
                      <a:endParaRPr lang="zh-CN" sz="2000" b="0" dirty="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dirty="0">
                          <a:solidFill>
                            <a:schemeClr val="tx1"/>
                          </a:solidFill>
                          <a:effectLst/>
                        </a:rPr>
                        <a:t>*</a:t>
                      </a:r>
                      <a:endParaRPr lang="zh-CN" sz="2000" b="0" dirty="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dirty="0">
                          <a:solidFill>
                            <a:schemeClr val="tx1"/>
                          </a:solidFill>
                          <a:effectLst/>
                        </a:rPr>
                        <a:t>(</a:t>
                      </a:r>
                      <a:endParaRPr lang="zh-CN" sz="2000" b="0" dirty="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E</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T</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F</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1625">
                <a:tc>
                  <a:txBody>
                    <a:bodyPr/>
                    <a:lstStyle/>
                    <a:p>
                      <a:pPr algn="ctr">
                        <a:spcAft>
                          <a:spcPts val="0"/>
                        </a:spcAft>
                      </a:pPr>
                      <a:r>
                        <a:rPr lang="en-US" sz="2000" b="0">
                          <a:solidFill>
                            <a:schemeClr val="tx1"/>
                          </a:solidFill>
                          <a:effectLst/>
                        </a:rPr>
                        <a:t>0</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dirty="0">
                          <a:solidFill>
                            <a:schemeClr val="tx1"/>
                          </a:solidFill>
                          <a:effectLst/>
                        </a:rPr>
                        <a:t>S</a:t>
                      </a:r>
                      <a:r>
                        <a:rPr lang="en-US" sz="2000" b="0" baseline="-25000" dirty="0">
                          <a:solidFill>
                            <a:schemeClr val="tx1"/>
                          </a:solidFill>
                          <a:effectLst/>
                        </a:rPr>
                        <a:t>5</a:t>
                      </a:r>
                      <a:endParaRPr lang="zh-CN" sz="2000" b="0" dirty="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dirty="0">
                          <a:solidFill>
                            <a:schemeClr val="tx1"/>
                          </a:solidFill>
                          <a:effectLst/>
                        </a:rPr>
                        <a:t>S</a:t>
                      </a:r>
                      <a:r>
                        <a:rPr lang="en-US" sz="2000" b="0" baseline="-25000" dirty="0">
                          <a:solidFill>
                            <a:schemeClr val="tx1"/>
                          </a:solidFill>
                          <a:effectLst/>
                        </a:rPr>
                        <a:t>4</a:t>
                      </a:r>
                      <a:endParaRPr lang="zh-CN" sz="2000" b="0" dirty="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dirty="0">
                          <a:solidFill>
                            <a:schemeClr val="tx1"/>
                          </a:solidFill>
                          <a:effectLst/>
                        </a:rPr>
                        <a:t> </a:t>
                      </a:r>
                      <a:endParaRPr lang="zh-CN" sz="2000" b="0" dirty="0">
                        <a:solidFill>
                          <a:schemeClr val="tx1"/>
                        </a:solidFill>
                        <a:effectLst/>
                        <a:latin typeface="宋体" pitchFamily="2" charset="-122"/>
                        <a:ea typeface="宋体" pitchFamily="2" charset="-122"/>
                        <a:cs typeface="宋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dirty="0">
                          <a:solidFill>
                            <a:schemeClr val="tx1"/>
                          </a:solidFill>
                          <a:effectLst/>
                        </a:rPr>
                        <a:t> </a:t>
                      </a:r>
                      <a:endParaRPr lang="zh-CN" sz="2000" b="0" dirty="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dirty="0">
                          <a:solidFill>
                            <a:schemeClr val="tx1"/>
                          </a:solidFill>
                          <a:effectLst/>
                        </a:rPr>
                        <a:t>1</a:t>
                      </a:r>
                      <a:endParaRPr lang="zh-CN" sz="2000" b="0" dirty="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2</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3</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1625">
                <a:tc>
                  <a:txBody>
                    <a:bodyPr/>
                    <a:lstStyle/>
                    <a:p>
                      <a:pPr algn="ctr">
                        <a:spcAft>
                          <a:spcPts val="0"/>
                        </a:spcAft>
                      </a:pPr>
                      <a:r>
                        <a:rPr lang="en-US" sz="2000" b="0">
                          <a:solidFill>
                            <a:schemeClr val="tx1"/>
                          </a:solidFill>
                          <a:effectLst/>
                        </a:rPr>
                        <a:t>1</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S</a:t>
                      </a:r>
                      <a:r>
                        <a:rPr lang="en-US" sz="2000" b="0" baseline="-25000">
                          <a:solidFill>
                            <a:schemeClr val="tx1"/>
                          </a:solidFill>
                          <a:effectLst/>
                        </a:rPr>
                        <a:t>6</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acc</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dirty="0">
                          <a:solidFill>
                            <a:schemeClr val="tx1"/>
                          </a:solidFill>
                          <a:effectLst/>
                        </a:rPr>
                        <a:t> </a:t>
                      </a:r>
                      <a:endParaRPr lang="zh-CN" sz="2000" b="0" dirty="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dirty="0">
                          <a:solidFill>
                            <a:schemeClr val="tx1"/>
                          </a:solidFill>
                          <a:effectLst/>
                        </a:rPr>
                        <a:t> </a:t>
                      </a:r>
                      <a:endParaRPr lang="zh-CN" sz="2000" b="0" dirty="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1625">
                <a:tc>
                  <a:txBody>
                    <a:bodyPr/>
                    <a:lstStyle/>
                    <a:p>
                      <a:pPr algn="ctr">
                        <a:spcAft>
                          <a:spcPts val="0"/>
                        </a:spcAft>
                      </a:pPr>
                      <a:r>
                        <a:rPr lang="en-US" sz="2000" b="0">
                          <a:solidFill>
                            <a:schemeClr val="tx1"/>
                          </a:solidFill>
                          <a:effectLst/>
                        </a:rPr>
                        <a:t>2</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r</a:t>
                      </a:r>
                      <a:r>
                        <a:rPr lang="en-US" sz="2000" b="0" baseline="-25000">
                          <a:solidFill>
                            <a:schemeClr val="tx1"/>
                          </a:solidFill>
                          <a:effectLst/>
                        </a:rPr>
                        <a:t>2</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S</a:t>
                      </a:r>
                      <a:r>
                        <a:rPr lang="en-US" sz="2000" b="0" baseline="-25000">
                          <a:solidFill>
                            <a:schemeClr val="tx1"/>
                          </a:solidFill>
                          <a:effectLst/>
                        </a:rPr>
                        <a:t>7</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r</a:t>
                      </a:r>
                      <a:r>
                        <a:rPr lang="en-US" sz="2000" b="0" baseline="-25000">
                          <a:solidFill>
                            <a:schemeClr val="tx1"/>
                          </a:solidFill>
                          <a:effectLst/>
                        </a:rPr>
                        <a:t>2</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r</a:t>
                      </a:r>
                      <a:r>
                        <a:rPr lang="en-US" sz="2000" b="0" baseline="-25000">
                          <a:solidFill>
                            <a:schemeClr val="tx1"/>
                          </a:solidFill>
                          <a:effectLst/>
                        </a:rPr>
                        <a:t>2</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dirty="0">
                          <a:solidFill>
                            <a:schemeClr val="tx1"/>
                          </a:solidFill>
                          <a:effectLst/>
                        </a:rPr>
                        <a:t> </a:t>
                      </a:r>
                      <a:endParaRPr lang="zh-CN" sz="2000" b="0" dirty="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dirty="0">
                          <a:solidFill>
                            <a:schemeClr val="tx1"/>
                          </a:solidFill>
                          <a:effectLst/>
                        </a:rPr>
                        <a:t> </a:t>
                      </a:r>
                      <a:endParaRPr lang="zh-CN" sz="2000" b="0" dirty="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1625">
                <a:tc>
                  <a:txBody>
                    <a:bodyPr/>
                    <a:lstStyle/>
                    <a:p>
                      <a:pPr algn="ctr">
                        <a:spcAft>
                          <a:spcPts val="0"/>
                        </a:spcAft>
                      </a:pPr>
                      <a:r>
                        <a:rPr lang="en-US" sz="2000" b="0">
                          <a:solidFill>
                            <a:schemeClr val="tx1"/>
                          </a:solidFill>
                          <a:effectLst/>
                        </a:rPr>
                        <a:t>3</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r</a:t>
                      </a:r>
                      <a:r>
                        <a:rPr lang="en-US" sz="2000" b="0" baseline="-25000">
                          <a:solidFill>
                            <a:schemeClr val="tx1"/>
                          </a:solidFill>
                          <a:effectLst/>
                        </a:rPr>
                        <a:t>4</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r</a:t>
                      </a:r>
                      <a:r>
                        <a:rPr lang="en-US" sz="2000" b="0" baseline="-25000">
                          <a:solidFill>
                            <a:schemeClr val="tx1"/>
                          </a:solidFill>
                          <a:effectLst/>
                        </a:rPr>
                        <a:t>4</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r</a:t>
                      </a:r>
                      <a:r>
                        <a:rPr lang="en-US" sz="2000" b="0" baseline="-25000">
                          <a:solidFill>
                            <a:schemeClr val="tx1"/>
                          </a:solidFill>
                          <a:effectLst/>
                        </a:rPr>
                        <a:t>4</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r</a:t>
                      </a:r>
                      <a:r>
                        <a:rPr lang="en-US" sz="2000" b="0" baseline="-25000">
                          <a:solidFill>
                            <a:schemeClr val="tx1"/>
                          </a:solidFill>
                          <a:effectLst/>
                        </a:rPr>
                        <a:t>4</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1625">
                <a:tc>
                  <a:txBody>
                    <a:bodyPr/>
                    <a:lstStyle/>
                    <a:p>
                      <a:pPr algn="ctr">
                        <a:spcAft>
                          <a:spcPts val="0"/>
                        </a:spcAft>
                      </a:pPr>
                      <a:r>
                        <a:rPr lang="en-US" sz="2000" b="0">
                          <a:solidFill>
                            <a:schemeClr val="tx1"/>
                          </a:solidFill>
                          <a:effectLst/>
                        </a:rPr>
                        <a:t>4</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S</a:t>
                      </a:r>
                      <a:r>
                        <a:rPr lang="en-US" sz="2000" b="0" baseline="-25000">
                          <a:solidFill>
                            <a:schemeClr val="tx1"/>
                          </a:solidFill>
                          <a:effectLst/>
                        </a:rPr>
                        <a:t>5</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S</a:t>
                      </a:r>
                      <a:r>
                        <a:rPr lang="en-US" sz="2000" b="0" baseline="-25000">
                          <a:solidFill>
                            <a:schemeClr val="tx1"/>
                          </a:solidFill>
                          <a:effectLst/>
                        </a:rPr>
                        <a:t>4</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8</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2</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3</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1625">
                <a:tc>
                  <a:txBody>
                    <a:bodyPr/>
                    <a:lstStyle/>
                    <a:p>
                      <a:pPr algn="ctr">
                        <a:spcAft>
                          <a:spcPts val="0"/>
                        </a:spcAft>
                      </a:pPr>
                      <a:r>
                        <a:rPr lang="en-US" sz="2000" b="0">
                          <a:solidFill>
                            <a:schemeClr val="tx1"/>
                          </a:solidFill>
                          <a:effectLst/>
                        </a:rPr>
                        <a:t>5</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r</a:t>
                      </a:r>
                      <a:r>
                        <a:rPr lang="en-US" sz="2000" b="0" baseline="-25000">
                          <a:solidFill>
                            <a:schemeClr val="tx1"/>
                          </a:solidFill>
                          <a:effectLst/>
                        </a:rPr>
                        <a:t>6</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r</a:t>
                      </a:r>
                      <a:r>
                        <a:rPr lang="en-US" sz="2000" b="0" baseline="-25000">
                          <a:solidFill>
                            <a:schemeClr val="tx1"/>
                          </a:solidFill>
                          <a:effectLst/>
                        </a:rPr>
                        <a:t>6</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r</a:t>
                      </a:r>
                      <a:r>
                        <a:rPr lang="en-US" sz="2000" b="0" baseline="-25000">
                          <a:solidFill>
                            <a:schemeClr val="tx1"/>
                          </a:solidFill>
                          <a:effectLst/>
                        </a:rPr>
                        <a:t>6</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r</a:t>
                      </a:r>
                      <a:r>
                        <a:rPr lang="en-US" sz="2000" b="0" baseline="-25000">
                          <a:solidFill>
                            <a:schemeClr val="tx1"/>
                          </a:solidFill>
                          <a:effectLst/>
                        </a:rPr>
                        <a:t>6</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1625">
                <a:tc>
                  <a:txBody>
                    <a:bodyPr/>
                    <a:lstStyle/>
                    <a:p>
                      <a:pPr algn="ctr">
                        <a:spcAft>
                          <a:spcPts val="0"/>
                        </a:spcAft>
                      </a:pPr>
                      <a:r>
                        <a:rPr lang="en-US" sz="2000" b="0">
                          <a:solidFill>
                            <a:schemeClr val="tx1"/>
                          </a:solidFill>
                          <a:effectLst/>
                        </a:rPr>
                        <a:t>6</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S</a:t>
                      </a:r>
                      <a:r>
                        <a:rPr lang="en-US" sz="2000" b="0" baseline="-25000">
                          <a:solidFill>
                            <a:schemeClr val="tx1"/>
                          </a:solidFill>
                          <a:effectLst/>
                        </a:rPr>
                        <a:t>5</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S</a:t>
                      </a:r>
                      <a:r>
                        <a:rPr lang="en-US" sz="2000" b="0" baseline="-25000">
                          <a:solidFill>
                            <a:schemeClr val="tx1"/>
                          </a:solidFill>
                          <a:effectLst/>
                        </a:rPr>
                        <a:t>4</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9</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3</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1625">
                <a:tc>
                  <a:txBody>
                    <a:bodyPr/>
                    <a:lstStyle/>
                    <a:p>
                      <a:pPr algn="ctr">
                        <a:spcAft>
                          <a:spcPts val="0"/>
                        </a:spcAft>
                      </a:pPr>
                      <a:r>
                        <a:rPr lang="en-US" sz="2000" b="0">
                          <a:solidFill>
                            <a:schemeClr val="tx1"/>
                          </a:solidFill>
                          <a:effectLst/>
                        </a:rPr>
                        <a:t>7</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S</a:t>
                      </a:r>
                      <a:r>
                        <a:rPr lang="en-US" sz="2000" b="0" baseline="-25000">
                          <a:solidFill>
                            <a:schemeClr val="tx1"/>
                          </a:solidFill>
                          <a:effectLst/>
                        </a:rPr>
                        <a:t>5</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S</a:t>
                      </a:r>
                      <a:r>
                        <a:rPr lang="en-US" sz="2000" b="0" baseline="-25000">
                          <a:solidFill>
                            <a:schemeClr val="tx1"/>
                          </a:solidFill>
                          <a:effectLst/>
                        </a:rPr>
                        <a:t>4</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10</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1625">
                <a:tc>
                  <a:txBody>
                    <a:bodyPr/>
                    <a:lstStyle/>
                    <a:p>
                      <a:pPr algn="ctr">
                        <a:spcAft>
                          <a:spcPts val="0"/>
                        </a:spcAft>
                      </a:pPr>
                      <a:r>
                        <a:rPr lang="en-US" sz="2000" b="0">
                          <a:solidFill>
                            <a:schemeClr val="tx1"/>
                          </a:solidFill>
                          <a:effectLst/>
                        </a:rPr>
                        <a:t>8</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S</a:t>
                      </a:r>
                      <a:r>
                        <a:rPr lang="en-US" sz="2000" b="0" baseline="-25000">
                          <a:solidFill>
                            <a:schemeClr val="tx1"/>
                          </a:solidFill>
                          <a:effectLst/>
                        </a:rPr>
                        <a:t>6</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S</a:t>
                      </a:r>
                      <a:r>
                        <a:rPr lang="en-US" sz="2000" b="0" baseline="-25000">
                          <a:solidFill>
                            <a:schemeClr val="tx1"/>
                          </a:solidFill>
                          <a:effectLst/>
                        </a:rPr>
                        <a:t>11</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1625">
                <a:tc>
                  <a:txBody>
                    <a:bodyPr/>
                    <a:lstStyle/>
                    <a:p>
                      <a:pPr algn="ctr">
                        <a:spcAft>
                          <a:spcPts val="0"/>
                        </a:spcAft>
                      </a:pPr>
                      <a:r>
                        <a:rPr lang="en-US" sz="2000" b="0">
                          <a:solidFill>
                            <a:schemeClr val="tx1"/>
                          </a:solidFill>
                          <a:effectLst/>
                        </a:rPr>
                        <a:t>9</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r</a:t>
                      </a:r>
                      <a:r>
                        <a:rPr lang="en-US" sz="2000" b="0" baseline="-25000">
                          <a:solidFill>
                            <a:schemeClr val="tx1"/>
                          </a:solidFill>
                          <a:effectLst/>
                        </a:rPr>
                        <a:t>1</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S</a:t>
                      </a:r>
                      <a:r>
                        <a:rPr lang="en-US" sz="2000" b="0" baseline="-25000">
                          <a:solidFill>
                            <a:schemeClr val="tx1"/>
                          </a:solidFill>
                          <a:effectLst/>
                        </a:rPr>
                        <a:t>7</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r</a:t>
                      </a:r>
                      <a:r>
                        <a:rPr lang="en-US" sz="2000" b="0" baseline="-25000">
                          <a:solidFill>
                            <a:schemeClr val="tx1"/>
                          </a:solidFill>
                          <a:effectLst/>
                        </a:rPr>
                        <a:t>1</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r</a:t>
                      </a:r>
                      <a:r>
                        <a:rPr lang="en-US" sz="2000" b="0" baseline="-25000">
                          <a:solidFill>
                            <a:schemeClr val="tx1"/>
                          </a:solidFill>
                          <a:effectLst/>
                        </a:rPr>
                        <a:t>1</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1625">
                <a:tc>
                  <a:txBody>
                    <a:bodyPr/>
                    <a:lstStyle/>
                    <a:p>
                      <a:pPr algn="ctr">
                        <a:spcAft>
                          <a:spcPts val="0"/>
                        </a:spcAft>
                      </a:pPr>
                      <a:r>
                        <a:rPr lang="en-US" sz="2000" b="0">
                          <a:solidFill>
                            <a:schemeClr val="tx1"/>
                          </a:solidFill>
                          <a:effectLst/>
                        </a:rPr>
                        <a:t>10</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r</a:t>
                      </a:r>
                      <a:r>
                        <a:rPr lang="en-US" sz="2000" b="0" baseline="-25000">
                          <a:solidFill>
                            <a:schemeClr val="tx1"/>
                          </a:solidFill>
                          <a:effectLst/>
                        </a:rPr>
                        <a:t>3</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r</a:t>
                      </a:r>
                      <a:r>
                        <a:rPr lang="en-US" sz="2000" b="0" baseline="-25000">
                          <a:solidFill>
                            <a:schemeClr val="tx1"/>
                          </a:solidFill>
                          <a:effectLst/>
                        </a:rPr>
                        <a:t>3</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r</a:t>
                      </a:r>
                      <a:r>
                        <a:rPr lang="en-US" sz="2000" b="0" baseline="-25000">
                          <a:solidFill>
                            <a:schemeClr val="tx1"/>
                          </a:solidFill>
                          <a:effectLst/>
                        </a:rPr>
                        <a:t>3</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r</a:t>
                      </a:r>
                      <a:r>
                        <a:rPr lang="en-US" sz="2000" b="0" baseline="-25000">
                          <a:solidFill>
                            <a:schemeClr val="tx1"/>
                          </a:solidFill>
                          <a:effectLst/>
                        </a:rPr>
                        <a:t>3</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1625">
                <a:tc>
                  <a:txBody>
                    <a:bodyPr/>
                    <a:lstStyle/>
                    <a:p>
                      <a:pPr algn="ctr">
                        <a:spcAft>
                          <a:spcPts val="0"/>
                        </a:spcAft>
                      </a:pPr>
                      <a:r>
                        <a:rPr lang="en-US" sz="2000" b="0">
                          <a:solidFill>
                            <a:schemeClr val="tx1"/>
                          </a:solidFill>
                          <a:effectLst/>
                        </a:rPr>
                        <a:t>11</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r</a:t>
                      </a:r>
                      <a:r>
                        <a:rPr lang="en-US" sz="2000" b="0" baseline="-25000">
                          <a:solidFill>
                            <a:schemeClr val="tx1"/>
                          </a:solidFill>
                          <a:effectLst/>
                        </a:rPr>
                        <a:t>5</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r</a:t>
                      </a:r>
                      <a:r>
                        <a:rPr lang="en-US" sz="2000" b="0" baseline="-25000">
                          <a:solidFill>
                            <a:schemeClr val="tx1"/>
                          </a:solidFill>
                          <a:effectLst/>
                        </a:rPr>
                        <a:t>5</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r</a:t>
                      </a:r>
                      <a:r>
                        <a:rPr lang="en-US" sz="2000" b="0" baseline="-25000">
                          <a:solidFill>
                            <a:schemeClr val="tx1"/>
                          </a:solidFill>
                          <a:effectLst/>
                        </a:rPr>
                        <a:t>5</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r</a:t>
                      </a:r>
                      <a:r>
                        <a:rPr lang="en-US" sz="2000" b="0" baseline="-25000">
                          <a:solidFill>
                            <a:schemeClr val="tx1"/>
                          </a:solidFill>
                          <a:effectLst/>
                        </a:rPr>
                        <a:t>5</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dirty="0">
                          <a:solidFill>
                            <a:schemeClr val="tx1"/>
                          </a:solidFill>
                          <a:effectLst/>
                        </a:rPr>
                        <a:t> </a:t>
                      </a:r>
                      <a:endParaRPr lang="zh-CN" sz="2000" b="0" dirty="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en-US" altLang="zh-CN" dirty="0"/>
              <a:t>7.4 LR(1)</a:t>
            </a:r>
            <a:r>
              <a:rPr lang="zh-CN" altLang="en-US" dirty="0"/>
              <a:t>分析法</a:t>
            </a:r>
            <a:endParaRPr lang="zh-CN" altLang="en-US" dirty="0"/>
          </a:p>
        </p:txBody>
      </p:sp>
      <p:sp>
        <p:nvSpPr>
          <p:cNvPr id="4" name="内容占位符 3"/>
          <p:cNvSpPr>
            <a:spLocks noGrp="1"/>
          </p:cNvSpPr>
          <p:nvPr>
            <p:ph sz="quarter" idx="13"/>
          </p:nvPr>
        </p:nvSpPr>
        <p:spPr>
          <a:xfrm>
            <a:off x="768350" y="2335696"/>
            <a:ext cx="7771968" cy="4134954"/>
          </a:xfrm>
        </p:spPr>
        <p:txBody>
          <a:bodyPr>
            <a:noAutofit/>
          </a:bodyPr>
          <a:lstStyle/>
          <a:p>
            <a:r>
              <a:rPr lang="zh-CN" altLang="zh-CN" sz="2400" dirty="0"/>
              <a:t>在</a:t>
            </a:r>
            <a:r>
              <a:rPr lang="en-US" altLang="zh-CN" sz="2400" dirty="0"/>
              <a:t>I­</a:t>
            </a:r>
            <a:r>
              <a:rPr lang="en-US" altLang="zh-CN" sz="2400" baseline="-25000" dirty="0"/>
              <a:t>2</a:t>
            </a:r>
            <a:r>
              <a:rPr lang="en-US" altLang="zh-CN" sz="2400" dirty="0"/>
              <a:t>={E</a:t>
            </a:r>
            <a:r>
              <a:rPr lang="en-US" altLang="zh-CN" sz="2400" dirty="0">
                <a:sym typeface="Wingdings" panose="05000000000000000000" pitchFamily="2" charset="2"/>
              </a:rPr>
              <a:t></a:t>
            </a:r>
            <a:r>
              <a:rPr lang="en-US" altLang="zh-CN" sz="2400" dirty="0"/>
              <a:t>T•, T</a:t>
            </a:r>
            <a:r>
              <a:rPr lang="en-US" altLang="zh-CN" sz="2400" dirty="0">
                <a:sym typeface="Wingdings" panose="05000000000000000000" pitchFamily="2" charset="2"/>
              </a:rPr>
              <a:t></a:t>
            </a:r>
            <a:r>
              <a:rPr lang="en-US" altLang="zh-CN" sz="2400" dirty="0"/>
              <a:t>T•*F }</a:t>
            </a:r>
            <a:r>
              <a:rPr lang="zh-CN" altLang="zh-CN" sz="2400" dirty="0"/>
              <a:t>中存在移进—归约冲突</a:t>
            </a:r>
            <a:r>
              <a:rPr lang="zh-CN" altLang="en-US" sz="2400" dirty="0"/>
              <a:t>。</a:t>
            </a:r>
            <a:endParaRPr lang="en-US" altLang="zh-CN" sz="2400" dirty="0"/>
          </a:p>
          <a:p>
            <a:r>
              <a:rPr lang="zh-CN" altLang="zh-CN" sz="2400" dirty="0"/>
              <a:t>若栈顶状态为</a:t>
            </a:r>
            <a:r>
              <a:rPr lang="en-US" altLang="zh-CN" sz="2400" dirty="0"/>
              <a:t>2</a:t>
            </a:r>
            <a:r>
              <a:rPr lang="zh-CN" altLang="zh-CN" sz="2400" dirty="0"/>
              <a:t>，栈中符号为</a:t>
            </a:r>
            <a:r>
              <a:rPr lang="en-US" altLang="zh-CN" sz="2400" dirty="0"/>
              <a:t>#T</a:t>
            </a:r>
            <a:r>
              <a:rPr lang="zh-CN" altLang="zh-CN" sz="2400" dirty="0"/>
              <a:t>，当前输入符号为“</a:t>
            </a:r>
            <a:r>
              <a:rPr lang="en-US" altLang="zh-CN" sz="2400" dirty="0"/>
              <a:t>)</a:t>
            </a:r>
            <a:r>
              <a:rPr lang="zh-CN" altLang="zh-CN" sz="2400" dirty="0"/>
              <a:t>”</a:t>
            </a:r>
            <a:endParaRPr lang="en-US" altLang="zh-CN" sz="2400" dirty="0"/>
          </a:p>
          <a:p>
            <a:r>
              <a:rPr lang="zh-CN" altLang="zh-CN" sz="2400" dirty="0"/>
              <a:t>“</a:t>
            </a:r>
            <a:r>
              <a:rPr lang="en-US" altLang="zh-CN" sz="2400" dirty="0"/>
              <a:t>)</a:t>
            </a:r>
            <a:r>
              <a:rPr lang="zh-CN" altLang="zh-CN" sz="2400" dirty="0"/>
              <a:t>”</a:t>
            </a:r>
            <a:r>
              <a:rPr lang="en-US" altLang="zh-CN" sz="2400" dirty="0"/>
              <a:t>∈FOLLOW(E)</a:t>
            </a:r>
            <a:r>
              <a:rPr lang="zh-CN" altLang="zh-CN" sz="2400" dirty="0"/>
              <a:t>，这时按照</a:t>
            </a:r>
            <a:r>
              <a:rPr lang="en-US" altLang="zh-CN" sz="2400" dirty="0"/>
              <a:t>SLR(1)</a:t>
            </a:r>
            <a:r>
              <a:rPr lang="zh-CN" altLang="zh-CN" sz="2400" dirty="0"/>
              <a:t>分析法应该用产生式</a:t>
            </a:r>
            <a:r>
              <a:rPr lang="en-US" altLang="zh-CN" sz="2400" dirty="0"/>
              <a:t>E</a:t>
            </a:r>
            <a:r>
              <a:rPr lang="en-US" altLang="zh-CN" sz="2400" dirty="0">
                <a:sym typeface="Wingdings" panose="05000000000000000000" pitchFamily="2" charset="2"/>
              </a:rPr>
              <a:t></a:t>
            </a:r>
            <a:r>
              <a:rPr lang="en-US" altLang="zh-CN" sz="2400" dirty="0"/>
              <a:t>T</a:t>
            </a:r>
            <a:r>
              <a:rPr lang="zh-CN" altLang="zh-CN" sz="2400" dirty="0"/>
              <a:t>进行归约</a:t>
            </a:r>
            <a:endParaRPr lang="en-US" altLang="zh-CN" sz="2400" dirty="0"/>
          </a:p>
          <a:p>
            <a:r>
              <a:rPr lang="zh-CN" altLang="zh-CN" sz="2400" dirty="0"/>
              <a:t>归约后栈顶符号为</a:t>
            </a:r>
            <a:r>
              <a:rPr lang="en-US" altLang="zh-CN" sz="2400" dirty="0"/>
              <a:t>#E</a:t>
            </a:r>
            <a:r>
              <a:rPr lang="zh-CN" altLang="zh-CN" sz="2400" dirty="0"/>
              <a:t>，再加上当前输入符号“</a:t>
            </a:r>
            <a:r>
              <a:rPr lang="en-US" altLang="zh-CN" sz="2400" dirty="0"/>
              <a:t>)</a:t>
            </a:r>
            <a:r>
              <a:rPr lang="zh-CN" altLang="zh-CN" sz="2400" dirty="0"/>
              <a:t>”，栈顶为</a:t>
            </a:r>
            <a:r>
              <a:rPr lang="en-US" altLang="zh-CN" sz="2400" dirty="0"/>
              <a:t>#E)</a:t>
            </a:r>
            <a:r>
              <a:rPr lang="zh-CN" altLang="en-US" sz="2400" dirty="0"/>
              <a:t>，并</a:t>
            </a:r>
            <a:r>
              <a:rPr lang="zh-CN" altLang="zh-CN" sz="2400" dirty="0"/>
              <a:t>不是该文法规范句型的活前缀。</a:t>
            </a:r>
            <a:endParaRPr lang="en-US" altLang="zh-CN" sz="2400" dirty="0"/>
          </a:p>
          <a:p>
            <a:r>
              <a:rPr lang="zh-CN" altLang="zh-CN" sz="2400" dirty="0"/>
              <a:t>由此可以看出</a:t>
            </a:r>
            <a:r>
              <a:rPr lang="en-US" altLang="zh-CN" sz="2400" dirty="0"/>
              <a:t>SLR(1)</a:t>
            </a:r>
            <a:r>
              <a:rPr lang="zh-CN" altLang="zh-CN" sz="2400" dirty="0"/>
              <a:t>分析法虽然相对于</a:t>
            </a:r>
            <a:r>
              <a:rPr lang="en-US" altLang="zh-CN" sz="2400" dirty="0"/>
              <a:t>LR(0)</a:t>
            </a:r>
            <a:r>
              <a:rPr lang="zh-CN" altLang="zh-CN" sz="2400" dirty="0"/>
              <a:t>分析法有所改进，但仍然存在着</a:t>
            </a:r>
            <a:r>
              <a:rPr lang="zh-CN" altLang="zh-CN" sz="2400" dirty="0">
                <a:solidFill>
                  <a:srgbClr val="FF0000"/>
                </a:solidFill>
              </a:rPr>
              <a:t>多余归约（或称无效归约）</a:t>
            </a:r>
            <a:r>
              <a:rPr lang="zh-CN" altLang="zh-CN" sz="2400" dirty="0"/>
              <a:t>。</a:t>
            </a:r>
            <a:endParaRPr lang="zh-CN" altLang="en-US" sz="2400" dirty="0"/>
          </a:p>
        </p:txBody>
      </p:sp>
      <p:graphicFrame>
        <p:nvGraphicFramePr>
          <p:cNvPr id="5" name="表格 4"/>
          <p:cNvGraphicFramePr>
            <a:graphicFrameLocks noGrp="1"/>
          </p:cNvGraphicFramePr>
          <p:nvPr/>
        </p:nvGraphicFramePr>
        <p:xfrm>
          <a:off x="1304807" y="1323201"/>
          <a:ext cx="2382610" cy="933796"/>
        </p:xfrm>
        <a:graphic>
          <a:graphicData uri="http://schemas.openxmlformats.org/drawingml/2006/table">
            <a:tbl>
              <a:tblPr firstRow="1" firstCol="1" lastRow="1" lastCol="1" bandRow="1" bandCol="1">
                <a:tableStyleId>{5C22544A-7EE6-4342-B048-85BDC9FD1C3A}</a:tableStyleId>
              </a:tblPr>
              <a:tblGrid>
                <a:gridCol w="379863"/>
                <a:gridCol w="1287191"/>
                <a:gridCol w="335693"/>
                <a:gridCol w="379863"/>
              </a:tblGrid>
              <a:tr h="466898">
                <a:tc rowSpan="2">
                  <a:txBody>
                    <a:bodyPr/>
                    <a:lstStyle/>
                    <a:p>
                      <a:pPr algn="ctr">
                        <a:spcAft>
                          <a:spcPts val="0"/>
                        </a:spcAft>
                      </a:pPr>
                      <a:r>
                        <a:rPr lang="pt-BR" sz="2000" b="0" dirty="0">
                          <a:solidFill>
                            <a:schemeClr val="tx1"/>
                          </a:solidFill>
                          <a:effectLst/>
                          <a:latin typeface="+mn-lt"/>
                        </a:rPr>
                        <a:t>2</a:t>
                      </a:r>
                      <a:endParaRPr lang="zh-CN" sz="1600" b="0" dirty="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fr-FR" sz="2000" b="0" dirty="0">
                          <a:solidFill>
                            <a:schemeClr val="tx1"/>
                          </a:solidFill>
                          <a:effectLst/>
                          <a:latin typeface="+mn-lt"/>
                        </a:rPr>
                        <a:t>E</a:t>
                      </a:r>
                      <a:r>
                        <a:rPr lang="en-US" sz="2000" b="0" dirty="0">
                          <a:solidFill>
                            <a:schemeClr val="tx1"/>
                          </a:solidFill>
                          <a:effectLst/>
                          <a:latin typeface="+mn-lt"/>
                          <a:sym typeface="Wingdings" panose="05000000000000000000" pitchFamily="2" charset="2"/>
                        </a:rPr>
                        <a:t></a:t>
                      </a:r>
                      <a:r>
                        <a:rPr lang="fr-FR" sz="2000" b="0" dirty="0">
                          <a:solidFill>
                            <a:schemeClr val="tx1"/>
                          </a:solidFill>
                          <a:effectLst/>
                          <a:latin typeface="+mn-lt"/>
                        </a:rPr>
                        <a:t>T•</a:t>
                      </a:r>
                      <a:endParaRPr lang="zh-CN" sz="1600" b="0" dirty="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2000" b="0" dirty="0">
                          <a:solidFill>
                            <a:schemeClr val="tx1"/>
                          </a:solidFill>
                          <a:effectLst/>
                          <a:latin typeface="+mn-lt"/>
                        </a:rPr>
                        <a:t> </a:t>
                      </a:r>
                      <a:endParaRPr lang="zh-CN" sz="1600" b="0" dirty="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2000" b="0" dirty="0">
                          <a:solidFill>
                            <a:schemeClr val="tx1"/>
                          </a:solidFill>
                          <a:effectLst/>
                          <a:latin typeface="+mn-lt"/>
                        </a:rPr>
                        <a:t> </a:t>
                      </a:r>
                      <a:endParaRPr lang="zh-CN" sz="1600" b="0" dirty="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66898">
                <a:tc vMerge="1">
                  <a:tcPr/>
                </a:tc>
                <a:tc>
                  <a:txBody>
                    <a:bodyPr/>
                    <a:lstStyle/>
                    <a:p>
                      <a:pPr algn="just">
                        <a:spcAft>
                          <a:spcPts val="0"/>
                        </a:spcAft>
                      </a:pPr>
                      <a:r>
                        <a:rPr lang="fr-FR" sz="2000" b="0" dirty="0">
                          <a:solidFill>
                            <a:schemeClr val="tx1"/>
                          </a:solidFill>
                          <a:effectLst/>
                          <a:latin typeface="+mn-lt"/>
                        </a:rPr>
                        <a:t>T</a:t>
                      </a:r>
                      <a:r>
                        <a:rPr lang="en-US" sz="2000" b="0" dirty="0">
                          <a:solidFill>
                            <a:schemeClr val="tx1"/>
                          </a:solidFill>
                          <a:effectLst/>
                          <a:latin typeface="+mn-lt"/>
                          <a:sym typeface="Wingdings" panose="05000000000000000000" pitchFamily="2" charset="2"/>
                        </a:rPr>
                        <a:t></a:t>
                      </a:r>
                      <a:r>
                        <a:rPr lang="fr-FR" sz="2000" b="0" dirty="0">
                          <a:solidFill>
                            <a:schemeClr val="tx1"/>
                          </a:solidFill>
                          <a:effectLst/>
                          <a:latin typeface="+mn-lt"/>
                        </a:rPr>
                        <a:t>T•*F</a:t>
                      </a:r>
                      <a:endParaRPr lang="zh-CN" sz="1600" b="0" dirty="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2000" b="0">
                          <a:solidFill>
                            <a:schemeClr val="tx1"/>
                          </a:solidFill>
                          <a:effectLst/>
                          <a:latin typeface="+mn-lt"/>
                        </a:rPr>
                        <a:t>*</a:t>
                      </a:r>
                      <a:endParaRPr lang="zh-CN" sz="1600" b="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pt-BR" sz="2000" b="0" dirty="0">
                          <a:solidFill>
                            <a:schemeClr val="tx1"/>
                          </a:solidFill>
                          <a:effectLst/>
                          <a:latin typeface="+mn-lt"/>
                        </a:rPr>
                        <a:t>7</a:t>
                      </a:r>
                      <a:endParaRPr lang="zh-CN" sz="1600" b="0" dirty="0">
                        <a:solidFill>
                          <a:schemeClr val="tx1"/>
                        </a:solidFill>
                        <a:effectLst/>
                        <a:latin typeface="+mn-lt"/>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表格 5"/>
          <p:cNvGraphicFramePr>
            <a:graphicFrameLocks noGrp="1"/>
          </p:cNvGraphicFramePr>
          <p:nvPr/>
        </p:nvGraphicFramePr>
        <p:xfrm>
          <a:off x="3785014" y="1322719"/>
          <a:ext cx="4581525" cy="948050"/>
        </p:xfrm>
        <a:graphic>
          <a:graphicData uri="http://schemas.openxmlformats.org/drawingml/2006/table">
            <a:tbl>
              <a:tblPr firstRow="1" firstCol="1" lastRow="1" lastCol="1" bandRow="1" bandCol="1">
                <a:tableStyleId>{5C22544A-7EE6-4342-B048-85BDC9FD1C3A}</a:tableStyleId>
              </a:tblPr>
              <a:tblGrid>
                <a:gridCol w="772160"/>
                <a:gridCol w="334010"/>
                <a:gridCol w="441960"/>
                <a:gridCol w="527685"/>
                <a:gridCol w="348298"/>
                <a:gridCol w="441960"/>
                <a:gridCol w="441960"/>
                <a:gridCol w="434022"/>
                <a:gridCol w="419735"/>
                <a:gridCol w="419735"/>
              </a:tblGrid>
              <a:tr h="252534">
                <a:tc rowSpan="2">
                  <a:txBody>
                    <a:bodyPr/>
                    <a:lstStyle/>
                    <a:p>
                      <a:pPr algn="ctr">
                        <a:spcAft>
                          <a:spcPts val="0"/>
                        </a:spcAft>
                      </a:pPr>
                      <a:r>
                        <a:rPr lang="zh-CN" sz="2000" b="0" dirty="0">
                          <a:solidFill>
                            <a:schemeClr val="tx1"/>
                          </a:solidFill>
                          <a:effectLst/>
                        </a:rPr>
                        <a:t>状态</a:t>
                      </a:r>
                      <a:endParaRPr lang="zh-CN" sz="2000" b="0" dirty="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6">
                  <a:txBody>
                    <a:bodyPr/>
                    <a:lstStyle/>
                    <a:p>
                      <a:pPr algn="ctr">
                        <a:spcAft>
                          <a:spcPts val="0"/>
                        </a:spcAft>
                      </a:pPr>
                      <a:r>
                        <a:rPr lang="en-US" sz="2000" b="0">
                          <a:solidFill>
                            <a:schemeClr val="tx1"/>
                          </a:solidFill>
                          <a:effectLst/>
                        </a:rPr>
                        <a:t>ACTION</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tc>
                <a:tc hMerge="1">
                  <a:tcPr/>
                </a:tc>
                <a:tc hMerge="1">
                  <a:tcPr/>
                </a:tc>
                <a:tc hMerge="1">
                  <a:tcPr/>
                </a:tc>
                <a:tc hMerge="1">
                  <a:tcPr/>
                </a:tc>
                <a:tc gridSpan="3">
                  <a:txBody>
                    <a:bodyPr/>
                    <a:lstStyle/>
                    <a:p>
                      <a:pPr algn="ctr">
                        <a:spcAft>
                          <a:spcPts val="0"/>
                        </a:spcAft>
                      </a:pPr>
                      <a:r>
                        <a:rPr lang="en-US" sz="2000" b="0">
                          <a:solidFill>
                            <a:schemeClr val="tx1"/>
                          </a:solidFill>
                          <a:effectLst/>
                        </a:rPr>
                        <a:t>GOTO</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tc>
                <a:tc hMerge="1">
                  <a:tcPr/>
                </a:tc>
              </a:tr>
              <a:tr h="321625">
                <a:tc vMerge="1">
                  <a:tcPr/>
                </a:tc>
                <a:tc>
                  <a:txBody>
                    <a:bodyPr/>
                    <a:lstStyle/>
                    <a:p>
                      <a:pPr algn="ctr">
                        <a:spcAft>
                          <a:spcPts val="0"/>
                        </a:spcAft>
                      </a:pPr>
                      <a:r>
                        <a:rPr lang="en-US" sz="2000" b="0">
                          <a:solidFill>
                            <a:schemeClr val="tx1"/>
                          </a:solidFill>
                          <a:effectLst/>
                        </a:rPr>
                        <a:t>i</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dirty="0">
                          <a:solidFill>
                            <a:schemeClr val="tx1"/>
                          </a:solidFill>
                          <a:effectLst/>
                        </a:rPr>
                        <a:t>+</a:t>
                      </a:r>
                      <a:endParaRPr lang="zh-CN" sz="2000" b="0" dirty="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dirty="0">
                          <a:solidFill>
                            <a:schemeClr val="tx1"/>
                          </a:solidFill>
                          <a:effectLst/>
                        </a:rPr>
                        <a:t>*</a:t>
                      </a:r>
                      <a:endParaRPr lang="zh-CN" sz="2000" b="0" dirty="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dirty="0">
                          <a:solidFill>
                            <a:schemeClr val="tx1"/>
                          </a:solidFill>
                          <a:effectLst/>
                        </a:rPr>
                        <a:t>(</a:t>
                      </a:r>
                      <a:endParaRPr lang="zh-CN" sz="2000" b="0" dirty="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E</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T</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F</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1625">
                <a:tc>
                  <a:txBody>
                    <a:bodyPr/>
                    <a:lstStyle/>
                    <a:p>
                      <a:pPr algn="ctr">
                        <a:spcAft>
                          <a:spcPts val="0"/>
                        </a:spcAft>
                      </a:pPr>
                      <a:r>
                        <a:rPr lang="en-US" sz="2000" b="0" dirty="0">
                          <a:solidFill>
                            <a:schemeClr val="tx1"/>
                          </a:solidFill>
                          <a:effectLst/>
                        </a:rPr>
                        <a:t>2</a:t>
                      </a:r>
                      <a:endParaRPr lang="zh-CN" sz="2000" b="0" dirty="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dirty="0">
                          <a:solidFill>
                            <a:schemeClr val="tx1"/>
                          </a:solidFill>
                          <a:effectLst/>
                        </a:rPr>
                        <a:t> </a:t>
                      </a:r>
                      <a:endParaRPr lang="zh-CN" sz="2000" b="0" dirty="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r</a:t>
                      </a:r>
                      <a:r>
                        <a:rPr lang="en-US" sz="2000" b="0" baseline="-25000">
                          <a:solidFill>
                            <a:schemeClr val="tx1"/>
                          </a:solidFill>
                          <a:effectLst/>
                        </a:rPr>
                        <a:t>2</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S</a:t>
                      </a:r>
                      <a:r>
                        <a:rPr lang="en-US" sz="2000" b="0" baseline="-25000">
                          <a:solidFill>
                            <a:schemeClr val="tx1"/>
                          </a:solidFill>
                          <a:effectLst/>
                        </a:rPr>
                        <a:t>7</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r</a:t>
                      </a:r>
                      <a:r>
                        <a:rPr lang="en-US" sz="2000" b="0" baseline="-25000">
                          <a:solidFill>
                            <a:schemeClr val="tx1"/>
                          </a:solidFill>
                          <a:effectLst/>
                        </a:rPr>
                        <a:t>2</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r</a:t>
                      </a:r>
                      <a:r>
                        <a:rPr lang="en-US" sz="2000" b="0" baseline="-25000">
                          <a:solidFill>
                            <a:schemeClr val="tx1"/>
                          </a:solidFill>
                          <a:effectLst/>
                        </a:rPr>
                        <a:t>2</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a:solidFill>
                            <a:schemeClr val="tx1"/>
                          </a:solidFill>
                          <a:effectLst/>
                        </a:rPr>
                        <a:t> </a:t>
                      </a:r>
                      <a:endParaRPr lang="zh-CN" sz="2000" b="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dirty="0">
                          <a:solidFill>
                            <a:schemeClr val="tx1"/>
                          </a:solidFill>
                          <a:effectLst/>
                        </a:rPr>
                        <a:t> </a:t>
                      </a:r>
                      <a:endParaRPr lang="zh-CN" sz="2000" b="0" dirty="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dirty="0">
                          <a:solidFill>
                            <a:schemeClr val="tx1"/>
                          </a:solidFill>
                          <a:effectLst/>
                        </a:rPr>
                        <a:t> </a:t>
                      </a:r>
                      <a:endParaRPr lang="zh-CN" sz="2000" b="0" dirty="0">
                        <a:solidFill>
                          <a:schemeClr val="tx1"/>
                        </a:solidFill>
                        <a:effectLst/>
                        <a:latin typeface="宋体" pitchFamily="2" charset="-122"/>
                        <a:ea typeface="宋体" pitchFamily="2" charset="-122"/>
                        <a:cs typeface="宋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fade">
                                      <p:cBhvr>
                                        <p:cTn id="30" dur="500"/>
                                        <p:tgtEl>
                                          <p:spTgt spid="4">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en-US" altLang="zh-CN" dirty="0"/>
              <a:t>SLR(1)</a:t>
            </a:r>
            <a:r>
              <a:rPr lang="zh-CN" altLang="zh-CN" dirty="0"/>
              <a:t>分析法</a:t>
            </a:r>
            <a:r>
              <a:rPr lang="zh-CN" altLang="en-US" dirty="0"/>
              <a:t>的另一个问题</a:t>
            </a:r>
            <a:endParaRPr lang="zh-CN" altLang="en-US" dirty="0"/>
          </a:p>
        </p:txBody>
      </p:sp>
      <p:sp>
        <p:nvSpPr>
          <p:cNvPr id="4" name="内容占位符 3"/>
          <p:cNvSpPr>
            <a:spLocks noGrp="1"/>
          </p:cNvSpPr>
          <p:nvPr>
            <p:ph sz="quarter" idx="13"/>
          </p:nvPr>
        </p:nvSpPr>
        <p:spPr>
          <a:xfrm>
            <a:off x="247354" y="3845205"/>
            <a:ext cx="4558562" cy="2832781"/>
          </a:xfrm>
        </p:spPr>
        <p:txBody>
          <a:bodyPr>
            <a:noAutofit/>
          </a:bodyPr>
          <a:lstStyle/>
          <a:p>
            <a:r>
              <a:rPr lang="zh-CN" altLang="zh-CN" sz="2400" dirty="0"/>
              <a:t>在项目集</a:t>
            </a:r>
            <a:r>
              <a:rPr lang="en-US" altLang="zh-CN" sz="2400" dirty="0"/>
              <a:t>I</a:t>
            </a:r>
            <a:r>
              <a:rPr lang="en-US" altLang="zh-CN" sz="2400" baseline="-25000" dirty="0"/>
              <a:t>5</a:t>
            </a:r>
            <a:r>
              <a:rPr lang="zh-CN" altLang="zh-CN" sz="2400" dirty="0"/>
              <a:t>和</a:t>
            </a:r>
            <a:r>
              <a:rPr lang="en-US" altLang="zh-CN" sz="2400" dirty="0"/>
              <a:t>I</a:t>
            </a:r>
            <a:r>
              <a:rPr lang="en-US" altLang="zh-CN" sz="2400" baseline="-25000" dirty="0"/>
              <a:t>7</a:t>
            </a:r>
            <a:r>
              <a:rPr lang="zh-CN" altLang="zh-CN" sz="2400" dirty="0"/>
              <a:t>中存在移进—归约冲突：</a:t>
            </a:r>
            <a:endParaRPr lang="zh-CN" altLang="zh-CN" sz="2400" dirty="0"/>
          </a:p>
          <a:p>
            <a:r>
              <a:rPr lang="pt-BR" altLang="zh-CN" sz="2400" dirty="0"/>
              <a:t>FOLLOW(A)={c,d}</a:t>
            </a:r>
            <a:endParaRPr lang="zh-CN" altLang="zh-CN" sz="2400" dirty="0"/>
          </a:p>
          <a:p>
            <a:r>
              <a:rPr lang="zh-CN" altLang="zh-CN" sz="2400" dirty="0"/>
              <a:t>在</a:t>
            </a:r>
            <a:r>
              <a:rPr lang="pt-BR" altLang="zh-CN" sz="2400" dirty="0"/>
              <a:t>I</a:t>
            </a:r>
            <a:r>
              <a:rPr lang="pt-BR" altLang="zh-CN" sz="2400" baseline="-25000" dirty="0"/>
              <a:t>5</a:t>
            </a:r>
            <a:r>
              <a:rPr lang="zh-CN" altLang="zh-CN" sz="2400" dirty="0"/>
              <a:t>中，</a:t>
            </a:r>
            <a:r>
              <a:rPr lang="pt-BR" altLang="zh-CN" sz="2400" dirty="0"/>
              <a:t>FOLLOW(A)∩{c}≠</a:t>
            </a:r>
            <a:r>
              <a:rPr lang="en-US" altLang="zh-CN" sz="2400" dirty="0"/>
              <a:t>Φ</a:t>
            </a:r>
            <a:r>
              <a:rPr lang="zh-CN" altLang="zh-CN" sz="2400" dirty="0"/>
              <a:t>，在</a:t>
            </a:r>
            <a:r>
              <a:rPr lang="pt-BR" altLang="zh-CN" sz="2400" dirty="0"/>
              <a:t>I</a:t>
            </a:r>
            <a:r>
              <a:rPr lang="pt-BR" altLang="zh-CN" sz="2400" baseline="-25000" dirty="0"/>
              <a:t>7</a:t>
            </a:r>
            <a:r>
              <a:rPr lang="zh-CN" altLang="zh-CN" sz="2400" dirty="0"/>
              <a:t>中，</a:t>
            </a:r>
            <a:r>
              <a:rPr lang="pt-BR" altLang="zh-CN" sz="2400" dirty="0"/>
              <a:t>FOLLOW(A)∩{d}≠</a:t>
            </a:r>
            <a:r>
              <a:rPr lang="en-US" altLang="zh-CN" sz="2400" dirty="0"/>
              <a:t>Φ</a:t>
            </a:r>
            <a:r>
              <a:rPr lang="zh-CN" altLang="zh-CN" sz="2400" dirty="0"/>
              <a:t>，都</a:t>
            </a:r>
            <a:r>
              <a:rPr lang="zh-CN" altLang="zh-CN" sz="2400" dirty="0">
                <a:solidFill>
                  <a:srgbClr val="FF0000"/>
                </a:solidFill>
              </a:rPr>
              <a:t>存在公共元素</a:t>
            </a:r>
            <a:r>
              <a:rPr lang="zh-CN" altLang="zh-CN" sz="2400" dirty="0"/>
              <a:t>，用</a:t>
            </a:r>
            <a:r>
              <a:rPr lang="pt-BR" altLang="zh-CN" sz="2400" dirty="0"/>
              <a:t>SLR(1)</a:t>
            </a:r>
            <a:r>
              <a:rPr lang="zh-CN" altLang="zh-CN" sz="2400" dirty="0"/>
              <a:t>分析不能解决冲突。</a:t>
            </a:r>
            <a:endParaRPr lang="zh-CN" altLang="zh-CN" sz="2400" dirty="0"/>
          </a:p>
        </p:txBody>
      </p:sp>
      <p:pic>
        <p:nvPicPr>
          <p:cNvPr id="6" name="图片 5"/>
          <p:cNvPicPr>
            <a:picLocks noChangeAspect="1"/>
          </p:cNvPicPr>
          <p:nvPr/>
        </p:nvPicPr>
        <p:blipFill>
          <a:blip r:embed="rId1"/>
          <a:stretch>
            <a:fillRect/>
          </a:stretch>
        </p:blipFill>
        <p:spPr>
          <a:xfrm>
            <a:off x="916407" y="1141108"/>
            <a:ext cx="1767160" cy="2771135"/>
          </a:xfrm>
          <a:prstGeom prst="rect">
            <a:avLst/>
          </a:prstGeom>
        </p:spPr>
      </p:pic>
      <p:pic>
        <p:nvPicPr>
          <p:cNvPr id="7" name="图片 6"/>
          <p:cNvPicPr>
            <a:picLocks noChangeAspect="1"/>
          </p:cNvPicPr>
          <p:nvPr/>
        </p:nvPicPr>
        <p:blipFill>
          <a:blip r:embed="rId2"/>
          <a:stretch>
            <a:fillRect/>
          </a:stretch>
        </p:blipFill>
        <p:spPr>
          <a:xfrm>
            <a:off x="4699591" y="1141108"/>
            <a:ext cx="4345607" cy="454762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en-US" altLang="zh-CN" dirty="0"/>
              <a:t>LR(1)</a:t>
            </a:r>
            <a:r>
              <a:rPr lang="zh-CN" altLang="en-US" dirty="0"/>
              <a:t>方法的引入</a:t>
            </a:r>
            <a:endParaRPr lang="zh-CN" altLang="en-US" dirty="0"/>
          </a:p>
        </p:txBody>
      </p:sp>
      <p:sp>
        <p:nvSpPr>
          <p:cNvPr id="4" name="内容占位符 3"/>
          <p:cNvSpPr>
            <a:spLocks noGrp="1"/>
          </p:cNvSpPr>
          <p:nvPr>
            <p:ph sz="quarter" idx="13"/>
          </p:nvPr>
        </p:nvSpPr>
        <p:spPr/>
        <p:txBody>
          <a:bodyPr>
            <a:noAutofit/>
          </a:bodyPr>
          <a:lstStyle/>
          <a:p>
            <a:r>
              <a:rPr lang="en-US" altLang="zh-CN" dirty="0"/>
              <a:t>I</a:t>
            </a:r>
            <a:r>
              <a:rPr lang="en-US" altLang="zh-CN" baseline="-25000" dirty="0"/>
              <a:t>5</a:t>
            </a:r>
            <a:r>
              <a:rPr lang="en-US" altLang="zh-CN" dirty="0"/>
              <a:t>={S → </a:t>
            </a:r>
            <a:r>
              <a:rPr lang="en-US" altLang="zh-CN" dirty="0" err="1"/>
              <a:t>ae•c</a:t>
            </a:r>
            <a:r>
              <a:rPr lang="en-US" altLang="zh-CN" dirty="0"/>
              <a:t>, A → e•}</a:t>
            </a:r>
            <a:r>
              <a:rPr lang="zh-CN" altLang="en-US" dirty="0"/>
              <a:t>，包括了活前缀为</a:t>
            </a:r>
            <a:r>
              <a:rPr lang="en-US" altLang="zh-CN" dirty="0"/>
              <a:t>a</a:t>
            </a:r>
            <a:r>
              <a:rPr lang="zh-CN" altLang="en-US" dirty="0"/>
              <a:t>的所有句型的最右推导有：</a:t>
            </a:r>
            <a:endParaRPr lang="zh-CN" altLang="en-US" dirty="0"/>
          </a:p>
          <a:p>
            <a:r>
              <a:rPr lang="en-US" altLang="zh-CN" dirty="0"/>
              <a:t>S’ </a:t>
            </a:r>
            <a:r>
              <a:rPr lang="zh-CN" altLang="en-US" dirty="0">
                <a:sym typeface="Symbol" panose="05050102010706020507" pitchFamily="18" charset="2"/>
              </a:rPr>
              <a:t> </a:t>
            </a:r>
            <a:r>
              <a:rPr lang="en-US" altLang="zh-CN" dirty="0"/>
              <a:t>S</a:t>
            </a:r>
            <a:r>
              <a:rPr lang="zh-CN" altLang="en-US" dirty="0">
                <a:sym typeface="Symbol" panose="05050102010706020507" pitchFamily="18" charset="2"/>
              </a:rPr>
              <a:t>  </a:t>
            </a:r>
            <a:r>
              <a:rPr lang="en-US" altLang="zh-CN" dirty="0" err="1"/>
              <a:t>aAd</a:t>
            </a:r>
            <a:r>
              <a:rPr lang="zh-CN" altLang="en-US" dirty="0">
                <a:sym typeface="Symbol" panose="05050102010706020507" pitchFamily="18" charset="2"/>
              </a:rPr>
              <a:t>  </a:t>
            </a:r>
            <a:r>
              <a:rPr lang="en-US" altLang="zh-CN" dirty="0" err="1"/>
              <a:t>aed</a:t>
            </a:r>
            <a:endParaRPr lang="en-US" altLang="zh-CN" dirty="0"/>
          </a:p>
          <a:p>
            <a:r>
              <a:rPr lang="en-US" altLang="zh-CN" dirty="0"/>
              <a:t>S’</a:t>
            </a:r>
            <a:r>
              <a:rPr lang="zh-CN" altLang="en-US" dirty="0">
                <a:sym typeface="Symbol" panose="05050102010706020507" pitchFamily="18" charset="2"/>
              </a:rPr>
              <a:t>  </a:t>
            </a:r>
            <a:r>
              <a:rPr lang="en-US" altLang="zh-CN" dirty="0"/>
              <a:t>S</a:t>
            </a:r>
            <a:r>
              <a:rPr lang="zh-CN" altLang="en-US" dirty="0">
                <a:sym typeface="Symbol" panose="05050102010706020507" pitchFamily="18" charset="2"/>
              </a:rPr>
              <a:t>  </a:t>
            </a:r>
            <a:r>
              <a:rPr lang="en-US" altLang="zh-CN" dirty="0" err="1"/>
              <a:t>aec</a:t>
            </a:r>
            <a:endParaRPr lang="en-US" altLang="zh-CN" dirty="0"/>
          </a:p>
          <a:p>
            <a:r>
              <a:rPr lang="zh-CN" altLang="en-US" dirty="0"/>
              <a:t>不难看出对活前缀</a:t>
            </a:r>
            <a:r>
              <a:rPr lang="en-US" altLang="zh-CN" dirty="0" err="1"/>
              <a:t>ae</a:t>
            </a:r>
            <a:r>
              <a:rPr lang="zh-CN" altLang="en-US" dirty="0"/>
              <a:t>来说，面临输入符号为</a:t>
            </a:r>
            <a:r>
              <a:rPr lang="en-US" altLang="zh-CN" dirty="0"/>
              <a:t>c</a:t>
            </a:r>
            <a:r>
              <a:rPr lang="zh-CN" altLang="en-US" dirty="0"/>
              <a:t>时应移进，面临</a:t>
            </a:r>
            <a:r>
              <a:rPr lang="en-US" altLang="zh-CN" dirty="0"/>
              <a:t>d</a:t>
            </a:r>
            <a:r>
              <a:rPr lang="zh-CN" altLang="en-US" dirty="0"/>
              <a:t>时应用产生式</a:t>
            </a:r>
            <a:r>
              <a:rPr lang="en-US" altLang="zh-CN" dirty="0"/>
              <a:t>A →e</a:t>
            </a:r>
            <a:r>
              <a:rPr lang="zh-CN" altLang="en-US" dirty="0"/>
              <a:t>归约。</a:t>
            </a:r>
            <a:endParaRPr lang="en-US" altLang="zh-CN" dirty="0"/>
          </a:p>
          <a:p>
            <a:r>
              <a:rPr lang="zh-CN" altLang="en-US" dirty="0"/>
              <a:t>根据项目集的构造原则有：若</a:t>
            </a:r>
            <a:r>
              <a:rPr lang="en-US" altLang="zh-CN" dirty="0"/>
              <a:t>A→α</a:t>
            </a:r>
            <a:r>
              <a:rPr lang="en-US" altLang="zh-CN" dirty="0">
                <a:solidFill>
                  <a:srgbClr val="FF0000"/>
                </a:solidFill>
              </a:rPr>
              <a:t>•</a:t>
            </a:r>
            <a:r>
              <a:rPr lang="en-US" altLang="zh-CN" dirty="0"/>
              <a:t>Bβ∈I</a:t>
            </a:r>
            <a:r>
              <a:rPr lang="zh-CN" altLang="en-US" dirty="0"/>
              <a:t>，则</a:t>
            </a:r>
            <a:r>
              <a:rPr lang="en-US" altLang="zh-CN" dirty="0"/>
              <a:t>B→</a:t>
            </a:r>
            <a:r>
              <a:rPr lang="en-US" altLang="zh-CN" dirty="0">
                <a:solidFill>
                  <a:srgbClr val="FF0000"/>
                </a:solidFill>
              </a:rPr>
              <a:t>•</a:t>
            </a:r>
            <a:r>
              <a:rPr lang="en-US" altLang="zh-CN" dirty="0" err="1"/>
              <a:t>γ∈I</a:t>
            </a:r>
            <a:endParaRPr lang="en-US" altLang="zh-CN" dirty="0"/>
          </a:p>
          <a:p>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en-US" altLang="zh-CN" dirty="0"/>
              <a:t>LR(1)</a:t>
            </a:r>
            <a:r>
              <a:rPr lang="zh-CN" altLang="en-US" dirty="0"/>
              <a:t>方法</a:t>
            </a:r>
            <a:endParaRPr lang="zh-CN" altLang="en-US" dirty="0"/>
          </a:p>
        </p:txBody>
      </p:sp>
      <p:sp>
        <p:nvSpPr>
          <p:cNvPr id="4" name="内容占位符 3"/>
          <p:cNvSpPr>
            <a:spLocks noGrp="1"/>
          </p:cNvSpPr>
          <p:nvPr>
            <p:ph sz="quarter" idx="13"/>
          </p:nvPr>
        </p:nvSpPr>
        <p:spPr/>
        <p:txBody>
          <a:bodyPr>
            <a:normAutofit/>
          </a:bodyPr>
          <a:lstStyle/>
          <a:p>
            <a:r>
              <a:rPr lang="zh-CN" altLang="en-US" dirty="0"/>
              <a:t>由此不妨考虑把</a:t>
            </a:r>
            <a:r>
              <a:rPr lang="en-US" altLang="zh-CN" dirty="0">
                <a:solidFill>
                  <a:srgbClr val="FF0000"/>
                </a:solidFill>
              </a:rPr>
              <a:t>FIRST(β)</a:t>
            </a:r>
            <a:r>
              <a:rPr lang="zh-CN" altLang="en-US" dirty="0"/>
              <a:t>作为用产生式</a:t>
            </a:r>
            <a:r>
              <a:rPr lang="en-US" altLang="zh-CN" dirty="0" err="1"/>
              <a:t>B→γ</a:t>
            </a:r>
            <a:r>
              <a:rPr lang="zh-CN" altLang="en-US" dirty="0"/>
              <a:t>归约的搜索符，称为</a:t>
            </a:r>
            <a:r>
              <a:rPr lang="zh-CN" altLang="en-US" dirty="0">
                <a:solidFill>
                  <a:srgbClr val="FF0000"/>
                </a:solidFill>
              </a:rPr>
              <a:t>向前搜索符</a:t>
            </a:r>
            <a:r>
              <a:rPr lang="zh-CN" altLang="en-US" dirty="0"/>
              <a:t>，作为归约时查看的符号集合，用以</a:t>
            </a:r>
            <a:r>
              <a:rPr lang="zh-CN" altLang="en-US" dirty="0">
                <a:solidFill>
                  <a:srgbClr val="FF0000"/>
                </a:solidFill>
              </a:rPr>
              <a:t>替代</a:t>
            </a:r>
            <a:r>
              <a:rPr lang="en-US" altLang="zh-CN" dirty="0"/>
              <a:t>SLR(1)</a:t>
            </a:r>
            <a:r>
              <a:rPr lang="zh-CN" altLang="en-US" dirty="0"/>
              <a:t>分析中的</a:t>
            </a:r>
            <a:r>
              <a:rPr lang="en-US" altLang="zh-CN" dirty="0">
                <a:solidFill>
                  <a:srgbClr val="FF0000"/>
                </a:solidFill>
              </a:rPr>
              <a:t>FOLLOW</a:t>
            </a:r>
            <a:r>
              <a:rPr lang="zh-CN" altLang="en-US" dirty="0">
                <a:solidFill>
                  <a:srgbClr val="FF0000"/>
                </a:solidFill>
              </a:rPr>
              <a:t>集</a:t>
            </a:r>
            <a:r>
              <a:rPr lang="zh-CN" altLang="en-US" dirty="0"/>
              <a:t>，把此搜索符号的集合也放在相应的项目后面，这种方法即</a:t>
            </a:r>
            <a:r>
              <a:rPr lang="en-US" altLang="zh-CN" dirty="0">
                <a:solidFill>
                  <a:srgbClr val="FF0000"/>
                </a:solidFill>
              </a:rPr>
              <a:t>LR(1)</a:t>
            </a:r>
            <a:r>
              <a:rPr lang="zh-CN" altLang="en-US" dirty="0">
                <a:solidFill>
                  <a:srgbClr val="FF0000"/>
                </a:solidFill>
              </a:rPr>
              <a:t>方法</a:t>
            </a:r>
            <a:r>
              <a:rPr lang="zh-CN" altLang="en-US" dirty="0"/>
              <a:t>。</a:t>
            </a:r>
            <a:endParaRPr lang="zh-CN" altLang="en-US" dirty="0"/>
          </a:p>
          <a:p>
            <a:r>
              <a:rPr lang="en-US" altLang="zh-CN" dirty="0">
                <a:solidFill>
                  <a:srgbClr val="FF0000"/>
                </a:solidFill>
              </a:rPr>
              <a:t>LR(1)</a:t>
            </a:r>
            <a:r>
              <a:rPr lang="zh-CN" altLang="en-US" dirty="0">
                <a:solidFill>
                  <a:srgbClr val="FF0000"/>
                </a:solidFill>
              </a:rPr>
              <a:t>项目</a:t>
            </a:r>
            <a:r>
              <a:rPr lang="zh-CN" altLang="en-US" dirty="0"/>
              <a:t>的新形式：</a:t>
            </a:r>
            <a:endParaRPr lang="en-US" altLang="zh-CN" dirty="0"/>
          </a:p>
          <a:p>
            <a:r>
              <a:rPr lang="en-US" altLang="zh-CN" dirty="0"/>
              <a:t>[A→</a:t>
            </a:r>
            <a:r>
              <a:rPr lang="en-US" altLang="zh-CN" dirty="0">
                <a:latin typeface="Comic Sans MS" panose="030F0702030302020204" pitchFamily="66" charset="0"/>
                <a:ea typeface="楷体_GB2312" pitchFamily="49" charset="-122"/>
                <a:sym typeface="Symbol" panose="05050102010706020507" pitchFamily="18" charset="2"/>
              </a:rPr>
              <a:t></a:t>
            </a:r>
            <a:r>
              <a:rPr lang="en-US" altLang="zh-CN" dirty="0">
                <a:solidFill>
                  <a:srgbClr val="FF0000"/>
                </a:solidFill>
              </a:rPr>
              <a:t>•</a:t>
            </a:r>
            <a:r>
              <a:rPr lang="en-US" altLang="zh-CN" dirty="0">
                <a:latin typeface="Comic Sans MS" panose="030F0702030302020204" pitchFamily="66" charset="0"/>
                <a:ea typeface="楷体_GB2312" pitchFamily="49" charset="-122"/>
                <a:sym typeface="Symbol" panose="05050102010706020507" pitchFamily="18" charset="2"/>
              </a:rPr>
              <a:t></a:t>
            </a:r>
            <a:r>
              <a:rPr lang="en-US" altLang="zh-CN" dirty="0"/>
              <a:t>, </a:t>
            </a:r>
            <a:r>
              <a:rPr lang="en-US" altLang="zh-CN" dirty="0">
                <a:solidFill>
                  <a:srgbClr val="FF0000"/>
                </a:solidFill>
              </a:rPr>
              <a:t>a</a:t>
            </a:r>
            <a:r>
              <a:rPr lang="en-US" altLang="zh-CN" dirty="0"/>
              <a:t>]</a:t>
            </a:r>
            <a:r>
              <a:rPr lang="zh-CN" altLang="en-US" dirty="0"/>
              <a:t>，即在</a:t>
            </a:r>
            <a:r>
              <a:rPr lang="en-US" altLang="zh-CN" dirty="0"/>
              <a:t>LR(0)</a:t>
            </a:r>
            <a:r>
              <a:rPr lang="zh-CN" altLang="en-US" dirty="0"/>
              <a:t>项目的基础上，增加了一个搜索符“</a:t>
            </a:r>
            <a:r>
              <a:rPr lang="en-US" altLang="zh-CN" dirty="0"/>
              <a:t>a”</a:t>
            </a:r>
            <a:r>
              <a:rPr lang="zh-CN" altLang="en-US" dirty="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normAutofit fontScale="90000"/>
          </a:bodyPr>
          <a:lstStyle/>
          <a:p>
            <a:r>
              <a:rPr lang="en-US" altLang="zh-CN" dirty="0"/>
              <a:t>7.4.1 LR(1)</a:t>
            </a:r>
            <a:r>
              <a:rPr lang="zh-CN" altLang="en-US" dirty="0"/>
              <a:t>项目集规范族的构造</a:t>
            </a:r>
            <a:endParaRPr lang="zh-CN" altLang="en-US" dirty="0"/>
          </a:p>
        </p:txBody>
      </p:sp>
      <p:sp>
        <p:nvSpPr>
          <p:cNvPr id="4" name="内容占位符 3"/>
          <p:cNvSpPr>
            <a:spLocks noGrp="1"/>
          </p:cNvSpPr>
          <p:nvPr>
            <p:ph sz="quarter" idx="13"/>
          </p:nvPr>
        </p:nvSpPr>
        <p:spPr/>
        <p:txBody>
          <a:bodyPr>
            <a:noAutofit/>
          </a:bodyPr>
          <a:lstStyle/>
          <a:p>
            <a:r>
              <a:rPr lang="zh-CN" altLang="zh-CN" dirty="0"/>
              <a:t>构造有效的</a:t>
            </a:r>
            <a:r>
              <a:rPr lang="en-US" altLang="zh-CN" dirty="0"/>
              <a:t>LR(1)</a:t>
            </a:r>
            <a:r>
              <a:rPr lang="zh-CN" altLang="zh-CN" dirty="0"/>
              <a:t>项目集规范族的办法本质上和构造</a:t>
            </a:r>
            <a:r>
              <a:rPr lang="en-US" altLang="zh-CN" dirty="0"/>
              <a:t>LR(0)</a:t>
            </a:r>
            <a:r>
              <a:rPr lang="zh-CN" altLang="zh-CN" dirty="0"/>
              <a:t>项目集规范族的办法是一样的。类似地，我们也需要两个函数</a:t>
            </a:r>
            <a:r>
              <a:rPr lang="en-US" altLang="zh-CN" dirty="0">
                <a:solidFill>
                  <a:srgbClr val="FF0000"/>
                </a:solidFill>
              </a:rPr>
              <a:t>CLOSURE</a:t>
            </a:r>
            <a:r>
              <a:rPr lang="zh-CN" altLang="zh-CN" dirty="0">
                <a:solidFill>
                  <a:srgbClr val="FF0000"/>
                </a:solidFill>
              </a:rPr>
              <a:t>和</a:t>
            </a:r>
            <a:r>
              <a:rPr lang="en-US" altLang="zh-CN" dirty="0">
                <a:solidFill>
                  <a:srgbClr val="FF0000"/>
                </a:solidFill>
              </a:rPr>
              <a:t>GO</a:t>
            </a:r>
            <a:r>
              <a:rPr lang="zh-CN" altLang="zh-CN" dirty="0"/>
              <a:t>（见教材</a:t>
            </a:r>
            <a:r>
              <a:rPr lang="en-US" altLang="zh-CN" dirty="0"/>
              <a:t>P</a:t>
            </a:r>
            <a:r>
              <a:rPr lang="en-US" altLang="zh-CN" baseline="-25000" dirty="0"/>
              <a:t>144</a:t>
            </a:r>
            <a:r>
              <a:rPr lang="zh-CN" altLang="zh-CN" dirty="0"/>
              <a:t>）。</a:t>
            </a:r>
            <a:endParaRPr lang="zh-CN" altLang="zh-CN" dirty="0"/>
          </a:p>
          <a:p>
            <a:r>
              <a:rPr lang="zh-CN" altLang="zh-CN" dirty="0"/>
              <a:t>以项目</a:t>
            </a:r>
            <a:r>
              <a:rPr lang="en-US" altLang="zh-CN" dirty="0">
                <a:solidFill>
                  <a:srgbClr val="FF0000"/>
                </a:solidFill>
              </a:rPr>
              <a:t>[S</a:t>
            </a:r>
            <a:r>
              <a:rPr lang="zh-CN" altLang="zh-CN" dirty="0">
                <a:solidFill>
                  <a:srgbClr val="FF0000"/>
                </a:solidFill>
              </a:rPr>
              <a:t>′</a:t>
            </a:r>
            <a:r>
              <a:rPr lang="en-US" altLang="zh-CN" dirty="0">
                <a:solidFill>
                  <a:srgbClr val="FF0000"/>
                </a:solidFill>
                <a:sym typeface="Wingdings" panose="05000000000000000000" pitchFamily="2" charset="2"/>
              </a:rPr>
              <a:t></a:t>
            </a:r>
            <a:r>
              <a:rPr lang="zh-CN" altLang="zh-CN" dirty="0">
                <a:solidFill>
                  <a:srgbClr val="FF0000"/>
                </a:solidFill>
              </a:rPr>
              <a:t>•</a:t>
            </a:r>
            <a:r>
              <a:rPr lang="en-US" altLang="zh-CN" dirty="0">
                <a:solidFill>
                  <a:srgbClr val="FF0000"/>
                </a:solidFill>
              </a:rPr>
              <a:t>S, #]</a:t>
            </a:r>
            <a:r>
              <a:rPr lang="zh-CN" altLang="zh-CN" dirty="0"/>
              <a:t>属于初始项目集中，把“＃”作为向前搜索符，表示活前缀为γ要归约成</a:t>
            </a:r>
            <a:r>
              <a:rPr lang="en-US" altLang="zh-CN" dirty="0"/>
              <a:t>S</a:t>
            </a:r>
            <a:r>
              <a:rPr lang="zh-CN" altLang="zh-CN" dirty="0"/>
              <a:t>时，必须里面输入符号为“＃”才行。</a:t>
            </a:r>
            <a:endParaRPr lang="en-US" altLang="zh-CN" dirty="0"/>
          </a:p>
          <a:p>
            <a:r>
              <a:rPr lang="zh-CN" altLang="zh-CN" dirty="0"/>
              <a:t>我们对初始项目</a:t>
            </a:r>
            <a:r>
              <a:rPr lang="en-US" altLang="zh-CN" dirty="0"/>
              <a:t>[S</a:t>
            </a:r>
            <a:r>
              <a:rPr lang="zh-CN" altLang="zh-CN" dirty="0"/>
              <a:t>′</a:t>
            </a:r>
            <a:r>
              <a:rPr lang="en-US" altLang="zh-CN" dirty="0">
                <a:sym typeface="Wingdings" panose="05000000000000000000" pitchFamily="2" charset="2"/>
              </a:rPr>
              <a:t></a:t>
            </a:r>
            <a:r>
              <a:rPr lang="zh-CN" altLang="zh-CN" dirty="0"/>
              <a:t>•</a:t>
            </a:r>
            <a:r>
              <a:rPr lang="en-US" altLang="zh-CN" dirty="0"/>
              <a:t>S, #]</a:t>
            </a:r>
            <a:r>
              <a:rPr lang="zh-CN" altLang="zh-CN" dirty="0"/>
              <a:t>求闭包后再用转换函数逐步求出整个文法的</a:t>
            </a:r>
            <a:r>
              <a:rPr lang="en-US" altLang="zh-CN" dirty="0"/>
              <a:t>LR(1)</a:t>
            </a:r>
            <a:r>
              <a:rPr lang="zh-CN" altLang="zh-CN" dirty="0"/>
              <a:t>项目集规范族。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en-US" altLang="zh-CN" dirty="0"/>
              <a:t>7.1 LR</a:t>
            </a:r>
            <a:r>
              <a:rPr lang="zh-CN" altLang="en-US" dirty="0"/>
              <a:t>分析概述</a:t>
            </a:r>
            <a:endParaRPr lang="zh-CN" altLang="en-US" dirty="0"/>
          </a:p>
        </p:txBody>
      </p:sp>
      <p:sp>
        <p:nvSpPr>
          <p:cNvPr id="4" name="内容占位符 3"/>
          <p:cNvSpPr>
            <a:spLocks noGrp="1"/>
          </p:cNvSpPr>
          <p:nvPr>
            <p:ph sz="quarter" idx="13"/>
          </p:nvPr>
        </p:nvSpPr>
        <p:spPr/>
        <p:txBody>
          <a:bodyPr>
            <a:normAutofit/>
          </a:bodyPr>
          <a:lstStyle/>
          <a:p>
            <a:r>
              <a:rPr lang="zh-CN" altLang="en-US" sz="2400" dirty="0"/>
              <a:t>自下而上分析的中心思想是“移进－归约”，关键问题就是“寻找规范句型的句柄”。当一貌似句柄的符号串呈现于分析栈顶时，如何确定用哪一个产生式来归约？这是一直未能解决的问题。</a:t>
            </a:r>
            <a:endParaRPr lang="zh-CN" altLang="en-US" sz="2400" dirty="0"/>
          </a:p>
          <a:p>
            <a:r>
              <a:rPr lang="zh-CN" altLang="en-US" sz="2400" dirty="0"/>
              <a:t>对于算符优先文法的特殊情况，我们借助算符间的优先关系解决了这一问题。但对于更一般的情况，该如何来做呢？仔细分析问题产生的原因，我们会发现，在分析过程中我们没有利用到已移进和归约出的整个符号串</a:t>
            </a:r>
            <a:r>
              <a:rPr lang="en-US" altLang="zh-CN" sz="2400" dirty="0"/>
              <a:t>——“</a:t>
            </a:r>
            <a:r>
              <a:rPr lang="zh-CN" altLang="en-US" sz="2400" dirty="0"/>
              <a:t>历史资料”，也没有根据产生式去“瞻望”未来可能遇到的输入符号，而</a:t>
            </a:r>
            <a:r>
              <a:rPr lang="en-US" altLang="zh-CN" sz="2400" dirty="0"/>
              <a:t>LR</a:t>
            </a:r>
            <a:r>
              <a:rPr lang="zh-CN" altLang="en-US" sz="2400" dirty="0"/>
              <a:t>分析法就是在这些方面对“移进－归约”进行改造的。</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normAutofit fontScale="90000"/>
          </a:bodyPr>
          <a:lstStyle/>
          <a:p>
            <a:r>
              <a:rPr lang="en-US" altLang="zh-CN" dirty="0"/>
              <a:t>7.4.1 LR(1)</a:t>
            </a:r>
            <a:r>
              <a:rPr lang="zh-CN" altLang="en-US" dirty="0"/>
              <a:t>项目集规范族的构造</a:t>
            </a:r>
            <a:endParaRPr lang="zh-CN" altLang="en-US" dirty="0"/>
          </a:p>
        </p:txBody>
      </p:sp>
      <p:sp>
        <p:nvSpPr>
          <p:cNvPr id="4" name="内容占位符 3"/>
          <p:cNvSpPr>
            <a:spLocks noGrp="1"/>
          </p:cNvSpPr>
          <p:nvPr>
            <p:ph sz="quarter" idx="13"/>
          </p:nvPr>
        </p:nvSpPr>
        <p:spPr/>
        <p:txBody>
          <a:bodyPr>
            <a:noAutofit/>
          </a:bodyPr>
          <a:lstStyle/>
          <a:p>
            <a:r>
              <a:rPr lang="zh-CN" altLang="en-US" dirty="0">
                <a:solidFill>
                  <a:srgbClr val="FF0000"/>
                </a:solidFill>
              </a:rPr>
              <a:t>（</a:t>
            </a:r>
            <a:r>
              <a:rPr lang="en-US" altLang="zh-CN" dirty="0">
                <a:solidFill>
                  <a:srgbClr val="FF0000"/>
                </a:solidFill>
              </a:rPr>
              <a:t>1</a:t>
            </a:r>
            <a:r>
              <a:rPr lang="zh-CN" altLang="en-US" dirty="0">
                <a:solidFill>
                  <a:srgbClr val="FF0000"/>
                </a:solidFill>
              </a:rPr>
              <a:t>）构造</a:t>
            </a:r>
            <a:r>
              <a:rPr lang="en-US" altLang="zh-CN" dirty="0">
                <a:solidFill>
                  <a:srgbClr val="FF0000"/>
                </a:solidFill>
              </a:rPr>
              <a:t>LR(1)</a:t>
            </a:r>
            <a:r>
              <a:rPr lang="zh-CN" altLang="en-US" dirty="0">
                <a:solidFill>
                  <a:srgbClr val="FF0000"/>
                </a:solidFill>
              </a:rPr>
              <a:t>项目集的闭包函数</a:t>
            </a:r>
            <a:endParaRPr lang="en-US" altLang="zh-CN" dirty="0">
              <a:solidFill>
                <a:srgbClr val="FF0000"/>
              </a:solidFill>
            </a:endParaRPr>
          </a:p>
          <a:p>
            <a:r>
              <a:rPr lang="zh-CN" altLang="zh-CN" dirty="0"/>
              <a:t>设</a:t>
            </a:r>
            <a:r>
              <a:rPr lang="en-US" altLang="zh-CN" dirty="0"/>
              <a:t>I</a:t>
            </a:r>
            <a:r>
              <a:rPr lang="zh-CN" altLang="zh-CN" dirty="0"/>
              <a:t>是一个项目集</a:t>
            </a:r>
            <a:r>
              <a:rPr lang="zh-CN" altLang="en-US" dirty="0"/>
              <a:t>，</a:t>
            </a:r>
            <a:endParaRPr lang="en-US" altLang="zh-CN" dirty="0"/>
          </a:p>
          <a:p>
            <a:r>
              <a:rPr lang="zh-CN" altLang="zh-CN" dirty="0"/>
              <a:t>①</a:t>
            </a:r>
            <a:r>
              <a:rPr lang="en-US" altLang="zh-CN" dirty="0"/>
              <a:t>I</a:t>
            </a:r>
            <a:r>
              <a:rPr lang="zh-CN" altLang="zh-CN" dirty="0"/>
              <a:t>的任何项目∈</a:t>
            </a:r>
            <a:r>
              <a:rPr lang="en-US" altLang="zh-CN" dirty="0"/>
              <a:t>CLOSURE(I)</a:t>
            </a:r>
            <a:r>
              <a:rPr lang="zh-CN" altLang="zh-CN" dirty="0"/>
              <a:t>；</a:t>
            </a:r>
            <a:endParaRPr lang="en-US" altLang="zh-CN" dirty="0"/>
          </a:p>
          <a:p>
            <a:r>
              <a:rPr lang="zh-CN" altLang="zh-CN" dirty="0"/>
              <a:t>②</a:t>
            </a:r>
            <a:r>
              <a:rPr lang="zh-CN" altLang="en-US" dirty="0"/>
              <a:t>若 </a:t>
            </a:r>
            <a:r>
              <a:rPr lang="en-US" altLang="zh-CN" dirty="0"/>
              <a:t>[</a:t>
            </a:r>
            <a:r>
              <a:rPr lang="en-US" altLang="zh-CN" dirty="0">
                <a:solidFill>
                  <a:srgbClr val="FF0000"/>
                </a:solidFill>
              </a:rPr>
              <a:t>A→</a:t>
            </a:r>
            <a:r>
              <a:rPr lang="zh-CN" altLang="zh-CN" dirty="0">
                <a:solidFill>
                  <a:srgbClr val="FF0000"/>
                </a:solidFill>
              </a:rPr>
              <a:t> α•</a:t>
            </a:r>
            <a:r>
              <a:rPr lang="en-US" altLang="zh-CN" dirty="0">
                <a:solidFill>
                  <a:srgbClr val="FF0000"/>
                </a:solidFill>
              </a:rPr>
              <a:t>B</a:t>
            </a:r>
            <a:r>
              <a:rPr lang="zh-CN" altLang="zh-CN" dirty="0">
                <a:solidFill>
                  <a:srgbClr val="FF0000"/>
                </a:solidFill>
              </a:rPr>
              <a:t>β</a:t>
            </a:r>
            <a:r>
              <a:rPr lang="en-US" altLang="zh-CN" dirty="0">
                <a:solidFill>
                  <a:srgbClr val="FF0000"/>
                </a:solidFill>
              </a:rPr>
              <a:t>, a</a:t>
            </a:r>
            <a:r>
              <a:rPr lang="en-US" altLang="zh-CN" dirty="0"/>
              <a:t>]</a:t>
            </a:r>
            <a:r>
              <a:rPr lang="zh-CN" altLang="zh-CN" dirty="0"/>
              <a:t>∈</a:t>
            </a:r>
            <a:r>
              <a:rPr lang="en-US" altLang="zh-CN" dirty="0"/>
              <a:t>CLOSURE(I)</a:t>
            </a:r>
            <a:r>
              <a:rPr lang="zh-CN" altLang="en-US" dirty="0"/>
              <a:t>，</a:t>
            </a:r>
            <a:r>
              <a:rPr lang="en-US" altLang="zh-CN" dirty="0"/>
              <a:t>B→</a:t>
            </a:r>
            <a:r>
              <a:rPr lang="zh-CN" altLang="zh-CN" dirty="0"/>
              <a:t>γ</a:t>
            </a:r>
            <a:r>
              <a:rPr lang="zh-CN" altLang="en-US" dirty="0"/>
              <a:t>是文法的产生式，</a:t>
            </a:r>
            <a:r>
              <a:rPr lang="en-US" altLang="zh-CN" dirty="0"/>
              <a:t> b</a:t>
            </a:r>
            <a:r>
              <a:rPr lang="zh-CN" altLang="zh-CN" dirty="0"/>
              <a:t>∈</a:t>
            </a:r>
            <a:r>
              <a:rPr lang="en-US" altLang="zh-CN" dirty="0"/>
              <a:t>V*</a:t>
            </a:r>
            <a:r>
              <a:rPr lang="zh-CN" altLang="en-US" dirty="0"/>
              <a:t>，</a:t>
            </a:r>
            <a:r>
              <a:rPr lang="en-US" altLang="zh-CN" dirty="0">
                <a:solidFill>
                  <a:srgbClr val="FF0000"/>
                </a:solidFill>
              </a:rPr>
              <a:t>b</a:t>
            </a:r>
            <a:r>
              <a:rPr lang="zh-CN" altLang="zh-CN" dirty="0">
                <a:solidFill>
                  <a:srgbClr val="FF0000"/>
                </a:solidFill>
              </a:rPr>
              <a:t>∈</a:t>
            </a:r>
            <a:r>
              <a:rPr lang="en-US" altLang="zh-CN" dirty="0">
                <a:solidFill>
                  <a:srgbClr val="FF0000"/>
                </a:solidFill>
              </a:rPr>
              <a:t>FIRST(</a:t>
            </a:r>
            <a:r>
              <a:rPr lang="zh-CN" altLang="zh-CN" dirty="0">
                <a:solidFill>
                  <a:srgbClr val="FF0000"/>
                </a:solidFill>
              </a:rPr>
              <a:t>β</a:t>
            </a:r>
            <a:r>
              <a:rPr lang="en-US" altLang="zh-CN" dirty="0">
                <a:solidFill>
                  <a:srgbClr val="FF0000"/>
                </a:solidFill>
              </a:rPr>
              <a:t>a)</a:t>
            </a:r>
            <a:r>
              <a:rPr lang="zh-CN" altLang="en-US" dirty="0"/>
              <a:t>，则</a:t>
            </a:r>
            <a:r>
              <a:rPr lang="en-US" altLang="zh-CN" dirty="0"/>
              <a:t>[</a:t>
            </a:r>
            <a:r>
              <a:rPr lang="en-US" altLang="zh-CN" dirty="0">
                <a:solidFill>
                  <a:srgbClr val="FF0000"/>
                </a:solidFill>
              </a:rPr>
              <a:t>B→•</a:t>
            </a:r>
            <a:r>
              <a:rPr lang="zh-CN" altLang="zh-CN" dirty="0">
                <a:solidFill>
                  <a:srgbClr val="FF0000"/>
                </a:solidFill>
              </a:rPr>
              <a:t>γ</a:t>
            </a:r>
            <a:r>
              <a:rPr lang="en-US" altLang="zh-CN" dirty="0">
                <a:solidFill>
                  <a:srgbClr val="FF0000"/>
                </a:solidFill>
              </a:rPr>
              <a:t>, b</a:t>
            </a:r>
            <a:r>
              <a:rPr lang="en-US" altLang="zh-CN" dirty="0"/>
              <a:t>]</a:t>
            </a:r>
            <a:r>
              <a:rPr lang="zh-CN" altLang="zh-CN" dirty="0"/>
              <a:t>∈</a:t>
            </a:r>
            <a:r>
              <a:rPr lang="en-US" altLang="zh-CN" dirty="0"/>
              <a:t>CLOSURE(I)</a:t>
            </a:r>
            <a:r>
              <a:rPr lang="zh-CN" altLang="en-US" dirty="0"/>
              <a:t>；</a:t>
            </a:r>
            <a:endParaRPr lang="en-US" altLang="zh-CN" dirty="0"/>
          </a:p>
          <a:p>
            <a:r>
              <a:rPr lang="zh-CN" altLang="zh-CN" dirty="0"/>
              <a:t>③重复步骤②，直</a:t>
            </a:r>
            <a:r>
              <a:rPr lang="zh-CN" altLang="en-US" dirty="0"/>
              <a:t>到</a:t>
            </a:r>
            <a:r>
              <a:rPr lang="en-US" altLang="zh-CN" dirty="0"/>
              <a:t>CLOSURE(I)</a:t>
            </a:r>
            <a:r>
              <a:rPr lang="zh-CN" altLang="zh-CN" dirty="0"/>
              <a:t>不再</a:t>
            </a:r>
            <a:r>
              <a:rPr lang="zh-CN" altLang="en-US" dirty="0"/>
              <a:t>扩大。</a:t>
            </a:r>
            <a:r>
              <a:rPr lang="zh-CN" altLang="zh-CN" dirty="0"/>
              <a:t> </a:t>
            </a:r>
            <a:endParaRPr lang="zh-CN" altLang="en-US"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normAutofit fontScale="90000"/>
          </a:bodyPr>
          <a:lstStyle/>
          <a:p>
            <a:r>
              <a:rPr lang="en-US" altLang="zh-CN" dirty="0"/>
              <a:t>7.4.1 LR(1)</a:t>
            </a:r>
            <a:r>
              <a:rPr lang="zh-CN" altLang="en-US" dirty="0"/>
              <a:t>项目集规范族的构造</a:t>
            </a:r>
            <a:endParaRPr lang="zh-CN" altLang="en-US" dirty="0"/>
          </a:p>
        </p:txBody>
      </p:sp>
      <p:sp>
        <p:nvSpPr>
          <p:cNvPr id="4" name="内容占位符 3"/>
          <p:cNvSpPr>
            <a:spLocks noGrp="1"/>
          </p:cNvSpPr>
          <p:nvPr>
            <p:ph sz="quarter" idx="13"/>
          </p:nvPr>
        </p:nvSpPr>
        <p:spPr/>
        <p:txBody>
          <a:bodyPr/>
          <a:lstStyle/>
          <a:p>
            <a:r>
              <a:rPr lang="zh-CN" altLang="en-US" dirty="0">
                <a:solidFill>
                  <a:srgbClr val="FF0000"/>
                </a:solidFill>
              </a:rPr>
              <a:t>（</a:t>
            </a:r>
            <a:r>
              <a:rPr lang="en-US" altLang="zh-CN" dirty="0">
                <a:solidFill>
                  <a:srgbClr val="FF0000"/>
                </a:solidFill>
              </a:rPr>
              <a:t>2</a:t>
            </a:r>
            <a:r>
              <a:rPr lang="zh-CN" altLang="en-US" dirty="0">
                <a:solidFill>
                  <a:srgbClr val="FF0000"/>
                </a:solidFill>
              </a:rPr>
              <a:t>）转换函数的构造 </a:t>
            </a:r>
            <a:r>
              <a:rPr lang="en-US" altLang="zh-CN" dirty="0">
                <a:solidFill>
                  <a:srgbClr val="FF0000"/>
                </a:solidFill>
              </a:rPr>
              <a:t>(</a:t>
            </a:r>
            <a:r>
              <a:rPr lang="zh-CN" altLang="en-US" dirty="0">
                <a:solidFill>
                  <a:srgbClr val="FF0000"/>
                </a:solidFill>
              </a:rPr>
              <a:t>圆点移动时，搜索符可以传播</a:t>
            </a:r>
            <a:r>
              <a:rPr lang="en-US" altLang="zh-CN" dirty="0">
                <a:solidFill>
                  <a:srgbClr val="FF0000"/>
                </a:solidFill>
              </a:rPr>
              <a:t>)</a:t>
            </a:r>
            <a:endParaRPr lang="en-US" altLang="zh-CN" dirty="0">
              <a:solidFill>
                <a:srgbClr val="FF0000"/>
              </a:solidFill>
            </a:endParaRPr>
          </a:p>
          <a:p>
            <a:r>
              <a:rPr lang="en-US" altLang="zh-CN" dirty="0">
                <a:solidFill>
                  <a:srgbClr val="FF0000"/>
                </a:solidFill>
              </a:rPr>
              <a:t>GO(I, X)= CLOSURE(J)</a:t>
            </a:r>
            <a:endParaRPr lang="en-US" altLang="zh-CN" dirty="0">
              <a:solidFill>
                <a:srgbClr val="FF0000"/>
              </a:solidFill>
            </a:endParaRPr>
          </a:p>
          <a:p>
            <a:r>
              <a:rPr lang="zh-CN" altLang="en-US" dirty="0"/>
              <a:t>其中：</a:t>
            </a:r>
            <a:r>
              <a:rPr lang="en-US" altLang="zh-CN" dirty="0"/>
              <a:t>I</a:t>
            </a:r>
            <a:r>
              <a:rPr lang="zh-CN" altLang="en-US" dirty="0"/>
              <a:t>为</a:t>
            </a:r>
            <a:r>
              <a:rPr lang="en-US" altLang="zh-CN" dirty="0"/>
              <a:t>LR(1)</a:t>
            </a:r>
            <a:r>
              <a:rPr lang="zh-CN" altLang="en-US" dirty="0"/>
              <a:t>的项目集，</a:t>
            </a:r>
            <a:r>
              <a:rPr lang="en-US" altLang="zh-CN" dirty="0"/>
              <a:t>X</a:t>
            </a:r>
            <a:r>
              <a:rPr lang="zh-CN" altLang="en-US" dirty="0"/>
              <a:t>为一文法符号</a:t>
            </a:r>
            <a:endParaRPr lang="en-US" altLang="zh-CN" dirty="0"/>
          </a:p>
          <a:p>
            <a:r>
              <a:rPr lang="en-US" altLang="zh-CN" dirty="0"/>
              <a:t>J={</a:t>
            </a:r>
            <a:r>
              <a:rPr lang="zh-CN" altLang="en-US" dirty="0"/>
              <a:t>任何形如</a:t>
            </a:r>
            <a:r>
              <a:rPr lang="en-US" altLang="zh-CN" dirty="0"/>
              <a:t>[</a:t>
            </a:r>
            <a:r>
              <a:rPr lang="en-US" altLang="zh-CN" dirty="0">
                <a:solidFill>
                  <a:srgbClr val="FF0000"/>
                </a:solidFill>
              </a:rPr>
              <a:t>A→</a:t>
            </a:r>
            <a:r>
              <a:rPr lang="zh-CN" altLang="zh-CN" dirty="0">
                <a:solidFill>
                  <a:srgbClr val="FF0000"/>
                </a:solidFill>
              </a:rPr>
              <a:t> α</a:t>
            </a:r>
            <a:r>
              <a:rPr lang="en-US" altLang="zh-CN" dirty="0">
                <a:solidFill>
                  <a:srgbClr val="FF0000"/>
                </a:solidFill>
              </a:rPr>
              <a:t>X</a:t>
            </a:r>
            <a:r>
              <a:rPr lang="zh-CN" altLang="zh-CN" dirty="0">
                <a:solidFill>
                  <a:srgbClr val="FF0000"/>
                </a:solidFill>
              </a:rPr>
              <a:t>•β</a:t>
            </a:r>
            <a:r>
              <a:rPr lang="en-US" altLang="zh-CN" dirty="0">
                <a:solidFill>
                  <a:srgbClr val="FF0000"/>
                </a:solidFill>
              </a:rPr>
              <a:t>, a</a:t>
            </a:r>
            <a:r>
              <a:rPr lang="en-US" altLang="zh-CN" dirty="0"/>
              <a:t>]</a:t>
            </a:r>
            <a:r>
              <a:rPr lang="zh-CN" altLang="en-US" dirty="0"/>
              <a:t>的项目</a:t>
            </a:r>
            <a:r>
              <a:rPr lang="en-US" altLang="zh-CN" dirty="0"/>
              <a:t>| [A→</a:t>
            </a:r>
            <a:r>
              <a:rPr lang="zh-CN" altLang="zh-CN" dirty="0"/>
              <a:t> α•</a:t>
            </a:r>
            <a:r>
              <a:rPr lang="en-US" altLang="zh-CN" dirty="0"/>
              <a:t>X</a:t>
            </a:r>
            <a:r>
              <a:rPr lang="zh-CN" altLang="zh-CN" dirty="0"/>
              <a:t>β</a:t>
            </a:r>
            <a:r>
              <a:rPr lang="en-US" altLang="zh-CN" dirty="0"/>
              <a:t>, a]</a:t>
            </a:r>
            <a:r>
              <a:rPr lang="zh-CN" altLang="zh-CN" dirty="0"/>
              <a:t> ∈ </a:t>
            </a:r>
            <a:r>
              <a:rPr lang="en-US" altLang="zh-CN" dirty="0"/>
              <a:t>I}</a:t>
            </a:r>
            <a:endParaRPr lang="en-US" altLang="zh-CN" dirty="0"/>
          </a:p>
          <a:p>
            <a:r>
              <a:rPr lang="zh-CN" altLang="zh-CN" dirty="0"/>
              <a:t>现在可以对教材</a:t>
            </a:r>
            <a:r>
              <a:rPr lang="en-US" altLang="zh-CN" dirty="0"/>
              <a:t>P</a:t>
            </a:r>
            <a:r>
              <a:rPr lang="en-US" altLang="zh-CN" baseline="-25000" dirty="0"/>
              <a:t>142</a:t>
            </a:r>
            <a:r>
              <a:rPr lang="zh-CN" altLang="zh-CN" dirty="0"/>
              <a:t>上的例子出现的冲突构造它的</a:t>
            </a:r>
            <a:r>
              <a:rPr lang="en-US" altLang="zh-CN" dirty="0"/>
              <a:t>LR(1)</a:t>
            </a:r>
            <a:r>
              <a:rPr lang="zh-CN" altLang="zh-CN" dirty="0"/>
              <a:t>项目集规范族了</a:t>
            </a:r>
            <a:r>
              <a:rPr lang="zh-CN" altLang="en-US" dirty="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5" name="Text Box 97"/>
          <p:cNvSpPr txBox="1">
            <a:spLocks noChangeArrowheads="1"/>
          </p:cNvSpPr>
          <p:nvPr/>
        </p:nvSpPr>
        <p:spPr bwMode="auto">
          <a:xfrm>
            <a:off x="293357" y="155438"/>
            <a:ext cx="2362201" cy="3767137"/>
          </a:xfrm>
          <a:prstGeom prst="rect">
            <a:avLst/>
          </a:prstGeom>
        </p:spPr>
        <p:style>
          <a:lnRef idx="0">
            <a:schemeClr val="accent1"/>
          </a:lnRef>
          <a:fillRef idx="3">
            <a:schemeClr val="accent1"/>
          </a:fillRef>
          <a:effectRef idx="3">
            <a:schemeClr val="accent1"/>
          </a:effectRef>
          <a:fontRef idx="minor">
            <a:schemeClr val="lt1"/>
          </a:fontRef>
        </p:style>
        <p:txBody>
          <a:bodyPr wrap="square" anchor="ctr" anchorCtr="0">
            <a:noAutofit/>
          </a:bodyPr>
          <a:lstStyle>
            <a:defPPr>
              <a:defRPr lang="zh-CN"/>
            </a:defPPr>
            <a:lvl1pPr algn="just" eaLnBrk="0" hangingPunct="0">
              <a:lnSpc>
                <a:spcPct val="150000"/>
              </a:lnSpc>
              <a:defRPr sz="24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dirty="0">
                <a:effectLst>
                  <a:outerShdw blurRad="38100" dist="38100" dir="2700000" algn="tl">
                    <a:srgbClr val="000000">
                      <a:alpha val="43137"/>
                    </a:srgbClr>
                  </a:outerShdw>
                </a:effectLst>
              </a:rPr>
              <a:t>文法</a:t>
            </a:r>
            <a:r>
              <a:rPr lang="en-US" altLang="zh-CN" dirty="0">
                <a:effectLst>
                  <a:outerShdw blurRad="38100" dist="38100" dir="2700000" algn="tl">
                    <a:srgbClr val="000000">
                      <a:alpha val="43137"/>
                    </a:srgbClr>
                  </a:outerShdw>
                </a:effectLst>
              </a:rPr>
              <a:t>G‘</a:t>
            </a:r>
            <a:r>
              <a:rPr lang="zh-CN" altLang="en-US" dirty="0">
                <a:effectLst>
                  <a:outerShdw blurRad="38100" dist="38100" dir="2700000" algn="tl">
                    <a:srgbClr val="000000">
                      <a:alpha val="43137"/>
                    </a:srgbClr>
                  </a:outerShdw>
                </a:effectLst>
              </a:rPr>
              <a:t>：</a:t>
            </a:r>
            <a:br>
              <a:rPr lang="zh-CN" altLang="en-US" dirty="0">
                <a:effectLst>
                  <a:outerShdw blurRad="38100" dist="38100" dir="2700000" algn="tl">
                    <a:srgbClr val="000000">
                      <a:alpha val="43137"/>
                    </a:srgbClr>
                  </a:outerShdw>
                </a:effectLst>
              </a:rPr>
            </a:br>
            <a:r>
              <a:rPr lang="en-US" altLang="zh-CN" dirty="0">
                <a:effectLst>
                  <a:outerShdw blurRad="38100" dist="38100" dir="2700000" algn="tl">
                    <a:srgbClr val="000000">
                      <a:alpha val="43137"/>
                    </a:srgbClr>
                  </a:outerShdw>
                </a:effectLst>
              </a:rPr>
              <a:t>(0) S’ </a:t>
            </a:r>
            <a:r>
              <a:rPr lang="en-US" altLang="zh-CN" dirty="0">
                <a:effectLst>
                  <a:outerShdw blurRad="38100" dist="38100" dir="2700000" algn="tl">
                    <a:srgbClr val="000000">
                      <a:alpha val="43137"/>
                    </a:srgbClr>
                  </a:outerShdw>
                </a:effectLst>
                <a:sym typeface="Symbol" panose="05050102010706020507" pitchFamily="18" charset="2"/>
              </a:rPr>
              <a:t></a:t>
            </a:r>
            <a:r>
              <a:rPr lang="en-US" altLang="zh-CN" dirty="0">
                <a:effectLst>
                  <a:outerShdw blurRad="38100" dist="38100" dir="2700000" algn="tl">
                    <a:srgbClr val="000000">
                      <a:alpha val="43137"/>
                    </a:srgbClr>
                  </a:outerShdw>
                </a:effectLst>
              </a:rPr>
              <a:t> S</a:t>
            </a:r>
            <a:br>
              <a:rPr lang="en-US" altLang="zh-CN" dirty="0">
                <a:effectLst>
                  <a:outerShdw blurRad="38100" dist="38100" dir="2700000" algn="tl">
                    <a:srgbClr val="000000">
                      <a:alpha val="43137"/>
                    </a:srgbClr>
                  </a:outerShdw>
                </a:effectLst>
              </a:rPr>
            </a:br>
            <a:r>
              <a:rPr lang="en-US" altLang="zh-CN" dirty="0">
                <a:effectLst>
                  <a:outerShdw blurRad="38100" dist="38100" dir="2700000" algn="tl">
                    <a:srgbClr val="000000">
                      <a:alpha val="43137"/>
                    </a:srgbClr>
                  </a:outerShdw>
                </a:effectLst>
              </a:rPr>
              <a:t>(1) S </a:t>
            </a:r>
            <a:r>
              <a:rPr lang="en-US" altLang="zh-CN" dirty="0">
                <a:effectLst>
                  <a:outerShdw blurRad="38100" dist="38100" dir="2700000" algn="tl">
                    <a:srgbClr val="000000">
                      <a:alpha val="43137"/>
                    </a:srgbClr>
                  </a:outerShdw>
                </a:effectLst>
                <a:sym typeface="Symbol" panose="05050102010706020507" pitchFamily="18" charset="2"/>
              </a:rPr>
              <a:t> </a:t>
            </a:r>
            <a:r>
              <a:rPr lang="en-US" altLang="zh-CN" dirty="0" err="1">
                <a:effectLst>
                  <a:outerShdw blurRad="38100" dist="38100" dir="2700000" algn="tl">
                    <a:srgbClr val="000000">
                      <a:alpha val="43137"/>
                    </a:srgbClr>
                  </a:outerShdw>
                </a:effectLst>
                <a:sym typeface="Symbol" panose="05050102010706020507" pitchFamily="18" charset="2"/>
              </a:rPr>
              <a:t>aAd</a:t>
            </a:r>
            <a:r>
              <a:rPr lang="en-US" altLang="zh-CN" dirty="0">
                <a:effectLst>
                  <a:outerShdw blurRad="38100" dist="38100" dir="2700000" algn="tl">
                    <a:srgbClr val="000000">
                      <a:alpha val="43137"/>
                    </a:srgbClr>
                  </a:outerShdw>
                </a:effectLst>
                <a:sym typeface="Symbol" panose="05050102010706020507" pitchFamily="18" charset="2"/>
              </a:rPr>
              <a:t> </a:t>
            </a:r>
            <a:br>
              <a:rPr lang="en-US" altLang="zh-CN" dirty="0">
                <a:effectLst>
                  <a:outerShdw blurRad="38100" dist="38100" dir="2700000" algn="tl">
                    <a:srgbClr val="000000">
                      <a:alpha val="43137"/>
                    </a:srgbClr>
                  </a:outerShdw>
                </a:effectLst>
                <a:sym typeface="Symbol" panose="05050102010706020507" pitchFamily="18" charset="2"/>
              </a:rPr>
            </a:br>
            <a:r>
              <a:rPr lang="en-US" altLang="zh-CN" dirty="0">
                <a:effectLst>
                  <a:outerShdw blurRad="38100" dist="38100" dir="2700000" algn="tl">
                    <a:srgbClr val="000000">
                      <a:alpha val="43137"/>
                    </a:srgbClr>
                  </a:outerShdw>
                </a:effectLst>
                <a:sym typeface="Symbol" panose="05050102010706020507" pitchFamily="18" charset="2"/>
              </a:rPr>
              <a:t>(2) S  </a:t>
            </a:r>
            <a:r>
              <a:rPr lang="en-US" altLang="zh-CN" dirty="0" err="1">
                <a:effectLst>
                  <a:outerShdw blurRad="38100" dist="38100" dir="2700000" algn="tl">
                    <a:srgbClr val="000000">
                      <a:alpha val="43137"/>
                    </a:srgbClr>
                  </a:outerShdw>
                </a:effectLst>
                <a:sym typeface="Symbol" panose="05050102010706020507" pitchFamily="18" charset="2"/>
              </a:rPr>
              <a:t>bAc</a:t>
            </a:r>
            <a:br>
              <a:rPr lang="en-US" altLang="zh-CN" dirty="0">
                <a:effectLst>
                  <a:outerShdw blurRad="38100" dist="38100" dir="2700000" algn="tl">
                    <a:srgbClr val="000000">
                      <a:alpha val="43137"/>
                    </a:srgbClr>
                  </a:outerShdw>
                </a:effectLst>
                <a:sym typeface="Symbol" panose="05050102010706020507" pitchFamily="18" charset="2"/>
              </a:rPr>
            </a:br>
            <a:r>
              <a:rPr lang="en-US" altLang="zh-CN" dirty="0">
                <a:effectLst>
                  <a:outerShdw blurRad="38100" dist="38100" dir="2700000" algn="tl">
                    <a:srgbClr val="000000">
                      <a:alpha val="43137"/>
                    </a:srgbClr>
                  </a:outerShdw>
                </a:effectLst>
                <a:sym typeface="Symbol" panose="05050102010706020507" pitchFamily="18" charset="2"/>
              </a:rPr>
              <a:t>(3) S  </a:t>
            </a:r>
            <a:r>
              <a:rPr lang="en-US" altLang="zh-CN" dirty="0" err="1">
                <a:effectLst>
                  <a:outerShdw blurRad="38100" dist="38100" dir="2700000" algn="tl">
                    <a:srgbClr val="000000">
                      <a:alpha val="43137"/>
                    </a:srgbClr>
                  </a:outerShdw>
                </a:effectLst>
                <a:sym typeface="Symbol" panose="05050102010706020507" pitchFamily="18" charset="2"/>
              </a:rPr>
              <a:t>aec</a:t>
            </a:r>
            <a:br>
              <a:rPr lang="en-US" altLang="zh-CN" dirty="0">
                <a:effectLst>
                  <a:outerShdw blurRad="38100" dist="38100" dir="2700000" algn="tl">
                    <a:srgbClr val="000000">
                      <a:alpha val="43137"/>
                    </a:srgbClr>
                  </a:outerShdw>
                </a:effectLst>
                <a:sym typeface="Symbol" panose="05050102010706020507" pitchFamily="18" charset="2"/>
              </a:rPr>
            </a:br>
            <a:r>
              <a:rPr lang="en-US" altLang="zh-CN" dirty="0">
                <a:effectLst>
                  <a:outerShdw blurRad="38100" dist="38100" dir="2700000" algn="tl">
                    <a:srgbClr val="000000">
                      <a:alpha val="43137"/>
                    </a:srgbClr>
                  </a:outerShdw>
                </a:effectLst>
                <a:sym typeface="Symbol" panose="05050102010706020507" pitchFamily="18" charset="2"/>
              </a:rPr>
              <a:t>(4) S  bed</a:t>
            </a:r>
            <a:br>
              <a:rPr lang="en-US" altLang="zh-CN" dirty="0">
                <a:effectLst>
                  <a:outerShdw blurRad="38100" dist="38100" dir="2700000" algn="tl">
                    <a:srgbClr val="000000">
                      <a:alpha val="43137"/>
                    </a:srgbClr>
                  </a:outerShdw>
                </a:effectLst>
                <a:sym typeface="Symbol" panose="05050102010706020507" pitchFamily="18" charset="2"/>
              </a:rPr>
            </a:br>
            <a:r>
              <a:rPr lang="en-US" altLang="zh-CN" dirty="0">
                <a:effectLst>
                  <a:outerShdw blurRad="38100" dist="38100" dir="2700000" algn="tl">
                    <a:srgbClr val="000000">
                      <a:alpha val="43137"/>
                    </a:srgbClr>
                  </a:outerShdw>
                </a:effectLst>
                <a:sym typeface="Symbol" panose="05050102010706020507" pitchFamily="18" charset="2"/>
              </a:rPr>
              <a:t>(5) A  e</a:t>
            </a:r>
            <a:endParaRPr lang="en-US" altLang="zh-CN" dirty="0">
              <a:effectLst>
                <a:outerShdw blurRad="38100" dist="38100" dir="2700000" algn="tl">
                  <a:srgbClr val="000000">
                    <a:alpha val="43137"/>
                  </a:srgbClr>
                </a:outerShdw>
              </a:effectLst>
              <a:sym typeface="Symbol" panose="05050102010706020507" pitchFamily="18" charset="2"/>
            </a:endParaRPr>
          </a:p>
        </p:txBody>
      </p:sp>
      <p:grpSp>
        <p:nvGrpSpPr>
          <p:cNvPr id="46" name="组合 45"/>
          <p:cNvGrpSpPr/>
          <p:nvPr/>
        </p:nvGrpSpPr>
        <p:grpSpPr>
          <a:xfrm>
            <a:off x="2915478" y="139562"/>
            <a:ext cx="6096000" cy="6324600"/>
            <a:chOff x="2915478" y="139562"/>
            <a:chExt cx="6096000" cy="6324600"/>
          </a:xfrm>
        </p:grpSpPr>
        <p:sp>
          <p:nvSpPr>
            <p:cNvPr id="6" name="Text Box 96"/>
            <p:cNvSpPr txBox="1">
              <a:spLocks noChangeArrowheads="1"/>
            </p:cNvSpPr>
            <p:nvPr/>
          </p:nvSpPr>
          <p:spPr bwMode="auto">
            <a:xfrm>
              <a:off x="2915478" y="139562"/>
              <a:ext cx="1676400" cy="24399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itchFamily="2" charset="-122"/>
                </a:defRPr>
              </a:lvl1pPr>
              <a:lvl2pPr marL="742950" indent="-285750" eaLnBrk="0" hangingPunct="0">
                <a:defRPr kumimoji="1" sz="2400">
                  <a:solidFill>
                    <a:schemeClr val="tx1"/>
                  </a:solidFill>
                  <a:latin typeface="Times New Roman" panose="02020603050405020304" pitchFamily="18" charset="0"/>
                  <a:ea typeface="宋体" pitchFamily="2" charset="-122"/>
                </a:defRPr>
              </a:lvl2pPr>
              <a:lvl3pPr marL="1143000" indent="-228600" eaLnBrk="0" hangingPunct="0">
                <a:defRPr kumimoji="1" sz="2400">
                  <a:solidFill>
                    <a:schemeClr val="tx1"/>
                  </a:solidFill>
                  <a:latin typeface="Times New Roman" panose="02020603050405020304" pitchFamily="18" charset="0"/>
                  <a:ea typeface="宋体" pitchFamily="2" charset="-122"/>
                </a:defRPr>
              </a:lvl3pPr>
              <a:lvl4pPr marL="1600200" indent="-228600" eaLnBrk="0" hangingPunct="0">
                <a:defRPr kumimoji="1" sz="2400">
                  <a:solidFill>
                    <a:schemeClr val="tx1"/>
                  </a:solidFill>
                  <a:latin typeface="Times New Roman" panose="02020603050405020304" pitchFamily="18" charset="0"/>
                  <a:ea typeface="宋体" pitchFamily="2" charset="-122"/>
                </a:defRPr>
              </a:lvl4pPr>
              <a:lvl5pPr marL="2057400" indent="-228600" eaLnBrk="0" hangingPunct="0">
                <a:defRPr kumimoji="1"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lang="en-US" altLang="zh-CN" sz="1800" dirty="0">
                  <a:latin typeface="+mn-lt"/>
                </a:rPr>
                <a:t>I</a:t>
              </a:r>
              <a:r>
                <a:rPr lang="en-US" altLang="zh-CN" sz="1800" baseline="-25000" dirty="0">
                  <a:latin typeface="+mn-lt"/>
                </a:rPr>
                <a:t>0</a:t>
              </a:r>
              <a:r>
                <a:rPr lang="en-US" altLang="zh-CN" sz="1800" dirty="0">
                  <a:latin typeface="+mn-lt"/>
                </a:rPr>
                <a:t>:</a:t>
              </a:r>
              <a:endParaRPr lang="en-US" altLang="zh-CN" sz="1800" dirty="0">
                <a:latin typeface="+mn-lt"/>
              </a:endParaRPr>
            </a:p>
            <a:p>
              <a:pPr>
                <a:spcBef>
                  <a:spcPct val="50000"/>
                </a:spcBef>
              </a:pPr>
              <a:r>
                <a:rPr lang="en-US" altLang="zh-CN" sz="1800" dirty="0">
                  <a:latin typeface="+mn-lt"/>
                </a:rPr>
                <a:t>S’ </a:t>
              </a:r>
              <a:r>
                <a:rPr lang="en-US" altLang="zh-CN" sz="1800" dirty="0">
                  <a:sym typeface="Symbol" panose="05050102010706020507" pitchFamily="18" charset="2"/>
                </a:rPr>
                <a:t> </a:t>
              </a:r>
              <a:r>
                <a:rPr lang="en-US" altLang="zh-CN" sz="1800" dirty="0">
                  <a:latin typeface="+mn-lt"/>
                  <a:ea typeface="楷体_GB2312" pitchFamily="49" charset="-122"/>
                </a:rPr>
                <a:t>•</a:t>
              </a:r>
              <a:r>
                <a:rPr lang="en-US" altLang="zh-CN" sz="1800" dirty="0">
                  <a:latin typeface="+mn-lt"/>
                </a:rPr>
                <a:t> S, #</a:t>
              </a:r>
              <a:endParaRPr lang="en-US" altLang="zh-CN" sz="1800" dirty="0">
                <a:latin typeface="+mn-lt"/>
              </a:endParaRPr>
            </a:p>
            <a:p>
              <a:pPr>
                <a:spcBef>
                  <a:spcPct val="50000"/>
                </a:spcBef>
              </a:pPr>
              <a:r>
                <a:rPr lang="en-US" altLang="zh-CN" sz="1800" dirty="0">
                  <a:latin typeface="+mn-lt"/>
                </a:rPr>
                <a:t>S </a:t>
              </a:r>
              <a:r>
                <a:rPr lang="en-US" altLang="zh-CN" sz="1800" dirty="0">
                  <a:latin typeface="+mn-lt"/>
                  <a:sym typeface="Symbol" panose="05050102010706020507" pitchFamily="18" charset="2"/>
                </a:rPr>
                <a:t> </a:t>
              </a:r>
              <a:r>
                <a:rPr lang="en-US" altLang="zh-CN" sz="1800" dirty="0">
                  <a:latin typeface="+mn-lt"/>
                  <a:ea typeface="楷体_GB2312" pitchFamily="49" charset="-122"/>
                </a:rPr>
                <a:t>•</a:t>
              </a:r>
              <a:r>
                <a:rPr lang="en-US" altLang="zh-CN" sz="1800" dirty="0">
                  <a:latin typeface="+mn-lt"/>
                  <a:sym typeface="Symbol" panose="05050102010706020507" pitchFamily="18" charset="2"/>
                </a:rPr>
                <a:t> </a:t>
              </a:r>
              <a:r>
                <a:rPr lang="en-US" altLang="zh-CN" sz="1800" dirty="0" err="1">
                  <a:latin typeface="+mn-lt"/>
                  <a:sym typeface="Symbol" panose="05050102010706020507" pitchFamily="18" charset="2"/>
                </a:rPr>
                <a:t>aAd</a:t>
              </a:r>
              <a:r>
                <a:rPr lang="en-US" altLang="zh-CN" sz="1800" dirty="0">
                  <a:latin typeface="+mn-lt"/>
                  <a:sym typeface="Symbol" panose="05050102010706020507" pitchFamily="18" charset="2"/>
                </a:rPr>
                <a:t>, #</a:t>
              </a:r>
              <a:endParaRPr lang="en-US" altLang="zh-CN" sz="1800" dirty="0">
                <a:latin typeface="+mn-lt"/>
              </a:endParaRPr>
            </a:p>
            <a:p>
              <a:pPr>
                <a:spcBef>
                  <a:spcPct val="50000"/>
                </a:spcBef>
              </a:pPr>
              <a:r>
                <a:rPr lang="en-US" altLang="zh-CN" sz="1800" dirty="0">
                  <a:latin typeface="+mn-lt"/>
                  <a:sym typeface="Symbol" panose="05050102010706020507" pitchFamily="18" charset="2"/>
                </a:rPr>
                <a:t>S  </a:t>
              </a:r>
              <a:r>
                <a:rPr lang="en-US" altLang="zh-CN" sz="1800" dirty="0">
                  <a:latin typeface="+mn-lt"/>
                  <a:ea typeface="楷体_GB2312" pitchFamily="49" charset="-122"/>
                </a:rPr>
                <a:t>•</a:t>
              </a:r>
              <a:r>
                <a:rPr lang="en-US" altLang="zh-CN" sz="1800" dirty="0">
                  <a:latin typeface="+mn-lt"/>
                  <a:sym typeface="Symbol" panose="05050102010706020507" pitchFamily="18" charset="2"/>
                </a:rPr>
                <a:t> </a:t>
              </a:r>
              <a:r>
                <a:rPr lang="en-US" altLang="zh-CN" sz="1800" dirty="0" err="1">
                  <a:latin typeface="+mn-lt"/>
                  <a:sym typeface="Symbol" panose="05050102010706020507" pitchFamily="18" charset="2"/>
                </a:rPr>
                <a:t>bAc</a:t>
              </a:r>
              <a:r>
                <a:rPr lang="en-US" altLang="zh-CN" sz="1800" dirty="0">
                  <a:latin typeface="+mn-lt"/>
                  <a:sym typeface="Symbol" panose="05050102010706020507" pitchFamily="18" charset="2"/>
                </a:rPr>
                <a:t>, #</a:t>
              </a:r>
              <a:endParaRPr lang="en-US" altLang="zh-CN" sz="1800" dirty="0">
                <a:latin typeface="+mn-lt"/>
              </a:endParaRPr>
            </a:p>
            <a:p>
              <a:pPr>
                <a:spcBef>
                  <a:spcPct val="50000"/>
                </a:spcBef>
              </a:pPr>
              <a:r>
                <a:rPr lang="en-US" altLang="zh-CN" sz="1800" dirty="0">
                  <a:latin typeface="+mn-lt"/>
                  <a:sym typeface="Symbol" panose="05050102010706020507" pitchFamily="18" charset="2"/>
                </a:rPr>
                <a:t>S  </a:t>
              </a:r>
              <a:r>
                <a:rPr lang="en-US" altLang="zh-CN" sz="1800" dirty="0">
                  <a:latin typeface="+mn-lt"/>
                  <a:ea typeface="楷体_GB2312" pitchFamily="49" charset="-122"/>
                </a:rPr>
                <a:t>•</a:t>
              </a:r>
              <a:r>
                <a:rPr lang="en-US" altLang="zh-CN" sz="1800" dirty="0">
                  <a:latin typeface="+mn-lt"/>
                  <a:sym typeface="Symbol" panose="05050102010706020507" pitchFamily="18" charset="2"/>
                </a:rPr>
                <a:t> </a:t>
              </a:r>
              <a:r>
                <a:rPr lang="en-US" altLang="zh-CN" sz="1800" dirty="0" err="1">
                  <a:latin typeface="+mn-lt"/>
                  <a:sym typeface="Symbol" panose="05050102010706020507" pitchFamily="18" charset="2"/>
                </a:rPr>
                <a:t>aec</a:t>
              </a:r>
              <a:r>
                <a:rPr lang="en-US" altLang="zh-CN" sz="1800" dirty="0">
                  <a:latin typeface="+mn-lt"/>
                  <a:sym typeface="Symbol" panose="05050102010706020507" pitchFamily="18" charset="2"/>
                </a:rPr>
                <a:t>, #</a:t>
              </a:r>
              <a:endParaRPr lang="en-US" altLang="zh-CN" sz="1800" dirty="0">
                <a:latin typeface="+mn-lt"/>
              </a:endParaRPr>
            </a:p>
            <a:p>
              <a:pPr>
                <a:spcBef>
                  <a:spcPct val="50000"/>
                </a:spcBef>
              </a:pPr>
              <a:r>
                <a:rPr lang="en-US" altLang="zh-CN" sz="1800" dirty="0">
                  <a:latin typeface="+mn-lt"/>
                  <a:sym typeface="Symbol" panose="05050102010706020507" pitchFamily="18" charset="2"/>
                </a:rPr>
                <a:t>S  </a:t>
              </a:r>
              <a:r>
                <a:rPr lang="en-US" altLang="zh-CN" sz="1800" dirty="0">
                  <a:latin typeface="+mn-lt"/>
                  <a:ea typeface="楷体_GB2312" pitchFamily="49" charset="-122"/>
                </a:rPr>
                <a:t>•</a:t>
              </a:r>
              <a:r>
                <a:rPr lang="en-US" altLang="zh-CN" sz="1800" dirty="0">
                  <a:latin typeface="+mn-lt"/>
                  <a:sym typeface="Symbol" panose="05050102010706020507" pitchFamily="18" charset="2"/>
                </a:rPr>
                <a:t> bed, #</a:t>
              </a:r>
              <a:endParaRPr lang="en-US" altLang="zh-CN" sz="1800" dirty="0">
                <a:latin typeface="+mn-lt"/>
              </a:endParaRPr>
            </a:p>
          </p:txBody>
        </p:sp>
        <p:sp>
          <p:nvSpPr>
            <p:cNvPr id="7" name="Text Box 98"/>
            <p:cNvSpPr txBox="1">
              <a:spLocks noChangeArrowheads="1"/>
            </p:cNvSpPr>
            <p:nvPr/>
          </p:nvSpPr>
          <p:spPr bwMode="auto">
            <a:xfrm>
              <a:off x="5201478" y="139562"/>
              <a:ext cx="1676400" cy="7889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itchFamily="2" charset="-122"/>
                </a:defRPr>
              </a:lvl1pPr>
              <a:lvl2pPr marL="742950" indent="-285750" eaLnBrk="0" hangingPunct="0">
                <a:defRPr kumimoji="1" sz="2400">
                  <a:solidFill>
                    <a:schemeClr val="tx1"/>
                  </a:solidFill>
                  <a:latin typeface="Times New Roman" panose="02020603050405020304" pitchFamily="18" charset="0"/>
                  <a:ea typeface="宋体" pitchFamily="2" charset="-122"/>
                </a:defRPr>
              </a:lvl2pPr>
              <a:lvl3pPr marL="1143000" indent="-228600" eaLnBrk="0" hangingPunct="0">
                <a:defRPr kumimoji="1" sz="2400">
                  <a:solidFill>
                    <a:schemeClr val="tx1"/>
                  </a:solidFill>
                  <a:latin typeface="Times New Roman" panose="02020603050405020304" pitchFamily="18" charset="0"/>
                  <a:ea typeface="宋体" pitchFamily="2" charset="-122"/>
                </a:defRPr>
              </a:lvl3pPr>
              <a:lvl4pPr marL="1600200" indent="-228600" eaLnBrk="0" hangingPunct="0">
                <a:defRPr kumimoji="1" sz="2400">
                  <a:solidFill>
                    <a:schemeClr val="tx1"/>
                  </a:solidFill>
                  <a:latin typeface="Times New Roman" panose="02020603050405020304" pitchFamily="18" charset="0"/>
                  <a:ea typeface="宋体" pitchFamily="2" charset="-122"/>
                </a:defRPr>
              </a:lvl4pPr>
              <a:lvl5pPr marL="2057400" indent="-228600" eaLnBrk="0" hangingPunct="0">
                <a:defRPr kumimoji="1"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lang="en-US" altLang="zh-CN" sz="1800" dirty="0">
                  <a:latin typeface="+mn-lt"/>
                </a:rPr>
                <a:t>I</a:t>
              </a:r>
              <a:r>
                <a:rPr lang="en-US" altLang="zh-CN" sz="1800" baseline="-25000" dirty="0">
                  <a:latin typeface="+mn-lt"/>
                </a:rPr>
                <a:t>1</a:t>
              </a:r>
              <a:r>
                <a:rPr lang="en-US" altLang="zh-CN" sz="1800" dirty="0">
                  <a:latin typeface="+mn-lt"/>
                </a:rPr>
                <a:t>:</a:t>
              </a:r>
              <a:endParaRPr lang="en-US" altLang="zh-CN" sz="1800" dirty="0">
                <a:latin typeface="+mn-lt"/>
              </a:endParaRPr>
            </a:p>
            <a:p>
              <a:pPr>
                <a:spcBef>
                  <a:spcPct val="50000"/>
                </a:spcBef>
              </a:pPr>
              <a:r>
                <a:rPr lang="en-US" altLang="zh-CN" sz="1800" dirty="0">
                  <a:latin typeface="+mn-lt"/>
                </a:rPr>
                <a:t>S’ </a:t>
              </a:r>
              <a:r>
                <a:rPr lang="en-US" altLang="zh-CN" sz="1800" dirty="0">
                  <a:sym typeface="Symbol" panose="05050102010706020507" pitchFamily="18" charset="2"/>
                </a:rPr>
                <a:t></a:t>
              </a:r>
              <a:r>
                <a:rPr lang="en-US" altLang="zh-CN" sz="1800" dirty="0">
                  <a:latin typeface="+mn-lt"/>
                </a:rPr>
                <a:t> S </a:t>
              </a:r>
              <a:r>
                <a:rPr lang="en-US" altLang="zh-CN" sz="1800" dirty="0">
                  <a:latin typeface="+mn-lt"/>
                  <a:ea typeface="楷体_GB2312" pitchFamily="49" charset="-122"/>
                </a:rPr>
                <a:t>•</a:t>
              </a:r>
              <a:r>
                <a:rPr lang="en-US" altLang="zh-CN" sz="1800" dirty="0">
                  <a:latin typeface="+mn-lt"/>
                </a:rPr>
                <a:t>, #</a:t>
              </a:r>
              <a:endParaRPr lang="en-US" altLang="zh-CN" sz="1800" dirty="0">
                <a:latin typeface="+mn-lt"/>
              </a:endParaRPr>
            </a:p>
          </p:txBody>
        </p:sp>
        <p:sp>
          <p:nvSpPr>
            <p:cNvPr id="8" name="Text Box 99"/>
            <p:cNvSpPr txBox="1">
              <a:spLocks noChangeArrowheads="1"/>
            </p:cNvSpPr>
            <p:nvPr/>
          </p:nvSpPr>
          <p:spPr bwMode="auto">
            <a:xfrm>
              <a:off x="5201478" y="1280975"/>
              <a:ext cx="1676400" cy="161448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itchFamily="2" charset="-122"/>
                </a:defRPr>
              </a:lvl1pPr>
              <a:lvl2pPr marL="742950" indent="-285750" eaLnBrk="0" hangingPunct="0">
                <a:defRPr kumimoji="1" sz="2400">
                  <a:solidFill>
                    <a:schemeClr val="tx1"/>
                  </a:solidFill>
                  <a:latin typeface="Times New Roman" panose="02020603050405020304" pitchFamily="18" charset="0"/>
                  <a:ea typeface="宋体" pitchFamily="2" charset="-122"/>
                </a:defRPr>
              </a:lvl2pPr>
              <a:lvl3pPr marL="1143000" indent="-228600" eaLnBrk="0" hangingPunct="0">
                <a:defRPr kumimoji="1" sz="2400">
                  <a:solidFill>
                    <a:schemeClr val="tx1"/>
                  </a:solidFill>
                  <a:latin typeface="Times New Roman" panose="02020603050405020304" pitchFamily="18" charset="0"/>
                  <a:ea typeface="宋体" pitchFamily="2" charset="-122"/>
                </a:defRPr>
              </a:lvl3pPr>
              <a:lvl4pPr marL="1600200" indent="-228600" eaLnBrk="0" hangingPunct="0">
                <a:defRPr kumimoji="1" sz="2400">
                  <a:solidFill>
                    <a:schemeClr val="tx1"/>
                  </a:solidFill>
                  <a:latin typeface="Times New Roman" panose="02020603050405020304" pitchFamily="18" charset="0"/>
                  <a:ea typeface="宋体" pitchFamily="2" charset="-122"/>
                </a:defRPr>
              </a:lvl4pPr>
              <a:lvl5pPr marL="2057400" indent="-228600" eaLnBrk="0" hangingPunct="0">
                <a:defRPr kumimoji="1"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lang="en-US" altLang="zh-CN" sz="1800" dirty="0">
                  <a:latin typeface="+mn-lt"/>
                </a:rPr>
                <a:t>I</a:t>
              </a:r>
              <a:r>
                <a:rPr lang="en-US" altLang="zh-CN" sz="1800" baseline="-25000" dirty="0">
                  <a:latin typeface="+mn-lt"/>
                </a:rPr>
                <a:t>2</a:t>
              </a:r>
              <a:r>
                <a:rPr lang="en-US" altLang="zh-CN" sz="1800" dirty="0">
                  <a:latin typeface="+mn-lt"/>
                </a:rPr>
                <a:t>:</a:t>
              </a:r>
              <a:endParaRPr lang="en-US" altLang="zh-CN" sz="1800" dirty="0">
                <a:latin typeface="+mn-lt"/>
              </a:endParaRPr>
            </a:p>
            <a:p>
              <a:pPr>
                <a:spcBef>
                  <a:spcPct val="50000"/>
                </a:spcBef>
              </a:pPr>
              <a:r>
                <a:rPr lang="en-US" altLang="zh-CN" sz="1800" dirty="0">
                  <a:latin typeface="+mn-lt"/>
                </a:rPr>
                <a:t>S </a:t>
              </a:r>
              <a:r>
                <a:rPr lang="en-US" altLang="zh-CN" sz="1800" dirty="0">
                  <a:latin typeface="+mn-lt"/>
                  <a:sym typeface="Symbol" panose="05050102010706020507" pitchFamily="18" charset="2"/>
                </a:rPr>
                <a:t> a </a:t>
              </a:r>
              <a:r>
                <a:rPr lang="en-US" altLang="zh-CN" sz="1800" dirty="0">
                  <a:latin typeface="+mn-lt"/>
                  <a:ea typeface="楷体_GB2312" pitchFamily="49" charset="-122"/>
                </a:rPr>
                <a:t>• </a:t>
              </a:r>
              <a:r>
                <a:rPr lang="en-US" altLang="zh-CN" sz="1800" dirty="0">
                  <a:latin typeface="+mn-lt"/>
                  <a:sym typeface="Symbol" panose="05050102010706020507" pitchFamily="18" charset="2"/>
                </a:rPr>
                <a:t>Ad, #</a:t>
              </a:r>
              <a:endParaRPr lang="en-US" altLang="zh-CN" sz="1800" dirty="0">
                <a:latin typeface="+mn-lt"/>
              </a:endParaRPr>
            </a:p>
            <a:p>
              <a:pPr>
                <a:spcBef>
                  <a:spcPct val="50000"/>
                </a:spcBef>
              </a:pPr>
              <a:r>
                <a:rPr lang="en-US" altLang="zh-CN" sz="1800" dirty="0">
                  <a:latin typeface="+mn-lt"/>
                  <a:sym typeface="Symbol" panose="05050102010706020507" pitchFamily="18" charset="2"/>
                </a:rPr>
                <a:t>S  a </a:t>
              </a:r>
              <a:r>
                <a:rPr lang="en-US" altLang="zh-CN" sz="1800" dirty="0">
                  <a:latin typeface="+mn-lt"/>
                  <a:ea typeface="楷体_GB2312" pitchFamily="49" charset="-122"/>
                </a:rPr>
                <a:t>•</a:t>
              </a:r>
              <a:r>
                <a:rPr lang="en-US" altLang="zh-CN" sz="1800" dirty="0">
                  <a:latin typeface="+mn-lt"/>
                  <a:sym typeface="Symbol" panose="05050102010706020507" pitchFamily="18" charset="2"/>
                </a:rPr>
                <a:t> </a:t>
              </a:r>
              <a:r>
                <a:rPr lang="en-US" altLang="zh-CN" sz="1800" dirty="0" err="1">
                  <a:latin typeface="+mn-lt"/>
                  <a:sym typeface="Symbol" panose="05050102010706020507" pitchFamily="18" charset="2"/>
                </a:rPr>
                <a:t>ec</a:t>
              </a:r>
              <a:r>
                <a:rPr lang="en-US" altLang="zh-CN" sz="1800" dirty="0">
                  <a:latin typeface="+mn-lt"/>
                  <a:sym typeface="Symbol" panose="05050102010706020507" pitchFamily="18" charset="2"/>
                </a:rPr>
                <a:t>, #</a:t>
              </a:r>
              <a:endParaRPr lang="en-US" altLang="zh-CN" sz="1800" dirty="0">
                <a:latin typeface="+mn-lt"/>
              </a:endParaRPr>
            </a:p>
            <a:p>
              <a:pPr>
                <a:spcBef>
                  <a:spcPct val="50000"/>
                </a:spcBef>
              </a:pPr>
              <a:r>
                <a:rPr lang="en-US" altLang="zh-CN" sz="1800" dirty="0">
                  <a:latin typeface="+mn-lt"/>
                  <a:sym typeface="Symbol" panose="05050102010706020507" pitchFamily="18" charset="2"/>
                </a:rPr>
                <a:t>A  </a:t>
              </a:r>
              <a:r>
                <a:rPr lang="en-US" altLang="zh-CN" sz="1800" dirty="0">
                  <a:latin typeface="+mn-lt"/>
                  <a:ea typeface="楷体_GB2312" pitchFamily="49" charset="-122"/>
                </a:rPr>
                <a:t>•</a:t>
              </a:r>
              <a:r>
                <a:rPr lang="en-US" altLang="zh-CN" sz="1800" dirty="0">
                  <a:latin typeface="+mn-lt"/>
                  <a:sym typeface="Symbol" panose="05050102010706020507" pitchFamily="18" charset="2"/>
                </a:rPr>
                <a:t> e, d</a:t>
              </a:r>
              <a:endParaRPr lang="en-US" altLang="zh-CN" sz="1800" dirty="0">
                <a:latin typeface="+mn-lt"/>
                <a:sym typeface="Symbol" panose="05050102010706020507" pitchFamily="18" charset="2"/>
              </a:endParaRPr>
            </a:p>
          </p:txBody>
        </p:sp>
        <p:sp>
          <p:nvSpPr>
            <p:cNvPr id="9" name="Text Box 100"/>
            <p:cNvSpPr txBox="1">
              <a:spLocks noChangeArrowheads="1"/>
            </p:cNvSpPr>
            <p:nvPr/>
          </p:nvSpPr>
          <p:spPr bwMode="auto">
            <a:xfrm>
              <a:off x="2915478" y="3033575"/>
              <a:ext cx="1676400" cy="161448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itchFamily="2" charset="-122"/>
                </a:defRPr>
              </a:lvl1pPr>
              <a:lvl2pPr marL="742950" indent="-285750" eaLnBrk="0" hangingPunct="0">
                <a:defRPr kumimoji="1" sz="2400">
                  <a:solidFill>
                    <a:schemeClr val="tx1"/>
                  </a:solidFill>
                  <a:latin typeface="Times New Roman" panose="02020603050405020304" pitchFamily="18" charset="0"/>
                  <a:ea typeface="宋体" pitchFamily="2" charset="-122"/>
                </a:defRPr>
              </a:lvl2pPr>
              <a:lvl3pPr marL="1143000" indent="-228600" eaLnBrk="0" hangingPunct="0">
                <a:defRPr kumimoji="1" sz="2400">
                  <a:solidFill>
                    <a:schemeClr val="tx1"/>
                  </a:solidFill>
                  <a:latin typeface="Times New Roman" panose="02020603050405020304" pitchFamily="18" charset="0"/>
                  <a:ea typeface="宋体" pitchFamily="2" charset="-122"/>
                </a:defRPr>
              </a:lvl3pPr>
              <a:lvl4pPr marL="1600200" indent="-228600" eaLnBrk="0" hangingPunct="0">
                <a:defRPr kumimoji="1" sz="2400">
                  <a:solidFill>
                    <a:schemeClr val="tx1"/>
                  </a:solidFill>
                  <a:latin typeface="Times New Roman" panose="02020603050405020304" pitchFamily="18" charset="0"/>
                  <a:ea typeface="宋体" pitchFamily="2" charset="-122"/>
                </a:defRPr>
              </a:lvl4pPr>
              <a:lvl5pPr marL="2057400" indent="-228600" eaLnBrk="0" hangingPunct="0">
                <a:defRPr kumimoji="1"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lang="en-US" altLang="zh-CN" sz="1800">
                  <a:latin typeface="+mn-lt"/>
                </a:rPr>
                <a:t>I</a:t>
              </a:r>
              <a:r>
                <a:rPr lang="en-US" altLang="zh-CN" sz="1800" baseline="-25000">
                  <a:latin typeface="+mn-lt"/>
                </a:rPr>
                <a:t>3</a:t>
              </a:r>
              <a:r>
                <a:rPr lang="en-US" altLang="zh-CN" sz="1800">
                  <a:latin typeface="+mn-lt"/>
                </a:rPr>
                <a:t>:</a:t>
              </a:r>
              <a:endParaRPr lang="en-US" altLang="zh-CN" sz="1800">
                <a:latin typeface="+mn-lt"/>
              </a:endParaRPr>
            </a:p>
            <a:p>
              <a:pPr>
                <a:spcBef>
                  <a:spcPct val="50000"/>
                </a:spcBef>
              </a:pPr>
              <a:r>
                <a:rPr lang="en-US" altLang="zh-CN" sz="1800">
                  <a:latin typeface="+mn-lt"/>
                  <a:sym typeface="Symbol" panose="05050102010706020507" pitchFamily="18" charset="2"/>
                </a:rPr>
                <a:t>S  b </a:t>
              </a:r>
              <a:r>
                <a:rPr lang="en-US" altLang="zh-CN" sz="1800">
                  <a:latin typeface="+mn-lt"/>
                  <a:ea typeface="楷体_GB2312" pitchFamily="49" charset="-122"/>
                </a:rPr>
                <a:t>•</a:t>
              </a:r>
              <a:r>
                <a:rPr lang="en-US" altLang="zh-CN" sz="1800">
                  <a:latin typeface="+mn-lt"/>
                  <a:sym typeface="Symbol" panose="05050102010706020507" pitchFamily="18" charset="2"/>
                </a:rPr>
                <a:t> Ac, #</a:t>
              </a:r>
              <a:endParaRPr lang="en-US" altLang="zh-CN" sz="1800">
                <a:latin typeface="+mn-lt"/>
              </a:endParaRPr>
            </a:p>
            <a:p>
              <a:pPr>
                <a:spcBef>
                  <a:spcPct val="50000"/>
                </a:spcBef>
              </a:pPr>
              <a:r>
                <a:rPr lang="en-US" altLang="zh-CN" sz="1800">
                  <a:latin typeface="+mn-lt"/>
                  <a:sym typeface="Symbol" panose="05050102010706020507" pitchFamily="18" charset="2"/>
                </a:rPr>
                <a:t>S  b </a:t>
              </a:r>
              <a:r>
                <a:rPr lang="en-US" altLang="zh-CN" sz="1800">
                  <a:latin typeface="+mn-lt"/>
                  <a:ea typeface="楷体_GB2312" pitchFamily="49" charset="-122"/>
                </a:rPr>
                <a:t>•</a:t>
              </a:r>
              <a:r>
                <a:rPr lang="en-US" altLang="zh-CN" sz="1800">
                  <a:latin typeface="+mn-lt"/>
                  <a:sym typeface="Symbol" panose="05050102010706020507" pitchFamily="18" charset="2"/>
                </a:rPr>
                <a:t> ed, #</a:t>
              </a:r>
              <a:endParaRPr lang="en-US" altLang="zh-CN" sz="1800">
                <a:latin typeface="+mn-lt"/>
                <a:sym typeface="Symbol" panose="05050102010706020507" pitchFamily="18" charset="2"/>
              </a:endParaRPr>
            </a:p>
            <a:p>
              <a:pPr>
                <a:spcBef>
                  <a:spcPct val="50000"/>
                </a:spcBef>
              </a:pPr>
              <a:r>
                <a:rPr lang="en-US" altLang="zh-CN" sz="1800">
                  <a:latin typeface="+mn-lt"/>
                  <a:sym typeface="Symbol" panose="05050102010706020507" pitchFamily="18" charset="2"/>
                </a:rPr>
                <a:t>A  </a:t>
              </a:r>
              <a:r>
                <a:rPr lang="en-US" altLang="zh-CN" sz="1800">
                  <a:latin typeface="+mn-lt"/>
                  <a:ea typeface="楷体_GB2312" pitchFamily="49" charset="-122"/>
                </a:rPr>
                <a:t>•</a:t>
              </a:r>
              <a:r>
                <a:rPr lang="en-US" altLang="zh-CN" sz="1800">
                  <a:latin typeface="+mn-lt"/>
                  <a:sym typeface="Symbol" panose="05050102010706020507" pitchFamily="18" charset="2"/>
                </a:rPr>
                <a:t> e, c</a:t>
              </a:r>
              <a:endParaRPr lang="en-US" altLang="zh-CN" sz="1800">
                <a:latin typeface="+mn-lt"/>
                <a:sym typeface="Symbol" panose="05050102010706020507" pitchFamily="18" charset="2"/>
              </a:endParaRPr>
            </a:p>
          </p:txBody>
        </p:sp>
        <p:sp>
          <p:nvSpPr>
            <p:cNvPr id="10" name="Text Box 101"/>
            <p:cNvSpPr txBox="1">
              <a:spLocks noChangeArrowheads="1"/>
            </p:cNvSpPr>
            <p:nvPr/>
          </p:nvSpPr>
          <p:spPr bwMode="auto">
            <a:xfrm>
              <a:off x="7335078" y="139562"/>
              <a:ext cx="1676400" cy="7889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itchFamily="2" charset="-122"/>
                </a:defRPr>
              </a:lvl1pPr>
              <a:lvl2pPr marL="742950" indent="-285750" eaLnBrk="0" hangingPunct="0">
                <a:defRPr kumimoji="1" sz="2400">
                  <a:solidFill>
                    <a:schemeClr val="tx1"/>
                  </a:solidFill>
                  <a:latin typeface="Times New Roman" panose="02020603050405020304" pitchFamily="18" charset="0"/>
                  <a:ea typeface="宋体" pitchFamily="2" charset="-122"/>
                </a:defRPr>
              </a:lvl2pPr>
              <a:lvl3pPr marL="1143000" indent="-228600" eaLnBrk="0" hangingPunct="0">
                <a:defRPr kumimoji="1" sz="2400">
                  <a:solidFill>
                    <a:schemeClr val="tx1"/>
                  </a:solidFill>
                  <a:latin typeface="Times New Roman" panose="02020603050405020304" pitchFamily="18" charset="0"/>
                  <a:ea typeface="宋体" pitchFamily="2" charset="-122"/>
                </a:defRPr>
              </a:lvl3pPr>
              <a:lvl4pPr marL="1600200" indent="-228600" eaLnBrk="0" hangingPunct="0">
                <a:defRPr kumimoji="1" sz="2400">
                  <a:solidFill>
                    <a:schemeClr val="tx1"/>
                  </a:solidFill>
                  <a:latin typeface="Times New Roman" panose="02020603050405020304" pitchFamily="18" charset="0"/>
                  <a:ea typeface="宋体" pitchFamily="2" charset="-122"/>
                </a:defRPr>
              </a:lvl4pPr>
              <a:lvl5pPr marL="2057400" indent="-228600" eaLnBrk="0" hangingPunct="0">
                <a:defRPr kumimoji="1"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lang="en-US" altLang="zh-CN" sz="1800">
                  <a:latin typeface="+mn-lt"/>
                </a:rPr>
                <a:t>I</a:t>
              </a:r>
              <a:r>
                <a:rPr lang="en-US" altLang="zh-CN" sz="1800" baseline="-25000">
                  <a:latin typeface="+mn-lt"/>
                </a:rPr>
                <a:t>4</a:t>
              </a:r>
              <a:r>
                <a:rPr lang="en-US" altLang="zh-CN" sz="1800">
                  <a:latin typeface="+mn-lt"/>
                </a:rPr>
                <a:t>:</a:t>
              </a:r>
              <a:endParaRPr lang="en-US" altLang="zh-CN" sz="1800">
                <a:latin typeface="+mn-lt"/>
              </a:endParaRPr>
            </a:p>
            <a:p>
              <a:pPr>
                <a:spcBef>
                  <a:spcPct val="50000"/>
                </a:spcBef>
              </a:pPr>
              <a:r>
                <a:rPr lang="en-US" altLang="zh-CN" sz="1800">
                  <a:latin typeface="+mn-lt"/>
                </a:rPr>
                <a:t>S </a:t>
              </a:r>
              <a:r>
                <a:rPr lang="en-US" altLang="zh-CN" sz="1800">
                  <a:latin typeface="+mn-lt"/>
                  <a:sym typeface="Symbol" panose="05050102010706020507" pitchFamily="18" charset="2"/>
                </a:rPr>
                <a:t> aA </a:t>
              </a:r>
              <a:r>
                <a:rPr lang="en-US" altLang="zh-CN" sz="1800">
                  <a:latin typeface="+mn-lt"/>
                  <a:ea typeface="楷体_GB2312" pitchFamily="49" charset="-122"/>
                </a:rPr>
                <a:t>•</a:t>
              </a:r>
              <a:r>
                <a:rPr lang="en-US" altLang="zh-CN" sz="1800">
                  <a:latin typeface="+mn-lt"/>
                  <a:sym typeface="Symbol" panose="05050102010706020507" pitchFamily="18" charset="2"/>
                </a:rPr>
                <a:t> d, #</a:t>
              </a:r>
              <a:endParaRPr lang="en-US" altLang="zh-CN" sz="1800">
                <a:latin typeface="+mn-lt"/>
                <a:sym typeface="Symbol" panose="05050102010706020507" pitchFamily="18" charset="2"/>
              </a:endParaRPr>
            </a:p>
          </p:txBody>
        </p:sp>
        <p:sp>
          <p:nvSpPr>
            <p:cNvPr id="11" name="Text Box 102"/>
            <p:cNvSpPr txBox="1">
              <a:spLocks noChangeArrowheads="1"/>
            </p:cNvSpPr>
            <p:nvPr/>
          </p:nvSpPr>
          <p:spPr bwMode="auto">
            <a:xfrm>
              <a:off x="7335078" y="2349362"/>
              <a:ext cx="1676400" cy="1201738"/>
            </a:xfrm>
            <a:prstGeom prst="rect">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a:spAutoFit/>
            </a:bodyPr>
            <a:lstStyle>
              <a:lvl1pPr eaLnBrk="0" hangingPunct="0">
                <a:defRPr kumimoji="1" sz="2400">
                  <a:solidFill>
                    <a:schemeClr val="tx1"/>
                  </a:solidFill>
                  <a:latin typeface="Times New Roman" panose="02020603050405020304" pitchFamily="18" charset="0"/>
                  <a:ea typeface="宋体" pitchFamily="2" charset="-122"/>
                </a:defRPr>
              </a:lvl1pPr>
              <a:lvl2pPr marL="742950" indent="-285750" eaLnBrk="0" hangingPunct="0">
                <a:defRPr kumimoji="1" sz="2400">
                  <a:solidFill>
                    <a:schemeClr val="tx1"/>
                  </a:solidFill>
                  <a:latin typeface="Times New Roman" panose="02020603050405020304" pitchFamily="18" charset="0"/>
                  <a:ea typeface="宋体" pitchFamily="2" charset="-122"/>
                </a:defRPr>
              </a:lvl2pPr>
              <a:lvl3pPr marL="1143000" indent="-228600" eaLnBrk="0" hangingPunct="0">
                <a:defRPr kumimoji="1" sz="2400">
                  <a:solidFill>
                    <a:schemeClr val="tx1"/>
                  </a:solidFill>
                  <a:latin typeface="Times New Roman" panose="02020603050405020304" pitchFamily="18" charset="0"/>
                  <a:ea typeface="宋体" pitchFamily="2" charset="-122"/>
                </a:defRPr>
              </a:lvl3pPr>
              <a:lvl4pPr marL="1600200" indent="-228600" eaLnBrk="0" hangingPunct="0">
                <a:defRPr kumimoji="1" sz="2400">
                  <a:solidFill>
                    <a:schemeClr val="tx1"/>
                  </a:solidFill>
                  <a:latin typeface="Times New Roman" panose="02020603050405020304" pitchFamily="18" charset="0"/>
                  <a:ea typeface="宋体" pitchFamily="2" charset="-122"/>
                </a:defRPr>
              </a:lvl4pPr>
              <a:lvl5pPr marL="2057400" indent="-228600" eaLnBrk="0" hangingPunct="0">
                <a:defRPr kumimoji="1"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lang="en-US" altLang="zh-CN" sz="1800">
                  <a:latin typeface="+mn-lt"/>
                </a:rPr>
                <a:t>I</a:t>
              </a:r>
              <a:r>
                <a:rPr lang="en-US" altLang="zh-CN" sz="1800" baseline="-25000">
                  <a:latin typeface="+mn-lt"/>
                </a:rPr>
                <a:t>5</a:t>
              </a:r>
              <a:r>
                <a:rPr lang="en-US" altLang="zh-CN" sz="1800">
                  <a:latin typeface="+mn-lt"/>
                </a:rPr>
                <a:t>:</a:t>
              </a:r>
              <a:endParaRPr lang="en-US" altLang="zh-CN" sz="1800">
                <a:latin typeface="+mn-lt"/>
              </a:endParaRPr>
            </a:p>
            <a:p>
              <a:pPr>
                <a:spcBef>
                  <a:spcPct val="50000"/>
                </a:spcBef>
              </a:pPr>
              <a:r>
                <a:rPr lang="en-US" altLang="zh-CN" sz="1800">
                  <a:latin typeface="+mn-lt"/>
                  <a:sym typeface="Symbol" panose="05050102010706020507" pitchFamily="18" charset="2"/>
                </a:rPr>
                <a:t>S  ae </a:t>
              </a:r>
              <a:r>
                <a:rPr lang="en-US" altLang="zh-CN" sz="1800">
                  <a:latin typeface="+mn-lt"/>
                  <a:ea typeface="楷体_GB2312" pitchFamily="49" charset="-122"/>
                </a:rPr>
                <a:t>•</a:t>
              </a:r>
              <a:r>
                <a:rPr lang="en-US" altLang="zh-CN" sz="1800">
                  <a:latin typeface="+mn-lt"/>
                  <a:sym typeface="Symbol" panose="05050102010706020507" pitchFamily="18" charset="2"/>
                </a:rPr>
                <a:t> c, #</a:t>
              </a:r>
              <a:endParaRPr lang="en-US" altLang="zh-CN" sz="1800">
                <a:latin typeface="+mn-lt"/>
              </a:endParaRPr>
            </a:p>
            <a:p>
              <a:pPr>
                <a:spcBef>
                  <a:spcPct val="50000"/>
                </a:spcBef>
              </a:pPr>
              <a:r>
                <a:rPr lang="en-US" altLang="zh-CN" sz="1800">
                  <a:latin typeface="+mn-lt"/>
                  <a:sym typeface="Symbol" panose="05050102010706020507" pitchFamily="18" charset="2"/>
                </a:rPr>
                <a:t>A  e </a:t>
              </a:r>
              <a:r>
                <a:rPr lang="en-US" altLang="zh-CN" sz="1800">
                  <a:latin typeface="+mn-lt"/>
                  <a:ea typeface="楷体_GB2312" pitchFamily="49" charset="-122"/>
                </a:rPr>
                <a:t>•</a:t>
              </a:r>
              <a:r>
                <a:rPr lang="en-US" altLang="zh-CN" sz="1800">
                  <a:latin typeface="+mn-lt"/>
                  <a:sym typeface="Symbol" panose="05050102010706020507" pitchFamily="18" charset="2"/>
                </a:rPr>
                <a:t>, d</a:t>
              </a:r>
              <a:endParaRPr lang="en-US" altLang="zh-CN" sz="1800">
                <a:latin typeface="+mn-lt"/>
                <a:sym typeface="Symbol" panose="05050102010706020507" pitchFamily="18" charset="2"/>
              </a:endParaRPr>
            </a:p>
          </p:txBody>
        </p:sp>
        <p:sp>
          <p:nvSpPr>
            <p:cNvPr id="12" name="Text Box 103"/>
            <p:cNvSpPr txBox="1">
              <a:spLocks noChangeArrowheads="1"/>
            </p:cNvSpPr>
            <p:nvPr/>
          </p:nvSpPr>
          <p:spPr bwMode="auto">
            <a:xfrm>
              <a:off x="5201478" y="3111362"/>
              <a:ext cx="1676400" cy="7889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itchFamily="2" charset="-122"/>
                </a:defRPr>
              </a:lvl1pPr>
              <a:lvl2pPr marL="742950" indent="-285750" eaLnBrk="0" hangingPunct="0">
                <a:defRPr kumimoji="1" sz="2400">
                  <a:solidFill>
                    <a:schemeClr val="tx1"/>
                  </a:solidFill>
                  <a:latin typeface="Times New Roman" panose="02020603050405020304" pitchFamily="18" charset="0"/>
                  <a:ea typeface="宋体" pitchFamily="2" charset="-122"/>
                </a:defRPr>
              </a:lvl2pPr>
              <a:lvl3pPr marL="1143000" indent="-228600" eaLnBrk="0" hangingPunct="0">
                <a:defRPr kumimoji="1" sz="2400">
                  <a:solidFill>
                    <a:schemeClr val="tx1"/>
                  </a:solidFill>
                  <a:latin typeface="Times New Roman" panose="02020603050405020304" pitchFamily="18" charset="0"/>
                  <a:ea typeface="宋体" pitchFamily="2" charset="-122"/>
                </a:defRPr>
              </a:lvl3pPr>
              <a:lvl4pPr marL="1600200" indent="-228600" eaLnBrk="0" hangingPunct="0">
                <a:defRPr kumimoji="1" sz="2400">
                  <a:solidFill>
                    <a:schemeClr val="tx1"/>
                  </a:solidFill>
                  <a:latin typeface="Times New Roman" panose="02020603050405020304" pitchFamily="18" charset="0"/>
                  <a:ea typeface="宋体" pitchFamily="2" charset="-122"/>
                </a:defRPr>
              </a:lvl4pPr>
              <a:lvl5pPr marL="2057400" indent="-228600" eaLnBrk="0" hangingPunct="0">
                <a:defRPr kumimoji="1"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lang="en-US" altLang="zh-CN" sz="1800">
                  <a:latin typeface="+mn-lt"/>
                </a:rPr>
                <a:t>I</a:t>
              </a:r>
              <a:r>
                <a:rPr lang="en-US" altLang="zh-CN" sz="1800" baseline="-25000">
                  <a:latin typeface="+mn-lt"/>
                </a:rPr>
                <a:t>6</a:t>
              </a:r>
              <a:r>
                <a:rPr lang="en-US" altLang="zh-CN" sz="1800">
                  <a:latin typeface="+mn-lt"/>
                </a:rPr>
                <a:t>:</a:t>
              </a:r>
              <a:endParaRPr lang="en-US" altLang="zh-CN" sz="1800">
                <a:latin typeface="+mn-lt"/>
              </a:endParaRPr>
            </a:p>
            <a:p>
              <a:pPr>
                <a:spcBef>
                  <a:spcPct val="50000"/>
                </a:spcBef>
              </a:pPr>
              <a:r>
                <a:rPr lang="en-US" altLang="zh-CN" sz="1800">
                  <a:latin typeface="+mn-lt"/>
                  <a:sym typeface="Symbol" panose="05050102010706020507" pitchFamily="18" charset="2"/>
                </a:rPr>
                <a:t>S  bA </a:t>
              </a:r>
              <a:r>
                <a:rPr lang="en-US" altLang="zh-CN" sz="1800">
                  <a:latin typeface="+mn-lt"/>
                  <a:ea typeface="楷体_GB2312" pitchFamily="49" charset="-122"/>
                </a:rPr>
                <a:t>•</a:t>
              </a:r>
              <a:r>
                <a:rPr lang="en-US" altLang="zh-CN" sz="1800">
                  <a:latin typeface="+mn-lt"/>
                  <a:sym typeface="Symbol" panose="05050102010706020507" pitchFamily="18" charset="2"/>
                </a:rPr>
                <a:t> c, #</a:t>
              </a:r>
              <a:endParaRPr lang="en-US" altLang="zh-CN" sz="1800">
                <a:latin typeface="+mn-lt"/>
                <a:sym typeface="Symbol" panose="05050102010706020507" pitchFamily="18" charset="2"/>
              </a:endParaRPr>
            </a:p>
          </p:txBody>
        </p:sp>
        <p:sp>
          <p:nvSpPr>
            <p:cNvPr id="13" name="Text Box 104"/>
            <p:cNvSpPr txBox="1">
              <a:spLocks noChangeArrowheads="1"/>
            </p:cNvSpPr>
            <p:nvPr/>
          </p:nvSpPr>
          <p:spPr bwMode="auto">
            <a:xfrm>
              <a:off x="5201478" y="4101962"/>
              <a:ext cx="1676400" cy="1201738"/>
            </a:xfrm>
            <a:prstGeom prst="rect">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a:spAutoFit/>
            </a:bodyPr>
            <a:lstStyle>
              <a:lvl1pPr eaLnBrk="0" hangingPunct="0">
                <a:defRPr kumimoji="1" sz="2400">
                  <a:solidFill>
                    <a:schemeClr val="tx1"/>
                  </a:solidFill>
                  <a:latin typeface="Times New Roman" panose="02020603050405020304" pitchFamily="18" charset="0"/>
                  <a:ea typeface="宋体" pitchFamily="2" charset="-122"/>
                </a:defRPr>
              </a:lvl1pPr>
              <a:lvl2pPr marL="742950" indent="-285750" eaLnBrk="0" hangingPunct="0">
                <a:defRPr kumimoji="1" sz="2400">
                  <a:solidFill>
                    <a:schemeClr val="tx1"/>
                  </a:solidFill>
                  <a:latin typeface="Times New Roman" panose="02020603050405020304" pitchFamily="18" charset="0"/>
                  <a:ea typeface="宋体" pitchFamily="2" charset="-122"/>
                </a:defRPr>
              </a:lvl2pPr>
              <a:lvl3pPr marL="1143000" indent="-228600" eaLnBrk="0" hangingPunct="0">
                <a:defRPr kumimoji="1" sz="2400">
                  <a:solidFill>
                    <a:schemeClr val="tx1"/>
                  </a:solidFill>
                  <a:latin typeface="Times New Roman" panose="02020603050405020304" pitchFamily="18" charset="0"/>
                  <a:ea typeface="宋体" pitchFamily="2" charset="-122"/>
                </a:defRPr>
              </a:lvl3pPr>
              <a:lvl4pPr marL="1600200" indent="-228600" eaLnBrk="0" hangingPunct="0">
                <a:defRPr kumimoji="1" sz="2400">
                  <a:solidFill>
                    <a:schemeClr val="tx1"/>
                  </a:solidFill>
                  <a:latin typeface="Times New Roman" panose="02020603050405020304" pitchFamily="18" charset="0"/>
                  <a:ea typeface="宋体" pitchFamily="2" charset="-122"/>
                </a:defRPr>
              </a:lvl4pPr>
              <a:lvl5pPr marL="2057400" indent="-228600" eaLnBrk="0" hangingPunct="0">
                <a:defRPr kumimoji="1"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lang="en-US" altLang="zh-CN" sz="1800" dirty="0">
                  <a:latin typeface="+mn-lt"/>
                </a:rPr>
                <a:t>I</a:t>
              </a:r>
              <a:r>
                <a:rPr lang="en-US" altLang="zh-CN" sz="1800" baseline="-25000" dirty="0">
                  <a:latin typeface="+mn-lt"/>
                </a:rPr>
                <a:t>7</a:t>
              </a:r>
              <a:r>
                <a:rPr lang="en-US" altLang="zh-CN" sz="1800" dirty="0">
                  <a:latin typeface="+mn-lt"/>
                </a:rPr>
                <a:t>:</a:t>
              </a:r>
              <a:endParaRPr lang="en-US" altLang="zh-CN" sz="1800" dirty="0">
                <a:latin typeface="+mn-lt"/>
              </a:endParaRPr>
            </a:p>
            <a:p>
              <a:pPr>
                <a:spcBef>
                  <a:spcPct val="50000"/>
                </a:spcBef>
              </a:pPr>
              <a:r>
                <a:rPr lang="en-US" altLang="zh-CN" sz="1800" dirty="0">
                  <a:latin typeface="+mn-lt"/>
                  <a:sym typeface="Symbol" panose="05050102010706020507" pitchFamily="18" charset="2"/>
                </a:rPr>
                <a:t>S  be </a:t>
              </a:r>
              <a:r>
                <a:rPr lang="en-US" altLang="zh-CN" sz="1800" dirty="0">
                  <a:latin typeface="+mn-lt"/>
                  <a:ea typeface="楷体_GB2312" pitchFamily="49" charset="-122"/>
                </a:rPr>
                <a:t>•</a:t>
              </a:r>
              <a:r>
                <a:rPr lang="en-US" altLang="zh-CN" sz="1800" dirty="0">
                  <a:latin typeface="+mn-lt"/>
                  <a:sym typeface="Symbol" panose="05050102010706020507" pitchFamily="18" charset="2"/>
                </a:rPr>
                <a:t> d, #</a:t>
              </a:r>
              <a:endParaRPr lang="en-US" altLang="zh-CN" sz="1800" dirty="0">
                <a:latin typeface="+mn-lt"/>
                <a:sym typeface="Symbol" panose="05050102010706020507" pitchFamily="18" charset="2"/>
              </a:endParaRPr>
            </a:p>
            <a:p>
              <a:pPr>
                <a:spcBef>
                  <a:spcPct val="50000"/>
                </a:spcBef>
              </a:pPr>
              <a:r>
                <a:rPr lang="en-US" altLang="zh-CN" sz="1800" dirty="0">
                  <a:latin typeface="+mn-lt"/>
                  <a:sym typeface="Symbol" panose="05050102010706020507" pitchFamily="18" charset="2"/>
                </a:rPr>
                <a:t>A  e </a:t>
              </a:r>
              <a:r>
                <a:rPr lang="en-US" altLang="zh-CN" sz="1800" dirty="0">
                  <a:latin typeface="+mn-lt"/>
                  <a:ea typeface="楷体_GB2312" pitchFamily="49" charset="-122"/>
                </a:rPr>
                <a:t>•</a:t>
              </a:r>
              <a:r>
                <a:rPr lang="en-US" altLang="zh-CN" sz="1800" dirty="0">
                  <a:latin typeface="+mn-lt"/>
                  <a:sym typeface="Symbol" panose="05050102010706020507" pitchFamily="18" charset="2"/>
                </a:rPr>
                <a:t>, c</a:t>
              </a:r>
              <a:endParaRPr lang="en-US" altLang="zh-CN" sz="1800" dirty="0">
                <a:latin typeface="+mn-lt"/>
                <a:sym typeface="Symbol" panose="05050102010706020507" pitchFamily="18" charset="2"/>
              </a:endParaRPr>
            </a:p>
          </p:txBody>
        </p:sp>
        <p:sp>
          <p:nvSpPr>
            <p:cNvPr id="14" name="Text Box 105"/>
            <p:cNvSpPr txBox="1">
              <a:spLocks noChangeArrowheads="1"/>
            </p:cNvSpPr>
            <p:nvPr/>
          </p:nvSpPr>
          <p:spPr bwMode="auto">
            <a:xfrm>
              <a:off x="7335078" y="1282562"/>
              <a:ext cx="1676400" cy="7889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itchFamily="2" charset="-122"/>
                </a:defRPr>
              </a:lvl1pPr>
              <a:lvl2pPr marL="742950" indent="-285750" eaLnBrk="0" hangingPunct="0">
                <a:defRPr kumimoji="1" sz="2400">
                  <a:solidFill>
                    <a:schemeClr val="tx1"/>
                  </a:solidFill>
                  <a:latin typeface="Times New Roman" panose="02020603050405020304" pitchFamily="18" charset="0"/>
                  <a:ea typeface="宋体" pitchFamily="2" charset="-122"/>
                </a:defRPr>
              </a:lvl2pPr>
              <a:lvl3pPr marL="1143000" indent="-228600" eaLnBrk="0" hangingPunct="0">
                <a:defRPr kumimoji="1" sz="2400">
                  <a:solidFill>
                    <a:schemeClr val="tx1"/>
                  </a:solidFill>
                  <a:latin typeface="Times New Roman" panose="02020603050405020304" pitchFamily="18" charset="0"/>
                  <a:ea typeface="宋体" pitchFamily="2" charset="-122"/>
                </a:defRPr>
              </a:lvl3pPr>
              <a:lvl4pPr marL="1600200" indent="-228600" eaLnBrk="0" hangingPunct="0">
                <a:defRPr kumimoji="1" sz="2400">
                  <a:solidFill>
                    <a:schemeClr val="tx1"/>
                  </a:solidFill>
                  <a:latin typeface="Times New Roman" panose="02020603050405020304" pitchFamily="18" charset="0"/>
                  <a:ea typeface="宋体" pitchFamily="2" charset="-122"/>
                </a:defRPr>
              </a:lvl4pPr>
              <a:lvl5pPr marL="2057400" indent="-228600" eaLnBrk="0" hangingPunct="0">
                <a:defRPr kumimoji="1"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lang="en-US" altLang="zh-CN" sz="1800">
                  <a:latin typeface="+mn-lt"/>
                </a:rPr>
                <a:t>I</a:t>
              </a:r>
              <a:r>
                <a:rPr lang="en-US" altLang="zh-CN" sz="1800" baseline="-25000">
                  <a:latin typeface="+mn-lt"/>
                </a:rPr>
                <a:t>8</a:t>
              </a:r>
              <a:r>
                <a:rPr lang="en-US" altLang="zh-CN" sz="1800">
                  <a:latin typeface="+mn-lt"/>
                </a:rPr>
                <a:t>:</a:t>
              </a:r>
              <a:endParaRPr lang="en-US" altLang="zh-CN" sz="1800">
                <a:latin typeface="+mn-lt"/>
              </a:endParaRPr>
            </a:p>
            <a:p>
              <a:pPr>
                <a:spcBef>
                  <a:spcPct val="50000"/>
                </a:spcBef>
              </a:pPr>
              <a:r>
                <a:rPr lang="en-US" altLang="zh-CN" sz="1800">
                  <a:latin typeface="+mn-lt"/>
                </a:rPr>
                <a:t>S </a:t>
              </a:r>
              <a:r>
                <a:rPr lang="en-US" altLang="zh-CN" sz="1800">
                  <a:latin typeface="+mn-lt"/>
                  <a:sym typeface="Symbol" panose="05050102010706020507" pitchFamily="18" charset="2"/>
                </a:rPr>
                <a:t> aAd </a:t>
              </a:r>
              <a:r>
                <a:rPr lang="en-US" altLang="zh-CN" sz="1800">
                  <a:latin typeface="+mn-lt"/>
                  <a:ea typeface="楷体_GB2312" pitchFamily="49" charset="-122"/>
                </a:rPr>
                <a:t>•</a:t>
              </a:r>
              <a:r>
                <a:rPr lang="en-US" altLang="zh-CN" sz="1800">
                  <a:latin typeface="+mn-lt"/>
                  <a:sym typeface="Symbol" panose="05050102010706020507" pitchFamily="18" charset="2"/>
                </a:rPr>
                <a:t>, #</a:t>
              </a:r>
              <a:endParaRPr lang="en-US" altLang="zh-CN" sz="1800">
                <a:latin typeface="+mn-lt"/>
                <a:sym typeface="Symbol" panose="05050102010706020507" pitchFamily="18" charset="2"/>
              </a:endParaRPr>
            </a:p>
          </p:txBody>
        </p:sp>
        <p:sp>
          <p:nvSpPr>
            <p:cNvPr id="15" name="Text Box 106"/>
            <p:cNvSpPr txBox="1">
              <a:spLocks noChangeArrowheads="1"/>
            </p:cNvSpPr>
            <p:nvPr/>
          </p:nvSpPr>
          <p:spPr bwMode="auto">
            <a:xfrm>
              <a:off x="7335078" y="3922575"/>
              <a:ext cx="1676400" cy="78898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itchFamily="2" charset="-122"/>
                </a:defRPr>
              </a:lvl1pPr>
              <a:lvl2pPr marL="742950" indent="-285750" eaLnBrk="0" hangingPunct="0">
                <a:defRPr kumimoji="1" sz="2400">
                  <a:solidFill>
                    <a:schemeClr val="tx1"/>
                  </a:solidFill>
                  <a:latin typeface="Times New Roman" panose="02020603050405020304" pitchFamily="18" charset="0"/>
                  <a:ea typeface="宋体" pitchFamily="2" charset="-122"/>
                </a:defRPr>
              </a:lvl2pPr>
              <a:lvl3pPr marL="1143000" indent="-228600" eaLnBrk="0" hangingPunct="0">
                <a:defRPr kumimoji="1" sz="2400">
                  <a:solidFill>
                    <a:schemeClr val="tx1"/>
                  </a:solidFill>
                  <a:latin typeface="Times New Roman" panose="02020603050405020304" pitchFamily="18" charset="0"/>
                  <a:ea typeface="宋体" pitchFamily="2" charset="-122"/>
                </a:defRPr>
              </a:lvl3pPr>
              <a:lvl4pPr marL="1600200" indent="-228600" eaLnBrk="0" hangingPunct="0">
                <a:defRPr kumimoji="1" sz="2400">
                  <a:solidFill>
                    <a:schemeClr val="tx1"/>
                  </a:solidFill>
                  <a:latin typeface="Times New Roman" panose="02020603050405020304" pitchFamily="18" charset="0"/>
                  <a:ea typeface="宋体" pitchFamily="2" charset="-122"/>
                </a:defRPr>
              </a:lvl4pPr>
              <a:lvl5pPr marL="2057400" indent="-228600" eaLnBrk="0" hangingPunct="0">
                <a:defRPr kumimoji="1"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lang="en-US" altLang="zh-CN" sz="1800">
                  <a:latin typeface="+mn-lt"/>
                </a:rPr>
                <a:t>I</a:t>
              </a:r>
              <a:r>
                <a:rPr lang="en-US" altLang="zh-CN" sz="1800" baseline="-25000">
                  <a:latin typeface="+mn-lt"/>
                </a:rPr>
                <a:t>9</a:t>
              </a:r>
              <a:r>
                <a:rPr lang="en-US" altLang="zh-CN" sz="1800">
                  <a:latin typeface="+mn-lt"/>
                </a:rPr>
                <a:t>:</a:t>
              </a:r>
              <a:endParaRPr lang="en-US" altLang="zh-CN" sz="1800">
                <a:latin typeface="+mn-lt"/>
              </a:endParaRPr>
            </a:p>
            <a:p>
              <a:pPr>
                <a:spcBef>
                  <a:spcPct val="50000"/>
                </a:spcBef>
              </a:pPr>
              <a:r>
                <a:rPr lang="en-US" altLang="zh-CN" sz="1800">
                  <a:latin typeface="+mn-lt"/>
                  <a:sym typeface="Symbol" panose="05050102010706020507" pitchFamily="18" charset="2"/>
                </a:rPr>
                <a:t>S  aec </a:t>
              </a:r>
              <a:r>
                <a:rPr lang="en-US" altLang="zh-CN" sz="1800">
                  <a:latin typeface="+mn-lt"/>
                  <a:ea typeface="楷体_GB2312" pitchFamily="49" charset="-122"/>
                </a:rPr>
                <a:t>•</a:t>
              </a:r>
              <a:r>
                <a:rPr lang="en-US" altLang="zh-CN" sz="1800">
                  <a:latin typeface="+mn-lt"/>
                  <a:sym typeface="Symbol" panose="05050102010706020507" pitchFamily="18" charset="2"/>
                </a:rPr>
                <a:t>, #</a:t>
              </a:r>
              <a:endParaRPr lang="en-US" altLang="zh-CN" sz="1800">
                <a:latin typeface="+mn-lt"/>
              </a:endParaRPr>
            </a:p>
          </p:txBody>
        </p:sp>
        <p:sp>
          <p:nvSpPr>
            <p:cNvPr id="16" name="Text Box 107"/>
            <p:cNvSpPr txBox="1">
              <a:spLocks noChangeArrowheads="1"/>
            </p:cNvSpPr>
            <p:nvPr/>
          </p:nvSpPr>
          <p:spPr bwMode="auto">
            <a:xfrm>
              <a:off x="7335078" y="4989375"/>
              <a:ext cx="1676400" cy="78898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itchFamily="2" charset="-122"/>
                </a:defRPr>
              </a:lvl1pPr>
              <a:lvl2pPr marL="742950" indent="-285750" eaLnBrk="0" hangingPunct="0">
                <a:defRPr kumimoji="1" sz="2400">
                  <a:solidFill>
                    <a:schemeClr val="tx1"/>
                  </a:solidFill>
                  <a:latin typeface="Times New Roman" panose="02020603050405020304" pitchFamily="18" charset="0"/>
                  <a:ea typeface="宋体" pitchFamily="2" charset="-122"/>
                </a:defRPr>
              </a:lvl2pPr>
              <a:lvl3pPr marL="1143000" indent="-228600" eaLnBrk="0" hangingPunct="0">
                <a:defRPr kumimoji="1" sz="2400">
                  <a:solidFill>
                    <a:schemeClr val="tx1"/>
                  </a:solidFill>
                  <a:latin typeface="Times New Roman" panose="02020603050405020304" pitchFamily="18" charset="0"/>
                  <a:ea typeface="宋体" pitchFamily="2" charset="-122"/>
                </a:defRPr>
              </a:lvl3pPr>
              <a:lvl4pPr marL="1600200" indent="-228600" eaLnBrk="0" hangingPunct="0">
                <a:defRPr kumimoji="1" sz="2400">
                  <a:solidFill>
                    <a:schemeClr val="tx1"/>
                  </a:solidFill>
                  <a:latin typeface="Times New Roman" panose="02020603050405020304" pitchFamily="18" charset="0"/>
                  <a:ea typeface="宋体" pitchFamily="2" charset="-122"/>
                </a:defRPr>
              </a:lvl4pPr>
              <a:lvl5pPr marL="2057400" indent="-228600" eaLnBrk="0" hangingPunct="0">
                <a:defRPr kumimoji="1"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lang="en-US" altLang="zh-CN" sz="1800">
                  <a:latin typeface="+mn-lt"/>
                </a:rPr>
                <a:t>I</a:t>
              </a:r>
              <a:r>
                <a:rPr lang="en-US" altLang="zh-CN" sz="1800" baseline="-25000">
                  <a:latin typeface="+mn-lt"/>
                </a:rPr>
                <a:t>10</a:t>
              </a:r>
              <a:r>
                <a:rPr lang="en-US" altLang="zh-CN" sz="1800">
                  <a:latin typeface="+mn-lt"/>
                </a:rPr>
                <a:t>:</a:t>
              </a:r>
              <a:endParaRPr lang="en-US" altLang="zh-CN" sz="1800">
                <a:latin typeface="+mn-lt"/>
              </a:endParaRPr>
            </a:p>
            <a:p>
              <a:pPr>
                <a:spcBef>
                  <a:spcPct val="50000"/>
                </a:spcBef>
              </a:pPr>
              <a:r>
                <a:rPr lang="en-US" altLang="zh-CN" sz="1800">
                  <a:latin typeface="+mn-lt"/>
                  <a:sym typeface="Symbol" panose="05050102010706020507" pitchFamily="18" charset="2"/>
                </a:rPr>
                <a:t>S  bAc </a:t>
              </a:r>
              <a:r>
                <a:rPr lang="en-US" altLang="zh-CN" sz="1800">
                  <a:latin typeface="+mn-lt"/>
                  <a:ea typeface="楷体_GB2312" pitchFamily="49" charset="-122"/>
                </a:rPr>
                <a:t>•</a:t>
              </a:r>
              <a:r>
                <a:rPr lang="en-US" altLang="zh-CN" sz="1800">
                  <a:latin typeface="+mn-lt"/>
                  <a:sym typeface="Symbol" panose="05050102010706020507" pitchFamily="18" charset="2"/>
                </a:rPr>
                <a:t>, #</a:t>
              </a:r>
              <a:endParaRPr lang="en-US" altLang="zh-CN" sz="1800">
                <a:latin typeface="+mn-lt"/>
                <a:sym typeface="Symbol" panose="05050102010706020507" pitchFamily="18" charset="2"/>
              </a:endParaRPr>
            </a:p>
          </p:txBody>
        </p:sp>
        <p:sp>
          <p:nvSpPr>
            <p:cNvPr id="17" name="Text Box 108"/>
            <p:cNvSpPr txBox="1">
              <a:spLocks noChangeArrowheads="1"/>
            </p:cNvSpPr>
            <p:nvPr/>
          </p:nvSpPr>
          <p:spPr bwMode="auto">
            <a:xfrm>
              <a:off x="5201478" y="5675175"/>
              <a:ext cx="1676400" cy="78898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itchFamily="2" charset="-122"/>
                </a:defRPr>
              </a:lvl1pPr>
              <a:lvl2pPr marL="742950" indent="-285750" eaLnBrk="0" hangingPunct="0">
                <a:defRPr kumimoji="1" sz="2400">
                  <a:solidFill>
                    <a:schemeClr val="tx1"/>
                  </a:solidFill>
                  <a:latin typeface="Times New Roman" panose="02020603050405020304" pitchFamily="18" charset="0"/>
                  <a:ea typeface="宋体" pitchFamily="2" charset="-122"/>
                </a:defRPr>
              </a:lvl2pPr>
              <a:lvl3pPr marL="1143000" indent="-228600" eaLnBrk="0" hangingPunct="0">
                <a:defRPr kumimoji="1" sz="2400">
                  <a:solidFill>
                    <a:schemeClr val="tx1"/>
                  </a:solidFill>
                  <a:latin typeface="Times New Roman" panose="02020603050405020304" pitchFamily="18" charset="0"/>
                  <a:ea typeface="宋体" pitchFamily="2" charset="-122"/>
                </a:defRPr>
              </a:lvl3pPr>
              <a:lvl4pPr marL="1600200" indent="-228600" eaLnBrk="0" hangingPunct="0">
                <a:defRPr kumimoji="1" sz="2400">
                  <a:solidFill>
                    <a:schemeClr val="tx1"/>
                  </a:solidFill>
                  <a:latin typeface="Times New Roman" panose="02020603050405020304" pitchFamily="18" charset="0"/>
                  <a:ea typeface="宋体" pitchFamily="2" charset="-122"/>
                </a:defRPr>
              </a:lvl4pPr>
              <a:lvl5pPr marL="2057400" indent="-228600" eaLnBrk="0" hangingPunct="0">
                <a:defRPr kumimoji="1"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lang="en-US" altLang="zh-CN" sz="1800">
                  <a:latin typeface="+mn-lt"/>
                </a:rPr>
                <a:t>I</a:t>
              </a:r>
              <a:r>
                <a:rPr lang="en-US" altLang="zh-CN" sz="1800" baseline="-25000">
                  <a:latin typeface="+mn-lt"/>
                </a:rPr>
                <a:t>11</a:t>
              </a:r>
              <a:r>
                <a:rPr lang="en-US" altLang="zh-CN" sz="1800">
                  <a:latin typeface="+mn-lt"/>
                </a:rPr>
                <a:t>:</a:t>
              </a:r>
              <a:endParaRPr lang="en-US" altLang="zh-CN" sz="1800">
                <a:latin typeface="+mn-lt"/>
              </a:endParaRPr>
            </a:p>
            <a:p>
              <a:pPr>
                <a:spcBef>
                  <a:spcPct val="50000"/>
                </a:spcBef>
              </a:pPr>
              <a:r>
                <a:rPr lang="en-US" altLang="zh-CN" sz="1800">
                  <a:latin typeface="+mn-lt"/>
                  <a:sym typeface="Symbol" panose="05050102010706020507" pitchFamily="18" charset="2"/>
                </a:rPr>
                <a:t>S  bed </a:t>
              </a:r>
              <a:r>
                <a:rPr lang="en-US" altLang="zh-CN" sz="1800">
                  <a:latin typeface="+mn-lt"/>
                  <a:ea typeface="楷体_GB2312" pitchFamily="49" charset="-122"/>
                </a:rPr>
                <a:t>•</a:t>
              </a:r>
              <a:r>
                <a:rPr lang="en-US" altLang="zh-CN" sz="1800">
                  <a:latin typeface="+mn-lt"/>
                  <a:sym typeface="Symbol" panose="05050102010706020507" pitchFamily="18" charset="2"/>
                </a:rPr>
                <a:t>, #</a:t>
              </a:r>
              <a:endParaRPr lang="en-US" altLang="zh-CN" sz="1800">
                <a:latin typeface="+mn-lt"/>
                <a:sym typeface="Symbol" panose="05050102010706020507" pitchFamily="18" charset="2"/>
              </a:endParaRPr>
            </a:p>
          </p:txBody>
        </p:sp>
        <p:sp>
          <p:nvSpPr>
            <p:cNvPr id="18" name="Line 110"/>
            <p:cNvSpPr>
              <a:spLocks noChangeShapeType="1"/>
            </p:cNvSpPr>
            <p:nvPr/>
          </p:nvSpPr>
          <p:spPr bwMode="auto">
            <a:xfrm>
              <a:off x="4591878" y="641212"/>
              <a:ext cx="609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Rectangle 111"/>
            <p:cNvSpPr>
              <a:spLocks noChangeArrowheads="1"/>
            </p:cNvSpPr>
            <p:nvPr/>
          </p:nvSpPr>
          <p:spPr bwMode="auto">
            <a:xfrm>
              <a:off x="4723641" y="336412"/>
              <a:ext cx="325437" cy="336550"/>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itchFamily="2" charset="-122"/>
                </a:defRPr>
              </a:lvl1pPr>
              <a:lvl2pPr marL="742950" indent="-285750" eaLnBrk="0" hangingPunct="0">
                <a:defRPr kumimoji="1" sz="2400">
                  <a:solidFill>
                    <a:schemeClr val="tx1"/>
                  </a:solidFill>
                  <a:latin typeface="Times New Roman" panose="02020603050405020304" pitchFamily="18" charset="0"/>
                  <a:ea typeface="宋体" pitchFamily="2" charset="-122"/>
                </a:defRPr>
              </a:lvl2pPr>
              <a:lvl3pPr marL="1143000" indent="-228600" eaLnBrk="0" hangingPunct="0">
                <a:defRPr kumimoji="1" sz="2400">
                  <a:solidFill>
                    <a:schemeClr val="tx1"/>
                  </a:solidFill>
                  <a:latin typeface="Times New Roman" panose="02020603050405020304" pitchFamily="18" charset="0"/>
                  <a:ea typeface="宋体" pitchFamily="2" charset="-122"/>
                </a:defRPr>
              </a:lvl3pPr>
              <a:lvl4pPr marL="1600200" indent="-228600" eaLnBrk="0" hangingPunct="0">
                <a:defRPr kumimoji="1" sz="2400">
                  <a:solidFill>
                    <a:schemeClr val="tx1"/>
                  </a:solidFill>
                  <a:latin typeface="Times New Roman" panose="02020603050405020304" pitchFamily="18" charset="0"/>
                  <a:ea typeface="宋体" pitchFamily="2" charset="-122"/>
                </a:defRPr>
              </a:lvl4pPr>
              <a:lvl5pPr marL="2057400" indent="-228600" eaLnBrk="0" hangingPunct="0">
                <a:defRPr kumimoji="1"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eaLnBrk="1" hangingPunct="1"/>
              <a:r>
                <a:rPr lang="en-US" altLang="zh-CN" sz="1600">
                  <a:latin typeface="+mn-lt"/>
                </a:rPr>
                <a:t>S</a:t>
              </a:r>
              <a:endParaRPr lang="en-US" altLang="zh-CN" sz="1600">
                <a:latin typeface="+mn-lt"/>
              </a:endParaRPr>
            </a:p>
          </p:txBody>
        </p:sp>
        <p:sp>
          <p:nvSpPr>
            <p:cNvPr id="20" name="Line 112"/>
            <p:cNvSpPr>
              <a:spLocks noChangeShapeType="1"/>
            </p:cNvSpPr>
            <p:nvPr/>
          </p:nvSpPr>
          <p:spPr bwMode="auto">
            <a:xfrm>
              <a:off x="4591878" y="1739762"/>
              <a:ext cx="609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Rectangle 113"/>
            <p:cNvSpPr>
              <a:spLocks noChangeArrowheads="1"/>
            </p:cNvSpPr>
            <p:nvPr/>
          </p:nvSpPr>
          <p:spPr bwMode="auto">
            <a:xfrm>
              <a:off x="4723641" y="1434962"/>
              <a:ext cx="298480" cy="338554"/>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itchFamily="2" charset="-122"/>
                </a:defRPr>
              </a:lvl1pPr>
              <a:lvl2pPr marL="742950" indent="-285750" eaLnBrk="0" hangingPunct="0">
                <a:defRPr kumimoji="1" sz="2400">
                  <a:solidFill>
                    <a:schemeClr val="tx1"/>
                  </a:solidFill>
                  <a:latin typeface="Times New Roman" panose="02020603050405020304" pitchFamily="18" charset="0"/>
                  <a:ea typeface="宋体" pitchFamily="2" charset="-122"/>
                </a:defRPr>
              </a:lvl2pPr>
              <a:lvl3pPr marL="1143000" indent="-228600" eaLnBrk="0" hangingPunct="0">
                <a:defRPr kumimoji="1" sz="2400">
                  <a:solidFill>
                    <a:schemeClr val="tx1"/>
                  </a:solidFill>
                  <a:latin typeface="Times New Roman" panose="02020603050405020304" pitchFamily="18" charset="0"/>
                  <a:ea typeface="宋体" pitchFamily="2" charset="-122"/>
                </a:defRPr>
              </a:lvl3pPr>
              <a:lvl4pPr marL="1600200" indent="-228600" eaLnBrk="0" hangingPunct="0">
                <a:defRPr kumimoji="1" sz="2400">
                  <a:solidFill>
                    <a:schemeClr val="tx1"/>
                  </a:solidFill>
                  <a:latin typeface="Times New Roman" panose="02020603050405020304" pitchFamily="18" charset="0"/>
                  <a:ea typeface="宋体" pitchFamily="2" charset="-122"/>
                </a:defRPr>
              </a:lvl4pPr>
              <a:lvl5pPr marL="2057400" indent="-228600" eaLnBrk="0" hangingPunct="0">
                <a:defRPr kumimoji="1"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eaLnBrk="1" hangingPunct="1"/>
              <a:r>
                <a:rPr lang="en-US" altLang="zh-CN" sz="1600">
                  <a:latin typeface="+mn-lt"/>
                </a:rPr>
                <a:t>a</a:t>
              </a:r>
              <a:endParaRPr lang="en-US" altLang="zh-CN" sz="1600">
                <a:latin typeface="+mn-lt"/>
              </a:endParaRPr>
            </a:p>
          </p:txBody>
        </p:sp>
        <p:sp>
          <p:nvSpPr>
            <p:cNvPr id="22" name="Line 114"/>
            <p:cNvSpPr>
              <a:spLocks noChangeShapeType="1"/>
            </p:cNvSpPr>
            <p:nvPr/>
          </p:nvSpPr>
          <p:spPr bwMode="auto">
            <a:xfrm>
              <a:off x="3677478" y="2577962"/>
              <a:ext cx="0" cy="4572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Rectangle 115"/>
            <p:cNvSpPr>
              <a:spLocks noChangeArrowheads="1"/>
            </p:cNvSpPr>
            <p:nvPr/>
          </p:nvSpPr>
          <p:spPr bwMode="auto">
            <a:xfrm>
              <a:off x="3677478" y="2622412"/>
              <a:ext cx="309700" cy="338554"/>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itchFamily="2" charset="-122"/>
                </a:defRPr>
              </a:lvl1pPr>
              <a:lvl2pPr marL="742950" indent="-285750" eaLnBrk="0" hangingPunct="0">
                <a:defRPr kumimoji="1" sz="2400">
                  <a:solidFill>
                    <a:schemeClr val="tx1"/>
                  </a:solidFill>
                  <a:latin typeface="Times New Roman" panose="02020603050405020304" pitchFamily="18" charset="0"/>
                  <a:ea typeface="宋体" pitchFamily="2" charset="-122"/>
                </a:defRPr>
              </a:lvl2pPr>
              <a:lvl3pPr marL="1143000" indent="-228600" eaLnBrk="0" hangingPunct="0">
                <a:defRPr kumimoji="1" sz="2400">
                  <a:solidFill>
                    <a:schemeClr val="tx1"/>
                  </a:solidFill>
                  <a:latin typeface="Times New Roman" panose="02020603050405020304" pitchFamily="18" charset="0"/>
                  <a:ea typeface="宋体" pitchFamily="2" charset="-122"/>
                </a:defRPr>
              </a:lvl3pPr>
              <a:lvl4pPr marL="1600200" indent="-228600" eaLnBrk="0" hangingPunct="0">
                <a:defRPr kumimoji="1" sz="2400">
                  <a:solidFill>
                    <a:schemeClr val="tx1"/>
                  </a:solidFill>
                  <a:latin typeface="Times New Roman" panose="02020603050405020304" pitchFamily="18" charset="0"/>
                  <a:ea typeface="宋体" pitchFamily="2" charset="-122"/>
                </a:defRPr>
              </a:lvl4pPr>
              <a:lvl5pPr marL="2057400" indent="-228600" eaLnBrk="0" hangingPunct="0">
                <a:defRPr kumimoji="1"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eaLnBrk="1" hangingPunct="1"/>
              <a:r>
                <a:rPr lang="en-US" altLang="zh-CN" sz="1600">
                  <a:latin typeface="+mn-lt"/>
                </a:rPr>
                <a:t>b</a:t>
              </a:r>
              <a:endParaRPr lang="en-US" altLang="zh-CN" sz="1600">
                <a:latin typeface="+mn-lt"/>
              </a:endParaRPr>
            </a:p>
          </p:txBody>
        </p:sp>
        <p:sp>
          <p:nvSpPr>
            <p:cNvPr id="24" name="Rectangle 117"/>
            <p:cNvSpPr>
              <a:spLocks noChangeArrowheads="1"/>
            </p:cNvSpPr>
            <p:nvPr/>
          </p:nvSpPr>
          <p:spPr bwMode="auto">
            <a:xfrm>
              <a:off x="6954078" y="2501762"/>
              <a:ext cx="298480" cy="338554"/>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itchFamily="2" charset="-122"/>
                </a:defRPr>
              </a:lvl1pPr>
              <a:lvl2pPr marL="742950" indent="-285750" eaLnBrk="0" hangingPunct="0">
                <a:defRPr kumimoji="1" sz="2400">
                  <a:solidFill>
                    <a:schemeClr val="tx1"/>
                  </a:solidFill>
                  <a:latin typeface="Times New Roman" panose="02020603050405020304" pitchFamily="18" charset="0"/>
                  <a:ea typeface="宋体" pitchFamily="2" charset="-122"/>
                </a:defRPr>
              </a:lvl2pPr>
              <a:lvl3pPr marL="1143000" indent="-228600" eaLnBrk="0" hangingPunct="0">
                <a:defRPr kumimoji="1" sz="2400">
                  <a:solidFill>
                    <a:schemeClr val="tx1"/>
                  </a:solidFill>
                  <a:latin typeface="Times New Roman" panose="02020603050405020304" pitchFamily="18" charset="0"/>
                  <a:ea typeface="宋体" pitchFamily="2" charset="-122"/>
                </a:defRPr>
              </a:lvl3pPr>
              <a:lvl4pPr marL="1600200" indent="-228600" eaLnBrk="0" hangingPunct="0">
                <a:defRPr kumimoji="1" sz="2400">
                  <a:solidFill>
                    <a:schemeClr val="tx1"/>
                  </a:solidFill>
                  <a:latin typeface="Times New Roman" panose="02020603050405020304" pitchFamily="18" charset="0"/>
                  <a:ea typeface="宋体" pitchFamily="2" charset="-122"/>
                </a:defRPr>
              </a:lvl4pPr>
              <a:lvl5pPr marL="2057400" indent="-228600" eaLnBrk="0" hangingPunct="0">
                <a:defRPr kumimoji="1"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eaLnBrk="1" hangingPunct="1"/>
              <a:r>
                <a:rPr lang="en-US" altLang="zh-CN" sz="1600">
                  <a:latin typeface="+mn-lt"/>
                </a:rPr>
                <a:t>e</a:t>
              </a:r>
              <a:endParaRPr lang="en-US" altLang="zh-CN" sz="1600">
                <a:latin typeface="+mn-lt"/>
              </a:endParaRPr>
            </a:p>
          </p:txBody>
        </p:sp>
        <p:sp>
          <p:nvSpPr>
            <p:cNvPr id="25" name="Line 118"/>
            <p:cNvSpPr>
              <a:spLocks noChangeShapeType="1"/>
            </p:cNvSpPr>
            <p:nvPr/>
          </p:nvSpPr>
          <p:spPr bwMode="auto">
            <a:xfrm>
              <a:off x="6877878" y="2806562"/>
              <a:ext cx="4572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119"/>
            <p:cNvSpPr>
              <a:spLocks noChangeShapeType="1"/>
            </p:cNvSpPr>
            <p:nvPr/>
          </p:nvSpPr>
          <p:spPr bwMode="auto">
            <a:xfrm flipV="1">
              <a:off x="7868478" y="901562"/>
              <a:ext cx="0" cy="2286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120"/>
            <p:cNvSpPr>
              <a:spLocks noChangeShapeType="1"/>
            </p:cNvSpPr>
            <p:nvPr/>
          </p:nvSpPr>
          <p:spPr bwMode="auto">
            <a:xfrm flipV="1">
              <a:off x="6039678" y="1130162"/>
              <a:ext cx="0" cy="152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121"/>
            <p:cNvSpPr>
              <a:spLocks noChangeShapeType="1"/>
            </p:cNvSpPr>
            <p:nvPr/>
          </p:nvSpPr>
          <p:spPr bwMode="auto">
            <a:xfrm>
              <a:off x="6039678" y="1130162"/>
              <a:ext cx="18288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Rectangle 122"/>
            <p:cNvSpPr>
              <a:spLocks noChangeArrowheads="1"/>
            </p:cNvSpPr>
            <p:nvPr/>
          </p:nvSpPr>
          <p:spPr bwMode="auto">
            <a:xfrm>
              <a:off x="6954078" y="825362"/>
              <a:ext cx="333375" cy="336550"/>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itchFamily="2" charset="-122"/>
                </a:defRPr>
              </a:lvl1pPr>
              <a:lvl2pPr marL="742950" indent="-285750" eaLnBrk="0" hangingPunct="0">
                <a:defRPr kumimoji="1" sz="2400">
                  <a:solidFill>
                    <a:schemeClr val="tx1"/>
                  </a:solidFill>
                  <a:latin typeface="Times New Roman" panose="02020603050405020304" pitchFamily="18" charset="0"/>
                  <a:ea typeface="宋体" pitchFamily="2" charset="-122"/>
                </a:defRPr>
              </a:lvl2pPr>
              <a:lvl3pPr marL="1143000" indent="-228600" eaLnBrk="0" hangingPunct="0">
                <a:defRPr kumimoji="1" sz="2400">
                  <a:solidFill>
                    <a:schemeClr val="tx1"/>
                  </a:solidFill>
                  <a:latin typeface="Times New Roman" panose="02020603050405020304" pitchFamily="18" charset="0"/>
                  <a:ea typeface="宋体" pitchFamily="2" charset="-122"/>
                </a:defRPr>
              </a:lvl3pPr>
              <a:lvl4pPr marL="1600200" indent="-228600" eaLnBrk="0" hangingPunct="0">
                <a:defRPr kumimoji="1" sz="2400">
                  <a:solidFill>
                    <a:schemeClr val="tx1"/>
                  </a:solidFill>
                  <a:latin typeface="Times New Roman" panose="02020603050405020304" pitchFamily="18" charset="0"/>
                  <a:ea typeface="宋体" pitchFamily="2" charset="-122"/>
                </a:defRPr>
              </a:lvl4pPr>
              <a:lvl5pPr marL="2057400" indent="-228600" eaLnBrk="0" hangingPunct="0">
                <a:defRPr kumimoji="1"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eaLnBrk="1" hangingPunct="1"/>
              <a:r>
                <a:rPr lang="en-US" altLang="zh-CN" sz="1600">
                  <a:latin typeface="+mn-lt"/>
                </a:rPr>
                <a:t>A</a:t>
              </a:r>
              <a:endParaRPr lang="en-US" altLang="zh-CN" sz="1600">
                <a:latin typeface="+mn-lt"/>
              </a:endParaRPr>
            </a:p>
          </p:txBody>
        </p:sp>
        <p:sp>
          <p:nvSpPr>
            <p:cNvPr id="30" name="Line 123"/>
            <p:cNvSpPr>
              <a:spLocks noChangeShapeType="1"/>
            </p:cNvSpPr>
            <p:nvPr/>
          </p:nvSpPr>
          <p:spPr bwMode="auto">
            <a:xfrm>
              <a:off x="4591878" y="3568562"/>
              <a:ext cx="609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Rectangle 124"/>
            <p:cNvSpPr>
              <a:spLocks noChangeArrowheads="1"/>
            </p:cNvSpPr>
            <p:nvPr/>
          </p:nvSpPr>
          <p:spPr bwMode="auto">
            <a:xfrm>
              <a:off x="4723641" y="3263762"/>
              <a:ext cx="333375" cy="336550"/>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itchFamily="2" charset="-122"/>
                </a:defRPr>
              </a:lvl1pPr>
              <a:lvl2pPr marL="742950" indent="-285750" eaLnBrk="0" hangingPunct="0">
                <a:defRPr kumimoji="1" sz="2400">
                  <a:solidFill>
                    <a:schemeClr val="tx1"/>
                  </a:solidFill>
                  <a:latin typeface="Times New Roman" panose="02020603050405020304" pitchFamily="18" charset="0"/>
                  <a:ea typeface="宋体" pitchFamily="2" charset="-122"/>
                </a:defRPr>
              </a:lvl2pPr>
              <a:lvl3pPr marL="1143000" indent="-228600" eaLnBrk="0" hangingPunct="0">
                <a:defRPr kumimoji="1" sz="2400">
                  <a:solidFill>
                    <a:schemeClr val="tx1"/>
                  </a:solidFill>
                  <a:latin typeface="Times New Roman" panose="02020603050405020304" pitchFamily="18" charset="0"/>
                  <a:ea typeface="宋体" pitchFamily="2" charset="-122"/>
                </a:defRPr>
              </a:lvl3pPr>
              <a:lvl4pPr marL="1600200" indent="-228600" eaLnBrk="0" hangingPunct="0">
                <a:defRPr kumimoji="1" sz="2400">
                  <a:solidFill>
                    <a:schemeClr val="tx1"/>
                  </a:solidFill>
                  <a:latin typeface="Times New Roman" panose="02020603050405020304" pitchFamily="18" charset="0"/>
                  <a:ea typeface="宋体" pitchFamily="2" charset="-122"/>
                </a:defRPr>
              </a:lvl4pPr>
              <a:lvl5pPr marL="2057400" indent="-228600" eaLnBrk="0" hangingPunct="0">
                <a:defRPr kumimoji="1"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eaLnBrk="1" hangingPunct="1"/>
              <a:r>
                <a:rPr lang="en-US" altLang="zh-CN" sz="1600">
                  <a:latin typeface="+mn-lt"/>
                </a:rPr>
                <a:t>A</a:t>
              </a:r>
              <a:endParaRPr lang="en-US" altLang="zh-CN" sz="1600">
                <a:latin typeface="+mn-lt"/>
              </a:endParaRPr>
            </a:p>
          </p:txBody>
        </p:sp>
        <p:sp>
          <p:nvSpPr>
            <p:cNvPr id="32" name="Line 125"/>
            <p:cNvSpPr>
              <a:spLocks noChangeShapeType="1"/>
            </p:cNvSpPr>
            <p:nvPr/>
          </p:nvSpPr>
          <p:spPr bwMode="auto">
            <a:xfrm>
              <a:off x="4591878" y="4482962"/>
              <a:ext cx="609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Rectangle 126"/>
            <p:cNvSpPr>
              <a:spLocks noChangeArrowheads="1"/>
            </p:cNvSpPr>
            <p:nvPr/>
          </p:nvSpPr>
          <p:spPr bwMode="auto">
            <a:xfrm>
              <a:off x="4723641" y="4178162"/>
              <a:ext cx="298480" cy="338554"/>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itchFamily="2" charset="-122"/>
                </a:defRPr>
              </a:lvl1pPr>
              <a:lvl2pPr marL="742950" indent="-285750" eaLnBrk="0" hangingPunct="0">
                <a:defRPr kumimoji="1" sz="2400">
                  <a:solidFill>
                    <a:schemeClr val="tx1"/>
                  </a:solidFill>
                  <a:latin typeface="Times New Roman" panose="02020603050405020304" pitchFamily="18" charset="0"/>
                  <a:ea typeface="宋体" pitchFamily="2" charset="-122"/>
                </a:defRPr>
              </a:lvl2pPr>
              <a:lvl3pPr marL="1143000" indent="-228600" eaLnBrk="0" hangingPunct="0">
                <a:defRPr kumimoji="1" sz="2400">
                  <a:solidFill>
                    <a:schemeClr val="tx1"/>
                  </a:solidFill>
                  <a:latin typeface="Times New Roman" panose="02020603050405020304" pitchFamily="18" charset="0"/>
                  <a:ea typeface="宋体" pitchFamily="2" charset="-122"/>
                </a:defRPr>
              </a:lvl3pPr>
              <a:lvl4pPr marL="1600200" indent="-228600" eaLnBrk="0" hangingPunct="0">
                <a:defRPr kumimoji="1" sz="2400">
                  <a:solidFill>
                    <a:schemeClr val="tx1"/>
                  </a:solidFill>
                  <a:latin typeface="Times New Roman" panose="02020603050405020304" pitchFamily="18" charset="0"/>
                  <a:ea typeface="宋体" pitchFamily="2" charset="-122"/>
                </a:defRPr>
              </a:lvl4pPr>
              <a:lvl5pPr marL="2057400" indent="-228600" eaLnBrk="0" hangingPunct="0">
                <a:defRPr kumimoji="1"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eaLnBrk="1" hangingPunct="1"/>
              <a:r>
                <a:rPr lang="en-US" altLang="zh-CN" sz="1600">
                  <a:latin typeface="+mn-lt"/>
                </a:rPr>
                <a:t>e</a:t>
              </a:r>
              <a:endParaRPr lang="en-US" altLang="zh-CN" sz="1600">
                <a:latin typeface="+mn-lt"/>
              </a:endParaRPr>
            </a:p>
          </p:txBody>
        </p:sp>
        <p:sp>
          <p:nvSpPr>
            <p:cNvPr id="34" name="Rectangle 129"/>
            <p:cNvSpPr>
              <a:spLocks noChangeArrowheads="1"/>
            </p:cNvSpPr>
            <p:nvPr/>
          </p:nvSpPr>
          <p:spPr bwMode="auto">
            <a:xfrm>
              <a:off x="8325678" y="946012"/>
              <a:ext cx="309700" cy="338554"/>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itchFamily="2" charset="-122"/>
                </a:defRPr>
              </a:lvl1pPr>
              <a:lvl2pPr marL="742950" indent="-285750" eaLnBrk="0" hangingPunct="0">
                <a:defRPr kumimoji="1" sz="2400">
                  <a:solidFill>
                    <a:schemeClr val="tx1"/>
                  </a:solidFill>
                  <a:latin typeface="Times New Roman" panose="02020603050405020304" pitchFamily="18" charset="0"/>
                  <a:ea typeface="宋体" pitchFamily="2" charset="-122"/>
                </a:defRPr>
              </a:lvl2pPr>
              <a:lvl3pPr marL="1143000" indent="-228600" eaLnBrk="0" hangingPunct="0">
                <a:defRPr kumimoji="1" sz="2400">
                  <a:solidFill>
                    <a:schemeClr val="tx1"/>
                  </a:solidFill>
                  <a:latin typeface="Times New Roman" panose="02020603050405020304" pitchFamily="18" charset="0"/>
                  <a:ea typeface="宋体" pitchFamily="2" charset="-122"/>
                </a:defRPr>
              </a:lvl3pPr>
              <a:lvl4pPr marL="1600200" indent="-228600" eaLnBrk="0" hangingPunct="0">
                <a:defRPr kumimoji="1" sz="2400">
                  <a:solidFill>
                    <a:schemeClr val="tx1"/>
                  </a:solidFill>
                  <a:latin typeface="Times New Roman" panose="02020603050405020304" pitchFamily="18" charset="0"/>
                  <a:ea typeface="宋体" pitchFamily="2" charset="-122"/>
                </a:defRPr>
              </a:lvl4pPr>
              <a:lvl5pPr marL="2057400" indent="-228600" eaLnBrk="0" hangingPunct="0">
                <a:defRPr kumimoji="1"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eaLnBrk="1" hangingPunct="1"/>
              <a:r>
                <a:rPr lang="en-US" altLang="zh-CN" sz="1600">
                  <a:latin typeface="+mn-lt"/>
                </a:rPr>
                <a:t>d</a:t>
              </a:r>
              <a:endParaRPr lang="en-US" altLang="zh-CN" sz="1600">
                <a:latin typeface="+mn-lt"/>
              </a:endParaRPr>
            </a:p>
          </p:txBody>
        </p:sp>
        <p:sp>
          <p:nvSpPr>
            <p:cNvPr id="35" name="Line 130"/>
            <p:cNvSpPr>
              <a:spLocks noChangeShapeType="1"/>
            </p:cNvSpPr>
            <p:nvPr/>
          </p:nvSpPr>
          <p:spPr bwMode="auto">
            <a:xfrm>
              <a:off x="8249478" y="931379"/>
              <a:ext cx="0" cy="3600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Rectangle 131"/>
            <p:cNvSpPr>
              <a:spLocks noChangeArrowheads="1"/>
            </p:cNvSpPr>
            <p:nvPr/>
          </p:nvSpPr>
          <p:spPr bwMode="auto">
            <a:xfrm>
              <a:off x="8249478" y="3568562"/>
              <a:ext cx="298480" cy="338554"/>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itchFamily="2" charset="-122"/>
                </a:defRPr>
              </a:lvl1pPr>
              <a:lvl2pPr marL="742950" indent="-285750" eaLnBrk="0" hangingPunct="0">
                <a:defRPr kumimoji="1" sz="2400">
                  <a:solidFill>
                    <a:schemeClr val="tx1"/>
                  </a:solidFill>
                  <a:latin typeface="Times New Roman" panose="02020603050405020304" pitchFamily="18" charset="0"/>
                  <a:ea typeface="宋体" pitchFamily="2" charset="-122"/>
                </a:defRPr>
              </a:lvl2pPr>
              <a:lvl3pPr marL="1143000" indent="-228600" eaLnBrk="0" hangingPunct="0">
                <a:defRPr kumimoji="1" sz="2400">
                  <a:solidFill>
                    <a:schemeClr val="tx1"/>
                  </a:solidFill>
                  <a:latin typeface="Times New Roman" panose="02020603050405020304" pitchFamily="18" charset="0"/>
                  <a:ea typeface="宋体" pitchFamily="2" charset="-122"/>
                </a:defRPr>
              </a:lvl3pPr>
              <a:lvl4pPr marL="1600200" indent="-228600" eaLnBrk="0" hangingPunct="0">
                <a:defRPr kumimoji="1" sz="2400">
                  <a:solidFill>
                    <a:schemeClr val="tx1"/>
                  </a:solidFill>
                  <a:latin typeface="Times New Roman" panose="02020603050405020304" pitchFamily="18" charset="0"/>
                  <a:ea typeface="宋体" pitchFamily="2" charset="-122"/>
                </a:defRPr>
              </a:lvl4pPr>
              <a:lvl5pPr marL="2057400" indent="-228600" eaLnBrk="0" hangingPunct="0">
                <a:defRPr kumimoji="1"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eaLnBrk="1" hangingPunct="1"/>
              <a:r>
                <a:rPr lang="en-US" altLang="zh-CN" sz="1600">
                  <a:latin typeface="+mn-lt"/>
                </a:rPr>
                <a:t>c</a:t>
              </a:r>
              <a:endParaRPr lang="en-US" altLang="zh-CN" sz="1600">
                <a:latin typeface="+mn-lt"/>
              </a:endParaRPr>
            </a:p>
          </p:txBody>
        </p:sp>
        <p:sp>
          <p:nvSpPr>
            <p:cNvPr id="37" name="Line 132"/>
            <p:cNvSpPr>
              <a:spLocks noChangeShapeType="1"/>
            </p:cNvSpPr>
            <p:nvPr/>
          </p:nvSpPr>
          <p:spPr bwMode="auto">
            <a:xfrm>
              <a:off x="8173278" y="3568562"/>
              <a:ext cx="0" cy="3600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Rectangle 133"/>
            <p:cNvSpPr>
              <a:spLocks noChangeArrowheads="1"/>
            </p:cNvSpPr>
            <p:nvPr/>
          </p:nvSpPr>
          <p:spPr bwMode="auto">
            <a:xfrm>
              <a:off x="6192078" y="5365612"/>
              <a:ext cx="309700" cy="338554"/>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itchFamily="2" charset="-122"/>
                </a:defRPr>
              </a:lvl1pPr>
              <a:lvl2pPr marL="742950" indent="-285750" eaLnBrk="0" hangingPunct="0">
                <a:defRPr kumimoji="1" sz="2400">
                  <a:solidFill>
                    <a:schemeClr val="tx1"/>
                  </a:solidFill>
                  <a:latin typeface="Times New Roman" panose="02020603050405020304" pitchFamily="18" charset="0"/>
                  <a:ea typeface="宋体" pitchFamily="2" charset="-122"/>
                </a:defRPr>
              </a:lvl2pPr>
              <a:lvl3pPr marL="1143000" indent="-228600" eaLnBrk="0" hangingPunct="0">
                <a:defRPr kumimoji="1" sz="2400">
                  <a:solidFill>
                    <a:schemeClr val="tx1"/>
                  </a:solidFill>
                  <a:latin typeface="Times New Roman" panose="02020603050405020304" pitchFamily="18" charset="0"/>
                  <a:ea typeface="宋体" pitchFamily="2" charset="-122"/>
                </a:defRPr>
              </a:lvl3pPr>
              <a:lvl4pPr marL="1600200" indent="-228600" eaLnBrk="0" hangingPunct="0">
                <a:defRPr kumimoji="1" sz="2400">
                  <a:solidFill>
                    <a:schemeClr val="tx1"/>
                  </a:solidFill>
                  <a:latin typeface="Times New Roman" panose="02020603050405020304" pitchFamily="18" charset="0"/>
                  <a:ea typeface="宋体" pitchFamily="2" charset="-122"/>
                </a:defRPr>
              </a:lvl4pPr>
              <a:lvl5pPr marL="2057400" indent="-228600" eaLnBrk="0" hangingPunct="0">
                <a:defRPr kumimoji="1"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eaLnBrk="1" hangingPunct="1"/>
              <a:r>
                <a:rPr lang="en-US" altLang="zh-CN" sz="1600">
                  <a:latin typeface="+mn-lt"/>
                </a:rPr>
                <a:t>d</a:t>
              </a:r>
              <a:endParaRPr lang="en-US" altLang="zh-CN" sz="1600">
                <a:latin typeface="+mn-lt"/>
              </a:endParaRPr>
            </a:p>
          </p:txBody>
        </p:sp>
        <p:sp>
          <p:nvSpPr>
            <p:cNvPr id="39" name="Line 134"/>
            <p:cNvSpPr>
              <a:spLocks noChangeShapeType="1"/>
            </p:cNvSpPr>
            <p:nvPr/>
          </p:nvSpPr>
          <p:spPr bwMode="auto">
            <a:xfrm>
              <a:off x="6039678" y="5321162"/>
              <a:ext cx="0" cy="3600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135"/>
            <p:cNvSpPr>
              <a:spLocks noChangeShapeType="1"/>
            </p:cNvSpPr>
            <p:nvPr/>
          </p:nvSpPr>
          <p:spPr bwMode="auto">
            <a:xfrm>
              <a:off x="6877878" y="3720962"/>
              <a:ext cx="228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136"/>
            <p:cNvSpPr>
              <a:spLocks noChangeShapeType="1"/>
            </p:cNvSpPr>
            <p:nvPr/>
          </p:nvSpPr>
          <p:spPr bwMode="auto">
            <a:xfrm>
              <a:off x="7106478" y="3720962"/>
              <a:ext cx="0" cy="1752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137"/>
            <p:cNvSpPr>
              <a:spLocks noChangeShapeType="1"/>
            </p:cNvSpPr>
            <p:nvPr/>
          </p:nvSpPr>
          <p:spPr bwMode="auto">
            <a:xfrm>
              <a:off x="7106478" y="5473562"/>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Rectangle 138"/>
            <p:cNvSpPr>
              <a:spLocks noChangeArrowheads="1"/>
            </p:cNvSpPr>
            <p:nvPr/>
          </p:nvSpPr>
          <p:spPr bwMode="auto">
            <a:xfrm>
              <a:off x="6877878" y="3416162"/>
              <a:ext cx="298480" cy="338554"/>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itchFamily="2" charset="-122"/>
                </a:defRPr>
              </a:lvl1pPr>
              <a:lvl2pPr marL="742950" indent="-285750" eaLnBrk="0" hangingPunct="0">
                <a:defRPr kumimoji="1" sz="2400">
                  <a:solidFill>
                    <a:schemeClr val="tx1"/>
                  </a:solidFill>
                  <a:latin typeface="Times New Roman" panose="02020603050405020304" pitchFamily="18" charset="0"/>
                  <a:ea typeface="宋体" pitchFamily="2" charset="-122"/>
                </a:defRPr>
              </a:lvl2pPr>
              <a:lvl3pPr marL="1143000" indent="-228600" eaLnBrk="0" hangingPunct="0">
                <a:defRPr kumimoji="1" sz="2400">
                  <a:solidFill>
                    <a:schemeClr val="tx1"/>
                  </a:solidFill>
                  <a:latin typeface="Times New Roman" panose="02020603050405020304" pitchFamily="18" charset="0"/>
                  <a:ea typeface="宋体" pitchFamily="2" charset="-122"/>
                </a:defRPr>
              </a:lvl3pPr>
              <a:lvl4pPr marL="1600200" indent="-228600" eaLnBrk="0" hangingPunct="0">
                <a:defRPr kumimoji="1" sz="2400">
                  <a:solidFill>
                    <a:schemeClr val="tx1"/>
                  </a:solidFill>
                  <a:latin typeface="Times New Roman" panose="02020603050405020304" pitchFamily="18" charset="0"/>
                  <a:ea typeface="宋体" pitchFamily="2" charset="-122"/>
                </a:defRPr>
              </a:lvl4pPr>
              <a:lvl5pPr marL="2057400" indent="-228600" eaLnBrk="0" hangingPunct="0">
                <a:defRPr kumimoji="1"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eaLnBrk="1" hangingPunct="1"/>
              <a:r>
                <a:rPr lang="en-US" altLang="zh-CN" sz="1600">
                  <a:latin typeface="+mn-lt"/>
                </a:rPr>
                <a:t>c</a:t>
              </a:r>
              <a:endParaRPr lang="en-US" altLang="zh-CN" sz="1600">
                <a:latin typeface="+mn-lt"/>
              </a:endParaRPr>
            </a:p>
          </p:txBody>
        </p:sp>
      </p:grpSp>
      <p:sp>
        <p:nvSpPr>
          <p:cNvPr id="45" name="矩形 44"/>
          <p:cNvSpPr/>
          <p:nvPr/>
        </p:nvSpPr>
        <p:spPr>
          <a:xfrm>
            <a:off x="194042" y="4848622"/>
            <a:ext cx="4862974" cy="1884106"/>
          </a:xfrm>
          <a:prstGeom prst="rect">
            <a:avLst/>
          </a:prstGeom>
        </p:spPr>
        <p:txBody>
          <a:bodyPr wrap="square">
            <a:spAutoFit/>
          </a:bodyPr>
          <a:lstStyle/>
          <a:p>
            <a:pPr>
              <a:lnSpc>
                <a:spcPct val="150000"/>
              </a:lnSpc>
            </a:pPr>
            <a:r>
              <a:rPr lang="zh-CN" altLang="zh-CN" sz="2000" dirty="0">
                <a:ea typeface="微软雅黑" panose="020B0503020204020204" pitchFamily="34" charset="-122"/>
                <a:cs typeface="宋体" pitchFamily="2" charset="-122"/>
              </a:rPr>
              <a:t>在</a:t>
            </a:r>
            <a:r>
              <a:rPr lang="en-US" altLang="zh-CN" sz="2000" dirty="0">
                <a:ea typeface="微软雅黑" panose="020B0503020204020204" pitchFamily="34" charset="-122"/>
                <a:cs typeface="宋体" pitchFamily="2" charset="-122"/>
              </a:rPr>
              <a:t>I</a:t>
            </a:r>
            <a:r>
              <a:rPr lang="en-US" altLang="zh-CN" sz="2000" baseline="-25000" dirty="0">
                <a:ea typeface="微软雅黑" panose="020B0503020204020204" pitchFamily="34" charset="-122"/>
                <a:cs typeface="宋体" pitchFamily="2" charset="-122"/>
              </a:rPr>
              <a:t>5</a:t>
            </a:r>
            <a:r>
              <a:rPr lang="zh-CN" altLang="zh-CN" sz="2000" dirty="0">
                <a:ea typeface="微软雅黑" panose="020B0503020204020204" pitchFamily="34" charset="-122"/>
                <a:cs typeface="宋体" pitchFamily="2" charset="-122"/>
              </a:rPr>
              <a:t>中，输入符号为</a:t>
            </a:r>
            <a:r>
              <a:rPr lang="en-US" altLang="zh-CN" sz="2000" dirty="0">
                <a:ea typeface="微软雅黑" panose="020B0503020204020204" pitchFamily="34" charset="-122"/>
                <a:cs typeface="宋体" pitchFamily="2" charset="-122"/>
              </a:rPr>
              <a:t>d</a:t>
            </a:r>
            <a:r>
              <a:rPr lang="zh-CN" altLang="zh-CN" sz="2000" dirty="0">
                <a:ea typeface="微软雅黑" panose="020B0503020204020204" pitchFamily="34" charset="-122"/>
                <a:cs typeface="宋体" pitchFamily="2" charset="-122"/>
              </a:rPr>
              <a:t>时归约，为</a:t>
            </a:r>
            <a:r>
              <a:rPr lang="en-US" altLang="zh-CN" sz="2000" dirty="0">
                <a:ea typeface="微软雅黑" panose="020B0503020204020204" pitchFamily="34" charset="-122"/>
                <a:cs typeface="宋体" pitchFamily="2" charset="-122"/>
              </a:rPr>
              <a:t>c</a:t>
            </a:r>
            <a:r>
              <a:rPr lang="zh-CN" altLang="zh-CN" sz="2000" dirty="0">
                <a:ea typeface="微软雅黑" panose="020B0503020204020204" pitchFamily="34" charset="-122"/>
                <a:cs typeface="宋体" pitchFamily="2" charset="-122"/>
              </a:rPr>
              <a:t>时移进</a:t>
            </a:r>
            <a:endParaRPr lang="en-US" altLang="zh-CN" sz="2000" dirty="0">
              <a:ea typeface="微软雅黑" panose="020B0503020204020204" pitchFamily="34" charset="-122"/>
              <a:cs typeface="宋体" pitchFamily="2" charset="-122"/>
            </a:endParaRPr>
          </a:p>
          <a:p>
            <a:pPr>
              <a:lnSpc>
                <a:spcPct val="150000"/>
              </a:lnSpc>
            </a:pPr>
            <a:r>
              <a:rPr lang="zh-CN" altLang="zh-CN" sz="2000" dirty="0">
                <a:ea typeface="微软雅黑" panose="020B0503020204020204" pitchFamily="34" charset="-122"/>
                <a:cs typeface="宋体" pitchFamily="2" charset="-122"/>
              </a:rPr>
              <a:t>在</a:t>
            </a:r>
            <a:r>
              <a:rPr lang="en-US" altLang="zh-CN" sz="2000" dirty="0">
                <a:ea typeface="微软雅黑" panose="020B0503020204020204" pitchFamily="34" charset="-122"/>
                <a:cs typeface="宋体" pitchFamily="2" charset="-122"/>
              </a:rPr>
              <a:t>I</a:t>
            </a:r>
            <a:r>
              <a:rPr lang="en-US" altLang="zh-CN" sz="2000" baseline="-25000" dirty="0">
                <a:ea typeface="微软雅黑" panose="020B0503020204020204" pitchFamily="34" charset="-122"/>
                <a:cs typeface="宋体" pitchFamily="2" charset="-122"/>
              </a:rPr>
              <a:t>7</a:t>
            </a:r>
            <a:r>
              <a:rPr lang="zh-CN" altLang="zh-CN" sz="2000" dirty="0">
                <a:ea typeface="微软雅黑" panose="020B0503020204020204" pitchFamily="34" charset="-122"/>
                <a:cs typeface="宋体" pitchFamily="2" charset="-122"/>
              </a:rPr>
              <a:t>中</a:t>
            </a:r>
            <a:r>
              <a:rPr lang="zh-CN" altLang="en-US" sz="2000" dirty="0">
                <a:ea typeface="微软雅黑" panose="020B0503020204020204" pitchFamily="34" charset="-122"/>
                <a:cs typeface="宋体" pitchFamily="2" charset="-122"/>
              </a:rPr>
              <a:t>，</a:t>
            </a:r>
            <a:r>
              <a:rPr lang="zh-CN" altLang="zh-CN" sz="2000" dirty="0">
                <a:ea typeface="微软雅黑" panose="020B0503020204020204" pitchFamily="34" charset="-122"/>
                <a:cs typeface="宋体" pitchFamily="2" charset="-122"/>
              </a:rPr>
              <a:t>输入符号为</a:t>
            </a:r>
            <a:r>
              <a:rPr lang="en-US" altLang="zh-CN" sz="2000" dirty="0">
                <a:ea typeface="微软雅黑" panose="020B0503020204020204" pitchFamily="34" charset="-122"/>
                <a:cs typeface="宋体" pitchFamily="2" charset="-122"/>
              </a:rPr>
              <a:t>d</a:t>
            </a:r>
            <a:r>
              <a:rPr lang="zh-CN" altLang="zh-CN" sz="2000" dirty="0">
                <a:ea typeface="微软雅黑" panose="020B0503020204020204" pitchFamily="34" charset="-122"/>
                <a:cs typeface="宋体" pitchFamily="2" charset="-122"/>
              </a:rPr>
              <a:t>时移进，为</a:t>
            </a:r>
            <a:r>
              <a:rPr lang="en-US" altLang="zh-CN" sz="2000" dirty="0">
                <a:ea typeface="微软雅黑" panose="020B0503020204020204" pitchFamily="34" charset="-122"/>
                <a:cs typeface="宋体" pitchFamily="2" charset="-122"/>
              </a:rPr>
              <a:t>c</a:t>
            </a:r>
            <a:r>
              <a:rPr lang="zh-CN" altLang="zh-CN" sz="2000" dirty="0">
                <a:ea typeface="微软雅黑" panose="020B0503020204020204" pitchFamily="34" charset="-122"/>
                <a:cs typeface="宋体" pitchFamily="2" charset="-122"/>
              </a:rPr>
              <a:t>时归约</a:t>
            </a:r>
            <a:endParaRPr lang="en-US" altLang="zh-CN" sz="2000" dirty="0">
              <a:ea typeface="微软雅黑" panose="020B0503020204020204" pitchFamily="34" charset="-122"/>
              <a:cs typeface="宋体" pitchFamily="2" charset="-122"/>
            </a:endParaRPr>
          </a:p>
          <a:p>
            <a:pPr>
              <a:lnSpc>
                <a:spcPct val="150000"/>
              </a:lnSpc>
            </a:pPr>
            <a:r>
              <a:rPr lang="zh-CN" altLang="zh-CN" sz="2000" dirty="0">
                <a:ea typeface="微软雅黑" panose="020B0503020204020204" pitchFamily="34" charset="-122"/>
                <a:cs typeface="宋体" pitchFamily="2" charset="-122"/>
              </a:rPr>
              <a:t>冲突可以全部解决，因此该文法是</a:t>
            </a:r>
            <a:r>
              <a:rPr lang="en-US" altLang="zh-CN" sz="2000" dirty="0">
                <a:ea typeface="微软雅黑" panose="020B0503020204020204" pitchFamily="34" charset="-122"/>
                <a:cs typeface="宋体" pitchFamily="2" charset="-122"/>
              </a:rPr>
              <a:t>LR(1)</a:t>
            </a:r>
            <a:r>
              <a:rPr lang="zh-CN" altLang="zh-CN" sz="2000" dirty="0">
                <a:ea typeface="微软雅黑" panose="020B0503020204020204" pitchFamily="34" charset="-122"/>
                <a:cs typeface="宋体" pitchFamily="2" charset="-122"/>
              </a:rPr>
              <a:t>文法。</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fade">
                                      <p:cBhvr>
                                        <p:cTn id="7" dur="500"/>
                                        <p:tgtEl>
                                          <p:spTgt spid="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
                                            <p:txEl>
                                              <p:pRg st="1" end="1"/>
                                            </p:txEl>
                                          </p:spTgt>
                                        </p:tgtEl>
                                        <p:attrNameLst>
                                          <p:attrName>style.visibility</p:attrName>
                                        </p:attrNameLst>
                                      </p:cBhvr>
                                      <p:to>
                                        <p:strVal val="visible"/>
                                      </p:to>
                                    </p:set>
                                    <p:animEffect transition="in" filter="fade">
                                      <p:cBhvr>
                                        <p:cTn id="12" dur="500"/>
                                        <p:tgtEl>
                                          <p:spTgt spid="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5">
                                            <p:txEl>
                                              <p:pRg st="2" end="2"/>
                                            </p:txEl>
                                          </p:spTgt>
                                        </p:tgtEl>
                                        <p:attrNameLst>
                                          <p:attrName>style.visibility</p:attrName>
                                        </p:attrNameLst>
                                      </p:cBhvr>
                                      <p:to>
                                        <p:strVal val="visible"/>
                                      </p:to>
                                    </p:set>
                                    <p:animEffect transition="in" filter="fade">
                                      <p:cBhvr>
                                        <p:cTn id="17" dur="500"/>
                                        <p:tgtEl>
                                          <p:spTgt spid="4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en-US" altLang="zh-CN" dirty="0"/>
              <a:t>7.4.2 LR(1)</a:t>
            </a:r>
            <a:r>
              <a:rPr lang="zh-CN" altLang="en-US" dirty="0"/>
              <a:t>分析表的构造</a:t>
            </a:r>
            <a:endParaRPr lang="zh-CN" altLang="en-US" dirty="0"/>
          </a:p>
        </p:txBody>
      </p:sp>
      <p:sp>
        <p:nvSpPr>
          <p:cNvPr id="4" name="内容占位符 3"/>
          <p:cNvSpPr>
            <a:spLocks noGrp="1"/>
          </p:cNvSpPr>
          <p:nvPr>
            <p:ph sz="quarter" idx="13"/>
          </p:nvPr>
        </p:nvSpPr>
        <p:spPr/>
        <p:txBody>
          <a:bodyPr/>
          <a:lstStyle/>
          <a:p>
            <a:r>
              <a:rPr lang="en-US" altLang="zh-CN" dirty="0"/>
              <a:t>LR(1)</a:t>
            </a:r>
            <a:r>
              <a:rPr lang="zh-CN" altLang="en-US" dirty="0"/>
              <a:t>分析表与</a:t>
            </a:r>
            <a:r>
              <a:rPr lang="en-US" altLang="zh-CN" dirty="0"/>
              <a:t>LR(0)</a:t>
            </a:r>
            <a:r>
              <a:rPr lang="zh-CN" altLang="en-US" dirty="0"/>
              <a:t>分析表的构造在形式上基本一样，只是归约项目的归约动作取决于该归约项目的向前搜索符集，即</a:t>
            </a:r>
            <a:r>
              <a:rPr lang="zh-CN" altLang="en-US" dirty="0">
                <a:solidFill>
                  <a:srgbClr val="FF0000"/>
                </a:solidFill>
              </a:rPr>
              <a:t>只有当面临的输入符属于向前搜索符的集合，才做归约动作，其它情况均出错</a:t>
            </a:r>
            <a:r>
              <a:rPr lang="zh-CN" altLang="en-US" dirty="0"/>
              <a:t>。</a:t>
            </a:r>
            <a:endParaRPr lang="en-US" altLang="zh-CN" dirty="0"/>
          </a:p>
          <a:p>
            <a:r>
              <a:rPr lang="zh-CN" altLang="en-US" dirty="0"/>
              <a:t>我们把和</a:t>
            </a:r>
            <a:r>
              <a:rPr lang="en-US" altLang="zh-CN" dirty="0">
                <a:solidFill>
                  <a:srgbClr val="FF0000"/>
                </a:solidFill>
              </a:rPr>
              <a:t>LR(0)</a:t>
            </a:r>
            <a:r>
              <a:rPr lang="zh-CN" altLang="en-US" dirty="0">
                <a:solidFill>
                  <a:srgbClr val="FF0000"/>
                </a:solidFill>
              </a:rPr>
              <a:t>项目相同</a:t>
            </a:r>
            <a:r>
              <a:rPr lang="zh-CN" altLang="en-US" dirty="0"/>
              <a:t>的部分称之为“</a:t>
            </a:r>
            <a:r>
              <a:rPr lang="zh-CN" altLang="en-US" dirty="0">
                <a:solidFill>
                  <a:srgbClr val="FF0000"/>
                </a:solidFill>
              </a:rPr>
              <a:t>心</a:t>
            </a:r>
            <a:r>
              <a:rPr lang="zh-CN" altLang="en-US" dirty="0"/>
              <a:t>”，不同的部分是向前搜索符集合。</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en-US" altLang="zh-CN" dirty="0"/>
              <a:t>LR(1)</a:t>
            </a:r>
            <a:r>
              <a:rPr lang="zh-CN" altLang="en-US" dirty="0"/>
              <a:t>分析表的构造</a:t>
            </a:r>
            <a:endParaRPr lang="zh-CN" altLang="en-US" dirty="0"/>
          </a:p>
        </p:txBody>
      </p:sp>
      <p:sp>
        <p:nvSpPr>
          <p:cNvPr id="4" name="内容占位符 3"/>
          <p:cNvSpPr>
            <a:spLocks noGrp="1"/>
          </p:cNvSpPr>
          <p:nvPr>
            <p:ph sz="quarter" idx="13"/>
          </p:nvPr>
        </p:nvSpPr>
        <p:spPr/>
        <p:txBody>
          <a:bodyPr>
            <a:noAutofit/>
          </a:bodyPr>
          <a:lstStyle/>
          <a:p>
            <a:r>
              <a:rPr lang="en-US" altLang="zh-CN" sz="2400" dirty="0"/>
              <a:t>(1) </a:t>
            </a:r>
            <a:r>
              <a:rPr lang="zh-CN" altLang="en-US" sz="2400" dirty="0">
                <a:solidFill>
                  <a:srgbClr val="000000"/>
                </a:solidFill>
              </a:rPr>
              <a:t>若</a:t>
            </a:r>
            <a:r>
              <a:rPr lang="en-US" altLang="zh-CN" sz="2400" dirty="0">
                <a:solidFill>
                  <a:srgbClr val="000000"/>
                </a:solidFill>
              </a:rPr>
              <a:t>[A</a:t>
            </a:r>
            <a:r>
              <a:rPr lang="en-US" altLang="zh-CN" sz="2400" dirty="0"/>
              <a:t> → </a:t>
            </a:r>
            <a:r>
              <a:rPr lang="en-US" altLang="zh-CN" sz="2400" dirty="0">
                <a:solidFill>
                  <a:srgbClr val="000000"/>
                </a:solidFill>
                <a:sym typeface="Symbol" panose="05050102010706020507" pitchFamily="18" charset="2"/>
              </a:rPr>
              <a:t></a:t>
            </a:r>
            <a:r>
              <a:rPr lang="en-US" altLang="zh-CN" sz="2400" dirty="0"/>
              <a:t> • </a:t>
            </a:r>
            <a:r>
              <a:rPr lang="en-US" altLang="zh-CN" sz="2400" dirty="0">
                <a:solidFill>
                  <a:srgbClr val="000000"/>
                </a:solidFill>
              </a:rPr>
              <a:t>a</a:t>
            </a:r>
            <a:r>
              <a:rPr lang="en-US" altLang="zh-CN" sz="2400" dirty="0">
                <a:solidFill>
                  <a:srgbClr val="000000"/>
                </a:solidFill>
                <a:sym typeface="Symbol" panose="05050102010706020507" pitchFamily="18" charset="2"/>
              </a:rPr>
              <a:t>, </a:t>
            </a:r>
            <a:r>
              <a:rPr lang="en-US" altLang="zh-CN" sz="2400" dirty="0">
                <a:solidFill>
                  <a:srgbClr val="FF0000"/>
                </a:solidFill>
                <a:sym typeface="Symbol" panose="05050102010706020507" pitchFamily="18" charset="2"/>
              </a:rPr>
              <a:t>b</a:t>
            </a:r>
            <a:r>
              <a:rPr lang="en-US" altLang="zh-CN" sz="2400" dirty="0">
                <a:solidFill>
                  <a:srgbClr val="000000"/>
                </a:solidFill>
                <a:sym typeface="Symbol" panose="05050102010706020507" pitchFamily="18" charset="2"/>
              </a:rPr>
              <a:t>]</a:t>
            </a:r>
            <a:r>
              <a:rPr lang="en-US" altLang="zh-CN" sz="2400" dirty="0">
                <a:solidFill>
                  <a:srgbClr val="000000"/>
                </a:solidFill>
              </a:rPr>
              <a:t>∈I</a:t>
            </a:r>
            <a:r>
              <a:rPr lang="en-US" altLang="zh-CN" sz="2400" baseline="-30000" dirty="0">
                <a:solidFill>
                  <a:srgbClr val="000000"/>
                </a:solidFill>
              </a:rPr>
              <a:t>k</a:t>
            </a:r>
            <a:r>
              <a:rPr lang="zh-CN" altLang="en-US" sz="2400" dirty="0">
                <a:solidFill>
                  <a:srgbClr val="000000"/>
                </a:solidFill>
              </a:rPr>
              <a:t>，且</a:t>
            </a:r>
            <a:r>
              <a:rPr lang="en-US" altLang="zh-CN" sz="2400" dirty="0">
                <a:solidFill>
                  <a:srgbClr val="000000"/>
                </a:solidFill>
              </a:rPr>
              <a:t>GO(I</a:t>
            </a:r>
            <a:r>
              <a:rPr lang="en-US" altLang="zh-CN" sz="2400" baseline="-30000" dirty="0">
                <a:solidFill>
                  <a:srgbClr val="000000"/>
                </a:solidFill>
              </a:rPr>
              <a:t>k</a:t>
            </a:r>
            <a:r>
              <a:rPr lang="en-US" altLang="zh-CN" sz="2400" dirty="0">
                <a:solidFill>
                  <a:srgbClr val="000000"/>
                </a:solidFill>
              </a:rPr>
              <a:t>, a)= </a:t>
            </a:r>
            <a:r>
              <a:rPr lang="en-US" altLang="zh-CN" sz="2400" dirty="0" err="1">
                <a:solidFill>
                  <a:srgbClr val="000000"/>
                </a:solidFill>
              </a:rPr>
              <a:t>I</a:t>
            </a:r>
            <a:r>
              <a:rPr lang="en-US" altLang="zh-CN" sz="2400" baseline="-30000" dirty="0" err="1">
                <a:solidFill>
                  <a:srgbClr val="000000"/>
                </a:solidFill>
              </a:rPr>
              <a:t>j</a:t>
            </a:r>
            <a:r>
              <a:rPr lang="en-US" altLang="zh-CN" sz="2400" dirty="0">
                <a:solidFill>
                  <a:srgbClr val="000000"/>
                </a:solidFill>
              </a:rPr>
              <a:t>(</a:t>
            </a:r>
            <a:r>
              <a:rPr lang="en-US" altLang="zh-CN" sz="2400" dirty="0" err="1">
                <a:solidFill>
                  <a:srgbClr val="000000"/>
                </a:solidFill>
              </a:rPr>
              <a:t>a∈V</a:t>
            </a:r>
            <a:r>
              <a:rPr lang="en-US" altLang="zh-CN" sz="2400" baseline="-30000" dirty="0" err="1">
                <a:solidFill>
                  <a:srgbClr val="000000"/>
                </a:solidFill>
              </a:rPr>
              <a:t>T</a:t>
            </a:r>
            <a:r>
              <a:rPr lang="en-US" altLang="zh-CN" sz="2400" dirty="0">
                <a:solidFill>
                  <a:srgbClr val="000000"/>
                </a:solidFill>
              </a:rPr>
              <a:t>)</a:t>
            </a:r>
            <a:r>
              <a:rPr lang="zh-CN" altLang="en-US" sz="2400" dirty="0">
                <a:solidFill>
                  <a:srgbClr val="000000"/>
                </a:solidFill>
              </a:rPr>
              <a:t>，则置</a:t>
            </a:r>
            <a:r>
              <a:rPr lang="en-US" altLang="zh-CN" sz="2400" dirty="0">
                <a:solidFill>
                  <a:srgbClr val="000000"/>
                </a:solidFill>
              </a:rPr>
              <a:t>ACTION[k, a]=</a:t>
            </a:r>
            <a:r>
              <a:rPr lang="en-US" altLang="zh-CN" sz="2400" dirty="0" err="1">
                <a:solidFill>
                  <a:srgbClr val="000000"/>
                </a:solidFill>
              </a:rPr>
              <a:t>s</a:t>
            </a:r>
            <a:r>
              <a:rPr lang="en-US" altLang="zh-CN" sz="2400" baseline="-30000" dirty="0" err="1">
                <a:solidFill>
                  <a:srgbClr val="000000"/>
                </a:solidFill>
              </a:rPr>
              <a:t>j</a:t>
            </a:r>
            <a:r>
              <a:rPr lang="zh-CN" altLang="en-US" sz="2400" dirty="0">
                <a:solidFill>
                  <a:srgbClr val="000000"/>
                </a:solidFill>
              </a:rPr>
              <a:t>；</a:t>
            </a:r>
            <a:endParaRPr lang="en-US" altLang="zh-CN" sz="2400" dirty="0"/>
          </a:p>
          <a:p>
            <a:r>
              <a:rPr lang="en-US" altLang="zh-CN" sz="2400" dirty="0"/>
              <a:t>(2)</a:t>
            </a:r>
            <a:r>
              <a:rPr lang="zh-CN" altLang="en-US" sz="2400" dirty="0">
                <a:solidFill>
                  <a:srgbClr val="000000"/>
                </a:solidFill>
              </a:rPr>
              <a:t>若</a:t>
            </a:r>
            <a:r>
              <a:rPr lang="en-US" altLang="zh-CN" sz="2400" dirty="0">
                <a:solidFill>
                  <a:srgbClr val="000000"/>
                </a:solidFill>
              </a:rPr>
              <a:t>[A</a:t>
            </a:r>
            <a:r>
              <a:rPr lang="en-US" altLang="zh-CN" sz="2400" dirty="0"/>
              <a:t> → </a:t>
            </a:r>
            <a:r>
              <a:rPr lang="en-US" altLang="zh-CN" sz="2400" dirty="0">
                <a:solidFill>
                  <a:srgbClr val="000000"/>
                </a:solidFill>
                <a:sym typeface="Symbol" panose="05050102010706020507" pitchFamily="18" charset="2"/>
              </a:rPr>
              <a:t></a:t>
            </a:r>
            <a:r>
              <a:rPr lang="en-US" altLang="zh-CN" sz="2400" dirty="0"/>
              <a:t> •, </a:t>
            </a:r>
            <a:r>
              <a:rPr lang="en-US" altLang="zh-CN" sz="2400" dirty="0">
                <a:solidFill>
                  <a:srgbClr val="FF0000"/>
                </a:solidFill>
              </a:rPr>
              <a:t>a</a:t>
            </a:r>
            <a:r>
              <a:rPr lang="en-US" altLang="zh-CN" sz="2400" dirty="0"/>
              <a:t>]</a:t>
            </a:r>
            <a:r>
              <a:rPr lang="en-US" altLang="zh-CN" sz="2400" dirty="0">
                <a:solidFill>
                  <a:srgbClr val="000000"/>
                </a:solidFill>
              </a:rPr>
              <a:t>∈I</a:t>
            </a:r>
            <a:r>
              <a:rPr lang="en-US" altLang="zh-CN" sz="2400" baseline="-30000" dirty="0">
                <a:solidFill>
                  <a:srgbClr val="000000"/>
                </a:solidFill>
              </a:rPr>
              <a:t>k</a:t>
            </a:r>
            <a:r>
              <a:rPr lang="zh-CN" altLang="en-US" sz="2400" dirty="0">
                <a:solidFill>
                  <a:srgbClr val="000000"/>
                </a:solidFill>
              </a:rPr>
              <a:t>，则对任意终结符</a:t>
            </a:r>
            <a:r>
              <a:rPr lang="en-US" altLang="zh-CN" sz="2400" dirty="0">
                <a:solidFill>
                  <a:srgbClr val="000000"/>
                </a:solidFill>
              </a:rPr>
              <a:t>a(</a:t>
            </a:r>
            <a:r>
              <a:rPr lang="zh-CN" altLang="en-US" sz="2400" dirty="0">
                <a:solidFill>
                  <a:srgbClr val="000000"/>
                </a:solidFill>
              </a:rPr>
              <a:t>包括</a:t>
            </a:r>
            <a:r>
              <a:rPr lang="en-US" altLang="zh-CN" sz="2400" dirty="0">
                <a:solidFill>
                  <a:srgbClr val="000000"/>
                </a:solidFill>
              </a:rPr>
              <a:t>#)</a:t>
            </a:r>
            <a:r>
              <a:rPr lang="zh-CN" altLang="en-US" sz="2400" dirty="0">
                <a:solidFill>
                  <a:srgbClr val="000000"/>
                </a:solidFill>
              </a:rPr>
              <a:t> ，置</a:t>
            </a:r>
            <a:r>
              <a:rPr lang="en-US" altLang="zh-CN" sz="2400" dirty="0">
                <a:solidFill>
                  <a:srgbClr val="000000"/>
                </a:solidFill>
              </a:rPr>
              <a:t>ACTION[k, a]= </a:t>
            </a:r>
            <a:r>
              <a:rPr lang="en-US" altLang="zh-CN" sz="2400" dirty="0" err="1">
                <a:solidFill>
                  <a:srgbClr val="000000"/>
                </a:solidFill>
              </a:rPr>
              <a:t>r</a:t>
            </a:r>
            <a:r>
              <a:rPr lang="en-US" altLang="zh-CN" sz="2400" baseline="-30000" dirty="0" err="1">
                <a:solidFill>
                  <a:srgbClr val="000000"/>
                </a:solidFill>
              </a:rPr>
              <a:t>j</a:t>
            </a:r>
            <a:r>
              <a:rPr lang="en-US" altLang="zh-CN" sz="2400" dirty="0">
                <a:solidFill>
                  <a:srgbClr val="000000"/>
                </a:solidFill>
              </a:rPr>
              <a:t>(j</a:t>
            </a:r>
            <a:r>
              <a:rPr lang="zh-CN" altLang="en-US" sz="2400" dirty="0">
                <a:solidFill>
                  <a:srgbClr val="000000"/>
                </a:solidFill>
              </a:rPr>
              <a:t>为产生式</a:t>
            </a:r>
            <a:r>
              <a:rPr lang="en-US" altLang="zh-CN" sz="2400" dirty="0">
                <a:solidFill>
                  <a:srgbClr val="000000"/>
                </a:solidFill>
              </a:rPr>
              <a:t>A→</a:t>
            </a:r>
            <a:r>
              <a:rPr lang="en-US" altLang="zh-CN" sz="2400" dirty="0">
                <a:solidFill>
                  <a:srgbClr val="000000"/>
                </a:solidFill>
                <a:sym typeface="Symbol" panose="05050102010706020507" pitchFamily="18" charset="2"/>
              </a:rPr>
              <a:t></a:t>
            </a:r>
            <a:r>
              <a:rPr lang="zh-CN" altLang="en-US" sz="2400" dirty="0"/>
              <a:t>在文法</a:t>
            </a:r>
            <a:r>
              <a:rPr lang="en-US" altLang="zh-CN" sz="2400" dirty="0"/>
              <a:t>G‘</a:t>
            </a:r>
            <a:r>
              <a:rPr lang="zh-CN" altLang="en-US" sz="2400" dirty="0"/>
              <a:t>中</a:t>
            </a:r>
            <a:r>
              <a:rPr lang="zh-CN" altLang="en-US" sz="2400" dirty="0">
                <a:solidFill>
                  <a:srgbClr val="000000"/>
                </a:solidFill>
              </a:rPr>
              <a:t>的编号</a:t>
            </a:r>
            <a:r>
              <a:rPr lang="en-US" altLang="zh-CN" sz="2400" dirty="0">
                <a:solidFill>
                  <a:srgbClr val="000000"/>
                </a:solidFill>
              </a:rPr>
              <a:t>)</a:t>
            </a:r>
            <a:r>
              <a:rPr lang="zh-CN" altLang="en-US" sz="2400" dirty="0"/>
              <a:t>；</a:t>
            </a:r>
            <a:endParaRPr lang="en-US" altLang="zh-CN" sz="2400" dirty="0"/>
          </a:p>
          <a:p>
            <a:r>
              <a:rPr lang="en-US" altLang="zh-CN" sz="2400" dirty="0"/>
              <a:t>(3) </a:t>
            </a:r>
            <a:r>
              <a:rPr lang="zh-CN" altLang="en-US" sz="2400" dirty="0">
                <a:solidFill>
                  <a:srgbClr val="000000"/>
                </a:solidFill>
              </a:rPr>
              <a:t>若</a:t>
            </a:r>
            <a:r>
              <a:rPr lang="en-US" altLang="zh-CN" sz="2400" dirty="0">
                <a:solidFill>
                  <a:srgbClr val="000000"/>
                </a:solidFill>
              </a:rPr>
              <a:t>GO(I</a:t>
            </a:r>
            <a:r>
              <a:rPr lang="en-US" altLang="zh-CN" sz="2400" baseline="-30000" dirty="0">
                <a:solidFill>
                  <a:srgbClr val="000000"/>
                </a:solidFill>
              </a:rPr>
              <a:t>k</a:t>
            </a:r>
            <a:r>
              <a:rPr lang="en-US" altLang="zh-CN" sz="2400" dirty="0">
                <a:solidFill>
                  <a:srgbClr val="000000"/>
                </a:solidFill>
              </a:rPr>
              <a:t>, A)=</a:t>
            </a:r>
            <a:r>
              <a:rPr lang="en-US" altLang="zh-CN" sz="2400" dirty="0" err="1">
                <a:solidFill>
                  <a:srgbClr val="000000"/>
                </a:solidFill>
              </a:rPr>
              <a:t>I</a:t>
            </a:r>
            <a:r>
              <a:rPr lang="en-US" altLang="zh-CN" sz="2400" baseline="-30000" dirty="0" err="1">
                <a:solidFill>
                  <a:srgbClr val="000000"/>
                </a:solidFill>
              </a:rPr>
              <a:t>j</a:t>
            </a:r>
            <a:r>
              <a:rPr lang="en-US" altLang="zh-CN" sz="2400" dirty="0">
                <a:solidFill>
                  <a:srgbClr val="000000"/>
                </a:solidFill>
              </a:rPr>
              <a:t>(A∈V</a:t>
            </a:r>
            <a:r>
              <a:rPr lang="en-US" altLang="zh-CN" sz="2400" baseline="-30000" dirty="0">
                <a:solidFill>
                  <a:srgbClr val="000000"/>
                </a:solidFill>
              </a:rPr>
              <a:t>N</a:t>
            </a:r>
            <a:r>
              <a:rPr lang="en-US" altLang="zh-CN" sz="2400" dirty="0">
                <a:solidFill>
                  <a:srgbClr val="000000"/>
                </a:solidFill>
              </a:rPr>
              <a:t>)</a:t>
            </a:r>
            <a:r>
              <a:rPr lang="zh-CN" altLang="en-US" sz="2400" dirty="0">
                <a:solidFill>
                  <a:srgbClr val="000000"/>
                </a:solidFill>
              </a:rPr>
              <a:t>，则置</a:t>
            </a:r>
            <a:r>
              <a:rPr lang="en-US" altLang="zh-CN" sz="2400" dirty="0">
                <a:solidFill>
                  <a:srgbClr val="000000"/>
                </a:solidFill>
              </a:rPr>
              <a:t>GOTO[k, A]=j</a:t>
            </a:r>
            <a:r>
              <a:rPr lang="zh-CN" altLang="en-US" sz="2400" dirty="0"/>
              <a:t>；</a:t>
            </a:r>
            <a:endParaRPr lang="en-US" altLang="zh-CN" sz="2400" dirty="0"/>
          </a:p>
          <a:p>
            <a:r>
              <a:rPr lang="en-US" altLang="zh-CN" sz="2400" dirty="0"/>
              <a:t>(4) </a:t>
            </a:r>
            <a:r>
              <a:rPr lang="zh-CN" altLang="en-US" sz="2400" dirty="0">
                <a:solidFill>
                  <a:srgbClr val="000000"/>
                </a:solidFill>
              </a:rPr>
              <a:t>若</a:t>
            </a:r>
            <a:r>
              <a:rPr lang="en-US" altLang="zh-CN" sz="2400" dirty="0">
                <a:solidFill>
                  <a:srgbClr val="000000"/>
                </a:solidFill>
              </a:rPr>
              <a:t>[S'</a:t>
            </a:r>
            <a:r>
              <a:rPr lang="en-US" altLang="zh-CN" sz="2400" dirty="0"/>
              <a:t> → </a:t>
            </a:r>
            <a:r>
              <a:rPr lang="en-US" altLang="zh-CN" sz="2400" dirty="0">
                <a:solidFill>
                  <a:srgbClr val="000000"/>
                </a:solidFill>
              </a:rPr>
              <a:t>S</a:t>
            </a:r>
            <a:r>
              <a:rPr lang="en-US" altLang="zh-CN" sz="2400" dirty="0"/>
              <a:t> •, </a:t>
            </a:r>
            <a:r>
              <a:rPr lang="en-US" altLang="zh-CN" sz="2400" dirty="0">
                <a:solidFill>
                  <a:srgbClr val="FF0000"/>
                </a:solidFill>
              </a:rPr>
              <a:t>#</a:t>
            </a:r>
            <a:r>
              <a:rPr lang="en-US" altLang="zh-CN" sz="2400" dirty="0"/>
              <a:t>]</a:t>
            </a:r>
            <a:r>
              <a:rPr lang="en-US" altLang="zh-CN" sz="2400" dirty="0">
                <a:solidFill>
                  <a:srgbClr val="000000"/>
                </a:solidFill>
              </a:rPr>
              <a:t>∈I</a:t>
            </a:r>
            <a:r>
              <a:rPr lang="en-US" altLang="zh-CN" sz="2400" baseline="-30000" dirty="0">
                <a:solidFill>
                  <a:srgbClr val="000000"/>
                </a:solidFill>
              </a:rPr>
              <a:t>k</a:t>
            </a:r>
            <a:r>
              <a:rPr lang="zh-CN" altLang="en-US" sz="2400" dirty="0">
                <a:solidFill>
                  <a:srgbClr val="000000"/>
                </a:solidFill>
              </a:rPr>
              <a:t>，则置</a:t>
            </a:r>
            <a:r>
              <a:rPr lang="en-US" altLang="zh-CN" sz="2400" dirty="0">
                <a:solidFill>
                  <a:srgbClr val="000000"/>
                </a:solidFill>
              </a:rPr>
              <a:t>ACTION[k, #]=</a:t>
            </a:r>
            <a:r>
              <a:rPr lang="en-US" altLang="zh-CN" sz="2400" dirty="0" err="1">
                <a:solidFill>
                  <a:srgbClr val="000000"/>
                </a:solidFill>
              </a:rPr>
              <a:t>acc</a:t>
            </a:r>
            <a:r>
              <a:rPr lang="zh-CN" altLang="en-US" sz="2400" dirty="0">
                <a:solidFill>
                  <a:srgbClr val="000000"/>
                </a:solidFill>
              </a:rPr>
              <a:t>；</a:t>
            </a:r>
            <a:endParaRPr lang="en-US" altLang="zh-CN" sz="2400" dirty="0"/>
          </a:p>
          <a:p>
            <a:r>
              <a:rPr lang="en-US" altLang="zh-CN" sz="2400" dirty="0"/>
              <a:t>(5) </a:t>
            </a:r>
            <a:r>
              <a:rPr lang="zh-CN" altLang="en-US" sz="2400" dirty="0"/>
              <a:t>其它填上“报错标志”（用空白表示）</a:t>
            </a:r>
            <a:endParaRPr lang="en-US" altLang="zh-CN" sz="2400" dirty="0"/>
          </a:p>
          <a:p>
            <a:r>
              <a:rPr lang="zh-CN" altLang="en-US" sz="2400" dirty="0"/>
              <a:t>按照上述算法构造出的分析表，如果</a:t>
            </a:r>
            <a:r>
              <a:rPr lang="zh-CN" altLang="en-US" sz="2400" dirty="0">
                <a:solidFill>
                  <a:srgbClr val="FF0000"/>
                </a:solidFill>
              </a:rPr>
              <a:t>不含多重入口</a:t>
            </a:r>
            <a:r>
              <a:rPr lang="zh-CN" altLang="en-US" sz="2400" dirty="0"/>
              <a:t>，则称之为</a:t>
            </a:r>
            <a:r>
              <a:rPr lang="en-US" altLang="zh-CN" sz="2400" dirty="0"/>
              <a:t>G‘</a:t>
            </a:r>
            <a:r>
              <a:rPr lang="zh-CN" altLang="en-US" sz="2400" dirty="0"/>
              <a:t>的</a:t>
            </a:r>
            <a:r>
              <a:rPr lang="en-US" altLang="zh-CN" sz="2400" dirty="0">
                <a:solidFill>
                  <a:srgbClr val="FF0000"/>
                </a:solidFill>
              </a:rPr>
              <a:t>LR(1)</a:t>
            </a:r>
            <a:r>
              <a:rPr lang="zh-CN" altLang="en-US" sz="2400" dirty="0">
                <a:solidFill>
                  <a:srgbClr val="FF0000"/>
                </a:solidFill>
              </a:rPr>
              <a:t>分析表</a:t>
            </a:r>
            <a:r>
              <a:rPr lang="zh-CN" altLang="en-US" sz="2400" dirty="0"/>
              <a:t>，</a:t>
            </a:r>
            <a:r>
              <a:rPr lang="en-US" altLang="zh-CN" sz="2400" dirty="0"/>
              <a:t>G’</a:t>
            </a:r>
            <a:r>
              <a:rPr lang="zh-CN" altLang="en-US" sz="2400" dirty="0"/>
              <a:t>称为一个</a:t>
            </a:r>
            <a:r>
              <a:rPr lang="en-US" altLang="zh-CN" sz="2400" dirty="0">
                <a:solidFill>
                  <a:srgbClr val="FF0000"/>
                </a:solidFill>
              </a:rPr>
              <a:t>LR(1)</a:t>
            </a:r>
            <a:r>
              <a:rPr lang="zh-CN" altLang="en-US" sz="2400" dirty="0">
                <a:solidFill>
                  <a:srgbClr val="FF0000"/>
                </a:solidFill>
              </a:rPr>
              <a:t>文法</a:t>
            </a:r>
            <a:r>
              <a:rPr lang="zh-CN" altLang="en-US" sz="2400" dirty="0"/>
              <a:t>，使用这种分析表的分析器称为规范的</a:t>
            </a:r>
            <a:r>
              <a:rPr lang="en-US" altLang="zh-CN" sz="2400" dirty="0">
                <a:solidFill>
                  <a:srgbClr val="FF0000"/>
                </a:solidFill>
              </a:rPr>
              <a:t>LR(1)</a:t>
            </a:r>
            <a:r>
              <a:rPr lang="zh-CN" altLang="en-US" sz="2400" dirty="0">
                <a:solidFill>
                  <a:srgbClr val="FF0000"/>
                </a:solidFill>
              </a:rPr>
              <a:t>分析器</a:t>
            </a:r>
            <a:r>
              <a:rPr lang="zh-CN" altLang="en-US" sz="2400" dirty="0"/>
              <a:t>。</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4" name="内容占位符 3"/>
          <p:cNvSpPr>
            <a:spLocks noGrp="1"/>
          </p:cNvSpPr>
          <p:nvPr>
            <p:ph sz="quarter" idx="13"/>
          </p:nvPr>
        </p:nvSpPr>
        <p:spPr>
          <a:xfrm>
            <a:off x="768350" y="4523692"/>
            <a:ext cx="5483594" cy="1946958"/>
          </a:xfrm>
        </p:spPr>
        <p:txBody>
          <a:bodyPr>
            <a:normAutofit/>
          </a:bodyPr>
          <a:lstStyle/>
          <a:p>
            <a:r>
              <a:rPr lang="en-US" altLang="zh-CN" sz="2400" dirty="0"/>
              <a:t>I</a:t>
            </a:r>
            <a:r>
              <a:rPr lang="en-US" altLang="zh-CN" sz="2400" baseline="-25000" dirty="0"/>
              <a:t>0</a:t>
            </a:r>
            <a:r>
              <a:rPr lang="zh-CN" altLang="zh-CN" sz="2400" dirty="0"/>
              <a:t>实际上是缩写方式，</a:t>
            </a:r>
            <a:r>
              <a:rPr lang="en-US" altLang="zh-CN" sz="2400" dirty="0"/>
              <a:t>[B</a:t>
            </a:r>
            <a:r>
              <a:rPr lang="en-US" altLang="zh-CN" sz="2400" dirty="0">
                <a:sym typeface="Wingdings" panose="05000000000000000000" pitchFamily="2" charset="2"/>
              </a:rPr>
              <a:t></a:t>
            </a:r>
            <a:r>
              <a:rPr lang="en-US" altLang="zh-CN" sz="2400" dirty="0">
                <a:solidFill>
                  <a:srgbClr val="FF0000"/>
                </a:solidFill>
              </a:rPr>
              <a:t>•</a:t>
            </a:r>
            <a:r>
              <a:rPr lang="en-US" altLang="zh-CN" sz="2400" dirty="0"/>
              <a:t>b, a/b]</a:t>
            </a:r>
            <a:r>
              <a:rPr lang="zh-CN" altLang="zh-CN" sz="2400" dirty="0"/>
              <a:t>表示是两个项目</a:t>
            </a:r>
            <a:r>
              <a:rPr lang="en-US" altLang="zh-CN" sz="2400" dirty="0"/>
              <a:t>[B</a:t>
            </a:r>
            <a:r>
              <a:rPr lang="en-US" altLang="zh-CN" sz="2400" dirty="0">
                <a:sym typeface="Wingdings" panose="05000000000000000000" pitchFamily="2" charset="2"/>
              </a:rPr>
              <a:t></a:t>
            </a:r>
            <a:r>
              <a:rPr lang="en-US" altLang="zh-CN" sz="2400" dirty="0">
                <a:solidFill>
                  <a:srgbClr val="FF0000"/>
                </a:solidFill>
              </a:rPr>
              <a:t>•</a:t>
            </a:r>
            <a:r>
              <a:rPr lang="en-US" altLang="zh-CN" sz="2400" dirty="0"/>
              <a:t>b, a]</a:t>
            </a:r>
            <a:r>
              <a:rPr lang="zh-CN" altLang="zh-CN" sz="2400" dirty="0"/>
              <a:t>和</a:t>
            </a:r>
            <a:r>
              <a:rPr lang="en-US" altLang="zh-CN" sz="2400" dirty="0"/>
              <a:t>[B</a:t>
            </a:r>
            <a:r>
              <a:rPr lang="en-US" altLang="zh-CN" sz="2400" dirty="0">
                <a:sym typeface="Wingdings" panose="05000000000000000000" pitchFamily="2" charset="2"/>
              </a:rPr>
              <a:t></a:t>
            </a:r>
            <a:r>
              <a:rPr lang="en-US" altLang="zh-CN" sz="2400" dirty="0">
                <a:solidFill>
                  <a:srgbClr val="FF0000"/>
                </a:solidFill>
              </a:rPr>
              <a:t>•</a:t>
            </a:r>
            <a:r>
              <a:rPr lang="en-US" altLang="zh-CN" sz="2400" dirty="0"/>
              <a:t>b, b]</a:t>
            </a:r>
            <a:r>
              <a:rPr lang="zh-CN" altLang="zh-CN" sz="2400" dirty="0"/>
              <a:t>的缩写，完整的</a:t>
            </a:r>
            <a:r>
              <a:rPr lang="en-US" altLang="zh-CN" sz="2400" dirty="0"/>
              <a:t>I</a:t>
            </a:r>
            <a:r>
              <a:rPr lang="en-US" altLang="zh-CN" sz="2400" baseline="-25000" dirty="0"/>
              <a:t>0</a:t>
            </a:r>
            <a:r>
              <a:rPr lang="zh-CN" altLang="zh-CN" sz="2400" dirty="0"/>
              <a:t>如</a:t>
            </a:r>
            <a:r>
              <a:rPr lang="zh-CN" altLang="en-US" sz="2400" dirty="0"/>
              <a:t>右</a:t>
            </a:r>
            <a:r>
              <a:rPr lang="zh-CN" altLang="zh-CN" sz="2400" dirty="0"/>
              <a:t>所示。</a:t>
            </a:r>
            <a:endParaRPr lang="zh-CN" altLang="zh-CN" sz="2400" dirty="0"/>
          </a:p>
        </p:txBody>
      </p:sp>
      <p:sp>
        <p:nvSpPr>
          <p:cNvPr id="5" name="Text Box 97"/>
          <p:cNvSpPr txBox="1">
            <a:spLocks noChangeArrowheads="1"/>
          </p:cNvSpPr>
          <p:nvPr/>
        </p:nvSpPr>
        <p:spPr bwMode="auto">
          <a:xfrm>
            <a:off x="350654" y="180291"/>
            <a:ext cx="1835956" cy="2789151"/>
          </a:xfrm>
          <a:prstGeom prst="rect">
            <a:avLst/>
          </a:prstGeom>
        </p:spPr>
        <p:style>
          <a:lnRef idx="0">
            <a:schemeClr val="accent1"/>
          </a:lnRef>
          <a:fillRef idx="3">
            <a:schemeClr val="accent1"/>
          </a:fillRef>
          <a:effectRef idx="3">
            <a:schemeClr val="accent1"/>
          </a:effectRef>
          <a:fontRef idx="minor">
            <a:schemeClr val="lt1"/>
          </a:fontRef>
        </p:style>
        <p:txBody>
          <a:bodyPr wrap="square" anchor="ctr" anchorCtr="0">
            <a:noAutofit/>
          </a:bodyPr>
          <a:lstStyle>
            <a:defPPr>
              <a:defRPr lang="zh-CN"/>
            </a:defPPr>
            <a:lvl1pPr algn="just" eaLnBrk="0" hangingPunct="0">
              <a:lnSpc>
                <a:spcPct val="150000"/>
              </a:lnSpc>
              <a:defRPr sz="24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dirty="0">
                <a:effectLst>
                  <a:outerShdw blurRad="38100" dist="38100" dir="2700000" algn="tl">
                    <a:srgbClr val="000000">
                      <a:alpha val="43137"/>
                    </a:srgbClr>
                  </a:outerShdw>
                </a:effectLst>
              </a:rPr>
              <a:t>文法</a:t>
            </a:r>
            <a:r>
              <a:rPr lang="en-US" altLang="zh-CN" dirty="0">
                <a:effectLst>
                  <a:outerShdw blurRad="38100" dist="38100" dir="2700000" algn="tl">
                    <a:srgbClr val="000000">
                      <a:alpha val="43137"/>
                    </a:srgbClr>
                  </a:outerShdw>
                </a:effectLst>
              </a:rPr>
              <a:t>G‘</a:t>
            </a:r>
            <a:r>
              <a:rPr lang="zh-CN" altLang="en-US" dirty="0">
                <a:effectLst>
                  <a:outerShdw blurRad="38100" dist="38100" dir="2700000" algn="tl">
                    <a:srgbClr val="000000">
                      <a:alpha val="43137"/>
                    </a:srgbClr>
                  </a:outerShdw>
                </a:effectLst>
              </a:rPr>
              <a:t>：</a:t>
            </a:r>
            <a:br>
              <a:rPr lang="zh-CN" altLang="en-US" dirty="0">
                <a:effectLst>
                  <a:outerShdw blurRad="38100" dist="38100" dir="2700000" algn="tl">
                    <a:srgbClr val="000000">
                      <a:alpha val="43137"/>
                    </a:srgbClr>
                  </a:outerShdw>
                </a:effectLst>
              </a:rPr>
            </a:br>
            <a:r>
              <a:rPr lang="en-US" altLang="zh-CN" dirty="0">
                <a:effectLst>
                  <a:outerShdw blurRad="38100" dist="38100" dir="2700000" algn="tl">
                    <a:srgbClr val="000000">
                      <a:alpha val="43137"/>
                    </a:srgbClr>
                  </a:outerShdw>
                </a:effectLst>
              </a:rPr>
              <a:t>(0) S’ </a:t>
            </a:r>
            <a:r>
              <a:rPr lang="en-US" altLang="zh-CN" dirty="0">
                <a:effectLst>
                  <a:outerShdw blurRad="38100" dist="38100" dir="2700000" algn="tl">
                    <a:srgbClr val="000000">
                      <a:alpha val="43137"/>
                    </a:srgbClr>
                  </a:outerShdw>
                </a:effectLst>
                <a:sym typeface="Symbol" panose="05050102010706020507" pitchFamily="18" charset="2"/>
              </a:rPr>
              <a:t></a:t>
            </a:r>
            <a:r>
              <a:rPr lang="en-US" altLang="zh-CN" dirty="0">
                <a:effectLst>
                  <a:outerShdw blurRad="38100" dist="38100" dir="2700000" algn="tl">
                    <a:srgbClr val="000000">
                      <a:alpha val="43137"/>
                    </a:srgbClr>
                  </a:outerShdw>
                </a:effectLst>
              </a:rPr>
              <a:t> S</a:t>
            </a:r>
            <a:br>
              <a:rPr lang="en-US" altLang="zh-CN" dirty="0">
                <a:effectLst>
                  <a:outerShdw blurRad="38100" dist="38100" dir="2700000" algn="tl">
                    <a:srgbClr val="000000">
                      <a:alpha val="43137"/>
                    </a:srgbClr>
                  </a:outerShdw>
                </a:effectLst>
              </a:rPr>
            </a:br>
            <a:r>
              <a:rPr lang="en-US" altLang="zh-CN" dirty="0">
                <a:effectLst>
                  <a:outerShdw blurRad="38100" dist="38100" dir="2700000" algn="tl">
                    <a:srgbClr val="000000">
                      <a:alpha val="43137"/>
                    </a:srgbClr>
                  </a:outerShdw>
                </a:effectLst>
              </a:rPr>
              <a:t>(1) S </a:t>
            </a:r>
            <a:r>
              <a:rPr lang="en-US" altLang="zh-CN" dirty="0">
                <a:effectLst>
                  <a:outerShdw blurRad="38100" dist="38100" dir="2700000" algn="tl">
                    <a:srgbClr val="000000">
                      <a:alpha val="43137"/>
                    </a:srgbClr>
                  </a:outerShdw>
                </a:effectLst>
                <a:sym typeface="Symbol" panose="05050102010706020507" pitchFamily="18" charset="2"/>
              </a:rPr>
              <a:t> BB </a:t>
            </a:r>
            <a:br>
              <a:rPr lang="en-US" altLang="zh-CN" dirty="0">
                <a:effectLst>
                  <a:outerShdw blurRad="38100" dist="38100" dir="2700000" algn="tl">
                    <a:srgbClr val="000000">
                      <a:alpha val="43137"/>
                    </a:srgbClr>
                  </a:outerShdw>
                </a:effectLst>
                <a:sym typeface="Symbol" panose="05050102010706020507" pitchFamily="18" charset="2"/>
              </a:rPr>
            </a:br>
            <a:r>
              <a:rPr lang="en-US" altLang="zh-CN" dirty="0">
                <a:effectLst>
                  <a:outerShdw blurRad="38100" dist="38100" dir="2700000" algn="tl">
                    <a:srgbClr val="000000">
                      <a:alpha val="43137"/>
                    </a:srgbClr>
                  </a:outerShdw>
                </a:effectLst>
                <a:sym typeface="Symbol" panose="05050102010706020507" pitchFamily="18" charset="2"/>
              </a:rPr>
              <a:t>(2) B  </a:t>
            </a:r>
            <a:r>
              <a:rPr lang="en-US" altLang="zh-CN" dirty="0" err="1">
                <a:effectLst>
                  <a:outerShdw blurRad="38100" dist="38100" dir="2700000" algn="tl">
                    <a:srgbClr val="000000">
                      <a:alpha val="43137"/>
                    </a:srgbClr>
                  </a:outerShdw>
                </a:effectLst>
                <a:sym typeface="Symbol" panose="05050102010706020507" pitchFamily="18" charset="2"/>
              </a:rPr>
              <a:t>aB</a:t>
            </a:r>
            <a:br>
              <a:rPr lang="en-US" altLang="zh-CN" dirty="0">
                <a:effectLst>
                  <a:outerShdw blurRad="38100" dist="38100" dir="2700000" algn="tl">
                    <a:srgbClr val="000000">
                      <a:alpha val="43137"/>
                    </a:srgbClr>
                  </a:outerShdw>
                </a:effectLst>
                <a:sym typeface="Symbol" panose="05050102010706020507" pitchFamily="18" charset="2"/>
              </a:rPr>
            </a:br>
            <a:r>
              <a:rPr lang="en-US" altLang="zh-CN" dirty="0">
                <a:effectLst>
                  <a:outerShdw blurRad="38100" dist="38100" dir="2700000" algn="tl">
                    <a:srgbClr val="000000">
                      <a:alpha val="43137"/>
                    </a:srgbClr>
                  </a:outerShdw>
                </a:effectLst>
                <a:sym typeface="Symbol" panose="05050102010706020507" pitchFamily="18" charset="2"/>
              </a:rPr>
              <a:t>(3) B  b</a:t>
            </a:r>
            <a:endParaRPr lang="en-US" altLang="zh-CN" dirty="0">
              <a:effectLst>
                <a:outerShdw blurRad="38100" dist="38100" dir="2700000" algn="tl">
                  <a:srgbClr val="000000">
                    <a:alpha val="43137"/>
                  </a:srgbClr>
                </a:outerShdw>
              </a:effectLst>
              <a:sym typeface="Symbol" panose="05050102010706020507" pitchFamily="18" charset="2"/>
            </a:endParaRPr>
          </a:p>
        </p:txBody>
      </p:sp>
      <p:pic>
        <p:nvPicPr>
          <p:cNvPr id="307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95332" y="0"/>
            <a:ext cx="65151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Picture 3"/>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l="5322" r="5167"/>
          <a:stretch>
            <a:fillRect/>
          </a:stretch>
        </p:blipFill>
        <p:spPr bwMode="auto">
          <a:xfrm>
            <a:off x="6839856" y="4244008"/>
            <a:ext cx="1680617" cy="1848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2802834" y="99391"/>
            <a:ext cx="1728000" cy="11728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a:off x="4522304" y="1242391"/>
            <a:ext cx="2317552" cy="300161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22"/>
                                        </p:tgtEl>
                                        <p:attrNameLst>
                                          <p:attrName>style.visibility</p:attrName>
                                        </p:attrNameLst>
                                      </p:cBhvr>
                                      <p:to>
                                        <p:strVal val="visible"/>
                                      </p:to>
                                    </p:set>
                                    <p:animEffect transition="in" filter="fade">
                                      <p:cBhvr>
                                        <p:cTn id="12" dur="500"/>
                                        <p:tgtEl>
                                          <p:spTgt spid="307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up)">
                                      <p:cBhvr>
                                        <p:cTn id="26" dur="500"/>
                                        <p:tgtEl>
                                          <p:spTgt spid="9"/>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30723"/>
                                        </p:tgtEl>
                                        <p:attrNameLst>
                                          <p:attrName>style.visibility</p:attrName>
                                        </p:attrNameLst>
                                      </p:cBhvr>
                                      <p:to>
                                        <p:strVal val="visible"/>
                                      </p:to>
                                    </p:set>
                                    <p:animEffect transition="in" filter="fade">
                                      <p:cBhvr>
                                        <p:cTn id="30" dur="500"/>
                                        <p:tgtEl>
                                          <p:spTgt spid="30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P spid="7"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续</a:t>
            </a:r>
            <a:endParaRPr lang="zh-CN" altLang="en-US" dirty="0"/>
          </a:p>
        </p:txBody>
      </p:sp>
      <p:sp>
        <p:nvSpPr>
          <p:cNvPr id="4" name="内容占位符 3"/>
          <p:cNvSpPr>
            <a:spLocks noGrp="1"/>
          </p:cNvSpPr>
          <p:nvPr>
            <p:ph sz="quarter" idx="13"/>
          </p:nvPr>
        </p:nvSpPr>
        <p:spPr>
          <a:xfrm>
            <a:off x="768350" y="4790661"/>
            <a:ext cx="7771968" cy="1954363"/>
          </a:xfrm>
        </p:spPr>
        <p:txBody>
          <a:bodyPr>
            <a:normAutofit/>
          </a:bodyPr>
          <a:lstStyle/>
          <a:p>
            <a:r>
              <a:rPr lang="en-US" altLang="zh-CN" sz="2400" dirty="0"/>
              <a:t>LR(1)</a:t>
            </a:r>
            <a:r>
              <a:rPr lang="zh-CN" altLang="en-US" sz="2400" dirty="0"/>
              <a:t>的归约项目不存在任何无效归约。</a:t>
            </a:r>
            <a:endParaRPr lang="en-US" altLang="zh-CN" sz="2400" dirty="0"/>
          </a:p>
          <a:p>
            <a:r>
              <a:rPr lang="zh-CN" altLang="zh-CN" sz="2400" dirty="0"/>
              <a:t>分析表中不含多重入口，因此该文法是</a:t>
            </a:r>
            <a:r>
              <a:rPr lang="en-US" altLang="zh-CN" sz="2400" dirty="0"/>
              <a:t>LR(1)</a:t>
            </a:r>
            <a:r>
              <a:rPr lang="zh-CN" altLang="zh-CN" sz="2400" dirty="0"/>
              <a:t>文法。按上表对</a:t>
            </a:r>
            <a:r>
              <a:rPr lang="en-US" altLang="zh-CN" sz="2400" dirty="0" err="1"/>
              <a:t>abab</a:t>
            </a:r>
            <a:r>
              <a:rPr lang="zh-CN" altLang="zh-CN" sz="2400" dirty="0"/>
              <a:t>进行分析</a:t>
            </a:r>
            <a:r>
              <a:rPr lang="zh-CN" altLang="en-US" sz="2400" dirty="0"/>
              <a:t>。</a:t>
            </a:r>
            <a:endParaRPr lang="en-US" altLang="zh-CN" sz="2400" dirty="0"/>
          </a:p>
          <a:p>
            <a:r>
              <a:rPr lang="zh-CN" altLang="en-US" sz="2400" dirty="0"/>
              <a:t>分析成功，</a:t>
            </a:r>
            <a:r>
              <a:rPr lang="en-US" altLang="zh-CN" sz="2400" dirty="0"/>
              <a:t>abab</a:t>
            </a:r>
            <a:r>
              <a:rPr lang="zh-CN" altLang="en-US" sz="2400" dirty="0"/>
              <a:t>是文法的句子。</a:t>
            </a:r>
            <a:endParaRPr lang="zh-CN" altLang="en-US" sz="2400" dirty="0"/>
          </a:p>
        </p:txBody>
      </p:sp>
      <p:pic>
        <p:nvPicPr>
          <p:cNvPr id="31746" name="Picture 2"/>
          <p:cNvPicPr>
            <a:picLocks noChangeAspect="1" noChangeArrowheads="1"/>
          </p:cNvPicPr>
          <p:nvPr/>
        </p:nvPicPr>
        <p:blipFill>
          <a:blip r:embed="rId1">
            <a:grayscl/>
            <a:extLst>
              <a:ext uri="{28A0092B-C50C-407E-A947-70E740481C1C}">
                <a14:useLocalDpi xmlns:a14="http://schemas.microsoft.com/office/drawing/2010/main" val="0"/>
              </a:ext>
            </a:extLst>
          </a:blip>
          <a:srcRect r="1897" b="5231"/>
          <a:stretch>
            <a:fillRect/>
          </a:stretch>
        </p:blipFill>
        <p:spPr bwMode="auto">
          <a:xfrm>
            <a:off x="251262" y="1199046"/>
            <a:ext cx="4539400" cy="3372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2"/>
          <a:stretch>
            <a:fillRect/>
          </a:stretch>
        </p:blipFill>
        <p:spPr>
          <a:xfrm>
            <a:off x="4790662" y="1141108"/>
            <a:ext cx="4246656" cy="34308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fade">
                                      <p:cBhvr>
                                        <p:cTn id="7" dur="500"/>
                                        <p:tgtEl>
                                          <p:spTgt spid="317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en-US" altLang="zh-CN" dirty="0"/>
              <a:t>7.5 LALR(1)</a:t>
            </a:r>
            <a:r>
              <a:rPr lang="zh-CN" altLang="en-US" dirty="0"/>
              <a:t>分析法</a:t>
            </a:r>
            <a:endParaRPr lang="zh-CN" altLang="en-US" dirty="0"/>
          </a:p>
        </p:txBody>
      </p:sp>
      <p:sp>
        <p:nvSpPr>
          <p:cNvPr id="4" name="内容占位符 3"/>
          <p:cNvSpPr>
            <a:spLocks noGrp="1"/>
          </p:cNvSpPr>
          <p:nvPr>
            <p:ph sz="quarter" idx="13"/>
          </p:nvPr>
        </p:nvSpPr>
        <p:spPr/>
        <p:txBody>
          <a:bodyPr>
            <a:normAutofit/>
          </a:bodyPr>
          <a:lstStyle/>
          <a:p>
            <a:r>
              <a:rPr lang="zh-CN" altLang="en-US" sz="2400" dirty="0"/>
              <a:t>前面介绍的</a:t>
            </a:r>
            <a:r>
              <a:rPr lang="en-US" altLang="zh-CN" sz="2400" dirty="0">
                <a:solidFill>
                  <a:srgbClr val="FF0000"/>
                </a:solidFill>
              </a:rPr>
              <a:t>SLR</a:t>
            </a:r>
            <a:r>
              <a:rPr lang="zh-CN" altLang="en-US" sz="2400" dirty="0">
                <a:solidFill>
                  <a:srgbClr val="FF0000"/>
                </a:solidFill>
              </a:rPr>
              <a:t>分析</a:t>
            </a:r>
            <a:r>
              <a:rPr lang="zh-CN" altLang="en-US" sz="2400" dirty="0"/>
              <a:t>和</a:t>
            </a:r>
            <a:r>
              <a:rPr lang="zh-CN" altLang="en-US" sz="2400" dirty="0">
                <a:solidFill>
                  <a:srgbClr val="FF0000"/>
                </a:solidFill>
              </a:rPr>
              <a:t>规范</a:t>
            </a:r>
            <a:r>
              <a:rPr lang="en-US" altLang="zh-CN" sz="2400" dirty="0">
                <a:solidFill>
                  <a:srgbClr val="FF0000"/>
                </a:solidFill>
              </a:rPr>
              <a:t>LR</a:t>
            </a:r>
            <a:r>
              <a:rPr lang="zh-CN" altLang="en-US" sz="2400" dirty="0">
                <a:solidFill>
                  <a:srgbClr val="FF0000"/>
                </a:solidFill>
              </a:rPr>
              <a:t>分析</a:t>
            </a:r>
            <a:r>
              <a:rPr lang="zh-CN" altLang="en-US" sz="2400" dirty="0"/>
              <a:t>都是通过“展望”信息来解决冲突的，但出发点不完全一样。前者</a:t>
            </a:r>
            <a:r>
              <a:rPr lang="zh-CN" altLang="en-US" sz="2400" dirty="0">
                <a:solidFill>
                  <a:srgbClr val="FF0000"/>
                </a:solidFill>
              </a:rPr>
              <a:t>仅对归约项才向前搜索</a:t>
            </a:r>
            <a:r>
              <a:rPr lang="zh-CN" altLang="en-US" sz="2400" dirty="0"/>
              <a:t>，而后者是</a:t>
            </a:r>
            <a:r>
              <a:rPr lang="zh-CN" altLang="en-US" sz="2400" dirty="0">
                <a:solidFill>
                  <a:srgbClr val="FF0000"/>
                </a:solidFill>
              </a:rPr>
              <a:t>任何时候都向前搜索</a:t>
            </a:r>
            <a:r>
              <a:rPr lang="zh-CN" altLang="en-US" sz="2400" dirty="0"/>
              <a:t>。</a:t>
            </a:r>
            <a:endParaRPr lang="en-US" altLang="zh-CN" sz="2400" dirty="0"/>
          </a:p>
          <a:p>
            <a:r>
              <a:rPr lang="zh-CN" altLang="en-US" sz="2400" dirty="0"/>
              <a:t>于是，</a:t>
            </a:r>
            <a:r>
              <a:rPr lang="en-US" altLang="zh-CN" sz="2400" dirty="0"/>
              <a:t>LR(1)</a:t>
            </a:r>
            <a:r>
              <a:rPr lang="zh-CN" altLang="en-US" sz="2400" dirty="0"/>
              <a:t>项目集的构造对某些</a:t>
            </a:r>
            <a:r>
              <a:rPr lang="zh-CN" altLang="en-US" sz="2400" dirty="0">
                <a:solidFill>
                  <a:srgbClr val="FF0000"/>
                </a:solidFill>
              </a:rPr>
              <a:t>同心集的分裂</a:t>
            </a:r>
            <a:r>
              <a:rPr lang="zh-CN" altLang="en-US" sz="2400" dirty="0"/>
              <a:t>可能使</a:t>
            </a:r>
            <a:r>
              <a:rPr lang="zh-CN" altLang="en-US" sz="2400" dirty="0">
                <a:solidFill>
                  <a:srgbClr val="FF0000"/>
                </a:solidFill>
              </a:rPr>
              <a:t>状态数目</a:t>
            </a:r>
            <a:r>
              <a:rPr lang="zh-CN" altLang="en-US" sz="2400" dirty="0"/>
              <a:t>剧烈的</a:t>
            </a:r>
            <a:r>
              <a:rPr lang="zh-CN" altLang="en-US" sz="2400" dirty="0">
                <a:solidFill>
                  <a:srgbClr val="FF0000"/>
                </a:solidFill>
              </a:rPr>
              <a:t>增长</a:t>
            </a:r>
            <a:r>
              <a:rPr lang="zh-CN" altLang="en-US" sz="2400" dirty="0"/>
              <a:t>。像早期的</a:t>
            </a:r>
            <a:r>
              <a:rPr lang="en-US" altLang="zh-CN" sz="2400" dirty="0"/>
              <a:t>Algol</a:t>
            </a:r>
            <a:r>
              <a:rPr lang="zh-CN" altLang="en-US" sz="2400" dirty="0"/>
              <a:t>语言的</a:t>
            </a:r>
            <a:r>
              <a:rPr lang="en-US" altLang="zh-CN" sz="2400" dirty="0"/>
              <a:t>SLR(1)</a:t>
            </a:r>
            <a:r>
              <a:rPr lang="zh-CN" altLang="en-US" sz="2400" dirty="0"/>
              <a:t>分析表只要几百个状态，而其</a:t>
            </a:r>
            <a:r>
              <a:rPr lang="en-US" altLang="zh-CN" sz="2400" dirty="0"/>
              <a:t>LR(1)</a:t>
            </a:r>
            <a:r>
              <a:rPr lang="zh-CN" altLang="en-US" sz="2400" dirty="0"/>
              <a:t>分析表却要几千个状态。因此，用</a:t>
            </a:r>
            <a:r>
              <a:rPr lang="en-US" altLang="zh-CN" sz="2400" dirty="0"/>
              <a:t>SLR</a:t>
            </a:r>
            <a:r>
              <a:rPr lang="zh-CN" altLang="en-US" sz="2400" dirty="0"/>
              <a:t>分析更经济。但我们知道，</a:t>
            </a:r>
            <a:r>
              <a:rPr lang="en-US" altLang="zh-CN" sz="2400" dirty="0"/>
              <a:t>LR (1)</a:t>
            </a:r>
            <a:r>
              <a:rPr lang="zh-CN" altLang="en-US" sz="2400" dirty="0"/>
              <a:t>分析的能力要比</a:t>
            </a:r>
            <a:r>
              <a:rPr lang="en-US" altLang="zh-CN" sz="2400" dirty="0"/>
              <a:t>SLR(1)</a:t>
            </a:r>
            <a:r>
              <a:rPr lang="zh-CN" altLang="en-US" sz="2400" dirty="0"/>
              <a:t>强很多。</a:t>
            </a:r>
            <a:endParaRPr lang="zh-CN" altLang="en-US" sz="2400" dirty="0"/>
          </a:p>
          <a:p>
            <a:r>
              <a:rPr lang="zh-CN" altLang="en-US" sz="2400" dirty="0"/>
              <a:t>于是，就有了这两者的一种折衷：</a:t>
            </a:r>
            <a:r>
              <a:rPr lang="en-US" altLang="zh-CN" sz="2400" dirty="0">
                <a:solidFill>
                  <a:srgbClr val="FF0000"/>
                </a:solidFill>
              </a:rPr>
              <a:t>LALR</a:t>
            </a:r>
            <a:r>
              <a:rPr lang="zh-CN" altLang="en-US" sz="2400" dirty="0">
                <a:solidFill>
                  <a:srgbClr val="FF0000"/>
                </a:solidFill>
              </a:rPr>
              <a:t>分析法</a:t>
            </a:r>
            <a:r>
              <a:rPr lang="zh-CN" altLang="en-US" sz="2400" dirty="0"/>
              <a:t>。</a:t>
            </a:r>
            <a:endParaRPr lang="en-US" altLang="zh-CN" sz="2400" dirty="0"/>
          </a:p>
          <a:p>
            <a:r>
              <a:rPr lang="zh-CN" altLang="en-US" sz="2400" dirty="0"/>
              <a:t>状态数目：</a:t>
            </a:r>
            <a:r>
              <a:rPr lang="en-US" altLang="zh-CN" sz="2400" dirty="0">
                <a:solidFill>
                  <a:srgbClr val="FF0000"/>
                </a:solidFill>
              </a:rPr>
              <a:t>LALR(1) </a:t>
            </a:r>
            <a:r>
              <a:rPr lang="en-US" altLang="zh-CN" sz="2400" dirty="0"/>
              <a:t>= LR(0) = SLR(1) &lt;&lt; LR(1)</a:t>
            </a:r>
            <a:endParaRPr lang="en-US" altLang="zh-CN" sz="2400" dirty="0"/>
          </a:p>
          <a:p>
            <a:r>
              <a:rPr lang="zh-CN" altLang="en-US" sz="2400" dirty="0"/>
              <a:t>分析能力：</a:t>
            </a:r>
            <a:r>
              <a:rPr lang="en-US" altLang="zh-CN" sz="2400" dirty="0"/>
              <a:t>SLR(1) &lt; </a:t>
            </a:r>
            <a:r>
              <a:rPr lang="en-US" altLang="zh-CN" sz="2400" dirty="0">
                <a:solidFill>
                  <a:srgbClr val="FF0000"/>
                </a:solidFill>
              </a:rPr>
              <a:t>LALR(1)</a:t>
            </a:r>
            <a:r>
              <a:rPr lang="en-US" altLang="zh-CN" sz="2400" dirty="0"/>
              <a:t> &lt; LR(1)</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en-US" altLang="zh-CN" dirty="0"/>
              <a:t>LALR(1)</a:t>
            </a:r>
            <a:r>
              <a:rPr lang="zh-CN" altLang="en-US" dirty="0"/>
              <a:t>分析法的</a:t>
            </a:r>
            <a:r>
              <a:rPr lang="zh-CN" altLang="zh-CN" dirty="0"/>
              <a:t>思想</a:t>
            </a:r>
            <a:endParaRPr lang="zh-CN" altLang="en-US" dirty="0"/>
          </a:p>
        </p:txBody>
      </p:sp>
      <p:sp>
        <p:nvSpPr>
          <p:cNvPr id="4" name="内容占位符 3"/>
          <p:cNvSpPr>
            <a:spLocks noGrp="1"/>
          </p:cNvSpPr>
          <p:nvPr>
            <p:ph sz="quarter" idx="13"/>
          </p:nvPr>
        </p:nvSpPr>
        <p:spPr/>
        <p:txBody>
          <a:bodyPr/>
          <a:lstStyle/>
          <a:p>
            <a:r>
              <a:rPr lang="zh-CN" altLang="en-US" dirty="0"/>
              <a:t>从自动机的角度来看，</a:t>
            </a:r>
            <a:r>
              <a:rPr lang="en-US" altLang="zh-CN" dirty="0"/>
              <a:t>LALR</a:t>
            </a:r>
            <a:r>
              <a:rPr lang="zh-CN" altLang="en-US" dirty="0"/>
              <a:t>似乎有点像把</a:t>
            </a:r>
            <a:r>
              <a:rPr lang="en-US" altLang="zh-CN" dirty="0"/>
              <a:t>LR</a:t>
            </a:r>
            <a:r>
              <a:rPr lang="zh-CN" altLang="en-US" dirty="0"/>
              <a:t>分析法最小状态化，其思想就是通过</a:t>
            </a:r>
            <a:r>
              <a:rPr lang="zh-CN" altLang="en-US" dirty="0">
                <a:solidFill>
                  <a:srgbClr val="FF0000"/>
                </a:solidFill>
              </a:rPr>
              <a:t>合并那些仅仅搜索符号串不同而其余完全相同的项目集（同心集）</a:t>
            </a:r>
            <a:r>
              <a:rPr lang="zh-CN" altLang="en-US" dirty="0"/>
              <a:t>。</a:t>
            </a:r>
            <a:endParaRPr lang="en-US" altLang="zh-CN" dirty="0"/>
          </a:p>
          <a:p>
            <a:r>
              <a:rPr lang="zh-CN" altLang="en-US" dirty="0"/>
              <a:t>当然这样一来，</a:t>
            </a:r>
            <a:r>
              <a:rPr lang="en-US" altLang="zh-CN" dirty="0"/>
              <a:t>ACTION</a:t>
            </a:r>
            <a:r>
              <a:rPr lang="zh-CN" altLang="en-US" dirty="0"/>
              <a:t>表肯定要做相应的变动，但</a:t>
            </a:r>
            <a:r>
              <a:rPr lang="en-US" altLang="zh-CN" dirty="0">
                <a:solidFill>
                  <a:srgbClr val="FF0000"/>
                </a:solidFill>
              </a:rPr>
              <a:t>GO</a:t>
            </a:r>
            <a:r>
              <a:rPr lang="zh-CN" altLang="en-US" dirty="0">
                <a:solidFill>
                  <a:srgbClr val="FF0000"/>
                </a:solidFill>
              </a:rPr>
              <a:t>函数</a:t>
            </a:r>
            <a:r>
              <a:rPr lang="zh-CN" altLang="en-US" dirty="0"/>
              <a:t>是</a:t>
            </a:r>
            <a:r>
              <a:rPr lang="zh-CN" altLang="en-US" dirty="0">
                <a:solidFill>
                  <a:srgbClr val="FF0000"/>
                </a:solidFill>
              </a:rPr>
              <a:t>无需变动</a:t>
            </a:r>
            <a:r>
              <a:rPr lang="zh-CN" altLang="en-US" dirty="0"/>
              <a:t>的，因为它自身就会随项目集的变化而变化。</a:t>
            </a:r>
            <a:endParaRPr lang="en-US" altLang="zh-CN" dirty="0"/>
          </a:p>
          <a:p>
            <a:r>
              <a:rPr lang="zh-CN" altLang="en-US" dirty="0"/>
              <a:t>对</a:t>
            </a:r>
            <a:r>
              <a:rPr lang="en-US" altLang="zh-CN" dirty="0"/>
              <a:t>LR(1)</a:t>
            </a:r>
            <a:r>
              <a:rPr lang="zh-CN" altLang="en-US" dirty="0"/>
              <a:t>项目集规范族合并同心集，若</a:t>
            </a:r>
            <a:r>
              <a:rPr lang="zh-CN" altLang="en-US" dirty="0">
                <a:solidFill>
                  <a:srgbClr val="FF0000"/>
                </a:solidFill>
              </a:rPr>
              <a:t>合并</a:t>
            </a:r>
            <a:r>
              <a:rPr lang="zh-CN" altLang="en-US" dirty="0"/>
              <a:t>同心集后</a:t>
            </a:r>
            <a:r>
              <a:rPr lang="zh-CN" altLang="en-US" dirty="0">
                <a:solidFill>
                  <a:srgbClr val="FF0000"/>
                </a:solidFill>
              </a:rPr>
              <a:t>不产生新的冲突</a:t>
            </a:r>
            <a:r>
              <a:rPr lang="zh-CN" altLang="en-US" dirty="0"/>
              <a:t>，则为</a:t>
            </a:r>
            <a:r>
              <a:rPr lang="en-US" altLang="zh-CN" dirty="0">
                <a:solidFill>
                  <a:srgbClr val="FF0000"/>
                </a:solidFill>
              </a:rPr>
              <a:t>LALR(1)</a:t>
            </a:r>
            <a:r>
              <a:rPr lang="zh-CN" altLang="en-US" dirty="0">
                <a:solidFill>
                  <a:srgbClr val="FF0000"/>
                </a:solidFill>
              </a:rPr>
              <a:t>项目集</a:t>
            </a:r>
            <a:r>
              <a:rPr lang="zh-CN" altLang="en-US"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教材</a:t>
            </a:r>
            <a:r>
              <a:rPr lang="en-US" altLang="zh-CN" dirty="0"/>
              <a:t>P146</a:t>
            </a:r>
            <a:r>
              <a:rPr lang="zh-CN" altLang="en-US" dirty="0"/>
              <a:t>文法</a:t>
            </a:r>
            <a:r>
              <a:rPr lang="en-US" altLang="zh-CN" dirty="0"/>
              <a:t>G‘</a:t>
            </a:r>
            <a:endParaRPr lang="zh-CN" altLang="en-US" dirty="0"/>
          </a:p>
        </p:txBody>
      </p:sp>
      <p:sp>
        <p:nvSpPr>
          <p:cNvPr id="4" name="内容占位符 3"/>
          <p:cNvSpPr>
            <a:spLocks noGrp="1"/>
          </p:cNvSpPr>
          <p:nvPr>
            <p:ph sz="quarter" idx="13"/>
          </p:nvPr>
        </p:nvSpPr>
        <p:spPr>
          <a:xfrm>
            <a:off x="847863" y="5297765"/>
            <a:ext cx="7771968" cy="616225"/>
          </a:xfrm>
        </p:spPr>
        <p:txBody>
          <a:bodyPr/>
          <a:lstStyle/>
          <a:p>
            <a:r>
              <a:rPr lang="zh-CN" altLang="zh-CN" dirty="0"/>
              <a:t>分析可发现</a:t>
            </a:r>
            <a:r>
              <a:rPr lang="en-US" altLang="zh-CN" dirty="0"/>
              <a:t>I</a:t>
            </a:r>
            <a:r>
              <a:rPr lang="en-US" altLang="zh-CN" baseline="-25000" dirty="0"/>
              <a:t>3</a:t>
            </a:r>
            <a:r>
              <a:rPr lang="zh-CN" altLang="zh-CN" dirty="0"/>
              <a:t>和</a:t>
            </a:r>
            <a:r>
              <a:rPr lang="en-US" altLang="zh-CN" dirty="0"/>
              <a:t>I</a:t>
            </a:r>
            <a:r>
              <a:rPr lang="en-US" altLang="zh-CN" baseline="-25000" dirty="0"/>
              <a:t>6</a:t>
            </a:r>
            <a:r>
              <a:rPr lang="zh-CN" altLang="zh-CN" dirty="0"/>
              <a:t>、</a:t>
            </a:r>
            <a:r>
              <a:rPr lang="en-US" altLang="zh-CN" dirty="0"/>
              <a:t>I</a:t>
            </a:r>
            <a:r>
              <a:rPr lang="en-US" altLang="zh-CN" baseline="-25000" dirty="0"/>
              <a:t>4</a:t>
            </a:r>
            <a:r>
              <a:rPr lang="zh-CN" altLang="zh-CN" dirty="0"/>
              <a:t>和</a:t>
            </a:r>
            <a:r>
              <a:rPr lang="en-US" altLang="zh-CN" dirty="0"/>
              <a:t>I</a:t>
            </a:r>
            <a:r>
              <a:rPr lang="en-US" altLang="zh-CN" baseline="-25000" dirty="0"/>
              <a:t>7</a:t>
            </a:r>
            <a:r>
              <a:rPr lang="zh-CN" altLang="zh-CN" dirty="0"/>
              <a:t>、</a:t>
            </a:r>
            <a:r>
              <a:rPr lang="en-US" altLang="zh-CN" dirty="0"/>
              <a:t>I</a:t>
            </a:r>
            <a:r>
              <a:rPr lang="en-US" altLang="zh-CN" baseline="-25000" dirty="0"/>
              <a:t>8</a:t>
            </a:r>
            <a:r>
              <a:rPr lang="zh-CN" altLang="zh-CN" dirty="0"/>
              <a:t>和</a:t>
            </a:r>
            <a:r>
              <a:rPr lang="en-US" altLang="zh-CN" dirty="0"/>
              <a:t>I</a:t>
            </a:r>
            <a:r>
              <a:rPr lang="en-US" altLang="zh-CN" baseline="-25000" dirty="0"/>
              <a:t>9</a:t>
            </a:r>
            <a:r>
              <a:rPr lang="zh-CN" altLang="zh-CN" dirty="0"/>
              <a:t>分别为</a:t>
            </a:r>
            <a:r>
              <a:rPr lang="zh-CN" altLang="zh-CN" dirty="0">
                <a:solidFill>
                  <a:srgbClr val="FF0000"/>
                </a:solidFill>
              </a:rPr>
              <a:t>同心集</a:t>
            </a:r>
            <a:r>
              <a:rPr lang="zh-CN" altLang="zh-CN" dirty="0"/>
              <a:t>。</a:t>
            </a:r>
            <a:endParaRPr lang="zh-CN" altLang="zh-CN" dirty="0"/>
          </a:p>
        </p:txBody>
      </p:sp>
      <p:pic>
        <p:nvPicPr>
          <p:cNvPr id="337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62047" y="1221567"/>
            <a:ext cx="5943600" cy="399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136913" y="3557428"/>
            <a:ext cx="1584000" cy="864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943600" y="2076497"/>
            <a:ext cx="1584000" cy="864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136913" y="2761551"/>
            <a:ext cx="1584000" cy="468000"/>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095779" y="3547489"/>
            <a:ext cx="1584000" cy="468000"/>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187467" y="4789535"/>
            <a:ext cx="1584000" cy="468000"/>
          </a:xfrm>
          <a:prstGeom prst="rect">
            <a:avLst/>
          </a:pr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943600" y="3547489"/>
            <a:ext cx="1584000" cy="468000"/>
          </a:xfrm>
          <a:prstGeom prst="rect">
            <a:avLst/>
          </a:pr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fade">
                                      <p:cBhvr>
                                        <p:cTn id="7" dur="500"/>
                                        <p:tgtEl>
                                          <p:spTgt spid="337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animEffect transition="in" filter="fade">
                                      <p:cBhvr>
                                        <p:cTn id="35"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P spid="7" grpId="0" animBg="1"/>
      <p:bldP spid="10" grpId="0" animBg="1"/>
      <p:bldP spid="11" grpId="0" animBg="1"/>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en-US" altLang="zh-CN" dirty="0"/>
              <a:t>LR</a:t>
            </a:r>
            <a:r>
              <a:rPr lang="zh-CN" altLang="en-US" dirty="0"/>
              <a:t>分析法的基本思想</a:t>
            </a:r>
            <a:endParaRPr lang="zh-CN" altLang="en-US" dirty="0"/>
          </a:p>
        </p:txBody>
      </p:sp>
      <p:sp>
        <p:nvSpPr>
          <p:cNvPr id="4" name="内容占位符 3"/>
          <p:cNvSpPr>
            <a:spLocks noGrp="1"/>
          </p:cNvSpPr>
          <p:nvPr>
            <p:ph sz="quarter" idx="13"/>
          </p:nvPr>
        </p:nvSpPr>
        <p:spPr/>
        <p:txBody>
          <a:bodyPr/>
          <a:lstStyle/>
          <a:p>
            <a:r>
              <a:rPr lang="zh-CN" altLang="en-US" dirty="0">
                <a:solidFill>
                  <a:srgbClr val="FF0000"/>
                </a:solidFill>
              </a:rPr>
              <a:t>根据“历史资料”、“现实输入符号”以及对未来的“展望”等三个方面来确定栈顶的符号是否构成了相对于某一产生式的句柄</a:t>
            </a:r>
            <a:r>
              <a:rPr lang="zh-CN" altLang="en-US" dirty="0"/>
              <a:t>。</a:t>
            </a:r>
            <a:endParaRPr lang="en-US" altLang="zh-CN" dirty="0"/>
          </a:p>
          <a:p>
            <a:r>
              <a:rPr lang="zh-CN" altLang="en-US" dirty="0"/>
              <a:t>它是由</a:t>
            </a:r>
            <a:r>
              <a:rPr lang="en-US" altLang="zh-CN" dirty="0"/>
              <a:t>Knuth</a:t>
            </a:r>
            <a:r>
              <a:rPr lang="zh-CN" altLang="en-US" dirty="0"/>
              <a:t>在</a:t>
            </a:r>
            <a:r>
              <a:rPr lang="en-US" altLang="zh-CN" dirty="0"/>
              <a:t>1965</a:t>
            </a:r>
            <a:r>
              <a:rPr lang="zh-CN" altLang="en-US" dirty="0"/>
              <a:t>年首先提出的，后经</a:t>
            </a:r>
            <a:r>
              <a:rPr lang="en-US" altLang="zh-CN" dirty="0" err="1"/>
              <a:t>Aho</a:t>
            </a:r>
            <a:r>
              <a:rPr lang="zh-CN" altLang="en-US" dirty="0"/>
              <a:t>等人改造而成。</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合并同心集</a:t>
            </a:r>
            <a:endParaRPr lang="zh-CN" altLang="en-US" dirty="0"/>
          </a:p>
        </p:txBody>
      </p:sp>
      <p:sp>
        <p:nvSpPr>
          <p:cNvPr id="5" name="Text Box 3"/>
          <p:cNvSpPr txBox="1">
            <a:spLocks noChangeArrowheads="1"/>
          </p:cNvSpPr>
          <p:nvPr/>
        </p:nvSpPr>
        <p:spPr bwMode="auto">
          <a:xfrm>
            <a:off x="533397" y="1335488"/>
            <a:ext cx="2160000" cy="2123658"/>
          </a:xfrm>
          <a:prstGeom prst="rect">
            <a:avLst/>
          </a:prstGeom>
          <a:noFill/>
          <a:ln w="9525">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itchFamily="2" charset="-122"/>
              </a:defRPr>
            </a:lvl1pPr>
            <a:lvl2pPr marL="742950" indent="-285750" eaLnBrk="0" hangingPunct="0">
              <a:defRPr kumimoji="1" sz="2400">
                <a:solidFill>
                  <a:schemeClr val="tx1"/>
                </a:solidFill>
                <a:latin typeface="Times New Roman" panose="02020603050405020304" pitchFamily="18" charset="0"/>
                <a:ea typeface="宋体" pitchFamily="2" charset="-122"/>
              </a:defRPr>
            </a:lvl2pPr>
            <a:lvl3pPr marL="1143000" indent="-228600" eaLnBrk="0" hangingPunct="0">
              <a:defRPr kumimoji="1" sz="2400">
                <a:solidFill>
                  <a:schemeClr val="tx1"/>
                </a:solidFill>
                <a:latin typeface="Times New Roman" panose="02020603050405020304" pitchFamily="18" charset="0"/>
                <a:ea typeface="宋体" pitchFamily="2" charset="-122"/>
              </a:defRPr>
            </a:lvl3pPr>
            <a:lvl4pPr marL="1600200" indent="-228600" eaLnBrk="0" hangingPunct="0">
              <a:defRPr kumimoji="1" sz="2400">
                <a:solidFill>
                  <a:schemeClr val="tx1"/>
                </a:solidFill>
                <a:latin typeface="Times New Roman" panose="02020603050405020304" pitchFamily="18" charset="0"/>
                <a:ea typeface="宋体" pitchFamily="2" charset="-122"/>
              </a:defRPr>
            </a:lvl4pPr>
            <a:lvl5pPr marL="2057400" indent="-228600" eaLnBrk="0" hangingPunct="0">
              <a:defRPr kumimoji="1"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lang="en-US" altLang="zh-CN" dirty="0">
                <a:solidFill>
                  <a:schemeClr val="accent2"/>
                </a:solidFill>
                <a:latin typeface="+mn-lt"/>
                <a:ea typeface="+mn-ea"/>
              </a:rPr>
              <a:t>I</a:t>
            </a:r>
            <a:r>
              <a:rPr lang="en-US" altLang="zh-CN" baseline="-25000" dirty="0">
                <a:solidFill>
                  <a:schemeClr val="accent2"/>
                </a:solidFill>
                <a:latin typeface="+mn-lt"/>
                <a:ea typeface="+mn-ea"/>
              </a:rPr>
              <a:t>3</a:t>
            </a:r>
            <a:r>
              <a:rPr lang="en-US" altLang="zh-CN" dirty="0">
                <a:solidFill>
                  <a:schemeClr val="accent2"/>
                </a:solidFill>
                <a:latin typeface="+mn-lt"/>
                <a:ea typeface="+mn-ea"/>
              </a:rPr>
              <a:t>:</a:t>
            </a:r>
            <a:endParaRPr lang="en-US" altLang="zh-CN" dirty="0">
              <a:solidFill>
                <a:schemeClr val="accent2"/>
              </a:solidFill>
              <a:latin typeface="+mn-lt"/>
              <a:ea typeface="+mn-ea"/>
            </a:endParaRPr>
          </a:p>
          <a:p>
            <a:pPr>
              <a:spcBef>
                <a:spcPct val="50000"/>
              </a:spcBef>
            </a:pPr>
            <a:r>
              <a:rPr lang="en-US" altLang="zh-CN" dirty="0">
                <a:solidFill>
                  <a:schemeClr val="accent2"/>
                </a:solidFill>
                <a:latin typeface="+mn-lt"/>
                <a:ea typeface="+mn-ea"/>
                <a:sym typeface="Symbol" panose="05050102010706020507" pitchFamily="18" charset="2"/>
              </a:rPr>
              <a:t>B  a </a:t>
            </a:r>
            <a:r>
              <a:rPr lang="en-US" altLang="zh-CN" dirty="0">
                <a:solidFill>
                  <a:srgbClr val="FF0000"/>
                </a:solidFill>
                <a:latin typeface="+mn-lt"/>
                <a:ea typeface="+mn-ea"/>
              </a:rPr>
              <a:t>•</a:t>
            </a:r>
            <a:r>
              <a:rPr lang="en-US" altLang="zh-CN" dirty="0">
                <a:solidFill>
                  <a:schemeClr val="accent2"/>
                </a:solidFill>
                <a:latin typeface="+mn-lt"/>
                <a:ea typeface="+mn-ea"/>
                <a:sym typeface="Symbol" panose="05050102010706020507" pitchFamily="18" charset="2"/>
              </a:rPr>
              <a:t> B, a/b</a:t>
            </a:r>
            <a:endParaRPr lang="en-US" altLang="zh-CN" dirty="0">
              <a:solidFill>
                <a:schemeClr val="accent2"/>
              </a:solidFill>
              <a:latin typeface="+mn-lt"/>
              <a:ea typeface="+mn-ea"/>
            </a:endParaRPr>
          </a:p>
          <a:p>
            <a:pPr>
              <a:spcBef>
                <a:spcPct val="50000"/>
              </a:spcBef>
            </a:pPr>
            <a:r>
              <a:rPr lang="en-US" altLang="zh-CN" dirty="0">
                <a:solidFill>
                  <a:schemeClr val="accent2"/>
                </a:solidFill>
                <a:latin typeface="+mn-lt"/>
                <a:ea typeface="+mn-ea"/>
                <a:sym typeface="Symbol" panose="05050102010706020507" pitchFamily="18" charset="2"/>
              </a:rPr>
              <a:t>B  </a:t>
            </a:r>
            <a:r>
              <a:rPr lang="en-US" altLang="zh-CN" dirty="0">
                <a:solidFill>
                  <a:srgbClr val="FF0000"/>
                </a:solidFill>
                <a:latin typeface="+mn-lt"/>
                <a:ea typeface="+mn-ea"/>
              </a:rPr>
              <a:t>•</a:t>
            </a:r>
            <a:r>
              <a:rPr lang="en-US" altLang="zh-CN" dirty="0">
                <a:solidFill>
                  <a:schemeClr val="accent2"/>
                </a:solidFill>
                <a:latin typeface="+mn-lt"/>
                <a:ea typeface="+mn-ea"/>
                <a:sym typeface="Symbol" panose="05050102010706020507" pitchFamily="18" charset="2"/>
              </a:rPr>
              <a:t> </a:t>
            </a:r>
            <a:r>
              <a:rPr lang="en-US" altLang="zh-CN" dirty="0" err="1">
                <a:solidFill>
                  <a:schemeClr val="accent2"/>
                </a:solidFill>
                <a:latin typeface="+mn-lt"/>
                <a:ea typeface="+mn-ea"/>
                <a:sym typeface="Symbol" panose="05050102010706020507" pitchFamily="18" charset="2"/>
              </a:rPr>
              <a:t>aB</a:t>
            </a:r>
            <a:r>
              <a:rPr lang="en-US" altLang="zh-CN" dirty="0">
                <a:solidFill>
                  <a:schemeClr val="accent2"/>
                </a:solidFill>
                <a:latin typeface="+mn-lt"/>
                <a:ea typeface="+mn-ea"/>
                <a:sym typeface="Symbol" panose="05050102010706020507" pitchFamily="18" charset="2"/>
              </a:rPr>
              <a:t>, a/b</a:t>
            </a:r>
            <a:endParaRPr lang="en-US" altLang="zh-CN" dirty="0">
              <a:solidFill>
                <a:schemeClr val="accent2"/>
              </a:solidFill>
              <a:latin typeface="+mn-lt"/>
              <a:ea typeface="+mn-ea"/>
            </a:endParaRPr>
          </a:p>
          <a:p>
            <a:pPr>
              <a:spcBef>
                <a:spcPct val="50000"/>
              </a:spcBef>
            </a:pPr>
            <a:r>
              <a:rPr lang="en-US" altLang="zh-CN" dirty="0">
                <a:solidFill>
                  <a:schemeClr val="accent2"/>
                </a:solidFill>
                <a:latin typeface="+mn-lt"/>
                <a:ea typeface="+mn-ea"/>
                <a:sym typeface="Symbol" panose="05050102010706020507" pitchFamily="18" charset="2"/>
              </a:rPr>
              <a:t>B  </a:t>
            </a:r>
            <a:r>
              <a:rPr lang="en-US" altLang="zh-CN" dirty="0">
                <a:solidFill>
                  <a:srgbClr val="FF0000"/>
                </a:solidFill>
                <a:latin typeface="+mn-lt"/>
                <a:ea typeface="+mn-ea"/>
              </a:rPr>
              <a:t>•</a:t>
            </a:r>
            <a:r>
              <a:rPr lang="en-US" altLang="zh-CN" dirty="0">
                <a:solidFill>
                  <a:schemeClr val="accent2"/>
                </a:solidFill>
                <a:latin typeface="+mn-lt"/>
                <a:ea typeface="+mn-ea"/>
                <a:sym typeface="Symbol" panose="05050102010706020507" pitchFamily="18" charset="2"/>
              </a:rPr>
              <a:t> b, a/b</a:t>
            </a:r>
            <a:endParaRPr lang="en-US" altLang="zh-CN" dirty="0">
              <a:solidFill>
                <a:schemeClr val="accent2"/>
              </a:solidFill>
              <a:latin typeface="+mn-lt"/>
              <a:ea typeface="+mn-ea"/>
              <a:sym typeface="Symbol" panose="05050102010706020507" pitchFamily="18" charset="2"/>
            </a:endParaRPr>
          </a:p>
        </p:txBody>
      </p:sp>
      <p:sp>
        <p:nvSpPr>
          <p:cNvPr id="6" name="Text Box 4"/>
          <p:cNvSpPr txBox="1">
            <a:spLocks noChangeArrowheads="1"/>
          </p:cNvSpPr>
          <p:nvPr/>
        </p:nvSpPr>
        <p:spPr bwMode="auto">
          <a:xfrm>
            <a:off x="2747798" y="1335659"/>
            <a:ext cx="1944000" cy="2123658"/>
          </a:xfrm>
          <a:prstGeom prst="rect">
            <a:avLst/>
          </a:prstGeom>
          <a:noFill/>
          <a:ln w="9525">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itchFamily="2" charset="-122"/>
              </a:defRPr>
            </a:lvl1pPr>
            <a:lvl2pPr marL="742950" indent="-285750" eaLnBrk="0" hangingPunct="0">
              <a:defRPr kumimoji="1" sz="2400">
                <a:solidFill>
                  <a:schemeClr val="tx1"/>
                </a:solidFill>
                <a:latin typeface="Times New Roman" panose="02020603050405020304" pitchFamily="18" charset="0"/>
                <a:ea typeface="宋体" pitchFamily="2" charset="-122"/>
              </a:defRPr>
            </a:lvl2pPr>
            <a:lvl3pPr marL="1143000" indent="-228600" eaLnBrk="0" hangingPunct="0">
              <a:defRPr kumimoji="1" sz="2400">
                <a:solidFill>
                  <a:schemeClr val="tx1"/>
                </a:solidFill>
                <a:latin typeface="Times New Roman" panose="02020603050405020304" pitchFamily="18" charset="0"/>
                <a:ea typeface="宋体" pitchFamily="2" charset="-122"/>
              </a:defRPr>
            </a:lvl3pPr>
            <a:lvl4pPr marL="1600200" indent="-228600" eaLnBrk="0" hangingPunct="0">
              <a:defRPr kumimoji="1" sz="2400">
                <a:solidFill>
                  <a:schemeClr val="tx1"/>
                </a:solidFill>
                <a:latin typeface="Times New Roman" panose="02020603050405020304" pitchFamily="18" charset="0"/>
                <a:ea typeface="宋体" pitchFamily="2" charset="-122"/>
              </a:defRPr>
            </a:lvl4pPr>
            <a:lvl5pPr marL="2057400" indent="-228600" eaLnBrk="0" hangingPunct="0">
              <a:defRPr kumimoji="1"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lang="en-US" altLang="zh-CN" dirty="0">
                <a:solidFill>
                  <a:schemeClr val="accent2"/>
                </a:solidFill>
                <a:latin typeface="+mn-lt"/>
                <a:ea typeface="+mn-ea"/>
              </a:rPr>
              <a:t>I</a:t>
            </a:r>
            <a:r>
              <a:rPr lang="en-US" altLang="zh-CN" baseline="-25000" dirty="0">
                <a:solidFill>
                  <a:schemeClr val="accent2"/>
                </a:solidFill>
                <a:latin typeface="+mn-lt"/>
                <a:ea typeface="+mn-ea"/>
              </a:rPr>
              <a:t>6</a:t>
            </a:r>
            <a:r>
              <a:rPr lang="en-US" altLang="zh-CN" dirty="0">
                <a:solidFill>
                  <a:schemeClr val="accent2"/>
                </a:solidFill>
                <a:latin typeface="+mn-lt"/>
                <a:ea typeface="+mn-ea"/>
              </a:rPr>
              <a:t>:</a:t>
            </a:r>
            <a:endParaRPr lang="en-US" altLang="zh-CN" dirty="0">
              <a:solidFill>
                <a:schemeClr val="accent2"/>
              </a:solidFill>
              <a:latin typeface="+mn-lt"/>
              <a:ea typeface="+mn-ea"/>
            </a:endParaRPr>
          </a:p>
          <a:p>
            <a:pPr>
              <a:spcBef>
                <a:spcPct val="50000"/>
              </a:spcBef>
            </a:pPr>
            <a:r>
              <a:rPr lang="en-US" altLang="zh-CN" dirty="0">
                <a:solidFill>
                  <a:schemeClr val="accent2"/>
                </a:solidFill>
                <a:latin typeface="+mn-lt"/>
                <a:ea typeface="+mn-ea"/>
              </a:rPr>
              <a:t>B </a:t>
            </a:r>
            <a:r>
              <a:rPr lang="en-US" altLang="zh-CN" dirty="0">
                <a:solidFill>
                  <a:schemeClr val="accent2"/>
                </a:solidFill>
                <a:latin typeface="+mn-lt"/>
                <a:ea typeface="+mn-ea"/>
                <a:sym typeface="Symbol" panose="05050102010706020507" pitchFamily="18" charset="2"/>
              </a:rPr>
              <a:t> a </a:t>
            </a:r>
            <a:r>
              <a:rPr lang="en-US" altLang="zh-CN" dirty="0">
                <a:solidFill>
                  <a:srgbClr val="FF0000"/>
                </a:solidFill>
                <a:latin typeface="+mn-lt"/>
                <a:ea typeface="+mn-ea"/>
              </a:rPr>
              <a:t>•</a:t>
            </a:r>
            <a:r>
              <a:rPr lang="en-US" altLang="zh-CN" dirty="0">
                <a:solidFill>
                  <a:schemeClr val="accent2"/>
                </a:solidFill>
                <a:latin typeface="+mn-lt"/>
                <a:ea typeface="+mn-ea"/>
                <a:sym typeface="Symbol" panose="05050102010706020507" pitchFamily="18" charset="2"/>
              </a:rPr>
              <a:t> B, #</a:t>
            </a:r>
            <a:endParaRPr lang="en-US" altLang="zh-CN" dirty="0">
              <a:solidFill>
                <a:schemeClr val="accent2"/>
              </a:solidFill>
              <a:latin typeface="+mn-lt"/>
              <a:ea typeface="+mn-ea"/>
            </a:endParaRPr>
          </a:p>
          <a:p>
            <a:pPr>
              <a:spcBef>
                <a:spcPct val="50000"/>
              </a:spcBef>
            </a:pPr>
            <a:r>
              <a:rPr lang="en-US" altLang="zh-CN" dirty="0">
                <a:solidFill>
                  <a:schemeClr val="accent2"/>
                </a:solidFill>
                <a:latin typeface="+mn-lt"/>
                <a:ea typeface="+mn-ea"/>
                <a:sym typeface="Symbol" panose="05050102010706020507" pitchFamily="18" charset="2"/>
              </a:rPr>
              <a:t>B   </a:t>
            </a:r>
            <a:r>
              <a:rPr lang="en-US" altLang="zh-CN" dirty="0">
                <a:solidFill>
                  <a:srgbClr val="FF0000"/>
                </a:solidFill>
                <a:latin typeface="+mn-lt"/>
                <a:ea typeface="+mn-ea"/>
              </a:rPr>
              <a:t>•</a:t>
            </a:r>
            <a:r>
              <a:rPr lang="en-US" altLang="zh-CN" dirty="0">
                <a:solidFill>
                  <a:schemeClr val="accent2"/>
                </a:solidFill>
                <a:latin typeface="+mn-lt"/>
                <a:ea typeface="+mn-ea"/>
                <a:sym typeface="Symbol" panose="05050102010706020507" pitchFamily="18" charset="2"/>
              </a:rPr>
              <a:t> </a:t>
            </a:r>
            <a:r>
              <a:rPr lang="en-US" altLang="zh-CN" dirty="0" err="1">
                <a:solidFill>
                  <a:schemeClr val="accent2"/>
                </a:solidFill>
                <a:latin typeface="+mn-lt"/>
                <a:ea typeface="+mn-ea"/>
                <a:sym typeface="Symbol" panose="05050102010706020507" pitchFamily="18" charset="2"/>
              </a:rPr>
              <a:t>aB</a:t>
            </a:r>
            <a:r>
              <a:rPr lang="en-US" altLang="zh-CN" dirty="0">
                <a:solidFill>
                  <a:schemeClr val="accent2"/>
                </a:solidFill>
                <a:latin typeface="+mn-lt"/>
                <a:ea typeface="+mn-ea"/>
                <a:sym typeface="Symbol" panose="05050102010706020507" pitchFamily="18" charset="2"/>
              </a:rPr>
              <a:t>, #</a:t>
            </a:r>
            <a:endParaRPr lang="en-US" altLang="zh-CN" dirty="0">
              <a:solidFill>
                <a:schemeClr val="accent2"/>
              </a:solidFill>
              <a:latin typeface="+mn-lt"/>
              <a:ea typeface="+mn-ea"/>
            </a:endParaRPr>
          </a:p>
          <a:p>
            <a:pPr>
              <a:spcBef>
                <a:spcPct val="50000"/>
              </a:spcBef>
            </a:pPr>
            <a:r>
              <a:rPr lang="en-US" altLang="zh-CN" dirty="0">
                <a:solidFill>
                  <a:schemeClr val="accent2"/>
                </a:solidFill>
                <a:latin typeface="+mn-lt"/>
                <a:ea typeface="+mn-ea"/>
                <a:sym typeface="Symbol" panose="05050102010706020507" pitchFamily="18" charset="2"/>
              </a:rPr>
              <a:t>B  </a:t>
            </a:r>
            <a:r>
              <a:rPr lang="en-US" altLang="zh-CN" dirty="0">
                <a:solidFill>
                  <a:srgbClr val="FF0000"/>
                </a:solidFill>
                <a:latin typeface="+mn-lt"/>
                <a:ea typeface="+mn-ea"/>
              </a:rPr>
              <a:t>•</a:t>
            </a:r>
            <a:r>
              <a:rPr lang="en-US" altLang="zh-CN" dirty="0">
                <a:solidFill>
                  <a:schemeClr val="accent2"/>
                </a:solidFill>
                <a:latin typeface="+mn-lt"/>
                <a:ea typeface="+mn-ea"/>
                <a:sym typeface="Symbol" panose="05050102010706020507" pitchFamily="18" charset="2"/>
              </a:rPr>
              <a:t> b, #</a:t>
            </a:r>
            <a:endParaRPr lang="en-US" altLang="zh-CN" dirty="0">
              <a:solidFill>
                <a:schemeClr val="accent2"/>
              </a:solidFill>
              <a:latin typeface="+mn-lt"/>
              <a:ea typeface="+mn-ea"/>
              <a:sym typeface="Symbol" panose="05050102010706020507" pitchFamily="18" charset="2"/>
            </a:endParaRPr>
          </a:p>
        </p:txBody>
      </p:sp>
      <p:sp>
        <p:nvSpPr>
          <p:cNvPr id="7" name="Text Box 5"/>
          <p:cNvSpPr txBox="1">
            <a:spLocks noChangeArrowheads="1"/>
          </p:cNvSpPr>
          <p:nvPr/>
        </p:nvSpPr>
        <p:spPr bwMode="auto">
          <a:xfrm>
            <a:off x="533400" y="3724138"/>
            <a:ext cx="2160000" cy="1008000"/>
          </a:xfrm>
          <a:prstGeom prst="rect">
            <a:avLst/>
          </a:prstGeom>
          <a:noFill/>
          <a:ln w="9525">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itchFamily="2" charset="-122"/>
              </a:defRPr>
            </a:lvl1pPr>
            <a:lvl2pPr marL="742950" indent="-285750" eaLnBrk="0" hangingPunct="0">
              <a:defRPr kumimoji="1" sz="2400">
                <a:solidFill>
                  <a:schemeClr val="tx1"/>
                </a:solidFill>
                <a:latin typeface="Times New Roman" panose="02020603050405020304" pitchFamily="18" charset="0"/>
                <a:ea typeface="宋体" pitchFamily="2" charset="-122"/>
              </a:defRPr>
            </a:lvl2pPr>
            <a:lvl3pPr marL="1143000" indent="-228600" eaLnBrk="0" hangingPunct="0">
              <a:defRPr kumimoji="1" sz="2400">
                <a:solidFill>
                  <a:schemeClr val="tx1"/>
                </a:solidFill>
                <a:latin typeface="Times New Roman" panose="02020603050405020304" pitchFamily="18" charset="0"/>
                <a:ea typeface="宋体" pitchFamily="2" charset="-122"/>
              </a:defRPr>
            </a:lvl3pPr>
            <a:lvl4pPr marL="1600200" indent="-228600" eaLnBrk="0" hangingPunct="0">
              <a:defRPr kumimoji="1" sz="2400">
                <a:solidFill>
                  <a:schemeClr val="tx1"/>
                </a:solidFill>
                <a:latin typeface="Times New Roman" panose="02020603050405020304" pitchFamily="18" charset="0"/>
                <a:ea typeface="宋体" pitchFamily="2" charset="-122"/>
              </a:defRPr>
            </a:lvl4pPr>
            <a:lvl5pPr marL="2057400" indent="-228600" eaLnBrk="0" hangingPunct="0">
              <a:defRPr kumimoji="1"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lang="en-US" altLang="zh-CN">
                <a:solidFill>
                  <a:schemeClr val="accent2"/>
                </a:solidFill>
                <a:latin typeface="+mn-lt"/>
                <a:ea typeface="+mn-ea"/>
              </a:rPr>
              <a:t>I</a:t>
            </a:r>
            <a:r>
              <a:rPr lang="en-US" altLang="zh-CN" baseline="-25000">
                <a:solidFill>
                  <a:schemeClr val="accent2"/>
                </a:solidFill>
                <a:latin typeface="+mn-lt"/>
                <a:ea typeface="+mn-ea"/>
              </a:rPr>
              <a:t>4</a:t>
            </a:r>
            <a:r>
              <a:rPr lang="en-US" altLang="zh-CN">
                <a:solidFill>
                  <a:schemeClr val="accent2"/>
                </a:solidFill>
                <a:latin typeface="+mn-lt"/>
                <a:ea typeface="+mn-ea"/>
              </a:rPr>
              <a:t>:</a:t>
            </a:r>
            <a:endParaRPr lang="en-US" altLang="zh-CN">
              <a:solidFill>
                <a:schemeClr val="accent2"/>
              </a:solidFill>
              <a:latin typeface="+mn-lt"/>
              <a:ea typeface="+mn-ea"/>
            </a:endParaRPr>
          </a:p>
          <a:p>
            <a:pPr>
              <a:spcBef>
                <a:spcPct val="50000"/>
              </a:spcBef>
            </a:pPr>
            <a:r>
              <a:rPr lang="en-US" altLang="zh-CN">
                <a:solidFill>
                  <a:schemeClr val="accent2"/>
                </a:solidFill>
                <a:latin typeface="+mn-lt"/>
                <a:ea typeface="+mn-ea"/>
                <a:sym typeface="Symbol" panose="05050102010706020507" pitchFamily="18" charset="2"/>
              </a:rPr>
              <a:t>B  b </a:t>
            </a:r>
            <a:r>
              <a:rPr lang="en-US" altLang="zh-CN">
                <a:solidFill>
                  <a:srgbClr val="FF0000"/>
                </a:solidFill>
                <a:latin typeface="+mn-lt"/>
                <a:ea typeface="+mn-ea"/>
              </a:rPr>
              <a:t>•</a:t>
            </a:r>
            <a:r>
              <a:rPr lang="en-US" altLang="zh-CN">
                <a:solidFill>
                  <a:schemeClr val="accent2"/>
                </a:solidFill>
                <a:latin typeface="+mn-lt"/>
                <a:ea typeface="+mn-ea"/>
                <a:sym typeface="Symbol" panose="05050102010706020507" pitchFamily="18" charset="2"/>
              </a:rPr>
              <a:t>, a/b</a:t>
            </a:r>
            <a:endParaRPr lang="en-US" altLang="zh-CN">
              <a:solidFill>
                <a:schemeClr val="accent2"/>
              </a:solidFill>
              <a:latin typeface="+mn-lt"/>
              <a:ea typeface="+mn-ea"/>
              <a:sym typeface="Symbol" panose="05050102010706020507" pitchFamily="18" charset="2"/>
            </a:endParaRPr>
          </a:p>
        </p:txBody>
      </p:sp>
      <p:sp>
        <p:nvSpPr>
          <p:cNvPr id="8" name="Text Box 6"/>
          <p:cNvSpPr txBox="1">
            <a:spLocks noChangeArrowheads="1"/>
          </p:cNvSpPr>
          <p:nvPr/>
        </p:nvSpPr>
        <p:spPr bwMode="auto">
          <a:xfrm>
            <a:off x="2759800" y="3724138"/>
            <a:ext cx="1908000" cy="1008000"/>
          </a:xfrm>
          <a:prstGeom prst="rect">
            <a:avLst/>
          </a:prstGeom>
          <a:noFill/>
          <a:ln w="9525">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itchFamily="2" charset="-122"/>
              </a:defRPr>
            </a:lvl1pPr>
            <a:lvl2pPr marL="742950" indent="-285750" eaLnBrk="0" hangingPunct="0">
              <a:defRPr kumimoji="1" sz="2400">
                <a:solidFill>
                  <a:schemeClr val="tx1"/>
                </a:solidFill>
                <a:latin typeface="Times New Roman" panose="02020603050405020304" pitchFamily="18" charset="0"/>
                <a:ea typeface="宋体" pitchFamily="2" charset="-122"/>
              </a:defRPr>
            </a:lvl2pPr>
            <a:lvl3pPr marL="1143000" indent="-228600" eaLnBrk="0" hangingPunct="0">
              <a:defRPr kumimoji="1" sz="2400">
                <a:solidFill>
                  <a:schemeClr val="tx1"/>
                </a:solidFill>
                <a:latin typeface="Times New Roman" panose="02020603050405020304" pitchFamily="18" charset="0"/>
                <a:ea typeface="宋体" pitchFamily="2" charset="-122"/>
              </a:defRPr>
            </a:lvl3pPr>
            <a:lvl4pPr marL="1600200" indent="-228600" eaLnBrk="0" hangingPunct="0">
              <a:defRPr kumimoji="1" sz="2400">
                <a:solidFill>
                  <a:schemeClr val="tx1"/>
                </a:solidFill>
                <a:latin typeface="Times New Roman" panose="02020603050405020304" pitchFamily="18" charset="0"/>
                <a:ea typeface="宋体" pitchFamily="2" charset="-122"/>
              </a:defRPr>
            </a:lvl4pPr>
            <a:lvl5pPr marL="2057400" indent="-228600" eaLnBrk="0" hangingPunct="0">
              <a:defRPr kumimoji="1"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lang="en-US" altLang="zh-CN">
                <a:solidFill>
                  <a:schemeClr val="accent2"/>
                </a:solidFill>
                <a:latin typeface="+mn-lt"/>
                <a:ea typeface="+mn-ea"/>
              </a:rPr>
              <a:t>I</a:t>
            </a:r>
            <a:r>
              <a:rPr lang="en-US" altLang="zh-CN" baseline="-25000">
                <a:solidFill>
                  <a:schemeClr val="accent2"/>
                </a:solidFill>
                <a:latin typeface="+mn-lt"/>
                <a:ea typeface="+mn-ea"/>
              </a:rPr>
              <a:t>7</a:t>
            </a:r>
            <a:r>
              <a:rPr lang="en-US" altLang="zh-CN">
                <a:solidFill>
                  <a:schemeClr val="accent2"/>
                </a:solidFill>
                <a:latin typeface="+mn-lt"/>
                <a:ea typeface="+mn-ea"/>
              </a:rPr>
              <a:t>:</a:t>
            </a:r>
            <a:endParaRPr lang="en-US" altLang="zh-CN">
              <a:solidFill>
                <a:schemeClr val="accent2"/>
              </a:solidFill>
              <a:latin typeface="+mn-lt"/>
              <a:ea typeface="+mn-ea"/>
            </a:endParaRPr>
          </a:p>
          <a:p>
            <a:pPr>
              <a:spcBef>
                <a:spcPct val="50000"/>
              </a:spcBef>
            </a:pPr>
            <a:r>
              <a:rPr lang="en-US" altLang="zh-CN">
                <a:solidFill>
                  <a:schemeClr val="accent2"/>
                </a:solidFill>
                <a:latin typeface="+mn-lt"/>
                <a:ea typeface="+mn-ea"/>
                <a:sym typeface="Symbol" panose="05050102010706020507" pitchFamily="18" charset="2"/>
              </a:rPr>
              <a:t>B  b </a:t>
            </a:r>
            <a:r>
              <a:rPr lang="en-US" altLang="zh-CN">
                <a:solidFill>
                  <a:srgbClr val="FF0000"/>
                </a:solidFill>
                <a:latin typeface="+mn-lt"/>
                <a:ea typeface="+mn-ea"/>
              </a:rPr>
              <a:t>•</a:t>
            </a:r>
            <a:r>
              <a:rPr lang="en-US" altLang="zh-CN">
                <a:solidFill>
                  <a:schemeClr val="accent2"/>
                </a:solidFill>
                <a:latin typeface="+mn-lt"/>
                <a:ea typeface="+mn-ea"/>
                <a:sym typeface="Symbol" panose="05050102010706020507" pitchFamily="18" charset="2"/>
              </a:rPr>
              <a:t>, #</a:t>
            </a:r>
            <a:endParaRPr lang="en-US" altLang="zh-CN">
              <a:solidFill>
                <a:schemeClr val="accent2"/>
              </a:solidFill>
              <a:latin typeface="+mn-lt"/>
              <a:ea typeface="+mn-ea"/>
              <a:sym typeface="Symbol" panose="05050102010706020507" pitchFamily="18" charset="2"/>
            </a:endParaRPr>
          </a:p>
        </p:txBody>
      </p:sp>
      <p:sp>
        <p:nvSpPr>
          <p:cNvPr id="9" name="Text Box 7"/>
          <p:cNvSpPr txBox="1">
            <a:spLocks noChangeArrowheads="1"/>
          </p:cNvSpPr>
          <p:nvPr/>
        </p:nvSpPr>
        <p:spPr bwMode="auto">
          <a:xfrm>
            <a:off x="533397" y="5030515"/>
            <a:ext cx="2160000" cy="1008000"/>
          </a:xfrm>
          <a:prstGeom prst="rect">
            <a:avLst/>
          </a:prstGeom>
          <a:noFill/>
          <a:ln w="9525">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eaLnBrk="0" hangingPunct="0">
              <a:spcBef>
                <a:spcPct val="50000"/>
              </a:spcBef>
              <a:defRPr kumimoji="1" sz="2400">
                <a:solidFill>
                  <a:schemeClr val="accent2"/>
                </a:solidFill>
              </a:defRPr>
            </a:lvl1pPr>
            <a:lvl2pPr marL="742950" indent="-285750" eaLnBrk="0" hangingPunct="0">
              <a:defRPr kumimoji="1" sz="2400">
                <a:latin typeface="Times New Roman" panose="02020603050405020304" pitchFamily="18" charset="0"/>
                <a:ea typeface="宋体" pitchFamily="2" charset="-122"/>
              </a:defRPr>
            </a:lvl2pPr>
            <a:lvl3pPr marL="1143000" indent="-228600" eaLnBrk="0" hangingPunct="0">
              <a:defRPr kumimoji="1" sz="2400">
                <a:latin typeface="Times New Roman" panose="02020603050405020304" pitchFamily="18" charset="0"/>
                <a:ea typeface="宋体" pitchFamily="2" charset="-122"/>
              </a:defRPr>
            </a:lvl3pPr>
            <a:lvl4pPr marL="1600200" indent="-228600" eaLnBrk="0" hangingPunct="0">
              <a:defRPr kumimoji="1" sz="2400">
                <a:latin typeface="Times New Roman" panose="02020603050405020304" pitchFamily="18" charset="0"/>
                <a:ea typeface="宋体" pitchFamily="2" charset="-122"/>
              </a:defRPr>
            </a:lvl4pPr>
            <a:lvl5pPr marL="2057400" indent="-228600" eaLnBrk="0" hangingPunct="0">
              <a:defRPr kumimoji="1" sz="2400">
                <a:latin typeface="Times New Roman" panose="02020603050405020304" pitchFamily="18" charset="0"/>
                <a:ea typeface="宋体" pitchFamily="2" charset="-122"/>
              </a:defRPr>
            </a:lvl5pPr>
            <a:lvl6pPr marL="2514600" indent="-228600" eaLnBrk="0" fontAlgn="base" hangingPunct="0">
              <a:spcBef>
                <a:spcPct val="0"/>
              </a:spcBef>
              <a:spcAft>
                <a:spcPct val="0"/>
              </a:spcAft>
              <a:defRPr kumimoji="1" sz="2400">
                <a:latin typeface="Times New Roman" panose="02020603050405020304" pitchFamily="18" charset="0"/>
                <a:ea typeface="宋体" pitchFamily="2" charset="-122"/>
              </a:defRPr>
            </a:lvl6pPr>
            <a:lvl7pPr marL="2971800" indent="-228600" eaLnBrk="0" fontAlgn="base" hangingPunct="0">
              <a:spcBef>
                <a:spcPct val="0"/>
              </a:spcBef>
              <a:spcAft>
                <a:spcPct val="0"/>
              </a:spcAft>
              <a:defRPr kumimoji="1" sz="2400">
                <a:latin typeface="Times New Roman" panose="02020603050405020304" pitchFamily="18" charset="0"/>
                <a:ea typeface="宋体" pitchFamily="2" charset="-122"/>
              </a:defRPr>
            </a:lvl7pPr>
            <a:lvl8pPr marL="3429000" indent="-228600" eaLnBrk="0" fontAlgn="base" hangingPunct="0">
              <a:spcBef>
                <a:spcPct val="0"/>
              </a:spcBef>
              <a:spcAft>
                <a:spcPct val="0"/>
              </a:spcAft>
              <a:defRPr kumimoji="1" sz="2400">
                <a:latin typeface="Times New Roman" panose="02020603050405020304" pitchFamily="18" charset="0"/>
                <a:ea typeface="宋体" pitchFamily="2" charset="-122"/>
              </a:defRPr>
            </a:lvl8pPr>
            <a:lvl9pPr marL="3886200" indent="-228600" eaLnBrk="0" fontAlgn="base" hangingPunct="0">
              <a:spcBef>
                <a:spcPct val="0"/>
              </a:spcBef>
              <a:spcAft>
                <a:spcPct val="0"/>
              </a:spcAft>
              <a:defRPr kumimoji="1" sz="2400">
                <a:latin typeface="Times New Roman" panose="02020603050405020304" pitchFamily="18" charset="0"/>
                <a:ea typeface="宋体" pitchFamily="2" charset="-122"/>
              </a:defRPr>
            </a:lvl9pPr>
          </a:lstStyle>
          <a:p>
            <a:r>
              <a:rPr lang="en-US" altLang="zh-CN" dirty="0"/>
              <a:t>I</a:t>
            </a:r>
            <a:r>
              <a:rPr lang="en-US" altLang="zh-CN" baseline="-25000" dirty="0"/>
              <a:t>8</a:t>
            </a:r>
            <a:r>
              <a:rPr lang="en-US" altLang="zh-CN" dirty="0"/>
              <a:t>:</a:t>
            </a:r>
            <a:endParaRPr lang="en-US" altLang="zh-CN" dirty="0"/>
          </a:p>
          <a:p>
            <a:r>
              <a:rPr lang="en-US" altLang="zh-CN" dirty="0">
                <a:sym typeface="Symbol" panose="05050102010706020507" pitchFamily="18" charset="2"/>
              </a:rPr>
              <a:t>B  a B </a:t>
            </a:r>
            <a:r>
              <a:rPr lang="en-US" altLang="zh-CN" dirty="0">
                <a:solidFill>
                  <a:srgbClr val="FF0000"/>
                </a:solidFill>
              </a:rPr>
              <a:t>•</a:t>
            </a:r>
            <a:r>
              <a:rPr lang="en-US" altLang="zh-CN" dirty="0">
                <a:sym typeface="Symbol" panose="05050102010706020507" pitchFamily="18" charset="2"/>
              </a:rPr>
              <a:t>, a/b</a:t>
            </a:r>
            <a:endParaRPr lang="en-US" altLang="zh-CN" dirty="0">
              <a:sym typeface="Symbol" panose="05050102010706020507" pitchFamily="18" charset="2"/>
            </a:endParaRPr>
          </a:p>
        </p:txBody>
      </p:sp>
      <p:sp>
        <p:nvSpPr>
          <p:cNvPr id="10" name="Text Box 8"/>
          <p:cNvSpPr txBox="1">
            <a:spLocks noChangeArrowheads="1"/>
          </p:cNvSpPr>
          <p:nvPr/>
        </p:nvSpPr>
        <p:spPr bwMode="auto">
          <a:xfrm>
            <a:off x="2759798" y="5030515"/>
            <a:ext cx="1908000" cy="1008000"/>
          </a:xfrm>
          <a:prstGeom prst="rect">
            <a:avLst/>
          </a:prstGeom>
          <a:noFill/>
          <a:ln w="9525">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itchFamily="2" charset="-122"/>
              </a:defRPr>
            </a:lvl1pPr>
            <a:lvl2pPr marL="742950" indent="-285750" eaLnBrk="0" hangingPunct="0">
              <a:defRPr kumimoji="1" sz="2400">
                <a:solidFill>
                  <a:schemeClr val="tx1"/>
                </a:solidFill>
                <a:latin typeface="Times New Roman" panose="02020603050405020304" pitchFamily="18" charset="0"/>
                <a:ea typeface="宋体" pitchFamily="2" charset="-122"/>
              </a:defRPr>
            </a:lvl2pPr>
            <a:lvl3pPr marL="1143000" indent="-228600" eaLnBrk="0" hangingPunct="0">
              <a:defRPr kumimoji="1" sz="2400">
                <a:solidFill>
                  <a:schemeClr val="tx1"/>
                </a:solidFill>
                <a:latin typeface="Times New Roman" panose="02020603050405020304" pitchFamily="18" charset="0"/>
                <a:ea typeface="宋体" pitchFamily="2" charset="-122"/>
              </a:defRPr>
            </a:lvl3pPr>
            <a:lvl4pPr marL="1600200" indent="-228600" eaLnBrk="0" hangingPunct="0">
              <a:defRPr kumimoji="1" sz="2400">
                <a:solidFill>
                  <a:schemeClr val="tx1"/>
                </a:solidFill>
                <a:latin typeface="Times New Roman" panose="02020603050405020304" pitchFamily="18" charset="0"/>
                <a:ea typeface="宋体" pitchFamily="2" charset="-122"/>
              </a:defRPr>
            </a:lvl4pPr>
            <a:lvl5pPr marL="2057400" indent="-228600" eaLnBrk="0" hangingPunct="0">
              <a:defRPr kumimoji="1"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lang="en-US" altLang="zh-CN" dirty="0">
                <a:solidFill>
                  <a:schemeClr val="accent2"/>
                </a:solidFill>
                <a:latin typeface="+mn-lt"/>
                <a:ea typeface="+mn-ea"/>
              </a:rPr>
              <a:t>I</a:t>
            </a:r>
            <a:r>
              <a:rPr lang="en-US" altLang="zh-CN" baseline="-25000" dirty="0">
                <a:solidFill>
                  <a:schemeClr val="accent2"/>
                </a:solidFill>
                <a:latin typeface="+mn-lt"/>
                <a:ea typeface="+mn-ea"/>
              </a:rPr>
              <a:t>9</a:t>
            </a:r>
            <a:r>
              <a:rPr lang="en-US" altLang="zh-CN" dirty="0">
                <a:solidFill>
                  <a:schemeClr val="accent2"/>
                </a:solidFill>
                <a:latin typeface="+mn-lt"/>
                <a:ea typeface="+mn-ea"/>
              </a:rPr>
              <a:t>:</a:t>
            </a:r>
            <a:endParaRPr lang="en-US" altLang="zh-CN" dirty="0">
              <a:solidFill>
                <a:schemeClr val="accent2"/>
              </a:solidFill>
              <a:latin typeface="+mn-lt"/>
              <a:ea typeface="+mn-ea"/>
            </a:endParaRPr>
          </a:p>
          <a:p>
            <a:pPr>
              <a:spcBef>
                <a:spcPct val="50000"/>
              </a:spcBef>
            </a:pPr>
            <a:r>
              <a:rPr lang="en-US" altLang="zh-CN" dirty="0">
                <a:solidFill>
                  <a:schemeClr val="accent2"/>
                </a:solidFill>
                <a:latin typeface="+mn-lt"/>
                <a:ea typeface="+mn-ea"/>
              </a:rPr>
              <a:t>B </a:t>
            </a:r>
            <a:r>
              <a:rPr lang="en-US" altLang="zh-CN" dirty="0">
                <a:solidFill>
                  <a:schemeClr val="accent2"/>
                </a:solidFill>
                <a:latin typeface="+mn-lt"/>
                <a:ea typeface="+mn-ea"/>
                <a:sym typeface="Symbol" panose="05050102010706020507" pitchFamily="18" charset="2"/>
              </a:rPr>
              <a:t> a B </a:t>
            </a:r>
            <a:r>
              <a:rPr lang="en-US" altLang="zh-CN" dirty="0">
                <a:solidFill>
                  <a:srgbClr val="FF0000"/>
                </a:solidFill>
                <a:latin typeface="+mn-lt"/>
                <a:ea typeface="+mn-ea"/>
              </a:rPr>
              <a:t>•</a:t>
            </a:r>
            <a:r>
              <a:rPr lang="en-US" altLang="zh-CN" dirty="0">
                <a:solidFill>
                  <a:schemeClr val="accent2"/>
                </a:solidFill>
                <a:latin typeface="+mn-lt"/>
                <a:ea typeface="+mn-ea"/>
                <a:sym typeface="Symbol" panose="05050102010706020507" pitchFamily="18" charset="2"/>
              </a:rPr>
              <a:t>, #</a:t>
            </a:r>
            <a:endParaRPr lang="en-US" altLang="zh-CN" dirty="0">
              <a:solidFill>
                <a:schemeClr val="accent2"/>
              </a:solidFill>
              <a:latin typeface="+mn-lt"/>
              <a:ea typeface="+mn-ea"/>
              <a:sym typeface="Symbol" panose="05050102010706020507" pitchFamily="18" charset="2"/>
            </a:endParaRPr>
          </a:p>
        </p:txBody>
      </p:sp>
      <p:sp>
        <p:nvSpPr>
          <p:cNvPr id="11" name="Text Box 9"/>
          <p:cNvSpPr txBox="1">
            <a:spLocks noChangeArrowheads="1"/>
          </p:cNvSpPr>
          <p:nvPr/>
        </p:nvSpPr>
        <p:spPr bwMode="auto">
          <a:xfrm>
            <a:off x="6172199" y="1335659"/>
            <a:ext cx="2419350" cy="2123658"/>
          </a:xfrm>
          <a:prstGeom prst="rect">
            <a:avLst/>
          </a:prstGeom>
          <a:noFill/>
          <a:ln w="9525">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itchFamily="2" charset="-122"/>
              </a:defRPr>
            </a:lvl1pPr>
            <a:lvl2pPr marL="742950" indent="-285750" eaLnBrk="0" hangingPunct="0">
              <a:defRPr kumimoji="1" sz="2400">
                <a:solidFill>
                  <a:schemeClr val="tx1"/>
                </a:solidFill>
                <a:latin typeface="Times New Roman" panose="02020603050405020304" pitchFamily="18" charset="0"/>
                <a:ea typeface="宋体" pitchFamily="2" charset="-122"/>
              </a:defRPr>
            </a:lvl2pPr>
            <a:lvl3pPr marL="1143000" indent="-228600" eaLnBrk="0" hangingPunct="0">
              <a:defRPr kumimoji="1" sz="2400">
                <a:solidFill>
                  <a:schemeClr val="tx1"/>
                </a:solidFill>
                <a:latin typeface="Times New Roman" panose="02020603050405020304" pitchFamily="18" charset="0"/>
                <a:ea typeface="宋体" pitchFamily="2" charset="-122"/>
              </a:defRPr>
            </a:lvl3pPr>
            <a:lvl4pPr marL="1600200" indent="-228600" eaLnBrk="0" hangingPunct="0">
              <a:defRPr kumimoji="1" sz="2400">
                <a:solidFill>
                  <a:schemeClr val="tx1"/>
                </a:solidFill>
                <a:latin typeface="Times New Roman" panose="02020603050405020304" pitchFamily="18" charset="0"/>
                <a:ea typeface="宋体" pitchFamily="2" charset="-122"/>
              </a:defRPr>
            </a:lvl4pPr>
            <a:lvl5pPr marL="2057400" indent="-228600" eaLnBrk="0" hangingPunct="0">
              <a:defRPr kumimoji="1"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lang="en-US" altLang="zh-CN">
                <a:solidFill>
                  <a:schemeClr val="accent2"/>
                </a:solidFill>
                <a:latin typeface="+mn-lt"/>
                <a:ea typeface="+mn-ea"/>
              </a:rPr>
              <a:t>I</a:t>
            </a:r>
            <a:r>
              <a:rPr lang="en-US" altLang="zh-CN" baseline="-25000">
                <a:solidFill>
                  <a:schemeClr val="accent2"/>
                </a:solidFill>
                <a:latin typeface="+mn-lt"/>
                <a:ea typeface="+mn-ea"/>
              </a:rPr>
              <a:t>3,6</a:t>
            </a:r>
            <a:r>
              <a:rPr lang="en-US" altLang="zh-CN">
                <a:solidFill>
                  <a:schemeClr val="accent2"/>
                </a:solidFill>
                <a:latin typeface="+mn-lt"/>
                <a:ea typeface="+mn-ea"/>
              </a:rPr>
              <a:t>:</a:t>
            </a:r>
            <a:endParaRPr lang="en-US" altLang="zh-CN">
              <a:solidFill>
                <a:schemeClr val="accent2"/>
              </a:solidFill>
              <a:latin typeface="+mn-lt"/>
              <a:ea typeface="+mn-ea"/>
            </a:endParaRPr>
          </a:p>
          <a:p>
            <a:pPr>
              <a:spcBef>
                <a:spcPct val="50000"/>
              </a:spcBef>
            </a:pPr>
            <a:r>
              <a:rPr lang="en-US" altLang="zh-CN">
                <a:solidFill>
                  <a:schemeClr val="accent2"/>
                </a:solidFill>
                <a:latin typeface="+mn-lt"/>
                <a:ea typeface="+mn-ea"/>
              </a:rPr>
              <a:t>B </a:t>
            </a:r>
            <a:r>
              <a:rPr lang="en-US" altLang="zh-CN">
                <a:solidFill>
                  <a:schemeClr val="accent2"/>
                </a:solidFill>
                <a:latin typeface="+mn-lt"/>
                <a:ea typeface="+mn-ea"/>
                <a:sym typeface="Symbol" panose="05050102010706020507" pitchFamily="18" charset="2"/>
              </a:rPr>
              <a:t> a </a:t>
            </a:r>
            <a:r>
              <a:rPr lang="en-US" altLang="zh-CN">
                <a:solidFill>
                  <a:srgbClr val="FF0000"/>
                </a:solidFill>
                <a:latin typeface="+mn-lt"/>
                <a:ea typeface="+mn-ea"/>
              </a:rPr>
              <a:t>•</a:t>
            </a:r>
            <a:r>
              <a:rPr lang="en-US" altLang="zh-CN">
                <a:solidFill>
                  <a:schemeClr val="accent2"/>
                </a:solidFill>
                <a:latin typeface="+mn-lt"/>
                <a:ea typeface="+mn-ea"/>
                <a:sym typeface="Symbol" panose="05050102010706020507" pitchFamily="18" charset="2"/>
              </a:rPr>
              <a:t> B, a/b/#</a:t>
            </a:r>
            <a:endParaRPr lang="en-US" altLang="zh-CN">
              <a:solidFill>
                <a:schemeClr val="accent2"/>
              </a:solidFill>
              <a:latin typeface="+mn-lt"/>
              <a:ea typeface="+mn-ea"/>
            </a:endParaRPr>
          </a:p>
          <a:p>
            <a:pPr>
              <a:spcBef>
                <a:spcPct val="50000"/>
              </a:spcBef>
            </a:pPr>
            <a:r>
              <a:rPr lang="en-US" altLang="zh-CN">
                <a:solidFill>
                  <a:schemeClr val="accent2"/>
                </a:solidFill>
                <a:latin typeface="+mn-lt"/>
                <a:ea typeface="+mn-ea"/>
                <a:sym typeface="Symbol" panose="05050102010706020507" pitchFamily="18" charset="2"/>
              </a:rPr>
              <a:t>B   </a:t>
            </a:r>
            <a:r>
              <a:rPr lang="en-US" altLang="zh-CN">
                <a:solidFill>
                  <a:srgbClr val="FF0000"/>
                </a:solidFill>
                <a:latin typeface="+mn-lt"/>
                <a:ea typeface="+mn-ea"/>
              </a:rPr>
              <a:t>•</a:t>
            </a:r>
            <a:r>
              <a:rPr lang="en-US" altLang="zh-CN">
                <a:solidFill>
                  <a:schemeClr val="accent2"/>
                </a:solidFill>
                <a:latin typeface="+mn-lt"/>
                <a:ea typeface="+mn-ea"/>
                <a:sym typeface="Symbol" panose="05050102010706020507" pitchFamily="18" charset="2"/>
              </a:rPr>
              <a:t> aB, a/b/#</a:t>
            </a:r>
            <a:endParaRPr lang="en-US" altLang="zh-CN">
              <a:solidFill>
                <a:schemeClr val="accent2"/>
              </a:solidFill>
              <a:latin typeface="+mn-lt"/>
              <a:ea typeface="+mn-ea"/>
            </a:endParaRPr>
          </a:p>
          <a:p>
            <a:pPr>
              <a:spcBef>
                <a:spcPct val="50000"/>
              </a:spcBef>
            </a:pPr>
            <a:r>
              <a:rPr lang="en-US" altLang="zh-CN">
                <a:solidFill>
                  <a:schemeClr val="accent2"/>
                </a:solidFill>
                <a:latin typeface="+mn-lt"/>
                <a:ea typeface="+mn-ea"/>
                <a:sym typeface="Symbol" panose="05050102010706020507" pitchFamily="18" charset="2"/>
              </a:rPr>
              <a:t>B  </a:t>
            </a:r>
            <a:r>
              <a:rPr lang="en-US" altLang="zh-CN">
                <a:solidFill>
                  <a:srgbClr val="FF0000"/>
                </a:solidFill>
                <a:latin typeface="+mn-lt"/>
                <a:ea typeface="+mn-ea"/>
              </a:rPr>
              <a:t>•</a:t>
            </a:r>
            <a:r>
              <a:rPr lang="en-US" altLang="zh-CN">
                <a:solidFill>
                  <a:schemeClr val="accent2"/>
                </a:solidFill>
                <a:latin typeface="+mn-lt"/>
                <a:ea typeface="+mn-ea"/>
                <a:sym typeface="Symbol" panose="05050102010706020507" pitchFamily="18" charset="2"/>
              </a:rPr>
              <a:t> b, a/b/#</a:t>
            </a:r>
            <a:endParaRPr lang="en-US" altLang="zh-CN">
              <a:solidFill>
                <a:schemeClr val="accent2"/>
              </a:solidFill>
              <a:latin typeface="+mn-lt"/>
              <a:ea typeface="+mn-ea"/>
              <a:sym typeface="Symbol" panose="05050102010706020507" pitchFamily="18" charset="2"/>
            </a:endParaRPr>
          </a:p>
        </p:txBody>
      </p:sp>
      <p:sp>
        <p:nvSpPr>
          <p:cNvPr id="12" name="Text Box 10"/>
          <p:cNvSpPr txBox="1">
            <a:spLocks noChangeArrowheads="1"/>
          </p:cNvSpPr>
          <p:nvPr/>
        </p:nvSpPr>
        <p:spPr bwMode="auto">
          <a:xfrm>
            <a:off x="6172200" y="3720307"/>
            <a:ext cx="2419350" cy="1015663"/>
          </a:xfrm>
          <a:prstGeom prst="rect">
            <a:avLst/>
          </a:prstGeom>
          <a:noFill/>
          <a:ln w="9525">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itchFamily="2" charset="-122"/>
              </a:defRPr>
            </a:lvl1pPr>
            <a:lvl2pPr marL="742950" indent="-285750" eaLnBrk="0" hangingPunct="0">
              <a:defRPr kumimoji="1" sz="2400">
                <a:solidFill>
                  <a:schemeClr val="tx1"/>
                </a:solidFill>
                <a:latin typeface="Times New Roman" panose="02020603050405020304" pitchFamily="18" charset="0"/>
                <a:ea typeface="宋体" pitchFamily="2" charset="-122"/>
              </a:defRPr>
            </a:lvl2pPr>
            <a:lvl3pPr marL="1143000" indent="-228600" eaLnBrk="0" hangingPunct="0">
              <a:defRPr kumimoji="1" sz="2400">
                <a:solidFill>
                  <a:schemeClr val="tx1"/>
                </a:solidFill>
                <a:latin typeface="Times New Roman" panose="02020603050405020304" pitchFamily="18" charset="0"/>
                <a:ea typeface="宋体" pitchFamily="2" charset="-122"/>
              </a:defRPr>
            </a:lvl3pPr>
            <a:lvl4pPr marL="1600200" indent="-228600" eaLnBrk="0" hangingPunct="0">
              <a:defRPr kumimoji="1" sz="2400">
                <a:solidFill>
                  <a:schemeClr val="tx1"/>
                </a:solidFill>
                <a:latin typeface="Times New Roman" panose="02020603050405020304" pitchFamily="18" charset="0"/>
                <a:ea typeface="宋体" pitchFamily="2" charset="-122"/>
              </a:defRPr>
            </a:lvl4pPr>
            <a:lvl5pPr marL="2057400" indent="-228600" eaLnBrk="0" hangingPunct="0">
              <a:defRPr kumimoji="1"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lang="en-US" altLang="zh-CN" dirty="0">
                <a:solidFill>
                  <a:schemeClr val="accent2"/>
                </a:solidFill>
                <a:latin typeface="+mn-lt"/>
                <a:ea typeface="+mn-ea"/>
              </a:rPr>
              <a:t>I</a:t>
            </a:r>
            <a:r>
              <a:rPr lang="en-US" altLang="zh-CN" baseline="-25000" dirty="0">
                <a:solidFill>
                  <a:schemeClr val="accent2"/>
                </a:solidFill>
                <a:latin typeface="+mn-lt"/>
                <a:ea typeface="+mn-ea"/>
              </a:rPr>
              <a:t>4,7</a:t>
            </a:r>
            <a:r>
              <a:rPr lang="en-US" altLang="zh-CN" dirty="0">
                <a:solidFill>
                  <a:schemeClr val="accent2"/>
                </a:solidFill>
                <a:latin typeface="+mn-lt"/>
                <a:ea typeface="+mn-ea"/>
              </a:rPr>
              <a:t>:</a:t>
            </a:r>
            <a:endParaRPr lang="en-US" altLang="zh-CN" dirty="0">
              <a:solidFill>
                <a:schemeClr val="accent2"/>
              </a:solidFill>
              <a:latin typeface="+mn-lt"/>
              <a:ea typeface="+mn-ea"/>
            </a:endParaRPr>
          </a:p>
          <a:p>
            <a:pPr>
              <a:spcBef>
                <a:spcPct val="50000"/>
              </a:spcBef>
            </a:pPr>
            <a:r>
              <a:rPr lang="en-US" altLang="zh-CN" dirty="0">
                <a:solidFill>
                  <a:schemeClr val="accent2"/>
                </a:solidFill>
                <a:latin typeface="+mn-lt"/>
                <a:ea typeface="+mn-ea"/>
                <a:sym typeface="Symbol" panose="05050102010706020507" pitchFamily="18" charset="2"/>
              </a:rPr>
              <a:t>B  b </a:t>
            </a:r>
            <a:r>
              <a:rPr lang="en-US" altLang="zh-CN" dirty="0">
                <a:solidFill>
                  <a:srgbClr val="FF0000"/>
                </a:solidFill>
                <a:latin typeface="+mn-lt"/>
                <a:ea typeface="+mn-ea"/>
              </a:rPr>
              <a:t>•</a:t>
            </a:r>
            <a:r>
              <a:rPr lang="en-US" altLang="zh-CN" dirty="0">
                <a:solidFill>
                  <a:schemeClr val="accent2"/>
                </a:solidFill>
                <a:latin typeface="+mn-lt"/>
                <a:ea typeface="+mn-ea"/>
                <a:sym typeface="Symbol" panose="05050102010706020507" pitchFamily="18" charset="2"/>
              </a:rPr>
              <a:t>, a/b/#</a:t>
            </a:r>
            <a:endParaRPr lang="en-US" altLang="zh-CN" dirty="0">
              <a:solidFill>
                <a:schemeClr val="accent2"/>
              </a:solidFill>
              <a:latin typeface="+mn-lt"/>
              <a:ea typeface="+mn-ea"/>
              <a:sym typeface="Symbol" panose="05050102010706020507" pitchFamily="18" charset="2"/>
            </a:endParaRPr>
          </a:p>
        </p:txBody>
      </p:sp>
      <p:sp>
        <p:nvSpPr>
          <p:cNvPr id="13" name="Text Box 11"/>
          <p:cNvSpPr txBox="1">
            <a:spLocks noChangeArrowheads="1"/>
          </p:cNvSpPr>
          <p:nvPr/>
        </p:nvSpPr>
        <p:spPr bwMode="auto">
          <a:xfrm>
            <a:off x="6172200" y="5026684"/>
            <a:ext cx="2419350" cy="1015663"/>
          </a:xfrm>
          <a:prstGeom prst="rect">
            <a:avLst/>
          </a:prstGeom>
          <a:noFill/>
          <a:ln w="9525">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itchFamily="2" charset="-122"/>
              </a:defRPr>
            </a:lvl1pPr>
            <a:lvl2pPr marL="742950" indent="-285750" eaLnBrk="0" hangingPunct="0">
              <a:defRPr kumimoji="1" sz="2400">
                <a:solidFill>
                  <a:schemeClr val="tx1"/>
                </a:solidFill>
                <a:latin typeface="Times New Roman" panose="02020603050405020304" pitchFamily="18" charset="0"/>
                <a:ea typeface="宋体" pitchFamily="2" charset="-122"/>
              </a:defRPr>
            </a:lvl2pPr>
            <a:lvl3pPr marL="1143000" indent="-228600" eaLnBrk="0" hangingPunct="0">
              <a:defRPr kumimoji="1" sz="2400">
                <a:solidFill>
                  <a:schemeClr val="tx1"/>
                </a:solidFill>
                <a:latin typeface="Times New Roman" panose="02020603050405020304" pitchFamily="18" charset="0"/>
                <a:ea typeface="宋体" pitchFamily="2" charset="-122"/>
              </a:defRPr>
            </a:lvl3pPr>
            <a:lvl4pPr marL="1600200" indent="-228600" eaLnBrk="0" hangingPunct="0">
              <a:defRPr kumimoji="1" sz="2400">
                <a:solidFill>
                  <a:schemeClr val="tx1"/>
                </a:solidFill>
                <a:latin typeface="Times New Roman" panose="02020603050405020304" pitchFamily="18" charset="0"/>
                <a:ea typeface="宋体" pitchFamily="2" charset="-122"/>
              </a:defRPr>
            </a:lvl4pPr>
            <a:lvl5pPr marL="2057400" indent="-228600" eaLnBrk="0" hangingPunct="0">
              <a:defRPr kumimoji="1"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a:spcBef>
                <a:spcPct val="50000"/>
              </a:spcBef>
            </a:pPr>
            <a:r>
              <a:rPr lang="en-US" altLang="zh-CN">
                <a:solidFill>
                  <a:schemeClr val="accent2"/>
                </a:solidFill>
                <a:latin typeface="+mn-lt"/>
                <a:ea typeface="+mn-ea"/>
              </a:rPr>
              <a:t>I</a:t>
            </a:r>
            <a:r>
              <a:rPr lang="en-US" altLang="zh-CN" baseline="-25000">
                <a:solidFill>
                  <a:schemeClr val="accent2"/>
                </a:solidFill>
                <a:latin typeface="+mn-lt"/>
                <a:ea typeface="+mn-ea"/>
              </a:rPr>
              <a:t>8,9</a:t>
            </a:r>
            <a:r>
              <a:rPr lang="en-US" altLang="zh-CN">
                <a:solidFill>
                  <a:schemeClr val="accent2"/>
                </a:solidFill>
                <a:latin typeface="+mn-lt"/>
                <a:ea typeface="+mn-ea"/>
              </a:rPr>
              <a:t>:</a:t>
            </a:r>
            <a:endParaRPr lang="en-US" altLang="zh-CN">
              <a:solidFill>
                <a:schemeClr val="accent2"/>
              </a:solidFill>
              <a:latin typeface="+mn-lt"/>
              <a:ea typeface="+mn-ea"/>
            </a:endParaRPr>
          </a:p>
          <a:p>
            <a:pPr>
              <a:spcBef>
                <a:spcPct val="50000"/>
              </a:spcBef>
            </a:pPr>
            <a:r>
              <a:rPr lang="en-US" altLang="zh-CN">
                <a:solidFill>
                  <a:schemeClr val="accent2"/>
                </a:solidFill>
                <a:latin typeface="+mn-lt"/>
                <a:ea typeface="+mn-ea"/>
              </a:rPr>
              <a:t>B </a:t>
            </a:r>
            <a:r>
              <a:rPr lang="en-US" altLang="zh-CN">
                <a:solidFill>
                  <a:schemeClr val="accent2"/>
                </a:solidFill>
                <a:latin typeface="+mn-lt"/>
                <a:ea typeface="+mn-ea"/>
                <a:sym typeface="Symbol" panose="05050102010706020507" pitchFamily="18" charset="2"/>
              </a:rPr>
              <a:t> a B </a:t>
            </a:r>
            <a:r>
              <a:rPr lang="en-US" altLang="zh-CN">
                <a:solidFill>
                  <a:srgbClr val="FF0000"/>
                </a:solidFill>
                <a:latin typeface="+mn-lt"/>
                <a:ea typeface="+mn-ea"/>
              </a:rPr>
              <a:t>•</a:t>
            </a:r>
            <a:r>
              <a:rPr lang="en-US" altLang="zh-CN">
                <a:solidFill>
                  <a:schemeClr val="accent2"/>
                </a:solidFill>
                <a:latin typeface="+mn-lt"/>
                <a:ea typeface="+mn-ea"/>
                <a:sym typeface="Symbol" panose="05050102010706020507" pitchFamily="18" charset="2"/>
              </a:rPr>
              <a:t>, a/b/#</a:t>
            </a:r>
            <a:endParaRPr lang="en-US" altLang="zh-CN">
              <a:solidFill>
                <a:schemeClr val="accent2"/>
              </a:solidFill>
              <a:latin typeface="+mn-lt"/>
              <a:ea typeface="+mn-ea"/>
              <a:sym typeface="Symbol" panose="05050102010706020507" pitchFamily="18" charset="2"/>
            </a:endParaRPr>
          </a:p>
        </p:txBody>
      </p:sp>
      <p:grpSp>
        <p:nvGrpSpPr>
          <p:cNvPr id="20" name="组合 19"/>
          <p:cNvGrpSpPr/>
          <p:nvPr/>
        </p:nvGrpSpPr>
        <p:grpSpPr>
          <a:xfrm>
            <a:off x="4734199" y="5165171"/>
            <a:ext cx="1371600" cy="461665"/>
            <a:chOff x="4800600" y="5123298"/>
            <a:chExt cx="1371600" cy="461665"/>
          </a:xfrm>
        </p:grpSpPr>
        <p:sp>
          <p:nvSpPr>
            <p:cNvPr id="17" name="Text Box 17"/>
            <p:cNvSpPr txBox="1">
              <a:spLocks noChangeArrowheads="1"/>
            </p:cNvSpPr>
            <p:nvPr/>
          </p:nvSpPr>
          <p:spPr bwMode="auto">
            <a:xfrm>
              <a:off x="4868775" y="5123298"/>
              <a:ext cx="12382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itchFamily="2" charset="-122"/>
                </a:defRPr>
              </a:lvl1pPr>
              <a:lvl2pPr marL="742950" indent="-285750" eaLnBrk="0" hangingPunct="0">
                <a:defRPr kumimoji="1" sz="2400">
                  <a:solidFill>
                    <a:schemeClr val="tx1"/>
                  </a:solidFill>
                  <a:latin typeface="Times New Roman" panose="02020603050405020304" pitchFamily="18" charset="0"/>
                  <a:ea typeface="宋体" pitchFamily="2" charset="-122"/>
                </a:defRPr>
              </a:lvl2pPr>
              <a:lvl3pPr marL="1143000" indent="-228600" eaLnBrk="0" hangingPunct="0">
                <a:defRPr kumimoji="1" sz="2400">
                  <a:solidFill>
                    <a:schemeClr val="tx1"/>
                  </a:solidFill>
                  <a:latin typeface="Times New Roman" panose="02020603050405020304" pitchFamily="18" charset="0"/>
                  <a:ea typeface="宋体" pitchFamily="2" charset="-122"/>
                </a:defRPr>
              </a:lvl3pPr>
              <a:lvl4pPr marL="1600200" indent="-228600" eaLnBrk="0" hangingPunct="0">
                <a:defRPr kumimoji="1" sz="2400">
                  <a:solidFill>
                    <a:schemeClr val="tx1"/>
                  </a:solidFill>
                  <a:latin typeface="Times New Roman" panose="02020603050405020304" pitchFamily="18" charset="0"/>
                  <a:ea typeface="宋体" pitchFamily="2" charset="-122"/>
                </a:defRPr>
              </a:lvl4pPr>
              <a:lvl5pPr marL="2057400" indent="-228600" eaLnBrk="0" hangingPunct="0">
                <a:defRPr kumimoji="1"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eaLnBrk="1" hangingPunct="1">
                <a:spcBef>
                  <a:spcPct val="50000"/>
                </a:spcBef>
              </a:pPr>
              <a:r>
                <a:rPr lang="zh-CN" altLang="en-US" dirty="0">
                  <a:latin typeface="+mn-lt"/>
                  <a:ea typeface="+mn-ea"/>
                </a:rPr>
                <a:t>合并为</a:t>
              </a:r>
              <a:endParaRPr lang="zh-CN" altLang="en-US" dirty="0">
                <a:latin typeface="+mn-lt"/>
                <a:ea typeface="+mn-ea"/>
              </a:endParaRPr>
            </a:p>
          </p:txBody>
        </p:sp>
        <p:sp>
          <p:nvSpPr>
            <p:cNvPr id="19" name="Line 19"/>
            <p:cNvSpPr>
              <a:spLocks noChangeShapeType="1"/>
            </p:cNvSpPr>
            <p:nvPr/>
          </p:nvSpPr>
          <p:spPr bwMode="auto">
            <a:xfrm>
              <a:off x="4800600" y="5562600"/>
              <a:ext cx="1371600" cy="0"/>
            </a:xfrm>
            <a:prstGeom prst="line">
              <a:avLst/>
            </a:prstGeom>
            <a:ln w="38100">
              <a:tailEnd type="triangle" w="med" len="med"/>
            </a:ln>
          </p:spPr>
          <p:style>
            <a:lnRef idx="3">
              <a:schemeClr val="accent2"/>
            </a:lnRef>
            <a:fillRef idx="0">
              <a:schemeClr val="accent2"/>
            </a:fillRef>
            <a:effectRef idx="2">
              <a:schemeClr val="accent2"/>
            </a:effectRef>
            <a:fontRef idx="minor">
              <a:schemeClr val="tx1"/>
            </a:fontRef>
          </p:style>
          <p:txBody>
            <a:bodyPr wrap="none" anchor="ctr"/>
            <a:lstStyle/>
            <a:p>
              <a:endParaRPr lang="zh-CN" altLang="en-US" sz="2400"/>
            </a:p>
          </p:txBody>
        </p:sp>
      </p:grpSp>
      <p:grpSp>
        <p:nvGrpSpPr>
          <p:cNvPr id="21" name="组合 20"/>
          <p:cNvGrpSpPr/>
          <p:nvPr/>
        </p:nvGrpSpPr>
        <p:grpSpPr>
          <a:xfrm>
            <a:off x="4753790" y="3831403"/>
            <a:ext cx="1371600" cy="461665"/>
            <a:chOff x="4800600" y="5123298"/>
            <a:chExt cx="1371600" cy="461665"/>
          </a:xfrm>
        </p:grpSpPr>
        <p:sp>
          <p:nvSpPr>
            <p:cNvPr id="22" name="Text Box 17"/>
            <p:cNvSpPr txBox="1">
              <a:spLocks noChangeArrowheads="1"/>
            </p:cNvSpPr>
            <p:nvPr/>
          </p:nvSpPr>
          <p:spPr bwMode="auto">
            <a:xfrm>
              <a:off x="4868775" y="5123298"/>
              <a:ext cx="12382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itchFamily="2" charset="-122"/>
                </a:defRPr>
              </a:lvl1pPr>
              <a:lvl2pPr marL="742950" indent="-285750" eaLnBrk="0" hangingPunct="0">
                <a:defRPr kumimoji="1" sz="2400">
                  <a:solidFill>
                    <a:schemeClr val="tx1"/>
                  </a:solidFill>
                  <a:latin typeface="Times New Roman" panose="02020603050405020304" pitchFamily="18" charset="0"/>
                  <a:ea typeface="宋体" pitchFamily="2" charset="-122"/>
                </a:defRPr>
              </a:lvl2pPr>
              <a:lvl3pPr marL="1143000" indent="-228600" eaLnBrk="0" hangingPunct="0">
                <a:defRPr kumimoji="1" sz="2400">
                  <a:solidFill>
                    <a:schemeClr val="tx1"/>
                  </a:solidFill>
                  <a:latin typeface="Times New Roman" panose="02020603050405020304" pitchFamily="18" charset="0"/>
                  <a:ea typeface="宋体" pitchFamily="2" charset="-122"/>
                </a:defRPr>
              </a:lvl3pPr>
              <a:lvl4pPr marL="1600200" indent="-228600" eaLnBrk="0" hangingPunct="0">
                <a:defRPr kumimoji="1" sz="2400">
                  <a:solidFill>
                    <a:schemeClr val="tx1"/>
                  </a:solidFill>
                  <a:latin typeface="Times New Roman" panose="02020603050405020304" pitchFamily="18" charset="0"/>
                  <a:ea typeface="宋体" pitchFamily="2" charset="-122"/>
                </a:defRPr>
              </a:lvl4pPr>
              <a:lvl5pPr marL="2057400" indent="-228600" eaLnBrk="0" hangingPunct="0">
                <a:defRPr kumimoji="1"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eaLnBrk="1" hangingPunct="1">
                <a:spcBef>
                  <a:spcPct val="50000"/>
                </a:spcBef>
              </a:pPr>
              <a:r>
                <a:rPr lang="zh-CN" altLang="en-US" dirty="0">
                  <a:latin typeface="+mn-lt"/>
                  <a:ea typeface="+mn-ea"/>
                </a:rPr>
                <a:t>合并为</a:t>
              </a:r>
              <a:endParaRPr lang="zh-CN" altLang="en-US" dirty="0">
                <a:latin typeface="+mn-lt"/>
                <a:ea typeface="+mn-ea"/>
              </a:endParaRPr>
            </a:p>
          </p:txBody>
        </p:sp>
        <p:sp>
          <p:nvSpPr>
            <p:cNvPr id="23" name="Line 19"/>
            <p:cNvSpPr>
              <a:spLocks noChangeShapeType="1"/>
            </p:cNvSpPr>
            <p:nvPr/>
          </p:nvSpPr>
          <p:spPr bwMode="auto">
            <a:xfrm>
              <a:off x="4800600" y="5562600"/>
              <a:ext cx="1371600" cy="0"/>
            </a:xfrm>
            <a:prstGeom prst="line">
              <a:avLst/>
            </a:prstGeom>
            <a:ln w="38100">
              <a:tailEnd type="triangle" w="med" len="med"/>
            </a:ln>
          </p:spPr>
          <p:style>
            <a:lnRef idx="3">
              <a:schemeClr val="accent2"/>
            </a:lnRef>
            <a:fillRef idx="0">
              <a:schemeClr val="accent2"/>
            </a:fillRef>
            <a:effectRef idx="2">
              <a:schemeClr val="accent2"/>
            </a:effectRef>
            <a:fontRef idx="minor">
              <a:schemeClr val="tx1"/>
            </a:fontRef>
          </p:style>
          <p:txBody>
            <a:bodyPr wrap="none" anchor="ctr"/>
            <a:lstStyle/>
            <a:p>
              <a:endParaRPr lang="zh-CN" altLang="en-US" sz="2400"/>
            </a:p>
          </p:txBody>
        </p:sp>
      </p:grpSp>
      <p:grpSp>
        <p:nvGrpSpPr>
          <p:cNvPr id="24" name="组合 23"/>
          <p:cNvGrpSpPr/>
          <p:nvPr/>
        </p:nvGrpSpPr>
        <p:grpSpPr>
          <a:xfrm>
            <a:off x="4746199" y="2166656"/>
            <a:ext cx="1371600" cy="461665"/>
            <a:chOff x="4800600" y="5123298"/>
            <a:chExt cx="1371600" cy="461665"/>
          </a:xfrm>
        </p:grpSpPr>
        <p:sp>
          <p:nvSpPr>
            <p:cNvPr id="25" name="Text Box 17"/>
            <p:cNvSpPr txBox="1">
              <a:spLocks noChangeArrowheads="1"/>
            </p:cNvSpPr>
            <p:nvPr/>
          </p:nvSpPr>
          <p:spPr bwMode="auto">
            <a:xfrm>
              <a:off x="4868775" y="5123298"/>
              <a:ext cx="12382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itchFamily="2" charset="-122"/>
                </a:defRPr>
              </a:lvl1pPr>
              <a:lvl2pPr marL="742950" indent="-285750" eaLnBrk="0" hangingPunct="0">
                <a:defRPr kumimoji="1" sz="2400">
                  <a:solidFill>
                    <a:schemeClr val="tx1"/>
                  </a:solidFill>
                  <a:latin typeface="Times New Roman" panose="02020603050405020304" pitchFamily="18" charset="0"/>
                  <a:ea typeface="宋体" pitchFamily="2" charset="-122"/>
                </a:defRPr>
              </a:lvl2pPr>
              <a:lvl3pPr marL="1143000" indent="-228600" eaLnBrk="0" hangingPunct="0">
                <a:defRPr kumimoji="1" sz="2400">
                  <a:solidFill>
                    <a:schemeClr val="tx1"/>
                  </a:solidFill>
                  <a:latin typeface="Times New Roman" panose="02020603050405020304" pitchFamily="18" charset="0"/>
                  <a:ea typeface="宋体" pitchFamily="2" charset="-122"/>
                </a:defRPr>
              </a:lvl3pPr>
              <a:lvl4pPr marL="1600200" indent="-228600" eaLnBrk="0" hangingPunct="0">
                <a:defRPr kumimoji="1" sz="2400">
                  <a:solidFill>
                    <a:schemeClr val="tx1"/>
                  </a:solidFill>
                  <a:latin typeface="Times New Roman" panose="02020603050405020304" pitchFamily="18" charset="0"/>
                  <a:ea typeface="宋体" pitchFamily="2" charset="-122"/>
                </a:defRPr>
              </a:lvl4pPr>
              <a:lvl5pPr marL="2057400" indent="-228600" eaLnBrk="0" hangingPunct="0">
                <a:defRPr kumimoji="1"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eaLnBrk="1" hangingPunct="1">
                <a:spcBef>
                  <a:spcPct val="50000"/>
                </a:spcBef>
              </a:pPr>
              <a:r>
                <a:rPr lang="zh-CN" altLang="en-US" dirty="0">
                  <a:latin typeface="+mn-lt"/>
                  <a:ea typeface="+mn-ea"/>
                </a:rPr>
                <a:t>合并为</a:t>
              </a:r>
              <a:endParaRPr lang="zh-CN" altLang="en-US" dirty="0">
                <a:latin typeface="+mn-lt"/>
                <a:ea typeface="+mn-ea"/>
              </a:endParaRPr>
            </a:p>
          </p:txBody>
        </p:sp>
        <p:sp>
          <p:nvSpPr>
            <p:cNvPr id="26" name="Line 19"/>
            <p:cNvSpPr>
              <a:spLocks noChangeShapeType="1"/>
            </p:cNvSpPr>
            <p:nvPr/>
          </p:nvSpPr>
          <p:spPr bwMode="auto">
            <a:xfrm>
              <a:off x="4800600" y="5562600"/>
              <a:ext cx="1371600" cy="0"/>
            </a:xfrm>
            <a:prstGeom prst="line">
              <a:avLst/>
            </a:prstGeom>
            <a:ln w="38100">
              <a:tailEnd type="triangle" w="med" len="med"/>
            </a:ln>
          </p:spPr>
          <p:style>
            <a:lnRef idx="3">
              <a:schemeClr val="accent2"/>
            </a:lnRef>
            <a:fillRef idx="0">
              <a:schemeClr val="accent2"/>
            </a:fillRef>
            <a:effectRef idx="2">
              <a:schemeClr val="accent2"/>
            </a:effectRef>
            <a:fontRef idx="minor">
              <a:schemeClr val="tx1"/>
            </a:fontRef>
          </p:style>
          <p:txBody>
            <a:bodyPr wrap="none" anchor="ctr"/>
            <a:lstStyle/>
            <a:p>
              <a:endParaRPr lang="zh-CN" altLang="en-US" sz="24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left)">
                                      <p:cBhvr>
                                        <p:cTn id="25" dur="500"/>
                                        <p:tgtEl>
                                          <p:spTgt spid="20"/>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合并同心集的几点说明</a:t>
            </a:r>
            <a:endParaRPr lang="zh-CN" altLang="en-US" dirty="0"/>
          </a:p>
        </p:txBody>
      </p:sp>
      <p:sp>
        <p:nvSpPr>
          <p:cNvPr id="4" name="内容占位符 3"/>
          <p:cNvSpPr>
            <a:spLocks noGrp="1"/>
          </p:cNvSpPr>
          <p:nvPr>
            <p:ph sz="quarter" idx="13"/>
          </p:nvPr>
        </p:nvSpPr>
        <p:spPr/>
        <p:txBody>
          <a:bodyPr/>
          <a:lstStyle/>
          <a:p>
            <a:r>
              <a:rPr lang="zh-CN" altLang="en-US" dirty="0"/>
              <a:t>（</a:t>
            </a:r>
            <a:r>
              <a:rPr lang="en-US" altLang="zh-CN" dirty="0"/>
              <a:t>1</a:t>
            </a:r>
            <a:r>
              <a:rPr lang="zh-CN" altLang="en-US" dirty="0"/>
              <a:t>）同心集合并后</a:t>
            </a:r>
            <a:r>
              <a:rPr lang="zh-CN" altLang="en-US" dirty="0">
                <a:solidFill>
                  <a:srgbClr val="FF0000"/>
                </a:solidFill>
              </a:rPr>
              <a:t>心仍相同</a:t>
            </a:r>
            <a:r>
              <a:rPr lang="zh-CN" altLang="en-US" dirty="0"/>
              <a:t>，只是</a:t>
            </a:r>
            <a:r>
              <a:rPr lang="zh-CN" altLang="zh-CN" dirty="0"/>
              <a:t>超</a:t>
            </a:r>
            <a:r>
              <a:rPr lang="zh-CN" altLang="en-US" dirty="0"/>
              <a:t>前搜索符集合为各同心集</a:t>
            </a:r>
            <a:r>
              <a:rPr lang="zh-CN" altLang="zh-CN" dirty="0"/>
              <a:t>超</a:t>
            </a:r>
            <a:r>
              <a:rPr lang="zh-CN" altLang="en-US" dirty="0"/>
              <a:t>前搜索符的并集；</a:t>
            </a:r>
            <a:endParaRPr lang="zh-CN" altLang="en-US" dirty="0"/>
          </a:p>
          <a:p>
            <a:r>
              <a:rPr lang="zh-CN" altLang="en-US" dirty="0"/>
              <a:t>同心集是指心相同的项目集合并在一起，因此同心集合并后心仍相同。</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合并同心集的几点说明</a:t>
            </a:r>
            <a:endParaRPr lang="zh-CN" altLang="en-US" dirty="0"/>
          </a:p>
        </p:txBody>
      </p:sp>
      <p:sp>
        <p:nvSpPr>
          <p:cNvPr id="4" name="内容占位符 3"/>
          <p:cNvSpPr>
            <a:spLocks noGrp="1"/>
          </p:cNvSpPr>
          <p:nvPr>
            <p:ph sz="quarter" idx="13"/>
          </p:nvPr>
        </p:nvSpPr>
        <p:spPr/>
        <p:txBody>
          <a:bodyPr>
            <a:normAutofit/>
          </a:bodyPr>
          <a:lstStyle/>
          <a:p>
            <a:r>
              <a:rPr lang="zh-CN" altLang="en-US" sz="2400" dirty="0"/>
              <a:t>（</a:t>
            </a:r>
            <a:r>
              <a:rPr lang="en-US" altLang="zh-CN" sz="2400" dirty="0"/>
              <a:t>2</a:t>
            </a:r>
            <a:r>
              <a:rPr lang="zh-CN" altLang="en-US" sz="2400" dirty="0"/>
              <a:t>）合并同心集后</a:t>
            </a:r>
            <a:r>
              <a:rPr lang="zh-CN" altLang="en-US" sz="2400" dirty="0">
                <a:solidFill>
                  <a:srgbClr val="FF0000"/>
                </a:solidFill>
              </a:rPr>
              <a:t>转换函数自动合并</a:t>
            </a:r>
            <a:r>
              <a:rPr lang="zh-CN" altLang="en-US" sz="2400" dirty="0"/>
              <a:t>；</a:t>
            </a:r>
            <a:endParaRPr lang="zh-CN" altLang="en-US" sz="2400" dirty="0"/>
          </a:p>
          <a:p>
            <a:r>
              <a:rPr lang="zh-CN" altLang="en-US" sz="2400" dirty="0"/>
              <a:t>合并同心集后的项目集经过转换函数所达到的心仍相同，即仍属于同心集，所以合并同心集后转换函数也自动合并。</a:t>
            </a:r>
            <a:endParaRPr lang="en-US" altLang="zh-CN" sz="2400" dirty="0"/>
          </a:p>
          <a:p>
            <a:r>
              <a:rPr lang="zh-CN" altLang="en-US" sz="2400" dirty="0"/>
              <a:t>例如，</a:t>
            </a:r>
            <a:r>
              <a:rPr lang="en-US" altLang="zh-CN" sz="2400" dirty="0"/>
              <a:t>I</a:t>
            </a:r>
            <a:r>
              <a:rPr lang="en-US" altLang="zh-CN" sz="2400" baseline="-25000" dirty="0"/>
              <a:t>3</a:t>
            </a:r>
            <a:r>
              <a:rPr lang="zh-CN" altLang="zh-CN" sz="2400" dirty="0"/>
              <a:t>和</a:t>
            </a:r>
            <a:r>
              <a:rPr lang="en-US" altLang="zh-CN" sz="2400" dirty="0"/>
              <a:t>I</a:t>
            </a:r>
            <a:r>
              <a:rPr lang="en-US" altLang="zh-CN" sz="2400" baseline="-25000" dirty="0"/>
              <a:t>6</a:t>
            </a:r>
            <a:r>
              <a:rPr lang="zh-CN" altLang="en-US" sz="2400" dirty="0"/>
              <a:t>为同心集，它们的转换函数分别为：</a:t>
            </a:r>
            <a:endParaRPr lang="en-US" altLang="zh-CN" sz="2400" dirty="0"/>
          </a:p>
          <a:p>
            <a:r>
              <a:rPr lang="en-US" altLang="zh-CN" sz="2400" dirty="0"/>
              <a:t>I</a:t>
            </a:r>
            <a:r>
              <a:rPr lang="en-US" altLang="zh-CN" sz="2400" baseline="-25000" dirty="0"/>
              <a:t>3 </a:t>
            </a:r>
            <a:r>
              <a:rPr lang="zh-CN" altLang="en-US" sz="2400" dirty="0"/>
              <a:t>：</a:t>
            </a:r>
            <a:r>
              <a:rPr lang="en-US" altLang="zh-CN" sz="2400" dirty="0"/>
              <a:t>GO(I</a:t>
            </a:r>
            <a:r>
              <a:rPr lang="en-US" altLang="zh-CN" sz="2400" baseline="-25000" dirty="0"/>
              <a:t>3</a:t>
            </a:r>
            <a:r>
              <a:rPr lang="en-US" altLang="zh-CN" sz="2400" dirty="0"/>
              <a:t>, a)= I</a:t>
            </a:r>
            <a:r>
              <a:rPr lang="en-US" altLang="zh-CN" sz="2400" baseline="-25000" dirty="0"/>
              <a:t>3		</a:t>
            </a:r>
            <a:r>
              <a:rPr lang="en-US" altLang="zh-CN" sz="2400" dirty="0"/>
              <a:t>I</a:t>
            </a:r>
            <a:r>
              <a:rPr lang="en-US" altLang="zh-CN" sz="2400" baseline="-25000" dirty="0"/>
              <a:t>6 </a:t>
            </a:r>
            <a:r>
              <a:rPr lang="zh-CN" altLang="en-US" sz="2400" dirty="0"/>
              <a:t>：</a:t>
            </a:r>
            <a:r>
              <a:rPr lang="en-US" altLang="zh-CN" sz="2400" dirty="0"/>
              <a:t>GO(I</a:t>
            </a:r>
            <a:r>
              <a:rPr lang="en-US" altLang="zh-CN" sz="2400" baseline="-25000" dirty="0"/>
              <a:t>6</a:t>
            </a:r>
            <a:r>
              <a:rPr lang="en-US" altLang="zh-CN" sz="2400" dirty="0"/>
              <a:t>, a)= I</a:t>
            </a:r>
            <a:r>
              <a:rPr lang="en-US" altLang="zh-CN" sz="2400" baseline="-25000" dirty="0"/>
              <a:t>6</a:t>
            </a:r>
            <a:endParaRPr lang="en-US" altLang="zh-CN" sz="2400" dirty="0"/>
          </a:p>
          <a:p>
            <a:r>
              <a:rPr lang="en-US" altLang="zh-CN" sz="2400" dirty="0"/>
              <a:t>       GO(I</a:t>
            </a:r>
            <a:r>
              <a:rPr lang="en-US" altLang="zh-CN" sz="2400" baseline="-25000" dirty="0"/>
              <a:t>3</a:t>
            </a:r>
            <a:r>
              <a:rPr lang="en-US" altLang="zh-CN" sz="2400" dirty="0"/>
              <a:t>, a)= I</a:t>
            </a:r>
            <a:r>
              <a:rPr lang="en-US" altLang="zh-CN" sz="2400" baseline="-25000" dirty="0"/>
              <a:t>4	</a:t>
            </a:r>
            <a:r>
              <a:rPr lang="en-US" altLang="zh-CN" sz="2400" dirty="0"/>
              <a:t>I</a:t>
            </a:r>
            <a:r>
              <a:rPr lang="en-US" altLang="zh-CN" sz="2400" baseline="-25000" dirty="0"/>
              <a:t>6 </a:t>
            </a:r>
            <a:r>
              <a:rPr lang="zh-CN" altLang="en-US" sz="2400" dirty="0"/>
              <a:t>：</a:t>
            </a:r>
            <a:r>
              <a:rPr lang="en-US" altLang="zh-CN" sz="2400" dirty="0"/>
              <a:t>GO(I</a:t>
            </a:r>
            <a:r>
              <a:rPr lang="en-US" altLang="zh-CN" sz="2400" baseline="-25000" dirty="0"/>
              <a:t>6</a:t>
            </a:r>
            <a:r>
              <a:rPr lang="en-US" altLang="zh-CN" sz="2400" dirty="0"/>
              <a:t>, a)= I</a:t>
            </a:r>
            <a:r>
              <a:rPr lang="en-US" altLang="zh-CN" sz="2400" baseline="-25000" dirty="0"/>
              <a:t>7</a:t>
            </a:r>
            <a:endParaRPr lang="en-US" altLang="zh-CN" sz="2400" dirty="0"/>
          </a:p>
          <a:p>
            <a:r>
              <a:rPr lang="en-US" altLang="zh-CN" sz="2400" dirty="0"/>
              <a:t>       GO(I</a:t>
            </a:r>
            <a:r>
              <a:rPr lang="en-US" altLang="zh-CN" sz="2400" baseline="-25000" dirty="0"/>
              <a:t>3</a:t>
            </a:r>
            <a:r>
              <a:rPr lang="en-US" altLang="zh-CN" sz="2400" dirty="0"/>
              <a:t>, a)= I</a:t>
            </a:r>
            <a:r>
              <a:rPr lang="en-US" altLang="zh-CN" sz="2400" baseline="-25000" dirty="0"/>
              <a:t>8	</a:t>
            </a:r>
            <a:r>
              <a:rPr lang="en-US" altLang="zh-CN" sz="2400" dirty="0"/>
              <a:t>I</a:t>
            </a:r>
            <a:r>
              <a:rPr lang="en-US" altLang="zh-CN" sz="2400" baseline="-25000" dirty="0"/>
              <a:t>6 </a:t>
            </a:r>
            <a:r>
              <a:rPr lang="zh-CN" altLang="en-US" sz="2400" dirty="0"/>
              <a:t>：</a:t>
            </a:r>
            <a:r>
              <a:rPr lang="en-US" altLang="zh-CN" sz="2400" dirty="0"/>
              <a:t>GO(I</a:t>
            </a:r>
            <a:r>
              <a:rPr lang="en-US" altLang="zh-CN" sz="2400" baseline="-25000" dirty="0"/>
              <a:t>6</a:t>
            </a:r>
            <a:r>
              <a:rPr lang="en-US" altLang="zh-CN" sz="2400" dirty="0"/>
              <a:t>, a)= I</a:t>
            </a:r>
            <a:r>
              <a:rPr lang="en-US" altLang="zh-CN" sz="2400" baseline="-25000" dirty="0"/>
              <a:t>9</a:t>
            </a:r>
            <a:endParaRPr lang="en-US" altLang="zh-CN" sz="2400" dirty="0"/>
          </a:p>
          <a:p>
            <a:r>
              <a:rPr lang="zh-CN" altLang="en-US" sz="2400" dirty="0"/>
              <a:t>而</a:t>
            </a:r>
            <a:r>
              <a:rPr lang="en-US" altLang="zh-CN" sz="2400" dirty="0"/>
              <a:t>I</a:t>
            </a:r>
            <a:r>
              <a:rPr lang="en-US" altLang="zh-CN" sz="2400" baseline="-25000" dirty="0"/>
              <a:t>3</a:t>
            </a:r>
            <a:r>
              <a:rPr lang="zh-CN" altLang="zh-CN" sz="2400" dirty="0"/>
              <a:t>和</a:t>
            </a:r>
            <a:r>
              <a:rPr lang="en-US" altLang="zh-CN" sz="2400" dirty="0"/>
              <a:t>I</a:t>
            </a:r>
            <a:r>
              <a:rPr lang="en-US" altLang="zh-CN" sz="2400" baseline="-25000" dirty="0"/>
              <a:t>6</a:t>
            </a:r>
            <a:r>
              <a:rPr lang="zh-CN" altLang="en-US" sz="2400" baseline="-25000" dirty="0"/>
              <a:t>、</a:t>
            </a:r>
            <a:r>
              <a:rPr lang="en-US" altLang="zh-CN" sz="2400" dirty="0"/>
              <a:t> I</a:t>
            </a:r>
            <a:r>
              <a:rPr lang="en-US" altLang="zh-CN" sz="2400" baseline="-25000" dirty="0"/>
              <a:t>4</a:t>
            </a:r>
            <a:r>
              <a:rPr lang="zh-CN" altLang="zh-CN" sz="2400" dirty="0"/>
              <a:t>和</a:t>
            </a:r>
            <a:r>
              <a:rPr lang="en-US" altLang="zh-CN" sz="2400" dirty="0"/>
              <a:t>I</a:t>
            </a:r>
            <a:r>
              <a:rPr lang="en-US" altLang="zh-CN" sz="2400" baseline="-25000" dirty="0"/>
              <a:t>7</a:t>
            </a:r>
            <a:r>
              <a:rPr lang="zh-CN" altLang="en-US" sz="2400" baseline="-25000" dirty="0"/>
              <a:t>、</a:t>
            </a:r>
            <a:r>
              <a:rPr lang="en-US" altLang="zh-CN" sz="2400" dirty="0"/>
              <a:t> I</a:t>
            </a:r>
            <a:r>
              <a:rPr lang="en-US" altLang="zh-CN" sz="2400" baseline="-25000" dirty="0"/>
              <a:t>8</a:t>
            </a:r>
            <a:r>
              <a:rPr lang="zh-CN" altLang="zh-CN" sz="2400" dirty="0"/>
              <a:t>和</a:t>
            </a:r>
            <a:r>
              <a:rPr lang="en-US" altLang="zh-CN" sz="2400" dirty="0"/>
              <a:t>I</a:t>
            </a:r>
            <a:r>
              <a:rPr lang="en-US" altLang="zh-CN" sz="2400" baseline="-25000" dirty="0"/>
              <a:t>9</a:t>
            </a:r>
            <a:r>
              <a:rPr lang="zh-CN" altLang="en-US" sz="2400" dirty="0"/>
              <a:t>分别都为同心集。</a:t>
            </a:r>
            <a:endParaRPr lang="en-US" altLang="zh-CN" sz="2400" dirty="0"/>
          </a:p>
          <a:p>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合并同心集的几点说明</a:t>
            </a:r>
            <a:endParaRPr lang="zh-CN" altLang="en-US" dirty="0"/>
          </a:p>
        </p:txBody>
      </p:sp>
      <p:sp>
        <p:nvSpPr>
          <p:cNvPr id="4" name="内容占位符 3"/>
          <p:cNvSpPr>
            <a:spLocks noGrp="1"/>
          </p:cNvSpPr>
          <p:nvPr>
            <p:ph sz="quarter" idx="13"/>
          </p:nvPr>
        </p:nvSpPr>
        <p:spPr/>
        <p:txBody>
          <a:bodyPr>
            <a:normAutofit/>
          </a:bodyPr>
          <a:lstStyle/>
          <a:p>
            <a:r>
              <a:rPr lang="zh-CN" altLang="en-US" sz="2400" dirty="0"/>
              <a:t>（</a:t>
            </a:r>
            <a:r>
              <a:rPr lang="en-US" altLang="zh-CN" sz="2400" dirty="0"/>
              <a:t>3</a:t>
            </a:r>
            <a:r>
              <a:rPr lang="zh-CN" altLang="en-US" sz="2400" dirty="0"/>
              <a:t>）</a:t>
            </a:r>
            <a:r>
              <a:rPr lang="en-US" altLang="zh-CN" sz="2400" dirty="0"/>
              <a:t>LR(1)</a:t>
            </a:r>
            <a:r>
              <a:rPr lang="zh-CN" altLang="en-US" sz="2400" dirty="0"/>
              <a:t>文法合并同心集后也</a:t>
            </a:r>
            <a:r>
              <a:rPr lang="zh-CN" altLang="en-US" sz="2400" dirty="0">
                <a:solidFill>
                  <a:srgbClr val="FF0000"/>
                </a:solidFill>
              </a:rPr>
              <a:t>只可能出现归约</a:t>
            </a:r>
            <a:r>
              <a:rPr lang="en-US" altLang="zh-CN" sz="2400" dirty="0">
                <a:solidFill>
                  <a:srgbClr val="FF0000"/>
                </a:solidFill>
              </a:rPr>
              <a:t>-</a:t>
            </a:r>
            <a:r>
              <a:rPr lang="zh-CN" altLang="en-US" sz="2400" dirty="0">
                <a:solidFill>
                  <a:srgbClr val="FF0000"/>
                </a:solidFill>
              </a:rPr>
              <a:t>归约冲突</a:t>
            </a:r>
            <a:r>
              <a:rPr lang="zh-CN" altLang="en-US" sz="2400" dirty="0"/>
              <a:t>，而</a:t>
            </a:r>
            <a:r>
              <a:rPr lang="zh-CN" altLang="en-US" sz="2400" dirty="0">
                <a:solidFill>
                  <a:srgbClr val="FF0000"/>
                </a:solidFill>
              </a:rPr>
              <a:t>没有移进</a:t>
            </a:r>
            <a:r>
              <a:rPr lang="en-US" altLang="zh-CN" sz="2400" dirty="0">
                <a:solidFill>
                  <a:srgbClr val="FF0000"/>
                </a:solidFill>
              </a:rPr>
              <a:t>-</a:t>
            </a:r>
            <a:r>
              <a:rPr lang="zh-CN" altLang="en-US" sz="2400" dirty="0">
                <a:solidFill>
                  <a:srgbClr val="FF0000"/>
                </a:solidFill>
              </a:rPr>
              <a:t>归约冲突</a:t>
            </a:r>
            <a:r>
              <a:rPr lang="zh-CN" altLang="en-US" sz="2400" dirty="0"/>
              <a:t>；</a:t>
            </a:r>
            <a:endParaRPr lang="en-US" altLang="zh-CN" sz="2400" dirty="0"/>
          </a:p>
          <a:p>
            <a:r>
              <a:rPr lang="zh-CN" altLang="zh-CN" sz="2400" dirty="0"/>
              <a:t>不妨假设某</a:t>
            </a:r>
            <a:r>
              <a:rPr lang="en-US" altLang="zh-CN" sz="2400" dirty="0"/>
              <a:t>LR(1)</a:t>
            </a:r>
            <a:r>
              <a:rPr lang="zh-CN" altLang="zh-CN" sz="2400" dirty="0"/>
              <a:t>文法的项目集</a:t>
            </a:r>
            <a:r>
              <a:rPr lang="en-US" altLang="zh-CN" sz="2400" dirty="0"/>
              <a:t>I</a:t>
            </a:r>
            <a:r>
              <a:rPr lang="en-US" altLang="zh-CN" sz="2400" baseline="-25000" dirty="0"/>
              <a:t>k</a:t>
            </a:r>
            <a:r>
              <a:rPr lang="zh-CN" altLang="zh-CN" sz="2400" dirty="0"/>
              <a:t>和</a:t>
            </a:r>
            <a:r>
              <a:rPr lang="en-US" altLang="zh-CN" sz="2400" dirty="0" err="1"/>
              <a:t>I</a:t>
            </a:r>
            <a:r>
              <a:rPr lang="en-US" altLang="zh-CN" sz="2400" baseline="-25000" dirty="0" err="1"/>
              <a:t>j</a:t>
            </a:r>
            <a:r>
              <a:rPr lang="zh-CN" altLang="zh-CN" sz="2400" dirty="0"/>
              <a:t>为同心集，其中：</a:t>
            </a:r>
            <a:endParaRPr lang="zh-CN" altLang="zh-CN" sz="2400" dirty="0"/>
          </a:p>
          <a:p>
            <a:r>
              <a:rPr lang="en-US" altLang="zh-CN" sz="2400" dirty="0"/>
              <a:t>I</a:t>
            </a:r>
            <a:r>
              <a:rPr lang="en-US" altLang="zh-CN" sz="2400" baseline="-25000" dirty="0"/>
              <a:t>k</a:t>
            </a:r>
            <a:r>
              <a:rPr lang="zh-CN" altLang="zh-CN" sz="2400" dirty="0"/>
              <a:t>为：</a:t>
            </a:r>
            <a:r>
              <a:rPr lang="en-US" altLang="zh-CN" sz="2400" dirty="0"/>
              <a:t>[A</a:t>
            </a:r>
            <a:r>
              <a:rPr lang="en-US" altLang="zh-CN" sz="2400" dirty="0">
                <a:sym typeface="Wingdings" panose="05000000000000000000" pitchFamily="2" charset="2"/>
              </a:rPr>
              <a:t></a:t>
            </a:r>
            <a:r>
              <a:rPr lang="zh-CN" altLang="zh-CN" sz="2400" dirty="0"/>
              <a:t>α</a:t>
            </a:r>
            <a:r>
              <a:rPr lang="en-US" altLang="zh-CN" sz="2400" dirty="0">
                <a:solidFill>
                  <a:srgbClr val="FF0000"/>
                </a:solidFill>
              </a:rPr>
              <a:t>•</a:t>
            </a:r>
            <a:r>
              <a:rPr lang="en-US" altLang="zh-CN" sz="2400" dirty="0"/>
              <a:t>, u</a:t>
            </a:r>
            <a:r>
              <a:rPr lang="en-US" altLang="zh-CN" sz="2400" baseline="-25000" dirty="0"/>
              <a:t>1</a:t>
            </a:r>
            <a:r>
              <a:rPr lang="en-US" altLang="zh-CN" sz="2400" dirty="0"/>
              <a:t>]         [B</a:t>
            </a:r>
            <a:r>
              <a:rPr lang="en-US" altLang="zh-CN" sz="2400" dirty="0">
                <a:sym typeface="Wingdings" panose="05000000000000000000" pitchFamily="2" charset="2"/>
              </a:rPr>
              <a:t></a:t>
            </a:r>
            <a:r>
              <a:rPr lang="zh-CN" altLang="zh-CN" sz="2400" dirty="0"/>
              <a:t>β</a:t>
            </a:r>
            <a:r>
              <a:rPr lang="en-US" altLang="zh-CN" sz="2400" dirty="0">
                <a:solidFill>
                  <a:srgbClr val="FF0000"/>
                </a:solidFill>
              </a:rPr>
              <a:t>•</a:t>
            </a:r>
            <a:r>
              <a:rPr lang="en-US" altLang="zh-CN" sz="2400" dirty="0"/>
              <a:t>a</a:t>
            </a:r>
            <a:r>
              <a:rPr lang="zh-CN" altLang="zh-CN" sz="2400" dirty="0"/>
              <a:t>γ</a:t>
            </a:r>
            <a:r>
              <a:rPr lang="el-GR" altLang="zh-CN" sz="2400" dirty="0"/>
              <a:t>,</a:t>
            </a:r>
            <a:r>
              <a:rPr lang="en-US" altLang="zh-CN" sz="2400" dirty="0"/>
              <a:t> </a:t>
            </a:r>
            <a:r>
              <a:rPr lang="el-GR" altLang="zh-CN" sz="2400" dirty="0"/>
              <a:t>b</a:t>
            </a:r>
            <a:r>
              <a:rPr lang="en-US" altLang="zh-CN" sz="2400" dirty="0"/>
              <a:t>]</a:t>
            </a:r>
            <a:endParaRPr lang="zh-CN" altLang="zh-CN" sz="2400" dirty="0"/>
          </a:p>
          <a:p>
            <a:r>
              <a:rPr lang="en-US" altLang="zh-CN" sz="2400" dirty="0" err="1"/>
              <a:t>I</a:t>
            </a:r>
            <a:r>
              <a:rPr lang="en-US" altLang="zh-CN" sz="2400" baseline="-25000" dirty="0" err="1"/>
              <a:t>j</a:t>
            </a:r>
            <a:r>
              <a:rPr lang="zh-CN" altLang="zh-CN" sz="2400" dirty="0"/>
              <a:t>为：</a:t>
            </a:r>
            <a:r>
              <a:rPr lang="en-US" altLang="zh-CN" sz="2400" dirty="0"/>
              <a:t>[A</a:t>
            </a:r>
            <a:r>
              <a:rPr lang="en-US" altLang="zh-CN" sz="2400" dirty="0">
                <a:sym typeface="Wingdings" panose="05000000000000000000" pitchFamily="2" charset="2"/>
              </a:rPr>
              <a:t></a:t>
            </a:r>
            <a:r>
              <a:rPr lang="zh-CN" altLang="zh-CN" sz="2400" dirty="0"/>
              <a:t>α</a:t>
            </a:r>
            <a:r>
              <a:rPr lang="en-US" altLang="zh-CN" sz="2400" dirty="0">
                <a:solidFill>
                  <a:srgbClr val="FF0000"/>
                </a:solidFill>
              </a:rPr>
              <a:t>•</a:t>
            </a:r>
            <a:r>
              <a:rPr lang="en-US" altLang="zh-CN" sz="2400" dirty="0"/>
              <a:t>, u</a:t>
            </a:r>
            <a:r>
              <a:rPr lang="en-US" altLang="zh-CN" sz="2400" baseline="-25000" dirty="0"/>
              <a:t>2</a:t>
            </a:r>
            <a:r>
              <a:rPr lang="en-US" altLang="zh-CN" sz="2400" dirty="0"/>
              <a:t>]          [B</a:t>
            </a:r>
            <a:r>
              <a:rPr lang="en-US" altLang="zh-CN" sz="2400" dirty="0">
                <a:sym typeface="Wingdings" panose="05000000000000000000" pitchFamily="2" charset="2"/>
              </a:rPr>
              <a:t></a:t>
            </a:r>
            <a:r>
              <a:rPr lang="zh-CN" altLang="zh-CN" sz="2400" dirty="0"/>
              <a:t>β</a:t>
            </a:r>
            <a:r>
              <a:rPr lang="en-US" altLang="zh-CN" sz="2400" dirty="0">
                <a:solidFill>
                  <a:srgbClr val="FF0000"/>
                </a:solidFill>
              </a:rPr>
              <a:t>•</a:t>
            </a:r>
            <a:r>
              <a:rPr lang="en-US" altLang="zh-CN" sz="2400" dirty="0"/>
              <a:t>a</a:t>
            </a:r>
            <a:r>
              <a:rPr lang="zh-CN" altLang="zh-CN" sz="2400" dirty="0"/>
              <a:t>γ</a:t>
            </a:r>
            <a:r>
              <a:rPr lang="en-US" altLang="zh-CN" sz="2400" dirty="0"/>
              <a:t>,c]</a:t>
            </a:r>
            <a:endParaRPr lang="zh-CN" altLang="zh-CN" sz="2400" dirty="0"/>
          </a:p>
          <a:p>
            <a:r>
              <a:rPr lang="zh-CN" altLang="zh-CN" sz="2400" dirty="0"/>
              <a:t>其中，</a:t>
            </a:r>
            <a:r>
              <a:rPr lang="en-US" altLang="zh-CN" sz="2400" dirty="0"/>
              <a:t>u</a:t>
            </a:r>
            <a:r>
              <a:rPr lang="en-US" altLang="zh-CN" sz="2400" baseline="-25000" dirty="0"/>
              <a:t>1</a:t>
            </a:r>
            <a:r>
              <a:rPr lang="zh-CN" altLang="zh-CN" sz="2400" dirty="0"/>
              <a:t>、</a:t>
            </a:r>
            <a:r>
              <a:rPr lang="en-US" altLang="zh-CN" sz="2400" dirty="0"/>
              <a:t>u</a:t>
            </a:r>
            <a:r>
              <a:rPr lang="en-US" altLang="zh-CN" sz="2400" baseline="-25000" dirty="0"/>
              <a:t>2</a:t>
            </a:r>
            <a:r>
              <a:rPr lang="zh-CN" altLang="zh-CN" sz="2400" dirty="0"/>
              <a:t>分别为超前搜索符集合。</a:t>
            </a:r>
            <a:endParaRPr lang="en-US" altLang="zh-CN" sz="2400" dirty="0"/>
          </a:p>
          <a:p>
            <a:r>
              <a:rPr lang="zh-CN" altLang="zh-CN" sz="2400" dirty="0"/>
              <a:t>因为假设文法是</a:t>
            </a:r>
            <a:r>
              <a:rPr lang="en-US" altLang="zh-CN" sz="2400" dirty="0"/>
              <a:t>LR(1)</a:t>
            </a:r>
            <a:r>
              <a:rPr lang="zh-CN" altLang="zh-CN" sz="2400" dirty="0"/>
              <a:t>的，所以不可能有移进—归约冲突，也就是在</a:t>
            </a:r>
            <a:r>
              <a:rPr lang="en-US" altLang="zh-CN" sz="2400" dirty="0"/>
              <a:t>I</a:t>
            </a:r>
            <a:r>
              <a:rPr lang="en-US" altLang="zh-CN" sz="2400" baseline="-25000" dirty="0"/>
              <a:t>k</a:t>
            </a:r>
            <a:r>
              <a:rPr lang="zh-CN" altLang="zh-CN" sz="2400" dirty="0"/>
              <a:t>中</a:t>
            </a:r>
            <a:r>
              <a:rPr lang="en-US" altLang="zh-CN" sz="2400" dirty="0"/>
              <a:t>{u</a:t>
            </a:r>
            <a:r>
              <a:rPr lang="en-US" altLang="zh-CN" sz="2400" baseline="-25000" dirty="0"/>
              <a:t>1</a:t>
            </a:r>
            <a:r>
              <a:rPr lang="en-US" altLang="zh-CN" sz="2400" dirty="0"/>
              <a:t>}</a:t>
            </a:r>
            <a:r>
              <a:rPr lang="zh-CN" altLang="zh-CN" sz="2400" dirty="0"/>
              <a:t>∩</a:t>
            </a:r>
            <a:r>
              <a:rPr lang="en-US" altLang="zh-CN" sz="2400" dirty="0"/>
              <a:t>{a}=</a:t>
            </a:r>
            <a:r>
              <a:rPr lang="zh-CN" altLang="zh-CN" sz="2400" dirty="0"/>
              <a:t>Φ，在</a:t>
            </a:r>
            <a:r>
              <a:rPr lang="en-US" altLang="zh-CN" sz="2400" dirty="0" err="1"/>
              <a:t>I</a:t>
            </a:r>
            <a:r>
              <a:rPr lang="en-US" altLang="zh-CN" sz="2400" baseline="-25000" dirty="0" err="1"/>
              <a:t>j</a:t>
            </a:r>
            <a:r>
              <a:rPr lang="zh-CN" altLang="zh-CN" sz="2400" dirty="0"/>
              <a:t>中</a:t>
            </a:r>
            <a:r>
              <a:rPr lang="en-US" altLang="zh-CN" sz="2400" dirty="0"/>
              <a:t>{u</a:t>
            </a:r>
            <a:r>
              <a:rPr lang="en-US" altLang="zh-CN" sz="2400" baseline="-25000" dirty="0"/>
              <a:t>2</a:t>
            </a:r>
            <a:r>
              <a:rPr lang="en-US" altLang="zh-CN" sz="2400" dirty="0"/>
              <a:t>}</a:t>
            </a:r>
            <a:r>
              <a:rPr lang="zh-CN" altLang="zh-CN" sz="2400" dirty="0"/>
              <a:t>∩</a:t>
            </a:r>
            <a:r>
              <a:rPr lang="en-US" altLang="zh-CN" sz="2400" dirty="0"/>
              <a:t>{a}=</a:t>
            </a:r>
            <a:r>
              <a:rPr lang="zh-CN" altLang="zh-CN" sz="2400" dirty="0"/>
              <a:t>Φ，显然合并同心集后</a:t>
            </a:r>
            <a:r>
              <a:rPr lang="en-US" altLang="zh-CN" sz="2400" dirty="0"/>
              <a:t>({u</a:t>
            </a:r>
            <a:r>
              <a:rPr lang="en-US" altLang="zh-CN" sz="2400" baseline="-25000" dirty="0"/>
              <a:t>1</a:t>
            </a:r>
            <a:r>
              <a:rPr lang="en-US" altLang="zh-CN" sz="2400" dirty="0"/>
              <a:t>}</a:t>
            </a:r>
            <a:r>
              <a:rPr lang="zh-CN" altLang="zh-CN" sz="2400" dirty="0"/>
              <a:t>∩</a:t>
            </a:r>
            <a:r>
              <a:rPr lang="en-US" altLang="zh-CN" sz="2400" dirty="0"/>
              <a:t>{u</a:t>
            </a:r>
            <a:r>
              <a:rPr lang="en-US" altLang="zh-CN" sz="2400" baseline="-25000" dirty="0"/>
              <a:t>2</a:t>
            </a:r>
            <a:r>
              <a:rPr lang="en-US" altLang="zh-CN" sz="2400" dirty="0"/>
              <a:t>})</a:t>
            </a:r>
            <a:r>
              <a:rPr lang="zh-CN" altLang="zh-CN" sz="2400" dirty="0"/>
              <a:t>∩</a:t>
            </a:r>
            <a:r>
              <a:rPr lang="en-US" altLang="zh-CN" sz="2400" dirty="0"/>
              <a:t>{a}=</a:t>
            </a:r>
            <a:r>
              <a:rPr lang="zh-CN" altLang="zh-CN" sz="2400" dirty="0"/>
              <a:t>Φ。</a:t>
            </a:r>
            <a:endParaRPr lang="en-US" altLang="zh-CN" sz="2400" dirty="0"/>
          </a:p>
          <a:p>
            <a:r>
              <a:rPr lang="zh-CN" altLang="zh-CN" sz="2400" dirty="0"/>
              <a:t>因此</a:t>
            </a:r>
            <a:r>
              <a:rPr lang="zh-CN" altLang="zh-CN" sz="2400" dirty="0">
                <a:solidFill>
                  <a:srgbClr val="FF0000"/>
                </a:solidFill>
              </a:rPr>
              <a:t>合并同心并不会导致移进—归约冲突</a:t>
            </a:r>
            <a:r>
              <a:rPr lang="zh-CN" altLang="zh-CN" sz="2400" dirty="0"/>
              <a:t>。</a:t>
            </a:r>
            <a:endParaRPr lang="zh-CN" altLang="en-US" sz="2400" dirty="0"/>
          </a:p>
          <a:p>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合并同心集的几点说明</a:t>
            </a:r>
            <a:endParaRPr lang="zh-CN" altLang="en-US" dirty="0"/>
          </a:p>
        </p:txBody>
      </p:sp>
      <p:sp>
        <p:nvSpPr>
          <p:cNvPr id="4" name="内容占位符 3"/>
          <p:cNvSpPr>
            <a:spLocks noGrp="1"/>
          </p:cNvSpPr>
          <p:nvPr>
            <p:ph sz="quarter" idx="13"/>
          </p:nvPr>
        </p:nvSpPr>
        <p:spPr>
          <a:xfrm>
            <a:off x="768350" y="1322773"/>
            <a:ext cx="7771968" cy="5147932"/>
          </a:xfrm>
        </p:spPr>
        <p:txBody>
          <a:bodyPr>
            <a:normAutofit/>
          </a:bodyPr>
          <a:lstStyle/>
          <a:p>
            <a:r>
              <a:rPr lang="zh-CN" altLang="en-US" sz="2400" dirty="0"/>
              <a:t>（</a:t>
            </a:r>
            <a:r>
              <a:rPr lang="en-US" altLang="zh-CN" sz="2400" dirty="0"/>
              <a:t>3</a:t>
            </a:r>
            <a:r>
              <a:rPr lang="zh-CN" altLang="en-US" sz="2400" dirty="0"/>
              <a:t>）</a:t>
            </a:r>
            <a:r>
              <a:rPr lang="en-US" altLang="zh-CN" sz="2400" dirty="0"/>
              <a:t>LR(1)</a:t>
            </a:r>
            <a:r>
              <a:rPr lang="zh-CN" altLang="en-US" sz="2400" dirty="0"/>
              <a:t>文法合并同心集后也</a:t>
            </a:r>
            <a:r>
              <a:rPr lang="zh-CN" altLang="en-US" sz="2400" dirty="0">
                <a:solidFill>
                  <a:srgbClr val="FF0000"/>
                </a:solidFill>
              </a:rPr>
              <a:t>只可能出现归约</a:t>
            </a:r>
            <a:r>
              <a:rPr lang="en-US" altLang="zh-CN" sz="2400" dirty="0">
                <a:solidFill>
                  <a:srgbClr val="FF0000"/>
                </a:solidFill>
              </a:rPr>
              <a:t>-</a:t>
            </a:r>
            <a:r>
              <a:rPr lang="zh-CN" altLang="en-US" sz="2400" dirty="0">
                <a:solidFill>
                  <a:srgbClr val="FF0000"/>
                </a:solidFill>
              </a:rPr>
              <a:t>归约冲突</a:t>
            </a:r>
            <a:r>
              <a:rPr lang="zh-CN" altLang="en-US" sz="2400" dirty="0"/>
              <a:t>，而</a:t>
            </a:r>
            <a:r>
              <a:rPr lang="zh-CN" altLang="en-US" sz="2400" dirty="0">
                <a:solidFill>
                  <a:srgbClr val="FF0000"/>
                </a:solidFill>
              </a:rPr>
              <a:t>没有移进</a:t>
            </a:r>
            <a:r>
              <a:rPr lang="en-US" altLang="zh-CN" sz="2400" dirty="0">
                <a:solidFill>
                  <a:srgbClr val="FF0000"/>
                </a:solidFill>
              </a:rPr>
              <a:t>-</a:t>
            </a:r>
            <a:r>
              <a:rPr lang="zh-CN" altLang="en-US" sz="2400" dirty="0">
                <a:solidFill>
                  <a:srgbClr val="FF0000"/>
                </a:solidFill>
              </a:rPr>
              <a:t>归约冲突</a:t>
            </a:r>
            <a:r>
              <a:rPr lang="zh-CN" altLang="en-US" sz="2400" dirty="0"/>
              <a:t>；</a:t>
            </a:r>
            <a:endParaRPr lang="en-US" altLang="zh-CN" sz="2400" dirty="0"/>
          </a:p>
          <a:p>
            <a:r>
              <a:rPr lang="zh-CN" altLang="zh-CN" sz="2400" dirty="0"/>
              <a:t>文法</a:t>
            </a:r>
            <a:r>
              <a:rPr lang="en-US" altLang="zh-CN" sz="2400" dirty="0"/>
              <a:t>G[S']</a:t>
            </a:r>
            <a:r>
              <a:rPr lang="zh-CN" altLang="zh-CN" sz="2400" dirty="0"/>
              <a:t>：</a:t>
            </a:r>
            <a:r>
              <a:rPr lang="pt-BR" altLang="zh-CN" sz="2400" dirty="0"/>
              <a:t>S'</a:t>
            </a:r>
            <a:r>
              <a:rPr lang="en-US" altLang="zh-CN" sz="2400" dirty="0">
                <a:sym typeface="Wingdings" panose="05000000000000000000" pitchFamily="2" charset="2"/>
              </a:rPr>
              <a:t></a:t>
            </a:r>
            <a:r>
              <a:rPr lang="pt-BR" altLang="zh-CN" sz="2400" dirty="0"/>
              <a:t>S S</a:t>
            </a:r>
            <a:r>
              <a:rPr lang="en-US" altLang="zh-CN" sz="2400" dirty="0">
                <a:sym typeface="Wingdings" panose="05000000000000000000" pitchFamily="2" charset="2"/>
              </a:rPr>
              <a:t></a:t>
            </a:r>
            <a:r>
              <a:rPr lang="pt-BR" altLang="zh-CN" sz="2400" dirty="0"/>
              <a:t>aAd∣bBd∣aBe∣bAe A</a:t>
            </a:r>
            <a:r>
              <a:rPr lang="en-US" altLang="zh-CN" sz="2400" dirty="0">
                <a:sym typeface="Wingdings" panose="05000000000000000000" pitchFamily="2" charset="2"/>
              </a:rPr>
              <a:t></a:t>
            </a:r>
            <a:r>
              <a:rPr lang="pt-BR" altLang="zh-CN" sz="2400" dirty="0"/>
              <a:t>c B</a:t>
            </a:r>
            <a:r>
              <a:rPr lang="en-US" altLang="zh-CN" sz="2400" dirty="0">
                <a:sym typeface="Wingdings" panose="05000000000000000000" pitchFamily="2" charset="2"/>
              </a:rPr>
              <a:t></a:t>
            </a:r>
            <a:r>
              <a:rPr lang="pt-BR" altLang="zh-CN" sz="2400" dirty="0"/>
              <a:t>c</a:t>
            </a:r>
            <a:endParaRPr lang="zh-CN" altLang="zh-CN" sz="2400" dirty="0"/>
          </a:p>
          <a:p>
            <a:r>
              <a:rPr lang="zh-CN" altLang="zh-CN" sz="2400" dirty="0"/>
              <a:t>可以验证</a:t>
            </a:r>
            <a:r>
              <a:rPr lang="en-US" altLang="zh-CN" sz="2400" dirty="0"/>
              <a:t>G</a:t>
            </a:r>
            <a:r>
              <a:rPr lang="zh-CN" altLang="zh-CN" sz="2400" dirty="0"/>
              <a:t>是</a:t>
            </a:r>
            <a:r>
              <a:rPr lang="en-US" altLang="zh-CN" sz="2400" dirty="0"/>
              <a:t>LR(1)</a:t>
            </a:r>
            <a:r>
              <a:rPr lang="zh-CN" altLang="zh-CN" sz="2400" dirty="0"/>
              <a:t>文法。在</a:t>
            </a:r>
            <a:r>
              <a:rPr lang="en-US" altLang="zh-CN" sz="2400" dirty="0"/>
              <a:t>G</a:t>
            </a:r>
            <a:r>
              <a:rPr lang="zh-CN" altLang="zh-CN" sz="2400" dirty="0"/>
              <a:t>的</a:t>
            </a:r>
            <a:r>
              <a:rPr lang="en-US" altLang="zh-CN" sz="2400" dirty="0"/>
              <a:t>LR(1)</a:t>
            </a:r>
            <a:r>
              <a:rPr lang="zh-CN" altLang="zh-CN" sz="2400" dirty="0"/>
              <a:t>项目集族</a:t>
            </a:r>
            <a:r>
              <a:rPr lang="en-US" altLang="zh-CN" sz="2400" dirty="0"/>
              <a:t>C</a:t>
            </a:r>
            <a:r>
              <a:rPr lang="zh-CN" altLang="zh-CN" sz="2400" dirty="0"/>
              <a:t>中</a:t>
            </a:r>
            <a:r>
              <a:rPr lang="zh-CN" altLang="en-US" sz="2400" dirty="0"/>
              <a:t>，</a:t>
            </a:r>
            <a:endParaRPr lang="en-US" altLang="zh-CN" sz="2400" dirty="0"/>
          </a:p>
          <a:p>
            <a:r>
              <a:rPr lang="zh-CN" altLang="zh-CN" sz="2400" dirty="0"/>
              <a:t>对活前缀</a:t>
            </a:r>
            <a:r>
              <a:rPr lang="en-US" altLang="zh-CN" sz="2400" dirty="0"/>
              <a:t>ac</a:t>
            </a:r>
            <a:r>
              <a:rPr lang="zh-CN" altLang="zh-CN" sz="2400" dirty="0"/>
              <a:t>有效的项目集为：</a:t>
            </a:r>
            <a:r>
              <a:rPr lang="en-US" altLang="zh-CN" sz="2400" dirty="0"/>
              <a:t> </a:t>
            </a:r>
            <a:r>
              <a:rPr lang="en-US" altLang="zh-CN" sz="2400" dirty="0">
                <a:solidFill>
                  <a:srgbClr val="FF0000"/>
                </a:solidFill>
              </a:rPr>
              <a:t>{[</a:t>
            </a:r>
            <a:r>
              <a:rPr lang="en-US" altLang="zh-CN" sz="2400" dirty="0" err="1">
                <a:solidFill>
                  <a:srgbClr val="FF0000"/>
                </a:solidFill>
              </a:rPr>
              <a:t>A</a:t>
            </a:r>
            <a:r>
              <a:rPr lang="en-US" altLang="zh-CN" sz="2400" dirty="0" err="1">
                <a:solidFill>
                  <a:srgbClr val="FF0000"/>
                </a:solidFill>
                <a:sym typeface="Wingdings" panose="05000000000000000000" pitchFamily="2" charset="2"/>
              </a:rPr>
              <a:t></a:t>
            </a:r>
            <a:r>
              <a:rPr lang="en-US" altLang="zh-CN" sz="2400" dirty="0" err="1">
                <a:solidFill>
                  <a:srgbClr val="FF0000"/>
                </a:solidFill>
              </a:rPr>
              <a:t>c</a:t>
            </a:r>
            <a:r>
              <a:rPr lang="en-US" altLang="zh-CN" sz="2400" dirty="0">
                <a:solidFill>
                  <a:srgbClr val="FF0000"/>
                </a:solidFill>
              </a:rPr>
              <a:t>• ,d], [</a:t>
            </a:r>
            <a:r>
              <a:rPr lang="en-US" altLang="zh-CN" sz="2400" dirty="0" err="1">
                <a:solidFill>
                  <a:srgbClr val="FF0000"/>
                </a:solidFill>
              </a:rPr>
              <a:t>B</a:t>
            </a:r>
            <a:r>
              <a:rPr lang="en-US" altLang="zh-CN" sz="2400" dirty="0" err="1">
                <a:solidFill>
                  <a:srgbClr val="FF0000"/>
                </a:solidFill>
                <a:sym typeface="Wingdings" panose="05000000000000000000" pitchFamily="2" charset="2"/>
              </a:rPr>
              <a:t></a:t>
            </a:r>
            <a:r>
              <a:rPr lang="en-US" altLang="zh-CN" sz="2400" dirty="0" err="1">
                <a:solidFill>
                  <a:srgbClr val="FF0000"/>
                </a:solidFill>
              </a:rPr>
              <a:t>c</a:t>
            </a:r>
            <a:r>
              <a:rPr lang="en-US" altLang="zh-CN" sz="2400" dirty="0">
                <a:solidFill>
                  <a:srgbClr val="FF0000"/>
                </a:solidFill>
              </a:rPr>
              <a:t>• ,e]}</a:t>
            </a:r>
            <a:endParaRPr lang="zh-CN" altLang="zh-CN" sz="2400" dirty="0">
              <a:solidFill>
                <a:srgbClr val="FF0000"/>
              </a:solidFill>
            </a:endParaRPr>
          </a:p>
          <a:p>
            <a:r>
              <a:rPr lang="zh-CN" altLang="zh-CN" sz="2400" dirty="0"/>
              <a:t>对活前缀</a:t>
            </a:r>
            <a:r>
              <a:rPr lang="en-US" altLang="zh-CN" sz="2400" dirty="0" err="1"/>
              <a:t>bc</a:t>
            </a:r>
            <a:r>
              <a:rPr lang="zh-CN" altLang="zh-CN" sz="2400" dirty="0"/>
              <a:t>有效的项目集为： </a:t>
            </a:r>
            <a:r>
              <a:rPr lang="en-US" altLang="zh-CN" sz="2400" dirty="0">
                <a:solidFill>
                  <a:srgbClr val="FF0000"/>
                </a:solidFill>
              </a:rPr>
              <a:t>{[</a:t>
            </a:r>
            <a:r>
              <a:rPr lang="en-US" altLang="zh-CN" sz="2400" dirty="0" err="1">
                <a:solidFill>
                  <a:srgbClr val="FF0000"/>
                </a:solidFill>
              </a:rPr>
              <a:t>A</a:t>
            </a:r>
            <a:r>
              <a:rPr lang="en-US" altLang="zh-CN" sz="2400" dirty="0" err="1">
                <a:solidFill>
                  <a:srgbClr val="FF0000"/>
                </a:solidFill>
                <a:sym typeface="Wingdings" panose="05000000000000000000" pitchFamily="2" charset="2"/>
              </a:rPr>
              <a:t></a:t>
            </a:r>
            <a:r>
              <a:rPr lang="en-US" altLang="zh-CN" sz="2400" dirty="0" err="1">
                <a:solidFill>
                  <a:srgbClr val="FF0000"/>
                </a:solidFill>
              </a:rPr>
              <a:t>c</a:t>
            </a:r>
            <a:r>
              <a:rPr lang="en-US" altLang="zh-CN" sz="2400" dirty="0">
                <a:solidFill>
                  <a:srgbClr val="FF0000"/>
                </a:solidFill>
              </a:rPr>
              <a:t>• ,e], [</a:t>
            </a:r>
            <a:r>
              <a:rPr lang="en-US" altLang="zh-CN" sz="2400" dirty="0" err="1">
                <a:solidFill>
                  <a:srgbClr val="FF0000"/>
                </a:solidFill>
              </a:rPr>
              <a:t>B</a:t>
            </a:r>
            <a:r>
              <a:rPr lang="en-US" altLang="zh-CN" sz="2400" dirty="0" err="1">
                <a:solidFill>
                  <a:srgbClr val="FF0000"/>
                </a:solidFill>
                <a:sym typeface="Wingdings" panose="05000000000000000000" pitchFamily="2" charset="2"/>
              </a:rPr>
              <a:t></a:t>
            </a:r>
            <a:r>
              <a:rPr lang="en-US" altLang="zh-CN" sz="2400" dirty="0" err="1">
                <a:solidFill>
                  <a:srgbClr val="FF0000"/>
                </a:solidFill>
              </a:rPr>
              <a:t>c</a:t>
            </a:r>
            <a:r>
              <a:rPr lang="en-US" altLang="zh-CN" sz="2400" dirty="0">
                <a:solidFill>
                  <a:srgbClr val="FF0000"/>
                </a:solidFill>
              </a:rPr>
              <a:t>• ,d]}</a:t>
            </a:r>
            <a:endParaRPr lang="zh-CN" altLang="zh-CN" sz="2400" dirty="0">
              <a:solidFill>
                <a:srgbClr val="FF0000"/>
              </a:solidFill>
            </a:endParaRPr>
          </a:p>
          <a:p>
            <a:r>
              <a:rPr lang="zh-CN" altLang="zh-CN" sz="2400" dirty="0"/>
              <a:t>显然这两个项目集同心且不含冲突。然而，同心集合并后则变成新项目集：</a:t>
            </a:r>
            <a:r>
              <a:rPr lang="en-US" altLang="zh-CN" sz="2400" dirty="0">
                <a:solidFill>
                  <a:srgbClr val="FF0000"/>
                </a:solidFill>
              </a:rPr>
              <a:t>{[</a:t>
            </a:r>
            <a:r>
              <a:rPr lang="en-US" altLang="zh-CN" sz="2400" dirty="0" err="1">
                <a:solidFill>
                  <a:srgbClr val="FF0000"/>
                </a:solidFill>
              </a:rPr>
              <a:t>A</a:t>
            </a:r>
            <a:r>
              <a:rPr lang="en-US" altLang="zh-CN" sz="2400" dirty="0" err="1">
                <a:solidFill>
                  <a:srgbClr val="FF0000"/>
                </a:solidFill>
                <a:sym typeface="Wingdings" panose="05000000000000000000" pitchFamily="2" charset="2"/>
              </a:rPr>
              <a:t></a:t>
            </a:r>
            <a:r>
              <a:rPr lang="en-US" altLang="zh-CN" sz="2400" dirty="0" err="1">
                <a:solidFill>
                  <a:srgbClr val="FF0000"/>
                </a:solidFill>
              </a:rPr>
              <a:t>c</a:t>
            </a:r>
            <a:r>
              <a:rPr lang="en-US" altLang="zh-CN" sz="2400" dirty="0">
                <a:solidFill>
                  <a:srgbClr val="FF0000"/>
                </a:solidFill>
              </a:rPr>
              <a:t>• ,d/e], [</a:t>
            </a:r>
            <a:r>
              <a:rPr lang="en-US" altLang="zh-CN" sz="2400" dirty="0" err="1">
                <a:solidFill>
                  <a:srgbClr val="FF0000"/>
                </a:solidFill>
              </a:rPr>
              <a:t>B</a:t>
            </a:r>
            <a:r>
              <a:rPr lang="en-US" altLang="zh-CN" sz="2400" dirty="0" err="1">
                <a:solidFill>
                  <a:srgbClr val="FF0000"/>
                </a:solidFill>
                <a:sym typeface="Wingdings" panose="05000000000000000000" pitchFamily="2" charset="2"/>
              </a:rPr>
              <a:t></a:t>
            </a:r>
            <a:r>
              <a:rPr lang="en-US" altLang="zh-CN" sz="2400" dirty="0" err="1">
                <a:solidFill>
                  <a:srgbClr val="FF0000"/>
                </a:solidFill>
              </a:rPr>
              <a:t>c</a:t>
            </a:r>
            <a:r>
              <a:rPr lang="en-US" altLang="zh-CN" sz="2400" dirty="0">
                <a:solidFill>
                  <a:srgbClr val="FF0000"/>
                </a:solidFill>
              </a:rPr>
              <a:t>• ,d/e]}</a:t>
            </a:r>
            <a:r>
              <a:rPr lang="zh-CN" altLang="zh-CN" sz="2400" dirty="0"/>
              <a:t>。如此一来，当面临</a:t>
            </a:r>
            <a:r>
              <a:rPr lang="en-US" altLang="zh-CN" sz="2400" dirty="0"/>
              <a:t>d</a:t>
            </a:r>
            <a:r>
              <a:rPr lang="zh-CN" altLang="en-US" sz="2400" dirty="0"/>
              <a:t>、</a:t>
            </a:r>
            <a:r>
              <a:rPr lang="en-US" altLang="zh-CN" sz="2400" dirty="0"/>
              <a:t>e</a:t>
            </a:r>
            <a:r>
              <a:rPr lang="zh-CN" altLang="zh-CN" sz="2400" dirty="0"/>
              <a:t>时就不知道该用</a:t>
            </a:r>
            <a:r>
              <a:rPr lang="en-US" altLang="zh-CN" sz="2400" dirty="0" err="1">
                <a:solidFill>
                  <a:srgbClr val="FF0000"/>
                </a:solidFill>
              </a:rPr>
              <a:t>A</a:t>
            </a:r>
            <a:r>
              <a:rPr lang="en-US" altLang="zh-CN" sz="2400" dirty="0" err="1">
                <a:solidFill>
                  <a:srgbClr val="FF0000"/>
                </a:solidFill>
                <a:sym typeface="Wingdings" panose="05000000000000000000" pitchFamily="2" charset="2"/>
              </a:rPr>
              <a:t></a:t>
            </a:r>
            <a:r>
              <a:rPr lang="en-US" altLang="zh-CN" sz="2400" dirty="0" err="1">
                <a:solidFill>
                  <a:srgbClr val="FF0000"/>
                </a:solidFill>
              </a:rPr>
              <a:t>c</a:t>
            </a:r>
            <a:r>
              <a:rPr lang="zh-CN" altLang="zh-CN" sz="2400" dirty="0"/>
              <a:t>还是</a:t>
            </a:r>
            <a:r>
              <a:rPr lang="en-US" altLang="zh-CN" sz="2400" dirty="0" err="1">
                <a:solidFill>
                  <a:srgbClr val="FF0000"/>
                </a:solidFill>
              </a:rPr>
              <a:t>B</a:t>
            </a:r>
            <a:r>
              <a:rPr lang="en-US" altLang="zh-CN" sz="2400" dirty="0" err="1">
                <a:solidFill>
                  <a:srgbClr val="FF0000"/>
                </a:solidFill>
                <a:sym typeface="Wingdings" panose="05000000000000000000" pitchFamily="2" charset="2"/>
              </a:rPr>
              <a:t></a:t>
            </a:r>
            <a:r>
              <a:rPr lang="en-US" altLang="zh-CN" sz="2400" dirty="0" err="1">
                <a:solidFill>
                  <a:srgbClr val="FF0000"/>
                </a:solidFill>
              </a:rPr>
              <a:t>c</a:t>
            </a:r>
            <a:r>
              <a:rPr lang="zh-CN" altLang="zh-CN" sz="2400" dirty="0"/>
              <a:t>来归约</a:t>
            </a:r>
            <a:r>
              <a:rPr lang="zh-CN" altLang="zh-CN" sz="2400" b="1" dirty="0"/>
              <a:t>，</a:t>
            </a:r>
            <a:r>
              <a:rPr lang="zh-CN" altLang="zh-CN" sz="2400" dirty="0"/>
              <a:t>也就是有了“归约－归约”冲突</a:t>
            </a:r>
            <a:r>
              <a:rPr lang="zh-CN" altLang="zh-CN" sz="2400" b="1" dirty="0"/>
              <a:t>。</a:t>
            </a:r>
            <a:endParaRPr lang="en-US" altLang="zh-CN" sz="2400" b="1" dirty="0"/>
          </a:p>
          <a:p>
            <a:r>
              <a:rPr lang="zh-CN" altLang="zh-CN" sz="2400" dirty="0"/>
              <a:t>因此说</a:t>
            </a:r>
            <a:r>
              <a:rPr lang="zh-CN" altLang="zh-CN" sz="2400" dirty="0">
                <a:solidFill>
                  <a:srgbClr val="FF0000"/>
                </a:solidFill>
              </a:rPr>
              <a:t>一个文法是</a:t>
            </a:r>
            <a:r>
              <a:rPr lang="en-US" altLang="zh-CN" sz="2400" dirty="0">
                <a:solidFill>
                  <a:srgbClr val="FF0000"/>
                </a:solidFill>
              </a:rPr>
              <a:t>LR(1)</a:t>
            </a:r>
            <a:r>
              <a:rPr lang="zh-CN" altLang="zh-CN" sz="2400" dirty="0">
                <a:solidFill>
                  <a:srgbClr val="FF0000"/>
                </a:solidFill>
              </a:rPr>
              <a:t>的，但不一定是</a:t>
            </a:r>
            <a:r>
              <a:rPr lang="en-US" altLang="zh-CN" sz="2400" dirty="0">
                <a:solidFill>
                  <a:srgbClr val="FF0000"/>
                </a:solidFill>
              </a:rPr>
              <a:t>LALR(1)</a:t>
            </a:r>
            <a:r>
              <a:rPr lang="zh-CN" altLang="zh-CN" sz="2400" dirty="0"/>
              <a:t>的</a:t>
            </a:r>
            <a:r>
              <a:rPr lang="zh-CN" altLang="en-US" sz="2400" dirty="0"/>
              <a:t>。</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合并同心集的几点说明</a:t>
            </a:r>
            <a:endParaRPr lang="zh-CN" altLang="en-US" dirty="0"/>
          </a:p>
        </p:txBody>
      </p:sp>
      <p:sp>
        <p:nvSpPr>
          <p:cNvPr id="4" name="内容占位符 3"/>
          <p:cNvSpPr>
            <a:spLocks noGrp="1"/>
          </p:cNvSpPr>
          <p:nvPr>
            <p:ph sz="quarter" idx="13"/>
          </p:nvPr>
        </p:nvSpPr>
        <p:spPr/>
        <p:txBody>
          <a:bodyPr/>
          <a:lstStyle/>
          <a:p>
            <a:r>
              <a:rPr lang="zh-CN" altLang="en-US" dirty="0"/>
              <a:t>（</a:t>
            </a:r>
            <a:r>
              <a:rPr lang="en-US" altLang="zh-CN" dirty="0"/>
              <a:t>4</a:t>
            </a:r>
            <a:r>
              <a:rPr lang="zh-CN" altLang="en-US" dirty="0"/>
              <a:t>）合并同心集后可能会推迟发现错误的时间，但</a:t>
            </a:r>
            <a:r>
              <a:rPr lang="zh-CN" altLang="en-US" dirty="0">
                <a:solidFill>
                  <a:srgbClr val="FF0000"/>
                </a:solidFill>
              </a:rPr>
              <a:t>错误出现的位置仍是准确的</a:t>
            </a:r>
            <a:r>
              <a:rPr lang="zh-CN" altLang="en-US" dirty="0"/>
              <a:t>。</a:t>
            </a:r>
            <a:endParaRPr lang="en-US" altLang="zh-CN" dirty="0"/>
          </a:p>
          <a:p>
            <a:r>
              <a:rPr lang="zh-CN" altLang="en-US" dirty="0"/>
              <a:t>这意味着</a:t>
            </a:r>
            <a:r>
              <a:rPr lang="en-US" altLang="zh-CN" dirty="0"/>
              <a:t>LALR(1)</a:t>
            </a:r>
            <a:r>
              <a:rPr lang="zh-CN" altLang="en-US" dirty="0"/>
              <a:t>分析表比</a:t>
            </a:r>
            <a:r>
              <a:rPr lang="en-US" altLang="zh-CN" dirty="0"/>
              <a:t>LR(1)</a:t>
            </a:r>
            <a:r>
              <a:rPr lang="zh-CN" altLang="en-US" dirty="0"/>
              <a:t>分析表对同一个输入串的分析可能会有多余归约。</a:t>
            </a:r>
            <a:endParaRPr lang="en-US" altLang="zh-CN" dirty="0"/>
          </a:p>
          <a:p>
            <a:r>
              <a:rPr lang="zh-CN" altLang="en-US" dirty="0"/>
              <a:t>因为合并同心集后，搜索符的集合扩大了，因而发现错误的时间也推迟了，但发现错误的位置还是确切的。</a:t>
            </a:r>
            <a:endParaRPr lang="en-US" altLang="zh-CN" dirty="0"/>
          </a:p>
          <a:p>
            <a:endParaRPr lang="zh-CN" altLang="en-US"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en-US" altLang="zh-CN" dirty="0"/>
              <a:t>LALR(1)</a:t>
            </a:r>
            <a:r>
              <a:rPr lang="zh-CN" altLang="en-US" dirty="0"/>
              <a:t>分析表的构造</a:t>
            </a:r>
            <a:endParaRPr lang="zh-CN" altLang="en-US" dirty="0"/>
          </a:p>
        </p:txBody>
      </p:sp>
      <p:sp>
        <p:nvSpPr>
          <p:cNvPr id="4" name="内容占位符 3"/>
          <p:cNvSpPr>
            <a:spLocks noGrp="1"/>
          </p:cNvSpPr>
          <p:nvPr>
            <p:ph sz="quarter" idx="13"/>
          </p:nvPr>
        </p:nvSpPr>
        <p:spPr/>
        <p:txBody>
          <a:bodyPr>
            <a:normAutofit/>
          </a:bodyPr>
          <a:lstStyle/>
          <a:p>
            <a:r>
              <a:rPr lang="zh-CN" altLang="zh-CN" sz="2400" dirty="0"/>
              <a:t>基本思想：</a:t>
            </a:r>
            <a:r>
              <a:rPr lang="zh-CN" altLang="zh-CN" sz="2400" dirty="0">
                <a:solidFill>
                  <a:srgbClr val="FF0000"/>
                </a:solidFill>
              </a:rPr>
              <a:t>先构造</a:t>
            </a:r>
            <a:r>
              <a:rPr lang="en-US" altLang="zh-CN" sz="2400" dirty="0">
                <a:solidFill>
                  <a:srgbClr val="FF0000"/>
                </a:solidFill>
              </a:rPr>
              <a:t>LR(1)</a:t>
            </a:r>
            <a:r>
              <a:rPr lang="zh-CN" altLang="zh-CN" sz="2400" dirty="0">
                <a:solidFill>
                  <a:srgbClr val="FF0000"/>
                </a:solidFill>
              </a:rPr>
              <a:t>项目集族，再合并同心集</a:t>
            </a:r>
            <a:r>
              <a:rPr lang="zh-CN" altLang="zh-CN" sz="2400" dirty="0"/>
              <a:t>。</a:t>
            </a:r>
            <a:endParaRPr lang="en-US" altLang="zh-CN" sz="2400" dirty="0"/>
          </a:p>
          <a:p>
            <a:r>
              <a:rPr lang="en-US" altLang="zh-CN" sz="2400" dirty="0">
                <a:solidFill>
                  <a:srgbClr val="FF0000"/>
                </a:solidFill>
              </a:rPr>
              <a:t>1</a:t>
            </a:r>
            <a:r>
              <a:rPr lang="zh-CN" altLang="en-US" sz="2400" dirty="0">
                <a:solidFill>
                  <a:srgbClr val="FF0000"/>
                </a:solidFill>
              </a:rPr>
              <a:t>、构造</a:t>
            </a:r>
            <a:r>
              <a:rPr lang="en-US" altLang="zh-CN" sz="2400" dirty="0">
                <a:solidFill>
                  <a:srgbClr val="FF0000"/>
                </a:solidFill>
              </a:rPr>
              <a:t>LR(1)</a:t>
            </a:r>
            <a:r>
              <a:rPr lang="zh-CN" altLang="en-US" sz="2400" dirty="0">
                <a:solidFill>
                  <a:srgbClr val="FF0000"/>
                </a:solidFill>
              </a:rPr>
              <a:t>项目集族</a:t>
            </a:r>
            <a:endParaRPr lang="en-US" altLang="zh-CN" sz="2400" dirty="0">
              <a:solidFill>
                <a:srgbClr val="FF0000"/>
              </a:solidFill>
            </a:endParaRPr>
          </a:p>
          <a:p>
            <a:r>
              <a:rPr lang="en-US" altLang="zh-CN" sz="2400" dirty="0">
                <a:solidFill>
                  <a:srgbClr val="FF0000"/>
                </a:solidFill>
              </a:rPr>
              <a:t>2</a:t>
            </a:r>
            <a:r>
              <a:rPr lang="zh-CN" altLang="en-US" sz="2400" dirty="0">
                <a:solidFill>
                  <a:srgbClr val="FF0000"/>
                </a:solidFill>
              </a:rPr>
              <a:t>、合并所有的同心集</a:t>
            </a:r>
            <a:endParaRPr lang="en-US" altLang="zh-CN" sz="2400" dirty="0">
              <a:solidFill>
                <a:srgbClr val="FF0000"/>
              </a:solidFill>
            </a:endParaRPr>
          </a:p>
          <a:p>
            <a:r>
              <a:rPr lang="en-US" altLang="zh-CN" sz="2400" dirty="0">
                <a:solidFill>
                  <a:srgbClr val="FF0000"/>
                </a:solidFill>
              </a:rPr>
              <a:t>3</a:t>
            </a:r>
            <a:r>
              <a:rPr lang="zh-CN" altLang="en-US" sz="2400" dirty="0">
                <a:solidFill>
                  <a:srgbClr val="FF0000"/>
                </a:solidFill>
              </a:rPr>
              <a:t>、构造分析表，与</a:t>
            </a:r>
            <a:r>
              <a:rPr lang="en-US" altLang="zh-CN" sz="2400" dirty="0">
                <a:solidFill>
                  <a:srgbClr val="FF0000"/>
                </a:solidFill>
              </a:rPr>
              <a:t>LR(1)</a:t>
            </a:r>
            <a:r>
              <a:rPr lang="zh-CN" altLang="en-US" sz="2400" dirty="0">
                <a:solidFill>
                  <a:srgbClr val="FF0000"/>
                </a:solidFill>
              </a:rPr>
              <a:t>分析表的构造相同</a:t>
            </a:r>
            <a:endParaRPr lang="zh-CN" altLang="zh-CN" sz="2400" dirty="0">
              <a:solidFill>
                <a:srgbClr val="FF0000"/>
              </a:solidFill>
            </a:endParaRPr>
          </a:p>
          <a:p>
            <a:r>
              <a:rPr lang="zh-CN" altLang="zh-CN" sz="2400" dirty="0"/>
              <a:t>这里要求：</a:t>
            </a:r>
            <a:endParaRPr lang="zh-CN" altLang="zh-CN" sz="2400" dirty="0"/>
          </a:p>
          <a:p>
            <a:r>
              <a:rPr lang="zh-CN" altLang="zh-CN" sz="2400" dirty="0"/>
              <a:t>①</a:t>
            </a:r>
            <a:r>
              <a:rPr lang="en-US" altLang="zh-CN" sz="2400" dirty="0"/>
              <a:t>LR(1)</a:t>
            </a:r>
            <a:r>
              <a:rPr lang="zh-CN" altLang="zh-CN" sz="2400" dirty="0"/>
              <a:t>项目集族不存在冲突；</a:t>
            </a:r>
            <a:endParaRPr lang="zh-CN" altLang="zh-CN" sz="2400" dirty="0"/>
          </a:p>
          <a:p>
            <a:r>
              <a:rPr lang="zh-CN" altLang="zh-CN" sz="2400" dirty="0"/>
              <a:t>②合并后的集族不含“归约－归约”冲突。</a:t>
            </a:r>
            <a:endParaRPr lang="zh-CN" altLang="zh-CN" sz="2400" dirty="0"/>
          </a:p>
          <a:p>
            <a:r>
              <a:rPr lang="zh-CN" altLang="zh-CN" sz="2400" dirty="0"/>
              <a:t>这个算法的步骤不再详细列出，请参见教材</a:t>
            </a:r>
            <a:r>
              <a:rPr lang="en-US" altLang="zh-CN" sz="2400" dirty="0"/>
              <a:t>P</a:t>
            </a:r>
            <a:r>
              <a:rPr lang="en-US" altLang="zh-CN" sz="2400" baseline="-25000" dirty="0"/>
              <a:t>148</a:t>
            </a:r>
            <a:r>
              <a:rPr lang="zh-CN" altLang="zh-CN" sz="2400" dirty="0"/>
              <a:t>。</a:t>
            </a:r>
            <a:endParaRPr lang="zh-CN" altLang="zh-CN" sz="2400" dirty="0"/>
          </a:p>
          <a:p>
            <a:endParaRPr lang="zh-CN" altLang="en-US" sz="24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a:xfrm>
            <a:off x="768096" y="241108"/>
            <a:ext cx="8090154" cy="900000"/>
          </a:xfrm>
        </p:spPr>
        <p:txBody>
          <a:bodyPr>
            <a:normAutofit/>
          </a:bodyPr>
          <a:lstStyle/>
          <a:p>
            <a:r>
              <a:rPr lang="zh-CN" altLang="en-US" dirty="0"/>
              <a:t>合并同心集后的</a:t>
            </a:r>
            <a:r>
              <a:rPr lang="en-US" altLang="zh-CN" dirty="0"/>
              <a:t>LALR(1)</a:t>
            </a:r>
            <a:r>
              <a:rPr lang="zh-CN" altLang="en-US" dirty="0"/>
              <a:t>分析表</a:t>
            </a:r>
            <a:endParaRPr lang="zh-CN" altLang="en-US" dirty="0"/>
          </a:p>
        </p:txBody>
      </p:sp>
      <p:graphicFrame>
        <p:nvGraphicFramePr>
          <p:cNvPr id="5" name="Object 2"/>
          <p:cNvGraphicFramePr>
            <a:graphicFrameLocks noChangeAspect="1"/>
          </p:cNvGraphicFramePr>
          <p:nvPr/>
        </p:nvGraphicFramePr>
        <p:xfrm>
          <a:off x="4462669" y="1763712"/>
          <a:ext cx="4876800" cy="2873375"/>
        </p:xfrm>
        <a:graphic>
          <a:graphicData uri="http://schemas.openxmlformats.org/presentationml/2006/ole">
            <mc:AlternateContent xmlns:mc="http://schemas.openxmlformats.org/markup-compatibility/2006">
              <mc:Choice xmlns:v="urn:schemas-microsoft-com:vml" Requires="v">
                <p:oleObj spid="_x0000_s34874" name="文档" r:id="rId1" imgW="3382645" imgH="1917700" progId="Word.Document.8">
                  <p:embed/>
                </p:oleObj>
              </mc:Choice>
              <mc:Fallback>
                <p:oleObj name="文档" r:id="rId1" imgW="3382645" imgH="1917700" progId="Word.Document.8">
                  <p:embed/>
                  <p:pic>
                    <p:nvPicPr>
                      <p:cNvPr id="0" name="图片 3487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2669" y="1763712"/>
                        <a:ext cx="4876800" cy="2873375"/>
                      </a:xfrm>
                      <a:prstGeom prst="rect">
                        <a:avLst/>
                      </a:prstGeom>
                      <a:noFill/>
                      <a:ln>
                        <a:noFill/>
                      </a:ln>
                      <a:effectLst/>
                    </p:spPr>
                  </p:pic>
                </p:oleObj>
              </mc:Fallback>
            </mc:AlternateContent>
          </a:graphicData>
        </a:graphic>
      </p:graphicFrame>
      <p:graphicFrame>
        <p:nvGraphicFramePr>
          <p:cNvPr id="6" name="Object 3"/>
          <p:cNvGraphicFramePr>
            <a:graphicFrameLocks noChangeAspect="1"/>
          </p:cNvGraphicFramePr>
          <p:nvPr/>
        </p:nvGraphicFramePr>
        <p:xfrm>
          <a:off x="-7938" y="1763713"/>
          <a:ext cx="4738688" cy="3429000"/>
        </p:xfrm>
        <a:graphic>
          <a:graphicData uri="http://schemas.openxmlformats.org/presentationml/2006/ole">
            <mc:AlternateContent xmlns:mc="http://schemas.openxmlformats.org/markup-compatibility/2006">
              <mc:Choice xmlns:v="urn:schemas-microsoft-com:vml" Requires="v">
                <p:oleObj spid="_x0000_s34875" name="Document" r:id="rId3" imgW="3441065" imgH="2470150" progId="Word.Document.8">
                  <p:embed/>
                </p:oleObj>
              </mc:Choice>
              <mc:Fallback>
                <p:oleObj name="Document" r:id="rId3" imgW="3441065" imgH="2470150" progId="Word.Document.8">
                  <p:embed/>
                  <p:pic>
                    <p:nvPicPr>
                      <p:cNvPr id="0" name="图片 34874"/>
                      <p:cNvPicPr>
                        <a:picLocks noChangeAspect="1" noChangeArrowheads="1"/>
                      </p:cNvPicPr>
                      <p:nvPr/>
                    </p:nvPicPr>
                    <p:blipFill>
                      <a:blip r:embed="rId4"/>
                      <a:srcRect/>
                      <a:stretch>
                        <a:fillRect/>
                      </a:stretch>
                    </p:blipFill>
                    <p:spPr bwMode="auto">
                      <a:xfrm>
                        <a:off x="-7938" y="1763713"/>
                        <a:ext cx="4738688" cy="3429000"/>
                      </a:xfrm>
                      <a:prstGeom prst="rect">
                        <a:avLst/>
                      </a:prstGeom>
                      <a:noFill/>
                      <a:ln>
                        <a:noFill/>
                      </a:ln>
                      <a:effectLst/>
                    </p:spPr>
                  </p:pic>
                </p:oleObj>
              </mc:Fallback>
            </mc:AlternateContent>
          </a:graphicData>
        </a:graphic>
      </p:graphicFrame>
      <p:sp>
        <p:nvSpPr>
          <p:cNvPr id="7" name="Text Box 4"/>
          <p:cNvSpPr txBox="1">
            <a:spLocks noChangeArrowheads="1"/>
          </p:cNvSpPr>
          <p:nvPr/>
        </p:nvSpPr>
        <p:spPr bwMode="auto">
          <a:xfrm>
            <a:off x="3707444" y="5475152"/>
            <a:ext cx="22114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itchFamily="2" charset="-122"/>
              </a:defRPr>
            </a:lvl1pPr>
            <a:lvl2pPr marL="742950" indent="-285750" eaLnBrk="0" hangingPunct="0">
              <a:defRPr kumimoji="1" sz="2400">
                <a:solidFill>
                  <a:schemeClr val="tx1"/>
                </a:solidFill>
                <a:latin typeface="Times New Roman" panose="02020603050405020304" pitchFamily="18" charset="0"/>
                <a:ea typeface="宋体" pitchFamily="2" charset="-122"/>
              </a:defRPr>
            </a:lvl2pPr>
            <a:lvl3pPr marL="1143000" indent="-228600" eaLnBrk="0" hangingPunct="0">
              <a:defRPr kumimoji="1" sz="2400">
                <a:solidFill>
                  <a:schemeClr val="tx1"/>
                </a:solidFill>
                <a:latin typeface="Times New Roman" panose="02020603050405020304" pitchFamily="18" charset="0"/>
                <a:ea typeface="宋体" pitchFamily="2" charset="-122"/>
              </a:defRPr>
            </a:lvl3pPr>
            <a:lvl4pPr marL="1600200" indent="-228600" eaLnBrk="0" hangingPunct="0">
              <a:defRPr kumimoji="1" sz="2400">
                <a:solidFill>
                  <a:schemeClr val="tx1"/>
                </a:solidFill>
                <a:latin typeface="Times New Roman" panose="02020603050405020304" pitchFamily="18" charset="0"/>
                <a:ea typeface="宋体" pitchFamily="2" charset="-122"/>
              </a:defRPr>
            </a:lvl4pPr>
            <a:lvl5pPr marL="2057400" indent="-228600" eaLnBrk="0" hangingPunct="0">
              <a:defRPr kumimoji="1" sz="2400">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itchFamily="2" charset="-122"/>
              </a:defRPr>
            </a:lvl9pPr>
          </a:lstStyle>
          <a:p>
            <a:pPr eaLnBrk="1" hangingPunct="1">
              <a:spcBef>
                <a:spcPct val="50000"/>
              </a:spcBef>
            </a:pPr>
            <a:r>
              <a:rPr lang="zh-CN" altLang="en-US" dirty="0">
                <a:latin typeface="+mn-ea"/>
                <a:ea typeface="+mn-ea"/>
              </a:rPr>
              <a:t>合并同心集后</a:t>
            </a:r>
            <a:endParaRPr lang="zh-CN" altLang="en-US" dirty="0">
              <a:latin typeface="+mn-ea"/>
              <a:ea typeface="+mn-ea"/>
            </a:endParaRPr>
          </a:p>
        </p:txBody>
      </p:sp>
      <p:cxnSp>
        <p:nvCxnSpPr>
          <p:cNvPr id="12" name="曲线连接符 11"/>
          <p:cNvCxnSpPr/>
          <p:nvPr/>
        </p:nvCxnSpPr>
        <p:spPr>
          <a:xfrm rot="5400000" flipH="1" flipV="1">
            <a:off x="4353821" y="2645465"/>
            <a:ext cx="555625" cy="4538869"/>
          </a:xfrm>
          <a:prstGeom prst="curvedConnector3">
            <a:avLst>
              <a:gd name="adj1" fmla="val -184249"/>
            </a:avLst>
          </a:prstGeom>
          <a:ln w="38100">
            <a:solidFill>
              <a:srgbClr val="00B0F0"/>
            </a:solidFill>
            <a:tailEnd type="triangle"/>
          </a:ln>
        </p:spPr>
        <p:style>
          <a:lnRef idx="3">
            <a:schemeClr val="accent5"/>
          </a:lnRef>
          <a:fillRef idx="0">
            <a:schemeClr val="accent5"/>
          </a:fillRef>
          <a:effectRef idx="2">
            <a:schemeClr val="accent5"/>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第</a:t>
            </a:r>
            <a:r>
              <a:rPr lang="en-US" altLang="zh-CN" dirty="0"/>
              <a:t>7</a:t>
            </a:r>
            <a:r>
              <a:rPr lang="zh-CN" altLang="en-US" dirty="0"/>
              <a:t>章 小结</a:t>
            </a:r>
            <a:endParaRPr lang="zh-CN" altLang="en-US" dirty="0"/>
          </a:p>
        </p:txBody>
      </p:sp>
      <p:sp>
        <p:nvSpPr>
          <p:cNvPr id="4" name="内容占位符 3"/>
          <p:cNvSpPr>
            <a:spLocks noGrp="1"/>
          </p:cNvSpPr>
          <p:nvPr>
            <p:ph sz="quarter" idx="13"/>
          </p:nvPr>
        </p:nvSpPr>
        <p:spPr/>
        <p:txBody>
          <a:bodyPr>
            <a:normAutofit/>
          </a:bodyPr>
          <a:lstStyle/>
          <a:p>
            <a:r>
              <a:rPr lang="zh-CN" altLang="en-US" sz="2400" dirty="0"/>
              <a:t>从</a:t>
            </a:r>
            <a:r>
              <a:rPr lang="en-US" altLang="zh-CN" sz="2400" dirty="0"/>
              <a:t>LR(0)</a:t>
            </a:r>
            <a:r>
              <a:rPr lang="zh-CN" altLang="en-US" sz="2400" dirty="0"/>
              <a:t>的分析的实例来解释</a:t>
            </a:r>
            <a:r>
              <a:rPr lang="en-US" altLang="zh-CN" sz="2400" dirty="0"/>
              <a:t>LR</a:t>
            </a:r>
            <a:r>
              <a:rPr lang="zh-CN" altLang="en-US" sz="2400" dirty="0"/>
              <a:t>分析的基本过程，理解</a:t>
            </a:r>
            <a:r>
              <a:rPr lang="en-US" altLang="zh-CN" sz="2400" dirty="0"/>
              <a:t>LR</a:t>
            </a:r>
            <a:r>
              <a:rPr lang="zh-CN" altLang="en-US" sz="2400" dirty="0"/>
              <a:t>分析表中状态、动作、转换的含义。</a:t>
            </a:r>
            <a:endParaRPr lang="zh-CN" altLang="en-US" sz="2400" dirty="0"/>
          </a:p>
          <a:p>
            <a:r>
              <a:rPr lang="en-US" altLang="zh-CN" sz="2400" dirty="0"/>
              <a:t>LR(0)</a:t>
            </a:r>
            <a:r>
              <a:rPr lang="zh-CN" altLang="en-US" sz="2400" dirty="0"/>
              <a:t>项目集族和</a:t>
            </a:r>
            <a:r>
              <a:rPr lang="en-US" altLang="zh-CN" sz="2400" dirty="0"/>
              <a:t>LR(0)</a:t>
            </a:r>
            <a:r>
              <a:rPr lang="zh-CN" altLang="en-US" sz="2400" dirty="0"/>
              <a:t>分析表的构造。</a:t>
            </a:r>
            <a:r>
              <a:rPr lang="en-US" altLang="zh-CN" sz="2400" dirty="0"/>
              <a:t>LR(0)</a:t>
            </a:r>
            <a:r>
              <a:rPr lang="zh-CN" altLang="en-US" sz="2400" dirty="0"/>
              <a:t>局限性大，但其构造方法是其他构造方法的基础。</a:t>
            </a:r>
            <a:endParaRPr lang="zh-CN" altLang="en-US" sz="2400" dirty="0"/>
          </a:p>
          <a:p>
            <a:r>
              <a:rPr lang="en-US" altLang="zh-CN" sz="2400" dirty="0"/>
              <a:t>SLR(1)</a:t>
            </a:r>
            <a:r>
              <a:rPr lang="zh-CN" altLang="en-US" sz="2400" dirty="0"/>
              <a:t>是基于</a:t>
            </a:r>
            <a:r>
              <a:rPr lang="en-US" altLang="zh-CN" sz="2400" dirty="0"/>
              <a:t>LR(0)</a:t>
            </a:r>
            <a:r>
              <a:rPr lang="zh-CN" altLang="en-US" sz="2400" dirty="0"/>
              <a:t>进行优化而形成：通过向前看一个输入字符来扩展</a:t>
            </a:r>
            <a:r>
              <a:rPr lang="en-US" altLang="zh-CN" sz="2400" dirty="0"/>
              <a:t>LR</a:t>
            </a:r>
            <a:r>
              <a:rPr lang="zh-CN" altLang="en-US" sz="2400" dirty="0"/>
              <a:t>分析的语法范围。虽然不是对所有文法都存在，但这种分析表较易实现又极有使用价值。</a:t>
            </a:r>
            <a:endParaRPr lang="zh-CN" altLang="en-US" sz="2400" dirty="0"/>
          </a:p>
          <a:p>
            <a:r>
              <a:rPr lang="en-US" altLang="zh-CN" sz="2400" dirty="0"/>
              <a:t>LR(1)</a:t>
            </a:r>
            <a:r>
              <a:rPr lang="zh-CN" altLang="en-US" sz="2400" dirty="0"/>
              <a:t>的构造。</a:t>
            </a:r>
            <a:r>
              <a:rPr lang="en-US" altLang="zh-CN" sz="2400" dirty="0"/>
              <a:t>LR(1)</a:t>
            </a:r>
            <a:r>
              <a:rPr lang="zh-CN" altLang="en-US" sz="2400" dirty="0"/>
              <a:t>中的向前搜索符号集合是与该项目相关的非终结符号的</a:t>
            </a:r>
            <a:r>
              <a:rPr lang="en-US" altLang="zh-CN" sz="2400" dirty="0"/>
              <a:t>FIRST</a:t>
            </a:r>
            <a:r>
              <a:rPr lang="zh-CN" altLang="en-US" sz="2400" dirty="0"/>
              <a:t>集的子集。分析能力最强，能适用于一大类文法，但是，实现代价过高</a:t>
            </a:r>
            <a:r>
              <a:rPr lang="en-US" altLang="zh-CN" sz="2400" dirty="0"/>
              <a:t>(</a:t>
            </a:r>
            <a:r>
              <a:rPr lang="zh-CN" altLang="en-US" sz="2400" dirty="0"/>
              <a:t>表过大</a:t>
            </a:r>
            <a:r>
              <a:rPr lang="en-US" altLang="zh-CN" sz="2400" dirty="0"/>
              <a:t>)</a:t>
            </a:r>
            <a:r>
              <a:rPr lang="zh-CN" altLang="en-US" sz="2400" dirty="0"/>
              <a:t>。</a:t>
            </a:r>
            <a:endParaRPr lang="zh-CN" altLang="en-US" sz="24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第</a:t>
            </a:r>
            <a:r>
              <a:rPr lang="en-US" altLang="zh-CN" dirty="0"/>
              <a:t>7</a:t>
            </a:r>
            <a:r>
              <a:rPr lang="zh-CN" altLang="en-US" dirty="0"/>
              <a:t>章 小结</a:t>
            </a:r>
            <a:r>
              <a:rPr lang="en-US" altLang="zh-CN" dirty="0"/>
              <a:t>(</a:t>
            </a:r>
            <a:r>
              <a:rPr lang="zh-CN" altLang="en-US" dirty="0"/>
              <a:t>续</a:t>
            </a:r>
            <a:r>
              <a:rPr lang="en-US" altLang="zh-CN" dirty="0"/>
              <a:t>)</a:t>
            </a:r>
            <a:endParaRPr lang="zh-CN" altLang="en-US" dirty="0"/>
          </a:p>
        </p:txBody>
      </p:sp>
      <p:sp>
        <p:nvSpPr>
          <p:cNvPr id="4" name="内容占位符 3"/>
          <p:cNvSpPr>
            <a:spLocks noGrp="1"/>
          </p:cNvSpPr>
          <p:nvPr>
            <p:ph sz="quarter" idx="13"/>
          </p:nvPr>
        </p:nvSpPr>
        <p:spPr/>
        <p:txBody>
          <a:bodyPr>
            <a:normAutofit/>
          </a:bodyPr>
          <a:lstStyle/>
          <a:p>
            <a:r>
              <a:rPr lang="en-US" altLang="zh-CN" sz="2400" dirty="0"/>
              <a:t>LALR(1)</a:t>
            </a:r>
            <a:r>
              <a:rPr lang="zh-CN" altLang="en-US" sz="2400" dirty="0"/>
              <a:t>是通过合并</a:t>
            </a:r>
            <a:r>
              <a:rPr lang="en-US" altLang="zh-CN" sz="2400" dirty="0"/>
              <a:t>LR(1)</a:t>
            </a:r>
            <a:r>
              <a:rPr lang="zh-CN" altLang="en-US" sz="2400" dirty="0"/>
              <a:t>中的同心集并消除可能的归约冲突得到。</a:t>
            </a:r>
            <a:r>
              <a:rPr lang="en-US" altLang="zh-CN" sz="2400" dirty="0"/>
              <a:t>LALR</a:t>
            </a:r>
            <a:r>
              <a:rPr lang="zh-CN" altLang="en-US" sz="2400" dirty="0"/>
              <a:t>项目的搜索符一般是与该项目相关的非终结符号的</a:t>
            </a:r>
            <a:r>
              <a:rPr lang="en-US" altLang="zh-CN" sz="2400" dirty="0"/>
              <a:t>FIRST</a:t>
            </a:r>
            <a:r>
              <a:rPr lang="zh-CN" altLang="en-US" sz="2400" dirty="0"/>
              <a:t>集的子集，这正是</a:t>
            </a:r>
            <a:r>
              <a:rPr lang="en-US" altLang="zh-CN" sz="2400" dirty="0"/>
              <a:t>LALR</a:t>
            </a:r>
            <a:r>
              <a:rPr lang="zh-CN" altLang="en-US" sz="2400" dirty="0"/>
              <a:t>分析法比</a:t>
            </a:r>
            <a:r>
              <a:rPr lang="en-US" altLang="zh-CN" sz="2400" dirty="0"/>
              <a:t>SLR</a:t>
            </a:r>
            <a:r>
              <a:rPr lang="zh-CN" altLang="en-US" sz="2400" dirty="0"/>
              <a:t>分析法强的原因。</a:t>
            </a:r>
            <a:endParaRPr lang="zh-CN" altLang="en-US" sz="2400" dirty="0"/>
          </a:p>
          <a:p>
            <a:r>
              <a:rPr lang="en-US" altLang="zh-CN" sz="2400" dirty="0"/>
              <a:t>LR(0)</a:t>
            </a:r>
            <a:r>
              <a:rPr lang="zh-CN" altLang="en-US" sz="2400" dirty="0"/>
              <a:t>、</a:t>
            </a:r>
            <a:r>
              <a:rPr lang="en-US" altLang="zh-CN" sz="2400" dirty="0"/>
              <a:t>SLR(1)</a:t>
            </a:r>
            <a:r>
              <a:rPr lang="zh-CN" altLang="en-US" sz="2400" dirty="0"/>
              <a:t>、</a:t>
            </a:r>
            <a:r>
              <a:rPr lang="en-US" altLang="zh-CN" sz="2400" dirty="0"/>
              <a:t>LR(1)</a:t>
            </a:r>
            <a:r>
              <a:rPr lang="zh-CN" altLang="en-US" sz="2400" dirty="0"/>
              <a:t>、</a:t>
            </a:r>
            <a:r>
              <a:rPr lang="en-US" altLang="zh-CN" sz="2400" dirty="0"/>
              <a:t>LALR(1)</a:t>
            </a:r>
            <a:r>
              <a:rPr lang="zh-CN" altLang="en-US" sz="2400" dirty="0"/>
              <a:t>分析表由弱到强：</a:t>
            </a:r>
            <a:endParaRPr lang="zh-CN" altLang="en-US" sz="2400" dirty="0"/>
          </a:p>
          <a:p>
            <a:r>
              <a:rPr lang="en-US" altLang="zh-CN" sz="2400" dirty="0">
                <a:solidFill>
                  <a:srgbClr val="FF0000"/>
                </a:solidFill>
              </a:rPr>
              <a:t>LR(0) &lt; SLR(1) &lt; LALR(1) &lt; LR(1)</a:t>
            </a:r>
            <a:endParaRPr lang="zh-CN" altLang="zh-CN" sz="2400" dirty="0">
              <a:solidFill>
                <a:srgbClr val="FF0000"/>
              </a:solidFill>
            </a:endParaRPr>
          </a:p>
          <a:p>
            <a:endParaRPr lang="zh-CN" alt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normAutofit/>
          </a:bodyPr>
          <a:lstStyle/>
          <a:p>
            <a:r>
              <a:rPr lang="en-US" altLang="zh-CN" dirty="0"/>
              <a:t>Donald E. Knuth (</a:t>
            </a:r>
            <a:r>
              <a:rPr lang="zh-CN" altLang="en-US" dirty="0"/>
              <a:t>高德纳</a:t>
            </a:r>
            <a:r>
              <a:rPr lang="en-US" altLang="zh-CN" dirty="0"/>
              <a:t>)</a:t>
            </a:r>
            <a:endParaRPr lang="zh-CN" altLang="en-US" dirty="0"/>
          </a:p>
        </p:txBody>
      </p:sp>
      <p:sp>
        <p:nvSpPr>
          <p:cNvPr id="4" name="内容占位符 3"/>
          <p:cNvSpPr>
            <a:spLocks noGrp="1"/>
          </p:cNvSpPr>
          <p:nvPr>
            <p:ph sz="quarter" idx="13"/>
          </p:nvPr>
        </p:nvSpPr>
        <p:spPr/>
        <p:txBody>
          <a:bodyPr>
            <a:noAutofit/>
          </a:bodyPr>
          <a:lstStyle/>
          <a:p>
            <a:pPr>
              <a:spcBef>
                <a:spcPts val="0"/>
              </a:spcBef>
            </a:pPr>
            <a:r>
              <a:rPr lang="en-US" altLang="zh-CN" sz="2000" dirty="0"/>
              <a:t>1938-1-10</a:t>
            </a:r>
            <a:r>
              <a:rPr lang="zh-CN" altLang="en-US" sz="2000" dirty="0"/>
              <a:t>，诞生</a:t>
            </a:r>
            <a:endParaRPr lang="en-US" altLang="zh-CN" sz="2000" dirty="0"/>
          </a:p>
          <a:p>
            <a:pPr>
              <a:spcBef>
                <a:spcPts val="0"/>
              </a:spcBef>
            </a:pPr>
            <a:r>
              <a:rPr lang="en-US" altLang="zh-CN" sz="2000" dirty="0"/>
              <a:t>1960</a:t>
            </a:r>
            <a:r>
              <a:rPr lang="zh-CN" altLang="en-US" sz="2000" dirty="0"/>
              <a:t>，大学毕业同时获得学士和硕士两个学位</a:t>
            </a:r>
            <a:endParaRPr lang="en-US" altLang="zh-CN" sz="2000" dirty="0"/>
          </a:p>
          <a:p>
            <a:pPr>
              <a:spcBef>
                <a:spcPts val="0"/>
              </a:spcBef>
            </a:pPr>
            <a:r>
              <a:rPr lang="en-US" altLang="zh-CN" sz="2000" dirty="0"/>
              <a:t>1963</a:t>
            </a:r>
            <a:r>
              <a:rPr lang="zh-CN" altLang="en-US" sz="2000" dirty="0"/>
              <a:t>，博士毕业，留伯克利任教</a:t>
            </a:r>
            <a:endParaRPr lang="en-US" altLang="zh-CN" sz="2000" dirty="0"/>
          </a:p>
          <a:p>
            <a:pPr>
              <a:spcBef>
                <a:spcPts val="0"/>
              </a:spcBef>
            </a:pPr>
            <a:r>
              <a:rPr lang="en-US" altLang="zh-CN" sz="2000" dirty="0"/>
              <a:t>1962-1968</a:t>
            </a:r>
            <a:r>
              <a:rPr lang="zh-CN" altLang="en-US" sz="2000" dirty="0"/>
              <a:t>，</a:t>
            </a:r>
            <a:r>
              <a:rPr lang="en-US" altLang="zh-CN" sz="2000" dirty="0"/>
              <a:t>The Art of Computer Programming I</a:t>
            </a:r>
            <a:endParaRPr lang="en-US" altLang="zh-CN" sz="2000" dirty="0"/>
          </a:p>
          <a:p>
            <a:pPr>
              <a:spcBef>
                <a:spcPts val="0"/>
              </a:spcBef>
            </a:pPr>
            <a:r>
              <a:rPr lang="en-US" altLang="zh-CN" sz="2000" dirty="0"/>
              <a:t>1968</a:t>
            </a:r>
            <a:r>
              <a:rPr lang="zh-CN" altLang="en-US" sz="2000" dirty="0"/>
              <a:t>，斯坦福教授</a:t>
            </a:r>
            <a:endParaRPr lang="en-US" altLang="zh-CN" sz="2000" dirty="0"/>
          </a:p>
          <a:p>
            <a:pPr>
              <a:spcBef>
                <a:spcPts val="0"/>
              </a:spcBef>
            </a:pPr>
            <a:r>
              <a:rPr lang="en-US" altLang="zh-CN" sz="2000" dirty="0"/>
              <a:t>1969</a:t>
            </a:r>
            <a:r>
              <a:rPr lang="zh-CN" altLang="en-US" sz="2000" dirty="0"/>
              <a:t>，</a:t>
            </a:r>
            <a:r>
              <a:rPr lang="en-US" altLang="zh-CN" sz="2000" dirty="0"/>
              <a:t>The Art of Computer Programming II</a:t>
            </a:r>
            <a:endParaRPr lang="en-US" altLang="zh-CN" sz="2000" dirty="0"/>
          </a:p>
          <a:p>
            <a:pPr>
              <a:spcBef>
                <a:spcPts val="0"/>
              </a:spcBef>
            </a:pPr>
            <a:r>
              <a:rPr lang="en-US" altLang="zh-CN" sz="2000" dirty="0"/>
              <a:t>1973</a:t>
            </a:r>
            <a:r>
              <a:rPr lang="zh-CN" altLang="en-US" sz="2000" dirty="0"/>
              <a:t>，</a:t>
            </a:r>
            <a:r>
              <a:rPr lang="en-US" altLang="zh-CN" sz="2000" dirty="0"/>
              <a:t>The Art of Computer Programming III</a:t>
            </a:r>
            <a:endParaRPr lang="en-US" altLang="zh-CN" sz="2000" dirty="0"/>
          </a:p>
          <a:p>
            <a:pPr>
              <a:spcBef>
                <a:spcPts val="0"/>
              </a:spcBef>
            </a:pPr>
            <a:r>
              <a:rPr lang="en-US" altLang="zh-CN" sz="2000" dirty="0"/>
              <a:t>1974</a:t>
            </a:r>
            <a:r>
              <a:rPr lang="zh-CN" altLang="en-US" sz="2000" dirty="0"/>
              <a:t>年，获</a:t>
            </a:r>
            <a:r>
              <a:rPr lang="en-US" altLang="zh-CN" sz="2000" dirty="0"/>
              <a:t>ACM</a:t>
            </a:r>
            <a:r>
              <a:rPr lang="zh-CN" altLang="en-US" sz="2000" dirty="0"/>
              <a:t>协会图灵奖</a:t>
            </a:r>
            <a:endParaRPr lang="en-US" altLang="zh-CN" sz="2000" dirty="0"/>
          </a:p>
          <a:p>
            <a:pPr>
              <a:spcBef>
                <a:spcPts val="0"/>
              </a:spcBef>
            </a:pPr>
            <a:r>
              <a:rPr lang="en-US" altLang="zh-CN" sz="2000" dirty="0"/>
              <a:t>1977</a:t>
            </a:r>
            <a:r>
              <a:rPr lang="zh-CN" altLang="en-US" sz="2000" dirty="0"/>
              <a:t>年访问中国，姚期智的夫人赐名高德纳</a:t>
            </a:r>
            <a:endParaRPr lang="en-US" altLang="zh-CN" sz="2000" dirty="0"/>
          </a:p>
          <a:p>
            <a:pPr>
              <a:spcBef>
                <a:spcPts val="0"/>
              </a:spcBef>
            </a:pPr>
            <a:r>
              <a:rPr lang="en-US" altLang="zh-CN" sz="2000" dirty="0"/>
              <a:t>1977-1984</a:t>
            </a:r>
            <a:r>
              <a:rPr lang="zh-CN" altLang="en-US" sz="2000" dirty="0"/>
              <a:t>，字体设计系统</a:t>
            </a:r>
            <a:r>
              <a:rPr lang="en-US" altLang="zh-CN" sz="2000" dirty="0" err="1"/>
              <a:t>Metafont</a:t>
            </a:r>
            <a:r>
              <a:rPr lang="zh-CN" altLang="en-US" sz="2000" dirty="0"/>
              <a:t>，</a:t>
            </a:r>
            <a:r>
              <a:rPr lang="en-US" altLang="zh-CN" sz="2000" dirty="0"/>
              <a:t>2.718281</a:t>
            </a:r>
            <a:endParaRPr lang="en-US" altLang="zh-CN" sz="2000" dirty="0"/>
          </a:p>
          <a:p>
            <a:pPr>
              <a:spcBef>
                <a:spcPts val="0"/>
              </a:spcBef>
            </a:pPr>
            <a:r>
              <a:rPr lang="en-US" altLang="zh-CN" sz="2000" dirty="0"/>
              <a:t>1978-1989</a:t>
            </a:r>
            <a:r>
              <a:rPr lang="zh-CN" altLang="en-US" sz="2000" dirty="0"/>
              <a:t>，排版系统</a:t>
            </a:r>
            <a:r>
              <a:rPr lang="en-US" altLang="zh-CN" sz="2000" dirty="0"/>
              <a:t>T</a:t>
            </a:r>
            <a:r>
              <a:rPr lang="en-US" altLang="zh-CN" sz="2000" cap="all" dirty="0"/>
              <a:t>E</a:t>
            </a:r>
            <a:r>
              <a:rPr lang="en-US" altLang="zh-CN" sz="2000" dirty="0"/>
              <a:t>X</a:t>
            </a:r>
            <a:r>
              <a:rPr lang="zh-CN" altLang="en-US" sz="2000" dirty="0"/>
              <a:t>，</a:t>
            </a:r>
            <a:r>
              <a:rPr lang="en-US" altLang="zh-CN" sz="2000" dirty="0"/>
              <a:t>3.14159265</a:t>
            </a:r>
            <a:endParaRPr lang="en-US" altLang="zh-CN" sz="2000" dirty="0"/>
          </a:p>
          <a:p>
            <a:pPr>
              <a:spcBef>
                <a:spcPts val="0"/>
              </a:spcBef>
            </a:pPr>
            <a:r>
              <a:rPr lang="en-US" altLang="zh-CN" sz="2000" dirty="0"/>
              <a:t>197?-198?</a:t>
            </a:r>
            <a:r>
              <a:rPr lang="zh-CN" altLang="en-US" sz="2000" dirty="0"/>
              <a:t>，</a:t>
            </a:r>
            <a:r>
              <a:rPr lang="en-US" altLang="zh-CN" sz="2000" dirty="0"/>
              <a:t>Literate Programming</a:t>
            </a:r>
            <a:r>
              <a:rPr lang="zh-CN" altLang="en-US" sz="2000" dirty="0"/>
              <a:t>文学化编程</a:t>
            </a:r>
            <a:endParaRPr lang="en-US" altLang="zh-CN" sz="2000" dirty="0"/>
          </a:p>
          <a:p>
            <a:pPr>
              <a:spcBef>
                <a:spcPts val="0"/>
              </a:spcBef>
            </a:pPr>
            <a:r>
              <a:rPr lang="en-US" altLang="zh-CN" sz="2000" dirty="0"/>
              <a:t>2008</a:t>
            </a:r>
            <a:r>
              <a:rPr lang="zh-CN" altLang="en-US" sz="2000" dirty="0"/>
              <a:t>，</a:t>
            </a:r>
            <a:r>
              <a:rPr lang="en-US" altLang="zh-CN" sz="2000" dirty="0"/>
              <a:t>The Art of Computer Programming IV</a:t>
            </a:r>
            <a:endParaRPr lang="en-US" altLang="zh-CN" sz="2000"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61250" y="1141108"/>
            <a:ext cx="1333500" cy="1828800"/>
          </a:xfrm>
          <a:prstGeom prst="rect">
            <a:avLst/>
          </a:prstGeom>
        </p:spPr>
      </p:pic>
      <p:pic>
        <p:nvPicPr>
          <p:cNvPr id="9218" name="Picture 2" descr="turing_bowl_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0945" y="2969908"/>
            <a:ext cx="2537805" cy="18916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218"/>
                                        </p:tgtEl>
                                        <p:attrNameLst>
                                          <p:attrName>style.visibility</p:attrName>
                                        </p:attrNameLst>
                                      </p:cBhvr>
                                      <p:to>
                                        <p:strVal val="visible"/>
                                      </p:to>
                                    </p:set>
                                    <p:animEffect transition="in" filter="fade">
                                      <p:cBhvr>
                                        <p:cTn id="47" dur="500"/>
                                        <p:tgtEl>
                                          <p:spTgt spid="92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animEffect transition="in" filter="fade">
                                      <p:cBhvr>
                                        <p:cTn id="52" dur="500"/>
                                        <p:tgtEl>
                                          <p:spTgt spid="4">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9" end="9"/>
                                            </p:txEl>
                                          </p:spTgt>
                                        </p:tgtEl>
                                        <p:attrNameLst>
                                          <p:attrName>style.visibility</p:attrName>
                                        </p:attrNameLst>
                                      </p:cBhvr>
                                      <p:to>
                                        <p:strVal val="visible"/>
                                      </p:to>
                                    </p:set>
                                    <p:animEffect transition="in" filter="fade">
                                      <p:cBhvr>
                                        <p:cTn id="57" dur="500"/>
                                        <p:tgtEl>
                                          <p:spTgt spid="4">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10" end="10"/>
                                            </p:txEl>
                                          </p:spTgt>
                                        </p:tgtEl>
                                        <p:attrNameLst>
                                          <p:attrName>style.visibility</p:attrName>
                                        </p:attrNameLst>
                                      </p:cBhvr>
                                      <p:to>
                                        <p:strVal val="visible"/>
                                      </p:to>
                                    </p:set>
                                    <p:animEffect transition="in" filter="fade">
                                      <p:cBhvr>
                                        <p:cTn id="62" dur="500"/>
                                        <p:tgtEl>
                                          <p:spTgt spid="4">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11" end="11"/>
                                            </p:txEl>
                                          </p:spTgt>
                                        </p:tgtEl>
                                        <p:attrNameLst>
                                          <p:attrName>style.visibility</p:attrName>
                                        </p:attrNameLst>
                                      </p:cBhvr>
                                      <p:to>
                                        <p:strVal val="visible"/>
                                      </p:to>
                                    </p:set>
                                    <p:animEffect transition="in" filter="fade">
                                      <p:cBhvr>
                                        <p:cTn id="67" dur="500"/>
                                        <p:tgtEl>
                                          <p:spTgt spid="4">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xEl>
                                              <p:pRg st="12" end="12"/>
                                            </p:txEl>
                                          </p:spTgt>
                                        </p:tgtEl>
                                        <p:attrNameLst>
                                          <p:attrName>style.visibility</p:attrName>
                                        </p:attrNameLst>
                                      </p:cBhvr>
                                      <p:to>
                                        <p:strVal val="visible"/>
                                      </p:to>
                                    </p:set>
                                    <p:animEffect transition="in" filter="fade">
                                      <p:cBhvr>
                                        <p:cTn id="72"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normAutofit fontScale="90000"/>
          </a:bodyPr>
          <a:lstStyle/>
          <a:p>
            <a:r>
              <a:rPr lang="en-US" altLang="zh-CN" dirty="0"/>
              <a:t>LR</a:t>
            </a:r>
            <a:r>
              <a:rPr lang="zh-CN" altLang="en-US" dirty="0"/>
              <a:t>分析方法和</a:t>
            </a:r>
            <a:r>
              <a:rPr lang="en-US" altLang="zh-CN" dirty="0"/>
              <a:t>LL</a:t>
            </a:r>
            <a:r>
              <a:rPr lang="zh-CN" altLang="en-US" dirty="0"/>
              <a:t>分析方法的比较</a:t>
            </a:r>
            <a:endParaRPr lang="zh-CN" altLang="en-US" dirty="0"/>
          </a:p>
        </p:txBody>
      </p:sp>
      <p:graphicFrame>
        <p:nvGraphicFramePr>
          <p:cNvPr id="5" name="Group 29"/>
          <p:cNvGraphicFramePr>
            <a:graphicFrameLocks noGrp="1"/>
          </p:cNvGraphicFramePr>
          <p:nvPr>
            <p:ph sz="quarter" idx="13"/>
          </p:nvPr>
        </p:nvGraphicFramePr>
        <p:xfrm>
          <a:off x="569567" y="1302419"/>
          <a:ext cx="8064500" cy="5065782"/>
        </p:xfrm>
        <a:graphic>
          <a:graphicData uri="http://schemas.openxmlformats.org/drawingml/2006/table">
            <a:tbl>
              <a:tblPr/>
              <a:tblGrid>
                <a:gridCol w="2084180"/>
                <a:gridCol w="3510170"/>
                <a:gridCol w="2470150"/>
              </a:tblGrid>
              <a:tr h="457206">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dirty="0">
                        <a:ln>
                          <a:noFill/>
                        </a:ln>
                        <a:solidFill>
                          <a:schemeClr val="tx1"/>
                        </a:solidFill>
                        <a:effectLst/>
                        <a:latin typeface="+mn-lt"/>
                        <a:ea typeface="+mn-ea"/>
                      </a:endParaRPr>
                    </a:p>
                  </a:txBody>
                  <a:tcPr marT="45723" marB="45723"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mn-lt"/>
                          <a:ea typeface="+mn-ea"/>
                        </a:rPr>
                        <a:t>LR(1)</a:t>
                      </a:r>
                      <a:r>
                        <a:rPr kumimoji="1" lang="zh-CN" altLang="en-US" sz="2400" b="0" i="0" u="none" strike="noStrike" cap="none" normalizeH="0" baseline="0" dirty="0">
                          <a:ln>
                            <a:noFill/>
                          </a:ln>
                          <a:solidFill>
                            <a:schemeClr val="tx1"/>
                          </a:solidFill>
                          <a:effectLst/>
                          <a:latin typeface="+mn-lt"/>
                          <a:ea typeface="+mn-ea"/>
                        </a:rPr>
                        <a:t>方法 </a:t>
                      </a:r>
                      <a:endParaRPr kumimoji="1" lang="zh-CN" altLang="en-US" sz="2400" b="0" i="0" u="none" strike="noStrike" cap="none" normalizeH="0" baseline="0" dirty="0">
                        <a:ln>
                          <a:noFill/>
                        </a:ln>
                        <a:solidFill>
                          <a:schemeClr val="tx1"/>
                        </a:solidFill>
                        <a:effectLst/>
                        <a:latin typeface="+mn-lt"/>
                        <a:ea typeface="+mn-ea"/>
                      </a:endParaRPr>
                    </a:p>
                  </a:txBody>
                  <a:tcPr marT="45723" marB="45723"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mn-lt"/>
                          <a:ea typeface="+mn-ea"/>
                        </a:rPr>
                        <a:t>LL(1)</a:t>
                      </a:r>
                      <a:r>
                        <a:rPr kumimoji="1" lang="zh-CN" altLang="en-US" sz="2400" b="0" i="0" u="none" strike="noStrike" cap="none" normalizeH="0" baseline="0" dirty="0">
                          <a:ln>
                            <a:noFill/>
                          </a:ln>
                          <a:solidFill>
                            <a:schemeClr val="tx1"/>
                          </a:solidFill>
                          <a:effectLst/>
                          <a:latin typeface="+mn-lt"/>
                          <a:ea typeface="+mn-ea"/>
                        </a:rPr>
                        <a:t>方法 </a:t>
                      </a:r>
                      <a:endParaRPr kumimoji="1" lang="zh-CN" altLang="en-US" sz="2400" b="0" i="0" u="none" strike="noStrike" cap="none" normalizeH="0" baseline="0" dirty="0">
                        <a:ln>
                          <a:noFill/>
                        </a:ln>
                        <a:solidFill>
                          <a:schemeClr val="tx1"/>
                        </a:solidFill>
                        <a:effectLst/>
                        <a:latin typeface="+mn-lt"/>
                        <a:ea typeface="+mn-ea"/>
                      </a:endParaRPr>
                    </a:p>
                  </a:txBody>
                  <a:tcPr marT="45723" marB="45723"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9611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chemeClr val="tx1"/>
                          </a:solidFill>
                          <a:effectLst/>
                          <a:latin typeface="+mn-lt"/>
                          <a:ea typeface="+mn-ea"/>
                        </a:rPr>
                        <a:t>建立分析树</a:t>
                      </a:r>
                      <a:endParaRPr kumimoji="1" lang="en-US" altLang="zh-CN" sz="2400" b="0" i="0" u="none" strike="noStrike" cap="none" normalizeH="0" baseline="0" dirty="0">
                        <a:ln>
                          <a:noFill/>
                        </a:ln>
                        <a:solidFill>
                          <a:schemeClr val="tx1"/>
                        </a:solidFill>
                        <a:effectLst/>
                        <a:latin typeface="+mn-lt"/>
                        <a:ea typeface="+mn-ea"/>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chemeClr val="tx1"/>
                          </a:solidFill>
                          <a:effectLst/>
                          <a:latin typeface="+mn-lt"/>
                          <a:ea typeface="+mn-ea"/>
                        </a:rPr>
                        <a:t>的方式 </a:t>
                      </a:r>
                      <a:endParaRPr kumimoji="1" lang="zh-CN" altLang="en-US" sz="2400" b="0" i="0" u="none" strike="noStrike" cap="none" normalizeH="0" baseline="0" dirty="0">
                        <a:ln>
                          <a:noFill/>
                        </a:ln>
                        <a:solidFill>
                          <a:schemeClr val="tx1"/>
                        </a:solidFill>
                        <a:effectLst/>
                        <a:latin typeface="+mn-lt"/>
                        <a:ea typeface="+mn-ea"/>
                      </a:endParaRPr>
                    </a:p>
                  </a:txBody>
                  <a:tcPr marT="45723" marB="45723"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chemeClr val="tx1"/>
                          </a:solidFill>
                          <a:effectLst/>
                          <a:latin typeface="+mn-lt"/>
                          <a:ea typeface="+mn-ea"/>
                        </a:rPr>
                        <a:t>自下而上 </a:t>
                      </a:r>
                      <a:endParaRPr kumimoji="1" lang="zh-CN" altLang="en-US" sz="2400" b="0" i="0" u="none" strike="noStrike" cap="none" normalizeH="0" baseline="0" dirty="0">
                        <a:ln>
                          <a:noFill/>
                        </a:ln>
                        <a:solidFill>
                          <a:schemeClr val="tx1"/>
                        </a:solidFill>
                        <a:effectLst/>
                        <a:latin typeface="+mn-lt"/>
                        <a:ea typeface="+mn-ea"/>
                      </a:endParaRPr>
                    </a:p>
                  </a:txBody>
                  <a:tcPr marT="45723" marB="45723"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chemeClr val="tx1"/>
                          </a:solidFill>
                          <a:effectLst/>
                          <a:latin typeface="+mn-lt"/>
                          <a:ea typeface="+mn-ea"/>
                        </a:rPr>
                        <a:t>自上而下 </a:t>
                      </a:r>
                      <a:endParaRPr kumimoji="1" lang="zh-CN" altLang="en-US" sz="2400" b="0" i="0" u="none" strike="noStrike" cap="none" normalizeH="0" baseline="0" dirty="0">
                        <a:ln>
                          <a:noFill/>
                        </a:ln>
                        <a:solidFill>
                          <a:schemeClr val="tx1"/>
                        </a:solidFill>
                        <a:effectLst/>
                        <a:latin typeface="+mn-lt"/>
                        <a:ea typeface="+mn-ea"/>
                      </a:endParaRPr>
                    </a:p>
                  </a:txBody>
                  <a:tcPr marT="45723" marB="45723"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9611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chemeClr val="tx1"/>
                          </a:solidFill>
                          <a:effectLst/>
                          <a:latin typeface="+mn-lt"/>
                          <a:ea typeface="+mn-ea"/>
                        </a:rPr>
                        <a:t>归约还是</a:t>
                      </a:r>
                      <a:endParaRPr kumimoji="1" lang="en-US" altLang="zh-CN" sz="2400" b="0" i="0" u="none" strike="noStrike" cap="none" normalizeH="0" baseline="0" dirty="0">
                        <a:ln>
                          <a:noFill/>
                        </a:ln>
                        <a:solidFill>
                          <a:schemeClr val="tx1"/>
                        </a:solidFill>
                        <a:effectLst/>
                        <a:latin typeface="+mn-lt"/>
                        <a:ea typeface="+mn-ea"/>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chemeClr val="tx1"/>
                          </a:solidFill>
                          <a:effectLst/>
                          <a:latin typeface="+mn-lt"/>
                          <a:ea typeface="+mn-ea"/>
                        </a:rPr>
                        <a:t>推导 </a:t>
                      </a:r>
                      <a:endParaRPr kumimoji="1" lang="zh-CN" altLang="en-US" sz="2400" b="0" i="0" u="none" strike="noStrike" cap="none" normalizeH="0" baseline="0" dirty="0">
                        <a:ln>
                          <a:noFill/>
                        </a:ln>
                        <a:solidFill>
                          <a:schemeClr val="tx1"/>
                        </a:solidFill>
                        <a:effectLst/>
                        <a:latin typeface="+mn-lt"/>
                        <a:ea typeface="+mn-ea"/>
                      </a:endParaRPr>
                    </a:p>
                  </a:txBody>
                  <a:tcPr marT="45723" marB="45723"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chemeClr val="tx1"/>
                          </a:solidFill>
                          <a:effectLst/>
                          <a:latin typeface="+mn-lt"/>
                          <a:ea typeface="+mn-ea"/>
                        </a:rPr>
                        <a:t>规范归约 </a:t>
                      </a:r>
                      <a:endParaRPr kumimoji="1" lang="zh-CN" altLang="en-US" sz="2400" b="0" i="0" u="none" strike="noStrike" cap="none" normalizeH="0" baseline="0" dirty="0">
                        <a:ln>
                          <a:noFill/>
                        </a:ln>
                        <a:solidFill>
                          <a:schemeClr val="tx1"/>
                        </a:solidFill>
                        <a:effectLst/>
                        <a:latin typeface="+mn-lt"/>
                        <a:ea typeface="+mn-ea"/>
                      </a:endParaRPr>
                    </a:p>
                  </a:txBody>
                  <a:tcPr marT="45723" marB="45723"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chemeClr val="tx1"/>
                          </a:solidFill>
                          <a:effectLst/>
                          <a:latin typeface="+mn-lt"/>
                          <a:ea typeface="+mn-ea"/>
                        </a:rPr>
                        <a:t>最左推导 </a:t>
                      </a:r>
                      <a:endParaRPr kumimoji="1" lang="zh-CN" altLang="en-US" sz="2400" b="0" i="0" u="none" strike="noStrike" cap="none" normalizeH="0" baseline="0" dirty="0">
                        <a:ln>
                          <a:noFill/>
                        </a:ln>
                        <a:solidFill>
                          <a:schemeClr val="tx1"/>
                        </a:solidFill>
                        <a:effectLst/>
                        <a:latin typeface="+mn-lt"/>
                        <a:ea typeface="+mn-ea"/>
                      </a:endParaRPr>
                    </a:p>
                  </a:txBody>
                  <a:tcPr marT="45723" marB="45723"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920246">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chemeClr val="tx1"/>
                          </a:solidFill>
                          <a:effectLst/>
                          <a:latin typeface="+mn-lt"/>
                          <a:ea typeface="+mn-ea"/>
                        </a:rPr>
                        <a:t>决定使用</a:t>
                      </a:r>
                      <a:endParaRPr kumimoji="1" lang="en-US" altLang="zh-CN" sz="2400" b="0" i="0" u="none" strike="noStrike" cap="none" normalizeH="0" baseline="0" dirty="0">
                        <a:ln>
                          <a:noFill/>
                        </a:ln>
                        <a:solidFill>
                          <a:schemeClr val="tx1"/>
                        </a:solidFill>
                        <a:effectLst/>
                        <a:latin typeface="+mn-lt"/>
                        <a:ea typeface="+mn-ea"/>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chemeClr val="tx1"/>
                          </a:solidFill>
                          <a:effectLst/>
                          <a:latin typeface="+mn-lt"/>
                          <a:ea typeface="+mn-ea"/>
                        </a:rPr>
                        <a:t>产生式的时机 </a:t>
                      </a:r>
                      <a:endParaRPr kumimoji="1" lang="zh-CN" altLang="en-US" sz="2400" b="0" i="0" u="none" strike="noStrike" cap="none" normalizeH="0" baseline="0" dirty="0">
                        <a:ln>
                          <a:noFill/>
                        </a:ln>
                        <a:solidFill>
                          <a:schemeClr val="tx1"/>
                        </a:solidFill>
                        <a:effectLst/>
                        <a:latin typeface="+mn-lt"/>
                        <a:ea typeface="+mn-ea"/>
                      </a:endParaRPr>
                    </a:p>
                  </a:txBody>
                  <a:tcPr marT="45723" marB="45723"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chemeClr val="tx1"/>
                          </a:solidFill>
                          <a:effectLst/>
                          <a:latin typeface="+mn-lt"/>
                          <a:ea typeface="+mn-ea"/>
                        </a:rPr>
                        <a:t>看见产生式右部推出的整个终结符串后，才确定用哪个产生式进行归约 </a:t>
                      </a:r>
                      <a:endParaRPr kumimoji="1" lang="zh-CN" altLang="en-US" sz="2400" b="0" i="0" u="none" strike="noStrike" cap="none" normalizeH="0" baseline="0" dirty="0">
                        <a:ln>
                          <a:noFill/>
                        </a:ln>
                        <a:solidFill>
                          <a:schemeClr val="tx1"/>
                        </a:solidFill>
                        <a:effectLst/>
                        <a:latin typeface="+mn-lt"/>
                        <a:ea typeface="+mn-ea"/>
                      </a:endParaRPr>
                    </a:p>
                  </a:txBody>
                  <a:tcPr marT="45723" marB="45723"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chemeClr val="tx1"/>
                          </a:solidFill>
                          <a:effectLst/>
                          <a:latin typeface="+mn-lt"/>
                          <a:ea typeface="+mn-ea"/>
                        </a:rPr>
                        <a:t>看见产生式右部推出的第一个终结符后，便要确定用哪个产生式推导 </a:t>
                      </a:r>
                      <a:endParaRPr kumimoji="1" lang="zh-CN" altLang="en-US" sz="2400" b="0" i="0" u="none" strike="noStrike" cap="none" normalizeH="0" baseline="0" dirty="0">
                        <a:ln>
                          <a:noFill/>
                        </a:ln>
                        <a:solidFill>
                          <a:schemeClr val="tx1"/>
                        </a:solidFill>
                        <a:effectLst/>
                        <a:latin typeface="+mn-lt"/>
                        <a:ea typeface="+mn-ea"/>
                      </a:endParaRPr>
                    </a:p>
                  </a:txBody>
                  <a:tcPr marT="45723" marB="45723"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96094">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chemeClr val="tx1"/>
                          </a:solidFill>
                          <a:effectLst/>
                          <a:latin typeface="+mn-lt"/>
                          <a:ea typeface="+mn-ea"/>
                        </a:rPr>
                        <a:t>对文法的</a:t>
                      </a:r>
                      <a:endParaRPr kumimoji="1" lang="en-US" altLang="zh-CN" sz="2400" b="0" i="0" u="none" strike="noStrike" cap="none" normalizeH="0" baseline="0" dirty="0">
                        <a:ln>
                          <a:noFill/>
                        </a:ln>
                        <a:solidFill>
                          <a:schemeClr val="tx1"/>
                        </a:solidFill>
                        <a:effectLst/>
                        <a:latin typeface="+mn-lt"/>
                        <a:ea typeface="+mn-ea"/>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chemeClr val="tx1"/>
                          </a:solidFill>
                          <a:effectLst/>
                          <a:latin typeface="+mn-lt"/>
                          <a:ea typeface="+mn-ea"/>
                        </a:rPr>
                        <a:t>显式限制 </a:t>
                      </a:r>
                      <a:endParaRPr kumimoji="1" lang="zh-CN" altLang="en-US" sz="2400" b="0" i="0" u="none" strike="noStrike" cap="none" normalizeH="0" baseline="0" dirty="0">
                        <a:ln>
                          <a:noFill/>
                        </a:ln>
                        <a:solidFill>
                          <a:schemeClr val="tx1"/>
                        </a:solidFill>
                        <a:effectLst/>
                        <a:latin typeface="+mn-lt"/>
                        <a:ea typeface="+mn-ea"/>
                      </a:endParaRPr>
                    </a:p>
                  </a:txBody>
                  <a:tcPr marT="45711" marB="45711"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chemeClr val="tx1"/>
                          </a:solidFill>
                          <a:effectLst/>
                          <a:latin typeface="+mn-lt"/>
                          <a:ea typeface="+mn-ea"/>
                        </a:rPr>
                        <a:t>对文法没有限制 </a:t>
                      </a:r>
                      <a:endParaRPr kumimoji="1" lang="zh-CN" altLang="en-US" sz="2400" b="0" i="0" u="none" strike="noStrike" cap="none" normalizeH="0" baseline="0" dirty="0">
                        <a:ln>
                          <a:noFill/>
                        </a:ln>
                        <a:solidFill>
                          <a:schemeClr val="tx1"/>
                        </a:solidFill>
                        <a:effectLst/>
                        <a:latin typeface="+mn-lt"/>
                        <a:ea typeface="+mn-ea"/>
                      </a:endParaRPr>
                    </a:p>
                  </a:txBody>
                  <a:tcPr marT="45711" marB="45711"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chemeClr val="tx1"/>
                          </a:solidFill>
                          <a:effectLst/>
                          <a:latin typeface="+mn-lt"/>
                          <a:ea typeface="+mn-ea"/>
                        </a:rPr>
                        <a:t>无左递归、无公共左因子 </a:t>
                      </a:r>
                      <a:endParaRPr kumimoji="1" lang="zh-CN" altLang="en-US" sz="2400" b="0" i="0" u="none" strike="noStrike" cap="none" normalizeH="0" baseline="0" dirty="0">
                        <a:ln>
                          <a:noFill/>
                        </a:ln>
                        <a:solidFill>
                          <a:schemeClr val="tx1"/>
                        </a:solidFill>
                        <a:effectLst/>
                        <a:latin typeface="+mn-lt"/>
                        <a:ea typeface="+mn-ea"/>
                      </a:endParaRPr>
                    </a:p>
                  </a:txBody>
                  <a:tcPr marT="45711" marB="45711"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比较</a:t>
            </a:r>
            <a:r>
              <a:rPr lang="en-US" altLang="zh-CN" dirty="0"/>
              <a:t>(</a:t>
            </a:r>
            <a:r>
              <a:rPr lang="zh-CN" altLang="en-US" dirty="0"/>
              <a:t>续</a:t>
            </a:r>
            <a:r>
              <a:rPr lang="en-US" altLang="zh-CN" dirty="0"/>
              <a:t>)</a:t>
            </a:r>
            <a:endParaRPr lang="zh-CN" altLang="en-US" dirty="0"/>
          </a:p>
        </p:txBody>
      </p:sp>
      <p:graphicFrame>
        <p:nvGraphicFramePr>
          <p:cNvPr id="6" name="内容占位符 5"/>
          <p:cNvGraphicFramePr>
            <a:graphicFrameLocks noGrp="1"/>
          </p:cNvGraphicFramePr>
          <p:nvPr>
            <p:ph sz="quarter" idx="13"/>
          </p:nvPr>
        </p:nvGraphicFramePr>
        <p:xfrm>
          <a:off x="584717" y="1411840"/>
          <a:ext cx="8062326" cy="4114786"/>
        </p:xfrm>
        <a:graphic>
          <a:graphicData uri="http://schemas.openxmlformats.org/drawingml/2006/table">
            <a:tbl>
              <a:tblPr/>
              <a:tblGrid>
                <a:gridCol w="1835702"/>
                <a:gridCol w="3297186"/>
                <a:gridCol w="2929438"/>
              </a:tblGrid>
              <a:tr h="457206">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dirty="0">
                        <a:ln>
                          <a:noFill/>
                        </a:ln>
                        <a:solidFill>
                          <a:schemeClr val="tx1"/>
                        </a:solidFill>
                        <a:effectLst/>
                        <a:latin typeface="+mn-lt"/>
                        <a:ea typeface="+mn-ea"/>
                      </a:endParaRPr>
                    </a:p>
                  </a:txBody>
                  <a:tcPr marT="45723" marB="45723"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mn-lt"/>
                          <a:ea typeface="+mn-ea"/>
                        </a:rPr>
                        <a:t>LR(1)</a:t>
                      </a:r>
                      <a:r>
                        <a:rPr kumimoji="1" lang="zh-CN" altLang="en-US" sz="2400" b="0" i="0" u="none" strike="noStrike" cap="none" normalizeH="0" baseline="0" dirty="0">
                          <a:ln>
                            <a:noFill/>
                          </a:ln>
                          <a:solidFill>
                            <a:schemeClr val="tx1"/>
                          </a:solidFill>
                          <a:effectLst/>
                          <a:latin typeface="+mn-lt"/>
                          <a:ea typeface="+mn-ea"/>
                        </a:rPr>
                        <a:t>方法 </a:t>
                      </a:r>
                      <a:endParaRPr kumimoji="1" lang="zh-CN" altLang="en-US" sz="2400" b="0" i="0" u="none" strike="noStrike" cap="none" normalizeH="0" baseline="0" dirty="0">
                        <a:ln>
                          <a:noFill/>
                        </a:ln>
                        <a:solidFill>
                          <a:schemeClr val="tx1"/>
                        </a:solidFill>
                        <a:effectLst/>
                        <a:latin typeface="+mn-lt"/>
                        <a:ea typeface="+mn-ea"/>
                      </a:endParaRPr>
                    </a:p>
                  </a:txBody>
                  <a:tcPr marT="45723" marB="45723"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mn-lt"/>
                          <a:ea typeface="+mn-ea"/>
                        </a:rPr>
                        <a:t>LL(1)</a:t>
                      </a:r>
                      <a:r>
                        <a:rPr kumimoji="1" lang="zh-CN" altLang="en-US" sz="2400" b="0" i="0" u="none" strike="noStrike" cap="none" normalizeH="0" baseline="0" dirty="0">
                          <a:ln>
                            <a:noFill/>
                          </a:ln>
                          <a:solidFill>
                            <a:schemeClr val="tx1"/>
                          </a:solidFill>
                          <a:effectLst/>
                          <a:latin typeface="+mn-lt"/>
                          <a:ea typeface="+mn-ea"/>
                        </a:rPr>
                        <a:t>方法 </a:t>
                      </a:r>
                      <a:endParaRPr kumimoji="1" lang="zh-CN" altLang="en-US" sz="2400" b="0" i="0" u="none" strike="noStrike" cap="none" normalizeH="0" baseline="0" dirty="0">
                        <a:ln>
                          <a:noFill/>
                        </a:ln>
                        <a:solidFill>
                          <a:schemeClr val="tx1"/>
                        </a:solidFill>
                        <a:effectLst/>
                        <a:latin typeface="+mn-lt"/>
                        <a:ea typeface="+mn-ea"/>
                      </a:endParaRPr>
                    </a:p>
                  </a:txBody>
                  <a:tcPr marT="45723" marB="45723"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r h="822942">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chemeClr val="tx1"/>
                          </a:solidFill>
                          <a:effectLst/>
                          <a:latin typeface="+mn-lt"/>
                          <a:ea typeface="+mn-ea"/>
                        </a:rPr>
                        <a:t>分析表比较 </a:t>
                      </a:r>
                      <a:endParaRPr kumimoji="1" lang="zh-CN" altLang="en-US" sz="2400" b="0" i="0" u="none" strike="noStrike" cap="none" normalizeH="0" baseline="0" dirty="0">
                        <a:ln>
                          <a:noFill/>
                        </a:ln>
                        <a:solidFill>
                          <a:schemeClr val="tx1"/>
                        </a:solidFill>
                        <a:effectLst/>
                        <a:latin typeface="+mn-lt"/>
                        <a:ea typeface="+mn-ea"/>
                      </a:endParaRPr>
                    </a:p>
                  </a:txBody>
                  <a:tcPr marT="45711" marB="45711"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pPr>
                      <a:r>
                        <a:rPr kumimoji="1" lang="zh-CN" altLang="en-US" sz="2400" b="0" i="0" u="none" strike="noStrike" cap="none" normalizeH="0" baseline="0" dirty="0">
                          <a:ln>
                            <a:noFill/>
                          </a:ln>
                          <a:solidFill>
                            <a:schemeClr val="tx1"/>
                          </a:solidFill>
                          <a:effectLst/>
                          <a:latin typeface="+mn-lt"/>
                          <a:ea typeface="+mn-ea"/>
                        </a:rPr>
                        <a:t>状态</a:t>
                      </a:r>
                      <a:r>
                        <a:rPr kumimoji="1" lang="en-US" altLang="zh-CN" sz="2400" b="0" i="0" u="none" strike="noStrike" cap="none" normalizeH="0" baseline="0" dirty="0">
                          <a:ln>
                            <a:noFill/>
                          </a:ln>
                          <a:solidFill>
                            <a:schemeClr val="tx1"/>
                          </a:solidFill>
                          <a:effectLst/>
                          <a:latin typeface="+mn-lt"/>
                          <a:ea typeface="+mn-ea"/>
                        </a:rPr>
                        <a:t>×</a:t>
                      </a:r>
                      <a:r>
                        <a:rPr kumimoji="1" lang="zh-CN" altLang="en-US" sz="2400" b="0" i="0" u="none" strike="noStrike" cap="none" normalizeH="0" baseline="0" dirty="0">
                          <a:ln>
                            <a:noFill/>
                          </a:ln>
                          <a:solidFill>
                            <a:schemeClr val="tx1"/>
                          </a:solidFill>
                          <a:effectLst/>
                          <a:latin typeface="+mn-lt"/>
                          <a:ea typeface="+mn-ea"/>
                        </a:rPr>
                        <a:t>文法符号</a:t>
                      </a:r>
                      <a:endParaRPr kumimoji="1" lang="zh-CN" altLang="en-US" sz="2400" b="0" i="0" u="none" strike="noStrike" cap="none" normalizeH="0" baseline="0" dirty="0">
                        <a:ln>
                          <a:noFill/>
                        </a:ln>
                        <a:solidFill>
                          <a:schemeClr val="tx1"/>
                        </a:solidFill>
                        <a:effectLst/>
                        <a:latin typeface="+mn-lt"/>
                        <a:ea typeface="+mn-ea"/>
                      </a:endParaRPr>
                    </a:p>
                    <a:p>
                      <a:pPr marL="0" marR="0" lvl="0" indent="0" algn="l" defTabSz="914400" rtl="0" eaLnBrk="1" fontAlgn="base" latinLnBrk="0" hangingPunct="1">
                        <a:lnSpc>
                          <a:spcPct val="90000"/>
                        </a:lnSpc>
                        <a:spcBef>
                          <a:spcPct val="20000"/>
                        </a:spcBef>
                        <a:spcAft>
                          <a:spcPct val="0"/>
                        </a:spcAft>
                        <a:buClrTx/>
                        <a:buSzTx/>
                        <a:buFontTx/>
                        <a:buNone/>
                      </a:pPr>
                      <a:r>
                        <a:rPr kumimoji="1" lang="zh-CN" altLang="en-US" sz="2400" b="0" i="0" u="none" strike="noStrike" cap="none" normalizeH="0" baseline="0" dirty="0">
                          <a:ln>
                            <a:noFill/>
                          </a:ln>
                          <a:solidFill>
                            <a:schemeClr val="tx1"/>
                          </a:solidFill>
                          <a:effectLst/>
                          <a:latin typeface="+mn-lt"/>
                          <a:ea typeface="+mn-ea"/>
                        </a:rPr>
                        <a:t>分析表大 </a:t>
                      </a:r>
                      <a:endParaRPr kumimoji="1" lang="zh-CN" altLang="en-US" sz="2400" b="0" i="0" u="none" strike="noStrike" cap="none" normalizeH="0" baseline="0" dirty="0">
                        <a:ln>
                          <a:noFill/>
                        </a:ln>
                        <a:solidFill>
                          <a:schemeClr val="tx1"/>
                        </a:solidFill>
                        <a:effectLst/>
                        <a:latin typeface="+mn-lt"/>
                        <a:ea typeface="+mn-ea"/>
                      </a:endParaRPr>
                    </a:p>
                  </a:txBody>
                  <a:tcPr marT="45711" marB="45711"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pPr>
                      <a:r>
                        <a:rPr kumimoji="1" lang="zh-CN" altLang="en-US" sz="2400" b="0" i="0" u="none" strike="noStrike" cap="none" normalizeH="0" baseline="0" dirty="0">
                          <a:ln>
                            <a:noFill/>
                          </a:ln>
                          <a:solidFill>
                            <a:schemeClr val="tx1"/>
                          </a:solidFill>
                          <a:effectLst/>
                          <a:latin typeface="+mn-lt"/>
                          <a:ea typeface="+mn-ea"/>
                        </a:rPr>
                        <a:t>非终结符</a:t>
                      </a:r>
                      <a:r>
                        <a:rPr kumimoji="1" lang="en-US" altLang="zh-CN" sz="2400" b="0" i="0" u="none" strike="noStrike" cap="none" normalizeH="0" baseline="0" dirty="0">
                          <a:ln>
                            <a:noFill/>
                          </a:ln>
                          <a:solidFill>
                            <a:schemeClr val="tx1"/>
                          </a:solidFill>
                          <a:effectLst/>
                          <a:latin typeface="+mn-lt"/>
                          <a:ea typeface="+mn-ea"/>
                        </a:rPr>
                        <a:t>×</a:t>
                      </a:r>
                      <a:r>
                        <a:rPr kumimoji="1" lang="zh-CN" altLang="en-US" sz="2400" b="0" i="0" u="none" strike="noStrike" cap="none" normalizeH="0" baseline="0" dirty="0">
                          <a:ln>
                            <a:noFill/>
                          </a:ln>
                          <a:solidFill>
                            <a:schemeClr val="tx1"/>
                          </a:solidFill>
                          <a:effectLst/>
                          <a:latin typeface="+mn-lt"/>
                          <a:ea typeface="+mn-ea"/>
                        </a:rPr>
                        <a:t>终结符</a:t>
                      </a:r>
                      <a:endParaRPr kumimoji="1" lang="zh-CN" altLang="en-US" sz="2400" b="0" i="0" u="none" strike="noStrike" cap="none" normalizeH="0" baseline="0" dirty="0">
                        <a:ln>
                          <a:noFill/>
                        </a:ln>
                        <a:solidFill>
                          <a:schemeClr val="tx1"/>
                        </a:solidFill>
                        <a:effectLst/>
                        <a:latin typeface="+mn-lt"/>
                        <a:ea typeface="+mn-ea"/>
                      </a:endParaRPr>
                    </a:p>
                    <a:p>
                      <a:pPr marL="0" marR="0" lvl="0" indent="0" algn="l" defTabSz="914400" rtl="0" eaLnBrk="1" fontAlgn="base" latinLnBrk="0" hangingPunct="1">
                        <a:lnSpc>
                          <a:spcPct val="90000"/>
                        </a:lnSpc>
                        <a:spcBef>
                          <a:spcPct val="20000"/>
                        </a:spcBef>
                        <a:spcAft>
                          <a:spcPct val="0"/>
                        </a:spcAft>
                        <a:buClrTx/>
                        <a:buSzTx/>
                        <a:buFontTx/>
                        <a:buNone/>
                      </a:pPr>
                      <a:r>
                        <a:rPr kumimoji="1" lang="zh-CN" altLang="en-US" sz="2400" b="0" i="0" u="none" strike="noStrike" cap="none" normalizeH="0" baseline="0" dirty="0">
                          <a:ln>
                            <a:noFill/>
                          </a:ln>
                          <a:solidFill>
                            <a:schemeClr val="tx1"/>
                          </a:solidFill>
                          <a:effectLst/>
                          <a:latin typeface="+mn-lt"/>
                          <a:ea typeface="+mn-ea"/>
                        </a:rPr>
                        <a:t>分析表小 </a:t>
                      </a:r>
                      <a:endParaRPr kumimoji="1" lang="zh-CN" altLang="en-US" sz="2400" b="0" i="0" u="none" strike="noStrike" cap="none" normalizeH="0" baseline="0" dirty="0">
                        <a:ln>
                          <a:noFill/>
                        </a:ln>
                        <a:solidFill>
                          <a:schemeClr val="tx1"/>
                        </a:solidFill>
                        <a:effectLst/>
                        <a:latin typeface="+mn-lt"/>
                        <a:ea typeface="+mn-ea"/>
                      </a:endParaRPr>
                    </a:p>
                  </a:txBody>
                  <a:tcPr marT="45711" marB="45711"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r h="822942">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chemeClr val="tx1"/>
                          </a:solidFill>
                          <a:effectLst/>
                          <a:latin typeface="+mn-lt"/>
                          <a:ea typeface="+mn-ea"/>
                        </a:rPr>
                        <a:t>分析栈比较 </a:t>
                      </a:r>
                      <a:endParaRPr kumimoji="1" lang="zh-CN" altLang="en-US" sz="2400" b="0" i="0" u="none" strike="noStrike" cap="none" normalizeH="0" baseline="0" dirty="0">
                        <a:ln>
                          <a:noFill/>
                        </a:ln>
                        <a:solidFill>
                          <a:schemeClr val="tx1"/>
                        </a:solidFill>
                        <a:effectLst/>
                        <a:latin typeface="+mn-lt"/>
                        <a:ea typeface="+mn-ea"/>
                      </a:endParaRPr>
                    </a:p>
                  </a:txBody>
                  <a:tcPr marT="45711" marB="45711"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chemeClr val="tx1"/>
                          </a:solidFill>
                          <a:effectLst/>
                          <a:latin typeface="+mn-lt"/>
                          <a:ea typeface="+mn-ea"/>
                        </a:rPr>
                        <a:t>状态栈，通常状态比文法符号包含更多信息 </a:t>
                      </a:r>
                      <a:endParaRPr kumimoji="1" lang="zh-CN" altLang="en-US" sz="2400" b="0" i="0" u="none" strike="noStrike" cap="none" normalizeH="0" baseline="0" dirty="0">
                        <a:ln>
                          <a:noFill/>
                        </a:ln>
                        <a:solidFill>
                          <a:schemeClr val="tx1"/>
                        </a:solidFill>
                        <a:effectLst/>
                        <a:latin typeface="+mn-lt"/>
                        <a:ea typeface="+mn-ea"/>
                      </a:endParaRPr>
                    </a:p>
                  </a:txBody>
                  <a:tcPr marT="45711" marB="45711"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chemeClr val="tx1"/>
                          </a:solidFill>
                          <a:effectLst/>
                          <a:latin typeface="+mn-lt"/>
                          <a:ea typeface="+mn-ea"/>
                        </a:rPr>
                        <a:t>文法符号栈 </a:t>
                      </a:r>
                      <a:endParaRPr kumimoji="1" lang="zh-CN" altLang="en-US" sz="2400" b="0" i="0" u="none" strike="noStrike" cap="none" normalizeH="0" baseline="0" dirty="0">
                        <a:ln>
                          <a:noFill/>
                        </a:ln>
                        <a:solidFill>
                          <a:schemeClr val="tx1"/>
                        </a:solidFill>
                        <a:effectLst/>
                        <a:latin typeface="+mn-lt"/>
                        <a:ea typeface="+mn-ea"/>
                      </a:endParaRPr>
                    </a:p>
                  </a:txBody>
                  <a:tcPr marT="45711" marB="45711"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r h="118872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chemeClr val="tx1"/>
                          </a:solidFill>
                          <a:effectLst/>
                          <a:latin typeface="+mn-lt"/>
                          <a:ea typeface="+mn-ea"/>
                        </a:rPr>
                        <a:t>确定句柄 </a:t>
                      </a:r>
                      <a:endParaRPr kumimoji="1" lang="zh-CN" altLang="en-US" sz="2400" b="0" i="0" u="none" strike="noStrike" cap="none" normalizeH="0" baseline="0" dirty="0">
                        <a:ln>
                          <a:noFill/>
                        </a:ln>
                        <a:solidFill>
                          <a:schemeClr val="tx1"/>
                        </a:solidFill>
                        <a:effectLst/>
                        <a:latin typeface="+mn-lt"/>
                        <a:ea typeface="+mn-ea"/>
                      </a:endParaRPr>
                    </a:p>
                  </a:txBody>
                  <a:tcPr marT="45724" marB="4572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chemeClr val="tx1"/>
                          </a:solidFill>
                          <a:effectLst/>
                          <a:latin typeface="+mn-lt"/>
                          <a:ea typeface="+mn-ea"/>
                        </a:rPr>
                        <a:t>根据栈顶状态和下一个符号便可以确定句柄和归约所用产生式 </a:t>
                      </a:r>
                      <a:endParaRPr kumimoji="1" lang="zh-CN" altLang="en-US" sz="2400" b="0" i="0" u="none" strike="noStrike" cap="none" normalizeH="0" baseline="0" dirty="0">
                        <a:ln>
                          <a:noFill/>
                        </a:ln>
                        <a:solidFill>
                          <a:schemeClr val="tx1"/>
                        </a:solidFill>
                        <a:effectLst/>
                        <a:latin typeface="+mn-lt"/>
                        <a:ea typeface="+mn-ea"/>
                      </a:endParaRPr>
                    </a:p>
                  </a:txBody>
                  <a:tcPr marT="45724" marB="4572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chemeClr val="tx1"/>
                          </a:solidFill>
                          <a:effectLst/>
                          <a:latin typeface="+mn-lt"/>
                          <a:ea typeface="+mn-ea"/>
                        </a:rPr>
                        <a:t>无句柄概念 </a:t>
                      </a:r>
                      <a:endParaRPr kumimoji="1" lang="zh-CN" altLang="en-US" sz="2400" b="0" i="0" u="none" strike="noStrike" cap="none" normalizeH="0" baseline="0" dirty="0">
                        <a:ln>
                          <a:noFill/>
                        </a:ln>
                        <a:solidFill>
                          <a:schemeClr val="tx1"/>
                        </a:solidFill>
                        <a:effectLst/>
                        <a:latin typeface="+mn-lt"/>
                        <a:ea typeface="+mn-ea"/>
                      </a:endParaRPr>
                    </a:p>
                  </a:txBody>
                  <a:tcPr marT="45724" marB="4572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r h="82296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chemeClr val="tx1"/>
                          </a:solidFill>
                          <a:effectLst/>
                          <a:latin typeface="+mn-lt"/>
                          <a:ea typeface="+mn-ea"/>
                        </a:rPr>
                        <a:t>语法错误 </a:t>
                      </a:r>
                      <a:endParaRPr kumimoji="1" lang="zh-CN" altLang="en-US" sz="2400" b="0" i="0" u="none" strike="noStrike" cap="none" normalizeH="0" baseline="0" dirty="0">
                        <a:ln>
                          <a:noFill/>
                        </a:ln>
                        <a:solidFill>
                          <a:schemeClr val="tx1"/>
                        </a:solidFill>
                        <a:effectLst/>
                        <a:latin typeface="+mn-lt"/>
                        <a:ea typeface="+mn-ea"/>
                      </a:endParaRPr>
                    </a:p>
                  </a:txBody>
                  <a:tcPr marT="45724" marB="4572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chemeClr val="tx1"/>
                          </a:solidFill>
                          <a:effectLst/>
                          <a:latin typeface="+mn-lt"/>
                          <a:ea typeface="+mn-ea"/>
                        </a:rPr>
                        <a:t>决不会将出错点后的符号移入分析栈 </a:t>
                      </a:r>
                      <a:endParaRPr kumimoji="1" lang="zh-CN" altLang="en-US" sz="2400" b="0" i="0" u="none" strike="noStrike" cap="none" normalizeH="0" baseline="0" dirty="0">
                        <a:ln>
                          <a:noFill/>
                        </a:ln>
                        <a:solidFill>
                          <a:schemeClr val="tx1"/>
                        </a:solidFill>
                        <a:effectLst/>
                        <a:latin typeface="+mn-lt"/>
                        <a:ea typeface="+mn-ea"/>
                      </a:endParaRPr>
                    </a:p>
                  </a:txBody>
                  <a:tcPr marT="45724" marB="4572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chemeClr val="tx1"/>
                          </a:solidFill>
                          <a:effectLst/>
                          <a:latin typeface="+mn-lt"/>
                          <a:ea typeface="+mn-ea"/>
                        </a:rPr>
                        <a:t>和</a:t>
                      </a:r>
                      <a:r>
                        <a:rPr kumimoji="1" lang="en-US" altLang="zh-CN" sz="2400" b="0" i="0" u="none" strike="noStrike" cap="none" normalizeH="0" baseline="0" dirty="0">
                          <a:ln>
                            <a:noFill/>
                          </a:ln>
                          <a:solidFill>
                            <a:schemeClr val="tx1"/>
                          </a:solidFill>
                          <a:effectLst/>
                          <a:latin typeface="+mn-lt"/>
                          <a:ea typeface="+mn-ea"/>
                        </a:rPr>
                        <a:t>LR</a:t>
                      </a:r>
                      <a:r>
                        <a:rPr kumimoji="1" lang="zh-CN" altLang="en-US" sz="2400" b="0" i="0" u="none" strike="noStrike" cap="none" normalizeH="0" baseline="0" dirty="0">
                          <a:ln>
                            <a:noFill/>
                          </a:ln>
                          <a:solidFill>
                            <a:schemeClr val="tx1"/>
                          </a:solidFill>
                          <a:effectLst/>
                          <a:latin typeface="+mn-lt"/>
                          <a:ea typeface="+mn-ea"/>
                        </a:rPr>
                        <a:t>一样，决不会读过出错点而不报错 </a:t>
                      </a:r>
                      <a:endParaRPr kumimoji="1" lang="zh-CN" altLang="en-US" sz="2400" b="0" i="0" u="none" strike="noStrike" cap="none" normalizeH="0" baseline="0" dirty="0">
                        <a:ln>
                          <a:noFill/>
                        </a:ln>
                        <a:solidFill>
                          <a:schemeClr val="tx1"/>
                        </a:solidFill>
                        <a:effectLst/>
                        <a:latin typeface="+mn-lt"/>
                        <a:ea typeface="+mn-ea"/>
                      </a:endParaRPr>
                    </a:p>
                  </a:txBody>
                  <a:tcPr marT="45724" marB="4572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a:xfrm>
            <a:off x="768096" y="241108"/>
            <a:ext cx="8008156" cy="900000"/>
          </a:xfrm>
        </p:spPr>
        <p:txBody>
          <a:bodyPr>
            <a:normAutofit/>
          </a:bodyPr>
          <a:lstStyle/>
          <a:p>
            <a:r>
              <a:rPr lang="zh-CN" altLang="en-US" dirty="0"/>
              <a:t>四种</a:t>
            </a:r>
            <a:r>
              <a:rPr lang="en-US" altLang="zh-CN" dirty="0"/>
              <a:t>LR</a:t>
            </a:r>
            <a:r>
              <a:rPr lang="zh-CN" altLang="en-US" dirty="0"/>
              <a:t>文法的判断的典型题型</a:t>
            </a:r>
            <a:endParaRPr lang="zh-CN" altLang="en-US" dirty="0"/>
          </a:p>
        </p:txBody>
      </p:sp>
      <p:sp>
        <p:nvSpPr>
          <p:cNvPr id="4" name="内容占位符 3"/>
          <p:cNvSpPr>
            <a:spLocks noGrp="1"/>
          </p:cNvSpPr>
          <p:nvPr>
            <p:ph sz="quarter" idx="13"/>
          </p:nvPr>
        </p:nvSpPr>
        <p:spPr/>
        <p:txBody>
          <a:bodyPr>
            <a:noAutofit/>
          </a:bodyPr>
          <a:lstStyle/>
          <a:p>
            <a:r>
              <a:rPr lang="zh-CN" altLang="en-US" sz="2400" dirty="0"/>
              <a:t>给出文法</a:t>
            </a:r>
            <a:r>
              <a:rPr lang="en-US" altLang="zh-CN" sz="2400" dirty="0"/>
              <a:t>G‘[S’]</a:t>
            </a:r>
            <a:r>
              <a:rPr lang="zh-CN" altLang="en-US" sz="2400" dirty="0"/>
              <a:t>，判断该文法是否是</a:t>
            </a:r>
            <a:r>
              <a:rPr lang="en-US" altLang="zh-CN" sz="2400" dirty="0"/>
              <a:t>LR(0)</a:t>
            </a:r>
            <a:r>
              <a:rPr lang="zh-CN" altLang="en-US" sz="2400" dirty="0"/>
              <a:t>、</a:t>
            </a:r>
            <a:r>
              <a:rPr lang="en-US" altLang="zh-CN" sz="2400" dirty="0"/>
              <a:t>SLR(1)</a:t>
            </a:r>
            <a:r>
              <a:rPr lang="zh-CN" altLang="en-US" sz="2400" dirty="0"/>
              <a:t>、</a:t>
            </a:r>
            <a:r>
              <a:rPr lang="en-US" altLang="zh-CN" sz="2400" dirty="0"/>
              <a:t>LR(1)</a:t>
            </a:r>
            <a:r>
              <a:rPr lang="zh-CN" altLang="en-US" sz="2400" dirty="0"/>
              <a:t>、</a:t>
            </a:r>
            <a:r>
              <a:rPr lang="en-US" altLang="zh-CN" sz="2400" dirty="0"/>
              <a:t>LALR(1)</a:t>
            </a:r>
            <a:r>
              <a:rPr lang="zh-CN" altLang="en-US" sz="2400" dirty="0"/>
              <a:t>文法。判断过程如下：</a:t>
            </a:r>
            <a:endParaRPr lang="zh-CN" altLang="en-US" sz="2400" dirty="0"/>
          </a:p>
          <a:p>
            <a:r>
              <a:rPr lang="zh-CN" altLang="en-US" sz="2400" dirty="0">
                <a:solidFill>
                  <a:srgbClr val="FF0000"/>
                </a:solidFill>
              </a:rPr>
              <a:t>首先判断该文法是否是二义文法</a:t>
            </a:r>
            <a:r>
              <a:rPr lang="zh-CN" altLang="en-US" sz="2400" dirty="0"/>
              <a:t>。若是，则肯定不是</a:t>
            </a:r>
            <a:r>
              <a:rPr lang="en-US" altLang="zh-CN" sz="2400" dirty="0"/>
              <a:t>LR</a:t>
            </a:r>
            <a:r>
              <a:rPr lang="zh-CN" altLang="en-US" sz="2400" dirty="0"/>
              <a:t>类文法。若否，则</a:t>
            </a:r>
            <a:r>
              <a:rPr lang="zh-CN" altLang="en-US" sz="2400" dirty="0">
                <a:solidFill>
                  <a:srgbClr val="FF0000"/>
                </a:solidFill>
              </a:rPr>
              <a:t>构造</a:t>
            </a:r>
            <a:r>
              <a:rPr lang="en-US" altLang="zh-CN" sz="2400" dirty="0">
                <a:solidFill>
                  <a:srgbClr val="FF0000"/>
                </a:solidFill>
              </a:rPr>
              <a:t>LR(0)</a:t>
            </a:r>
            <a:r>
              <a:rPr lang="zh-CN" altLang="en-US" sz="2400" dirty="0">
                <a:solidFill>
                  <a:srgbClr val="FF0000"/>
                </a:solidFill>
              </a:rPr>
              <a:t>项目集规范族</a:t>
            </a:r>
            <a:endParaRPr lang="zh-CN" altLang="en-US" sz="2400" dirty="0">
              <a:solidFill>
                <a:srgbClr val="FF0000"/>
              </a:solidFill>
            </a:endParaRPr>
          </a:p>
          <a:p>
            <a:r>
              <a:rPr lang="en-US" altLang="zh-CN" sz="2400" dirty="0"/>
              <a:t>If </a:t>
            </a:r>
            <a:r>
              <a:rPr lang="zh-CN" altLang="en-US" sz="2400" dirty="0"/>
              <a:t>所有的项目集都是</a:t>
            </a:r>
            <a:r>
              <a:rPr lang="zh-CN" altLang="en-US" sz="2400" dirty="0">
                <a:solidFill>
                  <a:srgbClr val="FF0000"/>
                </a:solidFill>
              </a:rPr>
              <a:t>相容</a:t>
            </a:r>
            <a:r>
              <a:rPr lang="zh-CN" altLang="en-US" sz="2400" dirty="0"/>
              <a:t>的，</a:t>
            </a:r>
            <a:r>
              <a:rPr lang="zh-CN" altLang="en-US" sz="2400" dirty="0">
                <a:solidFill>
                  <a:srgbClr val="FF0000"/>
                </a:solidFill>
              </a:rPr>
              <a:t>则为</a:t>
            </a:r>
            <a:r>
              <a:rPr lang="en-US" altLang="zh-CN" sz="2400" dirty="0">
                <a:solidFill>
                  <a:srgbClr val="FF0000"/>
                </a:solidFill>
              </a:rPr>
              <a:t>LR(0)</a:t>
            </a:r>
            <a:r>
              <a:rPr lang="zh-CN" altLang="en-US" sz="2400" dirty="0">
                <a:solidFill>
                  <a:srgbClr val="FF0000"/>
                </a:solidFill>
              </a:rPr>
              <a:t>文法</a:t>
            </a:r>
            <a:r>
              <a:rPr lang="zh-CN" altLang="en-US" sz="2400" dirty="0"/>
              <a:t>；</a:t>
            </a:r>
            <a:endParaRPr lang="zh-CN" altLang="en-US" sz="2400" dirty="0"/>
          </a:p>
          <a:p>
            <a:r>
              <a:rPr lang="en-US" altLang="zh-CN" sz="2400" dirty="0"/>
              <a:t>Else if </a:t>
            </a:r>
            <a:r>
              <a:rPr lang="zh-CN" altLang="en-US" sz="2400" dirty="0"/>
              <a:t>冲突项目可以通过考察非终结符的</a:t>
            </a:r>
            <a:r>
              <a:rPr lang="en-US" altLang="zh-CN" sz="2400" dirty="0">
                <a:solidFill>
                  <a:srgbClr val="FF0000"/>
                </a:solidFill>
              </a:rPr>
              <a:t>FOLLOW</a:t>
            </a:r>
            <a:r>
              <a:rPr lang="zh-CN" altLang="en-US" sz="2400" dirty="0">
                <a:solidFill>
                  <a:srgbClr val="FF0000"/>
                </a:solidFill>
              </a:rPr>
              <a:t>集</a:t>
            </a:r>
            <a:r>
              <a:rPr lang="zh-CN" altLang="en-US" sz="2400" dirty="0"/>
              <a:t>来解决，则为</a:t>
            </a:r>
            <a:r>
              <a:rPr lang="en-US" altLang="zh-CN" sz="2400" dirty="0">
                <a:solidFill>
                  <a:srgbClr val="FF0000"/>
                </a:solidFill>
              </a:rPr>
              <a:t>SLR(1)</a:t>
            </a:r>
            <a:r>
              <a:rPr lang="zh-CN" altLang="en-US" sz="2400" dirty="0">
                <a:solidFill>
                  <a:srgbClr val="FF0000"/>
                </a:solidFill>
              </a:rPr>
              <a:t>文法</a:t>
            </a:r>
            <a:r>
              <a:rPr lang="zh-CN" altLang="en-US" sz="2400" dirty="0"/>
              <a:t>；</a:t>
            </a:r>
            <a:endParaRPr lang="zh-CN" altLang="en-US" sz="2400" dirty="0"/>
          </a:p>
          <a:p>
            <a:r>
              <a:rPr lang="en-US" altLang="zh-CN" sz="2400" dirty="0"/>
              <a:t>Else </a:t>
            </a:r>
            <a:r>
              <a:rPr lang="zh-CN" altLang="en-US" sz="2400" dirty="0">
                <a:solidFill>
                  <a:srgbClr val="FF0000"/>
                </a:solidFill>
              </a:rPr>
              <a:t>构造</a:t>
            </a:r>
            <a:r>
              <a:rPr lang="en-US" altLang="zh-CN" sz="2400" dirty="0">
                <a:solidFill>
                  <a:srgbClr val="FF0000"/>
                </a:solidFill>
              </a:rPr>
              <a:t>LR(1)</a:t>
            </a:r>
            <a:r>
              <a:rPr lang="zh-CN" altLang="en-US" sz="2400" dirty="0">
                <a:solidFill>
                  <a:srgbClr val="FF0000"/>
                </a:solidFill>
              </a:rPr>
              <a:t>项目集规范族</a:t>
            </a:r>
            <a:endParaRPr lang="zh-CN" altLang="en-US" sz="2400" dirty="0">
              <a:solidFill>
                <a:srgbClr val="FF0000"/>
              </a:solidFill>
            </a:endParaRPr>
          </a:p>
          <a:p>
            <a:r>
              <a:rPr lang="en-US" altLang="zh-CN" sz="2400" dirty="0"/>
              <a:t>       If </a:t>
            </a:r>
            <a:r>
              <a:rPr lang="zh-CN" altLang="en-US" sz="2400" dirty="0"/>
              <a:t>任何项目集中都</a:t>
            </a:r>
            <a:r>
              <a:rPr lang="zh-CN" altLang="en-US" sz="2400" dirty="0">
                <a:solidFill>
                  <a:srgbClr val="FF0000"/>
                </a:solidFill>
              </a:rPr>
              <a:t>不存在动作冲突</a:t>
            </a:r>
            <a:r>
              <a:rPr lang="zh-CN" altLang="en-US" sz="2400" dirty="0"/>
              <a:t>，则为</a:t>
            </a:r>
            <a:r>
              <a:rPr lang="en-US" altLang="zh-CN" sz="2400" dirty="0">
                <a:solidFill>
                  <a:srgbClr val="FF0000"/>
                </a:solidFill>
              </a:rPr>
              <a:t>LR(1)</a:t>
            </a:r>
            <a:r>
              <a:rPr lang="zh-CN" altLang="en-US" sz="2400" dirty="0">
                <a:solidFill>
                  <a:srgbClr val="FF0000"/>
                </a:solidFill>
              </a:rPr>
              <a:t>文法</a:t>
            </a:r>
            <a:r>
              <a:rPr lang="zh-CN" altLang="en-US" sz="2400" dirty="0"/>
              <a:t>；对</a:t>
            </a:r>
            <a:r>
              <a:rPr lang="en-US" altLang="zh-CN" sz="2400" dirty="0"/>
              <a:t>LR(1)</a:t>
            </a:r>
            <a:r>
              <a:rPr lang="zh-CN" altLang="en-US" sz="2400" dirty="0"/>
              <a:t>项目集规范族进行</a:t>
            </a:r>
            <a:r>
              <a:rPr lang="zh-CN" altLang="en-US" sz="2400" dirty="0">
                <a:solidFill>
                  <a:srgbClr val="FF0000"/>
                </a:solidFill>
              </a:rPr>
              <a:t>同心集的合并</a:t>
            </a:r>
            <a:r>
              <a:rPr lang="zh-CN" altLang="en-US" sz="2400" dirty="0"/>
              <a:t>，如合并之后</a:t>
            </a:r>
            <a:r>
              <a:rPr lang="zh-CN" altLang="en-US" sz="2400" dirty="0">
                <a:solidFill>
                  <a:srgbClr val="FF0000"/>
                </a:solidFill>
              </a:rPr>
              <a:t>仍不存在冲突</a:t>
            </a:r>
            <a:r>
              <a:rPr lang="zh-CN" altLang="en-US" sz="2400" dirty="0"/>
              <a:t>，则为</a:t>
            </a:r>
            <a:r>
              <a:rPr lang="en-US" altLang="zh-CN" sz="2400" dirty="0">
                <a:solidFill>
                  <a:srgbClr val="FF0000"/>
                </a:solidFill>
              </a:rPr>
              <a:t>LALR(1)</a:t>
            </a:r>
            <a:r>
              <a:rPr lang="zh-CN" altLang="en-US" sz="2400" dirty="0">
                <a:solidFill>
                  <a:srgbClr val="FF0000"/>
                </a:solidFill>
              </a:rPr>
              <a:t>文法</a:t>
            </a:r>
            <a:r>
              <a:rPr lang="zh-CN" altLang="en-US" sz="2400" dirty="0"/>
              <a:t>。</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第</a:t>
            </a:r>
            <a:r>
              <a:rPr lang="en-US" altLang="zh-CN" dirty="0"/>
              <a:t>7</a:t>
            </a:r>
            <a:r>
              <a:rPr lang="zh-CN" altLang="en-US" dirty="0"/>
              <a:t>章 作业</a:t>
            </a:r>
            <a:endParaRPr lang="zh-CN" altLang="en-US" dirty="0"/>
          </a:p>
        </p:txBody>
      </p:sp>
      <p:sp>
        <p:nvSpPr>
          <p:cNvPr id="4" name="内容占位符 3"/>
          <p:cNvSpPr>
            <a:spLocks noGrp="1"/>
          </p:cNvSpPr>
          <p:nvPr>
            <p:ph sz="quarter" idx="13"/>
          </p:nvPr>
        </p:nvSpPr>
        <p:spPr/>
        <p:txBody>
          <a:bodyPr>
            <a:normAutofit/>
          </a:bodyPr>
          <a:lstStyle/>
          <a:p>
            <a:r>
              <a:rPr lang="en-US" altLang="zh-CN" sz="3200" dirty="0">
                <a:solidFill>
                  <a:srgbClr val="FF0000"/>
                </a:solidFill>
              </a:rPr>
              <a:t>P165  </a:t>
            </a:r>
            <a:endParaRPr lang="en-US" altLang="zh-CN" sz="3200" dirty="0">
              <a:solidFill>
                <a:srgbClr val="FF0000"/>
              </a:solidFill>
            </a:endParaRPr>
          </a:p>
          <a:p>
            <a:r>
              <a:rPr lang="en-US" altLang="zh-CN" sz="3200" dirty="0">
                <a:solidFill>
                  <a:srgbClr val="FF0000"/>
                </a:solidFill>
              </a:rPr>
              <a:t>1 </a:t>
            </a:r>
            <a:endParaRPr lang="en-US" altLang="zh-CN" sz="3200" dirty="0">
              <a:solidFill>
                <a:srgbClr val="FF0000"/>
              </a:solidFill>
            </a:endParaRPr>
          </a:p>
          <a:p>
            <a:r>
              <a:rPr lang="en-US" altLang="zh-CN" sz="3200" dirty="0">
                <a:solidFill>
                  <a:srgbClr val="FF0000"/>
                </a:solidFill>
              </a:rPr>
              <a:t>2</a:t>
            </a:r>
            <a:endParaRPr lang="zh-CN" altLang="en-US" sz="3200" dirty="0">
              <a:solidFill>
                <a:srgbClr val="FF0000"/>
              </a:solidFill>
            </a:endParaRP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积分">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19373</Words>
  <Application>WWO_wpscloud_20201224180613-baf52bfa57</Application>
  <PresentationFormat>全屏显示(4:3)</PresentationFormat>
  <Paragraphs>2486</Paragraphs>
  <Slides>93</Slides>
  <Notes>30</Notes>
  <HiddenSlides>0</HiddenSlides>
  <MMClips>0</MMClips>
  <ScaleCrop>false</ScaleCrop>
  <HeadingPairs>
    <vt:vector size="8" baseType="variant">
      <vt:variant>
        <vt:lpstr>已用的字体</vt:lpstr>
      </vt:variant>
      <vt:variant>
        <vt:i4>23</vt:i4>
      </vt:variant>
      <vt:variant>
        <vt:lpstr>主题</vt:lpstr>
      </vt:variant>
      <vt:variant>
        <vt:i4>2</vt:i4>
      </vt:variant>
      <vt:variant>
        <vt:lpstr>嵌入 OLE 服务器</vt:lpstr>
      </vt:variant>
      <vt:variant>
        <vt:i4>3</vt:i4>
      </vt:variant>
      <vt:variant>
        <vt:lpstr>幻灯片标题</vt:lpstr>
      </vt:variant>
      <vt:variant>
        <vt:i4>93</vt:i4>
      </vt:variant>
    </vt:vector>
  </HeadingPairs>
  <TitlesOfParts>
    <vt:vector size="121" baseType="lpstr">
      <vt:lpstr>Arial</vt:lpstr>
      <vt:lpstr>宋体</vt:lpstr>
      <vt:lpstr>Wingdings</vt:lpstr>
      <vt:lpstr>Tw Cen MT</vt:lpstr>
      <vt:lpstr>Wingdings 3</vt:lpstr>
      <vt:lpstr>Kingsoft Confetti</vt:lpstr>
      <vt:lpstr>楷体_GB2312</vt:lpstr>
      <vt:lpstr>汉仪楷体KW</vt:lpstr>
      <vt:lpstr>汉仪书宋二KW</vt:lpstr>
      <vt:lpstr>Comic Sans MS</vt:lpstr>
      <vt:lpstr>仿宋_GB2312</vt:lpstr>
      <vt:lpstr>汉仪仿宋KW</vt:lpstr>
      <vt:lpstr>Symbol</vt:lpstr>
      <vt:lpstr>Times New Roman</vt:lpstr>
      <vt:lpstr>Cambria Math</vt:lpstr>
      <vt:lpstr>Kingsoft Math</vt:lpstr>
      <vt:lpstr>Kingsoft Sign</vt:lpstr>
      <vt:lpstr>微软雅黑</vt:lpstr>
      <vt:lpstr>新宋体</vt:lpstr>
      <vt:lpstr>黑体</vt:lpstr>
      <vt:lpstr>汉仪中黑KW</vt:lpstr>
      <vt:lpstr>汉仪中等线KW</vt:lpstr>
      <vt:lpstr>汉仪旗黑KW 55S</vt:lpstr>
      <vt:lpstr>webwppDefTheme</vt:lpstr>
      <vt:lpstr>积分</vt:lpstr>
      <vt:lpstr>Word.Document.8</vt:lpstr>
      <vt:lpstr>Word.Document.8</vt:lpstr>
      <vt:lpstr>Word.Document.8</vt:lpstr>
      <vt:lpstr>第7章 LR分析</vt:lpstr>
      <vt:lpstr>第7章 LR分析</vt:lpstr>
      <vt:lpstr>自下而上语法分析</vt:lpstr>
      <vt:lpstr>LR分析法</vt:lpstr>
      <vt:lpstr>四种不同的分析表</vt:lpstr>
      <vt:lpstr>教学内容</vt:lpstr>
      <vt:lpstr>7.1 LR分析概述</vt:lpstr>
      <vt:lpstr>LR分析法的基本思想</vt:lpstr>
      <vt:lpstr>Donald E. Knuth (高德纳)</vt:lpstr>
      <vt:lpstr>The Art of Computer Programming</vt:lpstr>
      <vt:lpstr>一、LR分析器</vt:lpstr>
      <vt:lpstr>LR分析器模型图</vt:lpstr>
      <vt:lpstr>二、分析表</vt:lpstr>
      <vt:lpstr>Action[s, a]规定的四种动作</vt:lpstr>
      <vt:lpstr>LR分析器</vt:lpstr>
      <vt:lpstr>三、LR分析器的工作过程</vt:lpstr>
      <vt:lpstr>三元式的变化情形</vt:lpstr>
      <vt:lpstr>输入串abbcde#的移进-归约分析过程</vt:lpstr>
      <vt:lpstr>PowerPoint 演示文稿</vt:lpstr>
      <vt:lpstr>如何用LR分析法来分析该句子</vt:lpstr>
      <vt:lpstr>四、LR文法</vt:lpstr>
      <vt:lpstr>LR(k)文法</vt:lpstr>
      <vt:lpstr>7.2 LR(0)分析</vt:lpstr>
      <vt:lpstr>7.2.1 LR(0)项目集</vt:lpstr>
      <vt:lpstr>一、活前缀</vt:lpstr>
      <vt:lpstr>一、活前缀</vt:lpstr>
      <vt:lpstr>一、活前缀</vt:lpstr>
      <vt:lpstr>一、活前缀</vt:lpstr>
      <vt:lpstr>二、LR(0)项目</vt:lpstr>
      <vt:lpstr>活前缀与句柄的关系</vt:lpstr>
      <vt:lpstr>7.2.2 构造识别活前缀的DFA</vt:lpstr>
      <vt:lpstr>7.2.2 构造识别活前缀的DFA</vt:lpstr>
      <vt:lpstr>构造活前缀的方法一：NFA→DFA</vt:lpstr>
      <vt:lpstr>（2）用子集法把NFA确定化为DFA</vt:lpstr>
      <vt:lpstr>1、构造NFA</vt:lpstr>
      <vt:lpstr>2、确定化</vt:lpstr>
      <vt:lpstr>项目集规范族</vt:lpstr>
      <vt:lpstr>7.2.3 LR(0)项目集规范族的构造</vt:lpstr>
      <vt:lpstr>拓广文法</vt:lpstr>
      <vt:lpstr>项目集I的闭包函数CLOSURE(I)</vt:lpstr>
      <vt:lpstr>举例</vt:lpstr>
      <vt:lpstr>状态转换函数GO</vt:lpstr>
      <vt:lpstr>举例</vt:lpstr>
      <vt:lpstr>直接构造DFA的思想 </vt:lpstr>
      <vt:lpstr>举例</vt:lpstr>
      <vt:lpstr>举例(续)</vt:lpstr>
      <vt:lpstr>7.2.4 项目的类型及冲突</vt:lpstr>
      <vt:lpstr>冲突</vt:lpstr>
      <vt:lpstr>7.2.5 LR(0)文法的定义</vt:lpstr>
      <vt:lpstr>7.2.6 LR(0)分析表的构造</vt:lpstr>
      <vt:lpstr>LR(0)分析表的构造方法</vt:lpstr>
      <vt:lpstr>LR(0)分析表</vt:lpstr>
      <vt:lpstr>求文法G[E]的LR(0)分析表</vt:lpstr>
      <vt:lpstr>求文法G[E]的LR(0)分析表</vt:lpstr>
      <vt:lpstr>求文法G[E]的LR(0)分析表</vt:lpstr>
      <vt:lpstr>7.3 SLR(1)分析</vt:lpstr>
      <vt:lpstr>7.3.1 问题的提出</vt:lpstr>
      <vt:lpstr>SLR(1)分析法</vt:lpstr>
      <vt:lpstr>7.3.2 SLR分析表的构造</vt:lpstr>
      <vt:lpstr>SLR(1)方法的局限性</vt:lpstr>
      <vt:lpstr>SLR(1)方法举例</vt:lpstr>
      <vt:lpstr>举例(续)</vt:lpstr>
      <vt:lpstr>举例(续)</vt:lpstr>
      <vt:lpstr>举例(续)</vt:lpstr>
      <vt:lpstr>7.4 LR(1)分析法</vt:lpstr>
      <vt:lpstr>SLR(1)分析法的另一个问题</vt:lpstr>
      <vt:lpstr>LR(1)方法的引入</vt:lpstr>
      <vt:lpstr>LR(1)方法</vt:lpstr>
      <vt:lpstr>7.4.1 LR(1)项目集规范族的构造</vt:lpstr>
      <vt:lpstr>7.4.1 LR(1)项目集规范族的构造</vt:lpstr>
      <vt:lpstr>7.4.1 LR(1)项目集规范族的构造</vt:lpstr>
      <vt:lpstr>PowerPoint 演示文稿</vt:lpstr>
      <vt:lpstr>7.4.2 LR(1)分析表的构造</vt:lpstr>
      <vt:lpstr>LR(1)分析表的构造</vt:lpstr>
      <vt:lpstr>PowerPoint 演示文稿</vt:lpstr>
      <vt:lpstr>续</vt:lpstr>
      <vt:lpstr>7.5 LALR(1)分析法</vt:lpstr>
      <vt:lpstr>LALR(1)分析法的思想</vt:lpstr>
      <vt:lpstr>教材P146文法G‘</vt:lpstr>
      <vt:lpstr>合并同心集</vt:lpstr>
      <vt:lpstr>合并同心集的几点说明</vt:lpstr>
      <vt:lpstr>合并同心集的几点说明</vt:lpstr>
      <vt:lpstr>合并同心集的几点说明</vt:lpstr>
      <vt:lpstr>合并同心集的几点说明</vt:lpstr>
      <vt:lpstr>合并同心集的几点说明</vt:lpstr>
      <vt:lpstr>LALR(1)分析表的构造</vt:lpstr>
      <vt:lpstr>合并同心集后的LALR(1)分析表</vt:lpstr>
      <vt:lpstr>第7章 小结</vt:lpstr>
      <vt:lpstr>第7章 小结(续)</vt:lpstr>
      <vt:lpstr>LR分析方法和LL分析方法的比较</vt:lpstr>
      <vt:lpstr>比较(续)</vt:lpstr>
      <vt:lpstr>四种LR文法的判断的典型题型</vt:lpstr>
      <vt:lpstr>第7章 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第7章 LR分析</dc:title>
  <dc:creator>sun</dc:creator>
  <cp:lastModifiedBy>sun yunlei</cp:lastModifiedBy>
  <dcterms:created xsi:type="dcterms:W3CDTF">2021-01-05T10:47:11Z</dcterms:created>
  <dcterms:modified xsi:type="dcterms:W3CDTF">2021-01-05T10:47:11Z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ies>
</file>