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7" r:id="rId3"/>
  </p:sldMasterIdLst>
  <p:notesMasterIdLst>
    <p:notesMasterId r:id="rId16"/>
  </p:notesMasterIdLst>
  <p:sldIdLst>
    <p:sldId id="770" r:id="rId4"/>
    <p:sldId id="793" r:id="rId5"/>
    <p:sldId id="794" r:id="rId6"/>
    <p:sldId id="795" r:id="rId7"/>
    <p:sldId id="796" r:id="rId8"/>
    <p:sldId id="764" r:id="rId9"/>
    <p:sldId id="772" r:id="rId10"/>
    <p:sldId id="773" r:id="rId11"/>
    <p:sldId id="774" r:id="rId12"/>
    <p:sldId id="798" r:id="rId13"/>
    <p:sldId id="799" r:id="rId14"/>
    <p:sldId id="800" r:id="rId15"/>
    <p:sldId id="802" r:id="rId17"/>
    <p:sldId id="765" r:id="rId18"/>
    <p:sldId id="775" r:id="rId19"/>
    <p:sldId id="776" r:id="rId20"/>
    <p:sldId id="777" r:id="rId21"/>
    <p:sldId id="803" r:id="rId22"/>
    <p:sldId id="805" r:id="rId23"/>
    <p:sldId id="806" r:id="rId24"/>
    <p:sldId id="827" r:id="rId25"/>
    <p:sldId id="781" r:id="rId26"/>
    <p:sldId id="782" r:id="rId27"/>
    <p:sldId id="783" r:id="rId28"/>
    <p:sldId id="807" r:id="rId29"/>
    <p:sldId id="813" r:id="rId30"/>
    <p:sldId id="814" r:id="rId31"/>
    <p:sldId id="815" r:id="rId32"/>
    <p:sldId id="816" r:id="rId33"/>
    <p:sldId id="767" r:id="rId34"/>
    <p:sldId id="784" r:id="rId35"/>
    <p:sldId id="785" r:id="rId36"/>
    <p:sldId id="791" r:id="rId37"/>
    <p:sldId id="789" r:id="rId38"/>
    <p:sldId id="787" r:id="rId39"/>
    <p:sldId id="788" r:id="rId40"/>
    <p:sldId id="822" r:id="rId41"/>
    <p:sldId id="823" r:id="rId42"/>
    <p:sldId id="824" r:id="rId43"/>
    <p:sldId id="768" r:id="rId44"/>
    <p:sldId id="825" r:id="rId45"/>
    <p:sldId id="828" r:id="rId46"/>
    <p:sldId id="769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4B27"/>
    <a:srgbClr val="544C78"/>
    <a:srgbClr val="006600"/>
    <a:srgbClr val="0099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894" autoAdjust="0"/>
    <p:restoredTop sz="95400" autoAdjust="0"/>
  </p:normalViewPr>
  <p:slideViewPr>
    <p:cSldViewPr snapToGrid="0">
      <p:cViewPr varScale="1">
        <p:scale>
          <a:sx n="92" d="100"/>
          <a:sy n="92" d="100"/>
        </p:scale>
        <p:origin x="45" y="219"/>
      </p:cViewPr>
      <p:guideLst>
        <p:guide pos="285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22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8ACE58-DEDF-4D4F-A3DA-47E33785D049}" type="doc">
      <dgm:prSet loTypeId="urn:microsoft.com/office/officeart/2005/8/layout/process4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2FB3A31-1F1F-489F-8E1B-7BAA12112CB6}">
      <dgm:prSet phldrT="[文本]" custT="1"/>
      <dgm:spPr/>
      <dgm:t>
        <a:bodyPr/>
        <a:lstStyle/>
        <a:p>
          <a:r>
            <a: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词法分析程序</a:t>
          </a:r>
          <a:endParaRPr lang="zh-CN" alt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D34D92-6AD7-4391-AD99-B59416C7C0C6}" cxnId="{A4D88881-28AE-461E-A69E-4BB89F0EB7F9}" type="parTrans">
      <dgm:prSet/>
      <dgm:spPr/>
      <dgm:t>
        <a:bodyPr/>
        <a:lstStyle/>
        <a:p>
          <a:endParaRPr lang="zh-CN" alt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A066DD-D29B-4A96-8CA4-B4B9F67278D2}" cxnId="{A4D88881-28AE-461E-A69E-4BB89F0EB7F9}" type="sibTrans">
      <dgm:prSet/>
      <dgm:spPr/>
      <dgm:t>
        <a:bodyPr/>
        <a:lstStyle/>
        <a:p>
          <a:endParaRPr lang="zh-CN" alt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5905D91-B09E-42AA-B2D0-A7D96FB20000}">
      <dgm:prSet phldrT="[文本]" custT="1"/>
      <dgm:spPr/>
      <dgm:t>
        <a:bodyPr/>
        <a:lstStyle/>
        <a:p>
          <a:r>
            <a: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语法分析程序</a:t>
          </a:r>
        </a:p>
      </dgm:t>
    </dgm:pt>
    <dgm:pt modelId="{042D8873-99E6-4524-A23B-E004F85E22BF}" cxnId="{BF60634C-67E1-4D06-8D7E-D677AA982B08}" type="parTrans">
      <dgm:prSet/>
      <dgm:spPr/>
      <dgm:t>
        <a:bodyPr/>
        <a:lstStyle/>
        <a:p>
          <a:endParaRPr lang="zh-CN" alt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3283855-336F-408C-B61F-FB9C9FB76D50}" cxnId="{BF60634C-67E1-4D06-8D7E-D677AA982B08}" type="sibTrans">
      <dgm:prSet/>
      <dgm:spPr/>
      <dgm:t>
        <a:bodyPr/>
        <a:lstStyle/>
        <a:p>
          <a:endParaRPr lang="zh-CN" alt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75A4CD9-A2BA-4FFF-8336-84CB4EB13204}">
      <dgm:prSet phldrT="[文本]" custT="1"/>
      <dgm:spPr/>
      <dgm:t>
        <a:bodyPr/>
        <a:lstStyle/>
        <a:p>
          <a:r>
            <a: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语义分析程序</a:t>
          </a:r>
        </a:p>
      </dgm:t>
    </dgm:pt>
    <dgm:pt modelId="{81290000-B0E8-4233-9976-83432D1203EC}" cxnId="{03242987-1D50-462C-A354-470C8ADB54FD}" type="parTrans">
      <dgm:prSet/>
      <dgm:spPr/>
      <dgm:t>
        <a:bodyPr/>
        <a:lstStyle/>
        <a:p>
          <a:endParaRPr lang="zh-CN" alt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563775-F080-4077-BE73-C04668BBD2A2}" cxnId="{03242987-1D50-462C-A354-470C8ADB54FD}" type="sibTrans">
      <dgm:prSet/>
      <dgm:spPr/>
      <dgm:t>
        <a:bodyPr/>
        <a:lstStyle/>
        <a:p>
          <a:endParaRPr lang="zh-CN" alt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9D20670-7AAC-4C34-B683-E5BA2DC89630}">
      <dgm:prSet custT="1"/>
      <dgm:spPr/>
      <dgm:t>
        <a:bodyPr/>
        <a:lstStyle/>
        <a:p>
          <a:r>
            <a: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中间代码生成程序</a:t>
          </a:r>
        </a:p>
      </dgm:t>
    </dgm:pt>
    <dgm:pt modelId="{71AF68A9-5EC6-4816-8C4A-77B54428A030}" cxnId="{24B6BE72-5DF7-4711-981D-93D3162EB025}" type="parTrans">
      <dgm:prSet/>
      <dgm:spPr/>
      <dgm:t>
        <a:bodyPr/>
        <a:lstStyle/>
        <a:p>
          <a:endParaRPr lang="zh-CN" alt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67D0111-91A0-4DBA-A34C-04B7A350B88A}" cxnId="{24B6BE72-5DF7-4711-981D-93D3162EB025}" type="sibTrans">
      <dgm:prSet/>
      <dgm:spPr/>
      <dgm:t>
        <a:bodyPr/>
        <a:lstStyle/>
        <a:p>
          <a:endParaRPr lang="zh-CN" alt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F9D1F1C-E09A-4FCA-A09A-35B7D90CB817}">
      <dgm:prSet custT="1"/>
      <dgm:spPr/>
      <dgm:t>
        <a:bodyPr/>
        <a:lstStyle/>
        <a:p>
          <a:r>
            <a: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代码优化程序</a:t>
          </a:r>
        </a:p>
      </dgm:t>
    </dgm:pt>
    <dgm:pt modelId="{F6F1F21F-FA2D-4658-B7A8-CED787320CB8}" cxnId="{BDB4A71D-12E3-4FFC-BED8-2FA9A0C7FD17}" type="parTrans">
      <dgm:prSet/>
      <dgm:spPr/>
      <dgm:t>
        <a:bodyPr/>
        <a:lstStyle/>
        <a:p>
          <a:endParaRPr lang="zh-CN" alt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C83DE65-AA0F-45E5-B761-10056BF2F4A4}" cxnId="{BDB4A71D-12E3-4FFC-BED8-2FA9A0C7FD17}" type="sibTrans">
      <dgm:prSet/>
      <dgm:spPr/>
      <dgm:t>
        <a:bodyPr/>
        <a:lstStyle/>
        <a:p>
          <a:endParaRPr lang="zh-CN" alt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84CEDFE-7D69-40ED-AD28-73C7178991E2}">
      <dgm:prSet custT="1"/>
      <dgm:spPr/>
      <dgm:t>
        <a:bodyPr/>
        <a:lstStyle/>
        <a:p>
          <a:r>
            <a: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目标代码生成程序</a:t>
          </a:r>
        </a:p>
      </dgm:t>
    </dgm:pt>
    <dgm:pt modelId="{E9BC0205-58FD-42DE-A1C5-90A378FE470E}" cxnId="{81297DC1-FC61-4235-9517-2C0F52931E86}" type="parTrans">
      <dgm:prSet/>
      <dgm:spPr/>
      <dgm:t>
        <a:bodyPr/>
        <a:lstStyle/>
        <a:p>
          <a:endParaRPr lang="zh-CN" alt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76D957F-8BA4-480F-9069-717DBCEEED32}" cxnId="{81297DC1-FC61-4235-9517-2C0F52931E86}" type="sibTrans">
      <dgm:prSet/>
      <dgm:spPr/>
      <dgm:t>
        <a:bodyPr/>
        <a:lstStyle/>
        <a:p>
          <a:endParaRPr lang="zh-CN" alt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8C5E3F9-8C4E-464B-8760-AF502747501D}" type="pres">
      <dgm:prSet presAssocID="{448ACE58-DEDF-4D4F-A3DA-47E33785D049}" presName="Name0" presStyleCnt="0">
        <dgm:presLayoutVars>
          <dgm:dir/>
          <dgm:animLvl val="lvl"/>
          <dgm:resizeHandles val="exact"/>
        </dgm:presLayoutVars>
      </dgm:prSet>
      <dgm:spPr/>
    </dgm:pt>
    <dgm:pt modelId="{92D909EE-18AD-4A3D-8CAD-3F3E18BC5377}" type="pres">
      <dgm:prSet presAssocID="{584CEDFE-7D69-40ED-AD28-73C7178991E2}" presName="boxAndChildren" presStyleCnt="0"/>
      <dgm:spPr/>
    </dgm:pt>
    <dgm:pt modelId="{649449EF-9C69-4DFA-AC77-CFD79DD6CE74}" type="pres">
      <dgm:prSet presAssocID="{584CEDFE-7D69-40ED-AD28-73C7178991E2}" presName="parentTextBox" presStyleLbl="node1" presStyleIdx="0" presStyleCnt="6"/>
      <dgm:spPr/>
    </dgm:pt>
    <dgm:pt modelId="{2C81DEA9-3244-4E30-91EA-555D9D5B7A17}" type="pres">
      <dgm:prSet presAssocID="{7C83DE65-AA0F-45E5-B761-10056BF2F4A4}" presName="sp" presStyleCnt="0"/>
      <dgm:spPr/>
    </dgm:pt>
    <dgm:pt modelId="{D4ED86C4-6787-4C37-9F20-443FF4584CEA}" type="pres">
      <dgm:prSet presAssocID="{8F9D1F1C-E09A-4FCA-A09A-35B7D90CB817}" presName="arrowAndChildren" presStyleCnt="0"/>
      <dgm:spPr/>
    </dgm:pt>
    <dgm:pt modelId="{7E86F20A-E80F-41BF-8A3A-5C076FE87447}" type="pres">
      <dgm:prSet presAssocID="{8F9D1F1C-E09A-4FCA-A09A-35B7D90CB817}" presName="parentTextArrow" presStyleLbl="node1" presStyleIdx="1" presStyleCnt="6"/>
      <dgm:spPr/>
    </dgm:pt>
    <dgm:pt modelId="{81251C3C-2DA3-41AD-A40D-74932AE704D2}" type="pres">
      <dgm:prSet presAssocID="{067D0111-91A0-4DBA-A34C-04B7A350B88A}" presName="sp" presStyleCnt="0"/>
      <dgm:spPr/>
    </dgm:pt>
    <dgm:pt modelId="{21691FE1-FD56-43C2-8FA7-B7F3BC39F9F4}" type="pres">
      <dgm:prSet presAssocID="{39D20670-7AAC-4C34-B683-E5BA2DC89630}" presName="arrowAndChildren" presStyleCnt="0"/>
      <dgm:spPr/>
    </dgm:pt>
    <dgm:pt modelId="{EDB19F30-C078-43F2-B749-D30F80B94BC6}" type="pres">
      <dgm:prSet presAssocID="{39D20670-7AAC-4C34-B683-E5BA2DC89630}" presName="parentTextArrow" presStyleLbl="node1" presStyleIdx="2" presStyleCnt="6"/>
      <dgm:spPr/>
    </dgm:pt>
    <dgm:pt modelId="{D523E4E6-6B4B-47C1-9D5C-134A22EB320D}" type="pres">
      <dgm:prSet presAssocID="{42563775-F080-4077-BE73-C04668BBD2A2}" presName="sp" presStyleCnt="0"/>
      <dgm:spPr/>
    </dgm:pt>
    <dgm:pt modelId="{316A6368-4563-4297-B956-43920A8EF865}" type="pres">
      <dgm:prSet presAssocID="{575A4CD9-A2BA-4FFF-8336-84CB4EB13204}" presName="arrowAndChildren" presStyleCnt="0"/>
      <dgm:spPr/>
    </dgm:pt>
    <dgm:pt modelId="{981CD4B6-5AE0-4A11-B32D-6D10FC68785B}" type="pres">
      <dgm:prSet presAssocID="{575A4CD9-A2BA-4FFF-8336-84CB4EB13204}" presName="parentTextArrow" presStyleLbl="node1" presStyleIdx="3" presStyleCnt="6"/>
      <dgm:spPr/>
    </dgm:pt>
    <dgm:pt modelId="{BE92060B-BE4A-4942-A7FB-F5BF196B1681}" type="pres">
      <dgm:prSet presAssocID="{53283855-336F-408C-B61F-FB9C9FB76D50}" presName="sp" presStyleCnt="0"/>
      <dgm:spPr/>
    </dgm:pt>
    <dgm:pt modelId="{E063C0E0-4367-4A8D-81D9-359E577D1044}" type="pres">
      <dgm:prSet presAssocID="{B5905D91-B09E-42AA-B2D0-A7D96FB20000}" presName="arrowAndChildren" presStyleCnt="0"/>
      <dgm:spPr/>
    </dgm:pt>
    <dgm:pt modelId="{B98C3ED0-D5D7-4E1E-9101-10BD8D0271E3}" type="pres">
      <dgm:prSet presAssocID="{B5905D91-B09E-42AA-B2D0-A7D96FB20000}" presName="parentTextArrow" presStyleLbl="node1" presStyleIdx="4" presStyleCnt="6"/>
      <dgm:spPr/>
    </dgm:pt>
    <dgm:pt modelId="{D1AA5D88-D2AF-466A-B09B-2C2E65A12E3C}" type="pres">
      <dgm:prSet presAssocID="{B6A066DD-D29B-4A96-8CA4-B4B9F67278D2}" presName="sp" presStyleCnt="0"/>
      <dgm:spPr/>
    </dgm:pt>
    <dgm:pt modelId="{EE540815-25AF-4936-8F9D-90B6A2192E51}" type="pres">
      <dgm:prSet presAssocID="{02FB3A31-1F1F-489F-8E1B-7BAA12112CB6}" presName="arrowAndChildren" presStyleCnt="0"/>
      <dgm:spPr/>
    </dgm:pt>
    <dgm:pt modelId="{3FA6C75D-28EF-4B00-9461-A92A60674EE7}" type="pres">
      <dgm:prSet presAssocID="{02FB3A31-1F1F-489F-8E1B-7BAA12112CB6}" presName="parentTextArrow" presStyleLbl="node1" presStyleIdx="5" presStyleCnt="6"/>
      <dgm:spPr/>
    </dgm:pt>
  </dgm:ptLst>
  <dgm:cxnLst>
    <dgm:cxn modelId="{2CBF3F12-3DB0-42C8-BFB6-A41FDDBACA65}" type="presOf" srcId="{584CEDFE-7D69-40ED-AD28-73C7178991E2}" destId="{649449EF-9C69-4DFA-AC77-CFD79DD6CE74}" srcOrd="0" destOrd="0" presId="urn:microsoft.com/office/officeart/2005/8/layout/process4"/>
    <dgm:cxn modelId="{BDB4A71D-12E3-4FFC-BED8-2FA9A0C7FD17}" srcId="{448ACE58-DEDF-4D4F-A3DA-47E33785D049}" destId="{8F9D1F1C-E09A-4FCA-A09A-35B7D90CB817}" srcOrd="4" destOrd="0" parTransId="{F6F1F21F-FA2D-4658-B7A8-CED787320CB8}" sibTransId="{7C83DE65-AA0F-45E5-B761-10056BF2F4A4}"/>
    <dgm:cxn modelId="{3DB80025-DEB2-435D-A003-F6838A82A8D6}" type="presOf" srcId="{575A4CD9-A2BA-4FFF-8336-84CB4EB13204}" destId="{981CD4B6-5AE0-4A11-B32D-6D10FC68785B}" srcOrd="0" destOrd="0" presId="urn:microsoft.com/office/officeart/2005/8/layout/process4"/>
    <dgm:cxn modelId="{BF60634C-67E1-4D06-8D7E-D677AA982B08}" srcId="{448ACE58-DEDF-4D4F-A3DA-47E33785D049}" destId="{B5905D91-B09E-42AA-B2D0-A7D96FB20000}" srcOrd="1" destOrd="0" parTransId="{042D8873-99E6-4524-A23B-E004F85E22BF}" sibTransId="{53283855-336F-408C-B61F-FB9C9FB76D50}"/>
    <dgm:cxn modelId="{866C9850-A281-4B52-952C-5D880BCB02C1}" type="presOf" srcId="{448ACE58-DEDF-4D4F-A3DA-47E33785D049}" destId="{38C5E3F9-8C4E-464B-8760-AF502747501D}" srcOrd="0" destOrd="0" presId="urn:microsoft.com/office/officeart/2005/8/layout/process4"/>
    <dgm:cxn modelId="{24B6BE72-5DF7-4711-981D-93D3162EB025}" srcId="{448ACE58-DEDF-4D4F-A3DA-47E33785D049}" destId="{39D20670-7AAC-4C34-B683-E5BA2DC89630}" srcOrd="3" destOrd="0" parTransId="{71AF68A9-5EC6-4816-8C4A-77B54428A030}" sibTransId="{067D0111-91A0-4DBA-A34C-04B7A350B88A}"/>
    <dgm:cxn modelId="{D0718774-70D5-463E-B3C3-3E169879F3CF}" type="presOf" srcId="{39D20670-7AAC-4C34-B683-E5BA2DC89630}" destId="{EDB19F30-C078-43F2-B749-D30F80B94BC6}" srcOrd="0" destOrd="0" presId="urn:microsoft.com/office/officeart/2005/8/layout/process4"/>
    <dgm:cxn modelId="{D2F9135A-95B6-408A-8126-695EA52F9549}" type="presOf" srcId="{02FB3A31-1F1F-489F-8E1B-7BAA12112CB6}" destId="{3FA6C75D-28EF-4B00-9461-A92A60674EE7}" srcOrd="0" destOrd="0" presId="urn:microsoft.com/office/officeart/2005/8/layout/process4"/>
    <dgm:cxn modelId="{A4D88881-28AE-461E-A69E-4BB89F0EB7F9}" srcId="{448ACE58-DEDF-4D4F-A3DA-47E33785D049}" destId="{02FB3A31-1F1F-489F-8E1B-7BAA12112CB6}" srcOrd="0" destOrd="0" parTransId="{C4D34D92-6AD7-4391-AD99-B59416C7C0C6}" sibTransId="{B6A066DD-D29B-4A96-8CA4-B4B9F67278D2}"/>
    <dgm:cxn modelId="{03242987-1D50-462C-A354-470C8ADB54FD}" srcId="{448ACE58-DEDF-4D4F-A3DA-47E33785D049}" destId="{575A4CD9-A2BA-4FFF-8336-84CB4EB13204}" srcOrd="2" destOrd="0" parTransId="{81290000-B0E8-4233-9976-83432D1203EC}" sibTransId="{42563775-F080-4077-BE73-C04668BBD2A2}"/>
    <dgm:cxn modelId="{81297DC1-FC61-4235-9517-2C0F52931E86}" srcId="{448ACE58-DEDF-4D4F-A3DA-47E33785D049}" destId="{584CEDFE-7D69-40ED-AD28-73C7178991E2}" srcOrd="5" destOrd="0" parTransId="{E9BC0205-58FD-42DE-A1C5-90A378FE470E}" sibTransId="{D76D957F-8BA4-480F-9069-717DBCEEED32}"/>
    <dgm:cxn modelId="{E24ABFCE-FB91-4F52-A565-7E3BDCC67ACF}" type="presOf" srcId="{B5905D91-B09E-42AA-B2D0-A7D96FB20000}" destId="{B98C3ED0-D5D7-4E1E-9101-10BD8D0271E3}" srcOrd="0" destOrd="0" presId="urn:microsoft.com/office/officeart/2005/8/layout/process4"/>
    <dgm:cxn modelId="{3EFCABD4-7F85-4ADA-A8E4-92E824884E71}" type="presOf" srcId="{8F9D1F1C-E09A-4FCA-A09A-35B7D90CB817}" destId="{7E86F20A-E80F-41BF-8A3A-5C076FE87447}" srcOrd="0" destOrd="0" presId="urn:microsoft.com/office/officeart/2005/8/layout/process4"/>
    <dgm:cxn modelId="{6D95E123-4974-436A-9F02-25C23E9AFC71}" type="presParOf" srcId="{38C5E3F9-8C4E-464B-8760-AF502747501D}" destId="{92D909EE-18AD-4A3D-8CAD-3F3E18BC5377}" srcOrd="0" destOrd="0" presId="urn:microsoft.com/office/officeart/2005/8/layout/process4"/>
    <dgm:cxn modelId="{EC7CE603-B355-4015-BC8D-DB68BCE5BC5A}" type="presParOf" srcId="{92D909EE-18AD-4A3D-8CAD-3F3E18BC5377}" destId="{649449EF-9C69-4DFA-AC77-CFD79DD6CE74}" srcOrd="0" destOrd="0" presId="urn:microsoft.com/office/officeart/2005/8/layout/process4"/>
    <dgm:cxn modelId="{824B2789-EFB8-4AE8-9819-443AD983E54F}" type="presParOf" srcId="{38C5E3F9-8C4E-464B-8760-AF502747501D}" destId="{2C81DEA9-3244-4E30-91EA-555D9D5B7A17}" srcOrd="1" destOrd="0" presId="urn:microsoft.com/office/officeart/2005/8/layout/process4"/>
    <dgm:cxn modelId="{1D293040-F420-4278-BFF1-619C2DD45B15}" type="presParOf" srcId="{38C5E3F9-8C4E-464B-8760-AF502747501D}" destId="{D4ED86C4-6787-4C37-9F20-443FF4584CEA}" srcOrd="2" destOrd="0" presId="urn:microsoft.com/office/officeart/2005/8/layout/process4"/>
    <dgm:cxn modelId="{4971B368-0564-484A-8F59-6DEFFA5B36E0}" type="presParOf" srcId="{D4ED86C4-6787-4C37-9F20-443FF4584CEA}" destId="{7E86F20A-E80F-41BF-8A3A-5C076FE87447}" srcOrd="0" destOrd="0" presId="urn:microsoft.com/office/officeart/2005/8/layout/process4"/>
    <dgm:cxn modelId="{F9DE7CE6-7CC5-4ACB-B415-A9A9B64228C7}" type="presParOf" srcId="{38C5E3F9-8C4E-464B-8760-AF502747501D}" destId="{81251C3C-2DA3-41AD-A40D-74932AE704D2}" srcOrd="3" destOrd="0" presId="urn:microsoft.com/office/officeart/2005/8/layout/process4"/>
    <dgm:cxn modelId="{915A8B47-4035-4CD2-B110-3599C0510302}" type="presParOf" srcId="{38C5E3F9-8C4E-464B-8760-AF502747501D}" destId="{21691FE1-FD56-43C2-8FA7-B7F3BC39F9F4}" srcOrd="4" destOrd="0" presId="urn:microsoft.com/office/officeart/2005/8/layout/process4"/>
    <dgm:cxn modelId="{89561E15-A053-41EF-89E8-E07077992435}" type="presParOf" srcId="{21691FE1-FD56-43C2-8FA7-B7F3BC39F9F4}" destId="{EDB19F30-C078-43F2-B749-D30F80B94BC6}" srcOrd="0" destOrd="0" presId="urn:microsoft.com/office/officeart/2005/8/layout/process4"/>
    <dgm:cxn modelId="{BAB2C64C-BE26-405E-BEFD-E6BEB6FB6B0C}" type="presParOf" srcId="{38C5E3F9-8C4E-464B-8760-AF502747501D}" destId="{D523E4E6-6B4B-47C1-9D5C-134A22EB320D}" srcOrd="5" destOrd="0" presId="urn:microsoft.com/office/officeart/2005/8/layout/process4"/>
    <dgm:cxn modelId="{82B01212-3DCD-49A5-B463-6B47AAE50749}" type="presParOf" srcId="{38C5E3F9-8C4E-464B-8760-AF502747501D}" destId="{316A6368-4563-4297-B956-43920A8EF865}" srcOrd="6" destOrd="0" presId="urn:microsoft.com/office/officeart/2005/8/layout/process4"/>
    <dgm:cxn modelId="{E2A76C1F-B34E-4465-B1F7-5D27578BD408}" type="presParOf" srcId="{316A6368-4563-4297-B956-43920A8EF865}" destId="{981CD4B6-5AE0-4A11-B32D-6D10FC68785B}" srcOrd="0" destOrd="0" presId="urn:microsoft.com/office/officeart/2005/8/layout/process4"/>
    <dgm:cxn modelId="{AFC94713-CAAB-4889-80B7-012CC07F5E77}" type="presParOf" srcId="{38C5E3F9-8C4E-464B-8760-AF502747501D}" destId="{BE92060B-BE4A-4942-A7FB-F5BF196B1681}" srcOrd="7" destOrd="0" presId="urn:microsoft.com/office/officeart/2005/8/layout/process4"/>
    <dgm:cxn modelId="{AD102664-FA9A-4CBC-B431-814873590DB3}" type="presParOf" srcId="{38C5E3F9-8C4E-464B-8760-AF502747501D}" destId="{E063C0E0-4367-4A8D-81D9-359E577D1044}" srcOrd="8" destOrd="0" presId="urn:microsoft.com/office/officeart/2005/8/layout/process4"/>
    <dgm:cxn modelId="{10CB3530-4BED-44C5-9A43-4C36795EC508}" type="presParOf" srcId="{E063C0E0-4367-4A8D-81D9-359E577D1044}" destId="{B98C3ED0-D5D7-4E1E-9101-10BD8D0271E3}" srcOrd="0" destOrd="0" presId="urn:microsoft.com/office/officeart/2005/8/layout/process4"/>
    <dgm:cxn modelId="{602C5EAD-C4BE-406E-93F2-4BD317671003}" type="presParOf" srcId="{38C5E3F9-8C4E-464B-8760-AF502747501D}" destId="{D1AA5D88-D2AF-466A-B09B-2C2E65A12E3C}" srcOrd="9" destOrd="0" presId="urn:microsoft.com/office/officeart/2005/8/layout/process4"/>
    <dgm:cxn modelId="{8A816EEB-B683-4530-8AC7-D0DF4A9B19C9}" type="presParOf" srcId="{38C5E3F9-8C4E-464B-8760-AF502747501D}" destId="{EE540815-25AF-4936-8F9D-90B6A2192E51}" srcOrd="10" destOrd="0" presId="urn:microsoft.com/office/officeart/2005/8/layout/process4"/>
    <dgm:cxn modelId="{7B5DE8DA-00B1-46B3-8A89-1B4AF9D96D51}" type="presParOf" srcId="{EE540815-25AF-4936-8F9D-90B6A2192E51}" destId="{3FA6C75D-28EF-4B00-9461-A92A60674EE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449EF-9C69-4DFA-AC77-CFD79DD6CE74}">
      <dsp:nvSpPr>
        <dsp:cNvPr id="0" name=""/>
        <dsp:cNvSpPr/>
      </dsp:nvSpPr>
      <dsp:spPr>
        <a:xfrm>
          <a:off x="0" y="3689747"/>
          <a:ext cx="3181080" cy="48427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目标代码生成程序</a:t>
          </a:r>
        </a:p>
      </dsp:txBody>
      <dsp:txXfrm>
        <a:off x="0" y="3689747"/>
        <a:ext cx="3181080" cy="484277"/>
      </dsp:txXfrm>
    </dsp:sp>
    <dsp:sp modelId="{7E86F20A-E80F-41BF-8A3A-5C076FE87447}">
      <dsp:nvSpPr>
        <dsp:cNvPr id="0" name=""/>
        <dsp:cNvSpPr/>
      </dsp:nvSpPr>
      <dsp:spPr>
        <a:xfrm rot="10800000">
          <a:off x="0" y="2952192"/>
          <a:ext cx="3181080" cy="744818"/>
        </a:xfrm>
        <a:prstGeom prst="upArrowCallout">
          <a:avLst/>
        </a:prstGeom>
        <a:gradFill rotWithShape="0">
          <a:gsLst>
            <a:gs pos="0">
              <a:schemeClr val="accent3">
                <a:hueOff val="2250053"/>
                <a:satOff val="-3376"/>
                <a:lumOff val="-549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2250053"/>
                <a:satOff val="-3376"/>
                <a:lumOff val="-549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hueOff val="2250053"/>
              <a:satOff val="-3376"/>
              <a:lumOff val="-549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代码优化程序</a:t>
          </a:r>
        </a:p>
      </dsp:txBody>
      <dsp:txXfrm rot="10800000">
        <a:off x="0" y="2952192"/>
        <a:ext cx="3181080" cy="483960"/>
      </dsp:txXfrm>
    </dsp:sp>
    <dsp:sp modelId="{EDB19F30-C078-43F2-B749-D30F80B94BC6}">
      <dsp:nvSpPr>
        <dsp:cNvPr id="0" name=""/>
        <dsp:cNvSpPr/>
      </dsp:nvSpPr>
      <dsp:spPr>
        <a:xfrm rot="10800000">
          <a:off x="0" y="2214638"/>
          <a:ext cx="3181080" cy="744818"/>
        </a:xfrm>
        <a:prstGeom prst="upArrowCallout">
          <a:avLst/>
        </a:prstGeom>
        <a:gradFill rotWithShape="0">
          <a:gsLst>
            <a:gs pos="0">
              <a:schemeClr val="accent3">
                <a:hueOff val="4500106"/>
                <a:satOff val="-6752"/>
                <a:lumOff val="-1098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4500106"/>
                <a:satOff val="-6752"/>
                <a:lumOff val="-1098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hueOff val="4500106"/>
              <a:satOff val="-6752"/>
              <a:lumOff val="-1098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中间代码生成程序</a:t>
          </a:r>
        </a:p>
      </dsp:txBody>
      <dsp:txXfrm rot="10800000">
        <a:off x="0" y="2214638"/>
        <a:ext cx="3181080" cy="483960"/>
      </dsp:txXfrm>
    </dsp:sp>
    <dsp:sp modelId="{981CD4B6-5AE0-4A11-B32D-6D10FC68785B}">
      <dsp:nvSpPr>
        <dsp:cNvPr id="0" name=""/>
        <dsp:cNvSpPr/>
      </dsp:nvSpPr>
      <dsp:spPr>
        <a:xfrm rot="10800000">
          <a:off x="0" y="1477084"/>
          <a:ext cx="3181080" cy="744818"/>
        </a:xfrm>
        <a:prstGeom prst="upArrowCallout">
          <a:avLst/>
        </a:prstGeom>
        <a:gradFill rotWithShape="0">
          <a:gsLst>
            <a:gs pos="0">
              <a:schemeClr val="accent3">
                <a:hueOff val="6750158"/>
                <a:satOff val="-10128"/>
                <a:lumOff val="-1647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6750158"/>
                <a:satOff val="-10128"/>
                <a:lumOff val="-1647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hueOff val="6750158"/>
              <a:satOff val="-10128"/>
              <a:lumOff val="-1647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语义分析程序</a:t>
          </a:r>
        </a:p>
      </dsp:txBody>
      <dsp:txXfrm rot="10800000">
        <a:off x="0" y="1477084"/>
        <a:ext cx="3181080" cy="483960"/>
      </dsp:txXfrm>
    </dsp:sp>
    <dsp:sp modelId="{B98C3ED0-D5D7-4E1E-9101-10BD8D0271E3}">
      <dsp:nvSpPr>
        <dsp:cNvPr id="0" name=""/>
        <dsp:cNvSpPr/>
      </dsp:nvSpPr>
      <dsp:spPr>
        <a:xfrm rot="10800000">
          <a:off x="0" y="739529"/>
          <a:ext cx="3181080" cy="744818"/>
        </a:xfrm>
        <a:prstGeom prst="upArrowCallout">
          <a:avLst/>
        </a:prstGeom>
        <a:gradFill rotWithShape="0">
          <a:gsLst>
            <a:gs pos="0">
              <a:schemeClr val="accent3">
                <a:hueOff val="9000211"/>
                <a:satOff val="-13504"/>
                <a:lumOff val="-2196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9000211"/>
                <a:satOff val="-13504"/>
                <a:lumOff val="-2196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hueOff val="9000211"/>
              <a:satOff val="-13504"/>
              <a:lumOff val="-2196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语法分析程序</a:t>
          </a:r>
        </a:p>
      </dsp:txBody>
      <dsp:txXfrm rot="10800000">
        <a:off x="0" y="739529"/>
        <a:ext cx="3181080" cy="483960"/>
      </dsp:txXfrm>
    </dsp:sp>
    <dsp:sp modelId="{3FA6C75D-28EF-4B00-9461-A92A60674EE7}">
      <dsp:nvSpPr>
        <dsp:cNvPr id="0" name=""/>
        <dsp:cNvSpPr/>
      </dsp:nvSpPr>
      <dsp:spPr>
        <a:xfrm rot="10800000">
          <a:off x="0" y="1975"/>
          <a:ext cx="3181080" cy="744818"/>
        </a:xfrm>
        <a:prstGeom prst="upArrowCallou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hueOff val="11250264"/>
              <a:satOff val="-16880"/>
              <a:lumOff val="-2745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词法分析程序</a:t>
          </a:r>
          <a:endParaRPr lang="zh-CN" alt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0" y="1975"/>
        <a:ext cx="3181080" cy="483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type="upArrowCallout" r:blip="" rot="180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type="upArrowCallout" r:blip="" rot="180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2-30T12:02:10"/>
    </inkml:context>
    <inkml:brush xml:id="br0">
      <inkml:brushProperty name="width" value="0.0511714927852154" units="cm"/>
      <inkml:brushProperty name="height" value="0.0511714927852154" units="cm"/>
      <inkml:brushProperty name="color" value="#f2395b"/>
      <inkml:brushProperty name="ignorePressure" value="0"/>
    </inkml:brush>
  </inkml:definitions>
  <inkml:trace contextRef="#ctx0" brushRef="#br0">68700 63400 891,'95'1'18,"-9"4"-4,-10 3-5,-8 3-4,-6-1-3,1-2 0,-1-3 0,1-3 0,-3 1-1,-2 6 0,-3 7 0,-3 6 0,-1 1-1,4-3 0,3-3 0,3-2 0,-1-1 0,-2 3 0,-3 3-1,-3 4 1,-2-6-1,0-11 1,0-14-1,0-11 1,1-11-1,4-5 1,3-7-1,3-5 1,-1-4-1,-2 0-1,-3 0-1,-3 0 0,-1 6-1,4 13-1,3 12 0,3 13-1,1 7 2,1 4 4,-1 3 3,1 3 3,1 1 2,3 1-1,3-1-1,4 1 0,2-1-2,4 1 0,3-1 0,3 1-1,-2-3-1,-6-2 0,-6-3-1,-6-3-1,-2-2 0,3 0 0,3 0 0,4 0 0,-1 0-1,-3 0-1,-3 0-1,-2 0-2,-5-5-1,-2-9 2,-3-10 0,-3-8 0,-1-3 1,4 7 1,3 6 0,3 7 0,1 5 2,1 7 0,-1 6 1,1 7 2,-1 4 2,1 3 2,-1 3 3,1 4 3,-1-1 0,1-3-4,-1-3-2,1-2-4,-1-5-4,1-2-3,-1-3-4,1-3-4,-1-6-4,1-5-5,-1-7-4,1-5-6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2-30T12:02:10"/>
    </inkml:context>
    <inkml:brush xml:id="br0">
      <inkml:brushProperty name="width" value="0.0450911410152912" units="cm"/>
      <inkml:brushProperty name="height" value="0.0450911410152912" units="cm"/>
      <inkml:brushProperty name="color" value="#f2395b"/>
      <inkml:brushProperty name="ignorePressure" value="0"/>
    </inkml:brush>
  </inkml:definitions>
  <inkml:trace contextRef="#ctx0" brushRef="#br0">68600 63350 871,'71'-44'3,"-5"13"0,-7 12 0,-5 13-1,-4 6 0,0 0 0,0 0 1,0 0 0,1 0 1,4 0 1,3 0 1,3 0 2,-1 0-1,-2 0-1,-3 0-1,-3 0-1,-1 1-2,4 4 0,3 3 0,3 3-1,1-1 0,1-2 0,-1-3-1,1-3-1,-3-2 1,-2 0-1,-3 0 0,-3 0 1,-2 0-1,0 0 1,0 0 1,0 0 1,0 1 1,0 4 0,0 3 2,0 3 1,0-1-1,0-2 0,0-3-2,0-3 0,0-2-2,0 0-1,0 0-2,0 0-1,1 0 0,4 0 0,3 0 1,3 0 1,-1 0 0,-2 0 0,-3 0 2,-3 0 0,-1 0 1,4 0 0,3 0 1,3 0 1,-1 0-1,-2 0 0,-3 0-2,-3 0 0,-1-2-1,4-3 0,3-3 0,3-2 1,-1-3-1,-2 1-1,-3-1 1,-3 1-1,-2 1 0,0 3 1,0 3 0,0 4-1,0 1 2,0 0 0,0 0 1,0 0 2,0 0-1,0 0 0,0 0-1,0 0 0,0 0-2,0 0 1,0 0-2,0 0 0,0 0-1,0 0 0,0 0-2,0 0-1,0 0-1,0 0-3,0 0-2,0 0-3,0 1-2,0 4-3,0 3-3,0 3-2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2-30T12:02:10"/>
    </inkml:context>
    <inkml:brush xml:id="br0">
      <inkml:brushProperty name="width" value="0.0456326082348824" units="cm"/>
      <inkml:brushProperty name="height" value="0.0456326082348824" units="cm"/>
      <inkml:brushProperty name="color" value="#f2395b"/>
      <inkml:brushProperty name="ignorePressure" value="0"/>
    </inkml:brush>
  </inkml:definitions>
  <inkml:trace contextRef="#ctx0" brushRef="#br0">74100 60100 1000,'0'117'-41,"0"-16"11,0-15 11,0-15 10,1-11 6,4-2 1,3-3 1,3-3 1,1-1 1,1 4-1,-1 3 2,1 3-1,-1-1 1,1-2-1,-1-3 0,1-3 0,-3-2 0,-2 0 0,-3 0 0,-3 0 0,-2 0 0,0 0 1,0 0 0,0 0 0,0 0 0,0 0 0,0 0-1,0 0 1,1 0-1,4 0-1,3 0 1,3 0-1,-1 1 0,-2 4 0,-3 3 1,-3 3-1,-2 1 1,0 1-1,0-1-1,0 1 1,0-3-1,0-2 0,0-3 1,0-3 0,1-2-1,4 0 2,3 0-1,3 0 1,-1 0 0,-2 0 0,-3 0 1,-3 0 0,-2 0-1,0 0 0,0 0-2,0 0 0,0 0-2,0 0-3,0 0-4,0 0-2,-2 0-3,-3 0-1,-3 0 0,-2 0-2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2-30T12:02:10"/>
    </inkml:context>
    <inkml:brush xml:id="br0">
      <inkml:brushProperty name="width" value="0.0458151139318943" units="cm"/>
      <inkml:brushProperty name="height" value="0.0458151139318943" units="cm"/>
      <inkml:brushProperty name="color" value="#f2395b"/>
      <inkml:brushProperty name="ignorePressure" value="0"/>
    </inkml:brush>
  </inkml:definitions>
  <inkml:trace contextRef="#ctx0" brushRef="#br0">74250 60350 996,'-72'-68'-37,"6"17"10,7 15 7,6 16 9,3 9 4,0 3 3,0 3 1,0 4 1,-2 1 2,-3 0 1,-3 0 0,-2 0 2,-1 1-1,3 4 1,3 3 0,4 3-1,1-1 0,0-2-1,0-3 0,0-3-2,0-2 1,0 0-1,0 0 0,0 0 1,0-2-1,0-3 2,0-3 0,0-2 2,0-1 0,0 3 0,0 3-1,0 4 0,0 1 1,0 0-1,0 0 0,0 0 0,0 0 0,0 0 0,0 0 0,0 0-1,-2 0 1,-3 0 0,-3 0-1,-2 0 1,-1 0 1,3 0-1,3 0 0,4 0-1,-1 0 1,-3 0 0,-3 0 0,-2 0 1,-1 0-1,3 0-1,3 0 0,4 0 0,1 0-1,0 0 0,0 0 1,0 0-1,0 0 0,0 0 0,0 0 1,0 0 1,0 0-1,0 0 1,0 0-1,0 0 0,0-2 1,0-3-2,0-3 1,0-2-1,0-1-1,0 3 1,0 3 0,0 4 1,0-1-1,0-3 0,0-3 0,0-2 1,0-3-1,0 1 1,0-1 1,0 1 0,0 1 1,0 3 0,0 3 0,0 4 0,0 1-1,0 0 1,0 0-2,0 0 1,-2 0-2,-3 0 1,-3 0-1,-2 0 0,-3 0 0,1 0 0,-1 0 0,1 0 0,2 4-2,7 10-4,6 10-4,7 9-3,7 6-1,9 3 3,10 3 3,10 4 3,2 1 1,-3 0-1,-3 0 1,-2 0-1,-3 0 1,1 0 1,-1 0 0,1 0 2,1 0 0,3 0 1,3 0 0,4 0 0,1 0 0,0 0 1,0 0 0,0 0 0,0 0 1,0 0-2,0 0 1,0 0-1,0 1 0,0 4 1,0 3 1,0 3 0,0-1 1,0-2-1,0-3 0,0-3 0,0-1 0,0 4-1,0 3 1,0 3-1,-2 1 0,-3 1 0,-3-1-1,-2 1 1,-1-3 0,3-2 0,3-3 0,4-3 1,1-2 0,0 0 1,0 0-1,0 0 1,-2 0 0,-3 0-1,-3 0 0,-2 0-1,-1 3 0,3 6-1,3 7 1,4 6-1,1-1-1,0-5 1,0-7-1,0-5 1,1-4 0,4 0-1,3 0 1,3 0 0,-1 0-1,-2 0-2,-3 0-2,-3 0-1,-2 0-2,0 0-2,0 0-3,0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B0E2C-57F6-46B0-96DB-3127A705DF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EE452-D824-4C91-AAFF-13DDA8812D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E452-D824-4C91-AAFF-13DDA8812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E452-D824-4C91-AAFF-13DDA8812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I4</a:t>
            </a:r>
            <a:r>
              <a:rPr lang="zh-CN" altLang="en-US" dirty="0"/>
              <a:t>中，因为第二条项目圆点后还是非终结符，需要继续求闭包，它的搜索符就是</a:t>
            </a:r>
            <a:r>
              <a:rPr lang="en-US" altLang="zh-CN" dirty="0"/>
              <a:t>d</a:t>
            </a:r>
            <a:r>
              <a:rPr lang="zh-CN" altLang="en-US" dirty="0"/>
              <a:t>，两个一合并就是</a:t>
            </a:r>
            <a:r>
              <a:rPr lang="en-US" altLang="zh-CN" dirty="0"/>
              <a:t>d/#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E452-D824-4C91-AAFF-13DDA8812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这张图可以不画出来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E452-D824-4C91-AAFF-13DDA8812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题目要求将二进制转化为十进制输出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）扩展文法，为了使文法的开始符号唯一，便于输出</a:t>
            </a:r>
            <a:endParaRPr lang="en-US" altLang="zh-CN" dirty="0"/>
          </a:p>
          <a:p>
            <a:r>
              <a:rPr lang="zh-CN" altLang="en-US" dirty="0"/>
              <a:t>如果是一位二进制数，值就是本身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如果是两位呢？就是</a:t>
            </a:r>
            <a:r>
              <a:rPr lang="en-US" altLang="zh-CN" dirty="0"/>
              <a:t>2*</a:t>
            </a:r>
            <a:r>
              <a:rPr lang="zh-CN" altLang="en-US" dirty="0"/>
              <a:t>多少</a:t>
            </a:r>
            <a:r>
              <a:rPr lang="en-US" altLang="zh-CN" dirty="0"/>
              <a:t>+</a:t>
            </a:r>
            <a:r>
              <a:rPr lang="zh-CN" altLang="en-US" dirty="0"/>
              <a:t>多少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因为在同一产生式中，同一非终结符出现多次，每个位置的非终结符含义不同，为了区别，加上标</a:t>
            </a:r>
            <a:br>
              <a:rPr lang="zh-CN" altLang="en-US" dirty="0"/>
            </a:br>
            <a:r>
              <a:rPr lang="zh-CN" altLang="en-US" dirty="0"/>
              <a:t>最后再举例一长串，画出分析树，然后求值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E452-D824-4C91-AAFF-13DDA8812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表示可带小数点的二进制数串</a:t>
            </a:r>
            <a:endParaRPr lang="zh-CN" altLang="en-US" dirty="0"/>
          </a:p>
          <a:p>
            <a:r>
              <a:rPr lang="en-US" altLang="zh-CN" dirty="0"/>
              <a:t>L</a:t>
            </a:r>
            <a:r>
              <a:rPr lang="zh-CN" altLang="en-US" dirty="0"/>
              <a:t>表示二进制数串</a:t>
            </a:r>
            <a:endParaRPr lang="zh-CN" altLang="en-US" dirty="0"/>
          </a:p>
          <a:p>
            <a:r>
              <a:rPr lang="en-US" altLang="zh-CN" dirty="0"/>
              <a:t>B</a:t>
            </a:r>
            <a:r>
              <a:rPr lang="zh-CN" altLang="en-US" dirty="0"/>
              <a:t>表示二进制位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E452-D824-4C91-AAFF-13DDA8812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题意是要求把二进制数串（可以带小数点）翻译为等值的十进制数值。
用综合属性 </a:t>
            </a:r>
            <a:r>
              <a:rPr lang="en-US" altLang="zh-CN" dirty="0"/>
              <a:t>S.val </a:t>
            </a:r>
            <a:r>
              <a:rPr lang="zh-CN" altLang="en-US" dirty="0"/>
              <a:t>、</a:t>
            </a:r>
            <a:r>
              <a:rPr lang="en-US" altLang="zh-CN" dirty="0"/>
              <a:t>L.val</a:t>
            </a:r>
            <a:r>
              <a:rPr lang="zh-CN" altLang="en-US" dirty="0"/>
              <a:t>、</a:t>
            </a:r>
            <a:r>
              <a:rPr lang="en-US" altLang="zh-CN" dirty="0"/>
              <a:t>B.val</a:t>
            </a:r>
            <a:r>
              <a:rPr lang="zh-CN" altLang="en-US" dirty="0"/>
              <a:t>表示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L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的十进制值，综合属性</a:t>
            </a:r>
            <a:r>
              <a:rPr lang="en-US" altLang="zh-CN" dirty="0"/>
              <a:t>L.len</a:t>
            </a:r>
            <a:r>
              <a:rPr lang="zh-CN" altLang="en-US" dirty="0"/>
              <a:t>计算二进制数串的位数，用</a:t>
            </a:r>
            <a:r>
              <a:rPr lang="en-US" altLang="zh-CN" dirty="0"/>
              <a:t>L2.val * 2 –L2.len</a:t>
            </a:r>
            <a:r>
              <a:rPr lang="zh-CN" altLang="en-US" dirty="0"/>
              <a:t>得到小数部分的十进制值。
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E452-D824-4C91-AAFF-13DDA8812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412" y="2308881"/>
            <a:ext cx="8139178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2444" y="3565525"/>
            <a:ext cx="8139113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5F21-41F4-4E84-A1B0-14456700ABE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68096" y="241108"/>
            <a:ext cx="7772222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768350" y="1322773"/>
            <a:ext cx="7771968" cy="5147877"/>
          </a:xfrm>
        </p:spPr>
        <p:txBody>
          <a:bodyPr/>
          <a:lstStyle>
            <a:lvl1pPr marL="504190" marR="0" indent="-50419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800" b="0"/>
            </a:lvl1pPr>
            <a:lvl2pPr marL="1007745" indent="-504190">
              <a:buFont typeface="Wingdings" panose="05000000000000000000" pitchFamily="2" charset="2"/>
              <a:buChar char="l"/>
              <a:defRPr sz="2400" b="0"/>
            </a:lvl2pPr>
            <a:lvl3pPr>
              <a:defRPr sz="2000" b="0"/>
            </a:lvl3pPr>
            <a:lvl4pPr>
              <a:defRPr b="0"/>
            </a:lvl4pPr>
            <a:lvl5pPr>
              <a:defRPr b="0"/>
            </a:lvl5pPr>
          </a:lstStyle>
          <a:p>
            <a:pPr marL="541655" marR="0" lvl="0" indent="-54165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单击此处编辑母版文本样式单击此处编辑母版文本样式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9167-35CE-4F36-B21B-5F152061CB9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EF7F-BB72-4C8F-93A5-79D00203EC58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95BB-06FF-4AE4-B7BA-05CE6924808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EF7F-BB72-4C8F-93A5-79D00203EC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  <a:prstGeom prst="rect">
            <a:avLst/>
          </a:prstGeo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  <a:prstGeom prst="rect">
            <a:avLst/>
          </a:prstGeo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582D-3971-41F6-BF7F-1B1CCC63214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EF7F-BB72-4C8F-93A5-79D00203EC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0CEF-A76E-4EED-A70C-86C74C966A0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EF7F-BB72-4C8F-93A5-79D00203EC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B716-52BD-4E17-BD13-CCDB437639F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EF7F-BB72-4C8F-93A5-79D00203EC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BF03-A2F6-4C36-8DD1-E18693CB6A4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EF7F-BB72-4C8F-93A5-79D00203EC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703A-622F-4C94-8689-AEFB31BC7FD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EF7F-BB72-4C8F-93A5-79D00203EC58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096" y="1313895"/>
            <a:ext cx="7772222" cy="499546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198F-717E-4F44-86F5-0D7D766AFC7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EF7F-BB72-4C8F-93A5-79D00203EC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1092-60E1-450A-9647-18FD4636EB0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EF7F-BB72-4C8F-93A5-79D00203EC58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581225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02444" y="1508125"/>
            <a:ext cx="8139113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0079" y="727710"/>
            <a:ext cx="2948940" cy="1115060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3853815" y="727710"/>
            <a:ext cx="4629150" cy="5403215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630079" y="2239645"/>
            <a:ext cx="2948940" cy="3891915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502444" y="5605145"/>
            <a:ext cx="8139113" cy="558165"/>
          </a:xfrm>
        </p:spPr>
        <p:txBody>
          <a:bodyPr/>
          <a:lstStyle>
            <a:lvl1pPr>
              <a:defRPr/>
            </a:lvl1pPr>
          </a:lstStyle>
          <a:p>
            <a:r>
              <a:rPr>
                <a:sym typeface="+mn-ea"/>
              </a:rPr>
              <a:t>单击此处编辑母版标题样式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2444" y="641350"/>
            <a:ext cx="8139113" cy="4556125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marL="342900" lvl="1" indent="0" defTabSz="914400">
              <a:buNone/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7334" cy="686816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350996" y="565150"/>
            <a:ext cx="4050030" cy="572770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4715828" y="565150"/>
            <a:ext cx="4050030" cy="572770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623591"/>
            <a:ext cx="8139178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6E1D3DA-9717-4CA5-8BBA-D0F562C56C7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EF7F-BB72-4C8F-93A5-79D00203EC58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02412" y="581225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defTabSz="914400">
              <a:defRPr lang="zh-CN" altLang="en-US" sz="2400" dirty="0"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502444" y="1508125"/>
            <a:ext cx="8139113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b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241108"/>
            <a:ext cx="7772222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70BE3BB-0C40-42E8-8EC8-D6B9734C142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44EF7F-BB72-4C8F-93A5-79D00203EC58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89255" y="24110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/>
          <p:nvPr userDrawn="1"/>
        </p:nvSpPr>
        <p:spPr>
          <a:xfrm>
            <a:off x="768096" y="1322773"/>
            <a:ext cx="7772222" cy="514793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itchFamily="34" charset="0"/>
              <a:buChar char=" 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768094" y="1322772"/>
            <a:ext cx="7747255" cy="5147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41655" marR="0" lvl="0" indent="-54165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单击此处编辑母版文本样式单击此处编辑母版文本样式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 第三级</a:t>
            </a:r>
            <a:endParaRPr lang="zh-CN" altLang="en-US" dirty="0"/>
          </a:p>
          <a:p>
            <a:pPr lvl="3"/>
            <a:r>
              <a:rPr lang="zh-CN" altLang="en-US" dirty="0"/>
              <a:t> 第四级</a:t>
            </a:r>
            <a:endParaRPr lang="zh-CN" altLang="en-US" dirty="0"/>
          </a:p>
          <a:p>
            <a:pPr lvl="4"/>
            <a:r>
              <a:rPr lang="zh-CN" altLang="en-US" dirty="0"/>
              <a:t> 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none" spc="100" baseline="0">
          <a:solidFill>
            <a:schemeClr val="tx1">
              <a:lumMod val="95000"/>
              <a:lumOff val="5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504190" marR="0" indent="-50419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SzPct val="100000"/>
        <a:buFont typeface="Wingdings" panose="05000000000000000000" pitchFamily="2" charset="2"/>
        <a:buNone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007745" indent="-50419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63955" indent="-1365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438275" indent="-1365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365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customXml" Target="../ink/ink4.xml"/><Relationship Id="rId7" Type="http://schemas.openxmlformats.org/officeDocument/2006/relationships/image" Target="../media/image9.png"/><Relationship Id="rId6" Type="http://schemas.openxmlformats.org/officeDocument/2006/relationships/customXml" Target="../ink/ink3.xml"/><Relationship Id="rId5" Type="http://schemas.openxmlformats.org/officeDocument/2006/relationships/image" Target="../media/image8.png"/><Relationship Id="rId4" Type="http://schemas.openxmlformats.org/officeDocument/2006/relationships/customXml" Target="../ink/ink2.xml"/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0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编译原理</a:t>
            </a:r>
            <a:r>
              <a:rPr lang="en-US" altLang="zh-CN" dirty="0"/>
              <a:t>》</a:t>
            </a:r>
            <a:r>
              <a:rPr lang="zh-CN" altLang="en-US" dirty="0"/>
              <a:t>复习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词法分析例题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由文法构造有限自动机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48887" y="2021692"/>
            <a:ext cx="3305320" cy="16681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G[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CN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→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</a:t>
            </a:r>
            <a:endParaRPr lang="zh-CN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47675"/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→ a |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endParaRPr lang="pt-BR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47675"/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C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→ b</a:t>
            </a:r>
            <a:endParaRPr lang="zh-CN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348887" y="3896711"/>
            <a:ext cx="5559331" cy="1888760"/>
            <a:chOff x="1078277" y="3947240"/>
            <a:chExt cx="5559331" cy="1888760"/>
          </a:xfrm>
        </p:grpSpPr>
        <p:grpSp>
          <p:nvGrpSpPr>
            <p:cNvPr id="7" name="组合 6"/>
            <p:cNvGrpSpPr/>
            <p:nvPr/>
          </p:nvGrpSpPr>
          <p:grpSpPr>
            <a:xfrm>
              <a:off x="1078277" y="4694475"/>
              <a:ext cx="1345385" cy="612000"/>
              <a:chOff x="1317828" y="2962701"/>
              <a:chExt cx="1345385" cy="612000"/>
            </a:xfrm>
          </p:grpSpPr>
          <p:sp>
            <p:nvSpPr>
              <p:cNvPr id="32" name="Oval 35"/>
              <p:cNvSpPr>
                <a:spLocks noChangeArrowheads="1"/>
              </p:cNvSpPr>
              <p:nvPr/>
            </p:nvSpPr>
            <p:spPr bwMode="auto">
              <a:xfrm>
                <a:off x="2051213" y="2962701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400" b="1" dirty="0">
                    <a:solidFill>
                      <a:srgbClr val="FF0000"/>
                    </a:solidFill>
                    <a:ea typeface="宋体" pitchFamily="2" charset="-122"/>
                  </a:rPr>
                  <a:t>A</a:t>
                </a:r>
                <a:endParaRPr lang="en-US" altLang="zh-CN" sz="2400" b="1" dirty="0">
                  <a:solidFill>
                    <a:srgbClr val="FF0000"/>
                  </a:solidFill>
                  <a:ea typeface="宋体" pitchFamily="2" charset="-122"/>
                </a:endParaRPr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1317828" y="3155040"/>
                <a:ext cx="722779" cy="235721"/>
                <a:chOff x="7136401" y="2974839"/>
                <a:chExt cx="722779" cy="235721"/>
              </a:xfrm>
            </p:grpSpPr>
            <p:sp>
              <p:nvSpPr>
                <p:cNvPr id="34" name="AutoShape 72"/>
                <p:cNvSpPr>
                  <a:spLocks noChangeArrowheads="1"/>
                </p:cNvSpPr>
                <p:nvPr/>
              </p:nvSpPr>
              <p:spPr bwMode="auto">
                <a:xfrm>
                  <a:off x="7169570" y="2974839"/>
                  <a:ext cx="689610" cy="235721"/>
                </a:xfrm>
                <a:prstGeom prst="rightArrow">
                  <a:avLst>
                    <a:gd name="adj1" fmla="val 50000"/>
                    <a:gd name="adj2" fmla="val 59259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 algn="ctr"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algn="ctr"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algn="ctr"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algn="ctr"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algn="ctr"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7136401" y="2986933"/>
                  <a:ext cx="144780" cy="1948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900" dirty="0"/>
                </a:p>
              </p:txBody>
            </p:sp>
          </p:grpSp>
        </p:grpSp>
        <p:cxnSp>
          <p:nvCxnSpPr>
            <p:cNvPr id="8" name="AutoShape 90"/>
            <p:cNvCxnSpPr>
              <a:cxnSpLocks noChangeShapeType="1"/>
              <a:stCxn id="13" idx="0"/>
              <a:endCxn id="30" idx="1"/>
            </p:cNvCxnSpPr>
            <p:nvPr/>
          </p:nvCxnSpPr>
          <p:spPr bwMode="auto">
            <a:xfrm rot="16200000" flipH="1">
              <a:off x="4704517" y="3441244"/>
              <a:ext cx="38714" cy="2536896"/>
            </a:xfrm>
            <a:prstGeom prst="curvedConnector3">
              <a:avLst>
                <a:gd name="adj1" fmla="val -776463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630623" y="4112395"/>
              <a:ext cx="323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a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4492413" y="3947240"/>
              <a:ext cx="62877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a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13" name="Oval 35"/>
            <p:cNvSpPr>
              <a:spLocks noChangeArrowheads="1"/>
            </p:cNvSpPr>
            <p:nvPr/>
          </p:nvSpPr>
          <p:spPr bwMode="auto">
            <a:xfrm>
              <a:off x="3149426" y="4690335"/>
              <a:ext cx="612000" cy="612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ea typeface="宋体" pitchFamily="2" charset="-122"/>
                </a:rPr>
                <a:t>B</a:t>
              </a:r>
              <a:endParaRPr lang="en-US" altLang="zh-CN" sz="2400" b="1" dirty="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881608" y="4618335"/>
              <a:ext cx="756000" cy="756000"/>
              <a:chOff x="7591160" y="2219785"/>
              <a:chExt cx="756000" cy="756000"/>
            </a:xfrm>
          </p:grpSpPr>
          <p:sp>
            <p:nvSpPr>
              <p:cNvPr id="30" name="Oval 34"/>
              <p:cNvSpPr>
                <a:spLocks noChangeArrowheads="1"/>
              </p:cNvSpPr>
              <p:nvPr/>
            </p:nvSpPr>
            <p:spPr bwMode="auto">
              <a:xfrm>
                <a:off x="7591160" y="2219785"/>
                <a:ext cx="756000" cy="7560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31" name="Oval 41"/>
              <p:cNvSpPr>
                <a:spLocks noChangeArrowheads="1"/>
              </p:cNvSpPr>
              <p:nvPr/>
            </p:nvSpPr>
            <p:spPr bwMode="auto">
              <a:xfrm>
                <a:off x="7667360" y="229598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400" b="1" dirty="0">
                    <a:solidFill>
                      <a:srgbClr val="FF0000"/>
                    </a:solidFill>
                    <a:ea typeface="宋体" pitchFamily="2" charset="-122"/>
                  </a:rPr>
                  <a:t>Z</a:t>
                </a:r>
                <a:endParaRPr lang="en-US" altLang="zh-CN" sz="2400" b="1" dirty="0">
                  <a:solidFill>
                    <a:srgbClr val="FF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18" name="Line 2"/>
            <p:cNvSpPr>
              <a:spLocks noChangeShapeType="1"/>
            </p:cNvSpPr>
            <p:nvPr/>
          </p:nvSpPr>
          <p:spPr bwMode="auto">
            <a:xfrm>
              <a:off x="3771154" y="4996335"/>
              <a:ext cx="736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Oval 35"/>
            <p:cNvSpPr>
              <a:spLocks noChangeArrowheads="1"/>
            </p:cNvSpPr>
            <p:nvPr/>
          </p:nvSpPr>
          <p:spPr bwMode="auto">
            <a:xfrm>
              <a:off x="4517553" y="4690335"/>
              <a:ext cx="612000" cy="612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ea typeface="宋体" pitchFamily="2" charset="-122"/>
                </a:rPr>
                <a:t>C</a:t>
              </a:r>
              <a:endParaRPr lang="en-US" altLang="zh-CN" sz="2400" b="1" dirty="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3809572" y="4571190"/>
              <a:ext cx="62877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b</a:t>
              </a:r>
              <a:endParaRPr lang="en-US" altLang="zh-CN" sz="2400" dirty="0">
                <a:ea typeface="宋体" pitchFamily="2" charset="-122"/>
              </a:endParaRPr>
            </a:p>
          </p:txBody>
        </p:sp>
        <p:cxnSp>
          <p:nvCxnSpPr>
            <p:cNvPr id="40" name="曲线连接符 39"/>
            <p:cNvCxnSpPr>
              <a:stCxn id="13" idx="3"/>
              <a:endCxn id="32" idx="5"/>
            </p:cNvCxnSpPr>
            <p:nvPr/>
          </p:nvCxnSpPr>
          <p:spPr>
            <a:xfrm rot="5400000">
              <a:off x="2784474" y="4762273"/>
              <a:ext cx="4140" cy="905014"/>
            </a:xfrm>
            <a:prstGeom prst="curvedConnector3">
              <a:avLst>
                <a:gd name="adj1" fmla="val 459625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曲线连接符 41"/>
            <p:cNvCxnSpPr>
              <a:stCxn id="32" idx="7"/>
              <a:endCxn id="13" idx="1"/>
            </p:cNvCxnSpPr>
            <p:nvPr/>
          </p:nvCxnSpPr>
          <p:spPr>
            <a:xfrm rot="5400000" flipH="1" flipV="1">
              <a:off x="2784474" y="4329523"/>
              <a:ext cx="4140" cy="905014"/>
            </a:xfrm>
            <a:prstGeom prst="curvedConnector3">
              <a:avLst>
                <a:gd name="adj1" fmla="val 48416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2638842" y="5374335"/>
              <a:ext cx="323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a</a:t>
              </a:r>
              <a:endParaRPr lang="en-US" altLang="zh-CN" sz="2400" dirty="0">
                <a:ea typeface="宋体" pitchFamily="2" charset="-122"/>
              </a:endParaRPr>
            </a:p>
          </p:txBody>
        </p:sp>
        <p:cxnSp>
          <p:nvCxnSpPr>
            <p:cNvPr id="47" name="直接箭头连接符 46"/>
            <p:cNvCxnSpPr>
              <a:stCxn id="19" idx="6"/>
              <a:endCxn id="30" idx="2"/>
            </p:cNvCxnSpPr>
            <p:nvPr/>
          </p:nvCxnSpPr>
          <p:spPr>
            <a:xfrm>
              <a:off x="5129553" y="4996335"/>
              <a:ext cx="7520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5150497" y="4572978"/>
              <a:ext cx="62877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b</a:t>
              </a:r>
              <a:endParaRPr lang="en-US" altLang="zh-CN" sz="2400" dirty="0">
                <a:ea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自顶向下分析</a:t>
            </a:r>
            <a:endParaRPr lang="zh-CN" altLang="en-US" dirty="0"/>
          </a:p>
          <a:p>
            <a:pPr lvl="1"/>
            <a:r>
              <a:rPr lang="zh-CN" altLang="en-US" dirty="0"/>
              <a:t>递归子程序法</a:t>
            </a:r>
            <a:r>
              <a:rPr lang="zh-CN" altLang="en-US" dirty="0">
                <a:solidFill>
                  <a:srgbClr val="FF0000"/>
                </a:solidFill>
              </a:rPr>
              <a:t>（了解）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LL(1)</a:t>
            </a:r>
            <a:r>
              <a:rPr lang="zh-CN" altLang="en-US" dirty="0"/>
              <a:t>分析法（预测分析）</a:t>
            </a:r>
            <a:endParaRPr lang="zh-CN" altLang="en-US" dirty="0"/>
          </a:p>
          <a:p>
            <a:r>
              <a:rPr lang="zh-CN" altLang="en-US" dirty="0"/>
              <a:t>自底向上分析（移进归约分析）</a:t>
            </a:r>
            <a:endParaRPr lang="zh-CN" altLang="en-US" dirty="0"/>
          </a:p>
          <a:p>
            <a:pPr lvl="1"/>
            <a:r>
              <a:rPr lang="zh-CN" altLang="en-US" dirty="0"/>
              <a:t>简单优先分析</a:t>
            </a:r>
            <a:r>
              <a:rPr lang="zh-CN" altLang="en-US" dirty="0">
                <a:solidFill>
                  <a:srgbClr val="FF0000"/>
                </a:solidFill>
              </a:rPr>
              <a:t>（了解）</a:t>
            </a:r>
            <a:endParaRPr lang="zh-CN" altLang="en-US" dirty="0"/>
          </a:p>
          <a:p>
            <a:pPr lvl="1"/>
            <a:r>
              <a:rPr lang="zh-CN" altLang="en-US" dirty="0"/>
              <a:t>算符优先分析</a:t>
            </a:r>
            <a:endParaRPr lang="zh-CN" altLang="en-US" dirty="0"/>
          </a:p>
          <a:p>
            <a:pPr lvl="1"/>
            <a:r>
              <a:rPr lang="en-US" altLang="zh-CN" dirty="0"/>
              <a:t>LR</a:t>
            </a:r>
            <a:r>
              <a:rPr lang="zh-CN" altLang="en-US" dirty="0"/>
              <a:t>分析：</a:t>
            </a:r>
            <a:r>
              <a:rPr lang="en-US" altLang="zh-CN" dirty="0"/>
              <a:t>LR(0)</a:t>
            </a:r>
            <a:r>
              <a:rPr lang="zh-CN" altLang="en-US" dirty="0"/>
              <a:t>、</a:t>
            </a:r>
            <a:r>
              <a:rPr lang="en-US" altLang="zh-CN" dirty="0"/>
              <a:t>SLR(1)</a:t>
            </a:r>
            <a:r>
              <a:rPr lang="zh-CN" altLang="en-US" dirty="0"/>
              <a:t>、</a:t>
            </a:r>
            <a:r>
              <a:rPr lang="en-US" altLang="zh-CN" dirty="0"/>
              <a:t>LR(1)</a:t>
            </a:r>
            <a:r>
              <a:rPr lang="zh-CN" altLang="en-US" dirty="0"/>
              <a:t>、</a:t>
            </a:r>
            <a:r>
              <a:rPr lang="en-US" altLang="zh-CN" dirty="0"/>
              <a:t>LALR(1)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自上向下语法分析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77824" y="1774507"/>
            <a:ext cx="693336" cy="35571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自上向下语法分析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1597688" y="1487155"/>
            <a:ext cx="381837" cy="3756915"/>
          </a:xfrm>
          <a:prstGeom prst="leftBrace">
            <a:avLst>
              <a:gd name="adj1" fmla="val 192543"/>
              <a:gd name="adj2" fmla="val 5501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5782" y="1166719"/>
            <a:ext cx="5520432" cy="6513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基本思想：从文法的开始符号出发，推导出句子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15781" y="3227699"/>
            <a:ext cx="1242938" cy="647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基本问题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3509933" y="2901636"/>
            <a:ext cx="381837" cy="1127754"/>
          </a:xfrm>
          <a:prstGeom prst="leftBrace">
            <a:avLst>
              <a:gd name="adj1" fmla="val 35862"/>
              <a:gd name="adj2" fmla="val 5501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92544" y="2622620"/>
            <a:ext cx="2026418" cy="5319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回溯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避免条件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6180027" y="2379034"/>
            <a:ext cx="381837" cy="898906"/>
          </a:xfrm>
          <a:prstGeom prst="leftBrace">
            <a:avLst>
              <a:gd name="adj1" fmla="val 30024"/>
              <a:gd name="adj2" fmla="val 5501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22929" y="2089855"/>
            <a:ext cx="1242938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First(x)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22929" y="3007940"/>
            <a:ext cx="1242938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Follow(u)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92544" y="3766695"/>
            <a:ext cx="2800141" cy="5319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无限循环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消除左递归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15781" y="4961707"/>
            <a:ext cx="1242938" cy="647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分析方法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3489318" y="4778270"/>
            <a:ext cx="381837" cy="931599"/>
          </a:xfrm>
          <a:prstGeom prst="leftBrace">
            <a:avLst>
              <a:gd name="adj1" fmla="val 18029"/>
              <a:gd name="adj2" fmla="val 5501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92544" y="4512305"/>
            <a:ext cx="2026418" cy="5319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递归子程序法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92544" y="5443904"/>
            <a:ext cx="2026418" cy="5319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LL(1)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分析法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预测分析法使用流程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一般文法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非</a:t>
            </a:r>
            <a:r>
              <a:rPr lang="en-US" altLang="zh-CN" dirty="0"/>
              <a:t>LL(1)</a:t>
            </a:r>
            <a:r>
              <a:rPr lang="zh-CN" altLang="en-US" dirty="0"/>
              <a:t>文法的改造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提左公因子</a:t>
            </a:r>
            <a:endParaRPr lang="zh-CN" altLang="en-US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消除左递归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计算</a:t>
            </a:r>
            <a:r>
              <a:rPr lang="en-US" altLang="zh-CN" dirty="0"/>
              <a:t>FIRST</a:t>
            </a:r>
            <a:r>
              <a:rPr lang="zh-CN" altLang="en-US" dirty="0"/>
              <a:t>集合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计算</a:t>
            </a:r>
            <a:r>
              <a:rPr lang="en-US" altLang="zh-CN" dirty="0"/>
              <a:t>FOLLOW</a:t>
            </a:r>
            <a:r>
              <a:rPr lang="zh-CN" altLang="en-US" dirty="0"/>
              <a:t>集合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计算</a:t>
            </a:r>
            <a:r>
              <a:rPr lang="en-US" altLang="zh-CN" dirty="0"/>
              <a:t>SELECT</a:t>
            </a:r>
            <a:r>
              <a:rPr lang="zh-CN" altLang="en-US" dirty="0"/>
              <a:t>集合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构造预测分析表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对输入串进行分析</a:t>
            </a:r>
            <a:endParaRPr lang="zh-CN" alt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417960" y="1322719"/>
            <a:ext cx="2234865" cy="14382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t" anchorCtr="0">
            <a:no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G[E]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→ E+T|T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T → T*F|F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F → (E)|i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 eaLnBrk="0" hangingPunct="0">
              <a:lnSpc>
                <a:spcPct val="150000"/>
              </a:lnSpc>
            </a:pP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661703" y="1322719"/>
            <a:ext cx="2270376" cy="217678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G[E]:  E → TE'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E' → +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TE'|ε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T → FT'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T' → *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FT'|ε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F → (E)|i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0204" y="4560517"/>
            <a:ext cx="2521767" cy="20473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907" y="2688259"/>
            <a:ext cx="2268000" cy="19289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289" y="3539549"/>
            <a:ext cx="2381230" cy="31877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分析法例题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768350" y="2174240"/>
            <a:ext cx="7771968" cy="4296410"/>
          </a:xfrm>
        </p:spPr>
        <p:txBody>
          <a:bodyPr>
            <a:normAutofit/>
          </a:bodyPr>
          <a:lstStyle/>
          <a:p>
            <a:r>
              <a:rPr lang="el-GR" altLang="zh-CN" sz="2400" dirty="0"/>
              <a:t>1</a:t>
            </a:r>
            <a:r>
              <a:rPr lang="zh-CN" altLang="en-US" sz="2400" dirty="0"/>
              <a:t>、计算该文法的每个非终结符的</a:t>
            </a:r>
            <a:r>
              <a:rPr lang="en-US" altLang="zh-CN" sz="2400" dirty="0"/>
              <a:t>FIRST</a:t>
            </a:r>
            <a:r>
              <a:rPr lang="zh-CN" altLang="en-US" sz="2400" dirty="0"/>
              <a:t>集和</a:t>
            </a:r>
            <a:r>
              <a:rPr lang="en-US" altLang="zh-CN" sz="2400" dirty="0"/>
              <a:t>FOLLOW</a:t>
            </a:r>
            <a:r>
              <a:rPr lang="zh-CN" altLang="en-US" sz="2400" dirty="0"/>
              <a:t>集；</a:t>
            </a:r>
            <a:endParaRPr lang="zh-CN" altLang="en-US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、求每个产生式的</a:t>
            </a:r>
            <a:r>
              <a:rPr lang="en-US" altLang="zh-CN" sz="2400" dirty="0"/>
              <a:t>SELECT</a:t>
            </a:r>
            <a:r>
              <a:rPr lang="zh-CN" altLang="en-US" sz="2400" dirty="0"/>
              <a:t>集；</a:t>
            </a:r>
            <a:endParaRPr lang="zh-CN" altLang="en-US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、构造</a:t>
            </a:r>
            <a:r>
              <a:rPr lang="en-US" altLang="zh-CN" sz="2400" dirty="0"/>
              <a:t>LL(1)</a:t>
            </a:r>
            <a:r>
              <a:rPr lang="zh-CN" altLang="en-US" sz="2400" dirty="0"/>
              <a:t>分析表</a:t>
            </a:r>
            <a:r>
              <a:rPr lang="en-US" altLang="zh-CN" sz="2400" dirty="0"/>
              <a:t>(</a:t>
            </a:r>
            <a:r>
              <a:rPr lang="zh-CN" altLang="en-US" sz="2400" dirty="0"/>
              <a:t>终结符排列顺序为：</a:t>
            </a:r>
            <a:r>
              <a:rPr lang="en-US" altLang="zh-CN" sz="2400" dirty="0" err="1"/>
              <a:t>adbe</a:t>
            </a:r>
            <a:r>
              <a:rPr lang="en-US" altLang="zh-CN" sz="2400" dirty="0"/>
              <a:t># )</a:t>
            </a:r>
            <a:r>
              <a:rPr lang="zh-CN" altLang="en-US" sz="2400" dirty="0"/>
              <a:t>，并判断</a:t>
            </a:r>
            <a:r>
              <a:rPr lang="en-US" altLang="zh-CN" sz="2400" dirty="0"/>
              <a:t>G[S]</a:t>
            </a:r>
            <a:r>
              <a:rPr lang="zh-CN" altLang="en-US" sz="2400" dirty="0"/>
              <a:t>是否为</a:t>
            </a:r>
            <a:r>
              <a:rPr lang="en-US" altLang="zh-CN" sz="2400" dirty="0"/>
              <a:t>LL(1)</a:t>
            </a:r>
            <a:r>
              <a:rPr lang="zh-CN" altLang="en-US" sz="2400" dirty="0"/>
              <a:t>文法；</a:t>
            </a:r>
            <a:endParaRPr lang="zh-CN" altLang="en-US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、若</a:t>
            </a:r>
            <a:r>
              <a:rPr lang="en-US" altLang="zh-CN" sz="2400" dirty="0"/>
              <a:t>G[S]</a:t>
            </a:r>
            <a:r>
              <a:rPr lang="zh-CN" altLang="en-US" sz="2400" dirty="0"/>
              <a:t>是</a:t>
            </a:r>
            <a:r>
              <a:rPr lang="en-US" altLang="zh-CN" sz="2400" dirty="0"/>
              <a:t>LL(1)</a:t>
            </a:r>
            <a:r>
              <a:rPr lang="zh-CN" altLang="en-US" sz="2400" dirty="0"/>
              <a:t>文法，则分析符号串</a:t>
            </a:r>
            <a:r>
              <a:rPr lang="en-US" altLang="zh-CN" sz="2400" dirty="0" err="1"/>
              <a:t>aaabd</a:t>
            </a:r>
            <a:r>
              <a:rPr lang="en-US" altLang="zh-CN" sz="2400" dirty="0"/>
              <a:t>#</a:t>
            </a:r>
            <a:r>
              <a:rPr lang="zh-CN" altLang="en-US" sz="2400" dirty="0"/>
              <a:t>是否为文法的句子，并给出分析过程。分析时包含以下</a:t>
            </a:r>
            <a:r>
              <a:rPr lang="en-US" altLang="zh-CN" sz="2400" dirty="0"/>
              <a:t>4</a:t>
            </a:r>
            <a:r>
              <a:rPr lang="zh-CN" altLang="en-US" sz="2400" dirty="0"/>
              <a:t>列： </a:t>
            </a:r>
            <a:endParaRPr lang="en-US" altLang="zh-CN" sz="2400" dirty="0"/>
          </a:p>
          <a:p>
            <a:r>
              <a:rPr lang="zh-CN" altLang="en-US" sz="2400" dirty="0"/>
              <a:t>步骤</a:t>
            </a:r>
            <a:r>
              <a:rPr lang="en-US" altLang="zh-CN" sz="2400" dirty="0"/>
              <a:t>	</a:t>
            </a:r>
            <a:r>
              <a:rPr lang="zh-CN" altLang="en-US" sz="2400" dirty="0"/>
              <a:t>分析栈</a:t>
            </a:r>
            <a:r>
              <a:rPr lang="en-US" altLang="zh-CN" sz="2400" dirty="0"/>
              <a:t>	</a:t>
            </a:r>
            <a:r>
              <a:rPr lang="zh-CN" altLang="en-US" sz="2400" dirty="0"/>
              <a:t>输入串</a:t>
            </a:r>
            <a:r>
              <a:rPr lang="en-US" altLang="zh-CN" sz="2400" dirty="0"/>
              <a:t>	</a:t>
            </a:r>
            <a:r>
              <a:rPr lang="zh-CN" altLang="en-US" sz="2400" dirty="0"/>
              <a:t>使用产生式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234998" y="416412"/>
            <a:ext cx="3305320" cy="16681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G[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CN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→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</a:t>
            </a:r>
            <a:endParaRPr lang="zh-CN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47675"/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 →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d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endParaRPr lang="pt-BR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47675"/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 → Ab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</a:t>
            </a:r>
            <a:r>
              <a:rPr lang="zh-CN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</a:t>
            </a:r>
            <a:endParaRPr lang="zh-CN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47675"/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→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zh-CN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709701" y="330103"/>
            <a:ext cx="8258918" cy="667406"/>
          </a:xfrm>
        </p:spPr>
        <p:txBody>
          <a:bodyPr>
            <a:normAutofit/>
          </a:bodyPr>
          <a:lstStyle/>
          <a:p>
            <a:r>
              <a:rPr lang="el-GR" altLang="zh-CN" sz="2400" dirty="0"/>
              <a:t>1</a:t>
            </a:r>
            <a:r>
              <a:rPr lang="zh-CN" altLang="en-US" sz="2400" dirty="0"/>
              <a:t>、计算该文法的每个非终结符的</a:t>
            </a:r>
            <a:r>
              <a:rPr lang="en-US" altLang="zh-CN" sz="2400" dirty="0"/>
              <a:t>FIRST</a:t>
            </a:r>
            <a:r>
              <a:rPr lang="zh-CN" altLang="en-US" sz="2400" dirty="0"/>
              <a:t>集和</a:t>
            </a:r>
            <a:r>
              <a:rPr lang="en-US" altLang="zh-CN" sz="2400" dirty="0"/>
              <a:t>FOLLOW</a:t>
            </a:r>
            <a:r>
              <a:rPr lang="zh-CN" altLang="en-US" sz="2400" dirty="0"/>
              <a:t>集；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854247" y="1114650"/>
            <a:ext cx="2880951" cy="16681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G[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CN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→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</a:t>
            </a:r>
            <a:endParaRPr lang="zh-CN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47675"/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 →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d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endParaRPr lang="pt-BR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47675"/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 → Ab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</a:t>
            </a:r>
            <a:r>
              <a:rPr lang="zh-CN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</a:t>
            </a:r>
            <a:endParaRPr lang="zh-CN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47675"/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→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zh-CN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021772" y="1114650"/>
          <a:ext cx="4836478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568"/>
                <a:gridCol w="1452880"/>
                <a:gridCol w="1891030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非终结符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FIRST</a:t>
                      </a:r>
                      <a:r>
                        <a:rPr lang="zh-CN" alt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集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FOLLOW</a:t>
                      </a:r>
                      <a:r>
                        <a:rPr lang="zh-CN" alt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集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{a}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{#}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{a, d}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{#}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{a,</a:t>
                      </a:r>
                      <a:r>
                        <a:rPr lang="en-US" altLang="zh-CN" sz="2000" baseline="0" dirty="0"/>
                        <a:t> e, </a:t>
                      </a:r>
                      <a:r>
                        <a:rPr lang="el-GR" altLang="zh-CN" sz="2000" baseline="0" dirty="0"/>
                        <a:t>ε</a:t>
                      </a:r>
                      <a:r>
                        <a:rPr lang="en-US" altLang="zh-CN" sz="2000" dirty="0"/>
                        <a:t>}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{d, b}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{a, e}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{b}</a:t>
                      </a:r>
                      <a:endParaRPr lang="zh-CN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内容占位符 3"/>
          <p:cNvSpPr txBox="1"/>
          <p:nvPr/>
        </p:nvSpPr>
        <p:spPr>
          <a:xfrm>
            <a:off x="953176" y="3270017"/>
            <a:ext cx="7771968" cy="556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04190" marR="0" indent="-50419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7745" indent="-50419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3955" indent="-1365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3" pitchFamily="18" charset="2"/>
              <a:buChar char="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8275" indent="-1365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3" pitchFamily="18" charset="2"/>
              <a:buChar char="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365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3" pitchFamily="18" charset="2"/>
              <a:buChar char="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2</a:t>
            </a:r>
            <a:r>
              <a:rPr lang="zh-CN" altLang="en-US" sz="2400" dirty="0"/>
              <a:t>、求每个产生式的</a:t>
            </a:r>
            <a:r>
              <a:rPr lang="en-US" altLang="zh-CN" sz="2400" dirty="0"/>
              <a:t>SELECT</a:t>
            </a:r>
            <a:r>
              <a:rPr lang="zh-CN" altLang="en-US" sz="2400" dirty="0"/>
              <a:t>集；</a:t>
            </a:r>
            <a:endParaRPr lang="zh-CN" altLang="en-US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040731" y="3778304"/>
          <a:ext cx="477571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268"/>
                <a:gridCol w="28354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产生式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SELECT</a:t>
                      </a:r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集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altLang="zh-CN" sz="1800" dirty="0"/>
                        <a:t>S</a:t>
                      </a:r>
                      <a:r>
                        <a:rPr lang="en-US" altLang="zh-CN" sz="1800" dirty="0"/>
                        <a:t> → </a:t>
                      </a:r>
                      <a:r>
                        <a:rPr lang="en-US" altLang="zh-CN" sz="1800" dirty="0" err="1"/>
                        <a:t>aH</a:t>
                      </a:r>
                      <a:endParaRPr lang="zh-CN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{a}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 → </a:t>
                      </a:r>
                      <a:r>
                        <a:rPr lang="en-US" altLang="zh-CN" sz="1800" dirty="0" err="1"/>
                        <a:t>aMd</a:t>
                      </a:r>
                      <a:r>
                        <a:rPr lang="pt-BR" altLang="zh-CN" sz="1800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{a}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 → d</a:t>
                      </a:r>
                      <a:r>
                        <a:rPr lang="pt-BR" altLang="zh-CN" sz="1800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{d}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M → Ab</a:t>
                      </a:r>
                      <a:endParaRPr lang="zh-CN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{a, e}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M → </a:t>
                      </a:r>
                      <a:r>
                        <a:rPr lang="zh-CN" altLang="zh-CN" sz="1800" dirty="0"/>
                        <a:t>ε</a:t>
                      </a:r>
                      <a:endParaRPr lang="zh-CN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{d,</a:t>
                      </a:r>
                      <a:r>
                        <a:rPr lang="en-US" altLang="zh-CN" baseline="0" dirty="0"/>
                        <a:t> b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A → </a:t>
                      </a:r>
                      <a:r>
                        <a:rPr lang="en-US" altLang="zh-CN" sz="1800" dirty="0" err="1"/>
                        <a:t>aM</a:t>
                      </a:r>
                      <a:endParaRPr lang="zh-CN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{a}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A → e</a:t>
                      </a:r>
                      <a:endParaRPr lang="zh-CN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{e}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721157" y="204093"/>
            <a:ext cx="7771968" cy="98268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、构造</a:t>
            </a:r>
            <a:r>
              <a:rPr lang="en-US" altLang="zh-CN" sz="2400" dirty="0"/>
              <a:t>LL(1)</a:t>
            </a:r>
            <a:r>
              <a:rPr lang="zh-CN" altLang="en-US" sz="2400" dirty="0"/>
              <a:t>分析表</a:t>
            </a:r>
            <a:r>
              <a:rPr lang="en-US" altLang="zh-CN" sz="2400" dirty="0"/>
              <a:t>(</a:t>
            </a:r>
            <a:r>
              <a:rPr lang="zh-CN" altLang="en-US" sz="2400" dirty="0"/>
              <a:t>终结符排列顺序为：</a:t>
            </a:r>
            <a:r>
              <a:rPr lang="en-US" altLang="zh-CN" sz="2400" dirty="0" err="1"/>
              <a:t>adbe</a:t>
            </a:r>
            <a:r>
              <a:rPr lang="en-US" altLang="zh-CN" sz="2400" dirty="0"/>
              <a:t># )</a:t>
            </a:r>
            <a:r>
              <a:rPr lang="zh-CN" altLang="en-US" sz="2400" dirty="0"/>
              <a:t>，并判断</a:t>
            </a:r>
            <a:r>
              <a:rPr lang="en-US" altLang="zh-CN" sz="2400" dirty="0"/>
              <a:t>G[S]</a:t>
            </a:r>
            <a:r>
              <a:rPr lang="zh-CN" altLang="en-US" sz="2400" dirty="0"/>
              <a:t>是否为</a:t>
            </a:r>
            <a:r>
              <a:rPr lang="en-US" altLang="zh-CN" sz="2400" dirty="0"/>
              <a:t>LL(1)</a:t>
            </a:r>
            <a:r>
              <a:rPr lang="zh-CN" altLang="en-US" sz="2400" dirty="0"/>
              <a:t>文法；</a:t>
            </a:r>
            <a:endParaRPr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85097" y="1507788"/>
          <a:ext cx="4752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/>
                <a:gridCol w="792000"/>
                <a:gridCol w="792000"/>
                <a:gridCol w="792000"/>
                <a:gridCol w="792000"/>
                <a:gridCol w="792000"/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#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aH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H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aMd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Ab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400" dirty="0"/>
                        <a:t>ε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400" dirty="0"/>
                        <a:t>ε</a:t>
                      </a:r>
                      <a:endParaRPr lang="zh-CN" altLang="zh-C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Ab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aM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70043" y="1498060"/>
          <a:ext cx="265334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80"/>
                <a:gridCol w="1378267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产生式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SELECT</a:t>
                      </a:r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集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altLang="zh-CN" sz="1800" dirty="0"/>
                        <a:t>S</a:t>
                      </a:r>
                      <a:r>
                        <a:rPr lang="en-US" altLang="zh-CN" sz="1800" dirty="0"/>
                        <a:t> → </a:t>
                      </a:r>
                      <a:r>
                        <a:rPr lang="en-US" altLang="zh-CN" sz="1800" dirty="0" err="1"/>
                        <a:t>aH</a:t>
                      </a:r>
                      <a:endParaRPr lang="zh-CN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{a}</a:t>
                      </a:r>
                      <a:endParaRPr lang="zh-CN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 → </a:t>
                      </a:r>
                      <a:r>
                        <a:rPr lang="en-US" altLang="zh-CN" sz="1800" dirty="0" err="1"/>
                        <a:t>aMd</a:t>
                      </a:r>
                      <a:r>
                        <a:rPr lang="pt-BR" altLang="zh-CN" sz="1800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{a}</a:t>
                      </a:r>
                      <a:endParaRPr lang="zh-CN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 → d</a:t>
                      </a:r>
                      <a:r>
                        <a:rPr lang="pt-BR" altLang="zh-CN" sz="1800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{d}</a:t>
                      </a:r>
                      <a:endParaRPr lang="zh-CN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M → Ab</a:t>
                      </a:r>
                      <a:endParaRPr lang="zh-CN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{a, e}</a:t>
                      </a:r>
                      <a:endParaRPr lang="zh-CN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M → </a:t>
                      </a:r>
                      <a:r>
                        <a:rPr lang="zh-CN" altLang="zh-CN" sz="1800" dirty="0"/>
                        <a:t>ε</a:t>
                      </a:r>
                      <a:endParaRPr lang="zh-CN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{d,</a:t>
                      </a:r>
                      <a:r>
                        <a:rPr lang="en-US" altLang="zh-CN" baseline="0" dirty="0"/>
                        <a:t> b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A → </a:t>
                      </a:r>
                      <a:r>
                        <a:rPr lang="en-US" altLang="zh-CN" sz="1800" dirty="0" err="1"/>
                        <a:t>aM</a:t>
                      </a:r>
                      <a:endParaRPr lang="zh-CN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{a}</a:t>
                      </a:r>
                      <a:endParaRPr lang="zh-CN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A → e</a:t>
                      </a:r>
                      <a:endParaRPr lang="zh-CN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{e}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721157" y="281913"/>
            <a:ext cx="7771968" cy="9048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4</a:t>
            </a:r>
            <a:r>
              <a:rPr lang="zh-CN" altLang="en-US" sz="2400" dirty="0"/>
              <a:t>、若</a:t>
            </a:r>
            <a:r>
              <a:rPr lang="en-US" altLang="zh-CN" sz="2400" dirty="0"/>
              <a:t>G[S]</a:t>
            </a:r>
            <a:r>
              <a:rPr lang="zh-CN" altLang="en-US" sz="2400" dirty="0"/>
              <a:t>是</a:t>
            </a:r>
            <a:r>
              <a:rPr lang="en-US" altLang="zh-CN" sz="2400" dirty="0"/>
              <a:t>LL(1)</a:t>
            </a:r>
            <a:r>
              <a:rPr lang="zh-CN" altLang="en-US" sz="2400" dirty="0"/>
              <a:t>文法，则分析符号串</a:t>
            </a:r>
            <a:r>
              <a:rPr lang="en-US" altLang="zh-CN" sz="2400" dirty="0" err="1"/>
              <a:t>aaabd</a:t>
            </a:r>
            <a:r>
              <a:rPr lang="en-US" altLang="zh-CN" sz="2400" dirty="0"/>
              <a:t>#</a:t>
            </a:r>
            <a:r>
              <a:rPr lang="zh-CN" altLang="en-US" sz="2400" dirty="0"/>
              <a:t>是否为文法的句子，并给出分析过程。分析时包含以下</a:t>
            </a:r>
            <a:r>
              <a:rPr lang="en-US" altLang="zh-CN" sz="2400" dirty="0"/>
              <a:t>4</a:t>
            </a:r>
            <a:r>
              <a:rPr lang="zh-CN" altLang="en-US" sz="2400" dirty="0"/>
              <a:t>列： </a:t>
            </a:r>
            <a:endParaRPr lang="en-US" altLang="zh-CN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14370" y="1339716"/>
          <a:ext cx="5278755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459"/>
                <a:gridCol w="1342296"/>
                <a:gridCol w="1524000"/>
                <a:gridCol w="15240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步骤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分析栈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输入串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使用产生式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aaabd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altLang="zh-CN" sz="1800" dirty="0"/>
                        <a:t>S</a:t>
                      </a:r>
                      <a:r>
                        <a:rPr lang="en-US" altLang="zh-CN" sz="1800" dirty="0"/>
                        <a:t> → </a:t>
                      </a:r>
                      <a:r>
                        <a:rPr lang="en-US" altLang="zh-CN" sz="1800" dirty="0" err="1"/>
                        <a:t>aH</a:t>
                      </a:r>
                      <a:endParaRPr lang="zh-CN" altLang="zh-CN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#Ha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aaabd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匹配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aabd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H → </a:t>
                      </a:r>
                      <a:r>
                        <a:rPr lang="en-US" altLang="zh-CN" sz="1800" dirty="0" err="1"/>
                        <a:t>aMd</a:t>
                      </a:r>
                      <a:r>
                        <a:rPr lang="pt-BR" altLang="zh-CN" sz="1800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en-US" altLang="zh-CN" dirty="0" err="1"/>
                        <a:t>dMa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aabd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匹配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en-US" altLang="zh-CN" dirty="0" err="1"/>
                        <a:t>dM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abd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M → Ab</a:t>
                      </a:r>
                      <a:endParaRPr lang="zh-CN" altLang="zh-CN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en-US" altLang="zh-CN" dirty="0" err="1"/>
                        <a:t>dbA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abd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A → </a:t>
                      </a:r>
                      <a:r>
                        <a:rPr lang="en-US" altLang="zh-CN" sz="1800" dirty="0" err="1"/>
                        <a:t>aM</a:t>
                      </a:r>
                      <a:endParaRPr lang="zh-CN" altLang="zh-CN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en-US" altLang="zh-CN" dirty="0" err="1"/>
                        <a:t>dbMa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abd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匹配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en-US" altLang="zh-CN" dirty="0" err="1"/>
                        <a:t>dbM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bd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M → </a:t>
                      </a:r>
                      <a:r>
                        <a:rPr lang="zh-CN" altLang="zh-CN" sz="1800" dirty="0"/>
                        <a:t>ε</a:t>
                      </a:r>
                      <a:endParaRPr lang="zh-CN" altLang="zh-CN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en-US" altLang="zh-CN" dirty="0" err="1"/>
                        <a:t>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bd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匹配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d#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匹配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4033" y="1352144"/>
          <a:ext cx="3013393" cy="217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867"/>
                <a:gridCol w="746443"/>
                <a:gridCol w="436880"/>
                <a:gridCol w="408305"/>
                <a:gridCol w="563880"/>
                <a:gridCol w="394018"/>
              </a:tblGrid>
              <a:tr h="3962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#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443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aH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anchor="ctr"/>
                </a:tc>
              </a:tr>
              <a:tr h="443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aMd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anchor="ctr"/>
                </a:tc>
              </a:tr>
              <a:tr h="443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Ab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000" dirty="0"/>
                        <a:t>ε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000" dirty="0"/>
                        <a:t>ε</a:t>
                      </a:r>
                      <a:endParaRPr lang="zh-CN" altLang="zh-C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Ab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</a:tr>
              <a:tr h="443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aM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内容占位符 3"/>
          <p:cNvSpPr txBox="1"/>
          <p:nvPr/>
        </p:nvSpPr>
        <p:spPr>
          <a:xfrm>
            <a:off x="2285999" y="5840163"/>
            <a:ext cx="6207125" cy="630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04190" marR="0" indent="-50419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7745" indent="-50419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3955" indent="-1365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3" pitchFamily="18" charset="2"/>
              <a:buChar char="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8275" indent="-1365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3" pitchFamily="18" charset="2"/>
              <a:buChar char="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365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3" pitchFamily="18" charset="2"/>
              <a:buChar char="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分析成功，所以符号串</a:t>
            </a:r>
            <a:r>
              <a:rPr lang="en-US" altLang="zh-CN" sz="2400" dirty="0" err="1">
                <a:solidFill>
                  <a:srgbClr val="FF0000"/>
                </a:solidFill>
              </a:rPr>
              <a:t>aaabd</a:t>
            </a:r>
            <a:r>
              <a:rPr lang="en-US" altLang="zh-CN" sz="2400" dirty="0">
                <a:solidFill>
                  <a:srgbClr val="FF0000"/>
                </a:solidFill>
              </a:rPr>
              <a:t>#</a:t>
            </a:r>
            <a:r>
              <a:rPr lang="zh-CN" altLang="en-US" sz="2400" dirty="0">
                <a:solidFill>
                  <a:srgbClr val="FF0000"/>
                </a:solidFill>
              </a:rPr>
              <a:t>是文法的句子。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自下而上语法分析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77824" y="1774507"/>
            <a:ext cx="693336" cy="35571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自下而上语法分析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1597688" y="1487155"/>
            <a:ext cx="381837" cy="3756915"/>
          </a:xfrm>
          <a:prstGeom prst="leftBrace">
            <a:avLst>
              <a:gd name="adj1" fmla="val 192543"/>
              <a:gd name="adj2" fmla="val 5501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5781" y="1166719"/>
            <a:ext cx="4065439" cy="6513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基本思想：从输入串开始逐步归约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40590" y="2296407"/>
            <a:ext cx="2752958" cy="647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基本问题：归约的问题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5799383" y="2821324"/>
            <a:ext cx="381837" cy="1286151"/>
          </a:xfrm>
          <a:prstGeom prst="leftBrace">
            <a:avLst>
              <a:gd name="adj1" fmla="val 35862"/>
              <a:gd name="adj2" fmla="val 5501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65860" y="3695615"/>
            <a:ext cx="1242938" cy="647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分析方法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3539397" y="3512178"/>
            <a:ext cx="381837" cy="931599"/>
          </a:xfrm>
          <a:prstGeom prst="leftBrace">
            <a:avLst>
              <a:gd name="adj1" fmla="val 18029"/>
              <a:gd name="adj2" fmla="val 5501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42623" y="3246213"/>
            <a:ext cx="1635371" cy="5319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优先分析法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42623" y="4177812"/>
            <a:ext cx="1635371" cy="5319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LR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分析法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30106" y="2567311"/>
            <a:ext cx="2069671" cy="5319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简单优先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30105" y="3180220"/>
            <a:ext cx="2069671" cy="5319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算符优先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30104" y="3794832"/>
            <a:ext cx="2069672" cy="5319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优先函数的构造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65860" y="5007823"/>
            <a:ext cx="2727688" cy="647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实现技术：移进归约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简单优先分析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了解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简单优先分析的基本思想</a:t>
            </a:r>
            <a:endParaRPr lang="zh-CN" altLang="en-US" dirty="0"/>
          </a:p>
          <a:p>
            <a:r>
              <a:rPr lang="zh-CN" altLang="en-US" dirty="0"/>
              <a:t>简单优先关系</a:t>
            </a:r>
            <a:endParaRPr lang="zh-CN" altLang="en-US" dirty="0"/>
          </a:p>
          <a:p>
            <a:r>
              <a:rPr lang="zh-CN" altLang="en-US" dirty="0"/>
              <a:t>分析过程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基础知识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形式化方法</a:t>
            </a:r>
            <a:endParaRPr lang="zh-CN" altLang="en-US" dirty="0"/>
          </a:p>
          <a:p>
            <a:pPr lvl="1"/>
            <a:r>
              <a:rPr lang="zh-CN" altLang="en-US" dirty="0"/>
              <a:t>词法的描述</a:t>
            </a:r>
            <a:r>
              <a:rPr lang="en-US" altLang="zh-CN" dirty="0"/>
              <a:t>——</a:t>
            </a:r>
            <a:r>
              <a:rPr lang="zh-CN" altLang="en-US" dirty="0"/>
              <a:t>三型文法、正规式</a:t>
            </a:r>
            <a:endParaRPr lang="zh-CN" altLang="en-US" dirty="0"/>
          </a:p>
          <a:p>
            <a:pPr lvl="1"/>
            <a:r>
              <a:rPr lang="zh-CN" altLang="en-US" dirty="0"/>
              <a:t>语法的描述</a:t>
            </a:r>
            <a:r>
              <a:rPr lang="en-US" altLang="zh-CN" dirty="0"/>
              <a:t>——</a:t>
            </a:r>
            <a:r>
              <a:rPr lang="zh-CN" altLang="en-US" dirty="0"/>
              <a:t>二型文法</a:t>
            </a:r>
            <a:endParaRPr lang="zh-CN" altLang="en-US" dirty="0"/>
          </a:p>
          <a:p>
            <a:pPr lvl="1"/>
            <a:r>
              <a:rPr lang="zh-CN" altLang="en-US" dirty="0"/>
              <a:t>语义处理的描述</a:t>
            </a:r>
            <a:r>
              <a:rPr lang="en-US" altLang="zh-CN" dirty="0"/>
              <a:t>——</a:t>
            </a:r>
            <a:r>
              <a:rPr lang="zh-CN" altLang="en-US" dirty="0"/>
              <a:t>属性文法</a:t>
            </a:r>
            <a:endParaRPr lang="zh-CN" altLang="en-US" dirty="0"/>
          </a:p>
          <a:p>
            <a:r>
              <a:rPr lang="zh-CN" altLang="en-US" dirty="0"/>
              <a:t>文法的概念 </a:t>
            </a:r>
            <a:endParaRPr lang="zh-CN" altLang="en-US" dirty="0"/>
          </a:p>
          <a:p>
            <a:pPr lvl="1"/>
            <a:r>
              <a:rPr lang="zh-CN" altLang="en-US" dirty="0"/>
              <a:t>形式定义（四元组）</a:t>
            </a:r>
            <a:endParaRPr lang="zh-CN" altLang="en-US" dirty="0"/>
          </a:p>
          <a:p>
            <a:pPr lvl="1"/>
            <a:r>
              <a:rPr lang="zh-CN" altLang="en-US" dirty="0"/>
              <a:t>文法分类 </a:t>
            </a:r>
            <a:endParaRPr lang="zh-CN" altLang="en-US" dirty="0"/>
          </a:p>
          <a:p>
            <a:pPr lvl="1"/>
            <a:r>
              <a:rPr lang="zh-CN" altLang="en-US" dirty="0"/>
              <a:t>句子、句型、推导、语法树</a:t>
            </a:r>
            <a:endParaRPr lang="en-US" altLang="zh-CN" dirty="0"/>
          </a:p>
          <a:p>
            <a:pPr lvl="1"/>
            <a:r>
              <a:rPr lang="zh-CN" altLang="en-US" dirty="0"/>
              <a:t>句型分析、短语、句柄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算符优先分析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算符文法</a:t>
            </a:r>
            <a:r>
              <a:rPr lang="en-US" altLang="zh-CN" dirty="0"/>
              <a:t>(OG)</a:t>
            </a:r>
            <a:r>
              <a:rPr lang="zh-CN" altLang="en-US" dirty="0"/>
              <a:t>的定义</a:t>
            </a:r>
            <a:endParaRPr lang="zh-CN" altLang="en-US" dirty="0"/>
          </a:p>
          <a:p>
            <a:r>
              <a:rPr lang="zh-CN" altLang="en-US" dirty="0"/>
              <a:t>算符优先关系的定义</a:t>
            </a:r>
            <a:endParaRPr lang="zh-CN" altLang="en-US" dirty="0"/>
          </a:p>
          <a:p>
            <a:r>
              <a:rPr lang="zh-CN" altLang="en-US" dirty="0"/>
              <a:t>算符优先文法</a:t>
            </a:r>
            <a:r>
              <a:rPr lang="en-US" altLang="zh-CN" dirty="0"/>
              <a:t>(OPG)</a:t>
            </a:r>
            <a:r>
              <a:rPr lang="zh-CN" altLang="en-US" dirty="0"/>
              <a:t>的定义</a:t>
            </a:r>
            <a:endParaRPr lang="zh-CN" altLang="en-US" dirty="0"/>
          </a:p>
          <a:p>
            <a:r>
              <a:rPr lang="en-US" altLang="zh-CN" dirty="0"/>
              <a:t>FIRSTVT</a:t>
            </a:r>
            <a:r>
              <a:rPr lang="zh-CN" altLang="en-US" dirty="0"/>
              <a:t>、</a:t>
            </a:r>
            <a:r>
              <a:rPr lang="en-US" altLang="zh-CN" dirty="0"/>
              <a:t>LASTVT</a:t>
            </a:r>
            <a:r>
              <a:rPr lang="zh-CN" altLang="en-US" dirty="0"/>
              <a:t>的定义及计算</a:t>
            </a:r>
            <a:endParaRPr lang="zh-CN" altLang="en-US" dirty="0"/>
          </a:p>
          <a:p>
            <a:r>
              <a:rPr lang="zh-CN" altLang="en-US" dirty="0"/>
              <a:t>素短语、最左素短语的概念及寻找</a:t>
            </a:r>
            <a:endParaRPr lang="zh-CN" altLang="en-US" dirty="0"/>
          </a:p>
          <a:p>
            <a:r>
              <a:rPr lang="zh-CN" altLang="en-US" dirty="0"/>
              <a:t>算符优先关系表的计算</a:t>
            </a:r>
            <a:endParaRPr lang="zh-CN" altLang="en-US" dirty="0"/>
          </a:p>
          <a:p>
            <a:r>
              <a:rPr lang="zh-CN" altLang="en-US" dirty="0"/>
              <a:t>算符优先分析过程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算符优先分析例题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768350" y="1584311"/>
            <a:ext cx="7771968" cy="488633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、计算每个非终结符的</a:t>
            </a:r>
            <a:r>
              <a:rPr lang="en-US" altLang="zh-CN" sz="2400" dirty="0"/>
              <a:t>FIRSTVT</a:t>
            </a:r>
            <a:r>
              <a:rPr lang="zh-CN" altLang="en-US" sz="2400" dirty="0"/>
              <a:t>和</a:t>
            </a:r>
            <a:r>
              <a:rPr lang="en-US" altLang="zh-CN" sz="2400" dirty="0"/>
              <a:t>LASTVT</a:t>
            </a:r>
            <a:r>
              <a:rPr lang="zh-CN" altLang="en-US" sz="2400" dirty="0"/>
              <a:t>； </a:t>
            </a:r>
            <a:endParaRPr lang="zh-CN" altLang="en-US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、构造算符优先关系表</a:t>
            </a:r>
            <a:r>
              <a:rPr lang="en-US" altLang="zh-CN" sz="2400" dirty="0"/>
              <a:t>(</a:t>
            </a:r>
            <a:r>
              <a:rPr lang="zh-CN" altLang="en-US" sz="2400" dirty="0"/>
              <a:t>终结符排列顺序为</a:t>
            </a:r>
            <a:r>
              <a:rPr lang="en-US" altLang="zh-CN" sz="2400" dirty="0"/>
              <a:t>01</a:t>
            </a:r>
            <a:r>
              <a:rPr lang="zh-CN" altLang="en-US" sz="2400" dirty="0"/>
              <a:t>*</a:t>
            </a:r>
            <a:r>
              <a:rPr lang="en-US" altLang="zh-CN" sz="2400" dirty="0"/>
              <a:t>#</a:t>
            </a:r>
            <a:r>
              <a:rPr lang="zh-CN" altLang="en-US" sz="2400" dirty="0"/>
              <a:t>，并判断</a:t>
            </a:r>
            <a:r>
              <a:rPr lang="en-US" altLang="zh-CN" sz="2400" dirty="0"/>
              <a:t>G[S]</a:t>
            </a:r>
            <a:r>
              <a:rPr lang="zh-CN" altLang="en-US" sz="2400" dirty="0"/>
              <a:t>是否为算符优先文法；</a:t>
            </a:r>
            <a:endParaRPr lang="zh-CN" altLang="en-US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、计算</a:t>
            </a:r>
            <a:r>
              <a:rPr lang="en-US" altLang="zh-CN" sz="2400" dirty="0"/>
              <a:t>G[S]</a:t>
            </a:r>
            <a:r>
              <a:rPr lang="zh-CN" altLang="en-US" sz="2400" dirty="0"/>
              <a:t>的优先函数。</a:t>
            </a:r>
            <a:endParaRPr lang="zh-CN" altLang="en-US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、给出输入串*</a:t>
            </a:r>
            <a:r>
              <a:rPr lang="en-US" altLang="zh-CN" sz="2400" dirty="0"/>
              <a:t>00</a:t>
            </a:r>
            <a:r>
              <a:rPr lang="zh-CN" altLang="en-US" sz="2400" dirty="0"/>
              <a:t>*</a:t>
            </a:r>
            <a:r>
              <a:rPr lang="en-US" altLang="zh-CN" sz="2400" dirty="0"/>
              <a:t>11#</a:t>
            </a:r>
            <a:r>
              <a:rPr lang="zh-CN" altLang="en-US" sz="2400" dirty="0"/>
              <a:t>的算符优先分析过程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827211" y="422747"/>
            <a:ext cx="2880951" cy="9799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G[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CN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→ *A</a:t>
            </a:r>
            <a:endParaRPr lang="zh-CN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47675"/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→ *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0A1</a:t>
            </a:r>
            <a:endParaRPr lang="zh-CN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、计算每个非终结符的</a:t>
            </a:r>
            <a:r>
              <a:rPr lang="en-US" altLang="zh-CN" sz="2400" dirty="0"/>
              <a:t>FIRSTVT</a:t>
            </a:r>
            <a:r>
              <a:rPr lang="zh-CN" altLang="en-US" sz="2400" dirty="0"/>
              <a:t>和</a:t>
            </a:r>
            <a:r>
              <a:rPr lang="en-US" altLang="zh-CN" sz="2400" dirty="0"/>
              <a:t>LASTVT</a:t>
            </a:r>
            <a:r>
              <a:rPr lang="zh-CN" altLang="en-US" sz="2400" dirty="0"/>
              <a:t>；和</a:t>
            </a:r>
            <a:endParaRPr lang="zh-CN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496479" y="1284939"/>
          <a:ext cx="456025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568"/>
                <a:gridCol w="1568767"/>
                <a:gridCol w="1498917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非终结符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FIRSTVT</a:t>
                      </a:r>
                      <a:r>
                        <a:rPr lang="zh-CN" alt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集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LASTVT</a:t>
                      </a:r>
                      <a:r>
                        <a:rPr lang="zh-CN" alt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集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{*}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{*, 1}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{*, 0}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{*,</a:t>
                      </a:r>
                      <a:r>
                        <a:rPr lang="en-US" altLang="zh-CN" sz="2000" baseline="0" dirty="0"/>
                        <a:t> 1</a:t>
                      </a:r>
                      <a:r>
                        <a:rPr lang="en-US" altLang="zh-CN" sz="2000" dirty="0"/>
                        <a:t>}</a:t>
                      </a:r>
                      <a:endParaRPr lang="zh-CN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标题 2"/>
          <p:cNvSpPr txBox="1"/>
          <p:nvPr/>
        </p:nvSpPr>
        <p:spPr>
          <a:xfrm>
            <a:off x="614036" y="2616610"/>
            <a:ext cx="7772222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none" spc="100" baseline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2</a:t>
            </a:r>
            <a:r>
              <a:rPr lang="zh-CN" altLang="en-US" sz="2400" dirty="0"/>
              <a:t>、构造算符优先关系表</a:t>
            </a:r>
            <a:r>
              <a:rPr lang="en-US" altLang="zh-CN" sz="2400" dirty="0"/>
              <a:t>(</a:t>
            </a:r>
            <a:r>
              <a:rPr lang="zh-CN" altLang="en-US" sz="2400" dirty="0"/>
              <a:t>终结符排列顺序为</a:t>
            </a:r>
            <a:r>
              <a:rPr lang="en-US" altLang="zh-CN" sz="2400" dirty="0"/>
              <a:t>01*#</a:t>
            </a:r>
            <a:r>
              <a:rPr lang="zh-CN" altLang="en-US" sz="2400" dirty="0"/>
              <a:t>，并判断</a:t>
            </a:r>
            <a:r>
              <a:rPr lang="en-US" altLang="zh-CN" sz="2400" dirty="0"/>
              <a:t>G[S]</a:t>
            </a:r>
            <a:r>
              <a:rPr lang="zh-CN" altLang="en-US" sz="2400" dirty="0"/>
              <a:t>是否为算符优先文法；</a:t>
            </a:r>
            <a:endParaRPr lang="zh-CN" altLang="en-US" sz="2400" dirty="0"/>
          </a:p>
        </p:txBody>
      </p:sp>
      <p:graphicFrame>
        <p:nvGraphicFramePr>
          <p:cNvPr id="81" name="表格 80"/>
          <p:cNvGraphicFramePr>
            <a:graphicFrameLocks noGrp="1"/>
          </p:cNvGraphicFramePr>
          <p:nvPr/>
        </p:nvGraphicFramePr>
        <p:xfrm>
          <a:off x="4696641" y="3516610"/>
          <a:ext cx="3351460" cy="252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92"/>
                <a:gridCol w="670292"/>
                <a:gridCol w="670292"/>
                <a:gridCol w="670292"/>
                <a:gridCol w="670292"/>
              </a:tblGrid>
              <a:tr h="505438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#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505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⋖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⋖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5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⋗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⋗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5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*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⋖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⋗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⋖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⋗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5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#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⋖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82" name="组合 81"/>
          <p:cNvGrpSpPr/>
          <p:nvPr/>
        </p:nvGrpSpPr>
        <p:grpSpPr>
          <a:xfrm>
            <a:off x="6279909" y="4170778"/>
            <a:ext cx="216000" cy="169333"/>
            <a:chOff x="288418" y="2946400"/>
            <a:chExt cx="216000" cy="169333"/>
          </a:xfrm>
        </p:grpSpPr>
        <p:cxnSp>
          <p:nvCxnSpPr>
            <p:cNvPr id="83" name="直接连接符 82"/>
            <p:cNvCxnSpPr/>
            <p:nvPr/>
          </p:nvCxnSpPr>
          <p:spPr>
            <a:xfrm flipV="1">
              <a:off x="288418" y="2946400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V="1">
              <a:off x="288418" y="3115733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椭圆 84"/>
            <p:cNvSpPr/>
            <p:nvPr/>
          </p:nvSpPr>
          <p:spPr>
            <a:xfrm>
              <a:off x="373840" y="301306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3" name="矩形 162"/>
          <p:cNvSpPr/>
          <p:nvPr/>
        </p:nvSpPr>
        <p:spPr>
          <a:xfrm>
            <a:off x="614036" y="3516610"/>
            <a:ext cx="38869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文法</a:t>
            </a:r>
            <a:r>
              <a:rPr lang="en-US" altLang="zh-CN" sz="2400" dirty="0">
                <a:solidFill>
                  <a:srgbClr val="FF0000"/>
                </a:solidFill>
              </a:rPr>
              <a:t>G[S]</a:t>
            </a:r>
            <a:r>
              <a:rPr lang="zh-CN" altLang="en-US" sz="2400" dirty="0">
                <a:solidFill>
                  <a:srgbClr val="FF0000"/>
                </a:solidFill>
              </a:rPr>
              <a:t>是</a:t>
            </a:r>
            <a:r>
              <a:rPr lang="en-US" altLang="zh-CN" sz="2400" dirty="0">
                <a:solidFill>
                  <a:srgbClr val="FF0000"/>
                </a:solidFill>
              </a:rPr>
              <a:t>OG</a:t>
            </a:r>
            <a:r>
              <a:rPr lang="zh-CN" altLang="en-US" sz="2400" dirty="0">
                <a:solidFill>
                  <a:srgbClr val="FF0000"/>
                </a:solidFill>
              </a:rPr>
              <a:t>文法，不含空规则，任意两个终结符间至多存在一种算符优先关系，所以</a:t>
            </a:r>
            <a:r>
              <a:rPr lang="en-US" altLang="zh-CN" sz="2400" dirty="0">
                <a:solidFill>
                  <a:srgbClr val="FF0000"/>
                </a:solidFill>
              </a:rPr>
              <a:t>G[S]</a:t>
            </a:r>
            <a:r>
              <a:rPr lang="zh-CN" altLang="en-US" sz="2400" dirty="0">
                <a:solidFill>
                  <a:srgbClr val="FF0000"/>
                </a:solidFill>
              </a:rPr>
              <a:t>是算符优先文法。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07172" y="5705859"/>
            <a:ext cx="216000" cy="169333"/>
            <a:chOff x="288418" y="2946400"/>
            <a:chExt cx="216000" cy="169333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288418" y="2946400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288418" y="3115733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373840" y="301306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536119" y="1307781"/>
            <a:ext cx="2880951" cy="9799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G[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CN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→ *A</a:t>
            </a:r>
            <a:endParaRPr lang="zh-CN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47675"/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→ *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0A1</a:t>
            </a:r>
            <a:endParaRPr lang="zh-CN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、计算</a:t>
            </a:r>
            <a:r>
              <a:rPr lang="en-US" altLang="zh-CN" sz="2400" dirty="0"/>
              <a:t>G[S]</a:t>
            </a:r>
            <a:r>
              <a:rPr lang="zh-CN" altLang="en-US" sz="2400" dirty="0"/>
              <a:t>的优先函数。</a:t>
            </a:r>
            <a:endParaRPr lang="zh-CN" altLang="en-US" sz="2400" dirty="0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4381743" y="1204754"/>
          <a:ext cx="415857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715"/>
                <a:gridCol w="831715"/>
                <a:gridCol w="831715"/>
                <a:gridCol w="831715"/>
                <a:gridCol w="831715"/>
              </a:tblGrid>
              <a:tr h="3962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0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1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/>
                        <a:t>*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#</a:t>
                      </a:r>
                      <a:endParaRPr lang="zh-CN" altLang="en-US" sz="2000" b="0" dirty="0"/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f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1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1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1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1</a:t>
                      </a:r>
                      <a:endParaRPr lang="zh-CN" altLang="en-US" sz="2000" b="0" dirty="0"/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g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1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1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1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1</a:t>
                      </a:r>
                      <a:endParaRPr lang="zh-CN" altLang="en-US" sz="2000" b="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381743" y="2617726"/>
          <a:ext cx="415857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715"/>
                <a:gridCol w="831715"/>
                <a:gridCol w="831715"/>
                <a:gridCol w="831715"/>
                <a:gridCol w="831715"/>
              </a:tblGrid>
              <a:tr h="3962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0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1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/>
                        <a:t>*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#</a:t>
                      </a:r>
                      <a:endParaRPr lang="zh-CN" altLang="en-US" sz="2000" b="0" dirty="0"/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f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altLang="zh-CN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altLang="zh-CN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altLang="zh-CN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altLang="zh-CN" sz="20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g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altLang="zh-CN" sz="20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altLang="zh-CN" sz="20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altLang="zh-CN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altLang="zh-CN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381743" y="4018430"/>
          <a:ext cx="415857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715"/>
                <a:gridCol w="831715"/>
                <a:gridCol w="831715"/>
                <a:gridCol w="831715"/>
                <a:gridCol w="831715"/>
              </a:tblGrid>
              <a:tr h="3962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0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1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/>
                        <a:t>*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#</a:t>
                      </a:r>
                      <a:endParaRPr lang="zh-CN" altLang="en-US" sz="2000" b="0" dirty="0"/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f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altLang="zh-CN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altLang="zh-CN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altLang="zh-CN" sz="20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altLang="zh-CN" sz="20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g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altLang="zh-CN" sz="20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altLang="zh-CN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altLang="zh-CN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altLang="zh-CN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768096" y="1208415"/>
          <a:ext cx="3351460" cy="252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92"/>
                <a:gridCol w="670292"/>
                <a:gridCol w="670292"/>
                <a:gridCol w="670292"/>
                <a:gridCol w="670292"/>
              </a:tblGrid>
              <a:tr h="505438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#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505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⋖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⋖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5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⋗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⋗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5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*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⋖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⋗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⋖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⋗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5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#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⋖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2351364" y="1862583"/>
            <a:ext cx="216000" cy="169333"/>
            <a:chOff x="288418" y="2946400"/>
            <a:chExt cx="216000" cy="169333"/>
          </a:xfrm>
        </p:grpSpPr>
        <p:cxnSp>
          <p:nvCxnSpPr>
            <p:cNvPr id="33" name="直接连接符 32"/>
            <p:cNvCxnSpPr/>
            <p:nvPr/>
          </p:nvCxnSpPr>
          <p:spPr>
            <a:xfrm flipV="1">
              <a:off x="288418" y="2946400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288418" y="3115733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373840" y="301306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702473" y="3415420"/>
            <a:ext cx="216000" cy="169333"/>
            <a:chOff x="288418" y="2946400"/>
            <a:chExt cx="216000" cy="169333"/>
          </a:xfrm>
        </p:grpSpPr>
        <p:cxnSp>
          <p:nvCxnSpPr>
            <p:cNvPr id="37" name="直接连接符 36"/>
            <p:cNvCxnSpPr/>
            <p:nvPr/>
          </p:nvCxnSpPr>
          <p:spPr>
            <a:xfrm flipV="1">
              <a:off x="288418" y="2946400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V="1">
              <a:off x="288418" y="3115733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373840" y="301306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613556" y="426128"/>
            <a:ext cx="7771968" cy="72157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4</a:t>
            </a:r>
            <a:r>
              <a:rPr lang="zh-CN" altLang="en-US" sz="2400" dirty="0"/>
              <a:t>、给出输入串*</a:t>
            </a:r>
            <a:r>
              <a:rPr lang="en-US" altLang="zh-CN" sz="2400" dirty="0"/>
              <a:t>00</a:t>
            </a:r>
            <a:r>
              <a:rPr lang="zh-CN" altLang="en-US" sz="2400" dirty="0"/>
              <a:t>*</a:t>
            </a:r>
            <a:r>
              <a:rPr lang="en-US" altLang="zh-CN" sz="2400" dirty="0"/>
              <a:t>11#</a:t>
            </a:r>
            <a:r>
              <a:rPr lang="zh-CN" altLang="en-US" sz="2400" dirty="0"/>
              <a:t>的算符优先分析过程</a:t>
            </a:r>
            <a:endParaRPr lang="zh-CN" altLang="en-US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761199" y="1237309"/>
          <a:ext cx="5097051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55"/>
                <a:gridCol w="1342296"/>
                <a:gridCol w="1524000"/>
                <a:gridCol w="15240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步骤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符号栈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输入串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动作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00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11#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+mn-lt"/>
                        </a:rPr>
                        <a:t>#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Cambria Math" pitchFamily="18" charset="0"/>
                        </a:rPr>
                        <a:t>⋖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Cambria Math" pitchFamily="18" charset="0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，移进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11#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Cambria Math" pitchFamily="18" charset="0"/>
                        </a:rPr>
                        <a:t>*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Cambria Math" pitchFamily="18" charset="0"/>
                        </a:rPr>
                        <a:t>⋖0</a:t>
                      </a:r>
                      <a:r>
                        <a:rPr lang="zh-CN" altLang="en-US" sz="1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，移进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11#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0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Cambria Math" pitchFamily="18" charset="0"/>
                        </a:rPr>
                        <a:t>⋖</a:t>
                      </a:r>
                      <a:r>
                        <a:rPr lang="en-US" altLang="zh-CN" sz="1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0</a:t>
                      </a:r>
                      <a:r>
                        <a:rPr lang="zh-CN" altLang="en-US" sz="1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，移进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11#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0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Cambria Math" pitchFamily="18" charset="0"/>
                        </a:rPr>
                        <a:t>⋖</a:t>
                      </a:r>
                      <a:r>
                        <a:rPr lang="zh-CN" altLang="en-US" sz="1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*，移进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00</a:t>
                      </a:r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Cambria Math" pitchFamily="18" charset="0"/>
                        </a:rPr>
                        <a:t>*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Cambria Math" pitchFamily="18" charset="0"/>
                        </a:rPr>
                        <a:t>⋗1</a:t>
                      </a:r>
                      <a:r>
                        <a:rPr lang="zh-CN" altLang="en-US" sz="1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，归约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00N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Cambria Math" pitchFamily="18" charset="0"/>
                        </a:rPr>
                        <a:t>0    1</a:t>
                      </a:r>
                      <a:r>
                        <a:rPr lang="zh-CN" altLang="en-US" sz="1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，移进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00N1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Cambria Math" pitchFamily="18" charset="0"/>
                        </a:rPr>
                        <a:t>1⋗1</a:t>
                      </a:r>
                      <a:r>
                        <a:rPr lang="zh-CN" altLang="en-US" sz="1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，归约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#*0N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Cambria Math" pitchFamily="18" charset="0"/>
                        </a:rPr>
                        <a:t>0    1</a:t>
                      </a:r>
                      <a:r>
                        <a:rPr lang="zh-CN" altLang="en-US" sz="1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，移进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#*0N1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Cambria Math" pitchFamily="18" charset="0"/>
                        </a:rPr>
                        <a:t>⋗</a:t>
                      </a:r>
                      <a:r>
                        <a:rPr lang="en-US" altLang="zh-CN" sz="1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#</a:t>
                      </a:r>
                      <a:r>
                        <a:rPr lang="zh-CN" altLang="en-US" sz="1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，归约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#*N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*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Cambria Math" pitchFamily="18" charset="0"/>
                        </a:rPr>
                        <a:t>⋗</a:t>
                      </a:r>
                      <a:r>
                        <a:rPr lang="en-US" altLang="zh-CN" sz="1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#</a:t>
                      </a:r>
                      <a:r>
                        <a:rPr lang="zh-CN" altLang="en-US" sz="1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，归约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>
                          <a:latin typeface="+mn-lt"/>
                        </a:rPr>
                        <a:t>接受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7720877" y="3558801"/>
            <a:ext cx="216000" cy="169333"/>
            <a:chOff x="288418" y="2946400"/>
            <a:chExt cx="216000" cy="169333"/>
          </a:xfrm>
        </p:grpSpPr>
        <p:cxnSp>
          <p:nvCxnSpPr>
            <p:cNvPr id="19" name="直接连接符 18"/>
            <p:cNvCxnSpPr/>
            <p:nvPr/>
          </p:nvCxnSpPr>
          <p:spPr>
            <a:xfrm flipV="1">
              <a:off x="288418" y="2946400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88418" y="3115733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373840" y="301306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内容占位符 3"/>
          <p:cNvSpPr txBox="1"/>
          <p:nvPr/>
        </p:nvSpPr>
        <p:spPr>
          <a:xfrm>
            <a:off x="2831977" y="5774568"/>
            <a:ext cx="6152226" cy="630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04190" marR="0" indent="-50419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7745" indent="-50419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3955" indent="-1365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3" pitchFamily="18" charset="2"/>
              <a:buChar char="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8275" indent="-1365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3" pitchFamily="18" charset="2"/>
              <a:buChar char="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365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3" pitchFamily="18" charset="2"/>
              <a:buChar char="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分析成功，所以符号串</a:t>
            </a:r>
            <a:r>
              <a:rPr lang="en-US" altLang="zh-CN" sz="2400" dirty="0">
                <a:solidFill>
                  <a:srgbClr val="FF0000"/>
                </a:solidFill>
              </a:rPr>
              <a:t>*00*11#</a:t>
            </a:r>
            <a:r>
              <a:rPr lang="zh-CN" altLang="en-US" sz="2400" dirty="0">
                <a:solidFill>
                  <a:srgbClr val="FF0000"/>
                </a:solidFill>
              </a:rPr>
              <a:t>是文法的句子。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301547" y="1246012"/>
          <a:ext cx="3351460" cy="252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92"/>
                <a:gridCol w="670292"/>
                <a:gridCol w="670292"/>
                <a:gridCol w="670292"/>
                <a:gridCol w="670292"/>
              </a:tblGrid>
              <a:tr h="505438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#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505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⋖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⋖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5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⋗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⋗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5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*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⋖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⋗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⋖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⋗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5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#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⋖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45" name="组合 44"/>
          <p:cNvGrpSpPr/>
          <p:nvPr/>
        </p:nvGrpSpPr>
        <p:grpSpPr>
          <a:xfrm>
            <a:off x="1896680" y="1934814"/>
            <a:ext cx="216000" cy="169333"/>
            <a:chOff x="288418" y="2946400"/>
            <a:chExt cx="216000" cy="169333"/>
          </a:xfrm>
        </p:grpSpPr>
        <p:cxnSp>
          <p:nvCxnSpPr>
            <p:cNvPr id="46" name="直接连接符 45"/>
            <p:cNvCxnSpPr/>
            <p:nvPr/>
          </p:nvCxnSpPr>
          <p:spPr>
            <a:xfrm flipV="1">
              <a:off x="288418" y="2946400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288418" y="3115733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/>
            <p:nvPr/>
          </p:nvSpPr>
          <p:spPr>
            <a:xfrm>
              <a:off x="373840" y="301306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223943" y="3445454"/>
            <a:ext cx="216000" cy="169333"/>
            <a:chOff x="288418" y="2946400"/>
            <a:chExt cx="216000" cy="169333"/>
          </a:xfrm>
        </p:grpSpPr>
        <p:cxnSp>
          <p:nvCxnSpPr>
            <p:cNvPr id="50" name="直接连接符 49"/>
            <p:cNvCxnSpPr/>
            <p:nvPr/>
          </p:nvCxnSpPr>
          <p:spPr>
            <a:xfrm flipV="1">
              <a:off x="288418" y="2946400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V="1">
              <a:off x="288418" y="3115733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/>
            <p:cNvSpPr/>
            <p:nvPr/>
          </p:nvSpPr>
          <p:spPr>
            <a:xfrm>
              <a:off x="373840" y="301306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720633" y="4299025"/>
            <a:ext cx="216000" cy="169333"/>
            <a:chOff x="288418" y="2946400"/>
            <a:chExt cx="216000" cy="169333"/>
          </a:xfrm>
        </p:grpSpPr>
        <p:cxnSp>
          <p:nvCxnSpPr>
            <p:cNvPr id="54" name="直接连接符 53"/>
            <p:cNvCxnSpPr/>
            <p:nvPr/>
          </p:nvCxnSpPr>
          <p:spPr>
            <a:xfrm flipV="1">
              <a:off x="288418" y="2946400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288418" y="3115733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/>
            <p:cNvSpPr/>
            <p:nvPr/>
          </p:nvSpPr>
          <p:spPr>
            <a:xfrm>
              <a:off x="373840" y="301306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文法的定义</a:t>
            </a:r>
            <a:endParaRPr lang="zh-CN" altLang="en-US" dirty="0"/>
          </a:p>
          <a:p>
            <a:r>
              <a:rPr lang="zh-CN" altLang="en-US" dirty="0"/>
              <a:t>分析器的结构</a:t>
            </a:r>
            <a:endParaRPr lang="zh-CN" altLang="en-US" dirty="0"/>
          </a:p>
          <a:p>
            <a:r>
              <a:rPr lang="zh-CN" altLang="en-US" dirty="0"/>
              <a:t>分析表的结构</a:t>
            </a:r>
            <a:endParaRPr lang="zh-CN" altLang="en-US" dirty="0"/>
          </a:p>
          <a:p>
            <a:r>
              <a:rPr lang="zh-CN" altLang="en-US" dirty="0"/>
              <a:t>分析过程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LR(0) </a:t>
            </a:r>
            <a:r>
              <a:rPr lang="zh-CN" altLang="en-US" dirty="0"/>
              <a:t>、</a:t>
            </a:r>
            <a:r>
              <a:rPr lang="en-US" altLang="zh-CN" dirty="0"/>
              <a:t>SLR(1) </a:t>
            </a:r>
            <a:r>
              <a:rPr lang="zh-CN" altLang="en-US" dirty="0"/>
              <a:t>的概念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LR(0)</a:t>
            </a:r>
            <a:r>
              <a:rPr lang="zh-CN" altLang="en-US" dirty="0"/>
              <a:t>项目的定义</a:t>
            </a:r>
            <a:endParaRPr lang="zh-CN" altLang="en-US" dirty="0"/>
          </a:p>
          <a:p>
            <a:r>
              <a:rPr lang="zh-CN" altLang="en-US" dirty="0"/>
              <a:t>状态的概念（闭包计算）</a:t>
            </a:r>
            <a:endParaRPr lang="zh-CN" altLang="en-US" dirty="0"/>
          </a:p>
          <a:p>
            <a:r>
              <a:rPr lang="zh-CN" altLang="en-US" dirty="0"/>
              <a:t>状态转移的概念</a:t>
            </a:r>
            <a:endParaRPr lang="zh-CN" altLang="en-US" dirty="0"/>
          </a:p>
          <a:p>
            <a:r>
              <a:rPr lang="zh-CN" altLang="en-US" dirty="0"/>
              <a:t>可归前缀、活前缀的概念</a:t>
            </a:r>
            <a:endParaRPr lang="zh-CN" altLang="en-US" dirty="0"/>
          </a:p>
          <a:p>
            <a:r>
              <a:rPr lang="zh-CN" altLang="en-US" dirty="0"/>
              <a:t>移进项目、归约项目、接受项目、待约项目</a:t>
            </a:r>
            <a:endParaRPr lang="zh-CN" altLang="en-US" dirty="0"/>
          </a:p>
          <a:p>
            <a:r>
              <a:rPr lang="zh-CN" altLang="en-US" dirty="0"/>
              <a:t>移进</a:t>
            </a:r>
            <a:r>
              <a:rPr lang="en-US" altLang="zh-CN" dirty="0"/>
              <a:t>-</a:t>
            </a:r>
            <a:r>
              <a:rPr lang="zh-CN" altLang="en-US" dirty="0"/>
              <a:t>归约冲突、归约</a:t>
            </a:r>
            <a:r>
              <a:rPr lang="en-US" altLang="zh-CN" dirty="0"/>
              <a:t>-</a:t>
            </a:r>
            <a:r>
              <a:rPr lang="zh-CN" altLang="en-US" dirty="0"/>
              <a:t>归约冲突</a:t>
            </a:r>
            <a:endParaRPr lang="zh-CN" altLang="en-US" dirty="0"/>
          </a:p>
          <a:p>
            <a:r>
              <a:rPr lang="en-US" altLang="zh-CN" dirty="0"/>
              <a:t>LR(0) </a:t>
            </a:r>
            <a:r>
              <a:rPr lang="zh-CN" altLang="en-US" dirty="0"/>
              <a:t>文法</a:t>
            </a:r>
            <a:endParaRPr lang="zh-CN" altLang="en-US" dirty="0"/>
          </a:p>
          <a:p>
            <a:r>
              <a:rPr lang="en-US" altLang="zh-CN" dirty="0"/>
              <a:t>SLR(1) </a:t>
            </a:r>
            <a:r>
              <a:rPr lang="zh-CN" altLang="en-US" dirty="0"/>
              <a:t>文法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SLR(1)</a:t>
            </a:r>
            <a:r>
              <a:rPr lang="zh-CN" altLang="en-US" dirty="0"/>
              <a:t>分析常见题型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构造拓广文法（</a:t>
            </a:r>
            <a:r>
              <a:rPr lang="en-US" altLang="zh-CN" dirty="0"/>
              <a:t>S’--&gt;S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/>
              <a:t>计算</a:t>
            </a:r>
            <a:r>
              <a:rPr lang="en-US" altLang="zh-CN" dirty="0"/>
              <a:t>LR(0)</a:t>
            </a:r>
            <a:r>
              <a:rPr lang="zh-CN" altLang="en-US" dirty="0"/>
              <a:t>项目集规范族（可归前缀图的构造）</a:t>
            </a:r>
            <a:endParaRPr lang="zh-CN" altLang="en-US" dirty="0"/>
          </a:p>
          <a:p>
            <a:r>
              <a:rPr lang="en-US" altLang="zh-CN" dirty="0"/>
              <a:t>FIRST</a:t>
            </a:r>
            <a:r>
              <a:rPr lang="zh-CN" altLang="en-US" dirty="0"/>
              <a:t>和</a:t>
            </a:r>
            <a:r>
              <a:rPr lang="en-US" altLang="zh-CN" dirty="0"/>
              <a:t>FOLLOW</a:t>
            </a:r>
            <a:r>
              <a:rPr lang="zh-CN" altLang="en-US" dirty="0"/>
              <a:t>集的计算</a:t>
            </a:r>
            <a:endParaRPr lang="zh-CN" altLang="en-US" dirty="0"/>
          </a:p>
          <a:p>
            <a:r>
              <a:rPr lang="en-US" altLang="zh-CN" dirty="0"/>
              <a:t>LR(0)</a:t>
            </a:r>
            <a:r>
              <a:rPr lang="zh-CN" altLang="en-US" dirty="0"/>
              <a:t>分析表的构造</a:t>
            </a:r>
            <a:endParaRPr lang="zh-CN" altLang="en-US" dirty="0"/>
          </a:p>
          <a:p>
            <a:r>
              <a:rPr lang="en-US" altLang="zh-CN" dirty="0"/>
              <a:t>SLR(1)</a:t>
            </a:r>
            <a:r>
              <a:rPr lang="zh-CN" altLang="en-US" dirty="0"/>
              <a:t>分析表的构造</a:t>
            </a:r>
            <a:endParaRPr lang="zh-CN" altLang="en-US" dirty="0"/>
          </a:p>
          <a:p>
            <a:r>
              <a:rPr lang="zh-CN" altLang="en-US" dirty="0"/>
              <a:t>分析过程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LR(1)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LR(1)</a:t>
            </a:r>
            <a:r>
              <a:rPr lang="zh-CN" altLang="en-US" dirty="0"/>
              <a:t>项目的概念</a:t>
            </a:r>
            <a:endParaRPr lang="zh-CN" altLang="en-US" dirty="0"/>
          </a:p>
          <a:p>
            <a:r>
              <a:rPr lang="en-US" altLang="zh-CN" dirty="0"/>
              <a:t>LR(1)</a:t>
            </a:r>
            <a:r>
              <a:rPr lang="zh-CN" altLang="en-US" dirty="0"/>
              <a:t>可归前缀图的构造</a:t>
            </a:r>
            <a:endParaRPr lang="zh-CN" altLang="en-US" dirty="0"/>
          </a:p>
          <a:p>
            <a:r>
              <a:rPr lang="en-US" altLang="zh-CN" dirty="0"/>
              <a:t>LR(1)</a:t>
            </a:r>
            <a:r>
              <a:rPr lang="zh-CN" altLang="en-US" dirty="0"/>
              <a:t>文法</a:t>
            </a:r>
            <a:endParaRPr lang="zh-CN" altLang="en-US" dirty="0"/>
          </a:p>
          <a:p>
            <a:r>
              <a:rPr lang="zh-CN" altLang="en-US" dirty="0"/>
              <a:t>和</a:t>
            </a:r>
            <a:r>
              <a:rPr lang="en-US" altLang="zh-CN" dirty="0"/>
              <a:t>SLR(1)</a:t>
            </a:r>
            <a:r>
              <a:rPr lang="zh-CN" altLang="en-US" dirty="0"/>
              <a:t>的区别</a:t>
            </a:r>
            <a:endParaRPr lang="zh-CN" altLang="en-US" dirty="0"/>
          </a:p>
          <a:p>
            <a:pPr lvl="1"/>
            <a:r>
              <a:rPr lang="zh-CN" altLang="en-US" dirty="0"/>
              <a:t>项目的不同定义</a:t>
            </a:r>
            <a:endParaRPr lang="zh-CN" altLang="en-US" dirty="0"/>
          </a:p>
          <a:p>
            <a:pPr lvl="1"/>
            <a:r>
              <a:rPr lang="zh-CN" altLang="en-US" dirty="0"/>
              <a:t>分析表构造方法</a:t>
            </a:r>
            <a:endParaRPr lang="zh-CN" altLang="en-US" dirty="0"/>
          </a:p>
          <a:p>
            <a:pPr lvl="1"/>
            <a:r>
              <a:rPr lang="zh-CN" altLang="en-US" dirty="0"/>
              <a:t>状态的不同定义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LALR(1)</a:t>
            </a:r>
            <a:r>
              <a:rPr lang="zh-CN" altLang="en-US" dirty="0"/>
              <a:t>分析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同心集的概念</a:t>
            </a:r>
            <a:endParaRPr lang="zh-CN" altLang="en-US" dirty="0"/>
          </a:p>
          <a:p>
            <a:r>
              <a:rPr lang="zh-CN" altLang="en-US" dirty="0"/>
              <a:t>合并同心集的方法</a:t>
            </a:r>
            <a:endParaRPr lang="zh-CN" altLang="en-US" dirty="0"/>
          </a:p>
          <a:p>
            <a:r>
              <a:rPr lang="zh-CN" altLang="en-US" dirty="0"/>
              <a:t>和</a:t>
            </a:r>
            <a:r>
              <a:rPr lang="en-US" altLang="zh-CN" dirty="0"/>
              <a:t>LR(1)</a:t>
            </a:r>
            <a:r>
              <a:rPr lang="zh-CN" altLang="en-US" dirty="0"/>
              <a:t>的区别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6530" y="241108"/>
            <a:ext cx="8577470" cy="900000"/>
          </a:xfrm>
        </p:spPr>
        <p:txBody>
          <a:bodyPr>
            <a:normAutofit/>
          </a:bodyPr>
          <a:lstStyle/>
          <a:p>
            <a:r>
              <a:rPr lang="zh-CN" altLang="en-US" dirty="0"/>
              <a:t>编译系统结构</a:t>
            </a:r>
            <a:endParaRPr lang="zh-CN" altLang="en-US" dirty="0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3847897" y="1277075"/>
            <a:ext cx="1440000" cy="540000"/>
          </a:xfrm>
          <a:prstGeom prst="downArrow">
            <a:avLst>
              <a:gd name="adj1" fmla="val 50000"/>
              <a:gd name="adj2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S.P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3854450" y="6099244"/>
            <a:ext cx="1440000" cy="540000"/>
          </a:xfrm>
          <a:prstGeom prst="downArrow">
            <a:avLst>
              <a:gd name="adj1" fmla="val 50000"/>
              <a:gd name="adj2" fmla="val 250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O.P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899174" y="2071991"/>
            <a:ext cx="710508" cy="36965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</a:rPr>
              <a:t>表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</a:rPr>
              <a:t>格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</a:rPr>
              <a:t>管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</a:rPr>
              <a:t>理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</a:rPr>
              <a:t>程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</a:rPr>
              <a:t>序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</a:endParaRPr>
          </a:p>
        </p:txBody>
      </p:sp>
      <p:graphicFrame>
        <p:nvGraphicFramePr>
          <p:cNvPr id="38" name="内容占位符 3"/>
          <p:cNvGraphicFramePr>
            <a:graphicFrameLocks noGrp="1"/>
          </p:cNvGraphicFramePr>
          <p:nvPr>
            <p:ph sz="quarter" idx="13"/>
          </p:nvPr>
        </p:nvGraphicFramePr>
        <p:xfrm>
          <a:off x="2981460" y="1876520"/>
          <a:ext cx="3181080" cy="417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87" name="组合 86"/>
          <p:cNvGrpSpPr/>
          <p:nvPr/>
        </p:nvGrpSpPr>
        <p:grpSpPr>
          <a:xfrm>
            <a:off x="1609682" y="2071991"/>
            <a:ext cx="1376221" cy="3784060"/>
            <a:chOff x="1609682" y="2071991"/>
            <a:chExt cx="1376221" cy="3784060"/>
          </a:xfrm>
        </p:grpSpPr>
        <p:cxnSp>
          <p:nvCxnSpPr>
            <p:cNvPr id="47" name="直接箭头连接符 46"/>
            <p:cNvCxnSpPr>
              <a:stCxn id="32" idx="3"/>
            </p:cNvCxnSpPr>
            <p:nvPr/>
          </p:nvCxnSpPr>
          <p:spPr>
            <a:xfrm flipV="1">
              <a:off x="1609682" y="2071991"/>
              <a:ext cx="1376221" cy="184825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32" idx="3"/>
            </p:cNvCxnSpPr>
            <p:nvPr/>
          </p:nvCxnSpPr>
          <p:spPr>
            <a:xfrm flipV="1">
              <a:off x="1609682" y="2839582"/>
              <a:ext cx="1354312" cy="108066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32" idx="3"/>
            </p:cNvCxnSpPr>
            <p:nvPr/>
          </p:nvCxnSpPr>
          <p:spPr>
            <a:xfrm flipV="1">
              <a:off x="1609682" y="3617085"/>
              <a:ext cx="1376221" cy="30316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32" idx="3"/>
            </p:cNvCxnSpPr>
            <p:nvPr/>
          </p:nvCxnSpPr>
          <p:spPr>
            <a:xfrm>
              <a:off x="1609682" y="3920247"/>
              <a:ext cx="1376221" cy="39454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32" idx="3"/>
            </p:cNvCxnSpPr>
            <p:nvPr/>
          </p:nvCxnSpPr>
          <p:spPr>
            <a:xfrm>
              <a:off x="1609682" y="3920247"/>
              <a:ext cx="1354312" cy="122568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32" idx="3"/>
            </p:cNvCxnSpPr>
            <p:nvPr/>
          </p:nvCxnSpPr>
          <p:spPr>
            <a:xfrm>
              <a:off x="1609682" y="3920247"/>
              <a:ext cx="1354312" cy="19358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7518520" y="2071991"/>
            <a:ext cx="710508" cy="36965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</a:rPr>
              <a:t>错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</a:rPr>
              <a:t>误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</a:rPr>
              <a:t>处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</a:rPr>
              <a:t>理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</a:rPr>
              <a:t>程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</a:rPr>
              <a:t>序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6164209" y="2071992"/>
            <a:ext cx="1354311" cy="3784059"/>
            <a:chOff x="6164209" y="2071992"/>
            <a:chExt cx="1354311" cy="3784059"/>
          </a:xfrm>
        </p:grpSpPr>
        <p:cxnSp>
          <p:nvCxnSpPr>
            <p:cNvPr id="67" name="直接箭头连接符 66"/>
            <p:cNvCxnSpPr>
              <a:stCxn id="66" idx="1"/>
            </p:cNvCxnSpPr>
            <p:nvPr/>
          </p:nvCxnSpPr>
          <p:spPr>
            <a:xfrm flipH="1">
              <a:off x="6167336" y="3920247"/>
              <a:ext cx="1351184" cy="19358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66" idx="1"/>
            </p:cNvCxnSpPr>
            <p:nvPr/>
          </p:nvCxnSpPr>
          <p:spPr>
            <a:xfrm flipH="1" flipV="1">
              <a:off x="6167336" y="2071992"/>
              <a:ext cx="1351184" cy="184825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66" idx="1"/>
            </p:cNvCxnSpPr>
            <p:nvPr/>
          </p:nvCxnSpPr>
          <p:spPr>
            <a:xfrm flipH="1" flipV="1">
              <a:off x="6167336" y="2839582"/>
              <a:ext cx="1351184" cy="108066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66" idx="1"/>
            </p:cNvCxnSpPr>
            <p:nvPr/>
          </p:nvCxnSpPr>
          <p:spPr>
            <a:xfrm flipH="1" flipV="1">
              <a:off x="6189245" y="3577187"/>
              <a:ext cx="1329275" cy="3430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66" idx="1"/>
            </p:cNvCxnSpPr>
            <p:nvPr/>
          </p:nvCxnSpPr>
          <p:spPr>
            <a:xfrm flipH="1">
              <a:off x="6164209" y="3920247"/>
              <a:ext cx="1354311" cy="39454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66" idx="1"/>
            </p:cNvCxnSpPr>
            <p:nvPr/>
          </p:nvCxnSpPr>
          <p:spPr>
            <a:xfrm flipH="1">
              <a:off x="6164209" y="3920247"/>
              <a:ext cx="1354311" cy="112281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</a:t>
            </a:r>
            <a:r>
              <a:rPr lang="zh-CN" altLang="en-US" dirty="0"/>
              <a:t>分析方法例题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768350" y="1910081"/>
            <a:ext cx="7771968" cy="456057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、判断</a:t>
            </a:r>
            <a:r>
              <a:rPr lang="en-US" altLang="zh-CN" sz="2400" dirty="0"/>
              <a:t>G[S]</a:t>
            </a:r>
            <a:r>
              <a:rPr lang="zh-CN" altLang="en-US" sz="2400" dirty="0"/>
              <a:t>是否为</a:t>
            </a:r>
            <a:r>
              <a:rPr lang="en-US" altLang="zh-CN" sz="2400" dirty="0"/>
              <a:t>LR(0)</a:t>
            </a:r>
            <a:r>
              <a:rPr lang="zh-CN" altLang="en-US" sz="2400" dirty="0"/>
              <a:t>、</a:t>
            </a:r>
            <a:r>
              <a:rPr lang="en-US" altLang="zh-CN" sz="2400" dirty="0"/>
              <a:t>SLR(1)</a:t>
            </a:r>
            <a:r>
              <a:rPr lang="zh-CN" altLang="en-US" sz="2400" dirty="0"/>
              <a:t>、</a:t>
            </a:r>
            <a:r>
              <a:rPr lang="en-US" altLang="zh-CN" sz="2400" dirty="0"/>
              <a:t>LALR(1)</a:t>
            </a:r>
            <a:r>
              <a:rPr lang="zh-CN" altLang="en-US" sz="2400" dirty="0"/>
              <a:t>、</a:t>
            </a:r>
            <a:r>
              <a:rPr lang="en-US" altLang="zh-CN" sz="2400" dirty="0"/>
              <a:t>LR(1)</a:t>
            </a:r>
            <a:r>
              <a:rPr lang="zh-CN" altLang="en-US" sz="2400" dirty="0"/>
              <a:t>文法，并说明理由； </a:t>
            </a:r>
            <a:endParaRPr lang="zh-CN" altLang="en-US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、从上述可采用的无冲突的分析方法中，选择一种最简单的方法构造</a:t>
            </a:r>
            <a:r>
              <a:rPr lang="en-US" altLang="zh-CN" sz="2400" dirty="0"/>
              <a:t>LR</a:t>
            </a:r>
            <a:r>
              <a:rPr lang="zh-CN" altLang="en-US" sz="2400" dirty="0"/>
              <a:t>分析表</a:t>
            </a:r>
            <a:r>
              <a:rPr lang="en-US" altLang="zh-CN" sz="2400" dirty="0"/>
              <a:t>(</a:t>
            </a:r>
            <a:r>
              <a:rPr lang="zh-CN" altLang="en-US" sz="2400" dirty="0"/>
              <a:t>构造时终结符排列顺序为 </a:t>
            </a:r>
            <a:r>
              <a:rPr lang="en-US" altLang="zh-CN" sz="2400" dirty="0" err="1"/>
              <a:t>abd</a:t>
            </a:r>
            <a:r>
              <a:rPr lang="en-US" altLang="zh-CN" sz="2400" dirty="0"/>
              <a:t># )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、用构造出的</a:t>
            </a:r>
            <a:r>
              <a:rPr lang="en-US" altLang="zh-CN" sz="2400" dirty="0"/>
              <a:t>LR</a:t>
            </a:r>
            <a:r>
              <a:rPr lang="zh-CN" altLang="en-US" sz="2400" dirty="0"/>
              <a:t>分析表，分析符号串</a:t>
            </a:r>
            <a:r>
              <a:rPr lang="en-US" altLang="zh-CN" sz="2400" dirty="0" err="1"/>
              <a:t>addbd</a:t>
            </a:r>
            <a:r>
              <a:rPr lang="en-US" altLang="zh-CN" sz="2400" dirty="0"/>
              <a:t>#</a:t>
            </a:r>
            <a:r>
              <a:rPr lang="zh-CN" altLang="en-US" sz="2400" dirty="0"/>
              <a:t>是否为该文法的句子。分析时包含以下</a:t>
            </a:r>
            <a:r>
              <a:rPr lang="en-US" altLang="zh-CN" sz="2400" dirty="0"/>
              <a:t>4</a:t>
            </a:r>
            <a:r>
              <a:rPr lang="zh-CN" altLang="en-US" sz="2400" dirty="0"/>
              <a:t>列：</a:t>
            </a:r>
            <a:endParaRPr lang="en-US" altLang="zh-CN" sz="2400" dirty="0"/>
          </a:p>
          <a:p>
            <a:r>
              <a:rPr lang="zh-CN" altLang="en-US" sz="2400" dirty="0"/>
              <a:t>步骤</a:t>
            </a:r>
            <a:r>
              <a:rPr lang="en-US" altLang="zh-CN" sz="2400" dirty="0"/>
              <a:t>	</a:t>
            </a:r>
            <a:r>
              <a:rPr lang="zh-CN" altLang="en-US" sz="2400" dirty="0"/>
              <a:t>状态栈</a:t>
            </a:r>
            <a:r>
              <a:rPr lang="en-US" altLang="zh-CN" sz="2400" dirty="0"/>
              <a:t>	</a:t>
            </a:r>
            <a:r>
              <a:rPr lang="zh-CN" altLang="en-US" sz="2400" dirty="0"/>
              <a:t>符号栈</a:t>
            </a:r>
            <a:r>
              <a:rPr lang="en-US" altLang="zh-CN" sz="2400" dirty="0"/>
              <a:t>	</a:t>
            </a:r>
            <a:r>
              <a:rPr lang="zh-CN" altLang="en-US" sz="2400" dirty="0"/>
              <a:t>输入串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392308" y="448428"/>
            <a:ext cx="3270281" cy="138535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G[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CN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→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</a:t>
            </a:r>
            <a:r>
              <a:rPr lang="zh-CN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</a:t>
            </a:r>
            <a:endParaRPr lang="zh-CN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47675"/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→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</a:t>
            </a:r>
            <a:r>
              <a:rPr lang="zh-CN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endParaRPr lang="pt-BR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47675"/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→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DdA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b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</a:t>
            </a:r>
            <a:r>
              <a:rPr lang="zh-CN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</a:t>
            </a:r>
            <a:endParaRPr lang="zh-CN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、判断</a:t>
            </a:r>
            <a:r>
              <a:rPr lang="en-US" altLang="zh-CN" sz="2400" dirty="0"/>
              <a:t>G[S]</a:t>
            </a:r>
            <a:r>
              <a:rPr lang="zh-CN" altLang="en-US" sz="2400" dirty="0"/>
              <a:t>是否为</a:t>
            </a:r>
            <a:r>
              <a:rPr lang="en-US" altLang="zh-CN" sz="2400" dirty="0"/>
              <a:t>LR(0)</a:t>
            </a:r>
            <a:r>
              <a:rPr lang="zh-CN" altLang="en-US" sz="2400" dirty="0"/>
              <a:t>、</a:t>
            </a:r>
            <a:r>
              <a:rPr lang="en-US" altLang="zh-CN" sz="2400" dirty="0"/>
              <a:t>SLR(1)</a:t>
            </a:r>
            <a:r>
              <a:rPr lang="zh-CN" altLang="en-US" sz="2400" dirty="0"/>
              <a:t>、</a:t>
            </a:r>
            <a:r>
              <a:rPr lang="en-US" altLang="zh-CN" sz="2400" dirty="0"/>
              <a:t>LALR(1)</a:t>
            </a:r>
            <a:r>
              <a:rPr lang="zh-CN" altLang="en-US" sz="2400" dirty="0"/>
              <a:t>、</a:t>
            </a:r>
            <a:r>
              <a:rPr lang="en-US" altLang="zh-CN" sz="2400" dirty="0"/>
              <a:t>LR(1)</a:t>
            </a:r>
            <a:r>
              <a:rPr lang="zh-CN" altLang="en-US" sz="2400" dirty="0"/>
              <a:t>文法，并说明理由； 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将文法</a:t>
            </a:r>
            <a:r>
              <a:rPr lang="en-US" altLang="zh-CN" sz="2400" dirty="0"/>
              <a:t>G[S]</a:t>
            </a:r>
            <a:r>
              <a:rPr lang="zh-CN" altLang="en-US" sz="2400" dirty="0"/>
              <a:t>拓广为</a:t>
            </a:r>
            <a:r>
              <a:rPr lang="en-US" altLang="zh-CN" sz="2400" dirty="0"/>
              <a:t>G’</a:t>
            </a:r>
            <a:r>
              <a:rPr lang="zh-CN" altLang="en-US" sz="2400" dirty="0"/>
              <a:t>，增加产生式</a:t>
            </a:r>
            <a:r>
              <a:rPr lang="en-US" altLang="zh-CN" sz="2400" dirty="0"/>
              <a:t>S’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en-US" altLang="zh-CN" sz="2400" dirty="0"/>
              <a:t>S</a:t>
            </a:r>
            <a:endParaRPr lang="en-US" altLang="zh-CN" sz="2400" dirty="0"/>
          </a:p>
          <a:p>
            <a:r>
              <a:rPr lang="zh-CN" altLang="en-US" sz="2400" dirty="0"/>
              <a:t>产生式排序为：</a:t>
            </a:r>
            <a:endParaRPr lang="en-US" altLang="zh-CN" sz="2400" dirty="0"/>
          </a:p>
          <a:p>
            <a:r>
              <a:rPr lang="en-US" altLang="zh-CN" sz="2400" dirty="0"/>
              <a:t>(0)S’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en-US" altLang="zh-CN" sz="2400" dirty="0"/>
              <a:t>S	(1)</a:t>
            </a:r>
            <a:r>
              <a:rPr lang="en-US" altLang="zh-CN" sz="2400" dirty="0" err="1"/>
              <a:t>S</a:t>
            </a:r>
            <a:r>
              <a:rPr lang="en-US" altLang="zh-CN" sz="2400" dirty="0" err="1">
                <a:sym typeface="Wingdings" panose="05000000000000000000" pitchFamily="2" charset="2"/>
              </a:rPr>
              <a:t>AdD</a:t>
            </a:r>
            <a:r>
              <a:rPr lang="en-US" altLang="zh-CN" sz="2400" dirty="0">
                <a:sym typeface="Wingdings" panose="05000000000000000000" pitchFamily="2" charset="2"/>
              </a:rPr>
              <a:t>	(2)S</a:t>
            </a:r>
            <a:r>
              <a:rPr lang="zh-CN" altLang="zh-CN" sz="2400" dirty="0"/>
              <a:t>ε</a:t>
            </a:r>
            <a:r>
              <a:rPr lang="en-US" altLang="zh-CN" sz="2400" dirty="0"/>
              <a:t>	(3)</a:t>
            </a:r>
            <a:r>
              <a:rPr lang="en-US" altLang="zh-CN" sz="2400" dirty="0" err="1"/>
              <a:t>A</a:t>
            </a:r>
            <a:r>
              <a:rPr lang="en-US" altLang="zh-CN" sz="2400" dirty="0" err="1">
                <a:sym typeface="Wingdings" panose="05000000000000000000" pitchFamily="2" charset="2"/>
              </a:rPr>
              <a:t>aAd</a:t>
            </a:r>
            <a:endParaRPr lang="en-US" altLang="zh-CN" sz="2400" dirty="0"/>
          </a:p>
          <a:p>
            <a:r>
              <a:rPr lang="en-US" altLang="zh-CN" sz="2400" dirty="0"/>
              <a:t>(4)A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zh-CN" altLang="zh-CN" sz="2400" dirty="0"/>
              <a:t> ε</a:t>
            </a:r>
            <a:r>
              <a:rPr lang="en-US" altLang="zh-CN" sz="2400" dirty="0"/>
              <a:t>	(5)</a:t>
            </a:r>
            <a:r>
              <a:rPr lang="en-US" altLang="zh-CN" sz="2400" dirty="0" err="1"/>
              <a:t>D</a:t>
            </a:r>
            <a:r>
              <a:rPr lang="en-US" altLang="zh-CN" sz="2400" dirty="0" err="1">
                <a:sym typeface="Wingdings" panose="05000000000000000000" pitchFamily="2" charset="2"/>
              </a:rPr>
              <a:t>DdA</a:t>
            </a:r>
            <a:r>
              <a:rPr lang="en-US" altLang="zh-CN" sz="2400" dirty="0">
                <a:sym typeface="Wingdings" panose="05000000000000000000" pitchFamily="2" charset="2"/>
              </a:rPr>
              <a:t>	(6)</a:t>
            </a:r>
            <a:r>
              <a:rPr lang="en-US" altLang="zh-CN" sz="2400" dirty="0" err="1">
                <a:sym typeface="Wingdings" panose="05000000000000000000" pitchFamily="2" charset="2"/>
              </a:rPr>
              <a:t>Db</a:t>
            </a:r>
            <a:r>
              <a:rPr lang="en-US" altLang="zh-CN" sz="2400" dirty="0">
                <a:sym typeface="Wingdings" panose="05000000000000000000" pitchFamily="2" charset="2"/>
              </a:rPr>
              <a:t>	(7)D</a:t>
            </a:r>
            <a:r>
              <a:rPr lang="zh-CN" altLang="zh-CN" sz="2400" dirty="0"/>
              <a:t> ε</a:t>
            </a:r>
            <a:endParaRPr lang="en-US" altLang="zh-CN" sz="2400" dirty="0"/>
          </a:p>
          <a:p>
            <a:r>
              <a:rPr lang="zh-CN" altLang="en-US" sz="2400" dirty="0"/>
              <a:t>由产生式可计算出：</a:t>
            </a:r>
            <a:endParaRPr lang="en-US" altLang="zh-CN" sz="2400" dirty="0"/>
          </a:p>
          <a:p>
            <a:endParaRPr lang="zh-CN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66121" y="4023220"/>
          <a:ext cx="4836478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568"/>
                <a:gridCol w="1452880"/>
                <a:gridCol w="1891030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非终结符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FIRST</a:t>
                      </a:r>
                      <a:r>
                        <a:rPr lang="zh-CN" alt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集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FOLLOW</a:t>
                      </a:r>
                      <a:r>
                        <a:rPr lang="zh-CN" alt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集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S’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{</a:t>
                      </a:r>
                      <a:r>
                        <a:rPr lang="zh-CN" altLang="zh-CN" sz="2000" dirty="0"/>
                        <a:t>ε</a:t>
                      </a:r>
                      <a:r>
                        <a:rPr lang="en-US" altLang="zh-CN" sz="2000" dirty="0"/>
                        <a:t>, d, a}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{#}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{</a:t>
                      </a:r>
                      <a:r>
                        <a:rPr lang="zh-CN" altLang="zh-CN" sz="2000" dirty="0"/>
                        <a:t>ε</a:t>
                      </a:r>
                      <a:r>
                        <a:rPr lang="en-US" altLang="zh-CN" sz="2000" dirty="0"/>
                        <a:t>, d, a}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{#}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{</a:t>
                      </a:r>
                      <a:r>
                        <a:rPr lang="zh-CN" altLang="zh-CN" sz="2000" dirty="0"/>
                        <a:t>ε</a:t>
                      </a:r>
                      <a:r>
                        <a:rPr lang="en-US" altLang="zh-CN" sz="2000" dirty="0"/>
                        <a:t>, a}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{d, #}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{</a:t>
                      </a:r>
                      <a:r>
                        <a:rPr lang="zh-CN" altLang="zh-CN" sz="2000" dirty="0"/>
                        <a:t>ε</a:t>
                      </a:r>
                      <a:r>
                        <a:rPr lang="en-US" altLang="zh-CN" sz="2000" dirty="0"/>
                        <a:t>, d, b}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{d,</a:t>
                      </a:r>
                      <a:r>
                        <a:rPr lang="en-US" altLang="zh-CN" sz="2000" baseline="0" dirty="0"/>
                        <a:t> #</a:t>
                      </a:r>
                      <a:r>
                        <a:rPr lang="en-US" altLang="zh-CN" sz="2000" dirty="0"/>
                        <a:t>}</a:t>
                      </a:r>
                      <a:endParaRPr lang="zh-CN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、判断</a:t>
            </a:r>
            <a:r>
              <a:rPr lang="en-US" altLang="zh-CN" sz="2400" dirty="0"/>
              <a:t>G[S]</a:t>
            </a:r>
            <a:r>
              <a:rPr lang="zh-CN" altLang="en-US" sz="2400" dirty="0"/>
              <a:t>是否为</a:t>
            </a:r>
            <a:r>
              <a:rPr lang="en-US" altLang="zh-CN" sz="2400" dirty="0"/>
              <a:t>LR(0)</a:t>
            </a:r>
            <a:r>
              <a:rPr lang="zh-CN" altLang="en-US" sz="2400" dirty="0"/>
              <a:t>、</a:t>
            </a:r>
            <a:r>
              <a:rPr lang="en-US" altLang="zh-CN" sz="2400" dirty="0"/>
              <a:t>SLR(1)</a:t>
            </a:r>
            <a:r>
              <a:rPr lang="zh-CN" altLang="en-US" sz="2400" dirty="0"/>
              <a:t>、</a:t>
            </a:r>
            <a:r>
              <a:rPr lang="en-US" altLang="zh-CN" sz="2400" dirty="0"/>
              <a:t>LALR(1)</a:t>
            </a:r>
            <a:r>
              <a:rPr lang="zh-CN" altLang="en-US" sz="2400" dirty="0"/>
              <a:t>、</a:t>
            </a:r>
            <a:r>
              <a:rPr lang="en-US" altLang="zh-CN" sz="2400" dirty="0"/>
              <a:t>LR(1)</a:t>
            </a:r>
            <a:r>
              <a:rPr lang="zh-CN" altLang="en-US" sz="2400" dirty="0"/>
              <a:t>文法，并说明理由； 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768350" y="1322774"/>
            <a:ext cx="7771968" cy="61058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构造</a:t>
            </a:r>
            <a:r>
              <a:rPr lang="en-US" altLang="zh-CN" sz="2400" dirty="0"/>
              <a:t>G’</a:t>
            </a:r>
            <a:r>
              <a:rPr lang="zh-CN" altLang="en-US" sz="2400" dirty="0"/>
              <a:t>的</a:t>
            </a:r>
            <a:r>
              <a:rPr lang="en-US" altLang="zh-CN" sz="2400" dirty="0"/>
              <a:t>LR(0)</a:t>
            </a:r>
            <a:r>
              <a:rPr lang="zh-CN" altLang="en-US" sz="2400" dirty="0"/>
              <a:t>项目集规范族</a:t>
            </a:r>
            <a:endParaRPr lang="zh-CN" altLang="en-US" sz="2400" dirty="0"/>
          </a:p>
        </p:txBody>
      </p:sp>
      <p:grpSp>
        <p:nvGrpSpPr>
          <p:cNvPr id="160" name="组合 159"/>
          <p:cNvGrpSpPr/>
          <p:nvPr/>
        </p:nvGrpSpPr>
        <p:grpSpPr>
          <a:xfrm>
            <a:off x="444970" y="1943916"/>
            <a:ext cx="8048155" cy="3384690"/>
            <a:chOff x="181010" y="2049378"/>
            <a:chExt cx="8048155" cy="3384690"/>
          </a:xfrm>
        </p:grpSpPr>
        <p:sp>
          <p:nvSpPr>
            <p:cNvPr id="8" name="文本框 7"/>
            <p:cNvSpPr txBox="1"/>
            <p:nvPr/>
          </p:nvSpPr>
          <p:spPr>
            <a:xfrm>
              <a:off x="181010" y="3457211"/>
              <a:ext cx="1174172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0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/>
                <a:t>S’</a:t>
              </a:r>
              <a:r>
                <a:rPr lang="en-US" altLang="zh-CN" dirty="0"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 • </a:t>
              </a:r>
              <a:r>
                <a:rPr lang="en-US" altLang="zh-CN" dirty="0">
                  <a:sym typeface="Wingdings" panose="05000000000000000000" pitchFamily="2" charset="2"/>
                </a:rPr>
                <a:t>S</a:t>
              </a:r>
              <a:endParaRPr lang="en-US" altLang="zh-CN" dirty="0">
                <a:sym typeface="Wingdings" panose="05000000000000000000" pitchFamily="2" charset="2"/>
              </a:endParaRPr>
            </a:p>
            <a:p>
              <a:r>
                <a:rPr lang="en-US" altLang="zh-CN" dirty="0">
                  <a:sym typeface="Wingdings" panose="05000000000000000000" pitchFamily="2" charset="2"/>
                </a:rPr>
                <a:t>S</a:t>
              </a:r>
              <a:r>
                <a:rPr lang="en-US" altLang="zh-CN" dirty="0">
                  <a:ea typeface="楷体_GB2312" pitchFamily="49" charset="-122"/>
                </a:rPr>
                <a:t> •</a:t>
              </a:r>
              <a:r>
                <a:rPr lang="en-US" altLang="zh-CN" dirty="0" err="1">
                  <a:ea typeface="楷体_GB2312" pitchFamily="49" charset="-122"/>
                </a:rPr>
                <a:t>AdD</a:t>
              </a:r>
              <a:endParaRPr lang="en-US" altLang="zh-CN" dirty="0">
                <a:ea typeface="楷体_GB2312" pitchFamily="49" charset="-12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S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 •</a:t>
              </a:r>
              <a:endParaRPr lang="en-US" altLang="zh-CN" dirty="0">
                <a:ea typeface="楷体_GB2312" pitchFamily="49" charset="-12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A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 •</a:t>
              </a:r>
              <a:r>
                <a:rPr lang="en-US" altLang="zh-CN" dirty="0" err="1">
                  <a:ea typeface="楷体_GB2312" pitchFamily="49" charset="-122"/>
                </a:rPr>
                <a:t>aAd</a:t>
              </a:r>
              <a:endParaRPr lang="en-US" altLang="zh-CN" dirty="0">
                <a:ea typeface="楷体_GB2312" pitchFamily="49" charset="-12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A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 •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86167" y="2466603"/>
              <a:ext cx="1174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/>
                <a:t>S’</a:t>
              </a:r>
              <a:r>
                <a:rPr lang="en-US" altLang="zh-CN" dirty="0"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 </a:t>
              </a:r>
              <a:r>
                <a:rPr lang="en-US" altLang="zh-CN" dirty="0">
                  <a:sym typeface="Wingdings" panose="05000000000000000000" pitchFamily="2" charset="2"/>
                </a:rPr>
                <a:t>S</a:t>
              </a:r>
              <a:r>
                <a:rPr lang="en-US" altLang="zh-CN" dirty="0">
                  <a:ea typeface="楷体_GB2312" pitchFamily="49" charset="-122"/>
                </a:rPr>
                <a:t> • </a:t>
              </a:r>
              <a:endParaRPr lang="en-US" altLang="zh-CN" dirty="0">
                <a:sym typeface="Wingdings" panose="05000000000000000000" pitchFamily="2" charset="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846396" y="2466603"/>
              <a:ext cx="1174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>
                  <a:sym typeface="Wingdings" panose="05000000000000000000" pitchFamily="2" charset="2"/>
                </a:rPr>
                <a:t>S</a:t>
              </a:r>
              <a:r>
                <a:rPr lang="en-US" altLang="zh-CN" dirty="0">
                  <a:ea typeface="楷体_GB2312" pitchFamily="49" charset="-122"/>
                </a:rPr>
                <a:t> </a:t>
              </a:r>
              <a:r>
                <a:rPr lang="en-US" altLang="zh-CN" dirty="0" err="1">
                  <a:ea typeface="楷体_GB2312" pitchFamily="49" charset="-122"/>
                </a:rPr>
                <a:t>A•dD</a:t>
              </a:r>
              <a:endParaRPr lang="en-US" altLang="zh-CN" dirty="0">
                <a:ea typeface="楷体_GB2312" pitchFamily="49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47795" y="4011208"/>
              <a:ext cx="117417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>
                  <a:ea typeface="楷体_GB2312" pitchFamily="49" charset="-122"/>
                </a:rPr>
                <a:t>A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 </a:t>
              </a:r>
              <a:r>
                <a:rPr lang="en-US" altLang="zh-CN" dirty="0" err="1">
                  <a:ea typeface="楷体_GB2312" pitchFamily="49" charset="-122"/>
                </a:rPr>
                <a:t>a•Ad</a:t>
              </a:r>
              <a:endParaRPr lang="en-US" altLang="zh-CN" dirty="0">
                <a:ea typeface="楷体_GB2312" pitchFamily="49" charset="-12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A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 •</a:t>
              </a:r>
              <a:r>
                <a:rPr lang="en-US" altLang="zh-CN" dirty="0" err="1">
                  <a:ea typeface="楷体_GB2312" pitchFamily="49" charset="-122"/>
                </a:rPr>
                <a:t>aAd</a:t>
              </a:r>
              <a:endParaRPr lang="en-US" altLang="zh-CN" dirty="0">
                <a:ea typeface="楷体_GB2312" pitchFamily="49" charset="-12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A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 •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82595" y="2049378"/>
              <a:ext cx="1174172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4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>
                  <a:sym typeface="Wingdings" panose="05000000000000000000" pitchFamily="2" charset="2"/>
                </a:rPr>
                <a:t>S</a:t>
              </a:r>
              <a:r>
                <a:rPr lang="en-US" altLang="zh-CN" dirty="0">
                  <a:ea typeface="楷体_GB2312" pitchFamily="49" charset="-122"/>
                </a:rPr>
                <a:t> </a:t>
              </a:r>
              <a:r>
                <a:rPr lang="en-US" altLang="zh-CN" dirty="0" err="1">
                  <a:ea typeface="楷体_GB2312" pitchFamily="49" charset="-122"/>
                </a:rPr>
                <a:t>Ad•D</a:t>
              </a:r>
              <a:endParaRPr lang="en-US" altLang="zh-CN" dirty="0">
                <a:ea typeface="楷体_GB2312" pitchFamily="49" charset="-12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D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 </a:t>
              </a:r>
              <a:r>
                <a:rPr lang="en-US" altLang="zh-CN" dirty="0">
                  <a:ea typeface="楷体_GB2312" pitchFamily="49" charset="-122"/>
                </a:rPr>
                <a:t>•</a:t>
              </a:r>
              <a:r>
                <a:rPr lang="en-US" altLang="zh-CN" dirty="0" err="1">
                  <a:ea typeface="楷体_GB2312" pitchFamily="49" charset="-122"/>
                  <a:sym typeface="Wingdings" panose="05000000000000000000" pitchFamily="2" charset="2"/>
                </a:rPr>
                <a:t>DdA</a:t>
              </a:r>
              <a:endParaRPr lang="en-US" altLang="zh-CN" dirty="0">
                <a:ea typeface="楷体_GB2312" pitchFamily="49" charset="-122"/>
                <a:sym typeface="Wingdings" panose="05000000000000000000" pitchFamily="2" charset="2"/>
              </a:endParaRPr>
            </a:p>
            <a:p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D </a:t>
              </a:r>
              <a:r>
                <a:rPr lang="en-US" altLang="zh-CN" dirty="0">
                  <a:ea typeface="楷体_GB2312" pitchFamily="49" charset="-122"/>
                </a:rPr>
                <a:t>•b</a:t>
              </a:r>
              <a:endParaRPr lang="en-US" altLang="zh-CN" dirty="0">
                <a:ea typeface="楷体_GB2312" pitchFamily="49" charset="-12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D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 </a:t>
              </a:r>
              <a:r>
                <a:rPr lang="en-US" altLang="zh-CN" dirty="0">
                  <a:ea typeface="楷体_GB2312" pitchFamily="49" charset="-122"/>
                </a:rPr>
                <a:t>•</a:t>
              </a:r>
              <a:endParaRPr lang="en-US" altLang="zh-CN" dirty="0">
                <a:ea typeface="楷体_GB2312" pitchFamily="49" charset="-122"/>
              </a:endParaRPr>
            </a:p>
          </p:txBody>
        </p:sp>
        <p:cxnSp>
          <p:nvCxnSpPr>
            <p:cNvPr id="14" name="直接箭头连接符 13"/>
            <p:cNvCxnSpPr>
              <a:stCxn id="8" idx="0"/>
              <a:endCxn id="9" idx="2"/>
            </p:cNvCxnSpPr>
            <p:nvPr/>
          </p:nvCxnSpPr>
          <p:spPr>
            <a:xfrm flipV="1">
              <a:off x="768096" y="3112934"/>
              <a:ext cx="5157" cy="3442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478697" y="3112934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stCxn id="8" idx="3"/>
              <a:endCxn id="10" idx="2"/>
            </p:cNvCxnSpPr>
            <p:nvPr/>
          </p:nvCxnSpPr>
          <p:spPr>
            <a:xfrm flipV="1">
              <a:off x="1355182" y="3112934"/>
              <a:ext cx="1078300" cy="12214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634366" y="3377405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20" name="直接箭头连接符 19"/>
            <p:cNvCxnSpPr>
              <a:stCxn id="8" idx="3"/>
              <a:endCxn id="11" idx="1"/>
            </p:cNvCxnSpPr>
            <p:nvPr/>
          </p:nvCxnSpPr>
          <p:spPr>
            <a:xfrm>
              <a:off x="1355182" y="4334374"/>
              <a:ext cx="492613" cy="2769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412717" y="4403623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27" name="直接箭头连接符 26"/>
            <p:cNvCxnSpPr>
              <a:stCxn id="10" idx="3"/>
              <a:endCxn id="12" idx="1"/>
            </p:cNvCxnSpPr>
            <p:nvPr/>
          </p:nvCxnSpPr>
          <p:spPr>
            <a:xfrm flipV="1">
              <a:off x="3020568" y="2788042"/>
              <a:ext cx="562027" cy="17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3092537" y="2419459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356397" y="2324104"/>
              <a:ext cx="117417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6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>
                  <a:sym typeface="Wingdings" panose="05000000000000000000" pitchFamily="2" charset="2"/>
                </a:rPr>
                <a:t>S</a:t>
              </a:r>
              <a:r>
                <a:rPr lang="en-US" altLang="zh-CN" dirty="0">
                  <a:ea typeface="楷体_GB2312" pitchFamily="49" charset="-122"/>
                </a:rPr>
                <a:t> </a:t>
              </a:r>
              <a:r>
                <a:rPr lang="en-US" altLang="zh-CN" dirty="0" err="1">
                  <a:ea typeface="楷体_GB2312" pitchFamily="49" charset="-122"/>
                </a:rPr>
                <a:t>AdD</a:t>
              </a:r>
              <a:r>
                <a:rPr lang="en-US" altLang="zh-CN" dirty="0">
                  <a:ea typeface="楷体_GB2312" pitchFamily="49" charset="-122"/>
                </a:rPr>
                <a:t>•</a:t>
              </a:r>
              <a:endParaRPr lang="en-US" altLang="zh-CN" dirty="0">
                <a:ea typeface="楷体_GB2312" pitchFamily="49" charset="-12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D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 </a:t>
              </a:r>
              <a:r>
                <a:rPr lang="en-US" altLang="zh-CN" dirty="0" err="1">
                  <a:ea typeface="楷体_GB2312" pitchFamily="49" charset="-122"/>
                  <a:sym typeface="Wingdings" panose="05000000000000000000" pitchFamily="2" charset="2"/>
                </a:rPr>
                <a:t>D</a:t>
              </a:r>
              <a:r>
                <a:rPr lang="en-US" altLang="zh-CN" dirty="0" err="1">
                  <a:ea typeface="楷体_GB2312" pitchFamily="49" charset="-122"/>
                </a:rPr>
                <a:t>•</a:t>
              </a:r>
              <a:r>
                <a:rPr lang="en-US" altLang="zh-CN" dirty="0" err="1">
                  <a:ea typeface="楷体_GB2312" pitchFamily="49" charset="-122"/>
                  <a:sym typeface="Wingdings" panose="05000000000000000000" pitchFamily="2" charset="2"/>
                </a:rPr>
                <a:t>dA</a:t>
              </a:r>
              <a:endParaRPr lang="en-US" altLang="zh-CN" dirty="0"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cxnSp>
          <p:nvCxnSpPr>
            <p:cNvPr id="40" name="直接箭头连接符 39"/>
            <p:cNvCxnSpPr>
              <a:stCxn id="12" idx="3"/>
              <a:endCxn id="38" idx="1"/>
            </p:cNvCxnSpPr>
            <p:nvPr/>
          </p:nvCxnSpPr>
          <p:spPr>
            <a:xfrm flipV="1">
              <a:off x="4756767" y="2785769"/>
              <a:ext cx="599630" cy="2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4882616" y="2428365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356397" y="3509128"/>
              <a:ext cx="1174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7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D </a:t>
              </a:r>
              <a:r>
                <a:rPr lang="en-US" altLang="zh-CN" dirty="0">
                  <a:ea typeface="楷体_GB2312" pitchFamily="49" charset="-122"/>
                </a:rPr>
                <a:t>b•</a:t>
              </a:r>
              <a:endParaRPr lang="en-US" altLang="zh-CN" dirty="0">
                <a:ea typeface="楷体_GB2312" pitchFamily="49" charset="-122"/>
              </a:endParaRPr>
            </a:p>
          </p:txBody>
        </p:sp>
        <p:cxnSp>
          <p:nvCxnSpPr>
            <p:cNvPr id="50" name="直接箭头连接符 49"/>
            <p:cNvCxnSpPr>
              <a:stCxn id="12" idx="3"/>
              <a:endCxn id="48" idx="1"/>
            </p:cNvCxnSpPr>
            <p:nvPr/>
          </p:nvCxnSpPr>
          <p:spPr>
            <a:xfrm>
              <a:off x="4756767" y="2788042"/>
              <a:ext cx="599630" cy="10442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4852428" y="3239774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663957" y="4286933"/>
              <a:ext cx="1174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5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>
                  <a:ea typeface="楷体_GB2312" pitchFamily="49" charset="-122"/>
                </a:rPr>
                <a:t>A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 </a:t>
              </a:r>
              <a:r>
                <a:rPr lang="en-US" altLang="zh-CN" dirty="0" err="1">
                  <a:ea typeface="楷体_GB2312" pitchFamily="49" charset="-122"/>
                </a:rPr>
                <a:t>aA•d</a:t>
              </a:r>
              <a:endParaRPr lang="en-US" altLang="zh-CN" dirty="0">
                <a:ea typeface="楷体_GB2312" pitchFamily="49" charset="-122"/>
              </a:endParaRPr>
            </a:p>
          </p:txBody>
        </p:sp>
        <p:cxnSp>
          <p:nvCxnSpPr>
            <p:cNvPr id="55" name="直接箭头连接符 54"/>
            <p:cNvCxnSpPr>
              <a:stCxn id="11" idx="3"/>
              <a:endCxn id="53" idx="1"/>
            </p:cNvCxnSpPr>
            <p:nvPr/>
          </p:nvCxnSpPr>
          <p:spPr>
            <a:xfrm flipV="1">
              <a:off x="3021967" y="4610099"/>
              <a:ext cx="641990" cy="12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3184283" y="4260076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63" name="曲线连接符 62"/>
            <p:cNvCxnSpPr>
              <a:stCxn id="11" idx="0"/>
              <a:endCxn id="11" idx="3"/>
            </p:cNvCxnSpPr>
            <p:nvPr/>
          </p:nvCxnSpPr>
          <p:spPr>
            <a:xfrm rot="16200000" flipH="1">
              <a:off x="2428341" y="4017747"/>
              <a:ext cx="600165" cy="587086"/>
            </a:xfrm>
            <a:prstGeom prst="curvedConnector4">
              <a:avLst>
                <a:gd name="adj1" fmla="val -38090"/>
                <a:gd name="adj2" fmla="val 13893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2877967" y="3455985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054993" y="2182444"/>
              <a:ext cx="117417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9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>
                  <a:ea typeface="楷体_GB2312" pitchFamily="49" charset="-122"/>
                </a:rPr>
                <a:t>D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 </a:t>
              </a:r>
              <a:r>
                <a:rPr lang="en-US" altLang="zh-CN" dirty="0" err="1">
                  <a:ea typeface="楷体_GB2312" pitchFamily="49" charset="-122"/>
                  <a:sym typeface="Wingdings" panose="05000000000000000000" pitchFamily="2" charset="2"/>
                </a:rPr>
                <a:t>Dd</a:t>
              </a:r>
              <a:r>
                <a:rPr lang="en-US" altLang="zh-CN" dirty="0" err="1">
                  <a:ea typeface="楷体_GB2312" pitchFamily="49" charset="-122"/>
                </a:rPr>
                <a:t>•</a:t>
              </a:r>
              <a:r>
                <a:rPr lang="en-US" altLang="zh-CN" dirty="0" err="1">
                  <a:ea typeface="楷体_GB2312" pitchFamily="49" charset="-122"/>
                  <a:sym typeface="Wingdings" panose="05000000000000000000" pitchFamily="2" charset="2"/>
                </a:rPr>
                <a:t>A</a:t>
              </a:r>
              <a:endParaRPr lang="en-US" altLang="zh-CN" dirty="0">
                <a:ea typeface="楷体_GB2312" pitchFamily="49" charset="-122"/>
                <a:sym typeface="Wingdings" panose="05000000000000000000" pitchFamily="2" charset="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A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 •</a:t>
              </a:r>
              <a:r>
                <a:rPr lang="en-US" altLang="zh-CN" dirty="0" err="1">
                  <a:ea typeface="楷体_GB2312" pitchFamily="49" charset="-122"/>
                </a:rPr>
                <a:t>aAd</a:t>
              </a:r>
              <a:endParaRPr lang="en-US" altLang="zh-CN" dirty="0">
                <a:ea typeface="楷体_GB2312" pitchFamily="49" charset="-12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A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 •</a:t>
              </a:r>
              <a:endParaRPr lang="zh-CN" altLang="en-US" dirty="0"/>
            </a:p>
          </p:txBody>
        </p:sp>
        <p:cxnSp>
          <p:nvCxnSpPr>
            <p:cNvPr id="71" name="直接箭头连接符 70"/>
            <p:cNvCxnSpPr>
              <a:stCxn id="38" idx="3"/>
              <a:endCxn id="69" idx="1"/>
            </p:cNvCxnSpPr>
            <p:nvPr/>
          </p:nvCxnSpPr>
          <p:spPr>
            <a:xfrm flipV="1">
              <a:off x="6530569" y="2782609"/>
              <a:ext cx="524424" cy="3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/>
            <p:cNvSpPr txBox="1"/>
            <p:nvPr/>
          </p:nvSpPr>
          <p:spPr>
            <a:xfrm>
              <a:off x="6648781" y="2306203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7616292" y="3574861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7054993" y="4286932"/>
              <a:ext cx="1174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10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>
                  <a:ea typeface="楷体_GB2312" pitchFamily="49" charset="-122"/>
                </a:rPr>
                <a:t>D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 </a:t>
              </a:r>
              <a:r>
                <a:rPr lang="en-US" altLang="zh-CN" dirty="0" err="1">
                  <a:ea typeface="楷体_GB2312" pitchFamily="49" charset="-122"/>
                  <a:sym typeface="Wingdings" panose="05000000000000000000" pitchFamily="2" charset="2"/>
                </a:rPr>
                <a:t>DdA</a:t>
              </a:r>
              <a:r>
                <a:rPr lang="en-US" altLang="zh-CN" dirty="0">
                  <a:ea typeface="楷体_GB2312" pitchFamily="49" charset="-122"/>
                </a:rPr>
                <a:t>•</a:t>
              </a:r>
              <a:endParaRPr lang="en-US" altLang="zh-CN" dirty="0"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cxnSp>
          <p:nvCxnSpPr>
            <p:cNvPr id="82" name="直接箭头连接符 81"/>
            <p:cNvCxnSpPr>
              <a:stCxn id="69" idx="2"/>
              <a:endCxn id="80" idx="0"/>
            </p:cNvCxnSpPr>
            <p:nvPr/>
          </p:nvCxnSpPr>
          <p:spPr>
            <a:xfrm>
              <a:off x="7642079" y="3382773"/>
              <a:ext cx="0" cy="9041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5655483" y="5064736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86" name="曲线连接符 85"/>
            <p:cNvCxnSpPr>
              <a:stCxn id="69" idx="3"/>
              <a:endCxn id="11" idx="2"/>
            </p:cNvCxnSpPr>
            <p:nvPr/>
          </p:nvCxnSpPr>
          <p:spPr>
            <a:xfrm flipH="1">
              <a:off x="2434881" y="2782609"/>
              <a:ext cx="5794284" cy="2428928"/>
            </a:xfrm>
            <a:prstGeom prst="bentConnector4">
              <a:avLst>
                <a:gd name="adj1" fmla="val -3945"/>
                <a:gd name="adj2" fmla="val 1094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/>
            <p:cNvSpPr txBox="1"/>
            <p:nvPr/>
          </p:nvSpPr>
          <p:spPr>
            <a:xfrm>
              <a:off x="5356809" y="4286932"/>
              <a:ext cx="1174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8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>
                  <a:ea typeface="楷体_GB2312" pitchFamily="49" charset="-122"/>
                </a:rPr>
                <a:t>A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 </a:t>
              </a:r>
              <a:r>
                <a:rPr lang="en-US" altLang="zh-CN" dirty="0" err="1">
                  <a:ea typeface="楷体_GB2312" pitchFamily="49" charset="-122"/>
                </a:rPr>
                <a:t>aAd</a:t>
              </a:r>
              <a:r>
                <a:rPr lang="en-US" altLang="zh-CN" dirty="0">
                  <a:ea typeface="楷体_GB2312" pitchFamily="49" charset="-122"/>
                </a:rPr>
                <a:t>•</a:t>
              </a:r>
              <a:endParaRPr lang="en-US" altLang="zh-CN" dirty="0">
                <a:ea typeface="楷体_GB2312" pitchFamily="49" charset="-122"/>
              </a:endParaRPr>
            </a:p>
          </p:txBody>
        </p:sp>
        <p:cxnSp>
          <p:nvCxnSpPr>
            <p:cNvPr id="96" name="直接箭头连接符 95"/>
            <p:cNvCxnSpPr>
              <a:stCxn id="53" idx="3"/>
              <a:endCxn id="89" idx="1"/>
            </p:cNvCxnSpPr>
            <p:nvPr/>
          </p:nvCxnSpPr>
          <p:spPr>
            <a:xfrm flipV="1">
              <a:off x="4838129" y="4610098"/>
              <a:ext cx="51868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/>
            <p:cNvSpPr txBox="1"/>
            <p:nvPr/>
          </p:nvSpPr>
          <p:spPr>
            <a:xfrm>
              <a:off x="4937368" y="4260076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</p:grpSp>
      <p:sp>
        <p:nvSpPr>
          <p:cNvPr id="162" name="文本框 161"/>
          <p:cNvSpPr txBox="1"/>
          <p:nvPr/>
        </p:nvSpPr>
        <p:spPr>
          <a:xfrm>
            <a:off x="379212" y="5533857"/>
            <a:ext cx="5025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</a:t>
            </a:r>
            <a:r>
              <a:rPr lang="en-US" altLang="zh-CN" sz="2000" baseline="-25000" dirty="0"/>
              <a:t>0</a:t>
            </a:r>
            <a:r>
              <a:rPr lang="zh-CN" altLang="en-US" sz="2000" dirty="0"/>
              <a:t>、</a:t>
            </a:r>
            <a:r>
              <a:rPr lang="en-US" altLang="zh-CN" sz="2000" dirty="0"/>
              <a:t>I</a:t>
            </a:r>
            <a:r>
              <a:rPr lang="en-US" altLang="zh-CN" sz="2000" baseline="-25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I</a:t>
            </a:r>
            <a:r>
              <a:rPr lang="en-US" altLang="zh-CN" sz="2000" baseline="-25000" dirty="0"/>
              <a:t>4</a:t>
            </a:r>
            <a:r>
              <a:rPr lang="zh-CN" altLang="en-US" sz="2000" dirty="0"/>
              <a:t>、</a:t>
            </a:r>
            <a:r>
              <a:rPr lang="en-US" altLang="zh-CN" sz="2000" dirty="0"/>
              <a:t>I</a:t>
            </a:r>
            <a:r>
              <a:rPr lang="en-US" altLang="zh-CN" sz="2000" baseline="-25000" dirty="0"/>
              <a:t>6</a:t>
            </a:r>
            <a:r>
              <a:rPr lang="zh-CN" altLang="en-US" sz="2000" dirty="0"/>
              <a:t>、</a:t>
            </a:r>
            <a:r>
              <a:rPr lang="en-US" altLang="zh-CN" sz="2000" dirty="0"/>
              <a:t>I</a:t>
            </a:r>
            <a:r>
              <a:rPr lang="en-US" altLang="zh-CN" sz="2000" baseline="-25000" dirty="0"/>
              <a:t>9</a:t>
            </a:r>
            <a:r>
              <a:rPr lang="zh-CN" altLang="en-US" sz="2000" dirty="0"/>
              <a:t>、</a:t>
            </a:r>
            <a:r>
              <a:rPr lang="en-US" altLang="zh-CN" sz="2000" dirty="0"/>
              <a:t>I</a:t>
            </a:r>
            <a:r>
              <a:rPr lang="en-US" altLang="zh-CN" sz="2000" baseline="-25000" dirty="0"/>
              <a:t>10</a:t>
            </a:r>
            <a:r>
              <a:rPr lang="zh-CN" altLang="en-US" sz="2000" dirty="0"/>
              <a:t>中存在移近</a:t>
            </a:r>
            <a:r>
              <a:rPr lang="en-US" altLang="zh-CN" sz="2000" dirty="0"/>
              <a:t>-</a:t>
            </a:r>
            <a:r>
              <a:rPr lang="zh-CN" altLang="en-US" sz="2000" dirty="0"/>
              <a:t>归约冲突</a:t>
            </a:r>
            <a:endParaRPr lang="en-US" altLang="zh-CN" sz="2000" dirty="0"/>
          </a:p>
          <a:p>
            <a:r>
              <a:rPr lang="en-US" altLang="zh-CN" sz="2000" dirty="0"/>
              <a:t>I</a:t>
            </a:r>
            <a:r>
              <a:rPr lang="en-US" altLang="zh-CN" sz="2000" baseline="-25000" dirty="0"/>
              <a:t>0</a:t>
            </a:r>
            <a:r>
              <a:rPr lang="zh-CN" altLang="en-US" sz="2000" dirty="0"/>
              <a:t>中存在归约</a:t>
            </a:r>
            <a:r>
              <a:rPr lang="en-US" altLang="zh-CN" sz="2000" dirty="0"/>
              <a:t>-</a:t>
            </a:r>
            <a:r>
              <a:rPr lang="zh-CN" altLang="en-US" sz="2000" dirty="0"/>
              <a:t>归约冲突</a:t>
            </a:r>
            <a:endParaRPr lang="en-US" altLang="zh-CN" sz="2000" dirty="0"/>
          </a:p>
          <a:p>
            <a:r>
              <a:rPr lang="zh-CN" altLang="en-US" sz="2000" dirty="0"/>
              <a:t>因此文法不是</a:t>
            </a:r>
            <a:r>
              <a:rPr lang="en-US" altLang="zh-CN" sz="2000" dirty="0"/>
              <a:t>LR(0)</a:t>
            </a:r>
            <a:r>
              <a:rPr lang="zh-CN" altLang="en-US" sz="2000" dirty="0"/>
              <a:t>文法</a:t>
            </a:r>
            <a:endParaRPr lang="zh-CN" altLang="en-US" sz="2000" dirty="0"/>
          </a:p>
        </p:txBody>
      </p:sp>
      <p:sp>
        <p:nvSpPr>
          <p:cNvPr id="163" name="文本框 162"/>
          <p:cNvSpPr txBox="1"/>
          <p:nvPr/>
        </p:nvSpPr>
        <p:spPr>
          <a:xfrm>
            <a:off x="5278539" y="5514848"/>
            <a:ext cx="3851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FOLLOW(S)</a:t>
            </a:r>
            <a:r>
              <a:rPr lang="zh-CN" altLang="en-US" sz="2000" dirty="0"/>
              <a:t>∩</a:t>
            </a:r>
            <a:r>
              <a:rPr lang="en-US" altLang="zh-CN" sz="2000" dirty="0"/>
              <a:t>FOLLOW(A)</a:t>
            </a:r>
            <a:endParaRPr lang="en-US" altLang="zh-CN" sz="2000" dirty="0"/>
          </a:p>
          <a:p>
            <a:r>
              <a:rPr lang="en-US" altLang="zh-CN" sz="2000" dirty="0"/>
              <a:t>= {#}</a:t>
            </a:r>
            <a:r>
              <a:rPr lang="zh-CN" altLang="en-US" sz="2000" dirty="0"/>
              <a:t>∩</a:t>
            </a:r>
            <a:r>
              <a:rPr lang="en-US" altLang="zh-CN" sz="2000" dirty="0"/>
              <a:t>{d, #} = {#}</a:t>
            </a:r>
            <a:r>
              <a:rPr lang="zh-CN" altLang="en-US" sz="2000" dirty="0"/>
              <a:t>，不为空</a:t>
            </a:r>
            <a:endParaRPr lang="en-US" altLang="zh-CN" sz="2000" dirty="0"/>
          </a:p>
          <a:p>
            <a:r>
              <a:rPr lang="zh-CN" altLang="en-US" sz="2000" dirty="0"/>
              <a:t>因此文法不是</a:t>
            </a:r>
            <a:r>
              <a:rPr lang="en-US" altLang="zh-CN" sz="2000" dirty="0"/>
              <a:t>SLR(1)</a:t>
            </a:r>
            <a:r>
              <a:rPr lang="zh-CN" altLang="en-US" sz="2000" dirty="0"/>
              <a:t>文法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、判断</a:t>
            </a:r>
            <a:r>
              <a:rPr lang="en-US" altLang="zh-CN" sz="2400" dirty="0"/>
              <a:t>G[S]</a:t>
            </a:r>
            <a:r>
              <a:rPr lang="zh-CN" altLang="en-US" sz="2400" dirty="0"/>
              <a:t>是否为</a:t>
            </a:r>
            <a:r>
              <a:rPr lang="en-US" altLang="zh-CN" sz="2400" dirty="0"/>
              <a:t>LR(0)</a:t>
            </a:r>
            <a:r>
              <a:rPr lang="zh-CN" altLang="en-US" sz="2400" dirty="0"/>
              <a:t>、</a:t>
            </a:r>
            <a:r>
              <a:rPr lang="en-US" altLang="zh-CN" sz="2400" dirty="0"/>
              <a:t>SLR(1)</a:t>
            </a:r>
            <a:r>
              <a:rPr lang="zh-CN" altLang="en-US" sz="2400" dirty="0"/>
              <a:t>、</a:t>
            </a:r>
            <a:r>
              <a:rPr lang="en-US" altLang="zh-CN" sz="2400" dirty="0"/>
              <a:t>LALR(1)</a:t>
            </a:r>
            <a:r>
              <a:rPr lang="zh-CN" altLang="en-US" sz="2400" dirty="0"/>
              <a:t>、</a:t>
            </a:r>
            <a:r>
              <a:rPr lang="en-US" altLang="zh-CN" sz="2400" dirty="0"/>
              <a:t>LR(1)</a:t>
            </a:r>
            <a:r>
              <a:rPr lang="zh-CN" altLang="en-US" sz="2400" dirty="0"/>
              <a:t>文法，并说明理由； 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768350" y="1322774"/>
            <a:ext cx="7771968" cy="74572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构造</a:t>
            </a:r>
            <a:r>
              <a:rPr lang="en-US" altLang="zh-CN" sz="2400" dirty="0"/>
              <a:t>G’</a:t>
            </a:r>
            <a:r>
              <a:rPr lang="zh-CN" altLang="en-US" sz="2400" dirty="0"/>
              <a:t>的</a:t>
            </a:r>
            <a:r>
              <a:rPr lang="en-US" altLang="zh-CN" sz="2400" dirty="0"/>
              <a:t>LR(1)</a:t>
            </a:r>
            <a:r>
              <a:rPr lang="zh-CN" altLang="en-US" sz="2400" dirty="0"/>
              <a:t>项目集规范族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180608" y="5865098"/>
            <a:ext cx="5025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检查所有</a:t>
            </a:r>
            <a:r>
              <a:rPr lang="en-US" altLang="zh-CN" sz="2000" dirty="0"/>
              <a:t>LR(1)</a:t>
            </a:r>
            <a:r>
              <a:rPr lang="zh-CN" altLang="en-US" sz="2000" dirty="0"/>
              <a:t>项目集都无冲突，所以</a:t>
            </a:r>
            <a:r>
              <a:rPr lang="en-US" altLang="zh-CN" sz="2000" dirty="0"/>
              <a:t>G[S]</a:t>
            </a:r>
            <a:r>
              <a:rPr lang="zh-CN" altLang="en-US" sz="2000" dirty="0"/>
              <a:t>是</a:t>
            </a:r>
            <a:r>
              <a:rPr lang="en-US" altLang="zh-CN" sz="2000" dirty="0"/>
              <a:t>LR(1)</a:t>
            </a:r>
            <a:r>
              <a:rPr lang="zh-CN" altLang="en-US" sz="2000" dirty="0"/>
              <a:t>文法。</a:t>
            </a:r>
            <a:endParaRPr lang="en-US" altLang="zh-CN" sz="2000" dirty="0"/>
          </a:p>
        </p:txBody>
      </p:sp>
      <p:grpSp>
        <p:nvGrpSpPr>
          <p:cNvPr id="88" name="组合 87"/>
          <p:cNvGrpSpPr/>
          <p:nvPr/>
        </p:nvGrpSpPr>
        <p:grpSpPr>
          <a:xfrm>
            <a:off x="210843" y="1156881"/>
            <a:ext cx="8719797" cy="5045127"/>
            <a:chOff x="58443" y="1156881"/>
            <a:chExt cx="8719797" cy="5045127"/>
          </a:xfrm>
        </p:grpSpPr>
        <p:sp>
          <p:nvSpPr>
            <p:cNvPr id="6" name="文本框 5"/>
            <p:cNvSpPr txBox="1"/>
            <p:nvPr/>
          </p:nvSpPr>
          <p:spPr>
            <a:xfrm>
              <a:off x="59842" y="3477332"/>
              <a:ext cx="1399401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0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/>
                <a:t>S’</a:t>
              </a:r>
              <a:r>
                <a:rPr lang="en-US" altLang="zh-CN" dirty="0"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•</a:t>
              </a:r>
              <a:r>
                <a:rPr lang="en-US" altLang="zh-CN" dirty="0">
                  <a:sym typeface="Wingdings" panose="05000000000000000000" pitchFamily="2" charset="2"/>
                </a:rPr>
                <a:t>S, #</a:t>
              </a:r>
              <a:endParaRPr lang="en-US" altLang="zh-CN" dirty="0">
                <a:sym typeface="Wingdings" panose="05000000000000000000" pitchFamily="2" charset="2"/>
              </a:endParaRPr>
            </a:p>
            <a:p>
              <a:r>
                <a:rPr lang="en-US" altLang="zh-CN" dirty="0">
                  <a:sym typeface="Wingdings" panose="05000000000000000000" pitchFamily="2" charset="2"/>
                </a:rPr>
                <a:t>S</a:t>
              </a:r>
              <a:r>
                <a:rPr lang="en-US" altLang="zh-CN" dirty="0">
                  <a:ea typeface="楷体_GB2312" pitchFamily="49" charset="-122"/>
                </a:rPr>
                <a:t>•</a:t>
              </a:r>
              <a:r>
                <a:rPr lang="en-US" altLang="zh-CN" dirty="0" err="1">
                  <a:ea typeface="楷体_GB2312" pitchFamily="49" charset="-122"/>
                </a:rPr>
                <a:t>AdD</a:t>
              </a:r>
              <a:r>
                <a:rPr lang="en-US" altLang="zh-CN" dirty="0">
                  <a:ea typeface="楷体_GB2312" pitchFamily="49" charset="-122"/>
                </a:rPr>
                <a:t>, #</a:t>
              </a:r>
              <a:endParaRPr lang="en-US" altLang="zh-CN" dirty="0">
                <a:ea typeface="楷体_GB2312" pitchFamily="49" charset="-12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S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•, #</a:t>
              </a:r>
              <a:endParaRPr lang="en-US" altLang="zh-CN" dirty="0">
                <a:ea typeface="楷体_GB2312" pitchFamily="49" charset="-12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A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•</a:t>
              </a:r>
              <a:r>
                <a:rPr lang="en-US" altLang="zh-CN" dirty="0" err="1">
                  <a:ea typeface="楷体_GB2312" pitchFamily="49" charset="-122"/>
                </a:rPr>
                <a:t>aAd</a:t>
              </a:r>
              <a:r>
                <a:rPr lang="en-US" altLang="zh-CN" dirty="0">
                  <a:ea typeface="楷体_GB2312" pitchFamily="49" charset="-122"/>
                </a:rPr>
                <a:t>, d</a:t>
              </a:r>
              <a:endParaRPr lang="en-US" altLang="zh-CN" dirty="0">
                <a:ea typeface="楷体_GB2312" pitchFamily="49" charset="-12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A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•, d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8443" y="2486724"/>
              <a:ext cx="140595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/>
                <a:t>S’</a:t>
              </a:r>
              <a:r>
                <a:rPr lang="en-US" altLang="zh-CN" dirty="0">
                  <a:sym typeface="Wingdings" panose="05000000000000000000" pitchFamily="2" charset="2"/>
                </a:rPr>
                <a:t>S</a:t>
              </a:r>
              <a:r>
                <a:rPr lang="en-US" altLang="zh-CN" dirty="0">
                  <a:ea typeface="楷体_GB2312" pitchFamily="49" charset="-122"/>
                </a:rPr>
                <a:t>•, #</a:t>
              </a:r>
              <a:endParaRPr lang="en-US" altLang="zh-CN" dirty="0">
                <a:sym typeface="Wingdings" panose="05000000000000000000" pitchFamily="2" charset="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09816" y="2486724"/>
              <a:ext cx="133788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 err="1">
                  <a:sym typeface="Wingdings" panose="05000000000000000000" pitchFamily="2" charset="2"/>
                </a:rPr>
                <a:t>S</a:t>
              </a:r>
              <a:r>
                <a:rPr lang="en-US" altLang="zh-CN" dirty="0" err="1">
                  <a:ea typeface="楷体_GB2312" pitchFamily="49" charset="-122"/>
                </a:rPr>
                <a:t>A•dD</a:t>
              </a:r>
              <a:r>
                <a:rPr lang="en-US" altLang="zh-CN" dirty="0">
                  <a:ea typeface="楷体_GB2312" pitchFamily="49" charset="-122"/>
                </a:rPr>
                <a:t>, #</a:t>
              </a:r>
              <a:endParaRPr lang="en-US" altLang="zh-CN" dirty="0">
                <a:ea typeface="楷体_GB2312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11215" y="4031329"/>
              <a:ext cx="1318007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 err="1">
                  <a:ea typeface="楷体_GB2312" pitchFamily="49" charset="-122"/>
                </a:rPr>
                <a:t>A</a:t>
              </a:r>
              <a:r>
                <a:rPr lang="en-US" altLang="zh-CN" dirty="0" err="1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 err="1">
                  <a:ea typeface="楷体_GB2312" pitchFamily="49" charset="-122"/>
                </a:rPr>
                <a:t>a•Ad</a:t>
              </a:r>
              <a:r>
                <a:rPr lang="en-US" altLang="zh-CN" dirty="0">
                  <a:ea typeface="楷体_GB2312" pitchFamily="49" charset="-122"/>
                </a:rPr>
                <a:t>, d</a:t>
              </a:r>
              <a:endParaRPr lang="en-US" altLang="zh-CN" dirty="0">
                <a:ea typeface="楷体_GB2312" pitchFamily="49" charset="-12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A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•</a:t>
              </a:r>
              <a:r>
                <a:rPr lang="en-US" altLang="zh-CN" dirty="0" err="1">
                  <a:ea typeface="楷体_GB2312" pitchFamily="49" charset="-122"/>
                </a:rPr>
                <a:t>aAd</a:t>
              </a:r>
              <a:r>
                <a:rPr lang="en-US" altLang="zh-CN" dirty="0">
                  <a:ea typeface="楷体_GB2312" pitchFamily="49" charset="-122"/>
                </a:rPr>
                <a:t>, d</a:t>
              </a:r>
              <a:endParaRPr lang="en-US" altLang="zh-CN" dirty="0">
                <a:ea typeface="楷体_GB2312" pitchFamily="49" charset="-12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A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•, d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610332" y="2068498"/>
              <a:ext cx="1440000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4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 err="1">
                  <a:sym typeface="Wingdings" panose="05000000000000000000" pitchFamily="2" charset="2"/>
                </a:rPr>
                <a:t>S</a:t>
              </a:r>
              <a:r>
                <a:rPr lang="en-US" altLang="zh-CN" dirty="0" err="1">
                  <a:ea typeface="楷体_GB2312" pitchFamily="49" charset="-122"/>
                </a:rPr>
                <a:t>Ad•D</a:t>
              </a:r>
              <a:r>
                <a:rPr lang="en-US" altLang="zh-CN" dirty="0">
                  <a:ea typeface="楷体_GB2312" pitchFamily="49" charset="-122"/>
                </a:rPr>
                <a:t>, #</a:t>
              </a:r>
              <a:endParaRPr lang="en-US" altLang="zh-CN" dirty="0">
                <a:ea typeface="楷体_GB2312" pitchFamily="49" charset="-12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D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•</a:t>
              </a:r>
              <a:r>
                <a:rPr lang="en-US" altLang="zh-CN" dirty="0" err="1">
                  <a:ea typeface="楷体_GB2312" pitchFamily="49" charset="-122"/>
                  <a:sym typeface="Wingdings" panose="05000000000000000000" pitchFamily="2" charset="2"/>
                </a:rPr>
                <a:t>DdA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, d/#</a:t>
              </a:r>
              <a:endParaRPr lang="en-US" altLang="zh-CN" dirty="0">
                <a:ea typeface="楷体_GB2312" pitchFamily="49" charset="-122"/>
                <a:sym typeface="Wingdings" panose="05000000000000000000" pitchFamily="2" charset="2"/>
              </a:endParaRPr>
            </a:p>
            <a:p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D</a:t>
              </a:r>
              <a:r>
                <a:rPr lang="en-US" altLang="zh-CN" dirty="0">
                  <a:ea typeface="楷体_GB2312" pitchFamily="49" charset="-122"/>
                </a:rPr>
                <a:t>•b, d/#</a:t>
              </a:r>
              <a:endParaRPr lang="en-US" altLang="zh-CN" dirty="0">
                <a:ea typeface="楷体_GB2312" pitchFamily="49" charset="-12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D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•, d/#</a:t>
              </a:r>
              <a:endParaRPr lang="en-US" altLang="zh-CN" dirty="0">
                <a:ea typeface="楷体_GB2312" pitchFamily="49" charset="-122"/>
              </a:endParaRPr>
            </a:p>
          </p:txBody>
        </p:sp>
        <p:cxnSp>
          <p:nvCxnSpPr>
            <p:cNvPr id="11" name="直接箭头连接符 10"/>
            <p:cNvCxnSpPr>
              <a:stCxn id="6" idx="0"/>
              <a:endCxn id="7" idx="2"/>
            </p:cNvCxnSpPr>
            <p:nvPr/>
          </p:nvCxnSpPr>
          <p:spPr>
            <a:xfrm flipV="1">
              <a:off x="759543" y="3133055"/>
              <a:ext cx="1879" cy="3442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479000" y="3133055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>
              <a:stCxn id="6" idx="3"/>
              <a:endCxn id="8" idx="2"/>
            </p:cNvCxnSpPr>
            <p:nvPr/>
          </p:nvCxnSpPr>
          <p:spPr>
            <a:xfrm flipV="1">
              <a:off x="1459243" y="3133055"/>
              <a:ext cx="1119517" cy="12214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738427" y="3397526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15" name="直接箭头连接符 14"/>
            <p:cNvCxnSpPr>
              <a:stCxn id="6" idx="3"/>
              <a:endCxn id="9" idx="1"/>
            </p:cNvCxnSpPr>
            <p:nvPr/>
          </p:nvCxnSpPr>
          <p:spPr>
            <a:xfrm>
              <a:off x="1459243" y="4354495"/>
              <a:ext cx="451972" cy="2769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516778" y="4423744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stCxn id="8" idx="3"/>
              <a:endCxn id="10" idx="1"/>
            </p:cNvCxnSpPr>
            <p:nvPr/>
          </p:nvCxnSpPr>
          <p:spPr>
            <a:xfrm flipV="1">
              <a:off x="3247703" y="2807162"/>
              <a:ext cx="362629" cy="27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3281444" y="2452795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440041" y="2343224"/>
              <a:ext cx="147532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6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 err="1">
                  <a:sym typeface="Wingdings" panose="05000000000000000000" pitchFamily="2" charset="2"/>
                </a:rPr>
                <a:t>S</a:t>
              </a:r>
              <a:r>
                <a:rPr lang="en-US" altLang="zh-CN" dirty="0" err="1">
                  <a:ea typeface="楷体_GB2312" pitchFamily="49" charset="-122"/>
                </a:rPr>
                <a:t>AdD</a:t>
              </a:r>
              <a:r>
                <a:rPr lang="en-US" altLang="zh-CN" dirty="0">
                  <a:ea typeface="楷体_GB2312" pitchFamily="49" charset="-122"/>
                </a:rPr>
                <a:t>•, #</a:t>
              </a:r>
              <a:endParaRPr lang="en-US" altLang="zh-CN" dirty="0">
                <a:ea typeface="楷体_GB2312" pitchFamily="49" charset="-122"/>
              </a:endParaRPr>
            </a:p>
            <a:p>
              <a:r>
                <a:rPr lang="en-US" altLang="zh-CN" dirty="0" err="1">
                  <a:ea typeface="楷体_GB2312" pitchFamily="49" charset="-122"/>
                </a:rPr>
                <a:t>D</a:t>
              </a:r>
              <a:r>
                <a:rPr lang="en-US" altLang="zh-CN" dirty="0" err="1">
                  <a:ea typeface="楷体_GB2312" pitchFamily="49" charset="-122"/>
                  <a:sym typeface="Wingdings" panose="05000000000000000000" pitchFamily="2" charset="2"/>
                </a:rPr>
                <a:t>D</a:t>
              </a:r>
              <a:r>
                <a:rPr lang="en-US" altLang="zh-CN" dirty="0" err="1">
                  <a:ea typeface="楷体_GB2312" pitchFamily="49" charset="-122"/>
                </a:rPr>
                <a:t>•</a:t>
              </a:r>
              <a:r>
                <a:rPr lang="en-US" altLang="zh-CN" dirty="0" err="1">
                  <a:ea typeface="楷体_GB2312" pitchFamily="49" charset="-122"/>
                  <a:sym typeface="Wingdings" panose="05000000000000000000" pitchFamily="2" charset="2"/>
                </a:rPr>
                <a:t>dA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, d/#</a:t>
              </a:r>
              <a:endParaRPr lang="en-US" altLang="zh-CN" dirty="0"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cxnSp>
          <p:nvCxnSpPr>
            <p:cNvPr id="20" name="直接箭头连接符 19"/>
            <p:cNvCxnSpPr>
              <a:stCxn id="10" idx="3"/>
              <a:endCxn id="19" idx="1"/>
            </p:cNvCxnSpPr>
            <p:nvPr/>
          </p:nvCxnSpPr>
          <p:spPr>
            <a:xfrm flipV="1">
              <a:off x="5050332" y="2804889"/>
              <a:ext cx="389709" cy="2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5058699" y="2457013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440041" y="3528248"/>
              <a:ext cx="13737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7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 err="1">
                  <a:ea typeface="楷体_GB2312" pitchFamily="49" charset="-122"/>
                  <a:sym typeface="Wingdings" panose="05000000000000000000" pitchFamily="2" charset="2"/>
                </a:rPr>
                <a:t>D</a:t>
              </a:r>
              <a:r>
                <a:rPr lang="en-US" altLang="zh-CN" dirty="0" err="1">
                  <a:ea typeface="楷体_GB2312" pitchFamily="49" charset="-122"/>
                </a:rPr>
                <a:t>b</a:t>
              </a:r>
              <a:r>
                <a:rPr lang="en-US" altLang="zh-CN" dirty="0">
                  <a:ea typeface="楷体_GB2312" pitchFamily="49" charset="-122"/>
                </a:rPr>
                <a:t>•, d/#</a:t>
              </a:r>
              <a:endParaRPr lang="en-US" altLang="zh-CN" dirty="0">
                <a:ea typeface="楷体_GB2312" pitchFamily="49" charset="-122"/>
              </a:endParaRPr>
            </a:p>
          </p:txBody>
        </p:sp>
        <p:cxnSp>
          <p:nvCxnSpPr>
            <p:cNvPr id="23" name="直接箭头连接符 22"/>
            <p:cNvCxnSpPr>
              <a:stCxn id="10" idx="3"/>
              <a:endCxn id="22" idx="1"/>
            </p:cNvCxnSpPr>
            <p:nvPr/>
          </p:nvCxnSpPr>
          <p:spPr>
            <a:xfrm>
              <a:off x="5050332" y="2807162"/>
              <a:ext cx="389709" cy="10442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5054830" y="3363153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611430" y="4306052"/>
              <a:ext cx="13596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5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 err="1">
                  <a:ea typeface="楷体_GB2312" pitchFamily="49" charset="-122"/>
                </a:rPr>
                <a:t>A</a:t>
              </a:r>
              <a:r>
                <a:rPr lang="en-US" altLang="zh-CN" dirty="0" err="1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 err="1">
                  <a:ea typeface="楷体_GB2312" pitchFamily="49" charset="-122"/>
                </a:rPr>
                <a:t>aA•d</a:t>
              </a:r>
              <a:r>
                <a:rPr lang="en-US" altLang="zh-CN" dirty="0">
                  <a:ea typeface="楷体_GB2312" pitchFamily="49" charset="-122"/>
                </a:rPr>
                <a:t>, d</a:t>
              </a:r>
              <a:endParaRPr lang="en-US" altLang="zh-CN" dirty="0">
                <a:ea typeface="楷体_GB2312" pitchFamily="49" charset="-122"/>
              </a:endParaRPr>
            </a:p>
          </p:txBody>
        </p:sp>
        <p:cxnSp>
          <p:nvCxnSpPr>
            <p:cNvPr id="26" name="直接箭头连接符 25"/>
            <p:cNvCxnSpPr>
              <a:stCxn id="9" idx="3"/>
              <a:endCxn id="25" idx="1"/>
            </p:cNvCxnSpPr>
            <p:nvPr/>
          </p:nvCxnSpPr>
          <p:spPr>
            <a:xfrm flipV="1">
              <a:off x="3229222" y="4629218"/>
              <a:ext cx="382208" cy="2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3240266" y="4604525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28" name="曲线连接符 27"/>
            <p:cNvCxnSpPr>
              <a:stCxn id="9" idx="0"/>
              <a:endCxn id="9" idx="3"/>
            </p:cNvCxnSpPr>
            <p:nvPr/>
          </p:nvCxnSpPr>
          <p:spPr>
            <a:xfrm rot="16200000" flipH="1">
              <a:off x="2599637" y="4001910"/>
              <a:ext cx="600165" cy="659003"/>
            </a:xfrm>
            <a:prstGeom prst="curvedConnector4">
              <a:avLst>
                <a:gd name="adj1" fmla="val -38090"/>
                <a:gd name="adj2" fmla="val 13468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2941388" y="3476106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301198" y="2204724"/>
              <a:ext cx="147704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9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 err="1">
                  <a:ea typeface="楷体_GB2312" pitchFamily="49" charset="-122"/>
                </a:rPr>
                <a:t>D</a:t>
              </a:r>
              <a:r>
                <a:rPr lang="en-US" altLang="zh-CN" dirty="0" err="1">
                  <a:ea typeface="楷体_GB2312" pitchFamily="49" charset="-122"/>
                  <a:sym typeface="Wingdings" panose="05000000000000000000" pitchFamily="2" charset="2"/>
                </a:rPr>
                <a:t>Dd</a:t>
              </a:r>
              <a:r>
                <a:rPr lang="en-US" altLang="zh-CN" dirty="0" err="1">
                  <a:ea typeface="楷体_GB2312" pitchFamily="49" charset="-122"/>
                </a:rPr>
                <a:t>•</a:t>
              </a:r>
              <a:r>
                <a:rPr lang="en-US" altLang="zh-CN" dirty="0" err="1">
                  <a:ea typeface="楷体_GB2312" pitchFamily="49" charset="-122"/>
                  <a:sym typeface="Wingdings" panose="05000000000000000000" pitchFamily="2" charset="2"/>
                </a:rPr>
                <a:t>A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, d/#</a:t>
              </a:r>
              <a:endParaRPr lang="en-US" altLang="zh-CN" dirty="0">
                <a:ea typeface="楷体_GB2312" pitchFamily="49" charset="-122"/>
                <a:sym typeface="Wingdings" panose="05000000000000000000" pitchFamily="2" charset="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A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•</a:t>
              </a:r>
              <a:r>
                <a:rPr lang="en-US" altLang="zh-CN" dirty="0" err="1">
                  <a:ea typeface="楷体_GB2312" pitchFamily="49" charset="-122"/>
                </a:rPr>
                <a:t>aAd</a:t>
              </a:r>
              <a:r>
                <a:rPr lang="en-US" altLang="zh-CN" dirty="0">
                  <a:ea typeface="楷体_GB2312" pitchFamily="49" charset="-122"/>
                </a:rPr>
                <a:t>, d/#</a:t>
              </a:r>
              <a:endParaRPr lang="en-US" altLang="zh-CN" dirty="0">
                <a:ea typeface="楷体_GB2312" pitchFamily="49" charset="-12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A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•, d/#</a:t>
              </a:r>
              <a:endParaRPr lang="zh-CN" altLang="en-US" dirty="0"/>
            </a:p>
          </p:txBody>
        </p:sp>
        <p:cxnSp>
          <p:nvCxnSpPr>
            <p:cNvPr id="31" name="直接箭头连接符 30"/>
            <p:cNvCxnSpPr>
              <a:stCxn id="19" idx="3"/>
              <a:endCxn id="30" idx="1"/>
            </p:cNvCxnSpPr>
            <p:nvPr/>
          </p:nvCxnSpPr>
          <p:spPr>
            <a:xfrm>
              <a:off x="6915368" y="2804889"/>
              <a:ext cx="3858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6954106" y="2460640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973887" y="1807263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301196" y="1156881"/>
              <a:ext cx="14770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10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 err="1">
                  <a:ea typeface="楷体_GB2312" pitchFamily="49" charset="-122"/>
                </a:rPr>
                <a:t>D</a:t>
              </a:r>
              <a:r>
                <a:rPr lang="en-US" altLang="zh-CN" dirty="0" err="1">
                  <a:ea typeface="楷体_GB2312" pitchFamily="49" charset="-122"/>
                  <a:sym typeface="Wingdings" panose="05000000000000000000" pitchFamily="2" charset="2"/>
                </a:rPr>
                <a:t>DdA</a:t>
              </a:r>
              <a:r>
                <a:rPr lang="en-US" altLang="zh-CN" dirty="0">
                  <a:ea typeface="楷体_GB2312" pitchFamily="49" charset="-122"/>
                </a:rPr>
                <a:t>•, d/#</a:t>
              </a:r>
              <a:endParaRPr lang="en-US" altLang="zh-CN" dirty="0"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cxnSp>
          <p:nvCxnSpPr>
            <p:cNvPr id="35" name="直接箭头连接符 34"/>
            <p:cNvCxnSpPr>
              <a:stCxn id="30" idx="0"/>
              <a:endCxn id="34" idx="2"/>
            </p:cNvCxnSpPr>
            <p:nvPr/>
          </p:nvCxnSpPr>
          <p:spPr>
            <a:xfrm flipH="1" flipV="1">
              <a:off x="8039718" y="1803212"/>
              <a:ext cx="1" cy="4015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440453" y="4306052"/>
              <a:ext cx="13482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8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 err="1">
                  <a:ea typeface="楷体_GB2312" pitchFamily="49" charset="-122"/>
                </a:rPr>
                <a:t>A</a:t>
              </a:r>
              <a:r>
                <a:rPr lang="en-US" altLang="zh-CN" dirty="0" err="1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 err="1">
                  <a:ea typeface="楷体_GB2312" pitchFamily="49" charset="-122"/>
                </a:rPr>
                <a:t>aAd</a:t>
              </a:r>
              <a:r>
                <a:rPr lang="en-US" altLang="zh-CN" dirty="0">
                  <a:ea typeface="楷体_GB2312" pitchFamily="49" charset="-122"/>
                </a:rPr>
                <a:t>•, d</a:t>
              </a:r>
              <a:endParaRPr lang="en-US" altLang="zh-CN" dirty="0">
                <a:ea typeface="楷体_GB2312" pitchFamily="49" charset="-122"/>
              </a:endParaRPr>
            </a:p>
          </p:txBody>
        </p:sp>
        <p:cxnSp>
          <p:nvCxnSpPr>
            <p:cNvPr id="40" name="直接箭头连接符 39"/>
            <p:cNvCxnSpPr>
              <a:stCxn id="25" idx="3"/>
              <a:endCxn id="38" idx="1"/>
            </p:cNvCxnSpPr>
            <p:nvPr/>
          </p:nvCxnSpPr>
          <p:spPr>
            <a:xfrm>
              <a:off x="4971115" y="4629218"/>
              <a:ext cx="469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5021013" y="4279196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7301197" y="3775237"/>
              <a:ext cx="1477041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11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 err="1">
                  <a:ea typeface="楷体_GB2312" pitchFamily="49" charset="-122"/>
                </a:rPr>
                <a:t>A</a:t>
              </a:r>
              <a:r>
                <a:rPr lang="en-US" altLang="zh-CN" dirty="0" err="1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 err="1">
                  <a:ea typeface="楷体_GB2312" pitchFamily="49" charset="-122"/>
                </a:rPr>
                <a:t>a•Ad</a:t>
              </a:r>
              <a:r>
                <a:rPr lang="en-US" altLang="zh-CN" dirty="0">
                  <a:ea typeface="楷体_GB2312" pitchFamily="49" charset="-122"/>
                </a:rPr>
                <a:t>, d/#</a:t>
              </a:r>
              <a:endParaRPr lang="en-US" altLang="zh-CN" dirty="0">
                <a:ea typeface="楷体_GB2312" pitchFamily="49" charset="-12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A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•</a:t>
              </a:r>
              <a:r>
                <a:rPr lang="en-US" altLang="zh-CN" dirty="0" err="1">
                  <a:ea typeface="楷体_GB2312" pitchFamily="49" charset="-122"/>
                </a:rPr>
                <a:t>aAd</a:t>
              </a:r>
              <a:r>
                <a:rPr lang="en-US" altLang="zh-CN" dirty="0">
                  <a:ea typeface="楷体_GB2312" pitchFamily="49" charset="-122"/>
                </a:rPr>
                <a:t>, d</a:t>
              </a:r>
              <a:endParaRPr lang="en-US" altLang="zh-CN" dirty="0">
                <a:ea typeface="楷体_GB2312" pitchFamily="49" charset="-12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A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•, d</a:t>
              </a:r>
              <a:endParaRPr lang="zh-CN" altLang="en-US" dirty="0"/>
            </a:p>
          </p:txBody>
        </p:sp>
        <p:cxnSp>
          <p:nvCxnSpPr>
            <p:cNvPr id="108" name="直接箭头连接符 107"/>
            <p:cNvCxnSpPr>
              <a:stCxn id="30" idx="2"/>
              <a:endCxn id="106" idx="0"/>
            </p:cNvCxnSpPr>
            <p:nvPr/>
          </p:nvCxnSpPr>
          <p:spPr>
            <a:xfrm flipH="1">
              <a:off x="8039718" y="3405053"/>
              <a:ext cx="1" cy="370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/>
            <p:cNvSpPr txBox="1"/>
            <p:nvPr/>
          </p:nvSpPr>
          <p:spPr>
            <a:xfrm>
              <a:off x="7973887" y="3405053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116" name="肘形连接符 115"/>
            <p:cNvCxnSpPr>
              <a:stCxn id="106" idx="1"/>
              <a:endCxn id="9" idx="2"/>
            </p:cNvCxnSpPr>
            <p:nvPr/>
          </p:nvCxnSpPr>
          <p:spPr>
            <a:xfrm rot="10800000" flipV="1">
              <a:off x="2570219" y="4375402"/>
              <a:ext cx="4730978" cy="856256"/>
            </a:xfrm>
            <a:prstGeom prst="bentConnector4">
              <a:avLst>
                <a:gd name="adj1" fmla="val 5453"/>
                <a:gd name="adj2" fmla="val 12669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/>
            <p:cNvSpPr txBox="1"/>
            <p:nvPr/>
          </p:nvSpPr>
          <p:spPr>
            <a:xfrm>
              <a:off x="5249087" y="5099203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7301196" y="5552061"/>
              <a:ext cx="14770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12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 err="1">
                  <a:ea typeface="楷体_GB2312" pitchFamily="49" charset="-122"/>
                </a:rPr>
                <a:t>A</a:t>
              </a:r>
              <a:r>
                <a:rPr lang="en-US" altLang="zh-CN" dirty="0" err="1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 err="1">
                  <a:ea typeface="楷体_GB2312" pitchFamily="49" charset="-122"/>
                </a:rPr>
                <a:t>aA•d</a:t>
              </a:r>
              <a:r>
                <a:rPr lang="en-US" altLang="zh-CN" dirty="0">
                  <a:ea typeface="楷体_GB2312" pitchFamily="49" charset="-122"/>
                </a:rPr>
                <a:t>, d/#</a:t>
              </a:r>
              <a:endParaRPr lang="en-US" altLang="zh-CN" dirty="0">
                <a:ea typeface="楷体_GB2312" pitchFamily="49" charset="-122"/>
              </a:endParaRPr>
            </a:p>
          </p:txBody>
        </p:sp>
        <p:cxnSp>
          <p:nvCxnSpPr>
            <p:cNvPr id="81" name="直接箭头连接符 80"/>
            <p:cNvCxnSpPr>
              <a:stCxn id="106" idx="2"/>
              <a:endCxn id="85" idx="0"/>
            </p:cNvCxnSpPr>
            <p:nvPr/>
          </p:nvCxnSpPr>
          <p:spPr>
            <a:xfrm flipH="1">
              <a:off x="8039717" y="4975566"/>
              <a:ext cx="1" cy="5764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92"/>
            <p:cNvSpPr txBox="1"/>
            <p:nvPr/>
          </p:nvSpPr>
          <p:spPr>
            <a:xfrm>
              <a:off x="8039252" y="5085709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438327" y="5555677"/>
              <a:ext cx="14770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13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 err="1">
                  <a:ea typeface="楷体_GB2312" pitchFamily="49" charset="-122"/>
                </a:rPr>
                <a:t>A</a:t>
              </a:r>
              <a:r>
                <a:rPr lang="en-US" altLang="zh-CN" dirty="0" err="1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 err="1">
                  <a:ea typeface="楷体_GB2312" pitchFamily="49" charset="-122"/>
                </a:rPr>
                <a:t>aAd</a:t>
              </a:r>
              <a:r>
                <a:rPr lang="en-US" altLang="zh-CN" dirty="0">
                  <a:ea typeface="楷体_GB2312" pitchFamily="49" charset="-122"/>
                </a:rPr>
                <a:t>•, d/#</a:t>
              </a:r>
              <a:endParaRPr lang="en-US" altLang="zh-CN" dirty="0">
                <a:ea typeface="楷体_GB2312" pitchFamily="49" charset="-122"/>
              </a:endParaRPr>
            </a:p>
          </p:txBody>
        </p:sp>
        <p:cxnSp>
          <p:nvCxnSpPr>
            <p:cNvPr id="87" name="直接箭头连接符 86"/>
            <p:cNvCxnSpPr>
              <a:stCxn id="85" idx="1"/>
              <a:endCxn id="95" idx="3"/>
            </p:cNvCxnSpPr>
            <p:nvPr/>
          </p:nvCxnSpPr>
          <p:spPr>
            <a:xfrm flipH="1">
              <a:off x="6915368" y="5875227"/>
              <a:ext cx="385828" cy="36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/>
            <p:cNvSpPr txBox="1"/>
            <p:nvPr/>
          </p:nvSpPr>
          <p:spPr>
            <a:xfrm>
              <a:off x="6938218" y="5507877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、判断</a:t>
            </a:r>
            <a:r>
              <a:rPr lang="en-US" altLang="zh-CN" sz="2400" dirty="0"/>
              <a:t>G[S]</a:t>
            </a:r>
            <a:r>
              <a:rPr lang="zh-CN" altLang="en-US" sz="2400" dirty="0"/>
              <a:t>是否为</a:t>
            </a:r>
            <a:r>
              <a:rPr lang="en-US" altLang="zh-CN" sz="2400" dirty="0"/>
              <a:t>LR(0)</a:t>
            </a:r>
            <a:r>
              <a:rPr lang="zh-CN" altLang="en-US" sz="2400" dirty="0"/>
              <a:t>、</a:t>
            </a:r>
            <a:r>
              <a:rPr lang="en-US" altLang="zh-CN" sz="2400" dirty="0"/>
              <a:t>SLR(1)</a:t>
            </a:r>
            <a:r>
              <a:rPr lang="zh-CN" altLang="en-US" sz="2400" dirty="0"/>
              <a:t>、</a:t>
            </a:r>
            <a:r>
              <a:rPr lang="en-US" altLang="zh-CN" sz="2400" dirty="0"/>
              <a:t>LALR(1)</a:t>
            </a:r>
            <a:r>
              <a:rPr lang="zh-CN" altLang="en-US" sz="2400" dirty="0"/>
              <a:t>、</a:t>
            </a:r>
            <a:r>
              <a:rPr lang="en-US" altLang="zh-CN" sz="2400" dirty="0"/>
              <a:t>LR(1)</a:t>
            </a:r>
            <a:r>
              <a:rPr lang="zh-CN" altLang="en-US" sz="2400" dirty="0"/>
              <a:t>文法，并说明理由； 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768350" y="1322773"/>
            <a:ext cx="7771968" cy="94458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由于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和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11</a:t>
            </a:r>
            <a:r>
              <a:rPr lang="zh-CN" altLang="en-US" sz="2400" dirty="0"/>
              <a:t>、</a:t>
            </a:r>
            <a:r>
              <a:rPr lang="en-US" altLang="zh-CN" sz="2400" dirty="0"/>
              <a:t> I</a:t>
            </a:r>
            <a:r>
              <a:rPr lang="en-US" altLang="zh-CN" sz="2400" baseline="-25000" dirty="0"/>
              <a:t>5</a:t>
            </a:r>
            <a:r>
              <a:rPr lang="zh-CN" altLang="en-US" sz="2400" dirty="0"/>
              <a:t>和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12 </a:t>
            </a:r>
            <a:r>
              <a:rPr lang="zh-CN" altLang="en-US" sz="2400" dirty="0"/>
              <a:t>、</a:t>
            </a:r>
            <a:r>
              <a:rPr lang="en-US" altLang="zh-CN" sz="2400" dirty="0"/>
              <a:t> I</a:t>
            </a:r>
            <a:r>
              <a:rPr lang="en-US" altLang="zh-CN" sz="2400" baseline="-25000" dirty="0"/>
              <a:t>8</a:t>
            </a:r>
            <a:r>
              <a:rPr lang="zh-CN" altLang="en-US" sz="2400" dirty="0"/>
              <a:t>和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13</a:t>
            </a:r>
            <a:r>
              <a:rPr lang="zh-CN" altLang="en-US" sz="2400" dirty="0"/>
              <a:t>分别为同心集，合并后无归约</a:t>
            </a:r>
            <a:r>
              <a:rPr lang="en-US" altLang="zh-CN" sz="2400" dirty="0"/>
              <a:t>-</a:t>
            </a:r>
            <a:r>
              <a:rPr lang="zh-CN" altLang="en-US" sz="2400" dirty="0"/>
              <a:t>归约冲突，所以</a:t>
            </a:r>
            <a:r>
              <a:rPr lang="en-US" altLang="zh-CN" sz="2400" dirty="0"/>
              <a:t>G[S]</a:t>
            </a:r>
            <a:r>
              <a:rPr lang="zh-CN" altLang="en-US" sz="2400" dirty="0"/>
              <a:t>也是</a:t>
            </a:r>
            <a:r>
              <a:rPr lang="en-US" altLang="zh-CN" sz="2400" dirty="0"/>
              <a:t>LALR(1)</a:t>
            </a:r>
            <a:r>
              <a:rPr lang="zh-CN" altLang="en-US" sz="2400" dirty="0"/>
              <a:t>文法</a:t>
            </a:r>
            <a:endParaRPr lang="zh-CN" altLang="en-US" sz="2400" dirty="0"/>
          </a:p>
        </p:txBody>
      </p:sp>
      <p:grpSp>
        <p:nvGrpSpPr>
          <p:cNvPr id="105" name="组合 104"/>
          <p:cNvGrpSpPr/>
          <p:nvPr/>
        </p:nvGrpSpPr>
        <p:grpSpPr>
          <a:xfrm>
            <a:off x="200683" y="2192274"/>
            <a:ext cx="8719797" cy="4388103"/>
            <a:chOff x="210843" y="2060194"/>
            <a:chExt cx="8719797" cy="4388103"/>
          </a:xfrm>
        </p:grpSpPr>
        <p:sp>
          <p:nvSpPr>
            <p:cNvPr id="50" name="文本框 49"/>
            <p:cNvSpPr txBox="1"/>
            <p:nvPr/>
          </p:nvSpPr>
          <p:spPr>
            <a:xfrm>
              <a:off x="212242" y="4076772"/>
              <a:ext cx="1399401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0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/>
                <a:t>S’</a:t>
              </a:r>
              <a:r>
                <a:rPr lang="en-US" altLang="zh-CN" dirty="0"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•</a:t>
              </a:r>
              <a:r>
                <a:rPr lang="en-US" altLang="zh-CN" dirty="0">
                  <a:sym typeface="Wingdings" panose="05000000000000000000" pitchFamily="2" charset="2"/>
                </a:rPr>
                <a:t>S, #</a:t>
              </a:r>
              <a:endParaRPr lang="en-US" altLang="zh-CN" dirty="0">
                <a:sym typeface="Wingdings" panose="05000000000000000000" pitchFamily="2" charset="2"/>
              </a:endParaRPr>
            </a:p>
            <a:p>
              <a:r>
                <a:rPr lang="en-US" altLang="zh-CN" dirty="0">
                  <a:sym typeface="Wingdings" panose="05000000000000000000" pitchFamily="2" charset="2"/>
                </a:rPr>
                <a:t>S</a:t>
              </a:r>
              <a:r>
                <a:rPr lang="en-US" altLang="zh-CN" dirty="0">
                  <a:ea typeface="楷体_GB2312" pitchFamily="49" charset="-122"/>
                </a:rPr>
                <a:t>•</a:t>
              </a:r>
              <a:r>
                <a:rPr lang="en-US" altLang="zh-CN" dirty="0" err="1">
                  <a:ea typeface="楷体_GB2312" pitchFamily="49" charset="-122"/>
                </a:rPr>
                <a:t>AdD</a:t>
              </a:r>
              <a:r>
                <a:rPr lang="en-US" altLang="zh-CN" dirty="0">
                  <a:ea typeface="楷体_GB2312" pitchFamily="49" charset="-122"/>
                </a:rPr>
                <a:t>, #</a:t>
              </a:r>
              <a:endParaRPr lang="en-US" altLang="zh-CN" dirty="0">
                <a:ea typeface="楷体_GB2312" pitchFamily="49" charset="-12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S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•, #</a:t>
              </a:r>
              <a:endParaRPr lang="en-US" altLang="zh-CN" dirty="0">
                <a:ea typeface="楷体_GB2312" pitchFamily="49" charset="-12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A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•</a:t>
              </a:r>
              <a:r>
                <a:rPr lang="en-US" altLang="zh-CN" dirty="0" err="1">
                  <a:ea typeface="楷体_GB2312" pitchFamily="49" charset="-122"/>
                </a:rPr>
                <a:t>aAd</a:t>
              </a:r>
              <a:r>
                <a:rPr lang="en-US" altLang="zh-CN" dirty="0">
                  <a:ea typeface="楷体_GB2312" pitchFamily="49" charset="-122"/>
                </a:rPr>
                <a:t>, d</a:t>
              </a:r>
              <a:endParaRPr lang="en-US" altLang="zh-CN" dirty="0">
                <a:ea typeface="楷体_GB2312" pitchFamily="49" charset="-12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A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•, d</a:t>
              </a:r>
              <a:endParaRPr lang="zh-CN" altLang="en-US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10843" y="3086164"/>
              <a:ext cx="140595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/>
                <a:t>S’</a:t>
              </a:r>
              <a:r>
                <a:rPr lang="en-US" altLang="zh-CN" dirty="0">
                  <a:sym typeface="Wingdings" panose="05000000000000000000" pitchFamily="2" charset="2"/>
                </a:rPr>
                <a:t>S</a:t>
              </a:r>
              <a:r>
                <a:rPr lang="en-US" altLang="zh-CN" dirty="0">
                  <a:ea typeface="楷体_GB2312" pitchFamily="49" charset="-122"/>
                </a:rPr>
                <a:t>•, #</a:t>
              </a:r>
              <a:endParaRPr lang="en-US" altLang="zh-CN" dirty="0">
                <a:sym typeface="Wingdings" panose="05000000000000000000" pitchFamily="2" charset="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062216" y="3086164"/>
              <a:ext cx="133788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 err="1">
                  <a:sym typeface="Wingdings" panose="05000000000000000000" pitchFamily="2" charset="2"/>
                </a:rPr>
                <a:t>S</a:t>
              </a:r>
              <a:r>
                <a:rPr lang="en-US" altLang="zh-CN" dirty="0" err="1">
                  <a:ea typeface="楷体_GB2312" pitchFamily="49" charset="-122"/>
                </a:rPr>
                <a:t>A•dD</a:t>
              </a:r>
              <a:r>
                <a:rPr lang="en-US" altLang="zh-CN" dirty="0">
                  <a:ea typeface="楷体_GB2312" pitchFamily="49" charset="-122"/>
                </a:rPr>
                <a:t>, #</a:t>
              </a:r>
              <a:endParaRPr lang="en-US" altLang="zh-CN" dirty="0">
                <a:ea typeface="楷体_GB2312" pitchFamily="49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063615" y="4630769"/>
              <a:ext cx="1318007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 err="1">
                  <a:ea typeface="楷体_GB2312" pitchFamily="49" charset="-122"/>
                </a:rPr>
                <a:t>A</a:t>
              </a:r>
              <a:r>
                <a:rPr lang="en-US" altLang="zh-CN" dirty="0" err="1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 err="1">
                  <a:ea typeface="楷体_GB2312" pitchFamily="49" charset="-122"/>
                </a:rPr>
                <a:t>a•Ad</a:t>
              </a:r>
              <a:r>
                <a:rPr lang="en-US" altLang="zh-CN" dirty="0">
                  <a:ea typeface="楷体_GB2312" pitchFamily="49" charset="-122"/>
                </a:rPr>
                <a:t>, d</a:t>
              </a:r>
              <a:endParaRPr lang="en-US" altLang="zh-CN" dirty="0">
                <a:ea typeface="楷体_GB2312" pitchFamily="49" charset="-12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A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•</a:t>
              </a:r>
              <a:r>
                <a:rPr lang="en-US" altLang="zh-CN" dirty="0" err="1">
                  <a:ea typeface="楷体_GB2312" pitchFamily="49" charset="-122"/>
                </a:rPr>
                <a:t>aAd</a:t>
              </a:r>
              <a:r>
                <a:rPr lang="en-US" altLang="zh-CN" dirty="0">
                  <a:ea typeface="楷体_GB2312" pitchFamily="49" charset="-122"/>
                </a:rPr>
                <a:t>, d</a:t>
              </a:r>
              <a:endParaRPr lang="en-US" altLang="zh-CN" dirty="0">
                <a:ea typeface="楷体_GB2312" pitchFamily="49" charset="-12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A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•, d</a:t>
              </a:r>
              <a:endParaRPr lang="zh-CN" altLang="en-US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62732" y="2667938"/>
              <a:ext cx="1440000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4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 err="1">
                  <a:sym typeface="Wingdings" panose="05000000000000000000" pitchFamily="2" charset="2"/>
                </a:rPr>
                <a:t>S</a:t>
              </a:r>
              <a:r>
                <a:rPr lang="en-US" altLang="zh-CN" dirty="0" err="1">
                  <a:ea typeface="楷体_GB2312" pitchFamily="49" charset="-122"/>
                </a:rPr>
                <a:t>Ad•D</a:t>
              </a:r>
              <a:r>
                <a:rPr lang="en-US" altLang="zh-CN" dirty="0">
                  <a:ea typeface="楷体_GB2312" pitchFamily="49" charset="-122"/>
                </a:rPr>
                <a:t>, #</a:t>
              </a:r>
              <a:endParaRPr lang="en-US" altLang="zh-CN" dirty="0">
                <a:ea typeface="楷体_GB2312" pitchFamily="49" charset="-12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D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•</a:t>
              </a:r>
              <a:r>
                <a:rPr lang="en-US" altLang="zh-CN" dirty="0" err="1">
                  <a:ea typeface="楷体_GB2312" pitchFamily="49" charset="-122"/>
                  <a:sym typeface="Wingdings" panose="05000000000000000000" pitchFamily="2" charset="2"/>
                </a:rPr>
                <a:t>DdA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, d/#</a:t>
              </a:r>
              <a:endParaRPr lang="en-US" altLang="zh-CN" dirty="0">
                <a:ea typeface="楷体_GB2312" pitchFamily="49" charset="-122"/>
                <a:sym typeface="Wingdings" panose="05000000000000000000" pitchFamily="2" charset="2"/>
              </a:endParaRPr>
            </a:p>
            <a:p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D</a:t>
              </a:r>
              <a:r>
                <a:rPr lang="en-US" altLang="zh-CN" dirty="0">
                  <a:ea typeface="楷体_GB2312" pitchFamily="49" charset="-122"/>
                </a:rPr>
                <a:t>•b, d/#</a:t>
              </a:r>
              <a:endParaRPr lang="en-US" altLang="zh-CN" dirty="0">
                <a:ea typeface="楷体_GB2312" pitchFamily="49" charset="-12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D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•, d/#</a:t>
              </a:r>
              <a:endParaRPr lang="en-US" altLang="zh-CN" dirty="0">
                <a:ea typeface="楷体_GB2312" pitchFamily="49" charset="-122"/>
              </a:endParaRPr>
            </a:p>
          </p:txBody>
        </p:sp>
        <p:cxnSp>
          <p:nvCxnSpPr>
            <p:cNvPr id="55" name="直接箭头连接符 54"/>
            <p:cNvCxnSpPr>
              <a:stCxn id="50" idx="0"/>
              <a:endCxn id="51" idx="2"/>
            </p:cNvCxnSpPr>
            <p:nvPr/>
          </p:nvCxnSpPr>
          <p:spPr>
            <a:xfrm flipV="1">
              <a:off x="911943" y="3732495"/>
              <a:ext cx="1879" cy="3442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31400" y="3732495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cxnSp>
          <p:nvCxnSpPr>
            <p:cNvPr id="57" name="直接箭头连接符 56"/>
            <p:cNvCxnSpPr>
              <a:stCxn id="50" idx="3"/>
              <a:endCxn id="52" idx="2"/>
            </p:cNvCxnSpPr>
            <p:nvPr/>
          </p:nvCxnSpPr>
          <p:spPr>
            <a:xfrm flipV="1">
              <a:off x="1611643" y="3732495"/>
              <a:ext cx="1119517" cy="12214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1890827" y="3996966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59" name="直接箭头连接符 58"/>
            <p:cNvCxnSpPr>
              <a:stCxn id="50" idx="3"/>
              <a:endCxn id="53" idx="1"/>
            </p:cNvCxnSpPr>
            <p:nvPr/>
          </p:nvCxnSpPr>
          <p:spPr>
            <a:xfrm>
              <a:off x="1611643" y="4953935"/>
              <a:ext cx="451972" cy="2769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1669178" y="5023184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61" name="直接箭头连接符 60"/>
            <p:cNvCxnSpPr>
              <a:stCxn id="52" idx="3"/>
              <a:endCxn id="54" idx="1"/>
            </p:cNvCxnSpPr>
            <p:nvPr/>
          </p:nvCxnSpPr>
          <p:spPr>
            <a:xfrm flipV="1">
              <a:off x="3400103" y="3406602"/>
              <a:ext cx="362629" cy="27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3433844" y="3052235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592441" y="2942664"/>
              <a:ext cx="147532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6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 err="1">
                  <a:sym typeface="Wingdings" panose="05000000000000000000" pitchFamily="2" charset="2"/>
                </a:rPr>
                <a:t>S</a:t>
              </a:r>
              <a:r>
                <a:rPr lang="en-US" altLang="zh-CN" dirty="0" err="1">
                  <a:ea typeface="楷体_GB2312" pitchFamily="49" charset="-122"/>
                </a:rPr>
                <a:t>AdD</a:t>
              </a:r>
              <a:r>
                <a:rPr lang="en-US" altLang="zh-CN" dirty="0">
                  <a:ea typeface="楷体_GB2312" pitchFamily="49" charset="-122"/>
                </a:rPr>
                <a:t>•, #</a:t>
              </a:r>
              <a:endParaRPr lang="en-US" altLang="zh-CN" dirty="0">
                <a:ea typeface="楷体_GB2312" pitchFamily="49" charset="-122"/>
              </a:endParaRPr>
            </a:p>
            <a:p>
              <a:r>
                <a:rPr lang="en-US" altLang="zh-CN" dirty="0" err="1">
                  <a:ea typeface="楷体_GB2312" pitchFamily="49" charset="-122"/>
                </a:rPr>
                <a:t>D</a:t>
              </a:r>
              <a:r>
                <a:rPr lang="en-US" altLang="zh-CN" dirty="0" err="1">
                  <a:ea typeface="楷体_GB2312" pitchFamily="49" charset="-122"/>
                  <a:sym typeface="Wingdings" panose="05000000000000000000" pitchFamily="2" charset="2"/>
                </a:rPr>
                <a:t>D</a:t>
              </a:r>
              <a:r>
                <a:rPr lang="en-US" altLang="zh-CN" dirty="0" err="1">
                  <a:ea typeface="楷体_GB2312" pitchFamily="49" charset="-122"/>
                </a:rPr>
                <a:t>•</a:t>
              </a:r>
              <a:r>
                <a:rPr lang="en-US" altLang="zh-CN" dirty="0" err="1">
                  <a:ea typeface="楷体_GB2312" pitchFamily="49" charset="-122"/>
                  <a:sym typeface="Wingdings" panose="05000000000000000000" pitchFamily="2" charset="2"/>
                </a:rPr>
                <a:t>dA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, d/#</a:t>
              </a:r>
              <a:endParaRPr lang="en-US" altLang="zh-CN" dirty="0"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cxnSp>
          <p:nvCxnSpPr>
            <p:cNvPr id="64" name="直接箭头连接符 63"/>
            <p:cNvCxnSpPr>
              <a:stCxn id="54" idx="3"/>
              <a:endCxn id="63" idx="1"/>
            </p:cNvCxnSpPr>
            <p:nvPr/>
          </p:nvCxnSpPr>
          <p:spPr>
            <a:xfrm flipV="1">
              <a:off x="5202732" y="3404329"/>
              <a:ext cx="389709" cy="2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5211099" y="3056453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592441" y="4127688"/>
              <a:ext cx="13737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7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 err="1">
                  <a:ea typeface="楷体_GB2312" pitchFamily="49" charset="-122"/>
                  <a:sym typeface="Wingdings" panose="05000000000000000000" pitchFamily="2" charset="2"/>
                </a:rPr>
                <a:t>D</a:t>
              </a:r>
              <a:r>
                <a:rPr lang="en-US" altLang="zh-CN" dirty="0" err="1">
                  <a:ea typeface="楷体_GB2312" pitchFamily="49" charset="-122"/>
                </a:rPr>
                <a:t>b</a:t>
              </a:r>
              <a:r>
                <a:rPr lang="en-US" altLang="zh-CN" dirty="0">
                  <a:ea typeface="楷体_GB2312" pitchFamily="49" charset="-122"/>
                </a:rPr>
                <a:t>•, d/#</a:t>
              </a:r>
              <a:endParaRPr lang="en-US" altLang="zh-CN" dirty="0">
                <a:ea typeface="楷体_GB2312" pitchFamily="49" charset="-122"/>
              </a:endParaRPr>
            </a:p>
          </p:txBody>
        </p:sp>
        <p:cxnSp>
          <p:nvCxnSpPr>
            <p:cNvPr id="67" name="直接箭头连接符 66"/>
            <p:cNvCxnSpPr>
              <a:stCxn id="54" idx="3"/>
              <a:endCxn id="66" idx="1"/>
            </p:cNvCxnSpPr>
            <p:nvPr/>
          </p:nvCxnSpPr>
          <p:spPr>
            <a:xfrm>
              <a:off x="5202732" y="3406602"/>
              <a:ext cx="389709" cy="10442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5207230" y="3962593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763830" y="4905492"/>
              <a:ext cx="143890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5,</a:t>
              </a:r>
              <a:r>
                <a:rPr lang="en-US" altLang="zh-CN" dirty="0"/>
                <a:t> </a:t>
              </a:r>
              <a:r>
                <a:rPr lang="en-US" altLang="zh-CN" baseline="-25000" dirty="0"/>
                <a:t>8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 err="1">
                  <a:ea typeface="楷体_GB2312" pitchFamily="49" charset="-122"/>
                </a:rPr>
                <a:t>A</a:t>
              </a:r>
              <a:r>
                <a:rPr lang="en-US" altLang="zh-CN" dirty="0" err="1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 err="1">
                  <a:ea typeface="楷体_GB2312" pitchFamily="49" charset="-122"/>
                </a:rPr>
                <a:t>aA•d</a:t>
              </a:r>
              <a:r>
                <a:rPr lang="en-US" altLang="zh-CN" dirty="0">
                  <a:ea typeface="楷体_GB2312" pitchFamily="49" charset="-122"/>
                </a:rPr>
                <a:t>, d/#</a:t>
              </a:r>
              <a:endParaRPr lang="en-US" altLang="zh-CN" dirty="0">
                <a:ea typeface="楷体_GB2312" pitchFamily="49" charset="-122"/>
              </a:endParaRPr>
            </a:p>
          </p:txBody>
        </p:sp>
        <p:cxnSp>
          <p:nvCxnSpPr>
            <p:cNvPr id="70" name="直接箭头连接符 69"/>
            <p:cNvCxnSpPr>
              <a:stCxn id="53" idx="3"/>
              <a:endCxn id="69" idx="1"/>
            </p:cNvCxnSpPr>
            <p:nvPr/>
          </p:nvCxnSpPr>
          <p:spPr>
            <a:xfrm flipV="1">
              <a:off x="3381622" y="5228658"/>
              <a:ext cx="382208" cy="2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3392666" y="5203965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72" name="曲线连接符 71"/>
            <p:cNvCxnSpPr>
              <a:stCxn id="53" idx="0"/>
              <a:endCxn id="53" idx="3"/>
            </p:cNvCxnSpPr>
            <p:nvPr/>
          </p:nvCxnSpPr>
          <p:spPr>
            <a:xfrm rot="16200000" flipH="1">
              <a:off x="2752037" y="4601350"/>
              <a:ext cx="600165" cy="659003"/>
            </a:xfrm>
            <a:prstGeom prst="curvedConnector4">
              <a:avLst>
                <a:gd name="adj1" fmla="val -38090"/>
                <a:gd name="adj2" fmla="val 13468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3093788" y="4075546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7453598" y="2804164"/>
              <a:ext cx="147704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9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 err="1">
                  <a:ea typeface="楷体_GB2312" pitchFamily="49" charset="-122"/>
                </a:rPr>
                <a:t>D</a:t>
              </a:r>
              <a:r>
                <a:rPr lang="en-US" altLang="zh-CN" dirty="0" err="1">
                  <a:ea typeface="楷体_GB2312" pitchFamily="49" charset="-122"/>
                  <a:sym typeface="Wingdings" panose="05000000000000000000" pitchFamily="2" charset="2"/>
                </a:rPr>
                <a:t>Dd</a:t>
              </a:r>
              <a:r>
                <a:rPr lang="en-US" altLang="zh-CN" dirty="0" err="1">
                  <a:ea typeface="楷体_GB2312" pitchFamily="49" charset="-122"/>
                </a:rPr>
                <a:t>•</a:t>
              </a:r>
              <a:r>
                <a:rPr lang="en-US" altLang="zh-CN" dirty="0" err="1">
                  <a:ea typeface="楷体_GB2312" pitchFamily="49" charset="-122"/>
                  <a:sym typeface="Wingdings" panose="05000000000000000000" pitchFamily="2" charset="2"/>
                </a:rPr>
                <a:t>A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, d/#</a:t>
              </a:r>
              <a:endParaRPr lang="en-US" altLang="zh-CN" dirty="0">
                <a:ea typeface="楷体_GB2312" pitchFamily="49" charset="-122"/>
                <a:sym typeface="Wingdings" panose="05000000000000000000" pitchFamily="2" charset="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A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•</a:t>
              </a:r>
              <a:r>
                <a:rPr lang="en-US" altLang="zh-CN" dirty="0" err="1">
                  <a:ea typeface="楷体_GB2312" pitchFamily="49" charset="-122"/>
                </a:rPr>
                <a:t>aAd</a:t>
              </a:r>
              <a:r>
                <a:rPr lang="en-US" altLang="zh-CN" dirty="0">
                  <a:ea typeface="楷体_GB2312" pitchFamily="49" charset="-122"/>
                </a:rPr>
                <a:t>, d/#</a:t>
              </a:r>
              <a:endParaRPr lang="en-US" altLang="zh-CN" dirty="0">
                <a:ea typeface="楷体_GB2312" pitchFamily="49" charset="-12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A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•, d/#</a:t>
              </a:r>
              <a:endParaRPr lang="zh-CN" altLang="en-US" dirty="0"/>
            </a:p>
          </p:txBody>
        </p:sp>
        <p:cxnSp>
          <p:nvCxnSpPr>
            <p:cNvPr id="75" name="直接箭头连接符 74"/>
            <p:cNvCxnSpPr>
              <a:stCxn id="63" idx="3"/>
              <a:endCxn id="74" idx="1"/>
            </p:cNvCxnSpPr>
            <p:nvPr/>
          </p:nvCxnSpPr>
          <p:spPr>
            <a:xfrm>
              <a:off x="7067768" y="3404329"/>
              <a:ext cx="3858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7106506" y="3060080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126287" y="2406703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5583676" y="2060194"/>
              <a:ext cx="14770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10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 err="1">
                  <a:ea typeface="楷体_GB2312" pitchFamily="49" charset="-122"/>
                </a:rPr>
                <a:t>D</a:t>
              </a:r>
              <a:r>
                <a:rPr lang="en-US" altLang="zh-CN" dirty="0" err="1">
                  <a:ea typeface="楷体_GB2312" pitchFamily="49" charset="-122"/>
                  <a:sym typeface="Wingdings" panose="05000000000000000000" pitchFamily="2" charset="2"/>
                </a:rPr>
                <a:t>DdA</a:t>
              </a:r>
              <a:r>
                <a:rPr lang="en-US" altLang="zh-CN" dirty="0">
                  <a:ea typeface="楷体_GB2312" pitchFamily="49" charset="-122"/>
                </a:rPr>
                <a:t>•, d/#</a:t>
              </a:r>
              <a:endParaRPr lang="en-US" altLang="zh-CN" dirty="0"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5592853" y="4905492"/>
              <a:ext cx="140167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8,1 3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 err="1">
                  <a:ea typeface="楷体_GB2312" pitchFamily="49" charset="-122"/>
                </a:rPr>
                <a:t>A</a:t>
              </a:r>
              <a:r>
                <a:rPr lang="en-US" altLang="zh-CN" dirty="0" err="1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 err="1">
                  <a:ea typeface="楷体_GB2312" pitchFamily="49" charset="-122"/>
                </a:rPr>
                <a:t>aAd</a:t>
              </a:r>
              <a:r>
                <a:rPr lang="en-US" altLang="zh-CN" dirty="0">
                  <a:ea typeface="楷体_GB2312" pitchFamily="49" charset="-122"/>
                </a:rPr>
                <a:t>•, d/#</a:t>
              </a:r>
              <a:endParaRPr lang="en-US" altLang="zh-CN" dirty="0">
                <a:ea typeface="楷体_GB2312" pitchFamily="49" charset="-122"/>
              </a:endParaRPr>
            </a:p>
          </p:txBody>
        </p:sp>
        <p:cxnSp>
          <p:nvCxnSpPr>
            <p:cNvPr id="81" name="直接箭头连接符 80"/>
            <p:cNvCxnSpPr>
              <a:stCxn id="69" idx="3"/>
              <a:endCxn id="80" idx="1"/>
            </p:cNvCxnSpPr>
            <p:nvPr/>
          </p:nvCxnSpPr>
          <p:spPr>
            <a:xfrm>
              <a:off x="5202732" y="5228658"/>
              <a:ext cx="3901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/>
            <p:cNvSpPr txBox="1"/>
            <p:nvPr/>
          </p:nvSpPr>
          <p:spPr>
            <a:xfrm>
              <a:off x="5173413" y="4878636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7453597" y="4374677"/>
              <a:ext cx="1477041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11</a:t>
              </a:r>
              <a:r>
                <a:rPr lang="en-US" altLang="zh-CN" dirty="0"/>
                <a:t>:</a:t>
              </a:r>
              <a:endParaRPr lang="en-US" altLang="zh-CN" dirty="0"/>
            </a:p>
            <a:p>
              <a:r>
                <a:rPr lang="en-US" altLang="zh-CN" dirty="0" err="1">
                  <a:ea typeface="楷体_GB2312" pitchFamily="49" charset="-122"/>
                </a:rPr>
                <a:t>A</a:t>
              </a:r>
              <a:r>
                <a:rPr lang="en-US" altLang="zh-CN" dirty="0" err="1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 err="1">
                  <a:ea typeface="楷体_GB2312" pitchFamily="49" charset="-122"/>
                </a:rPr>
                <a:t>a•Ad</a:t>
              </a:r>
              <a:r>
                <a:rPr lang="en-US" altLang="zh-CN" dirty="0">
                  <a:ea typeface="楷体_GB2312" pitchFamily="49" charset="-122"/>
                </a:rPr>
                <a:t>, d/#</a:t>
              </a:r>
              <a:endParaRPr lang="en-US" altLang="zh-CN" dirty="0">
                <a:ea typeface="楷体_GB2312" pitchFamily="49" charset="-12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A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•</a:t>
              </a:r>
              <a:r>
                <a:rPr lang="en-US" altLang="zh-CN" dirty="0" err="1">
                  <a:ea typeface="楷体_GB2312" pitchFamily="49" charset="-122"/>
                </a:rPr>
                <a:t>aAd</a:t>
              </a:r>
              <a:r>
                <a:rPr lang="en-US" altLang="zh-CN" dirty="0">
                  <a:ea typeface="楷体_GB2312" pitchFamily="49" charset="-122"/>
                </a:rPr>
                <a:t>, d</a:t>
              </a:r>
              <a:endParaRPr lang="en-US" altLang="zh-CN" dirty="0">
                <a:ea typeface="楷体_GB2312" pitchFamily="49" charset="-122"/>
              </a:endParaRPr>
            </a:p>
            <a:p>
              <a:r>
                <a:rPr lang="en-US" altLang="zh-CN" dirty="0">
                  <a:ea typeface="楷体_GB2312" pitchFamily="49" charset="-122"/>
                </a:rPr>
                <a:t>A</a:t>
              </a:r>
              <a:r>
                <a:rPr lang="en-US" altLang="zh-CN" dirty="0">
                  <a:ea typeface="楷体_GB2312" pitchFamily="49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ea typeface="楷体_GB2312" pitchFamily="49" charset="-122"/>
                </a:rPr>
                <a:t>•, d</a:t>
              </a:r>
              <a:endParaRPr lang="zh-CN" altLang="en-US" dirty="0"/>
            </a:p>
          </p:txBody>
        </p:sp>
        <p:cxnSp>
          <p:nvCxnSpPr>
            <p:cNvPr id="84" name="直接箭头连接符 83"/>
            <p:cNvCxnSpPr>
              <a:stCxn id="74" idx="2"/>
              <a:endCxn id="83" idx="0"/>
            </p:cNvCxnSpPr>
            <p:nvPr/>
          </p:nvCxnSpPr>
          <p:spPr>
            <a:xfrm flipH="1">
              <a:off x="8192118" y="4004493"/>
              <a:ext cx="1" cy="370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/>
          </p:nvSpPr>
          <p:spPr>
            <a:xfrm>
              <a:off x="8126287" y="4004493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86" name="肘形连接符 85"/>
            <p:cNvCxnSpPr>
              <a:stCxn id="83" idx="2"/>
              <a:endCxn id="53" idx="2"/>
            </p:cNvCxnSpPr>
            <p:nvPr/>
          </p:nvCxnSpPr>
          <p:spPr>
            <a:xfrm rot="5400000">
              <a:off x="5329323" y="2968303"/>
              <a:ext cx="256092" cy="5469499"/>
            </a:xfrm>
            <a:prstGeom prst="bentConnector3">
              <a:avLst>
                <a:gd name="adj1" fmla="val 34795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5169369" y="6078965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7094392" y="5461766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5169369" y="5702607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101" name="肘形连接符 100"/>
            <p:cNvCxnSpPr>
              <a:stCxn id="83" idx="2"/>
              <a:endCxn id="80" idx="2"/>
            </p:cNvCxnSpPr>
            <p:nvPr/>
          </p:nvCxnSpPr>
          <p:spPr>
            <a:xfrm rot="5400000" flipH="1">
              <a:off x="7231311" y="4614200"/>
              <a:ext cx="23183" cy="1898430"/>
            </a:xfrm>
            <a:prstGeom prst="bentConnector3">
              <a:avLst>
                <a:gd name="adj1" fmla="val -9860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肘形连接符 102"/>
            <p:cNvCxnSpPr>
              <a:stCxn id="83" idx="2"/>
              <a:endCxn id="69" idx="2"/>
            </p:cNvCxnSpPr>
            <p:nvPr/>
          </p:nvCxnSpPr>
          <p:spPr>
            <a:xfrm rot="5400000" flipH="1">
              <a:off x="6326108" y="3708997"/>
              <a:ext cx="23183" cy="3708837"/>
            </a:xfrm>
            <a:prstGeom prst="bentConnector3">
              <a:avLst>
                <a:gd name="adj1" fmla="val -225699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肘形连接符 107"/>
          <p:cNvCxnSpPr>
            <a:stCxn id="74" idx="0"/>
            <a:endCxn id="78" idx="3"/>
          </p:cNvCxnSpPr>
          <p:nvPr/>
        </p:nvCxnSpPr>
        <p:spPr>
          <a:xfrm rot="16200000" flipV="1">
            <a:off x="7405857" y="2160142"/>
            <a:ext cx="420804" cy="11314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、从上述可采用的无冲突的分析方法中，选择一种最简单的方法构造</a:t>
            </a:r>
            <a:r>
              <a:rPr lang="en-US" altLang="zh-CN" sz="2400" dirty="0"/>
              <a:t>LR</a:t>
            </a:r>
            <a:r>
              <a:rPr lang="zh-CN" altLang="en-US" sz="2400" dirty="0"/>
              <a:t>分析表</a:t>
            </a:r>
            <a:r>
              <a:rPr lang="en-US" altLang="zh-CN" sz="2400" dirty="0"/>
              <a:t>(</a:t>
            </a:r>
            <a:r>
              <a:rPr lang="zh-CN" altLang="en-US" sz="2400" dirty="0"/>
              <a:t>构造时终结符排列顺序为 </a:t>
            </a:r>
            <a:r>
              <a:rPr lang="en-US" altLang="zh-CN" sz="2400" dirty="0" err="1"/>
              <a:t>abd</a:t>
            </a:r>
            <a:r>
              <a:rPr lang="en-US" altLang="zh-CN" sz="2400" dirty="0"/>
              <a:t># )</a:t>
            </a:r>
            <a:r>
              <a:rPr lang="zh-CN" altLang="en-US" sz="2400" dirty="0"/>
              <a:t>；</a:t>
            </a:r>
            <a:endParaRPr lang="zh-CN" altLang="en-US" sz="2400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选择构造</a:t>
            </a:r>
            <a:r>
              <a:rPr lang="en-US" altLang="zh-CN" sz="2400" dirty="0"/>
              <a:t>LALR(1)</a:t>
            </a:r>
            <a:r>
              <a:rPr lang="zh-CN" altLang="en-US" sz="2400" dirty="0"/>
              <a:t>分析表如下：</a:t>
            </a:r>
            <a:endParaRPr lang="zh-CN" altLang="en-US" sz="2400" dirty="0"/>
          </a:p>
          <a:p>
            <a:endParaRPr lang="zh-CN" altLang="en-US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479418" y="1745676"/>
          <a:ext cx="6096000" cy="511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6576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状态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ACTION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GOTO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 hMerge="1">
                  <a:tcPr/>
                </a:tc>
                <a:tc hMerge="1">
                  <a:tcPr/>
                </a:tc>
              </a:tr>
              <a:tr h="39600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acc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S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S</a:t>
                      </a:r>
                      <a:r>
                        <a:rPr lang="en-US" altLang="zh-CN" baseline="-25000" dirty="0"/>
                        <a:t>7</a:t>
                      </a:r>
                      <a:endParaRPr lang="zh-CN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r>
                        <a:rPr lang="en-US" altLang="zh-CN" baseline="-25000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S</a:t>
                      </a:r>
                      <a:r>
                        <a:rPr lang="en-US" altLang="zh-CN" baseline="-25000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20903" y="89652"/>
            <a:ext cx="7772222" cy="900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、用构造出的</a:t>
            </a:r>
            <a:r>
              <a:rPr lang="en-US" altLang="zh-CN" sz="2400" dirty="0"/>
              <a:t>LR</a:t>
            </a:r>
            <a:r>
              <a:rPr lang="zh-CN" altLang="en-US" sz="2400" dirty="0"/>
              <a:t>分析表，分析符号串</a:t>
            </a:r>
            <a:r>
              <a:rPr lang="en-US" altLang="zh-CN" sz="2400" dirty="0" err="1"/>
              <a:t>addbd</a:t>
            </a:r>
            <a:r>
              <a:rPr lang="en-US" altLang="zh-CN" sz="2400" dirty="0"/>
              <a:t>#</a:t>
            </a:r>
            <a:r>
              <a:rPr lang="zh-CN" altLang="en-US" sz="2400" dirty="0"/>
              <a:t>是否为该文法的句子。</a:t>
            </a:r>
            <a:endParaRPr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79036" y="1187504"/>
          <a:ext cx="4579214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424"/>
                <a:gridCol w="1250504"/>
                <a:gridCol w="1250504"/>
                <a:gridCol w="1419782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步骤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状态栈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符号栈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输入串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err="1"/>
                        <a:t>addbd</a:t>
                      </a:r>
                      <a:r>
                        <a:rPr lang="en-US" altLang="zh-CN" sz="1800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ddbd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en-US" altLang="zh-CN" dirty="0" err="1"/>
                        <a:t>aA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/>
                        <a:t>ddbd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en-US" altLang="zh-CN" dirty="0" err="1"/>
                        <a:t>aAd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/>
                        <a:t>dbd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/>
                        <a:t>dbd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/>
                        <a:t>bd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en-US" altLang="zh-CN" dirty="0" err="1"/>
                        <a:t>Adb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d#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en-US" altLang="zh-CN" dirty="0" err="1"/>
                        <a:t>AdD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d#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02469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en-US" altLang="zh-CN" dirty="0" err="1"/>
                        <a:t>AdDd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02469(10)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en-US" altLang="zh-CN" dirty="0" err="1"/>
                        <a:t>AdDdA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en-US" altLang="zh-CN" dirty="0" err="1"/>
                        <a:t>AdD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内容占位符 3"/>
          <p:cNvSpPr txBox="1"/>
          <p:nvPr/>
        </p:nvSpPr>
        <p:spPr>
          <a:xfrm>
            <a:off x="2780325" y="6002684"/>
            <a:ext cx="6272235" cy="6305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504190" marR="0" indent="-50419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7745" indent="-50419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3955" indent="-1365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3" pitchFamily="18" charset="2"/>
              <a:buChar char="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8275" indent="-1365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3" pitchFamily="18" charset="2"/>
              <a:buChar char="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365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3" pitchFamily="18" charset="2"/>
              <a:buChar char="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分析成功，所以符号串</a:t>
            </a:r>
            <a:r>
              <a:rPr lang="en-US" altLang="zh-CN" sz="2400" dirty="0">
                <a:solidFill>
                  <a:srgbClr val="FF0000"/>
                </a:solidFill>
              </a:rPr>
              <a:t>b((</a:t>
            </a:r>
            <a:r>
              <a:rPr lang="en-US" altLang="zh-CN" sz="2400" dirty="0" err="1">
                <a:solidFill>
                  <a:srgbClr val="FF0000"/>
                </a:solidFill>
              </a:rPr>
              <a:t>aa</a:t>
            </a:r>
            <a:r>
              <a:rPr lang="en-US" altLang="zh-CN" sz="2400" dirty="0">
                <a:solidFill>
                  <a:srgbClr val="FF0000"/>
                </a:solidFill>
              </a:rPr>
              <a:t>)a)b#</a:t>
            </a:r>
            <a:r>
              <a:rPr lang="zh-CN" altLang="en-US" sz="2400" dirty="0">
                <a:solidFill>
                  <a:srgbClr val="FF0000"/>
                </a:solidFill>
              </a:rPr>
              <a:t>是文法的句子。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31715" y="1613564"/>
          <a:ext cx="3868463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49"/>
                <a:gridCol w="465282"/>
                <a:gridCol w="465282"/>
                <a:gridCol w="521897"/>
                <a:gridCol w="545249"/>
                <a:gridCol w="405234"/>
                <a:gridCol w="503026"/>
                <a:gridCol w="417244"/>
              </a:tblGrid>
              <a:tr h="33528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状态</a:t>
                      </a:r>
                      <a:endParaRPr lang="zh-CN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ACTION</a:t>
                      </a:r>
                      <a:endParaRPr lang="zh-CN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GOTO</a:t>
                      </a:r>
                      <a:endParaRPr lang="zh-CN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 hMerge="1">
                  <a:tcPr/>
                </a:tc>
                <a:tc hMerge="1">
                  <a:tcPr/>
                </a:tc>
              </a:tr>
              <a:tr h="36576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#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</a:t>
                      </a:r>
                      <a:r>
                        <a:rPr lang="en-US" altLang="zh-CN" sz="1600" baseline="-25000" dirty="0"/>
                        <a:t>3</a:t>
                      </a:r>
                      <a:endParaRPr lang="zh-CN" alt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</a:t>
                      </a:r>
                      <a:r>
                        <a:rPr lang="en-US" altLang="zh-CN" sz="1600" baseline="-25000" dirty="0"/>
                        <a:t>4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</a:t>
                      </a:r>
                      <a:r>
                        <a:rPr lang="en-US" altLang="zh-CN" sz="1600" baseline="-250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acc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S</a:t>
                      </a:r>
                      <a:r>
                        <a:rPr lang="en-US" altLang="zh-CN" sz="1600" baseline="-25000" dirty="0"/>
                        <a:t>4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</a:t>
                      </a:r>
                      <a:r>
                        <a:rPr lang="en-US" altLang="zh-CN" sz="1600" baseline="-25000" dirty="0"/>
                        <a:t>3</a:t>
                      </a:r>
                      <a:endParaRPr lang="zh-CN" alt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r</a:t>
                      </a:r>
                      <a:r>
                        <a:rPr lang="en-US" altLang="zh-CN" sz="1600" baseline="-25000" dirty="0"/>
                        <a:t>4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S</a:t>
                      </a:r>
                      <a:r>
                        <a:rPr lang="en-US" altLang="zh-CN" sz="1600" baseline="-25000" dirty="0"/>
                        <a:t>7</a:t>
                      </a:r>
                      <a:endParaRPr lang="zh-CN" alt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r</a:t>
                      </a:r>
                      <a:r>
                        <a:rPr lang="en-US" altLang="zh-CN" sz="1600" baseline="-25000" dirty="0"/>
                        <a:t>7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r</a:t>
                      </a:r>
                      <a:r>
                        <a:rPr lang="en-US" altLang="zh-CN" sz="1600" baseline="-25000" dirty="0"/>
                        <a:t>7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</a:t>
                      </a:r>
                      <a:r>
                        <a:rPr lang="en-US" altLang="zh-CN" sz="1600" baseline="-25000" dirty="0"/>
                        <a:t>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S</a:t>
                      </a:r>
                      <a:r>
                        <a:rPr lang="en-US" altLang="zh-CN" sz="1600" baseline="-25000" dirty="0"/>
                        <a:t>9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r</a:t>
                      </a:r>
                      <a:r>
                        <a:rPr lang="en-US" altLang="zh-CN" sz="1600" baseline="-250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</a:t>
                      </a:r>
                      <a:r>
                        <a:rPr lang="en-US" altLang="zh-CN" sz="1600" baseline="-25000" dirty="0"/>
                        <a:t>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</a:t>
                      </a:r>
                      <a:r>
                        <a:rPr lang="en-US" altLang="zh-CN" sz="1600" baseline="-25000" dirty="0"/>
                        <a:t>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</a:t>
                      </a:r>
                      <a:r>
                        <a:rPr lang="en-US" altLang="zh-CN" sz="1600" baseline="-25000" dirty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</a:t>
                      </a:r>
                      <a:r>
                        <a:rPr lang="en-US" altLang="zh-CN" sz="1600" baseline="-25000" dirty="0"/>
                        <a:t>3</a:t>
                      </a:r>
                      <a:endParaRPr lang="zh-CN" alt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</a:t>
                      </a:r>
                      <a:r>
                        <a:rPr lang="en-US" altLang="zh-CN" sz="1600" baseline="-25000" dirty="0"/>
                        <a:t>4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</a:t>
                      </a:r>
                      <a:r>
                        <a:rPr lang="en-US" altLang="zh-CN" sz="1600" baseline="-25000" dirty="0"/>
                        <a:t>4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</a:t>
                      </a:r>
                      <a:r>
                        <a:rPr lang="en-US" altLang="zh-CN" sz="1600" baseline="-25000" dirty="0"/>
                        <a:t>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</a:t>
                      </a:r>
                      <a:r>
                        <a:rPr lang="en-US" altLang="zh-CN" sz="1600" baseline="-25000" dirty="0"/>
                        <a:t>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573" y="1007012"/>
            <a:ext cx="3951605" cy="5363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5649216" y="5193865"/>
              <a:ext cx="454322" cy="42144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5649216" y="5193865"/>
                <a:ext cx="454322" cy="421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墨迹 6"/>
              <p14:cNvContentPartPr/>
              <p14:nvPr/>
            </p14:nvContentPartPr>
            <p14:xfrm>
              <a:off x="5640992" y="5201061"/>
              <a:ext cx="423486" cy="8222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5"/>
            </p:blipFill>
            <p:spPr>
              <a:xfrm>
                <a:off x="5640992" y="5201061"/>
                <a:ext cx="423486" cy="82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0" name="墨迹 9"/>
              <p14:cNvContentPartPr/>
              <p14:nvPr/>
            </p14:nvContentPartPr>
            <p14:xfrm>
              <a:off x="6093259" y="4942036"/>
              <a:ext cx="20557" cy="291917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7"/>
            </p:blipFill>
            <p:spPr>
              <a:xfrm>
                <a:off x="6093259" y="4942036"/>
                <a:ext cx="20557" cy="291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1" name="墨迹 10"/>
              <p14:cNvContentPartPr/>
              <p14:nvPr/>
            </p14:nvContentPartPr>
            <p14:xfrm>
              <a:off x="5632769" y="4933812"/>
              <a:ext cx="472824" cy="320698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9"/>
            </p:blipFill>
            <p:spPr>
              <a:xfrm>
                <a:off x="5632769" y="4933812"/>
                <a:ext cx="472824" cy="320698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属性文法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  <a:endParaRPr lang="en-US" altLang="zh-CN" dirty="0"/>
          </a:p>
          <a:p>
            <a:pPr lvl="1"/>
            <a:r>
              <a:rPr lang="zh-CN" altLang="en-US" dirty="0"/>
              <a:t>综合属性</a:t>
            </a:r>
            <a:endParaRPr lang="en-US" altLang="zh-CN" dirty="0"/>
          </a:p>
          <a:p>
            <a:pPr lvl="1"/>
            <a:r>
              <a:rPr lang="zh-CN" altLang="en-US" dirty="0"/>
              <a:t>继承属性</a:t>
            </a:r>
            <a:endParaRPr lang="en-US" altLang="zh-CN" dirty="0"/>
          </a:p>
          <a:p>
            <a:pPr lvl="1"/>
            <a:r>
              <a:rPr lang="zh-CN" altLang="en-US" dirty="0"/>
              <a:t>计算顺序</a:t>
            </a:r>
            <a:endParaRPr lang="en-US" altLang="zh-CN" dirty="0"/>
          </a:p>
          <a:p>
            <a:r>
              <a:rPr lang="zh-CN" altLang="en-US" dirty="0"/>
              <a:t>语法制导翻译方法</a:t>
            </a:r>
            <a:endParaRPr lang="zh-CN" altLang="en-US" dirty="0"/>
          </a:p>
          <a:p>
            <a:pPr lvl="1"/>
            <a:r>
              <a:rPr lang="zh-CN" altLang="en-US" dirty="0"/>
              <a:t>翻译要求</a:t>
            </a:r>
            <a:endParaRPr lang="zh-CN" altLang="en-US" dirty="0"/>
          </a:p>
          <a:p>
            <a:pPr lvl="1"/>
            <a:r>
              <a:rPr lang="zh-CN" altLang="en-US" dirty="0"/>
              <a:t>翻译过程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中间代码生成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04190" lvl="1"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/>
              <a:t>逆波兰式</a:t>
            </a:r>
            <a:endParaRPr lang="zh-CN" altLang="en-US" sz="2800" dirty="0"/>
          </a:p>
          <a:p>
            <a:pPr marL="504190" lvl="1"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/>
              <a:t>三元式</a:t>
            </a:r>
            <a:endParaRPr lang="zh-CN" altLang="en-US" sz="2800" dirty="0"/>
          </a:p>
          <a:p>
            <a:pPr marL="504190" lvl="1"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/>
              <a:t>树</a:t>
            </a:r>
            <a:endParaRPr lang="zh-CN" altLang="en-US" sz="2800" dirty="0"/>
          </a:p>
          <a:p>
            <a:pPr marL="504190" lvl="1"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/>
              <a:t>四元式</a:t>
            </a:r>
            <a:endParaRPr lang="zh-CN" altLang="en-US" sz="28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常见题型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属性文法的理解</a:t>
            </a:r>
            <a:endParaRPr lang="zh-CN" altLang="en-US" dirty="0"/>
          </a:p>
          <a:p>
            <a:r>
              <a:rPr lang="zh-CN" altLang="en-US" dirty="0"/>
              <a:t>语义子程序的编制</a:t>
            </a:r>
            <a:endParaRPr lang="zh-CN" altLang="en-US" dirty="0"/>
          </a:p>
          <a:p>
            <a:r>
              <a:rPr lang="zh-CN" altLang="en-US" dirty="0"/>
              <a:t>表达式的翻译（逆波兰式、三元式、四元式）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正规式</a:t>
            </a:r>
            <a:endParaRPr lang="zh-CN" altLang="en-US" dirty="0"/>
          </a:p>
          <a:p>
            <a:r>
              <a:rPr lang="zh-CN" altLang="en-US" dirty="0"/>
              <a:t>正规文法</a:t>
            </a:r>
            <a:endParaRPr lang="zh-CN" altLang="en-US" dirty="0"/>
          </a:p>
          <a:p>
            <a:r>
              <a:rPr lang="zh-CN" altLang="en-US" dirty="0"/>
              <a:t>有限自动机</a:t>
            </a:r>
            <a:endParaRPr lang="zh-CN" altLang="en-US" dirty="0"/>
          </a:p>
          <a:p>
            <a:r>
              <a:rPr lang="en-US" altLang="zh-CN" dirty="0"/>
              <a:t>DFA</a:t>
            </a:r>
            <a:r>
              <a:rPr lang="zh-CN" altLang="en-US" dirty="0"/>
              <a:t>：确定的有限自动机</a:t>
            </a:r>
            <a:endParaRPr lang="zh-CN" altLang="en-US" dirty="0"/>
          </a:p>
          <a:p>
            <a:r>
              <a:rPr lang="zh-CN" altLang="en-US" dirty="0"/>
              <a:t>知识点：</a:t>
            </a:r>
            <a:endParaRPr lang="zh-CN" altLang="en-US" dirty="0"/>
          </a:p>
          <a:p>
            <a:pPr lvl="1"/>
            <a:r>
              <a:rPr lang="zh-CN" altLang="en-US" dirty="0"/>
              <a:t>语言、自动机、正规式和正规文法的关系</a:t>
            </a:r>
            <a:endParaRPr lang="zh-CN" altLang="en-US" dirty="0"/>
          </a:p>
          <a:p>
            <a:pPr lvl="1"/>
            <a:r>
              <a:rPr lang="zh-CN" altLang="en-US" dirty="0"/>
              <a:t>自动机和识别过程的关系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语法制导翻译例题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768350" y="1322773"/>
            <a:ext cx="7771968" cy="2710747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有文法  </a:t>
            </a:r>
            <a:r>
              <a:rPr lang="en-US" altLang="zh-CN" sz="2400" dirty="0"/>
              <a:t>G[S]</a:t>
            </a:r>
            <a:r>
              <a:rPr lang="zh-CN" altLang="en-US" sz="2400" dirty="0"/>
              <a:t>：</a:t>
            </a:r>
            <a:r>
              <a:rPr lang="en-US" altLang="zh-CN" sz="2400" dirty="0"/>
              <a:t>S→S0|S1|0|1</a:t>
            </a:r>
            <a:endParaRPr lang="en-US" altLang="zh-CN" sz="2400" dirty="0"/>
          </a:p>
          <a:p>
            <a:r>
              <a:rPr lang="zh-CN" altLang="en-US" sz="2400" dirty="0"/>
              <a:t>请按照语法制导翻译的方法，给出每个产生式相应的语义规则</a:t>
            </a:r>
            <a:r>
              <a:rPr lang="en-US" altLang="zh-CN" sz="2400" dirty="0"/>
              <a:t>(</a:t>
            </a:r>
            <a:r>
              <a:rPr lang="zh-CN" altLang="en-US" sz="2400" dirty="0"/>
              <a:t>或者说配上语义动作子程序</a:t>
            </a:r>
            <a:r>
              <a:rPr lang="en-US" altLang="zh-CN" sz="2400" dirty="0"/>
              <a:t>)</a:t>
            </a:r>
            <a:r>
              <a:rPr lang="zh-CN" altLang="en-US" sz="2400" dirty="0"/>
              <a:t>，它输出由</a:t>
            </a:r>
            <a:r>
              <a:rPr lang="en-US" altLang="zh-CN" sz="2400" dirty="0"/>
              <a:t>S</a:t>
            </a:r>
            <a:r>
              <a:rPr lang="zh-CN" altLang="en-US" sz="2400" dirty="0"/>
              <a:t>生成的二进制的数值。例如，对于输入</a:t>
            </a:r>
            <a:r>
              <a:rPr lang="en-US" altLang="zh-CN" sz="2400" dirty="0"/>
              <a:t>101</a:t>
            </a:r>
            <a:r>
              <a:rPr lang="zh-CN" altLang="en-US" sz="2400" dirty="0"/>
              <a:t>，输出</a:t>
            </a:r>
            <a:r>
              <a:rPr lang="en-US" altLang="zh-CN" sz="2400" dirty="0"/>
              <a:t>5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解：拓展文法，加入新开始符号</a:t>
            </a:r>
            <a:r>
              <a:rPr lang="en-US" altLang="zh-CN" sz="2400" dirty="0"/>
              <a:t>S’</a:t>
            </a:r>
            <a:r>
              <a:rPr lang="zh-CN" altLang="en-US" sz="2400" dirty="0"/>
              <a:t>和产生式</a:t>
            </a:r>
            <a:r>
              <a:rPr lang="en-US" altLang="zh-CN" sz="2400" dirty="0"/>
              <a:t>S’→S</a:t>
            </a:r>
            <a:r>
              <a:rPr lang="zh-CN" altLang="en-US" sz="2400" dirty="0"/>
              <a:t>。用 </a:t>
            </a:r>
            <a:r>
              <a:rPr lang="en-US" altLang="zh-CN" sz="2400" dirty="0" err="1"/>
              <a:t>S.val</a:t>
            </a:r>
            <a:r>
              <a:rPr lang="en-US" altLang="zh-CN" sz="2400" dirty="0"/>
              <a:t> </a:t>
            </a:r>
            <a:r>
              <a:rPr lang="zh-CN" altLang="en-US" sz="2400" dirty="0"/>
              <a:t>表示二进制值。语义规则如下：</a:t>
            </a:r>
            <a:endParaRPr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33205" y="4001824"/>
          <a:ext cx="455041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280"/>
                <a:gridCol w="269113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产生式</a:t>
                      </a:r>
                      <a:endParaRPr lang="zh-CN" altLang="en-US" sz="2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语义规则</a:t>
                      </a:r>
                      <a:endParaRPr lang="zh-CN" altLang="en-US" sz="2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(0) S’→S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print(</a:t>
                      </a:r>
                      <a:r>
                        <a:rPr lang="en-US" altLang="zh-CN" sz="2400" dirty="0" err="1"/>
                        <a:t>S.val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(1) S→S</a:t>
                      </a:r>
                      <a:r>
                        <a:rPr lang="en-US" altLang="zh-CN" sz="2400" baseline="30000" dirty="0"/>
                        <a:t>1</a:t>
                      </a:r>
                      <a:r>
                        <a:rPr lang="en-US" altLang="zh-CN" sz="2400" dirty="0"/>
                        <a:t> 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S.val</a:t>
                      </a:r>
                      <a:r>
                        <a:rPr lang="en-US" altLang="zh-CN" sz="2400" dirty="0"/>
                        <a:t>= 2*S</a:t>
                      </a:r>
                      <a:r>
                        <a:rPr lang="en-US" altLang="zh-CN" sz="2400" baseline="30000" dirty="0"/>
                        <a:t>1</a:t>
                      </a:r>
                      <a:r>
                        <a:rPr lang="en-US" altLang="zh-CN" sz="2400" dirty="0"/>
                        <a:t>.val</a:t>
                      </a:r>
                      <a:endParaRPr lang="zh-CN" alt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(2) S→S</a:t>
                      </a:r>
                      <a:r>
                        <a:rPr lang="en-US" altLang="zh-CN" sz="2400" baseline="30000" dirty="0"/>
                        <a:t>1</a:t>
                      </a:r>
                      <a:r>
                        <a:rPr lang="en-US" altLang="zh-CN" sz="2400" dirty="0"/>
                        <a:t> 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err="1"/>
                        <a:t>S.val</a:t>
                      </a:r>
                      <a:r>
                        <a:rPr lang="en-US" altLang="zh-CN" sz="2400" dirty="0"/>
                        <a:t>= 2*S</a:t>
                      </a:r>
                      <a:r>
                        <a:rPr lang="en-US" altLang="zh-CN" sz="2400" baseline="30000" dirty="0"/>
                        <a:t>1</a:t>
                      </a:r>
                      <a:r>
                        <a:rPr lang="en-US" altLang="zh-CN" sz="2400" dirty="0"/>
                        <a:t>.val+1</a:t>
                      </a:r>
                      <a:endParaRPr lang="en-US" altLang="zh-CN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(3) S→ 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S.val</a:t>
                      </a:r>
                      <a:r>
                        <a:rPr lang="en-US" altLang="zh-CN" sz="2400" dirty="0"/>
                        <a:t>= 0</a:t>
                      </a:r>
                      <a:endParaRPr lang="zh-CN" alt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(4) S→ 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err="1"/>
                        <a:t>S.val</a:t>
                      </a:r>
                      <a:r>
                        <a:rPr lang="en-US" altLang="zh-CN" sz="2400" dirty="0"/>
                        <a:t>= 1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语法制导翻译例题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768350" y="1447060"/>
            <a:ext cx="7771968" cy="502358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令</a:t>
            </a:r>
            <a:r>
              <a:rPr lang="en-US" altLang="zh-CN" sz="2400" dirty="0" err="1"/>
              <a:t>S.val</a:t>
            </a:r>
            <a:r>
              <a:rPr lang="zh-CN" altLang="en-US" sz="2400" dirty="0"/>
              <a:t>为下面的文法由</a:t>
            </a:r>
            <a:r>
              <a:rPr lang="en-US" altLang="zh-CN" sz="2400" dirty="0"/>
              <a:t>S</a:t>
            </a:r>
            <a:r>
              <a:rPr lang="zh-CN" altLang="en-US" sz="2400" dirty="0"/>
              <a:t>生成的二进制数的值</a:t>
            </a:r>
            <a:r>
              <a:rPr lang="en-US" altLang="zh-CN" sz="2400" dirty="0"/>
              <a:t>(</a:t>
            </a:r>
            <a:r>
              <a:rPr lang="zh-CN" altLang="en-US" sz="2400" dirty="0"/>
              <a:t>如，对于输入</a:t>
            </a:r>
            <a:r>
              <a:rPr lang="en-US" altLang="zh-CN" sz="2400" dirty="0"/>
              <a:t>101.101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S.val</a:t>
            </a:r>
            <a:r>
              <a:rPr lang="en-US" altLang="zh-CN" sz="2400" dirty="0"/>
              <a:t>=5.625)</a:t>
            </a:r>
            <a:r>
              <a:rPr lang="zh-CN" altLang="en-US" sz="2400" dirty="0"/>
              <a:t>，其中第一个二进制位的值是</a:t>
            </a:r>
            <a:r>
              <a:rPr lang="en-US" altLang="zh-CN" sz="2400" dirty="0"/>
              <a:t>4</a:t>
            </a:r>
            <a:r>
              <a:rPr lang="zh-CN" altLang="en-US" sz="2400" dirty="0"/>
              <a:t>，最后一个二进制位的值是</a:t>
            </a:r>
            <a:r>
              <a:rPr lang="en-US" altLang="zh-CN" sz="2400" dirty="0"/>
              <a:t>0.125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按照语法制导翻译的方法，对每个产生式给出相应的语义规则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383926" y="2720971"/>
            <a:ext cx="3270281" cy="138535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G[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CN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→ L.L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endParaRPr lang="zh-CN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47675"/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 → LB 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endParaRPr lang="pt-BR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47675"/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→ 0 | 1</a:t>
            </a:r>
            <a:endParaRPr lang="zh-CN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21157" y="237552"/>
            <a:ext cx="7771968" cy="252574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解：拓展文法，加入新开始符号</a:t>
            </a:r>
            <a:r>
              <a:rPr lang="en-US" altLang="zh-CN" sz="2400" dirty="0"/>
              <a:t>S’</a:t>
            </a:r>
            <a:r>
              <a:rPr lang="zh-CN" altLang="en-US" sz="2400" dirty="0"/>
              <a:t>和产生式</a:t>
            </a:r>
            <a:r>
              <a:rPr lang="en-US" altLang="zh-CN" sz="2400" dirty="0"/>
              <a:t>S’→S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用综合属性 </a:t>
            </a:r>
            <a:r>
              <a:rPr lang="en-US" altLang="zh-CN" sz="2400" dirty="0" err="1"/>
              <a:t>S.val</a:t>
            </a:r>
            <a:r>
              <a:rPr lang="en-US" altLang="zh-CN" sz="2400" dirty="0"/>
              <a:t> 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L.val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B.val</a:t>
            </a:r>
            <a:r>
              <a:rPr lang="zh-CN" altLang="en-US" sz="2400" dirty="0"/>
              <a:t>表示</a:t>
            </a:r>
            <a:r>
              <a:rPr lang="en-US" altLang="zh-CN" sz="2400" dirty="0"/>
              <a:t>S</a:t>
            </a:r>
            <a:r>
              <a:rPr lang="zh-CN" altLang="en-US" sz="2400" dirty="0"/>
              <a:t>、</a:t>
            </a:r>
            <a:r>
              <a:rPr lang="en-US" altLang="zh-CN" sz="2400" dirty="0"/>
              <a:t>L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的十进制值，综合属性</a:t>
            </a:r>
            <a:r>
              <a:rPr lang="en-US" altLang="zh-CN" sz="2400" dirty="0" err="1"/>
              <a:t>L.len</a:t>
            </a:r>
            <a:r>
              <a:rPr lang="zh-CN" altLang="en-US" sz="2400" dirty="0"/>
              <a:t>计算二进制数串的位数，用</a:t>
            </a:r>
            <a:r>
              <a:rPr lang="en-US" altLang="zh-CN" sz="2400" dirty="0">
                <a:sym typeface="Wingdings" panose="05000000000000000000" pitchFamily="2" charset="2"/>
              </a:rPr>
              <a:t>L</a:t>
            </a:r>
            <a:r>
              <a:rPr lang="en-US" altLang="zh-CN" sz="2400" baseline="30000" dirty="0">
                <a:sym typeface="Wingdings" panose="05000000000000000000" pitchFamily="2" charset="2"/>
              </a:rPr>
              <a:t>2</a:t>
            </a:r>
            <a:r>
              <a:rPr lang="en-US" altLang="zh-CN" sz="2400" dirty="0">
                <a:sym typeface="Wingdings" panose="05000000000000000000" pitchFamily="2" charset="2"/>
              </a:rPr>
              <a:t>.val * 2 </a:t>
            </a:r>
            <a:r>
              <a:rPr lang="en-US" altLang="zh-CN" sz="2400" baseline="30000" dirty="0">
                <a:sym typeface="Wingdings" panose="05000000000000000000" pitchFamily="2" charset="2"/>
              </a:rPr>
              <a:t>–L2.len</a:t>
            </a:r>
            <a:r>
              <a:rPr lang="zh-CN" altLang="en-US" sz="2400" dirty="0">
                <a:sym typeface="Wingdings" panose="05000000000000000000" pitchFamily="2" charset="2"/>
              </a:rPr>
              <a:t>得到小数部分的十进制值。</a:t>
            </a:r>
            <a:endParaRPr lang="en-US" altLang="zh-CN" sz="2400" dirty="0"/>
          </a:p>
          <a:p>
            <a:r>
              <a:rPr lang="zh-CN" altLang="en-US" sz="2400" dirty="0"/>
              <a:t>属性文法如下：</a:t>
            </a:r>
            <a:endParaRPr lang="zh-CN" altLang="en-US" sz="2400" dirty="0"/>
          </a:p>
          <a:p>
            <a:endParaRPr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87576" y="2459017"/>
          <a:ext cx="6840423" cy="4333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962"/>
                <a:gridCol w="4696461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产生式</a:t>
                      </a:r>
                      <a:endParaRPr lang="zh-CN" altLang="en-US" sz="2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语义规则</a:t>
                      </a:r>
                      <a:endParaRPr lang="zh-CN" altLang="en-US" sz="2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(0) S’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2400" dirty="0"/>
                        <a:t>S 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print(</a:t>
                      </a:r>
                      <a:r>
                        <a:rPr lang="en-US" altLang="zh-CN" sz="2400" dirty="0" err="1"/>
                        <a:t>S.val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(1) S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2400" dirty="0">
                          <a:ea typeface="宋体" pitchFamily="2" charset="-122"/>
                          <a:sym typeface="Wingdings" panose="05000000000000000000" pitchFamily="2" charset="2"/>
                        </a:rPr>
                        <a:t>L</a:t>
                      </a:r>
                      <a:r>
                        <a:rPr lang="en-US" altLang="zh-CN" sz="2400" baseline="30000" dirty="0">
                          <a:ea typeface="宋体" pitchFamily="2" charset="-122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n-US" altLang="zh-CN" sz="2400" dirty="0">
                          <a:ea typeface="宋体" pitchFamily="2" charset="-12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en-US" altLang="zh-CN" sz="2400" baseline="30000" dirty="0">
                          <a:ea typeface="宋体" pitchFamily="2" charset="-122"/>
                          <a:sym typeface="Wingdings" panose="05000000000000000000" pitchFamily="2" charset="2"/>
                        </a:rPr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ea typeface="宋体" pitchFamily="2" charset="-122"/>
                          <a:sym typeface="Wingdings" panose="05000000000000000000" pitchFamily="2" charset="2"/>
                        </a:rPr>
                        <a:t>S.val</a:t>
                      </a:r>
                      <a:r>
                        <a:rPr lang="en-US" altLang="zh-CN" sz="2400" dirty="0">
                          <a:ea typeface="宋体" pitchFamily="2" charset="-122"/>
                          <a:sym typeface="Wingdings" panose="05000000000000000000" pitchFamily="2" charset="2"/>
                        </a:rPr>
                        <a:t> = L</a:t>
                      </a:r>
                      <a:r>
                        <a:rPr lang="en-US" altLang="zh-CN" sz="2400" baseline="30000" dirty="0">
                          <a:ea typeface="宋体" pitchFamily="2" charset="-122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zh-CN" sz="2400" dirty="0">
                          <a:ea typeface="宋体" pitchFamily="2" charset="-122"/>
                          <a:sym typeface="Wingdings" panose="05000000000000000000" pitchFamily="2" charset="2"/>
                        </a:rPr>
                        <a:t>.val + L</a:t>
                      </a:r>
                      <a:r>
                        <a:rPr lang="en-US" altLang="zh-CN" sz="2400" baseline="30000" dirty="0">
                          <a:ea typeface="宋体" pitchFamily="2" charset="-122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zh-CN" sz="2400" dirty="0">
                          <a:ea typeface="宋体" pitchFamily="2" charset="-122"/>
                          <a:sym typeface="Wingdings" panose="05000000000000000000" pitchFamily="2" charset="2"/>
                        </a:rPr>
                        <a:t>.val * 2 </a:t>
                      </a:r>
                      <a:r>
                        <a:rPr lang="en-US" altLang="zh-CN" sz="2400" baseline="30000" dirty="0">
                          <a:ea typeface="宋体" pitchFamily="2" charset="-122"/>
                          <a:sym typeface="Wingdings" panose="05000000000000000000" pitchFamily="2" charset="2"/>
                        </a:rPr>
                        <a:t>–L2.len</a:t>
                      </a:r>
                      <a:endParaRPr lang="zh-CN" altLang="en-US" sz="2400" dirty="0"/>
                    </a:p>
                  </a:txBody>
                  <a:tcPr/>
                </a:tc>
              </a:tr>
              <a:tr h="47468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(2) S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L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err="1"/>
                        <a:t>S.val</a:t>
                      </a:r>
                      <a:r>
                        <a:rPr lang="en-US" altLang="zh-CN" sz="2400" dirty="0"/>
                        <a:t>= </a:t>
                      </a:r>
                      <a:r>
                        <a:rPr lang="en-US" altLang="zh-CN" sz="2400" dirty="0" err="1"/>
                        <a:t>L.val</a:t>
                      </a:r>
                      <a:endParaRPr lang="en-US" altLang="zh-CN" sz="2400" dirty="0"/>
                    </a:p>
                  </a:txBody>
                  <a:tcPr/>
                </a:tc>
              </a:tr>
              <a:tr h="786384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(3) L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2400" dirty="0">
                          <a:ea typeface="宋体" pitchFamily="2" charset="-122"/>
                          <a:sym typeface="Wingdings" panose="05000000000000000000" pitchFamily="2" charset="2"/>
                        </a:rPr>
                        <a:t>L</a:t>
                      </a:r>
                      <a:r>
                        <a:rPr lang="en-US" altLang="zh-CN" sz="2400" baseline="30000" dirty="0">
                          <a:ea typeface="宋体" pitchFamily="2" charset="-122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B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ct val="10000"/>
                        </a:spcBef>
                        <a:buNone/>
                        <a:defRPr/>
                      </a:pPr>
                      <a:r>
                        <a:rPr lang="en-US" altLang="zh-CN" sz="2400" dirty="0" err="1">
                          <a:ea typeface="宋体" pitchFamily="2" charset="-122"/>
                          <a:sym typeface="Wingdings" panose="05000000000000000000" pitchFamily="2" charset="2"/>
                        </a:rPr>
                        <a:t>L.val</a:t>
                      </a:r>
                      <a:r>
                        <a:rPr lang="en-US" altLang="zh-CN" sz="2400" dirty="0">
                          <a:ea typeface="宋体" pitchFamily="2" charset="-122"/>
                          <a:sym typeface="Wingdings" panose="05000000000000000000" pitchFamily="2" charset="2"/>
                        </a:rPr>
                        <a:t> = 2 * L</a:t>
                      </a:r>
                      <a:r>
                        <a:rPr lang="en-US" altLang="zh-CN" sz="2400" baseline="30000" dirty="0">
                          <a:ea typeface="宋体" pitchFamily="2" charset="-122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zh-CN" sz="2400" dirty="0">
                          <a:ea typeface="宋体" pitchFamily="2" charset="-122"/>
                          <a:sym typeface="Wingdings" panose="05000000000000000000" pitchFamily="2" charset="2"/>
                        </a:rPr>
                        <a:t>.val + </a:t>
                      </a:r>
                      <a:r>
                        <a:rPr lang="en-US" altLang="zh-CN" sz="2400" dirty="0" err="1">
                          <a:ea typeface="宋体" pitchFamily="2" charset="-122"/>
                          <a:sym typeface="Wingdings" panose="05000000000000000000" pitchFamily="2" charset="2"/>
                        </a:rPr>
                        <a:t>B.val</a:t>
                      </a:r>
                      <a:r>
                        <a:rPr lang="en-US" altLang="zh-CN" sz="2400" dirty="0">
                          <a:ea typeface="宋体" pitchFamily="2" charset="-122"/>
                          <a:sym typeface="Wingdings" panose="05000000000000000000" pitchFamily="2" charset="2"/>
                        </a:rPr>
                        <a:t>;</a:t>
                      </a:r>
                      <a:endParaRPr lang="en-US" altLang="zh-CN" sz="2400" dirty="0">
                        <a:ea typeface="宋体" pitchFamily="2" charset="-122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ct val="10000"/>
                        </a:spcBef>
                        <a:buNone/>
                        <a:defRPr/>
                      </a:pPr>
                      <a:r>
                        <a:rPr lang="en-US" altLang="zh-CN" sz="2400" dirty="0" err="1">
                          <a:ea typeface="宋体" pitchFamily="2" charset="-122"/>
                          <a:sym typeface="Wingdings" panose="05000000000000000000" pitchFamily="2" charset="2"/>
                        </a:rPr>
                        <a:t>L.len</a:t>
                      </a:r>
                      <a:r>
                        <a:rPr lang="en-US" altLang="zh-CN" sz="2400" dirty="0">
                          <a:ea typeface="宋体" pitchFamily="2" charset="-122"/>
                          <a:sym typeface="Wingdings" panose="05000000000000000000" pitchFamily="2" charset="2"/>
                        </a:rPr>
                        <a:t> = L</a:t>
                      </a:r>
                      <a:r>
                        <a:rPr lang="en-US" altLang="zh-CN" sz="2400" baseline="30000" dirty="0">
                          <a:ea typeface="宋体" pitchFamily="2" charset="-122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zh-CN" sz="2400" dirty="0">
                          <a:ea typeface="宋体" pitchFamily="2" charset="-122"/>
                          <a:sym typeface="Wingdings" panose="05000000000000000000" pitchFamily="2" charset="2"/>
                        </a:rPr>
                        <a:t>.len + 1</a:t>
                      </a:r>
                      <a:endParaRPr lang="zh-CN" altLang="en-US" sz="2400" dirty="0">
                        <a:ea typeface="宋体" pitchFamily="2" charset="-122"/>
                        <a:sym typeface="Wingdings" panose="05000000000000000000" pitchFamily="2" charset="2"/>
                      </a:endParaRPr>
                    </a:p>
                  </a:txBody>
                  <a:tcPr/>
                </a:tc>
              </a:tr>
              <a:tr h="786384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(4) L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B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ct val="10000"/>
                        </a:spcBef>
                        <a:buNone/>
                        <a:defRPr/>
                      </a:pPr>
                      <a:r>
                        <a:rPr lang="en-US" altLang="zh-CN" sz="2400" dirty="0" err="1">
                          <a:ea typeface="宋体" pitchFamily="2" charset="-122"/>
                          <a:sym typeface="Wingdings" panose="05000000000000000000" pitchFamily="2" charset="2"/>
                        </a:rPr>
                        <a:t>L.val</a:t>
                      </a:r>
                      <a:r>
                        <a:rPr lang="en-US" altLang="zh-CN" sz="2400" dirty="0">
                          <a:ea typeface="宋体" pitchFamily="2" charset="-122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zh-CN" sz="2400" dirty="0" err="1">
                          <a:ea typeface="宋体" pitchFamily="2" charset="-122"/>
                          <a:sym typeface="Wingdings" panose="05000000000000000000" pitchFamily="2" charset="2"/>
                        </a:rPr>
                        <a:t>B.val</a:t>
                      </a:r>
                      <a:r>
                        <a:rPr lang="en-US" altLang="zh-CN" sz="2400" dirty="0">
                          <a:ea typeface="宋体" pitchFamily="2" charset="-122"/>
                          <a:sym typeface="Wingdings" panose="05000000000000000000" pitchFamily="2" charset="2"/>
                        </a:rPr>
                        <a:t> ; </a:t>
                      </a:r>
                      <a:endParaRPr lang="en-US" altLang="zh-CN" sz="2400" dirty="0">
                        <a:ea typeface="宋体" pitchFamily="2" charset="-122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ct val="10000"/>
                        </a:spcBef>
                        <a:buNone/>
                        <a:defRPr/>
                      </a:pPr>
                      <a:r>
                        <a:rPr lang="en-US" altLang="zh-CN" sz="2400" dirty="0" err="1">
                          <a:ea typeface="宋体" pitchFamily="2" charset="-122"/>
                          <a:sym typeface="Wingdings" panose="05000000000000000000" pitchFamily="2" charset="2"/>
                        </a:rPr>
                        <a:t>L.len</a:t>
                      </a:r>
                      <a:r>
                        <a:rPr lang="en-US" altLang="zh-CN" sz="2400" dirty="0">
                          <a:ea typeface="宋体" pitchFamily="2" charset="-122"/>
                          <a:sym typeface="Wingdings" panose="05000000000000000000" pitchFamily="2" charset="2"/>
                        </a:rPr>
                        <a:t> = 1</a:t>
                      </a:r>
                      <a:endParaRPr lang="en-US" altLang="zh-CN" sz="2400" dirty="0">
                        <a:ea typeface="宋体" pitchFamily="2" charset="-122"/>
                        <a:sym typeface="Wingdings" panose="05000000000000000000" pitchFamily="2" charset="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(5) B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0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err="1">
                          <a:ea typeface="宋体" pitchFamily="2" charset="-122"/>
                          <a:sym typeface="Wingdings" panose="05000000000000000000" pitchFamily="2" charset="2"/>
                        </a:rPr>
                        <a:t>B.val</a:t>
                      </a:r>
                      <a:r>
                        <a:rPr lang="en-US" altLang="zh-CN" sz="2400" dirty="0">
                          <a:ea typeface="宋体" pitchFamily="2" charset="-122"/>
                          <a:sym typeface="Wingdings" panose="05000000000000000000" pitchFamily="2" charset="2"/>
                        </a:rPr>
                        <a:t> = 0</a:t>
                      </a:r>
                      <a:endParaRPr lang="en-US" altLang="zh-CN" sz="2400" dirty="0">
                        <a:ea typeface="宋体" pitchFamily="2" charset="-122"/>
                        <a:sym typeface="Wingdings" panose="05000000000000000000" pitchFamily="2" charset="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(6)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 B1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err="1">
                          <a:ea typeface="宋体" pitchFamily="2" charset="-122"/>
                          <a:sym typeface="Wingdings" panose="05000000000000000000" pitchFamily="2" charset="2"/>
                        </a:rPr>
                        <a:t>B.val</a:t>
                      </a:r>
                      <a:r>
                        <a:rPr lang="en-US" altLang="zh-CN" sz="2400" dirty="0">
                          <a:ea typeface="宋体" pitchFamily="2" charset="-122"/>
                          <a:sym typeface="Wingdings" panose="05000000000000000000" pitchFamily="2" charset="2"/>
                        </a:rPr>
                        <a:t> = 1</a:t>
                      </a:r>
                      <a:endParaRPr lang="en-US" altLang="zh-CN" sz="2400" dirty="0">
                        <a:ea typeface="宋体" pitchFamily="2" charset="-122"/>
                        <a:sym typeface="Wingdings" panose="05000000000000000000" pitchFamily="2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中间代码例题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768350" y="1322773"/>
            <a:ext cx="7771968" cy="2821210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写出表达式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a+b</a:t>
            </a:r>
            <a:r>
              <a:rPr lang="en-US" altLang="zh-CN" sz="2400" dirty="0"/>
              <a:t>)/(a-b-(</a:t>
            </a:r>
            <a:r>
              <a:rPr lang="en-US" altLang="zh-CN" sz="2400" dirty="0" err="1"/>
              <a:t>a+b</a:t>
            </a:r>
            <a:r>
              <a:rPr lang="en-US" altLang="zh-CN" sz="2400" dirty="0"/>
              <a:t>*c))</a:t>
            </a:r>
            <a:r>
              <a:rPr lang="zh-CN" altLang="en-US" sz="2400" dirty="0"/>
              <a:t>的逆波兰式、三元式及四元式序列。</a:t>
            </a:r>
            <a:endParaRPr lang="en-US" altLang="zh-CN" sz="2400" dirty="0"/>
          </a:p>
          <a:p>
            <a:r>
              <a:rPr lang="zh-CN" altLang="en-US" sz="2400" dirty="0"/>
              <a:t>解：</a:t>
            </a:r>
            <a:endParaRPr lang="en-US" altLang="zh-CN" sz="2400" dirty="0"/>
          </a:p>
          <a:p>
            <a:r>
              <a:rPr lang="zh-CN" altLang="en-US" sz="2400" dirty="0"/>
              <a:t>逆波兰式：</a:t>
            </a:r>
            <a:r>
              <a:rPr lang="en-US" altLang="zh-CN" sz="2400" dirty="0" err="1"/>
              <a:t>ab+ab-abc</a:t>
            </a:r>
            <a:r>
              <a:rPr lang="en-US" altLang="zh-CN" sz="2400" dirty="0"/>
              <a:t>*+-/</a:t>
            </a:r>
            <a:endParaRPr lang="en-US" altLang="zh-CN" sz="2400" dirty="0"/>
          </a:p>
          <a:p>
            <a:r>
              <a:rPr lang="zh-CN" altLang="en-US" sz="2400" dirty="0"/>
              <a:t>三元式</a:t>
            </a:r>
            <a:r>
              <a:rPr lang="en-US" altLang="zh-CN" sz="2400" dirty="0"/>
              <a:t>			</a:t>
            </a:r>
            <a:r>
              <a:rPr lang="zh-CN" altLang="en-US" sz="2400" dirty="0"/>
              <a:t>四元式　　　 </a:t>
            </a:r>
            <a:br>
              <a:rPr lang="zh-CN" altLang="en-US" sz="2400" dirty="0"/>
            </a:b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245140" y="3774332"/>
            <a:ext cx="2626468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(1) (+, a, b)</a:t>
            </a:r>
            <a:endParaRPr lang="zh-CN" altLang="en-US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(2) (-, a, b)</a:t>
            </a:r>
            <a:endParaRPr lang="zh-CN" altLang="en-US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(3) (*, b, c)</a:t>
            </a:r>
            <a:endParaRPr lang="zh-CN" altLang="en-US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(4) (+, a, (3))</a:t>
            </a:r>
            <a:endParaRPr lang="zh-CN" altLang="en-US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(5) (-, (2), (4))</a:t>
            </a:r>
            <a:endParaRPr lang="zh-CN" altLang="en-US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(6) (/, (1), (5))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348398" y="3774332"/>
            <a:ext cx="2626468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(1) (+, a, b</a:t>
            </a:r>
            <a:r>
              <a:rPr lang="en-US" altLang="zh-CN" sz="2400" dirty="0"/>
              <a:t>, t1</a:t>
            </a:r>
            <a:r>
              <a:rPr lang="zh-CN" altLang="en-US" sz="2400" dirty="0"/>
              <a:t>)</a:t>
            </a:r>
            <a:endParaRPr lang="zh-CN" altLang="en-US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(2) (-, a, b</a:t>
            </a:r>
            <a:r>
              <a:rPr lang="en-US" altLang="zh-CN" sz="2400" dirty="0"/>
              <a:t>, t2</a:t>
            </a:r>
            <a:r>
              <a:rPr lang="zh-CN" altLang="en-US" sz="2400" dirty="0"/>
              <a:t>)</a:t>
            </a:r>
            <a:endParaRPr lang="zh-CN" altLang="en-US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(3) (*, b, c</a:t>
            </a:r>
            <a:r>
              <a:rPr lang="en-US" altLang="zh-CN" sz="2400" dirty="0"/>
              <a:t>, t3</a:t>
            </a:r>
            <a:r>
              <a:rPr lang="zh-CN" altLang="en-US" sz="2400" dirty="0"/>
              <a:t>)</a:t>
            </a:r>
            <a:endParaRPr lang="zh-CN" altLang="en-US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(4) (+, a, </a:t>
            </a:r>
            <a:r>
              <a:rPr lang="en-US" altLang="zh-CN" sz="2400" dirty="0"/>
              <a:t>t3, t4</a:t>
            </a:r>
            <a:r>
              <a:rPr lang="zh-CN" altLang="en-US" sz="2400" dirty="0"/>
              <a:t>)</a:t>
            </a:r>
            <a:endParaRPr lang="zh-CN" altLang="en-US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(5) (-, </a:t>
            </a:r>
            <a:r>
              <a:rPr lang="en-US" altLang="zh-CN" sz="2400" dirty="0"/>
              <a:t>t</a:t>
            </a:r>
            <a:r>
              <a:rPr lang="zh-CN" altLang="en-US" sz="2400" dirty="0"/>
              <a:t>2, </a:t>
            </a:r>
            <a:r>
              <a:rPr lang="en-US" altLang="zh-CN" sz="2400" dirty="0"/>
              <a:t>t</a:t>
            </a:r>
            <a:r>
              <a:rPr lang="zh-CN" altLang="en-US" sz="2400" dirty="0"/>
              <a:t>4</a:t>
            </a:r>
            <a:r>
              <a:rPr lang="en-US" altLang="zh-CN" sz="2400" dirty="0"/>
              <a:t>, t5</a:t>
            </a:r>
            <a:r>
              <a:rPr lang="zh-CN" altLang="en-US" sz="2400" dirty="0"/>
              <a:t>)</a:t>
            </a:r>
            <a:endParaRPr lang="zh-CN" altLang="en-US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(6) (/, </a:t>
            </a:r>
            <a:r>
              <a:rPr lang="en-US" altLang="zh-CN" sz="2400" dirty="0"/>
              <a:t>t</a:t>
            </a:r>
            <a:r>
              <a:rPr lang="zh-CN" altLang="en-US" sz="2400" dirty="0"/>
              <a:t>1, </a:t>
            </a:r>
            <a:r>
              <a:rPr lang="en-US" altLang="zh-CN" sz="2400" dirty="0"/>
              <a:t>t</a:t>
            </a:r>
            <a:r>
              <a:rPr lang="zh-CN" altLang="en-US" sz="2400" dirty="0"/>
              <a:t>5</a:t>
            </a:r>
            <a:r>
              <a:rPr lang="en-US" altLang="zh-CN" sz="2400" dirty="0"/>
              <a:t>, t6</a:t>
            </a:r>
            <a:r>
              <a:rPr lang="zh-CN" altLang="en-US" sz="2400" dirty="0"/>
              <a:t>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8096" y="241108"/>
            <a:ext cx="7772222" cy="900000"/>
          </a:xfrm>
        </p:spPr>
        <p:txBody>
          <a:bodyPr/>
          <a:lstStyle/>
          <a:p>
            <a:r>
              <a:rPr lang="zh-CN" altLang="en-US" dirty="0"/>
              <a:t>主要计算题型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768350" y="1322773"/>
            <a:ext cx="7771968" cy="514787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正规语言、正规文法、正规式、自动机的互换</a:t>
            </a:r>
            <a:endParaRPr lang="zh-CN" altLang="en-US" sz="2400" dirty="0"/>
          </a:p>
          <a:p>
            <a:r>
              <a:rPr lang="zh-CN" altLang="en-US" sz="2400" dirty="0"/>
              <a:t>有限自动机的生成和</a:t>
            </a:r>
            <a:r>
              <a:rPr lang="en-US" altLang="zh-CN" sz="2400" dirty="0"/>
              <a:t>DFA</a:t>
            </a:r>
            <a:r>
              <a:rPr lang="zh-CN" altLang="en-US" sz="2400" dirty="0"/>
              <a:t>的构造</a:t>
            </a:r>
            <a:endParaRPr lang="zh-CN" altLang="en-US" sz="2400" dirty="0"/>
          </a:p>
          <a:p>
            <a:r>
              <a:rPr lang="en-US" altLang="zh-CN" sz="2400" dirty="0"/>
              <a:t>NFA</a:t>
            </a:r>
            <a:r>
              <a:rPr lang="zh-CN" altLang="en-US" sz="2400" dirty="0"/>
              <a:t>的确定化</a:t>
            </a:r>
            <a:endParaRPr lang="zh-CN" altLang="en-US" sz="2400" dirty="0"/>
          </a:p>
          <a:p>
            <a:r>
              <a:rPr lang="en-US" altLang="zh-CN" sz="2400" dirty="0"/>
              <a:t>DFA</a:t>
            </a:r>
            <a:r>
              <a:rPr lang="zh-CN" altLang="en-US" sz="2400" dirty="0"/>
              <a:t>的最小化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1964" y="2647135"/>
            <a:ext cx="5828144" cy="34133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词法分析例题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设有</a:t>
            </a:r>
            <a:r>
              <a:rPr lang="zh-CN" altLang="zh-CN" dirty="0"/>
              <a:t>正规式</a:t>
            </a:r>
            <a:r>
              <a:rPr lang="en-US" altLang="zh-CN" dirty="0"/>
              <a:t>1(0|1)*101</a:t>
            </a:r>
            <a:endParaRPr lang="en-US" altLang="zh-CN" dirty="0"/>
          </a:p>
          <a:p>
            <a:r>
              <a:rPr lang="en-US" altLang="zh-CN" dirty="0"/>
              <a:t>1.	</a:t>
            </a:r>
            <a:r>
              <a:rPr lang="zh-CN" altLang="en-US" dirty="0"/>
              <a:t>试构造与该正规式等价的</a:t>
            </a:r>
            <a:r>
              <a:rPr lang="en-US" altLang="zh-CN" dirty="0"/>
              <a:t>NFA</a:t>
            </a:r>
            <a:r>
              <a:rPr lang="zh-CN" altLang="en-US" dirty="0"/>
              <a:t>，并对其进行确定化、最小化；</a:t>
            </a:r>
            <a:endParaRPr lang="zh-CN" altLang="en-US" dirty="0"/>
          </a:p>
          <a:p>
            <a:r>
              <a:rPr lang="en-US" altLang="zh-CN" dirty="0"/>
              <a:t>2.	</a:t>
            </a:r>
            <a:r>
              <a:rPr lang="zh-CN" altLang="en-US" dirty="0"/>
              <a:t>写出与最小化以后的</a:t>
            </a:r>
            <a:r>
              <a:rPr lang="en-US" altLang="zh-CN" dirty="0"/>
              <a:t>DFA</a:t>
            </a:r>
            <a:r>
              <a:rPr lang="zh-CN" altLang="en-US" dirty="0"/>
              <a:t>等价的正规文法；</a:t>
            </a:r>
            <a:endParaRPr lang="zh-CN" altLang="en-US" dirty="0"/>
          </a:p>
          <a:p>
            <a:r>
              <a:rPr lang="en-US" altLang="zh-CN" dirty="0"/>
              <a:t>3.	</a:t>
            </a:r>
            <a:r>
              <a:rPr lang="zh-CN" altLang="en-US" dirty="0"/>
              <a:t>写出其识别的正规集</a:t>
            </a:r>
            <a:r>
              <a:rPr lang="en-US" altLang="zh-CN" dirty="0"/>
              <a:t>(</a:t>
            </a:r>
            <a:r>
              <a:rPr lang="zh-CN" altLang="en-US" dirty="0"/>
              <a:t>即对应的正规语言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正规式</a:t>
            </a:r>
            <a:r>
              <a:rPr lang="en-US" altLang="zh-CN" dirty="0"/>
              <a:t>1(0|1)*101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768350" y="1322773"/>
            <a:ext cx="7771968" cy="690619"/>
          </a:xfrm>
        </p:spPr>
        <p:txBody>
          <a:bodyPr/>
          <a:lstStyle/>
          <a:p>
            <a:r>
              <a:rPr lang="zh-CN" altLang="en-US" dirty="0"/>
              <a:t>构造与该正规式等价的</a:t>
            </a:r>
            <a:r>
              <a:rPr lang="en-US" altLang="zh-CN" dirty="0"/>
              <a:t>NFA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077412" y="1880072"/>
            <a:ext cx="6904672" cy="1353387"/>
            <a:chOff x="1174688" y="3757083"/>
            <a:chExt cx="6904672" cy="1353387"/>
          </a:xfrm>
        </p:grpSpPr>
        <p:grpSp>
          <p:nvGrpSpPr>
            <p:cNvPr id="6" name="组合 5"/>
            <p:cNvGrpSpPr/>
            <p:nvPr/>
          </p:nvGrpSpPr>
          <p:grpSpPr>
            <a:xfrm>
              <a:off x="1174688" y="4430610"/>
              <a:ext cx="1345385" cy="612000"/>
              <a:chOff x="1317828" y="2962701"/>
              <a:chExt cx="1345385" cy="612000"/>
            </a:xfrm>
          </p:grpSpPr>
          <p:sp>
            <p:nvSpPr>
              <p:cNvPr id="22" name="Oval 35"/>
              <p:cNvSpPr>
                <a:spLocks noChangeArrowheads="1"/>
              </p:cNvSpPr>
              <p:nvPr/>
            </p:nvSpPr>
            <p:spPr bwMode="auto">
              <a:xfrm>
                <a:off x="2051213" y="2962701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400" b="1" dirty="0">
                    <a:solidFill>
                      <a:srgbClr val="FF0000"/>
                    </a:solidFill>
                    <a:ea typeface="宋体" pitchFamily="2" charset="-122"/>
                  </a:rPr>
                  <a:t>S</a:t>
                </a:r>
                <a:endParaRPr lang="en-US" altLang="zh-CN" sz="2400" b="1" dirty="0">
                  <a:solidFill>
                    <a:srgbClr val="FF0000"/>
                  </a:solidFill>
                  <a:ea typeface="宋体" pitchFamily="2" charset="-122"/>
                </a:endParaRPr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>
                <a:off x="1317828" y="3155040"/>
                <a:ext cx="722779" cy="235721"/>
                <a:chOff x="7136401" y="2974839"/>
                <a:chExt cx="722779" cy="235721"/>
              </a:xfrm>
            </p:grpSpPr>
            <p:sp>
              <p:nvSpPr>
                <p:cNvPr id="24" name="AutoShape 72"/>
                <p:cNvSpPr>
                  <a:spLocks noChangeArrowheads="1"/>
                </p:cNvSpPr>
                <p:nvPr/>
              </p:nvSpPr>
              <p:spPr bwMode="auto">
                <a:xfrm>
                  <a:off x="7169570" y="2974839"/>
                  <a:ext cx="689610" cy="235721"/>
                </a:xfrm>
                <a:prstGeom prst="rightArrow">
                  <a:avLst>
                    <a:gd name="adj1" fmla="val 50000"/>
                    <a:gd name="adj2" fmla="val 59259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 algn="ctr"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algn="ctr"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algn="ctr"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algn="ctr"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algn="ctr"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7136401" y="2986933"/>
                  <a:ext cx="144780" cy="1948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900" dirty="0"/>
                </a:p>
              </p:txBody>
            </p:sp>
          </p:grpSp>
        </p:grpSp>
        <p:cxnSp>
          <p:nvCxnSpPr>
            <p:cNvPr id="7" name="AutoShape 90"/>
            <p:cNvCxnSpPr>
              <a:cxnSpLocks noChangeShapeType="1"/>
              <a:stCxn id="13" idx="1"/>
              <a:endCxn id="13" idx="7"/>
            </p:cNvCxnSpPr>
            <p:nvPr/>
          </p:nvCxnSpPr>
          <p:spPr bwMode="auto">
            <a:xfrm rot="5400000" flipH="1" flipV="1">
              <a:off x="3551837" y="4299720"/>
              <a:ext cx="12700" cy="432750"/>
            </a:xfrm>
            <a:prstGeom prst="curvedConnector3">
              <a:avLst>
                <a:gd name="adj1" fmla="val 2505709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5419243" y="4261054"/>
              <a:ext cx="323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0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665964" y="4268756"/>
              <a:ext cx="323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1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11" name="Line 2"/>
            <p:cNvSpPr>
              <a:spLocks noChangeShapeType="1"/>
            </p:cNvSpPr>
            <p:nvPr/>
          </p:nvSpPr>
          <p:spPr bwMode="auto">
            <a:xfrm>
              <a:off x="2496393" y="4732470"/>
              <a:ext cx="736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277703" y="3757083"/>
              <a:ext cx="62877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0,1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13" name="Oval 35"/>
            <p:cNvSpPr>
              <a:spLocks noChangeArrowheads="1"/>
            </p:cNvSpPr>
            <p:nvPr/>
          </p:nvSpPr>
          <p:spPr bwMode="auto">
            <a:xfrm>
              <a:off x="3245837" y="4426470"/>
              <a:ext cx="612000" cy="612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ea typeface="宋体" pitchFamily="2" charset="-122"/>
                </a:rPr>
                <a:t>A</a:t>
              </a:r>
              <a:endParaRPr lang="en-US" altLang="zh-CN" sz="2400" b="1" dirty="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4078270" y="4291612"/>
              <a:ext cx="323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1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16" name="Oval 35"/>
            <p:cNvSpPr>
              <a:spLocks noChangeArrowheads="1"/>
            </p:cNvSpPr>
            <p:nvPr/>
          </p:nvSpPr>
          <p:spPr bwMode="auto">
            <a:xfrm>
              <a:off x="4613964" y="4426470"/>
              <a:ext cx="612000" cy="612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ea typeface="宋体" pitchFamily="2" charset="-122"/>
                </a:rPr>
                <a:t>B</a:t>
              </a:r>
              <a:endParaRPr lang="en-US" altLang="zh-CN" sz="2400" b="1" dirty="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6682918" y="4285262"/>
              <a:ext cx="46632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1</a:t>
              </a:r>
              <a:endParaRPr lang="en-US" altLang="zh-CN" sz="2400" dirty="0">
                <a:ea typeface="宋体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7323360" y="4354470"/>
              <a:ext cx="756000" cy="756000"/>
              <a:chOff x="7591160" y="2219785"/>
              <a:chExt cx="756000" cy="756000"/>
            </a:xfrm>
          </p:grpSpPr>
          <p:sp>
            <p:nvSpPr>
              <p:cNvPr id="20" name="Oval 34"/>
              <p:cNvSpPr>
                <a:spLocks noChangeArrowheads="1"/>
              </p:cNvSpPr>
              <p:nvPr/>
            </p:nvSpPr>
            <p:spPr bwMode="auto">
              <a:xfrm>
                <a:off x="7591160" y="2219785"/>
                <a:ext cx="756000" cy="7560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1" name="Oval 41"/>
              <p:cNvSpPr>
                <a:spLocks noChangeArrowheads="1"/>
              </p:cNvSpPr>
              <p:nvPr/>
            </p:nvSpPr>
            <p:spPr bwMode="auto">
              <a:xfrm>
                <a:off x="7667360" y="229598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400" b="1" dirty="0">
                    <a:solidFill>
                      <a:srgbClr val="FF0000"/>
                    </a:solidFill>
                    <a:ea typeface="宋体" pitchFamily="2" charset="-122"/>
                  </a:rPr>
                  <a:t>Z</a:t>
                </a:r>
                <a:endParaRPr lang="en-US" altLang="zh-CN" sz="2400" b="1" dirty="0">
                  <a:solidFill>
                    <a:srgbClr val="FF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28" name="Line 2"/>
            <p:cNvSpPr>
              <a:spLocks noChangeShapeType="1"/>
            </p:cNvSpPr>
            <p:nvPr/>
          </p:nvSpPr>
          <p:spPr bwMode="auto">
            <a:xfrm>
              <a:off x="3867565" y="4732470"/>
              <a:ext cx="736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Oval 35"/>
            <p:cNvSpPr>
              <a:spLocks noChangeArrowheads="1"/>
            </p:cNvSpPr>
            <p:nvPr/>
          </p:nvSpPr>
          <p:spPr bwMode="auto">
            <a:xfrm>
              <a:off x="5959305" y="4426470"/>
              <a:ext cx="612000" cy="612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ea typeface="宋体" pitchFamily="2" charset="-122"/>
                </a:rPr>
                <a:t>C</a:t>
              </a:r>
              <a:endParaRPr lang="en-US" altLang="zh-CN" sz="2400" b="1" dirty="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30" name="Line 2"/>
            <p:cNvSpPr>
              <a:spLocks noChangeShapeType="1"/>
            </p:cNvSpPr>
            <p:nvPr/>
          </p:nvSpPr>
          <p:spPr bwMode="auto">
            <a:xfrm>
              <a:off x="5212906" y="4732470"/>
              <a:ext cx="736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"/>
            <p:cNvSpPr>
              <a:spLocks noChangeShapeType="1"/>
            </p:cNvSpPr>
            <p:nvPr/>
          </p:nvSpPr>
          <p:spPr bwMode="auto">
            <a:xfrm>
              <a:off x="6571305" y="4740809"/>
              <a:ext cx="736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" name="内容占位符 3"/>
          <p:cNvSpPr txBox="1"/>
          <p:nvPr/>
        </p:nvSpPr>
        <p:spPr>
          <a:xfrm>
            <a:off x="721157" y="3445726"/>
            <a:ext cx="7771968" cy="649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04190" marR="0" indent="-50419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7745" indent="-50419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3955" indent="-1365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3" pitchFamily="18" charset="2"/>
              <a:buChar char="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8275" indent="-1365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3" pitchFamily="18" charset="2"/>
              <a:buChar char="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365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3" pitchFamily="18" charset="2"/>
              <a:buChar char="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NFA</a:t>
            </a:r>
            <a:r>
              <a:rPr lang="zh-CN" altLang="en-US" dirty="0"/>
              <a:t>确定化</a:t>
            </a:r>
            <a:endParaRPr lang="zh-CN" altLang="en-US" dirty="0"/>
          </a:p>
        </p:txBody>
      </p:sp>
      <p:grpSp>
        <p:nvGrpSpPr>
          <p:cNvPr id="86" name="组合 85"/>
          <p:cNvGrpSpPr/>
          <p:nvPr/>
        </p:nvGrpSpPr>
        <p:grpSpPr>
          <a:xfrm>
            <a:off x="892587" y="4024819"/>
            <a:ext cx="6904672" cy="2189873"/>
            <a:chOff x="892587" y="4024819"/>
            <a:chExt cx="6904672" cy="2189873"/>
          </a:xfrm>
        </p:grpSpPr>
        <p:grpSp>
          <p:nvGrpSpPr>
            <p:cNvPr id="35" name="组合 34"/>
            <p:cNvGrpSpPr/>
            <p:nvPr/>
          </p:nvGrpSpPr>
          <p:grpSpPr>
            <a:xfrm>
              <a:off x="892587" y="4847820"/>
              <a:ext cx="1345385" cy="612000"/>
              <a:chOff x="1317828" y="2962701"/>
              <a:chExt cx="1345385" cy="612000"/>
            </a:xfrm>
          </p:grpSpPr>
          <p:sp>
            <p:nvSpPr>
              <p:cNvPr id="52" name="Oval 35"/>
              <p:cNvSpPr>
                <a:spLocks noChangeArrowheads="1"/>
              </p:cNvSpPr>
              <p:nvPr/>
            </p:nvSpPr>
            <p:spPr bwMode="auto">
              <a:xfrm>
                <a:off x="2051213" y="2962701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400" b="1" dirty="0">
                    <a:solidFill>
                      <a:srgbClr val="FF0000"/>
                    </a:solidFill>
                    <a:ea typeface="宋体" pitchFamily="2" charset="-122"/>
                  </a:rPr>
                  <a:t>S</a:t>
                </a:r>
                <a:endParaRPr lang="en-US" altLang="zh-CN" sz="2400" b="1" dirty="0">
                  <a:solidFill>
                    <a:srgbClr val="FF0000"/>
                  </a:solidFill>
                  <a:ea typeface="宋体" pitchFamily="2" charset="-122"/>
                </a:endParaRPr>
              </a:p>
            </p:txBody>
          </p:sp>
          <p:grpSp>
            <p:nvGrpSpPr>
              <p:cNvPr id="53" name="组合 52"/>
              <p:cNvGrpSpPr/>
              <p:nvPr/>
            </p:nvGrpSpPr>
            <p:grpSpPr>
              <a:xfrm>
                <a:off x="1317828" y="3155040"/>
                <a:ext cx="722779" cy="235721"/>
                <a:chOff x="7136401" y="2974839"/>
                <a:chExt cx="722779" cy="235721"/>
              </a:xfrm>
            </p:grpSpPr>
            <p:sp>
              <p:nvSpPr>
                <p:cNvPr id="54" name="AutoShape 72"/>
                <p:cNvSpPr>
                  <a:spLocks noChangeArrowheads="1"/>
                </p:cNvSpPr>
                <p:nvPr/>
              </p:nvSpPr>
              <p:spPr bwMode="auto">
                <a:xfrm>
                  <a:off x="7169570" y="2974839"/>
                  <a:ext cx="689610" cy="235721"/>
                </a:xfrm>
                <a:prstGeom prst="rightArrow">
                  <a:avLst>
                    <a:gd name="adj1" fmla="val 50000"/>
                    <a:gd name="adj2" fmla="val 59259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 algn="ctr"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algn="ctr"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algn="ctr"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algn="ctr"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algn="ctr"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7136401" y="2986933"/>
                  <a:ext cx="144780" cy="1948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900" dirty="0"/>
                </a:p>
              </p:txBody>
            </p:sp>
          </p:grpSp>
        </p:grpSp>
        <p:cxnSp>
          <p:nvCxnSpPr>
            <p:cNvPr id="36" name="AutoShape 90"/>
            <p:cNvCxnSpPr>
              <a:cxnSpLocks noChangeShapeType="1"/>
              <a:stCxn id="41" idx="1"/>
              <a:endCxn id="41" idx="7"/>
            </p:cNvCxnSpPr>
            <p:nvPr/>
          </p:nvCxnSpPr>
          <p:spPr bwMode="auto">
            <a:xfrm rot="5400000" flipH="1" flipV="1">
              <a:off x="3269736" y="4716930"/>
              <a:ext cx="12700" cy="432750"/>
            </a:xfrm>
            <a:prstGeom prst="curvedConnector3">
              <a:avLst>
                <a:gd name="adj1" fmla="val 2505709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5137142" y="4678264"/>
              <a:ext cx="323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0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2383863" y="4685966"/>
              <a:ext cx="323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1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39" name="Line 2"/>
            <p:cNvSpPr>
              <a:spLocks noChangeShapeType="1"/>
            </p:cNvSpPr>
            <p:nvPr/>
          </p:nvSpPr>
          <p:spPr bwMode="auto">
            <a:xfrm>
              <a:off x="2214292" y="5149680"/>
              <a:ext cx="736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2995602" y="4174293"/>
              <a:ext cx="62877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0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41" name="Oval 35"/>
            <p:cNvSpPr>
              <a:spLocks noChangeArrowheads="1"/>
            </p:cNvSpPr>
            <p:nvPr/>
          </p:nvSpPr>
          <p:spPr bwMode="auto">
            <a:xfrm>
              <a:off x="2963736" y="4843680"/>
              <a:ext cx="612000" cy="612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ea typeface="宋体" pitchFamily="2" charset="-122"/>
                </a:rPr>
                <a:t>A</a:t>
              </a:r>
              <a:endParaRPr lang="en-US" altLang="zh-CN" sz="2400" b="1" dirty="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3796169" y="4708822"/>
              <a:ext cx="323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1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43" name="Oval 35"/>
            <p:cNvSpPr>
              <a:spLocks noChangeArrowheads="1"/>
            </p:cNvSpPr>
            <p:nvPr/>
          </p:nvSpPr>
          <p:spPr bwMode="auto">
            <a:xfrm>
              <a:off x="4331863" y="4843680"/>
              <a:ext cx="612000" cy="612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ea typeface="宋体" pitchFamily="2" charset="-122"/>
                </a:rPr>
                <a:t>B</a:t>
              </a:r>
              <a:endParaRPr lang="en-US" altLang="zh-CN" sz="2400" b="1" dirty="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6445241" y="4677017"/>
              <a:ext cx="46632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1</a:t>
              </a:r>
              <a:endParaRPr lang="en-US" altLang="zh-CN" sz="2400" dirty="0">
                <a:ea typeface="宋体" pitchFamily="2" charset="-122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7041259" y="4771680"/>
              <a:ext cx="756000" cy="756000"/>
              <a:chOff x="7591160" y="2219785"/>
              <a:chExt cx="756000" cy="756000"/>
            </a:xfrm>
          </p:grpSpPr>
          <p:sp>
            <p:nvSpPr>
              <p:cNvPr id="50" name="Oval 34"/>
              <p:cNvSpPr>
                <a:spLocks noChangeArrowheads="1"/>
              </p:cNvSpPr>
              <p:nvPr/>
            </p:nvSpPr>
            <p:spPr bwMode="auto">
              <a:xfrm>
                <a:off x="7591160" y="2219785"/>
                <a:ext cx="756000" cy="7560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51" name="Oval 41"/>
              <p:cNvSpPr>
                <a:spLocks noChangeArrowheads="1"/>
              </p:cNvSpPr>
              <p:nvPr/>
            </p:nvSpPr>
            <p:spPr bwMode="auto">
              <a:xfrm>
                <a:off x="7667360" y="229598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400" b="1" dirty="0">
                    <a:solidFill>
                      <a:srgbClr val="FF0000"/>
                    </a:solidFill>
                    <a:ea typeface="宋体" pitchFamily="2" charset="-122"/>
                  </a:rPr>
                  <a:t>Z</a:t>
                </a:r>
                <a:endParaRPr lang="en-US" altLang="zh-CN" sz="2400" b="1" dirty="0">
                  <a:solidFill>
                    <a:srgbClr val="FF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46" name="Line 2"/>
            <p:cNvSpPr>
              <a:spLocks noChangeShapeType="1"/>
            </p:cNvSpPr>
            <p:nvPr/>
          </p:nvSpPr>
          <p:spPr bwMode="auto">
            <a:xfrm>
              <a:off x="3585464" y="5149680"/>
              <a:ext cx="736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5677204" y="4843680"/>
              <a:ext cx="612000" cy="612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ea typeface="宋体" pitchFamily="2" charset="-122"/>
                </a:rPr>
                <a:t>C</a:t>
              </a:r>
              <a:endParaRPr lang="en-US" altLang="zh-CN" sz="2400" b="1" dirty="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48" name="Line 2"/>
            <p:cNvSpPr>
              <a:spLocks noChangeShapeType="1"/>
            </p:cNvSpPr>
            <p:nvPr/>
          </p:nvSpPr>
          <p:spPr bwMode="auto">
            <a:xfrm>
              <a:off x="4930805" y="5149680"/>
              <a:ext cx="736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6" name="AutoShape 90"/>
            <p:cNvCxnSpPr>
              <a:cxnSpLocks noChangeShapeType="1"/>
              <a:stCxn id="43" idx="1"/>
              <a:endCxn id="43" idx="7"/>
            </p:cNvCxnSpPr>
            <p:nvPr/>
          </p:nvCxnSpPr>
          <p:spPr bwMode="auto">
            <a:xfrm rot="5400000" flipH="1" flipV="1">
              <a:off x="4637863" y="4716930"/>
              <a:ext cx="12700" cy="432750"/>
            </a:xfrm>
            <a:prstGeom prst="curvedConnector3">
              <a:avLst>
                <a:gd name="adj1" fmla="val 2505709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4326972" y="4172847"/>
              <a:ext cx="62877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1</a:t>
              </a:r>
              <a:endParaRPr lang="en-US" altLang="zh-CN" sz="2400" dirty="0">
                <a:ea typeface="宋体" pitchFamily="2" charset="-122"/>
              </a:endParaRPr>
            </a:p>
          </p:txBody>
        </p:sp>
        <p:cxnSp>
          <p:nvCxnSpPr>
            <p:cNvPr id="60" name="AutoShape 90"/>
            <p:cNvCxnSpPr>
              <a:cxnSpLocks noChangeShapeType="1"/>
              <a:stCxn id="47" idx="4"/>
              <a:endCxn id="41" idx="4"/>
            </p:cNvCxnSpPr>
            <p:nvPr/>
          </p:nvCxnSpPr>
          <p:spPr bwMode="auto">
            <a:xfrm rot="5400000">
              <a:off x="4626470" y="4098946"/>
              <a:ext cx="12700" cy="2713468"/>
            </a:xfrm>
            <a:prstGeom prst="curvedConnector3">
              <a:avLst>
                <a:gd name="adj1" fmla="val 2412764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Text Box 11"/>
            <p:cNvSpPr txBox="1">
              <a:spLocks noChangeArrowheads="1"/>
            </p:cNvSpPr>
            <p:nvPr/>
          </p:nvSpPr>
          <p:spPr bwMode="auto">
            <a:xfrm>
              <a:off x="4492209" y="5753027"/>
              <a:ext cx="323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0</a:t>
              </a:r>
              <a:endParaRPr lang="en-US" altLang="zh-CN" sz="2400" dirty="0">
                <a:ea typeface="宋体" pitchFamily="2" charset="-122"/>
              </a:endParaRPr>
            </a:p>
          </p:txBody>
        </p:sp>
        <p:cxnSp>
          <p:nvCxnSpPr>
            <p:cNvPr id="64" name="AutoShape 90"/>
            <p:cNvCxnSpPr>
              <a:cxnSpLocks noChangeShapeType="1"/>
              <a:stCxn id="47" idx="7"/>
              <a:endCxn id="50" idx="1"/>
            </p:cNvCxnSpPr>
            <p:nvPr/>
          </p:nvCxnSpPr>
          <p:spPr bwMode="auto">
            <a:xfrm rot="5400000" flipH="1" flipV="1">
              <a:off x="6650321" y="4431653"/>
              <a:ext cx="50911" cy="952394"/>
            </a:xfrm>
            <a:prstGeom prst="curvedConnector3">
              <a:avLst>
                <a:gd name="adj1" fmla="val 441659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90"/>
            <p:cNvCxnSpPr>
              <a:cxnSpLocks noChangeShapeType="1"/>
              <a:stCxn id="50" idx="3"/>
              <a:endCxn id="47" idx="5"/>
            </p:cNvCxnSpPr>
            <p:nvPr/>
          </p:nvCxnSpPr>
          <p:spPr bwMode="auto">
            <a:xfrm rot="5400000" flipH="1">
              <a:off x="6650320" y="4915314"/>
              <a:ext cx="50911" cy="952394"/>
            </a:xfrm>
            <a:prstGeom prst="curvedConnector3">
              <a:avLst>
                <a:gd name="adj1" fmla="val -4372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" name="Text Box 11"/>
            <p:cNvSpPr txBox="1">
              <a:spLocks noChangeArrowheads="1"/>
            </p:cNvSpPr>
            <p:nvPr/>
          </p:nvSpPr>
          <p:spPr bwMode="auto">
            <a:xfrm>
              <a:off x="6449773" y="5231197"/>
              <a:ext cx="46632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0</a:t>
              </a:r>
              <a:endParaRPr lang="en-US" altLang="zh-CN" sz="2400" dirty="0">
                <a:ea typeface="宋体" pitchFamily="2" charset="-122"/>
              </a:endParaRPr>
            </a:p>
          </p:txBody>
        </p:sp>
        <p:cxnSp>
          <p:nvCxnSpPr>
            <p:cNvPr id="80" name="AutoShape 90"/>
            <p:cNvCxnSpPr>
              <a:cxnSpLocks noChangeShapeType="1"/>
              <a:stCxn id="50" idx="0"/>
              <a:endCxn id="43" idx="7"/>
            </p:cNvCxnSpPr>
            <p:nvPr/>
          </p:nvCxnSpPr>
          <p:spPr bwMode="auto">
            <a:xfrm rot="16200000" flipH="1" flipV="1">
              <a:off x="6055936" y="3569981"/>
              <a:ext cx="161625" cy="2565021"/>
            </a:xfrm>
            <a:prstGeom prst="curvedConnector3">
              <a:avLst>
                <a:gd name="adj1" fmla="val -18357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5679416" y="4024819"/>
              <a:ext cx="62877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1</a:t>
              </a:r>
              <a:endParaRPr lang="en-US" altLang="zh-CN" sz="2400" dirty="0">
                <a:ea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正规式</a:t>
            </a:r>
            <a:r>
              <a:rPr lang="en-US" altLang="zh-CN" dirty="0"/>
              <a:t>1(0|1)*101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768350" y="1322774"/>
            <a:ext cx="7771968" cy="720036"/>
          </a:xfrm>
        </p:spPr>
        <p:txBody>
          <a:bodyPr/>
          <a:lstStyle/>
          <a:p>
            <a:r>
              <a:rPr lang="en-US" altLang="zh-CN" dirty="0"/>
              <a:t>DFA</a:t>
            </a:r>
            <a:r>
              <a:rPr lang="zh-CN" altLang="en-US" dirty="0"/>
              <a:t>最小化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57957" y="1682792"/>
            <a:ext cx="6904672" cy="2189873"/>
            <a:chOff x="892587" y="4024819"/>
            <a:chExt cx="6904672" cy="2189873"/>
          </a:xfrm>
        </p:grpSpPr>
        <p:grpSp>
          <p:nvGrpSpPr>
            <p:cNvPr id="6" name="组合 5"/>
            <p:cNvGrpSpPr/>
            <p:nvPr/>
          </p:nvGrpSpPr>
          <p:grpSpPr>
            <a:xfrm>
              <a:off x="892587" y="4847820"/>
              <a:ext cx="1345385" cy="612000"/>
              <a:chOff x="1317828" y="2962701"/>
              <a:chExt cx="1345385" cy="612000"/>
            </a:xfrm>
          </p:grpSpPr>
          <p:sp>
            <p:nvSpPr>
              <p:cNvPr id="31" name="Oval 35"/>
              <p:cNvSpPr>
                <a:spLocks noChangeArrowheads="1"/>
              </p:cNvSpPr>
              <p:nvPr/>
            </p:nvSpPr>
            <p:spPr bwMode="auto">
              <a:xfrm>
                <a:off x="2051213" y="2962701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400" b="1" dirty="0">
                    <a:solidFill>
                      <a:srgbClr val="FF0000"/>
                    </a:solidFill>
                    <a:ea typeface="宋体" pitchFamily="2" charset="-122"/>
                  </a:rPr>
                  <a:t>S</a:t>
                </a:r>
                <a:endParaRPr lang="en-US" altLang="zh-CN" sz="2400" b="1" dirty="0">
                  <a:solidFill>
                    <a:srgbClr val="FF0000"/>
                  </a:solidFill>
                  <a:ea typeface="宋体" pitchFamily="2" charset="-122"/>
                </a:endParaRPr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1317828" y="3155040"/>
                <a:ext cx="722779" cy="235721"/>
                <a:chOff x="7136401" y="2974839"/>
                <a:chExt cx="722779" cy="235721"/>
              </a:xfrm>
            </p:grpSpPr>
            <p:sp>
              <p:nvSpPr>
                <p:cNvPr id="33" name="AutoShape 72"/>
                <p:cNvSpPr>
                  <a:spLocks noChangeArrowheads="1"/>
                </p:cNvSpPr>
                <p:nvPr/>
              </p:nvSpPr>
              <p:spPr bwMode="auto">
                <a:xfrm>
                  <a:off x="7169570" y="2974839"/>
                  <a:ext cx="689610" cy="235721"/>
                </a:xfrm>
                <a:prstGeom prst="rightArrow">
                  <a:avLst>
                    <a:gd name="adj1" fmla="val 50000"/>
                    <a:gd name="adj2" fmla="val 59259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 algn="ctr"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algn="ctr"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algn="ctr"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algn="ctr"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algn="ctr"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 i="1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7136401" y="2986933"/>
                  <a:ext cx="144780" cy="1948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900" dirty="0"/>
                </a:p>
              </p:txBody>
            </p:sp>
          </p:grpSp>
        </p:grpSp>
        <p:cxnSp>
          <p:nvCxnSpPr>
            <p:cNvPr id="7" name="AutoShape 90"/>
            <p:cNvCxnSpPr>
              <a:cxnSpLocks noChangeShapeType="1"/>
              <a:stCxn id="12" idx="1"/>
              <a:endCxn id="12" idx="7"/>
            </p:cNvCxnSpPr>
            <p:nvPr/>
          </p:nvCxnSpPr>
          <p:spPr bwMode="auto">
            <a:xfrm rot="5400000" flipH="1" flipV="1">
              <a:off x="3269736" y="4716930"/>
              <a:ext cx="12700" cy="432750"/>
            </a:xfrm>
            <a:prstGeom prst="curvedConnector3">
              <a:avLst>
                <a:gd name="adj1" fmla="val 2505709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5137142" y="4678264"/>
              <a:ext cx="323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0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383863" y="4685966"/>
              <a:ext cx="323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1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10" name="Line 2"/>
            <p:cNvSpPr>
              <a:spLocks noChangeShapeType="1"/>
            </p:cNvSpPr>
            <p:nvPr/>
          </p:nvSpPr>
          <p:spPr bwMode="auto">
            <a:xfrm>
              <a:off x="2214292" y="5149680"/>
              <a:ext cx="736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995602" y="4174293"/>
              <a:ext cx="62877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0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12" name="Oval 35"/>
            <p:cNvSpPr>
              <a:spLocks noChangeArrowheads="1"/>
            </p:cNvSpPr>
            <p:nvPr/>
          </p:nvSpPr>
          <p:spPr bwMode="auto">
            <a:xfrm>
              <a:off x="2963736" y="4843680"/>
              <a:ext cx="612000" cy="612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ea typeface="宋体" pitchFamily="2" charset="-122"/>
                </a:rPr>
                <a:t>A</a:t>
              </a:r>
              <a:endParaRPr lang="en-US" altLang="zh-CN" sz="2400" b="1" dirty="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796169" y="4708822"/>
              <a:ext cx="323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1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14" name="Oval 35"/>
            <p:cNvSpPr>
              <a:spLocks noChangeArrowheads="1"/>
            </p:cNvSpPr>
            <p:nvPr/>
          </p:nvSpPr>
          <p:spPr bwMode="auto">
            <a:xfrm>
              <a:off x="4331863" y="4843680"/>
              <a:ext cx="612000" cy="612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ea typeface="宋体" pitchFamily="2" charset="-122"/>
                </a:rPr>
                <a:t>B</a:t>
              </a:r>
              <a:endParaRPr lang="en-US" altLang="zh-CN" sz="2400" b="1" dirty="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6445241" y="4677017"/>
              <a:ext cx="46632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1</a:t>
              </a:r>
              <a:endParaRPr lang="en-US" altLang="zh-CN" sz="2400" dirty="0">
                <a:ea typeface="宋体" pitchFamily="2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041259" y="4771680"/>
              <a:ext cx="756000" cy="756000"/>
              <a:chOff x="7591160" y="2219785"/>
              <a:chExt cx="756000" cy="756000"/>
            </a:xfrm>
          </p:grpSpPr>
          <p:sp>
            <p:nvSpPr>
              <p:cNvPr id="29" name="Oval 34"/>
              <p:cNvSpPr>
                <a:spLocks noChangeArrowheads="1"/>
              </p:cNvSpPr>
              <p:nvPr/>
            </p:nvSpPr>
            <p:spPr bwMode="auto">
              <a:xfrm>
                <a:off x="7591160" y="2219785"/>
                <a:ext cx="756000" cy="7560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30" name="Oval 41"/>
              <p:cNvSpPr>
                <a:spLocks noChangeArrowheads="1"/>
              </p:cNvSpPr>
              <p:nvPr/>
            </p:nvSpPr>
            <p:spPr bwMode="auto">
              <a:xfrm>
                <a:off x="7667360" y="229598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400" b="1" dirty="0">
                    <a:solidFill>
                      <a:srgbClr val="FF0000"/>
                    </a:solidFill>
                    <a:ea typeface="宋体" pitchFamily="2" charset="-122"/>
                  </a:rPr>
                  <a:t>Z</a:t>
                </a:r>
                <a:endParaRPr lang="en-US" altLang="zh-CN" sz="2400" b="1" dirty="0">
                  <a:solidFill>
                    <a:srgbClr val="FF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17" name="Line 2"/>
            <p:cNvSpPr>
              <a:spLocks noChangeShapeType="1"/>
            </p:cNvSpPr>
            <p:nvPr/>
          </p:nvSpPr>
          <p:spPr bwMode="auto">
            <a:xfrm>
              <a:off x="3585464" y="5149680"/>
              <a:ext cx="736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Oval 35"/>
            <p:cNvSpPr>
              <a:spLocks noChangeArrowheads="1"/>
            </p:cNvSpPr>
            <p:nvPr/>
          </p:nvSpPr>
          <p:spPr bwMode="auto">
            <a:xfrm>
              <a:off x="5677204" y="4843680"/>
              <a:ext cx="612000" cy="612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ea typeface="宋体" pitchFamily="2" charset="-122"/>
                </a:rPr>
                <a:t>C</a:t>
              </a:r>
              <a:endParaRPr lang="en-US" altLang="zh-CN" sz="2400" b="1" dirty="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19" name="Line 2"/>
            <p:cNvSpPr>
              <a:spLocks noChangeShapeType="1"/>
            </p:cNvSpPr>
            <p:nvPr/>
          </p:nvSpPr>
          <p:spPr bwMode="auto">
            <a:xfrm>
              <a:off x="4930805" y="5149680"/>
              <a:ext cx="736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0" name="AutoShape 90"/>
            <p:cNvCxnSpPr>
              <a:cxnSpLocks noChangeShapeType="1"/>
              <a:stCxn id="14" idx="1"/>
              <a:endCxn id="14" idx="7"/>
            </p:cNvCxnSpPr>
            <p:nvPr/>
          </p:nvCxnSpPr>
          <p:spPr bwMode="auto">
            <a:xfrm rot="5400000" flipH="1" flipV="1">
              <a:off x="4637863" y="4716930"/>
              <a:ext cx="12700" cy="432750"/>
            </a:xfrm>
            <a:prstGeom prst="curvedConnector3">
              <a:avLst>
                <a:gd name="adj1" fmla="val 2505709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4326972" y="4172847"/>
              <a:ext cx="62877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1</a:t>
              </a:r>
              <a:endParaRPr lang="en-US" altLang="zh-CN" sz="2400" dirty="0">
                <a:ea typeface="宋体" pitchFamily="2" charset="-122"/>
              </a:endParaRPr>
            </a:p>
          </p:txBody>
        </p:sp>
        <p:cxnSp>
          <p:nvCxnSpPr>
            <p:cNvPr id="22" name="AutoShape 90"/>
            <p:cNvCxnSpPr>
              <a:cxnSpLocks noChangeShapeType="1"/>
              <a:stCxn id="18" idx="4"/>
              <a:endCxn id="12" idx="4"/>
            </p:cNvCxnSpPr>
            <p:nvPr/>
          </p:nvCxnSpPr>
          <p:spPr bwMode="auto">
            <a:xfrm rot="5400000">
              <a:off x="4626470" y="4098946"/>
              <a:ext cx="12700" cy="2713468"/>
            </a:xfrm>
            <a:prstGeom prst="curvedConnector3">
              <a:avLst>
                <a:gd name="adj1" fmla="val 2412764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4492209" y="5753027"/>
              <a:ext cx="323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0</a:t>
              </a:r>
              <a:endParaRPr lang="en-US" altLang="zh-CN" sz="2400" dirty="0">
                <a:ea typeface="宋体" pitchFamily="2" charset="-122"/>
              </a:endParaRPr>
            </a:p>
          </p:txBody>
        </p:sp>
        <p:cxnSp>
          <p:nvCxnSpPr>
            <p:cNvPr id="24" name="AutoShape 90"/>
            <p:cNvCxnSpPr>
              <a:cxnSpLocks noChangeShapeType="1"/>
              <a:stCxn id="18" idx="7"/>
              <a:endCxn id="29" idx="1"/>
            </p:cNvCxnSpPr>
            <p:nvPr/>
          </p:nvCxnSpPr>
          <p:spPr bwMode="auto">
            <a:xfrm rot="5400000" flipH="1" flipV="1">
              <a:off x="6650321" y="4431653"/>
              <a:ext cx="50911" cy="952394"/>
            </a:xfrm>
            <a:prstGeom prst="curvedConnector3">
              <a:avLst>
                <a:gd name="adj1" fmla="val 441659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90"/>
            <p:cNvCxnSpPr>
              <a:cxnSpLocks noChangeShapeType="1"/>
              <a:stCxn id="29" idx="3"/>
              <a:endCxn id="18" idx="5"/>
            </p:cNvCxnSpPr>
            <p:nvPr/>
          </p:nvCxnSpPr>
          <p:spPr bwMode="auto">
            <a:xfrm rot="5400000" flipH="1">
              <a:off x="6650320" y="4915314"/>
              <a:ext cx="50911" cy="952394"/>
            </a:xfrm>
            <a:prstGeom prst="curvedConnector3">
              <a:avLst>
                <a:gd name="adj1" fmla="val -4372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6449773" y="5231197"/>
              <a:ext cx="46632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0</a:t>
              </a:r>
              <a:endParaRPr lang="en-US" altLang="zh-CN" sz="2400" dirty="0">
                <a:ea typeface="宋体" pitchFamily="2" charset="-122"/>
              </a:endParaRPr>
            </a:p>
          </p:txBody>
        </p:sp>
        <p:cxnSp>
          <p:nvCxnSpPr>
            <p:cNvPr id="27" name="AutoShape 90"/>
            <p:cNvCxnSpPr>
              <a:cxnSpLocks noChangeShapeType="1"/>
              <a:stCxn id="29" idx="0"/>
              <a:endCxn id="14" idx="7"/>
            </p:cNvCxnSpPr>
            <p:nvPr/>
          </p:nvCxnSpPr>
          <p:spPr bwMode="auto">
            <a:xfrm rot="16200000" flipH="1" flipV="1">
              <a:off x="6055936" y="3569981"/>
              <a:ext cx="161625" cy="2565021"/>
            </a:xfrm>
            <a:prstGeom prst="curvedConnector3">
              <a:avLst>
                <a:gd name="adj1" fmla="val -18357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5679416" y="4024819"/>
              <a:ext cx="62877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1</a:t>
              </a:r>
              <a:endParaRPr lang="en-US" altLang="zh-CN" sz="2400" dirty="0">
                <a:ea typeface="宋体" pitchFamily="2" charset="-122"/>
              </a:endParaRPr>
            </a:p>
          </p:txBody>
        </p:sp>
      </p:grpSp>
      <p:sp>
        <p:nvSpPr>
          <p:cNvPr id="35" name="内容占位符 3"/>
          <p:cNvSpPr txBox="1"/>
          <p:nvPr/>
        </p:nvSpPr>
        <p:spPr>
          <a:xfrm>
            <a:off x="707224" y="3896739"/>
            <a:ext cx="7771968" cy="720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04190" marR="0" indent="-50419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7745" indent="-50419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3955" indent="-1365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3" pitchFamily="18" charset="2"/>
              <a:buChar char="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8275" indent="-1365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3" pitchFamily="18" charset="2"/>
              <a:buChar char="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365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3" pitchFamily="18" charset="2"/>
              <a:buChar char="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与最小化以后的</a:t>
            </a:r>
            <a:r>
              <a:rPr lang="en-US" altLang="zh-CN" dirty="0"/>
              <a:t>DFA</a:t>
            </a:r>
            <a:r>
              <a:rPr lang="zh-CN" altLang="en-US" dirty="0"/>
              <a:t>等价的正规文法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849604" y="4460308"/>
            <a:ext cx="3305320" cy="211389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G[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CN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→ 1A</a:t>
            </a:r>
            <a:endParaRPr lang="zh-CN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47675"/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A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→  0A | 1B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endParaRPr lang="pt-BR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47675"/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→ 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0C | 1B</a:t>
            </a:r>
            <a:endParaRPr lang="zh-CN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47675"/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C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→ 0A 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1Z</a:t>
            </a:r>
            <a:endParaRPr lang="zh-CN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47675"/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 → 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1B | </a:t>
            </a:r>
            <a:r>
              <a:rPr lang="zh-CN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</a:t>
            </a:r>
            <a:endParaRPr lang="zh-CN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E61C-59C5-4CD9-8AD0-6C2DF969DD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正规式</a:t>
            </a:r>
            <a:r>
              <a:rPr lang="en-US" altLang="zh-CN" dirty="0"/>
              <a:t>1(0|1)*101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3.	</a:t>
            </a:r>
            <a:r>
              <a:rPr lang="zh-CN" altLang="en-US" dirty="0"/>
              <a:t>写出其识别的正规集</a:t>
            </a:r>
            <a:r>
              <a:rPr lang="en-US" altLang="zh-CN" dirty="0"/>
              <a:t>(</a:t>
            </a:r>
            <a:r>
              <a:rPr lang="zh-CN" altLang="en-US" dirty="0"/>
              <a:t>即对应的正规语言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1</a:t>
            </a:r>
            <a:r>
              <a:rPr lang="zh-CN" altLang="en-US" dirty="0"/>
              <a:t>开头，以</a:t>
            </a:r>
            <a:r>
              <a:rPr lang="en-US" altLang="zh-CN" dirty="0"/>
              <a:t>101</a:t>
            </a:r>
            <a:r>
              <a:rPr lang="zh-CN" altLang="en-US" dirty="0"/>
              <a:t>结尾的二进制数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积分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6447</Words>
  <Application>WWO_wpscloud_20201224180613-baf52bfa57</Application>
  <PresentationFormat>全屏显示(4:3)</PresentationFormat>
  <Paragraphs>1799</Paragraphs>
  <Slides>43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Arial</vt:lpstr>
      <vt:lpstr>宋体</vt:lpstr>
      <vt:lpstr>Wingdings</vt:lpstr>
      <vt:lpstr>Tw Cen MT</vt:lpstr>
      <vt:lpstr>Wingdings 3</vt:lpstr>
      <vt:lpstr>Kingsoft Confetti</vt:lpstr>
      <vt:lpstr>楷体_GB2312</vt:lpstr>
      <vt:lpstr>汉仪楷体KW</vt:lpstr>
      <vt:lpstr>汉仪书宋二KW</vt:lpstr>
      <vt:lpstr>Times New Roman</vt:lpstr>
      <vt:lpstr>Cambria Math</vt:lpstr>
      <vt:lpstr>Kingsoft Math</vt:lpstr>
      <vt:lpstr>webwppDefTheme</vt:lpstr>
      <vt:lpstr>积分</vt:lpstr>
      <vt:lpstr>《编译原理》复习</vt:lpstr>
      <vt:lpstr>基础知识</vt:lpstr>
      <vt:lpstr>编译系统结构</vt:lpstr>
      <vt:lpstr>词法分析</vt:lpstr>
      <vt:lpstr>主要计算题型</vt:lpstr>
      <vt:lpstr>词法分析例题</vt:lpstr>
      <vt:lpstr>正规式1(0|1)*101</vt:lpstr>
      <vt:lpstr>正规式1(0|1)*101</vt:lpstr>
      <vt:lpstr>正规式1(0|1)*101</vt:lpstr>
      <vt:lpstr>词法分析例题2</vt:lpstr>
      <vt:lpstr>语法分析</vt:lpstr>
      <vt:lpstr>自上向下语法分析</vt:lpstr>
      <vt:lpstr>预测分析法使用流程</vt:lpstr>
      <vt:lpstr>LL(1)分析法例题</vt:lpstr>
      <vt:lpstr>PowerPoint 演示文稿</vt:lpstr>
      <vt:lpstr>PowerPoint 演示文稿</vt:lpstr>
      <vt:lpstr>PowerPoint 演示文稿</vt:lpstr>
      <vt:lpstr>自下而上语法分析</vt:lpstr>
      <vt:lpstr>简单优先分析(了解)</vt:lpstr>
      <vt:lpstr>算符优先分析</vt:lpstr>
      <vt:lpstr>算符优先分析例题</vt:lpstr>
      <vt:lpstr>1、计算每个非终结符的FIRSTVT和LASTVT；和</vt:lpstr>
      <vt:lpstr>3、计算G[S]的优先函数。</vt:lpstr>
      <vt:lpstr>PowerPoint 演示文稿</vt:lpstr>
      <vt:lpstr>LR分析</vt:lpstr>
      <vt:lpstr>LR(0) 、SLR(1) 的概念</vt:lpstr>
      <vt:lpstr>SLR(1)分析常见题型</vt:lpstr>
      <vt:lpstr>LR(1)分析</vt:lpstr>
      <vt:lpstr>LALR(1)分析 </vt:lpstr>
      <vt:lpstr>LR分析方法例题</vt:lpstr>
      <vt:lpstr>1、判断G[S]是否为LR(0)、SLR(1)、LALR(1)、LR(1)文法，并说明理由； </vt:lpstr>
      <vt:lpstr>1、判断G[S]是否为LR(0)、SLR(1)、LALR(1)、LR(1)文法，并说明理由； </vt:lpstr>
      <vt:lpstr>1、判断G[S]是否为LR(0)、SLR(1)、LALR(1)、LR(1)文法，并说明理由； </vt:lpstr>
      <vt:lpstr>1、判断G[S]是否为LR(0)、SLR(1)、LALR(1)、LR(1)文法，并说明理由； </vt:lpstr>
      <vt:lpstr>2、从上述可采用的无冲突的分析方法中，选择一种最简单的方法构造LR分析表(构造时终结符排列顺序为 abd# )；</vt:lpstr>
      <vt:lpstr>3、用构造出的LR分析表，分析符号串addbd#是否为该文法的句子。</vt:lpstr>
      <vt:lpstr>属性文法</vt:lpstr>
      <vt:lpstr>中间代码生成</vt:lpstr>
      <vt:lpstr>常见题型</vt:lpstr>
      <vt:lpstr>语法制导翻译例题</vt:lpstr>
      <vt:lpstr>语法制导翻译例题2</vt:lpstr>
      <vt:lpstr>PowerPoint 演示文稿</vt:lpstr>
      <vt:lpstr>中间代码例题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《编译原理》复习</dc:title>
  <dc:creator>sun</dc:creator>
  <cp:lastModifiedBy>iPad</cp:lastModifiedBy>
  <dcterms:created xsi:type="dcterms:W3CDTF">2021-01-05T13:44:53Z</dcterms:created>
  <dcterms:modified xsi:type="dcterms:W3CDTF">2021-01-05T13:44:53Z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