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7"/>
  </p:notesMasterIdLst>
  <p:handoutMasterIdLst>
    <p:handoutMasterId r:id="rId88"/>
  </p:handoutMasterIdLst>
  <p:sldIdLst>
    <p:sldId id="361" r:id="rId2"/>
    <p:sldId id="370" r:id="rId3"/>
    <p:sldId id="371" r:id="rId4"/>
    <p:sldId id="372" r:id="rId5"/>
    <p:sldId id="373" r:id="rId6"/>
    <p:sldId id="382" r:id="rId7"/>
    <p:sldId id="383" r:id="rId8"/>
    <p:sldId id="384" r:id="rId9"/>
    <p:sldId id="385" r:id="rId10"/>
    <p:sldId id="386" r:id="rId11"/>
    <p:sldId id="436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437" r:id="rId29"/>
    <p:sldId id="438" r:id="rId30"/>
    <p:sldId id="439" r:id="rId31"/>
    <p:sldId id="440" r:id="rId32"/>
    <p:sldId id="441" r:id="rId33"/>
    <p:sldId id="395" r:id="rId34"/>
    <p:sldId id="396" r:id="rId35"/>
    <p:sldId id="397" r:id="rId36"/>
    <p:sldId id="398" r:id="rId37"/>
    <p:sldId id="399" r:id="rId38"/>
    <p:sldId id="400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01" r:id="rId47"/>
    <p:sldId id="402" r:id="rId48"/>
    <p:sldId id="403" r:id="rId49"/>
    <p:sldId id="421" r:id="rId50"/>
    <p:sldId id="422" r:id="rId51"/>
    <p:sldId id="423" r:id="rId52"/>
    <p:sldId id="424" r:id="rId53"/>
    <p:sldId id="425" r:id="rId54"/>
    <p:sldId id="428" r:id="rId55"/>
    <p:sldId id="432" r:id="rId56"/>
    <p:sldId id="433" r:id="rId57"/>
    <p:sldId id="434" r:id="rId58"/>
    <p:sldId id="435" r:id="rId59"/>
    <p:sldId id="404" r:id="rId60"/>
    <p:sldId id="405" r:id="rId61"/>
    <p:sldId id="406" r:id="rId62"/>
    <p:sldId id="407" r:id="rId63"/>
    <p:sldId id="408" r:id="rId64"/>
    <p:sldId id="413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442" r:id="rId73"/>
    <p:sldId id="452" r:id="rId74"/>
    <p:sldId id="409" r:id="rId75"/>
    <p:sldId id="410" r:id="rId76"/>
    <p:sldId id="411" r:id="rId77"/>
    <p:sldId id="412" r:id="rId78"/>
    <p:sldId id="426" r:id="rId79"/>
    <p:sldId id="427" r:id="rId80"/>
    <p:sldId id="429" r:id="rId81"/>
    <p:sldId id="430" r:id="rId82"/>
    <p:sldId id="431" r:id="rId83"/>
    <p:sldId id="451" r:id="rId84"/>
    <p:sldId id="453" r:id="rId85"/>
    <p:sldId id="454" r:id="rId86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60"/>
  </p:normalViewPr>
  <p:slideViewPr>
    <p:cSldViewPr>
      <p:cViewPr>
        <p:scale>
          <a:sx n="84" d="100"/>
          <a:sy n="84" d="100"/>
        </p:scale>
        <p:origin x="65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73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75.wmf"/><Relationship Id="rId10" Type="http://schemas.openxmlformats.org/officeDocument/2006/relationships/image" Target="../media/image63.wmf"/><Relationship Id="rId4" Type="http://schemas.openxmlformats.org/officeDocument/2006/relationships/image" Target="../media/image74.wmf"/><Relationship Id="rId9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87.wmf"/><Relationship Id="rId6" Type="http://schemas.openxmlformats.org/officeDocument/2006/relationships/image" Target="../media/image80.wmf"/><Relationship Id="rId11" Type="http://schemas.openxmlformats.org/officeDocument/2006/relationships/image" Target="../media/image90.wmf"/><Relationship Id="rId5" Type="http://schemas.openxmlformats.org/officeDocument/2006/relationships/image" Target="../media/image79.wmf"/><Relationship Id="rId10" Type="http://schemas.openxmlformats.org/officeDocument/2006/relationships/image" Target="../media/image89.wmf"/><Relationship Id="rId4" Type="http://schemas.openxmlformats.org/officeDocument/2006/relationships/image" Target="../media/image78.wmf"/><Relationship Id="rId9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3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12" Type="http://schemas.openxmlformats.org/officeDocument/2006/relationships/image" Target="../media/image102.wmf"/><Relationship Id="rId2" Type="http://schemas.openxmlformats.org/officeDocument/2006/relationships/image" Target="../media/image92.wmf"/><Relationship Id="rId16" Type="http://schemas.openxmlformats.org/officeDocument/2006/relationships/image" Target="../media/image106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5" Type="http://schemas.openxmlformats.org/officeDocument/2006/relationships/image" Target="../media/image10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Relationship Id="rId14" Type="http://schemas.openxmlformats.org/officeDocument/2006/relationships/image" Target="../media/image10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104.wmf"/><Relationship Id="rId3" Type="http://schemas.openxmlformats.org/officeDocument/2006/relationships/image" Target="../media/image109.wmf"/><Relationship Id="rId7" Type="http://schemas.openxmlformats.org/officeDocument/2006/relationships/image" Target="../media/image94.wmf"/><Relationship Id="rId12" Type="http://schemas.openxmlformats.org/officeDocument/2006/relationships/image" Target="../media/image9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5" Type="http://schemas.openxmlformats.org/officeDocument/2006/relationships/image" Target="../media/image106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Relationship Id="rId14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image" Target="../media/image132.wmf"/><Relationship Id="rId18" Type="http://schemas.openxmlformats.org/officeDocument/2006/relationships/image" Target="../media/image137.wmf"/><Relationship Id="rId3" Type="http://schemas.openxmlformats.org/officeDocument/2006/relationships/image" Target="../media/image123.wmf"/><Relationship Id="rId7" Type="http://schemas.openxmlformats.org/officeDocument/2006/relationships/image" Target="../media/image126.emf"/><Relationship Id="rId12" Type="http://schemas.openxmlformats.org/officeDocument/2006/relationships/image" Target="../media/image131.wmf"/><Relationship Id="rId17" Type="http://schemas.openxmlformats.org/officeDocument/2006/relationships/image" Target="../media/image136.wmf"/><Relationship Id="rId2" Type="http://schemas.openxmlformats.org/officeDocument/2006/relationships/image" Target="../media/image122.wmf"/><Relationship Id="rId16" Type="http://schemas.openxmlformats.org/officeDocument/2006/relationships/image" Target="../media/image135.wmf"/><Relationship Id="rId20" Type="http://schemas.openxmlformats.org/officeDocument/2006/relationships/image" Target="../media/image139.wmf"/><Relationship Id="rId1" Type="http://schemas.openxmlformats.org/officeDocument/2006/relationships/image" Target="../media/image60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5" Type="http://schemas.openxmlformats.org/officeDocument/2006/relationships/image" Target="../media/image124.wmf"/><Relationship Id="rId15" Type="http://schemas.openxmlformats.org/officeDocument/2006/relationships/image" Target="../media/image134.wmf"/><Relationship Id="rId10" Type="http://schemas.openxmlformats.org/officeDocument/2006/relationships/image" Target="../media/image129.wmf"/><Relationship Id="rId19" Type="http://schemas.openxmlformats.org/officeDocument/2006/relationships/image" Target="../media/image138.wmf"/><Relationship Id="rId4" Type="http://schemas.openxmlformats.org/officeDocument/2006/relationships/image" Target="../media/image98.wmf"/><Relationship Id="rId9" Type="http://schemas.openxmlformats.org/officeDocument/2006/relationships/image" Target="../media/image128.wmf"/><Relationship Id="rId14" Type="http://schemas.openxmlformats.org/officeDocument/2006/relationships/image" Target="../media/image13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22.wmf"/><Relationship Id="rId7" Type="http://schemas.openxmlformats.org/officeDocument/2006/relationships/image" Target="../media/image142.wmf"/><Relationship Id="rId2" Type="http://schemas.openxmlformats.org/officeDocument/2006/relationships/image" Target="../media/image60.wmf"/><Relationship Id="rId1" Type="http://schemas.openxmlformats.org/officeDocument/2006/relationships/image" Target="../media/image140.wmf"/><Relationship Id="rId6" Type="http://schemas.openxmlformats.org/officeDocument/2006/relationships/image" Target="../media/image128.wmf"/><Relationship Id="rId5" Type="http://schemas.openxmlformats.org/officeDocument/2006/relationships/image" Target="../media/image141.emf"/><Relationship Id="rId4" Type="http://schemas.openxmlformats.org/officeDocument/2006/relationships/image" Target="../media/image123.wmf"/><Relationship Id="rId9" Type="http://schemas.openxmlformats.org/officeDocument/2006/relationships/image" Target="../media/image14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image" Target="../media/image166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12" Type="http://schemas.openxmlformats.org/officeDocument/2006/relationships/image" Target="../media/image165.wmf"/><Relationship Id="rId2" Type="http://schemas.openxmlformats.org/officeDocument/2006/relationships/image" Target="../media/image155.wmf"/><Relationship Id="rId16" Type="http://schemas.openxmlformats.org/officeDocument/2006/relationships/image" Target="../media/image169.wmf"/><Relationship Id="rId1" Type="http://schemas.openxmlformats.org/officeDocument/2006/relationships/image" Target="../media/image99.wmf"/><Relationship Id="rId6" Type="http://schemas.openxmlformats.org/officeDocument/2006/relationships/image" Target="../media/image159.wmf"/><Relationship Id="rId11" Type="http://schemas.openxmlformats.org/officeDocument/2006/relationships/image" Target="../media/image164.wmf"/><Relationship Id="rId5" Type="http://schemas.openxmlformats.org/officeDocument/2006/relationships/image" Target="../media/image158.wmf"/><Relationship Id="rId15" Type="http://schemas.openxmlformats.org/officeDocument/2006/relationships/image" Target="../media/image168.wmf"/><Relationship Id="rId10" Type="http://schemas.openxmlformats.org/officeDocument/2006/relationships/image" Target="../media/image163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Relationship Id="rId14" Type="http://schemas.openxmlformats.org/officeDocument/2006/relationships/image" Target="../media/image16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image" Target="../media/image190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12" Type="http://schemas.openxmlformats.org/officeDocument/2006/relationships/image" Target="../media/image189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11" Type="http://schemas.openxmlformats.org/officeDocument/2006/relationships/image" Target="../media/image188.wmf"/><Relationship Id="rId5" Type="http://schemas.openxmlformats.org/officeDocument/2006/relationships/image" Target="../media/image182.wmf"/><Relationship Id="rId15" Type="http://schemas.openxmlformats.org/officeDocument/2006/relationships/image" Target="../media/image192.wmf"/><Relationship Id="rId10" Type="http://schemas.openxmlformats.org/officeDocument/2006/relationships/image" Target="../media/image187.wmf"/><Relationship Id="rId4" Type="http://schemas.openxmlformats.org/officeDocument/2006/relationships/image" Target="../media/image181.wmf"/><Relationship Id="rId9" Type="http://schemas.openxmlformats.org/officeDocument/2006/relationships/image" Target="../media/image186.wmf"/><Relationship Id="rId14" Type="http://schemas.openxmlformats.org/officeDocument/2006/relationships/image" Target="../media/image19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23.wmf"/><Relationship Id="rId1" Type="http://schemas.openxmlformats.org/officeDocument/2006/relationships/image" Target="../media/image193.wmf"/><Relationship Id="rId6" Type="http://schemas.openxmlformats.org/officeDocument/2006/relationships/image" Target="../media/image197.wmf"/><Relationship Id="rId11" Type="http://schemas.openxmlformats.org/officeDocument/2006/relationships/image" Target="../media/image202.wmf"/><Relationship Id="rId5" Type="http://schemas.openxmlformats.org/officeDocument/2006/relationships/image" Target="../media/image196.wmf"/><Relationship Id="rId10" Type="http://schemas.openxmlformats.org/officeDocument/2006/relationships/image" Target="../media/image201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image" Target="../media/image219.wmf"/><Relationship Id="rId3" Type="http://schemas.openxmlformats.org/officeDocument/2006/relationships/image" Target="../media/image209.emf"/><Relationship Id="rId7" Type="http://schemas.openxmlformats.org/officeDocument/2006/relationships/image" Target="../media/image213.emf"/><Relationship Id="rId12" Type="http://schemas.openxmlformats.org/officeDocument/2006/relationships/image" Target="../media/image218.wmf"/><Relationship Id="rId2" Type="http://schemas.openxmlformats.org/officeDocument/2006/relationships/image" Target="../media/image208.emf"/><Relationship Id="rId1" Type="http://schemas.openxmlformats.org/officeDocument/2006/relationships/image" Target="../media/image207.emf"/><Relationship Id="rId6" Type="http://schemas.openxmlformats.org/officeDocument/2006/relationships/image" Target="../media/image212.emf"/><Relationship Id="rId11" Type="http://schemas.openxmlformats.org/officeDocument/2006/relationships/image" Target="../media/image217.wmf"/><Relationship Id="rId5" Type="http://schemas.openxmlformats.org/officeDocument/2006/relationships/image" Target="../media/image211.emf"/><Relationship Id="rId15" Type="http://schemas.openxmlformats.org/officeDocument/2006/relationships/image" Target="../media/image221.emf"/><Relationship Id="rId10" Type="http://schemas.openxmlformats.org/officeDocument/2006/relationships/image" Target="../media/image216.wmf"/><Relationship Id="rId4" Type="http://schemas.openxmlformats.org/officeDocument/2006/relationships/image" Target="../media/image210.emf"/><Relationship Id="rId9" Type="http://schemas.openxmlformats.org/officeDocument/2006/relationships/image" Target="../media/image215.emf"/><Relationship Id="rId14" Type="http://schemas.openxmlformats.org/officeDocument/2006/relationships/image" Target="../media/image22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164.wmf"/><Relationship Id="rId7" Type="http://schemas.openxmlformats.org/officeDocument/2006/relationships/image" Target="../media/image223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60.wmf"/><Relationship Id="rId5" Type="http://schemas.openxmlformats.org/officeDocument/2006/relationships/image" Target="../media/image171.wmf"/><Relationship Id="rId10" Type="http://schemas.openxmlformats.org/officeDocument/2006/relationships/image" Target="../media/image226.wmf"/><Relationship Id="rId4" Type="http://schemas.openxmlformats.org/officeDocument/2006/relationships/image" Target="../media/image222.wmf"/><Relationship Id="rId9" Type="http://schemas.openxmlformats.org/officeDocument/2006/relationships/image" Target="../media/image2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60.wmf"/><Relationship Id="rId1" Type="http://schemas.openxmlformats.org/officeDocument/2006/relationships/image" Target="../media/image227.wmf"/><Relationship Id="rId6" Type="http://schemas.openxmlformats.org/officeDocument/2006/relationships/image" Target="../media/image229.wmf"/><Relationship Id="rId5" Type="http://schemas.openxmlformats.org/officeDocument/2006/relationships/image" Target="../media/image147.wmf"/><Relationship Id="rId4" Type="http://schemas.openxmlformats.org/officeDocument/2006/relationships/image" Target="../media/image12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233.wmf"/><Relationship Id="rId2" Type="http://schemas.openxmlformats.org/officeDocument/2006/relationships/image" Target="../media/image15.wmf"/><Relationship Id="rId1" Type="http://schemas.openxmlformats.org/officeDocument/2006/relationships/image" Target="../media/image230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6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image" Target="../media/image246.wmf"/><Relationship Id="rId3" Type="http://schemas.openxmlformats.org/officeDocument/2006/relationships/image" Target="../media/image236.wmf"/><Relationship Id="rId7" Type="http://schemas.openxmlformats.org/officeDocument/2006/relationships/image" Target="../media/image240.wmf"/><Relationship Id="rId12" Type="http://schemas.openxmlformats.org/officeDocument/2006/relationships/image" Target="../media/image245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11" Type="http://schemas.openxmlformats.org/officeDocument/2006/relationships/image" Target="../media/image244.wmf"/><Relationship Id="rId5" Type="http://schemas.openxmlformats.org/officeDocument/2006/relationships/image" Target="../media/image238.wmf"/><Relationship Id="rId10" Type="http://schemas.openxmlformats.org/officeDocument/2006/relationships/image" Target="../media/image243.wmf"/><Relationship Id="rId4" Type="http://schemas.openxmlformats.org/officeDocument/2006/relationships/image" Target="../media/image237.wmf"/><Relationship Id="rId9" Type="http://schemas.openxmlformats.org/officeDocument/2006/relationships/image" Target="../media/image242.wmf"/><Relationship Id="rId14" Type="http://schemas.openxmlformats.org/officeDocument/2006/relationships/image" Target="../media/image24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164.wmf"/><Relationship Id="rId7" Type="http://schemas.openxmlformats.org/officeDocument/2006/relationships/image" Target="../media/image223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60.wmf"/><Relationship Id="rId5" Type="http://schemas.openxmlformats.org/officeDocument/2006/relationships/image" Target="../media/image171.wmf"/><Relationship Id="rId10" Type="http://schemas.openxmlformats.org/officeDocument/2006/relationships/image" Target="../media/image226.wmf"/><Relationship Id="rId4" Type="http://schemas.openxmlformats.org/officeDocument/2006/relationships/image" Target="../media/image248.wmf"/><Relationship Id="rId9" Type="http://schemas.openxmlformats.org/officeDocument/2006/relationships/image" Target="../media/image22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5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wmf"/><Relationship Id="rId1" Type="http://schemas.openxmlformats.org/officeDocument/2006/relationships/image" Target="../media/image25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wmf"/><Relationship Id="rId1" Type="http://schemas.openxmlformats.org/officeDocument/2006/relationships/image" Target="../media/image25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5" Type="http://schemas.openxmlformats.org/officeDocument/2006/relationships/image" Target="../media/image265.emf"/><Relationship Id="rId4" Type="http://schemas.openxmlformats.org/officeDocument/2006/relationships/image" Target="../media/image26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image" Target="../media/image278.wmf"/><Relationship Id="rId3" Type="http://schemas.openxmlformats.org/officeDocument/2006/relationships/image" Target="../media/image268.emf"/><Relationship Id="rId7" Type="http://schemas.openxmlformats.org/officeDocument/2006/relationships/image" Target="../media/image272.wmf"/><Relationship Id="rId12" Type="http://schemas.openxmlformats.org/officeDocument/2006/relationships/image" Target="../media/image277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1.wmf"/><Relationship Id="rId11" Type="http://schemas.openxmlformats.org/officeDocument/2006/relationships/image" Target="../media/image276.wmf"/><Relationship Id="rId5" Type="http://schemas.openxmlformats.org/officeDocument/2006/relationships/image" Target="../media/image270.wmf"/><Relationship Id="rId15" Type="http://schemas.openxmlformats.org/officeDocument/2006/relationships/image" Target="../media/image280.wmf"/><Relationship Id="rId10" Type="http://schemas.openxmlformats.org/officeDocument/2006/relationships/image" Target="../media/image275.wmf"/><Relationship Id="rId4" Type="http://schemas.openxmlformats.org/officeDocument/2006/relationships/image" Target="../media/image269.wmf"/><Relationship Id="rId9" Type="http://schemas.openxmlformats.org/officeDocument/2006/relationships/image" Target="../media/image274.wmf"/><Relationship Id="rId14" Type="http://schemas.openxmlformats.org/officeDocument/2006/relationships/image" Target="../media/image27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image" Target="../media/image279.wmf"/><Relationship Id="rId3" Type="http://schemas.openxmlformats.org/officeDocument/2006/relationships/image" Target="../media/image283.wmf"/><Relationship Id="rId7" Type="http://schemas.openxmlformats.org/officeDocument/2006/relationships/image" Target="../media/image270.wmf"/><Relationship Id="rId12" Type="http://schemas.openxmlformats.org/officeDocument/2006/relationships/image" Target="../media/image275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Relationship Id="rId6" Type="http://schemas.openxmlformats.org/officeDocument/2006/relationships/image" Target="../media/image269.wmf"/><Relationship Id="rId11" Type="http://schemas.openxmlformats.org/officeDocument/2006/relationships/image" Target="../media/image274.wmf"/><Relationship Id="rId5" Type="http://schemas.openxmlformats.org/officeDocument/2006/relationships/image" Target="../media/image285.emf"/><Relationship Id="rId10" Type="http://schemas.openxmlformats.org/officeDocument/2006/relationships/image" Target="../media/image273.wmf"/><Relationship Id="rId4" Type="http://schemas.openxmlformats.org/officeDocument/2006/relationships/image" Target="../media/image284.wmf"/><Relationship Id="rId9" Type="http://schemas.openxmlformats.org/officeDocument/2006/relationships/image" Target="../media/image272.wmf"/><Relationship Id="rId14" Type="http://schemas.openxmlformats.org/officeDocument/2006/relationships/image" Target="../media/image28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Relationship Id="rId4" Type="http://schemas.openxmlformats.org/officeDocument/2006/relationships/image" Target="../media/image28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4" Type="http://schemas.openxmlformats.org/officeDocument/2006/relationships/image" Target="../media/image293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wmf"/><Relationship Id="rId1" Type="http://schemas.openxmlformats.org/officeDocument/2006/relationships/image" Target="../media/image29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4" Type="http://schemas.openxmlformats.org/officeDocument/2006/relationships/image" Target="../media/image299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3" Type="http://schemas.openxmlformats.org/officeDocument/2006/relationships/image" Target="../media/image300.wmf"/><Relationship Id="rId7" Type="http://schemas.openxmlformats.org/officeDocument/2006/relationships/image" Target="../media/image301.wmf"/><Relationship Id="rId2" Type="http://schemas.openxmlformats.org/officeDocument/2006/relationships/image" Target="../media/image228.wmf"/><Relationship Id="rId1" Type="http://schemas.openxmlformats.org/officeDocument/2006/relationships/image" Target="../media/image147.wmf"/><Relationship Id="rId6" Type="http://schemas.openxmlformats.org/officeDocument/2006/relationships/image" Target="../media/image98.wmf"/><Relationship Id="rId11" Type="http://schemas.openxmlformats.org/officeDocument/2006/relationships/image" Target="../media/image305.wmf"/><Relationship Id="rId5" Type="http://schemas.openxmlformats.org/officeDocument/2006/relationships/image" Target="../media/image123.wmf"/><Relationship Id="rId10" Type="http://schemas.openxmlformats.org/officeDocument/2006/relationships/image" Target="../media/image304.wmf"/><Relationship Id="rId4" Type="http://schemas.openxmlformats.org/officeDocument/2006/relationships/image" Target="../media/image60.wmf"/><Relationship Id="rId9" Type="http://schemas.openxmlformats.org/officeDocument/2006/relationships/image" Target="../media/image30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Relationship Id="rId4" Type="http://schemas.openxmlformats.org/officeDocument/2006/relationships/image" Target="../media/image30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wmf"/><Relationship Id="rId7" Type="http://schemas.openxmlformats.org/officeDocument/2006/relationships/image" Target="../media/image316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Relationship Id="rId6" Type="http://schemas.openxmlformats.org/officeDocument/2006/relationships/image" Target="../media/image315.wmf"/><Relationship Id="rId5" Type="http://schemas.openxmlformats.org/officeDocument/2006/relationships/image" Target="../media/image314.wmf"/><Relationship Id="rId4" Type="http://schemas.openxmlformats.org/officeDocument/2006/relationships/image" Target="../media/image313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3" Type="http://schemas.openxmlformats.org/officeDocument/2006/relationships/image" Target="../media/image319.wmf"/><Relationship Id="rId7" Type="http://schemas.openxmlformats.org/officeDocument/2006/relationships/image" Target="../media/image323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6" Type="http://schemas.openxmlformats.org/officeDocument/2006/relationships/image" Target="../media/image322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wmf"/><Relationship Id="rId7" Type="http://schemas.openxmlformats.org/officeDocument/2006/relationships/image" Target="../media/image39.e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e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wmf"/><Relationship Id="rId7" Type="http://schemas.openxmlformats.org/officeDocument/2006/relationships/image" Target="../media/image334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3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image" Target="../media/image122.wmf"/><Relationship Id="rId7" Type="http://schemas.openxmlformats.org/officeDocument/2006/relationships/image" Target="../media/image337.wmf"/><Relationship Id="rId12" Type="http://schemas.openxmlformats.org/officeDocument/2006/relationships/image" Target="../media/image341.wmf"/><Relationship Id="rId2" Type="http://schemas.openxmlformats.org/officeDocument/2006/relationships/image" Target="../media/image60.wmf"/><Relationship Id="rId1" Type="http://schemas.openxmlformats.org/officeDocument/2006/relationships/image" Target="../media/image15.wmf"/><Relationship Id="rId6" Type="http://schemas.openxmlformats.org/officeDocument/2006/relationships/image" Target="../media/image228.wmf"/><Relationship Id="rId11" Type="http://schemas.openxmlformats.org/officeDocument/2006/relationships/image" Target="../media/image62.wmf"/><Relationship Id="rId5" Type="http://schemas.openxmlformats.org/officeDocument/2006/relationships/image" Target="../media/image336.wmf"/><Relationship Id="rId10" Type="http://schemas.openxmlformats.org/officeDocument/2006/relationships/image" Target="../media/image340.wmf"/><Relationship Id="rId4" Type="http://schemas.openxmlformats.org/officeDocument/2006/relationships/image" Target="../media/image335.wmf"/><Relationship Id="rId9" Type="http://schemas.openxmlformats.org/officeDocument/2006/relationships/image" Target="../media/image339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Relationship Id="rId5" Type="http://schemas.openxmlformats.org/officeDocument/2006/relationships/image" Target="../media/image346.wmf"/><Relationship Id="rId4" Type="http://schemas.openxmlformats.org/officeDocument/2006/relationships/image" Target="../media/image345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wmf"/><Relationship Id="rId2" Type="http://schemas.openxmlformats.org/officeDocument/2006/relationships/image" Target="../media/image348.wmf"/><Relationship Id="rId1" Type="http://schemas.openxmlformats.org/officeDocument/2006/relationships/image" Target="../media/image347.wmf"/><Relationship Id="rId5" Type="http://schemas.openxmlformats.org/officeDocument/2006/relationships/image" Target="../media/image351.wmf"/><Relationship Id="rId4" Type="http://schemas.openxmlformats.org/officeDocument/2006/relationships/image" Target="../media/image350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wmf"/><Relationship Id="rId2" Type="http://schemas.openxmlformats.org/officeDocument/2006/relationships/image" Target="../media/image353.wmf"/><Relationship Id="rId1" Type="http://schemas.openxmlformats.org/officeDocument/2006/relationships/image" Target="../media/image352.wmf"/><Relationship Id="rId6" Type="http://schemas.openxmlformats.org/officeDocument/2006/relationships/image" Target="../media/image357.wmf"/><Relationship Id="rId5" Type="http://schemas.openxmlformats.org/officeDocument/2006/relationships/image" Target="../media/image356.wmf"/><Relationship Id="rId4" Type="http://schemas.openxmlformats.org/officeDocument/2006/relationships/image" Target="../media/image355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3" Type="http://schemas.openxmlformats.org/officeDocument/2006/relationships/image" Target="../media/image360.wmf"/><Relationship Id="rId7" Type="http://schemas.openxmlformats.org/officeDocument/2006/relationships/image" Target="../media/image364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Relationship Id="rId6" Type="http://schemas.openxmlformats.org/officeDocument/2006/relationships/image" Target="../media/image363.wmf"/><Relationship Id="rId5" Type="http://schemas.openxmlformats.org/officeDocument/2006/relationships/image" Target="../media/image362.wmf"/><Relationship Id="rId10" Type="http://schemas.openxmlformats.org/officeDocument/2006/relationships/image" Target="../media/image367.wmf"/><Relationship Id="rId4" Type="http://schemas.openxmlformats.org/officeDocument/2006/relationships/image" Target="../media/image361.wmf"/><Relationship Id="rId9" Type="http://schemas.openxmlformats.org/officeDocument/2006/relationships/image" Target="../media/image366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3" Type="http://schemas.openxmlformats.org/officeDocument/2006/relationships/image" Target="../media/image319.wmf"/><Relationship Id="rId7" Type="http://schemas.openxmlformats.org/officeDocument/2006/relationships/image" Target="../media/image323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6" Type="http://schemas.openxmlformats.org/officeDocument/2006/relationships/image" Target="../media/image322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Relationship Id="rId4" Type="http://schemas.openxmlformats.org/officeDocument/2006/relationships/image" Target="../media/image317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wmf"/><Relationship Id="rId2" Type="http://schemas.openxmlformats.org/officeDocument/2006/relationships/image" Target="../media/image369.wmf"/><Relationship Id="rId1" Type="http://schemas.openxmlformats.org/officeDocument/2006/relationships/image" Target="../media/image368.wmf"/><Relationship Id="rId4" Type="http://schemas.openxmlformats.org/officeDocument/2006/relationships/image" Target="../media/image371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wmf"/><Relationship Id="rId3" Type="http://schemas.openxmlformats.org/officeDocument/2006/relationships/image" Target="../media/image375.wmf"/><Relationship Id="rId7" Type="http://schemas.openxmlformats.org/officeDocument/2006/relationships/image" Target="../media/image379.wmf"/><Relationship Id="rId2" Type="http://schemas.openxmlformats.org/officeDocument/2006/relationships/image" Target="../media/image374.wmf"/><Relationship Id="rId1" Type="http://schemas.openxmlformats.org/officeDocument/2006/relationships/image" Target="../media/image373.wmf"/><Relationship Id="rId6" Type="http://schemas.openxmlformats.org/officeDocument/2006/relationships/image" Target="../media/image378.wmf"/><Relationship Id="rId5" Type="http://schemas.openxmlformats.org/officeDocument/2006/relationships/image" Target="../media/image377.wmf"/><Relationship Id="rId4" Type="http://schemas.openxmlformats.org/officeDocument/2006/relationships/image" Target="../media/image37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13" Type="http://schemas.openxmlformats.org/officeDocument/2006/relationships/image" Target="../media/image394.wmf"/><Relationship Id="rId3" Type="http://schemas.openxmlformats.org/officeDocument/2006/relationships/image" Target="../media/image384.wmf"/><Relationship Id="rId7" Type="http://schemas.openxmlformats.org/officeDocument/2006/relationships/image" Target="../media/image388.wmf"/><Relationship Id="rId12" Type="http://schemas.openxmlformats.org/officeDocument/2006/relationships/image" Target="../media/image393.wmf"/><Relationship Id="rId2" Type="http://schemas.openxmlformats.org/officeDocument/2006/relationships/image" Target="../media/image383.wmf"/><Relationship Id="rId1" Type="http://schemas.openxmlformats.org/officeDocument/2006/relationships/image" Target="../media/image382.wmf"/><Relationship Id="rId6" Type="http://schemas.openxmlformats.org/officeDocument/2006/relationships/image" Target="../media/image387.wmf"/><Relationship Id="rId11" Type="http://schemas.openxmlformats.org/officeDocument/2006/relationships/image" Target="../media/image392.wmf"/><Relationship Id="rId5" Type="http://schemas.openxmlformats.org/officeDocument/2006/relationships/image" Target="../media/image386.wmf"/><Relationship Id="rId10" Type="http://schemas.openxmlformats.org/officeDocument/2006/relationships/image" Target="../media/image391.wmf"/><Relationship Id="rId4" Type="http://schemas.openxmlformats.org/officeDocument/2006/relationships/image" Target="../media/image385.wmf"/><Relationship Id="rId9" Type="http://schemas.openxmlformats.org/officeDocument/2006/relationships/image" Target="../media/image390.wmf"/><Relationship Id="rId14" Type="http://schemas.openxmlformats.org/officeDocument/2006/relationships/image" Target="../media/image395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wmf"/><Relationship Id="rId7" Type="http://schemas.openxmlformats.org/officeDocument/2006/relationships/image" Target="../media/image405.wmf"/><Relationship Id="rId2" Type="http://schemas.openxmlformats.org/officeDocument/2006/relationships/image" Target="../media/image400.wmf"/><Relationship Id="rId1" Type="http://schemas.openxmlformats.org/officeDocument/2006/relationships/image" Target="../media/image399.wmf"/><Relationship Id="rId6" Type="http://schemas.openxmlformats.org/officeDocument/2006/relationships/image" Target="../media/image404.wmf"/><Relationship Id="rId5" Type="http://schemas.openxmlformats.org/officeDocument/2006/relationships/image" Target="../media/image403.wmf"/><Relationship Id="rId4" Type="http://schemas.openxmlformats.org/officeDocument/2006/relationships/image" Target="../media/image402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wmf"/><Relationship Id="rId3" Type="http://schemas.openxmlformats.org/officeDocument/2006/relationships/image" Target="../media/image409.wmf"/><Relationship Id="rId7" Type="http://schemas.openxmlformats.org/officeDocument/2006/relationships/image" Target="../media/image413.wmf"/><Relationship Id="rId2" Type="http://schemas.openxmlformats.org/officeDocument/2006/relationships/image" Target="../media/image408.emf"/><Relationship Id="rId1" Type="http://schemas.openxmlformats.org/officeDocument/2006/relationships/image" Target="../media/image407.wmf"/><Relationship Id="rId6" Type="http://schemas.openxmlformats.org/officeDocument/2006/relationships/image" Target="../media/image412.wmf"/><Relationship Id="rId11" Type="http://schemas.openxmlformats.org/officeDocument/2006/relationships/image" Target="../media/image417.emf"/><Relationship Id="rId5" Type="http://schemas.openxmlformats.org/officeDocument/2006/relationships/image" Target="../media/image411.wmf"/><Relationship Id="rId10" Type="http://schemas.openxmlformats.org/officeDocument/2006/relationships/image" Target="../media/image416.wmf"/><Relationship Id="rId4" Type="http://schemas.openxmlformats.org/officeDocument/2006/relationships/image" Target="../media/image410.wmf"/><Relationship Id="rId9" Type="http://schemas.openxmlformats.org/officeDocument/2006/relationships/image" Target="../media/image415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wmf"/><Relationship Id="rId13" Type="http://schemas.openxmlformats.org/officeDocument/2006/relationships/image" Target="../media/image430.wmf"/><Relationship Id="rId3" Type="http://schemas.openxmlformats.org/officeDocument/2006/relationships/image" Target="../media/image420.wmf"/><Relationship Id="rId7" Type="http://schemas.openxmlformats.org/officeDocument/2006/relationships/image" Target="../media/image424.wmf"/><Relationship Id="rId12" Type="http://schemas.openxmlformats.org/officeDocument/2006/relationships/image" Target="../media/image429.wmf"/><Relationship Id="rId2" Type="http://schemas.openxmlformats.org/officeDocument/2006/relationships/image" Target="../media/image419.wmf"/><Relationship Id="rId16" Type="http://schemas.openxmlformats.org/officeDocument/2006/relationships/image" Target="../media/image433.wmf"/><Relationship Id="rId1" Type="http://schemas.openxmlformats.org/officeDocument/2006/relationships/image" Target="../media/image418.wmf"/><Relationship Id="rId6" Type="http://schemas.openxmlformats.org/officeDocument/2006/relationships/image" Target="../media/image423.wmf"/><Relationship Id="rId11" Type="http://schemas.openxmlformats.org/officeDocument/2006/relationships/image" Target="../media/image428.wmf"/><Relationship Id="rId5" Type="http://schemas.openxmlformats.org/officeDocument/2006/relationships/image" Target="../media/image422.wmf"/><Relationship Id="rId15" Type="http://schemas.openxmlformats.org/officeDocument/2006/relationships/image" Target="../media/image432.wmf"/><Relationship Id="rId10" Type="http://schemas.openxmlformats.org/officeDocument/2006/relationships/image" Target="../media/image427.wmf"/><Relationship Id="rId4" Type="http://schemas.openxmlformats.org/officeDocument/2006/relationships/image" Target="../media/image421.wmf"/><Relationship Id="rId9" Type="http://schemas.openxmlformats.org/officeDocument/2006/relationships/image" Target="../media/image426.wmf"/><Relationship Id="rId14" Type="http://schemas.openxmlformats.org/officeDocument/2006/relationships/image" Target="../media/image431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wmf"/><Relationship Id="rId3" Type="http://schemas.openxmlformats.org/officeDocument/2006/relationships/image" Target="../media/image436.wmf"/><Relationship Id="rId7" Type="http://schemas.openxmlformats.org/officeDocument/2006/relationships/image" Target="../media/image440.wmf"/><Relationship Id="rId12" Type="http://schemas.openxmlformats.org/officeDocument/2006/relationships/image" Target="../media/image445.wmf"/><Relationship Id="rId2" Type="http://schemas.openxmlformats.org/officeDocument/2006/relationships/image" Target="../media/image435.wmf"/><Relationship Id="rId1" Type="http://schemas.openxmlformats.org/officeDocument/2006/relationships/image" Target="../media/image434.wmf"/><Relationship Id="rId6" Type="http://schemas.openxmlformats.org/officeDocument/2006/relationships/image" Target="../media/image439.wmf"/><Relationship Id="rId11" Type="http://schemas.openxmlformats.org/officeDocument/2006/relationships/image" Target="../media/image444.wmf"/><Relationship Id="rId5" Type="http://schemas.openxmlformats.org/officeDocument/2006/relationships/image" Target="../media/image438.wmf"/><Relationship Id="rId10" Type="http://schemas.openxmlformats.org/officeDocument/2006/relationships/image" Target="../media/image443.wmf"/><Relationship Id="rId4" Type="http://schemas.openxmlformats.org/officeDocument/2006/relationships/image" Target="../media/image437.wmf"/><Relationship Id="rId9" Type="http://schemas.openxmlformats.org/officeDocument/2006/relationships/image" Target="../media/image442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8.wmf"/><Relationship Id="rId2" Type="http://schemas.openxmlformats.org/officeDocument/2006/relationships/image" Target="../media/image447.wmf"/><Relationship Id="rId1" Type="http://schemas.openxmlformats.org/officeDocument/2006/relationships/image" Target="../media/image446.wmf"/><Relationship Id="rId4" Type="http://schemas.openxmlformats.org/officeDocument/2006/relationships/image" Target="../media/image449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1.wmf"/><Relationship Id="rId1" Type="http://schemas.openxmlformats.org/officeDocument/2006/relationships/image" Target="../media/image450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2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5.wmf"/><Relationship Id="rId2" Type="http://schemas.openxmlformats.org/officeDocument/2006/relationships/image" Target="../media/image454.wmf"/><Relationship Id="rId1" Type="http://schemas.openxmlformats.org/officeDocument/2006/relationships/image" Target="../media/image453.wmf"/><Relationship Id="rId5" Type="http://schemas.openxmlformats.org/officeDocument/2006/relationships/image" Target="../media/image457.wmf"/><Relationship Id="rId4" Type="http://schemas.openxmlformats.org/officeDocument/2006/relationships/image" Target="../media/image456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9.wmf"/><Relationship Id="rId1" Type="http://schemas.openxmlformats.org/officeDocument/2006/relationships/image" Target="../media/image45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0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1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5.wmf"/><Relationship Id="rId7" Type="http://schemas.openxmlformats.org/officeDocument/2006/relationships/image" Target="../media/image469.wmf"/><Relationship Id="rId2" Type="http://schemas.openxmlformats.org/officeDocument/2006/relationships/image" Target="../media/image464.wmf"/><Relationship Id="rId1" Type="http://schemas.openxmlformats.org/officeDocument/2006/relationships/image" Target="../media/image463.wmf"/><Relationship Id="rId6" Type="http://schemas.openxmlformats.org/officeDocument/2006/relationships/image" Target="../media/image468.wmf"/><Relationship Id="rId5" Type="http://schemas.openxmlformats.org/officeDocument/2006/relationships/image" Target="../media/image467.wmf"/><Relationship Id="rId4" Type="http://schemas.openxmlformats.org/officeDocument/2006/relationships/image" Target="../media/image466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2.wmf"/><Relationship Id="rId7" Type="http://schemas.openxmlformats.org/officeDocument/2006/relationships/image" Target="../media/image476.wmf"/><Relationship Id="rId2" Type="http://schemas.openxmlformats.org/officeDocument/2006/relationships/image" Target="../media/image471.wmf"/><Relationship Id="rId1" Type="http://schemas.openxmlformats.org/officeDocument/2006/relationships/image" Target="../media/image470.wmf"/><Relationship Id="rId6" Type="http://schemas.openxmlformats.org/officeDocument/2006/relationships/image" Target="../media/image475.wmf"/><Relationship Id="rId5" Type="http://schemas.openxmlformats.org/officeDocument/2006/relationships/image" Target="../media/image474.wmf"/><Relationship Id="rId4" Type="http://schemas.openxmlformats.org/officeDocument/2006/relationships/image" Target="../media/image473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9.emf"/><Relationship Id="rId2" Type="http://schemas.openxmlformats.org/officeDocument/2006/relationships/image" Target="../media/image478.wmf"/><Relationship Id="rId1" Type="http://schemas.openxmlformats.org/officeDocument/2006/relationships/image" Target="../media/image477.wmf"/><Relationship Id="rId4" Type="http://schemas.openxmlformats.org/officeDocument/2006/relationships/image" Target="../media/image480.e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6.wmf"/><Relationship Id="rId3" Type="http://schemas.openxmlformats.org/officeDocument/2006/relationships/image" Target="../media/image414.wmf"/><Relationship Id="rId7" Type="http://schemas.openxmlformats.org/officeDocument/2006/relationships/image" Target="../media/image269.wmf"/><Relationship Id="rId2" Type="http://schemas.openxmlformats.org/officeDocument/2006/relationships/image" Target="../media/image99.wmf"/><Relationship Id="rId1" Type="http://schemas.openxmlformats.org/officeDocument/2006/relationships/image" Target="../media/image482.emf"/><Relationship Id="rId6" Type="http://schemas.openxmlformats.org/officeDocument/2006/relationships/image" Target="../media/image485.emf"/><Relationship Id="rId5" Type="http://schemas.openxmlformats.org/officeDocument/2006/relationships/image" Target="../media/image484.wmf"/><Relationship Id="rId10" Type="http://schemas.openxmlformats.org/officeDocument/2006/relationships/image" Target="../media/image488.wmf"/><Relationship Id="rId4" Type="http://schemas.openxmlformats.org/officeDocument/2006/relationships/image" Target="../media/image483.wmf"/><Relationship Id="rId9" Type="http://schemas.openxmlformats.org/officeDocument/2006/relationships/image" Target="../media/image487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wmf"/><Relationship Id="rId2" Type="http://schemas.openxmlformats.org/officeDocument/2006/relationships/image" Target="../media/image490.emf"/><Relationship Id="rId1" Type="http://schemas.openxmlformats.org/officeDocument/2006/relationships/image" Target="../media/image489.emf"/><Relationship Id="rId4" Type="http://schemas.openxmlformats.org/officeDocument/2006/relationships/image" Target="../media/image492.w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5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7.e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500.wmf"/><Relationship Id="rId1" Type="http://schemas.openxmlformats.org/officeDocument/2006/relationships/image" Target="../media/image499.wmf"/><Relationship Id="rId6" Type="http://schemas.openxmlformats.org/officeDocument/2006/relationships/image" Target="../media/image503.emf"/><Relationship Id="rId5" Type="http://schemas.openxmlformats.org/officeDocument/2006/relationships/image" Target="../media/image502.wmf"/><Relationship Id="rId4" Type="http://schemas.openxmlformats.org/officeDocument/2006/relationships/image" Target="../media/image50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emf"/><Relationship Id="rId5" Type="http://schemas.openxmlformats.org/officeDocument/2006/relationships/image" Target="../media/image48.wmf"/><Relationship Id="rId4" Type="http://schemas.openxmlformats.org/officeDocument/2006/relationships/image" Target="../media/image47.emf"/></Relationships>
</file>

<file path=ppt/drawings/_rels/vmlDrawing8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wmf"/><Relationship Id="rId13" Type="http://schemas.openxmlformats.org/officeDocument/2006/relationships/image" Target="../media/image516.emf"/><Relationship Id="rId3" Type="http://schemas.openxmlformats.org/officeDocument/2006/relationships/image" Target="../media/image506.emf"/><Relationship Id="rId7" Type="http://schemas.openxmlformats.org/officeDocument/2006/relationships/image" Target="../media/image510.wmf"/><Relationship Id="rId12" Type="http://schemas.openxmlformats.org/officeDocument/2006/relationships/image" Target="../media/image515.emf"/><Relationship Id="rId2" Type="http://schemas.openxmlformats.org/officeDocument/2006/relationships/image" Target="../media/image505.wmf"/><Relationship Id="rId1" Type="http://schemas.openxmlformats.org/officeDocument/2006/relationships/image" Target="../media/image499.wmf"/><Relationship Id="rId6" Type="http://schemas.openxmlformats.org/officeDocument/2006/relationships/image" Target="../media/image509.wmf"/><Relationship Id="rId11" Type="http://schemas.openxmlformats.org/officeDocument/2006/relationships/image" Target="../media/image514.emf"/><Relationship Id="rId5" Type="http://schemas.openxmlformats.org/officeDocument/2006/relationships/image" Target="../media/image508.wmf"/><Relationship Id="rId10" Type="http://schemas.openxmlformats.org/officeDocument/2006/relationships/image" Target="../media/image513.wmf"/><Relationship Id="rId4" Type="http://schemas.openxmlformats.org/officeDocument/2006/relationships/image" Target="../media/image507.emf"/><Relationship Id="rId9" Type="http://schemas.openxmlformats.org/officeDocument/2006/relationships/image" Target="../media/image512.wmf"/><Relationship Id="rId14" Type="http://schemas.openxmlformats.org/officeDocument/2006/relationships/image" Target="../media/image517.emf"/></Relationships>
</file>

<file path=ppt/drawings/_rels/vmlDrawing8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9.emf"/><Relationship Id="rId1" Type="http://schemas.openxmlformats.org/officeDocument/2006/relationships/image" Target="../media/image518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2.emf"/><Relationship Id="rId2" Type="http://schemas.openxmlformats.org/officeDocument/2006/relationships/image" Target="../media/image521.emf"/><Relationship Id="rId1" Type="http://schemas.openxmlformats.org/officeDocument/2006/relationships/image" Target="../media/image5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/>
            </a:lvl1pPr>
          </a:lstStyle>
          <a:p>
            <a:pPr>
              <a:defRPr/>
            </a:pPr>
            <a:fld id="{F5263DDD-446A-483F-8E21-C68576A53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200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7163" y="509588"/>
            <a:ext cx="45339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/>
            </a:lvl1pPr>
          </a:lstStyle>
          <a:p>
            <a:pPr>
              <a:defRPr/>
            </a:pPr>
            <a:fld id="{B4E0DC62-E7D5-467F-8ABD-03729BF3FB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206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5C6A5CA4-40D7-488B-95D1-D85017600A82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2913391-76F1-4656-8B2E-C0FA556DC0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8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4E4971EB-10D1-4A0C-90B2-3BE093F8880D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F6F330D-9BC6-42C7-AA29-35D1624EC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4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F090A9C6-CC39-48B7-8AF8-171543E1C43D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DB8BB2-46CC-42FC-8B6D-528F41FC4D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2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defRPr kumimoji="1" b="1">
                <a:solidFill>
                  <a:prstClr val="black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defRPr kumimoji="1" b="1">
                <a:solidFill>
                  <a:prstClr val="black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9A136D5-EA1A-4855-97D4-FDA5D275C8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44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256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9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DCF5F8C6-2057-4420-9CB3-EF54B0E6D471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67FFCA-BFE0-4262-8E95-0AE5625F50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F4F82C92-EE99-4A9D-9D31-70E5D0AF5C7A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CAC4A2-9FEC-40FC-97D3-2CFA65A224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1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80405C8A-9905-4536-9C57-B689DB76AE6E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08972D-137D-416A-A880-60EF2AB96E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1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35F936A8-AAD3-441A-BDF9-12935491AC0D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519804-DB39-4ACE-90BB-77EC24A6DF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1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20416F22-4E2E-4B48-92A1-42D43F26AEAC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B0D580-1ADF-4DF0-B1CE-E96BF4C16E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4A46C8E4-0EBC-4EC8-8827-048774A6D7BF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0772CD-7DFB-460D-A70B-C8DF9968B7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7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13DBA9E3-8EAD-4AC7-8912-EB61F8B62818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DB1E66-4FC4-440A-ACE9-8162D2D0CC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0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F99A7B5B-CC40-4FDC-A826-957F4393FC52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451B301-5A16-4E6D-A7CD-AFBEF1DD2B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1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588"/>
            <a:ext cx="37068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 bwMode="auto">
          <a:xfrm>
            <a:off x="0" y="620683"/>
            <a:ext cx="12192000" cy="45719"/>
          </a:xfrm>
          <a:prstGeom prst="rect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>
            <a:glow rad="101600">
              <a:srgbClr val="AAE2CA">
                <a:satMod val="175000"/>
                <a:alpha val="40000"/>
              </a:srgbClr>
            </a:glow>
            <a:softEdge rad="0"/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kern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72" r:id="rId13"/>
    <p:sldLayoutId id="214748387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5.e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6.wmf"/><Relationship Id="rId26" Type="http://schemas.openxmlformats.org/officeDocument/2006/relationships/image" Target="../media/image70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9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61.wmf"/><Relationship Id="rId26" Type="http://schemas.openxmlformats.org/officeDocument/2006/relationships/image" Target="../media/image65.w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28" Type="http://schemas.openxmlformats.org/officeDocument/2006/relationships/image" Target="../media/image66.wmf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8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90.bin"/><Relationship Id="rId18" Type="http://schemas.openxmlformats.org/officeDocument/2006/relationships/oleObject" Target="../embeddings/oleObject93.bin"/><Relationship Id="rId3" Type="http://schemas.openxmlformats.org/officeDocument/2006/relationships/oleObject" Target="../embeddings/oleObject85.bin"/><Relationship Id="rId21" Type="http://schemas.openxmlformats.org/officeDocument/2006/relationships/image" Target="../media/image84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92.bin"/><Relationship Id="rId25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9.bin"/><Relationship Id="rId24" Type="http://schemas.openxmlformats.org/officeDocument/2006/relationships/oleObject" Target="../embeddings/oleObject96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image" Target="../media/image85.wmf"/><Relationship Id="rId10" Type="http://schemas.openxmlformats.org/officeDocument/2006/relationships/image" Target="../media/image79.wmf"/><Relationship Id="rId19" Type="http://schemas.openxmlformats.org/officeDocument/2006/relationships/image" Target="../media/image83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1.wmf"/><Relationship Id="rId22" Type="http://schemas.openxmlformats.org/officeDocument/2006/relationships/oleObject" Target="../embeddings/oleObject9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97.bin"/><Relationship Id="rId21" Type="http://schemas.openxmlformats.org/officeDocument/2006/relationships/image" Target="../media/image88.wmf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104.bin"/><Relationship Id="rId25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oleObject" Target="../embeddings/oleObject10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101.bin"/><Relationship Id="rId24" Type="http://schemas.openxmlformats.org/officeDocument/2006/relationships/oleObject" Target="../embeddings/oleObject108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image" Target="../media/image89.wmf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80.wmf"/><Relationship Id="rId22" Type="http://schemas.openxmlformats.org/officeDocument/2006/relationships/oleObject" Target="../embeddings/oleObject107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98.wmf"/><Relationship Id="rId26" Type="http://schemas.openxmlformats.org/officeDocument/2006/relationships/image" Target="../media/image102.w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34" Type="http://schemas.openxmlformats.org/officeDocument/2006/relationships/image" Target="../media/image106.wmf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3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29" Type="http://schemas.openxmlformats.org/officeDocument/2006/relationships/oleObject" Target="../embeddings/oleObject12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01.wmf"/><Relationship Id="rId32" Type="http://schemas.openxmlformats.org/officeDocument/2006/relationships/image" Target="../media/image105.w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03.wmf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17.bin"/><Relationship Id="rId31" Type="http://schemas.openxmlformats.org/officeDocument/2006/relationships/oleObject" Target="../embeddings/oleObject123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Relationship Id="rId27" Type="http://schemas.openxmlformats.org/officeDocument/2006/relationships/oleObject" Target="../embeddings/oleObject121.bin"/><Relationship Id="rId30" Type="http://schemas.openxmlformats.org/officeDocument/2006/relationships/image" Target="../media/image104.wmf"/><Relationship Id="rId8" Type="http://schemas.openxmlformats.org/officeDocument/2006/relationships/image" Target="../media/image9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95.wmf"/><Relationship Id="rId26" Type="http://schemas.openxmlformats.org/officeDocument/2006/relationships/image" Target="../media/image99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38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98.wmf"/><Relationship Id="rId32" Type="http://schemas.openxmlformats.org/officeDocument/2006/relationships/image" Target="../media/image106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104.wmf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133.bin"/><Relationship Id="rId31" Type="http://schemas.openxmlformats.org/officeDocument/2006/relationships/oleObject" Target="../embeddings/oleObject139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137.bin"/><Relationship Id="rId30" Type="http://schemas.openxmlformats.org/officeDocument/2006/relationships/image" Target="../media/image10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4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1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27.emf"/><Relationship Id="rId26" Type="http://schemas.openxmlformats.org/officeDocument/2006/relationships/image" Target="../media/image131.wmf"/><Relationship Id="rId39" Type="http://schemas.openxmlformats.org/officeDocument/2006/relationships/oleObject" Target="../embeddings/oleObject170.bin"/><Relationship Id="rId21" Type="http://schemas.openxmlformats.org/officeDocument/2006/relationships/oleObject" Target="../embeddings/oleObject161.bin"/><Relationship Id="rId34" Type="http://schemas.openxmlformats.org/officeDocument/2006/relationships/image" Target="../media/image135.wmf"/><Relationship Id="rId42" Type="http://schemas.openxmlformats.org/officeDocument/2006/relationships/image" Target="../media/image139.wmf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emf"/><Relationship Id="rId20" Type="http://schemas.openxmlformats.org/officeDocument/2006/relationships/image" Target="../media/image128.wmf"/><Relationship Id="rId29" Type="http://schemas.openxmlformats.org/officeDocument/2006/relationships/oleObject" Target="../embeddings/oleObject165.bin"/><Relationship Id="rId41" Type="http://schemas.openxmlformats.org/officeDocument/2006/relationships/oleObject" Target="../embeddings/oleObject171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130.wmf"/><Relationship Id="rId32" Type="http://schemas.openxmlformats.org/officeDocument/2006/relationships/image" Target="../media/image134.wmf"/><Relationship Id="rId37" Type="http://schemas.openxmlformats.org/officeDocument/2006/relationships/oleObject" Target="../embeddings/oleObject169.bin"/><Relationship Id="rId40" Type="http://schemas.openxmlformats.org/officeDocument/2006/relationships/image" Target="../media/image138.w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28" Type="http://schemas.openxmlformats.org/officeDocument/2006/relationships/image" Target="../media/image132.wmf"/><Relationship Id="rId36" Type="http://schemas.openxmlformats.org/officeDocument/2006/relationships/image" Target="../media/image136.wmf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60.bin"/><Relationship Id="rId31" Type="http://schemas.openxmlformats.org/officeDocument/2006/relationships/oleObject" Target="../embeddings/oleObject166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25.wmf"/><Relationship Id="rId22" Type="http://schemas.openxmlformats.org/officeDocument/2006/relationships/image" Target="../media/image129.wmf"/><Relationship Id="rId27" Type="http://schemas.openxmlformats.org/officeDocument/2006/relationships/oleObject" Target="../embeddings/oleObject164.bin"/><Relationship Id="rId30" Type="http://schemas.openxmlformats.org/officeDocument/2006/relationships/image" Target="../media/image133.wmf"/><Relationship Id="rId35" Type="http://schemas.openxmlformats.org/officeDocument/2006/relationships/oleObject" Target="../embeddings/oleObject168.bin"/><Relationship Id="rId8" Type="http://schemas.openxmlformats.org/officeDocument/2006/relationships/image" Target="../media/image123.wmf"/><Relationship Id="rId3" Type="http://schemas.openxmlformats.org/officeDocument/2006/relationships/oleObject" Target="../embeddings/oleObject152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3.bin"/><Relationship Id="rId33" Type="http://schemas.openxmlformats.org/officeDocument/2006/relationships/oleObject" Target="../embeddings/oleObject167.bin"/><Relationship Id="rId38" Type="http://schemas.openxmlformats.org/officeDocument/2006/relationships/image" Target="../media/image13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43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41.e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20" Type="http://schemas.openxmlformats.org/officeDocument/2006/relationships/image" Target="../media/image14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2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52.w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50.wmf"/><Relationship Id="rId22" Type="http://schemas.openxmlformats.org/officeDocument/2006/relationships/image" Target="../media/image154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wmf"/><Relationship Id="rId18" Type="http://schemas.openxmlformats.org/officeDocument/2006/relationships/oleObject" Target="../embeddings/oleObject199.bin"/><Relationship Id="rId26" Type="http://schemas.openxmlformats.org/officeDocument/2006/relationships/oleObject" Target="../embeddings/oleObject203.bin"/><Relationship Id="rId3" Type="http://schemas.openxmlformats.org/officeDocument/2006/relationships/oleObject" Target="../embeddings/oleObject191.bin"/><Relationship Id="rId21" Type="http://schemas.openxmlformats.org/officeDocument/2006/relationships/image" Target="../media/image162.wmf"/><Relationship Id="rId34" Type="http://schemas.openxmlformats.org/officeDocument/2006/relationships/oleObject" Target="../embeddings/oleObject207.bin"/><Relationship Id="rId7" Type="http://schemas.openxmlformats.org/officeDocument/2006/relationships/oleObject" Target="../embeddings/oleObject193.bin"/><Relationship Id="rId12" Type="http://schemas.openxmlformats.org/officeDocument/2006/relationships/oleObject" Target="../embeddings/oleObject196.bin"/><Relationship Id="rId17" Type="http://schemas.openxmlformats.org/officeDocument/2006/relationships/image" Target="../media/image160.wmf"/><Relationship Id="rId25" Type="http://schemas.openxmlformats.org/officeDocument/2006/relationships/image" Target="../media/image164.wmf"/><Relationship Id="rId33" Type="http://schemas.openxmlformats.org/officeDocument/2006/relationships/image" Target="../media/image16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8.bin"/><Relationship Id="rId20" Type="http://schemas.openxmlformats.org/officeDocument/2006/relationships/oleObject" Target="../embeddings/oleObject200.bin"/><Relationship Id="rId29" Type="http://schemas.openxmlformats.org/officeDocument/2006/relationships/image" Target="../media/image16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5.wmf"/><Relationship Id="rId11" Type="http://schemas.openxmlformats.org/officeDocument/2006/relationships/image" Target="../media/image157.wmf"/><Relationship Id="rId24" Type="http://schemas.openxmlformats.org/officeDocument/2006/relationships/oleObject" Target="../embeddings/oleObject202.bin"/><Relationship Id="rId32" Type="http://schemas.openxmlformats.org/officeDocument/2006/relationships/oleObject" Target="../embeddings/oleObject206.bin"/><Relationship Id="rId5" Type="http://schemas.openxmlformats.org/officeDocument/2006/relationships/oleObject" Target="../embeddings/oleObject192.bin"/><Relationship Id="rId15" Type="http://schemas.openxmlformats.org/officeDocument/2006/relationships/image" Target="../media/image159.wmf"/><Relationship Id="rId23" Type="http://schemas.openxmlformats.org/officeDocument/2006/relationships/image" Target="../media/image163.wmf"/><Relationship Id="rId28" Type="http://schemas.openxmlformats.org/officeDocument/2006/relationships/oleObject" Target="../embeddings/oleObject204.bin"/><Relationship Id="rId10" Type="http://schemas.openxmlformats.org/officeDocument/2006/relationships/oleObject" Target="../embeddings/oleObject195.bin"/><Relationship Id="rId19" Type="http://schemas.openxmlformats.org/officeDocument/2006/relationships/image" Target="../media/image161.wmf"/><Relationship Id="rId31" Type="http://schemas.openxmlformats.org/officeDocument/2006/relationships/image" Target="../media/image167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94.bin"/><Relationship Id="rId14" Type="http://schemas.openxmlformats.org/officeDocument/2006/relationships/oleObject" Target="../embeddings/oleObject197.bin"/><Relationship Id="rId22" Type="http://schemas.openxmlformats.org/officeDocument/2006/relationships/oleObject" Target="../embeddings/oleObject201.bin"/><Relationship Id="rId27" Type="http://schemas.openxmlformats.org/officeDocument/2006/relationships/image" Target="../media/image165.wmf"/><Relationship Id="rId30" Type="http://schemas.openxmlformats.org/officeDocument/2006/relationships/oleObject" Target="../embeddings/oleObject205.bin"/><Relationship Id="rId35" Type="http://schemas.openxmlformats.org/officeDocument/2006/relationships/image" Target="../media/image169.wmf"/><Relationship Id="rId8" Type="http://schemas.openxmlformats.org/officeDocument/2006/relationships/image" Target="../media/image15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177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17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185.wmf"/><Relationship Id="rId26" Type="http://schemas.openxmlformats.org/officeDocument/2006/relationships/image" Target="../media/image189.wmf"/><Relationship Id="rId3" Type="http://schemas.openxmlformats.org/officeDocument/2006/relationships/oleObject" Target="../embeddings/oleObject216.bin"/><Relationship Id="rId21" Type="http://schemas.openxmlformats.org/officeDocument/2006/relationships/oleObject" Target="../embeddings/oleObject225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223.bin"/><Relationship Id="rId25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20" Type="http://schemas.openxmlformats.org/officeDocument/2006/relationships/image" Target="../media/image186.wmf"/><Relationship Id="rId29" Type="http://schemas.openxmlformats.org/officeDocument/2006/relationships/oleObject" Target="../embeddings/oleObject229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220.bin"/><Relationship Id="rId24" Type="http://schemas.openxmlformats.org/officeDocument/2006/relationships/image" Target="../media/image188.wmf"/><Relationship Id="rId32" Type="http://schemas.openxmlformats.org/officeDocument/2006/relationships/image" Target="../media/image192.wmf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23" Type="http://schemas.openxmlformats.org/officeDocument/2006/relationships/oleObject" Target="../embeddings/oleObject226.bin"/><Relationship Id="rId28" Type="http://schemas.openxmlformats.org/officeDocument/2006/relationships/image" Target="../media/image190.wmf"/><Relationship Id="rId10" Type="http://schemas.openxmlformats.org/officeDocument/2006/relationships/image" Target="../media/image181.wmf"/><Relationship Id="rId19" Type="http://schemas.openxmlformats.org/officeDocument/2006/relationships/oleObject" Target="../embeddings/oleObject224.bin"/><Relationship Id="rId31" Type="http://schemas.openxmlformats.org/officeDocument/2006/relationships/oleObject" Target="../embeddings/oleObject230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183.wmf"/><Relationship Id="rId22" Type="http://schemas.openxmlformats.org/officeDocument/2006/relationships/image" Target="../media/image187.wmf"/><Relationship Id="rId27" Type="http://schemas.openxmlformats.org/officeDocument/2006/relationships/oleObject" Target="../embeddings/oleObject228.bin"/><Relationship Id="rId30" Type="http://schemas.openxmlformats.org/officeDocument/2006/relationships/image" Target="../media/image19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199.w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0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196.wmf"/><Relationship Id="rId17" Type="http://schemas.openxmlformats.org/officeDocument/2006/relationships/oleObject" Target="../embeddings/oleObject238.bin"/><Relationship Id="rId25" Type="http://schemas.openxmlformats.org/officeDocument/2006/relationships/image" Target="../media/image20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8.wmf"/><Relationship Id="rId20" Type="http://schemas.openxmlformats.org/officeDocument/2006/relationships/image" Target="../media/image20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235.bin"/><Relationship Id="rId24" Type="http://schemas.openxmlformats.org/officeDocument/2006/relationships/oleObject" Target="../embeddings/oleObject242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image" Target="../media/image201.wmf"/><Relationship Id="rId10" Type="http://schemas.openxmlformats.org/officeDocument/2006/relationships/image" Target="../media/image195.w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197.wmf"/><Relationship Id="rId22" Type="http://schemas.openxmlformats.org/officeDocument/2006/relationships/oleObject" Target="../embeddings/oleObject24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0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4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14.emf"/><Relationship Id="rId26" Type="http://schemas.openxmlformats.org/officeDocument/2006/relationships/image" Target="../media/image218.w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11.emf"/><Relationship Id="rId17" Type="http://schemas.openxmlformats.org/officeDocument/2006/relationships/oleObject" Target="../embeddings/oleObject255.bin"/><Relationship Id="rId25" Type="http://schemas.openxmlformats.org/officeDocument/2006/relationships/oleObject" Target="../embeddings/oleObject2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3.emf"/><Relationship Id="rId20" Type="http://schemas.openxmlformats.org/officeDocument/2006/relationships/image" Target="../media/image215.emf"/><Relationship Id="rId29" Type="http://schemas.openxmlformats.org/officeDocument/2006/relationships/oleObject" Target="../embeddings/oleObject261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8.emf"/><Relationship Id="rId11" Type="http://schemas.openxmlformats.org/officeDocument/2006/relationships/oleObject" Target="../embeddings/oleObject252.bin"/><Relationship Id="rId24" Type="http://schemas.openxmlformats.org/officeDocument/2006/relationships/image" Target="../media/image217.wmf"/><Relationship Id="rId32" Type="http://schemas.openxmlformats.org/officeDocument/2006/relationships/image" Target="../media/image221.emf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58.bin"/><Relationship Id="rId28" Type="http://schemas.openxmlformats.org/officeDocument/2006/relationships/image" Target="../media/image219.wmf"/><Relationship Id="rId10" Type="http://schemas.openxmlformats.org/officeDocument/2006/relationships/image" Target="../media/image210.emf"/><Relationship Id="rId19" Type="http://schemas.openxmlformats.org/officeDocument/2006/relationships/oleObject" Target="../embeddings/oleObject256.bin"/><Relationship Id="rId31" Type="http://schemas.openxmlformats.org/officeDocument/2006/relationships/oleObject" Target="../embeddings/oleObject262.bin"/><Relationship Id="rId4" Type="http://schemas.openxmlformats.org/officeDocument/2006/relationships/image" Target="../media/image207.e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12.emf"/><Relationship Id="rId22" Type="http://schemas.openxmlformats.org/officeDocument/2006/relationships/image" Target="../media/image216.wmf"/><Relationship Id="rId27" Type="http://schemas.openxmlformats.org/officeDocument/2006/relationships/oleObject" Target="../embeddings/oleObject260.bin"/><Relationship Id="rId30" Type="http://schemas.openxmlformats.org/officeDocument/2006/relationships/image" Target="../media/image22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268.bin"/><Relationship Id="rId18" Type="http://schemas.openxmlformats.org/officeDocument/2006/relationships/oleObject" Target="../embeddings/oleObject271.bin"/><Relationship Id="rId26" Type="http://schemas.openxmlformats.org/officeDocument/2006/relationships/oleObject" Target="../embeddings/oleObject278.bin"/><Relationship Id="rId3" Type="http://schemas.openxmlformats.org/officeDocument/2006/relationships/oleObject" Target="../embeddings/oleObject263.bin"/><Relationship Id="rId21" Type="http://schemas.openxmlformats.org/officeDocument/2006/relationships/oleObject" Target="../embeddings/oleObject274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270.bin"/><Relationship Id="rId25" Type="http://schemas.openxmlformats.org/officeDocument/2006/relationships/oleObject" Target="../embeddings/oleObject2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3.wmf"/><Relationship Id="rId20" Type="http://schemas.openxmlformats.org/officeDocument/2006/relationships/oleObject" Target="../embeddings/oleObject273.bin"/><Relationship Id="rId29" Type="http://schemas.openxmlformats.org/officeDocument/2006/relationships/oleObject" Target="../embeddings/oleObject280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267.bin"/><Relationship Id="rId24" Type="http://schemas.openxmlformats.org/officeDocument/2006/relationships/oleObject" Target="../embeddings/oleObject276.bin"/><Relationship Id="rId32" Type="http://schemas.openxmlformats.org/officeDocument/2006/relationships/image" Target="../media/image226.wmf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23" Type="http://schemas.openxmlformats.org/officeDocument/2006/relationships/oleObject" Target="../embeddings/oleObject275.bin"/><Relationship Id="rId28" Type="http://schemas.openxmlformats.org/officeDocument/2006/relationships/oleObject" Target="../embeddings/oleObject279.bin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272.bin"/><Relationship Id="rId31" Type="http://schemas.openxmlformats.org/officeDocument/2006/relationships/oleObject" Target="../embeddings/oleObject282.bin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60.wmf"/><Relationship Id="rId22" Type="http://schemas.openxmlformats.org/officeDocument/2006/relationships/image" Target="../media/image224.wmf"/><Relationship Id="rId27" Type="http://schemas.openxmlformats.org/officeDocument/2006/relationships/image" Target="../media/image225.wmf"/><Relationship Id="rId30" Type="http://schemas.openxmlformats.org/officeDocument/2006/relationships/oleObject" Target="../embeddings/oleObject28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oleObject" Target="../embeddings/oleObject288.bin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0" Type="http://schemas.openxmlformats.org/officeDocument/2006/relationships/image" Target="../media/image128.wmf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2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2.bin"/><Relationship Id="rId13" Type="http://schemas.openxmlformats.org/officeDocument/2006/relationships/image" Target="../media/image231.wmf"/><Relationship Id="rId3" Type="http://schemas.openxmlformats.org/officeDocument/2006/relationships/oleObject" Target="../embeddings/oleObject289.bin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294.bin"/><Relationship Id="rId17" Type="http://schemas.openxmlformats.org/officeDocument/2006/relationships/image" Target="../media/image2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6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91.bin"/><Relationship Id="rId11" Type="http://schemas.openxmlformats.org/officeDocument/2006/relationships/image" Target="../media/image62.wmf"/><Relationship Id="rId5" Type="http://schemas.openxmlformats.org/officeDocument/2006/relationships/oleObject" Target="../embeddings/oleObject290.bin"/><Relationship Id="rId15" Type="http://schemas.openxmlformats.org/officeDocument/2006/relationships/image" Target="../media/image232.wmf"/><Relationship Id="rId10" Type="http://schemas.openxmlformats.org/officeDocument/2006/relationships/oleObject" Target="../embeddings/oleObject293.bin"/><Relationship Id="rId4" Type="http://schemas.openxmlformats.org/officeDocument/2006/relationships/image" Target="../media/image230.wmf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29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oleObject" Target="../embeddings/oleObject302.bin"/><Relationship Id="rId18" Type="http://schemas.openxmlformats.org/officeDocument/2006/relationships/image" Target="../media/image240.wmf"/><Relationship Id="rId26" Type="http://schemas.openxmlformats.org/officeDocument/2006/relationships/image" Target="../media/image244.wmf"/><Relationship Id="rId3" Type="http://schemas.openxmlformats.org/officeDocument/2006/relationships/oleObject" Target="../embeddings/oleObject297.bin"/><Relationship Id="rId21" Type="http://schemas.openxmlformats.org/officeDocument/2006/relationships/oleObject" Target="../embeddings/oleObject307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238.wmf"/><Relationship Id="rId17" Type="http://schemas.openxmlformats.org/officeDocument/2006/relationships/oleObject" Target="../embeddings/oleObject305.bin"/><Relationship Id="rId25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9.wmf"/><Relationship Id="rId20" Type="http://schemas.openxmlformats.org/officeDocument/2006/relationships/image" Target="../media/image241.wmf"/><Relationship Id="rId29" Type="http://schemas.openxmlformats.org/officeDocument/2006/relationships/oleObject" Target="../embeddings/oleObject311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301.bin"/><Relationship Id="rId24" Type="http://schemas.openxmlformats.org/officeDocument/2006/relationships/image" Target="../media/image243.wmf"/><Relationship Id="rId32" Type="http://schemas.openxmlformats.org/officeDocument/2006/relationships/image" Target="../media/image247.wmf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4.bin"/><Relationship Id="rId23" Type="http://schemas.openxmlformats.org/officeDocument/2006/relationships/oleObject" Target="../embeddings/oleObject308.bin"/><Relationship Id="rId28" Type="http://schemas.openxmlformats.org/officeDocument/2006/relationships/image" Target="../media/image245.wmf"/><Relationship Id="rId10" Type="http://schemas.openxmlformats.org/officeDocument/2006/relationships/image" Target="../media/image237.wmf"/><Relationship Id="rId19" Type="http://schemas.openxmlformats.org/officeDocument/2006/relationships/oleObject" Target="../embeddings/oleObject306.bin"/><Relationship Id="rId31" Type="http://schemas.openxmlformats.org/officeDocument/2006/relationships/oleObject" Target="../embeddings/oleObject312.bin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300.bin"/><Relationship Id="rId14" Type="http://schemas.openxmlformats.org/officeDocument/2006/relationships/oleObject" Target="../embeddings/oleObject303.bin"/><Relationship Id="rId22" Type="http://schemas.openxmlformats.org/officeDocument/2006/relationships/image" Target="../media/image242.wmf"/><Relationship Id="rId27" Type="http://schemas.openxmlformats.org/officeDocument/2006/relationships/oleObject" Target="../embeddings/oleObject310.bin"/><Relationship Id="rId30" Type="http://schemas.openxmlformats.org/officeDocument/2006/relationships/image" Target="../media/image24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318.bin"/><Relationship Id="rId18" Type="http://schemas.openxmlformats.org/officeDocument/2006/relationships/oleObject" Target="../embeddings/oleObject321.bin"/><Relationship Id="rId26" Type="http://schemas.openxmlformats.org/officeDocument/2006/relationships/oleObject" Target="../embeddings/oleObject328.bin"/><Relationship Id="rId3" Type="http://schemas.openxmlformats.org/officeDocument/2006/relationships/oleObject" Target="../embeddings/oleObject313.bin"/><Relationship Id="rId21" Type="http://schemas.openxmlformats.org/officeDocument/2006/relationships/oleObject" Target="../embeddings/oleObject324.bin"/><Relationship Id="rId7" Type="http://schemas.openxmlformats.org/officeDocument/2006/relationships/oleObject" Target="../embeddings/oleObject315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320.bin"/><Relationship Id="rId25" Type="http://schemas.openxmlformats.org/officeDocument/2006/relationships/oleObject" Target="../embeddings/oleObject3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3.wmf"/><Relationship Id="rId20" Type="http://schemas.openxmlformats.org/officeDocument/2006/relationships/oleObject" Target="../embeddings/oleObject323.bin"/><Relationship Id="rId29" Type="http://schemas.openxmlformats.org/officeDocument/2006/relationships/oleObject" Target="../embeddings/oleObject330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317.bin"/><Relationship Id="rId24" Type="http://schemas.openxmlformats.org/officeDocument/2006/relationships/oleObject" Target="../embeddings/oleObject326.bin"/><Relationship Id="rId32" Type="http://schemas.openxmlformats.org/officeDocument/2006/relationships/image" Target="../media/image226.wmf"/><Relationship Id="rId5" Type="http://schemas.openxmlformats.org/officeDocument/2006/relationships/oleObject" Target="../embeddings/oleObject314.bin"/><Relationship Id="rId15" Type="http://schemas.openxmlformats.org/officeDocument/2006/relationships/oleObject" Target="../embeddings/oleObject319.bin"/><Relationship Id="rId23" Type="http://schemas.openxmlformats.org/officeDocument/2006/relationships/oleObject" Target="../embeddings/oleObject325.bin"/><Relationship Id="rId28" Type="http://schemas.openxmlformats.org/officeDocument/2006/relationships/oleObject" Target="../embeddings/oleObject329.bin"/><Relationship Id="rId10" Type="http://schemas.openxmlformats.org/officeDocument/2006/relationships/image" Target="../media/image248.wmf"/><Relationship Id="rId19" Type="http://schemas.openxmlformats.org/officeDocument/2006/relationships/oleObject" Target="../embeddings/oleObject322.bin"/><Relationship Id="rId31" Type="http://schemas.openxmlformats.org/officeDocument/2006/relationships/oleObject" Target="../embeddings/oleObject332.bin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316.bin"/><Relationship Id="rId14" Type="http://schemas.openxmlformats.org/officeDocument/2006/relationships/image" Target="../media/image60.wmf"/><Relationship Id="rId22" Type="http://schemas.openxmlformats.org/officeDocument/2006/relationships/image" Target="../media/image224.wmf"/><Relationship Id="rId27" Type="http://schemas.openxmlformats.org/officeDocument/2006/relationships/image" Target="../media/image225.wmf"/><Relationship Id="rId30" Type="http://schemas.openxmlformats.org/officeDocument/2006/relationships/oleObject" Target="../embeddings/oleObject33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oleObject" Target="../embeddings/oleObject338.bin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5.bin"/><Relationship Id="rId12" Type="http://schemas.openxmlformats.org/officeDocument/2006/relationships/image" Target="../media/image2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337.bin"/><Relationship Id="rId5" Type="http://schemas.openxmlformats.org/officeDocument/2006/relationships/oleObject" Target="../embeddings/oleObject334.bin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25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255.wmf"/><Relationship Id="rId4" Type="http://schemas.openxmlformats.org/officeDocument/2006/relationships/oleObject" Target="../embeddings/oleObject33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341.bin"/><Relationship Id="rId4" Type="http://schemas.openxmlformats.org/officeDocument/2006/relationships/image" Target="../media/image25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2.bin"/><Relationship Id="rId7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60.wmf"/><Relationship Id="rId5" Type="http://schemas.openxmlformats.org/officeDocument/2006/relationships/oleObject" Target="../embeddings/oleObject343.bin"/><Relationship Id="rId4" Type="http://schemas.openxmlformats.org/officeDocument/2006/relationships/image" Target="../media/image25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7.bin"/><Relationship Id="rId13" Type="http://schemas.openxmlformats.org/officeDocument/2006/relationships/oleObject" Target="../embeddings/oleObject350.bin"/><Relationship Id="rId3" Type="http://schemas.openxmlformats.org/officeDocument/2006/relationships/oleObject" Target="../embeddings/oleObject344.bin"/><Relationship Id="rId7" Type="http://schemas.openxmlformats.org/officeDocument/2006/relationships/image" Target="../media/image262.wmf"/><Relationship Id="rId12" Type="http://schemas.openxmlformats.org/officeDocument/2006/relationships/image" Target="../media/image2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46.bin"/><Relationship Id="rId11" Type="http://schemas.openxmlformats.org/officeDocument/2006/relationships/oleObject" Target="../embeddings/oleObject349.bin"/><Relationship Id="rId5" Type="http://schemas.openxmlformats.org/officeDocument/2006/relationships/oleObject" Target="../embeddings/oleObject345.bin"/><Relationship Id="rId15" Type="http://schemas.openxmlformats.org/officeDocument/2006/relationships/image" Target="../media/image265.emf"/><Relationship Id="rId10" Type="http://schemas.openxmlformats.org/officeDocument/2006/relationships/oleObject" Target="../embeddings/oleObject348.bin"/><Relationship Id="rId4" Type="http://schemas.openxmlformats.org/officeDocument/2006/relationships/image" Target="../media/image261.wmf"/><Relationship Id="rId9" Type="http://schemas.openxmlformats.org/officeDocument/2006/relationships/image" Target="../media/image263.wmf"/><Relationship Id="rId14" Type="http://schemas.openxmlformats.org/officeDocument/2006/relationships/oleObject" Target="../embeddings/oleObject35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13" Type="http://schemas.openxmlformats.org/officeDocument/2006/relationships/oleObject" Target="../embeddings/oleObject357.bin"/><Relationship Id="rId18" Type="http://schemas.openxmlformats.org/officeDocument/2006/relationships/image" Target="../media/image273.wmf"/><Relationship Id="rId26" Type="http://schemas.openxmlformats.org/officeDocument/2006/relationships/image" Target="../media/image277.wmf"/><Relationship Id="rId3" Type="http://schemas.openxmlformats.org/officeDocument/2006/relationships/oleObject" Target="../embeddings/oleObject352.bin"/><Relationship Id="rId21" Type="http://schemas.openxmlformats.org/officeDocument/2006/relationships/oleObject" Target="../embeddings/oleObject361.bin"/><Relationship Id="rId7" Type="http://schemas.openxmlformats.org/officeDocument/2006/relationships/oleObject" Target="../embeddings/oleObject354.bin"/><Relationship Id="rId12" Type="http://schemas.openxmlformats.org/officeDocument/2006/relationships/image" Target="../media/image270.wmf"/><Relationship Id="rId17" Type="http://schemas.openxmlformats.org/officeDocument/2006/relationships/oleObject" Target="../embeddings/oleObject359.bin"/><Relationship Id="rId25" Type="http://schemas.openxmlformats.org/officeDocument/2006/relationships/oleObject" Target="../embeddings/oleObject3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2.wmf"/><Relationship Id="rId20" Type="http://schemas.openxmlformats.org/officeDocument/2006/relationships/image" Target="../media/image274.wmf"/><Relationship Id="rId29" Type="http://schemas.openxmlformats.org/officeDocument/2006/relationships/oleObject" Target="../embeddings/oleObject365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356.bin"/><Relationship Id="rId24" Type="http://schemas.openxmlformats.org/officeDocument/2006/relationships/image" Target="../media/image276.wmf"/><Relationship Id="rId32" Type="http://schemas.openxmlformats.org/officeDocument/2006/relationships/image" Target="../media/image280.wmf"/><Relationship Id="rId5" Type="http://schemas.openxmlformats.org/officeDocument/2006/relationships/oleObject" Target="../embeddings/oleObject353.bin"/><Relationship Id="rId15" Type="http://schemas.openxmlformats.org/officeDocument/2006/relationships/oleObject" Target="../embeddings/oleObject358.bin"/><Relationship Id="rId23" Type="http://schemas.openxmlformats.org/officeDocument/2006/relationships/oleObject" Target="../embeddings/oleObject362.bin"/><Relationship Id="rId28" Type="http://schemas.openxmlformats.org/officeDocument/2006/relationships/image" Target="../media/image278.wmf"/><Relationship Id="rId10" Type="http://schemas.openxmlformats.org/officeDocument/2006/relationships/image" Target="../media/image269.wmf"/><Relationship Id="rId19" Type="http://schemas.openxmlformats.org/officeDocument/2006/relationships/oleObject" Target="../embeddings/oleObject360.bin"/><Relationship Id="rId31" Type="http://schemas.openxmlformats.org/officeDocument/2006/relationships/oleObject" Target="../embeddings/oleObject366.bin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355.bin"/><Relationship Id="rId14" Type="http://schemas.openxmlformats.org/officeDocument/2006/relationships/image" Target="../media/image271.wmf"/><Relationship Id="rId22" Type="http://schemas.openxmlformats.org/officeDocument/2006/relationships/image" Target="../media/image275.wmf"/><Relationship Id="rId27" Type="http://schemas.openxmlformats.org/officeDocument/2006/relationships/oleObject" Target="../embeddings/oleObject364.bin"/><Relationship Id="rId30" Type="http://schemas.openxmlformats.org/officeDocument/2006/relationships/image" Target="../media/image27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13" Type="http://schemas.openxmlformats.org/officeDocument/2006/relationships/oleObject" Target="../embeddings/oleObject372.bin"/><Relationship Id="rId18" Type="http://schemas.openxmlformats.org/officeDocument/2006/relationships/image" Target="../media/image271.wmf"/><Relationship Id="rId26" Type="http://schemas.openxmlformats.org/officeDocument/2006/relationships/image" Target="../media/image275.wmf"/><Relationship Id="rId3" Type="http://schemas.openxmlformats.org/officeDocument/2006/relationships/oleObject" Target="../embeddings/oleObject367.bin"/><Relationship Id="rId21" Type="http://schemas.openxmlformats.org/officeDocument/2006/relationships/oleObject" Target="../embeddings/oleObject376.bin"/><Relationship Id="rId7" Type="http://schemas.openxmlformats.org/officeDocument/2006/relationships/oleObject" Target="../embeddings/oleObject369.bin"/><Relationship Id="rId12" Type="http://schemas.openxmlformats.org/officeDocument/2006/relationships/image" Target="../media/image285.emf"/><Relationship Id="rId17" Type="http://schemas.openxmlformats.org/officeDocument/2006/relationships/oleObject" Target="../embeddings/oleObject374.bin"/><Relationship Id="rId25" Type="http://schemas.openxmlformats.org/officeDocument/2006/relationships/oleObject" Target="../embeddings/oleObject3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0.wmf"/><Relationship Id="rId20" Type="http://schemas.openxmlformats.org/officeDocument/2006/relationships/image" Target="../media/image272.wmf"/><Relationship Id="rId29" Type="http://schemas.openxmlformats.org/officeDocument/2006/relationships/oleObject" Target="../embeddings/oleObject380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82.wmf"/><Relationship Id="rId11" Type="http://schemas.openxmlformats.org/officeDocument/2006/relationships/oleObject" Target="../embeddings/oleObject371.bin"/><Relationship Id="rId24" Type="http://schemas.openxmlformats.org/officeDocument/2006/relationships/image" Target="../media/image274.wmf"/><Relationship Id="rId5" Type="http://schemas.openxmlformats.org/officeDocument/2006/relationships/oleObject" Target="../embeddings/oleObject368.bin"/><Relationship Id="rId15" Type="http://schemas.openxmlformats.org/officeDocument/2006/relationships/oleObject" Target="../embeddings/oleObject373.bin"/><Relationship Id="rId23" Type="http://schemas.openxmlformats.org/officeDocument/2006/relationships/oleObject" Target="../embeddings/oleObject377.bin"/><Relationship Id="rId28" Type="http://schemas.openxmlformats.org/officeDocument/2006/relationships/image" Target="../media/image279.wmf"/><Relationship Id="rId10" Type="http://schemas.openxmlformats.org/officeDocument/2006/relationships/image" Target="../media/image284.wmf"/><Relationship Id="rId19" Type="http://schemas.openxmlformats.org/officeDocument/2006/relationships/oleObject" Target="../embeddings/oleObject375.bin"/><Relationship Id="rId31" Type="http://schemas.openxmlformats.org/officeDocument/2006/relationships/slide" Target="slide1.xml"/><Relationship Id="rId4" Type="http://schemas.openxmlformats.org/officeDocument/2006/relationships/image" Target="../media/image281.wmf"/><Relationship Id="rId9" Type="http://schemas.openxmlformats.org/officeDocument/2006/relationships/oleObject" Target="../embeddings/oleObject370.bin"/><Relationship Id="rId14" Type="http://schemas.openxmlformats.org/officeDocument/2006/relationships/image" Target="../media/image269.wmf"/><Relationship Id="rId22" Type="http://schemas.openxmlformats.org/officeDocument/2006/relationships/image" Target="../media/image273.wmf"/><Relationship Id="rId27" Type="http://schemas.openxmlformats.org/officeDocument/2006/relationships/oleObject" Target="../embeddings/oleObject379.bin"/><Relationship Id="rId30" Type="http://schemas.openxmlformats.org/officeDocument/2006/relationships/image" Target="../media/image28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3" Type="http://schemas.openxmlformats.org/officeDocument/2006/relationships/oleObject" Target="../embeddings/oleObject381.bin"/><Relationship Id="rId7" Type="http://schemas.openxmlformats.org/officeDocument/2006/relationships/oleObject" Target="../embeddings/oleObject3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382.bin"/><Relationship Id="rId10" Type="http://schemas.openxmlformats.org/officeDocument/2006/relationships/image" Target="../media/image289.wmf"/><Relationship Id="rId4" Type="http://schemas.openxmlformats.org/officeDocument/2006/relationships/image" Target="../media/image286.wmf"/><Relationship Id="rId9" Type="http://schemas.openxmlformats.org/officeDocument/2006/relationships/oleObject" Target="../embeddings/oleObject38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3" Type="http://schemas.openxmlformats.org/officeDocument/2006/relationships/oleObject" Target="../embeddings/oleObject385.bin"/><Relationship Id="rId7" Type="http://schemas.openxmlformats.org/officeDocument/2006/relationships/oleObject" Target="../embeddings/oleObject3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386.bin"/><Relationship Id="rId10" Type="http://schemas.openxmlformats.org/officeDocument/2006/relationships/image" Target="../media/image293.wmf"/><Relationship Id="rId4" Type="http://schemas.openxmlformats.org/officeDocument/2006/relationships/image" Target="../media/image290.wmf"/><Relationship Id="rId9" Type="http://schemas.openxmlformats.org/officeDocument/2006/relationships/oleObject" Target="../embeddings/oleObject38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95.wmf"/><Relationship Id="rId5" Type="http://schemas.openxmlformats.org/officeDocument/2006/relationships/oleObject" Target="../embeddings/oleObject390.bin"/><Relationship Id="rId4" Type="http://schemas.openxmlformats.org/officeDocument/2006/relationships/image" Target="../media/image29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3" Type="http://schemas.openxmlformats.org/officeDocument/2006/relationships/oleObject" Target="../embeddings/oleObject391.bin"/><Relationship Id="rId7" Type="http://schemas.openxmlformats.org/officeDocument/2006/relationships/oleObject" Target="../embeddings/oleObject3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97.wmf"/><Relationship Id="rId5" Type="http://schemas.openxmlformats.org/officeDocument/2006/relationships/oleObject" Target="../embeddings/oleObject392.bin"/><Relationship Id="rId10" Type="http://schemas.openxmlformats.org/officeDocument/2006/relationships/image" Target="../media/image299.w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39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13" Type="http://schemas.openxmlformats.org/officeDocument/2006/relationships/oleObject" Target="../embeddings/oleObject400.bin"/><Relationship Id="rId18" Type="http://schemas.openxmlformats.org/officeDocument/2006/relationships/oleObject" Target="../embeddings/oleObject403.bin"/><Relationship Id="rId3" Type="http://schemas.openxmlformats.org/officeDocument/2006/relationships/oleObject" Target="../embeddings/oleObject395.bin"/><Relationship Id="rId21" Type="http://schemas.openxmlformats.org/officeDocument/2006/relationships/image" Target="../media/image303.wmf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123.wmf"/><Relationship Id="rId17" Type="http://schemas.openxmlformats.org/officeDocument/2006/relationships/image" Target="../media/image301.wmf"/><Relationship Id="rId25" Type="http://schemas.openxmlformats.org/officeDocument/2006/relationships/image" Target="../media/image3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2.bin"/><Relationship Id="rId20" Type="http://schemas.openxmlformats.org/officeDocument/2006/relationships/oleObject" Target="../embeddings/oleObject404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399.bin"/><Relationship Id="rId24" Type="http://schemas.openxmlformats.org/officeDocument/2006/relationships/oleObject" Target="../embeddings/oleObject406.bin"/><Relationship Id="rId5" Type="http://schemas.openxmlformats.org/officeDocument/2006/relationships/oleObject" Target="../embeddings/oleObject396.bin"/><Relationship Id="rId15" Type="http://schemas.openxmlformats.org/officeDocument/2006/relationships/oleObject" Target="../embeddings/oleObject401.bin"/><Relationship Id="rId23" Type="http://schemas.openxmlformats.org/officeDocument/2006/relationships/image" Target="../media/image304.wmf"/><Relationship Id="rId10" Type="http://schemas.openxmlformats.org/officeDocument/2006/relationships/image" Target="../media/image60.wmf"/><Relationship Id="rId19" Type="http://schemas.openxmlformats.org/officeDocument/2006/relationships/image" Target="../media/image302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98.wmf"/><Relationship Id="rId22" Type="http://schemas.openxmlformats.org/officeDocument/2006/relationships/oleObject" Target="../embeddings/oleObject40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3" Type="http://schemas.openxmlformats.org/officeDocument/2006/relationships/oleObject" Target="../embeddings/oleObject407.bin"/><Relationship Id="rId7" Type="http://schemas.openxmlformats.org/officeDocument/2006/relationships/oleObject" Target="../embeddings/oleObject4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07.wmf"/><Relationship Id="rId5" Type="http://schemas.openxmlformats.org/officeDocument/2006/relationships/oleObject" Target="../embeddings/oleObject408.bin"/><Relationship Id="rId10" Type="http://schemas.openxmlformats.org/officeDocument/2006/relationships/image" Target="../media/image309.wmf"/><Relationship Id="rId4" Type="http://schemas.openxmlformats.org/officeDocument/2006/relationships/image" Target="../media/image306.wmf"/><Relationship Id="rId9" Type="http://schemas.openxmlformats.org/officeDocument/2006/relationships/oleObject" Target="../embeddings/oleObject41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13" Type="http://schemas.openxmlformats.org/officeDocument/2006/relationships/oleObject" Target="../embeddings/oleObject416.bin"/><Relationship Id="rId3" Type="http://schemas.openxmlformats.org/officeDocument/2006/relationships/oleObject" Target="../embeddings/oleObject411.bin"/><Relationship Id="rId7" Type="http://schemas.openxmlformats.org/officeDocument/2006/relationships/oleObject" Target="../embeddings/oleObject413.bin"/><Relationship Id="rId12" Type="http://schemas.openxmlformats.org/officeDocument/2006/relationships/image" Target="../media/image3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6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11.wmf"/><Relationship Id="rId11" Type="http://schemas.openxmlformats.org/officeDocument/2006/relationships/oleObject" Target="../embeddings/oleObject415.bin"/><Relationship Id="rId5" Type="http://schemas.openxmlformats.org/officeDocument/2006/relationships/oleObject" Target="../embeddings/oleObject412.bin"/><Relationship Id="rId15" Type="http://schemas.openxmlformats.org/officeDocument/2006/relationships/oleObject" Target="../embeddings/oleObject417.bin"/><Relationship Id="rId10" Type="http://schemas.openxmlformats.org/officeDocument/2006/relationships/image" Target="../media/image313.wmf"/><Relationship Id="rId4" Type="http://schemas.openxmlformats.org/officeDocument/2006/relationships/image" Target="../media/image310.wmf"/><Relationship Id="rId9" Type="http://schemas.openxmlformats.org/officeDocument/2006/relationships/oleObject" Target="../embeddings/oleObject414.bin"/><Relationship Id="rId14" Type="http://schemas.openxmlformats.org/officeDocument/2006/relationships/image" Target="../media/image31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oleObject" Target="../embeddings/oleObject423.bin"/><Relationship Id="rId18" Type="http://schemas.openxmlformats.org/officeDocument/2006/relationships/image" Target="../media/image324.wmf"/><Relationship Id="rId3" Type="http://schemas.openxmlformats.org/officeDocument/2006/relationships/oleObject" Target="../embeddings/oleObject418.bin"/><Relationship Id="rId7" Type="http://schemas.openxmlformats.org/officeDocument/2006/relationships/oleObject" Target="../embeddings/oleObject420.bin"/><Relationship Id="rId12" Type="http://schemas.openxmlformats.org/officeDocument/2006/relationships/image" Target="../media/image321.wmf"/><Relationship Id="rId17" Type="http://schemas.openxmlformats.org/officeDocument/2006/relationships/oleObject" Target="../embeddings/oleObject4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3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18.wmf"/><Relationship Id="rId11" Type="http://schemas.openxmlformats.org/officeDocument/2006/relationships/oleObject" Target="../embeddings/oleObject422.bin"/><Relationship Id="rId5" Type="http://schemas.openxmlformats.org/officeDocument/2006/relationships/oleObject" Target="../embeddings/oleObject419.bin"/><Relationship Id="rId15" Type="http://schemas.openxmlformats.org/officeDocument/2006/relationships/oleObject" Target="../embeddings/oleObject424.bin"/><Relationship Id="rId10" Type="http://schemas.openxmlformats.org/officeDocument/2006/relationships/image" Target="../media/image320.wmf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421.bin"/><Relationship Id="rId14" Type="http://schemas.openxmlformats.org/officeDocument/2006/relationships/image" Target="../media/image32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32.wmf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2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3" Type="http://schemas.openxmlformats.org/officeDocument/2006/relationships/oleObject" Target="../embeddings/oleObject426.bin"/><Relationship Id="rId7" Type="http://schemas.openxmlformats.org/officeDocument/2006/relationships/oleObject" Target="../embeddings/oleObject4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427.bin"/><Relationship Id="rId4" Type="http://schemas.openxmlformats.org/officeDocument/2006/relationships/image" Target="../media/image325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oleObject" Target="../embeddings/oleObject434.bin"/><Relationship Id="rId3" Type="http://schemas.openxmlformats.org/officeDocument/2006/relationships/oleObject" Target="../embeddings/oleObject429.bin"/><Relationship Id="rId7" Type="http://schemas.openxmlformats.org/officeDocument/2006/relationships/oleObject" Target="../embeddings/oleObject431.bin"/><Relationship Id="rId12" Type="http://schemas.openxmlformats.org/officeDocument/2006/relationships/image" Target="../media/image33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4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433.bin"/><Relationship Id="rId5" Type="http://schemas.openxmlformats.org/officeDocument/2006/relationships/oleObject" Target="../embeddings/oleObject430.bin"/><Relationship Id="rId15" Type="http://schemas.openxmlformats.org/officeDocument/2006/relationships/oleObject" Target="../embeddings/oleObject435.bin"/><Relationship Id="rId10" Type="http://schemas.openxmlformats.org/officeDocument/2006/relationships/image" Target="../media/image331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432.bin"/><Relationship Id="rId14" Type="http://schemas.openxmlformats.org/officeDocument/2006/relationships/image" Target="../media/image33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441.bin"/><Relationship Id="rId18" Type="http://schemas.openxmlformats.org/officeDocument/2006/relationships/image" Target="../media/image338.wmf"/><Relationship Id="rId26" Type="http://schemas.openxmlformats.org/officeDocument/2006/relationships/image" Target="../media/image341.wmf"/><Relationship Id="rId3" Type="http://schemas.openxmlformats.org/officeDocument/2006/relationships/oleObject" Target="../embeddings/oleObject436.bin"/><Relationship Id="rId21" Type="http://schemas.openxmlformats.org/officeDocument/2006/relationships/oleObject" Target="../embeddings/oleObject445.bin"/><Relationship Id="rId7" Type="http://schemas.openxmlformats.org/officeDocument/2006/relationships/oleObject" Target="../embeddings/oleObject438.bin"/><Relationship Id="rId12" Type="http://schemas.openxmlformats.org/officeDocument/2006/relationships/image" Target="../media/image336.wmf"/><Relationship Id="rId17" Type="http://schemas.openxmlformats.org/officeDocument/2006/relationships/oleObject" Target="../embeddings/oleObject443.bin"/><Relationship Id="rId25" Type="http://schemas.openxmlformats.org/officeDocument/2006/relationships/oleObject" Target="../embeddings/oleObject4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7.wmf"/><Relationship Id="rId20" Type="http://schemas.openxmlformats.org/officeDocument/2006/relationships/image" Target="../media/image339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440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437.bin"/><Relationship Id="rId15" Type="http://schemas.openxmlformats.org/officeDocument/2006/relationships/oleObject" Target="../embeddings/oleObject442.bin"/><Relationship Id="rId23" Type="http://schemas.openxmlformats.org/officeDocument/2006/relationships/oleObject" Target="../embeddings/oleObject446.bin"/><Relationship Id="rId10" Type="http://schemas.openxmlformats.org/officeDocument/2006/relationships/image" Target="../media/image335.wmf"/><Relationship Id="rId19" Type="http://schemas.openxmlformats.org/officeDocument/2006/relationships/oleObject" Target="../embeddings/oleObject444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439.bin"/><Relationship Id="rId14" Type="http://schemas.openxmlformats.org/officeDocument/2006/relationships/image" Target="../media/image228.wmf"/><Relationship Id="rId22" Type="http://schemas.openxmlformats.org/officeDocument/2006/relationships/image" Target="../media/image34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3" Type="http://schemas.openxmlformats.org/officeDocument/2006/relationships/oleObject" Target="../embeddings/oleObject448.bin"/><Relationship Id="rId7" Type="http://schemas.openxmlformats.org/officeDocument/2006/relationships/oleObject" Target="../embeddings/oleObject450.bin"/><Relationship Id="rId12" Type="http://schemas.openxmlformats.org/officeDocument/2006/relationships/image" Target="../media/image3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43.wmf"/><Relationship Id="rId11" Type="http://schemas.openxmlformats.org/officeDocument/2006/relationships/oleObject" Target="../embeddings/oleObject452.bin"/><Relationship Id="rId5" Type="http://schemas.openxmlformats.org/officeDocument/2006/relationships/oleObject" Target="../embeddings/oleObject449.bin"/><Relationship Id="rId10" Type="http://schemas.openxmlformats.org/officeDocument/2006/relationships/image" Target="../media/image345.wmf"/><Relationship Id="rId4" Type="http://schemas.openxmlformats.org/officeDocument/2006/relationships/image" Target="../media/image342.wmf"/><Relationship Id="rId9" Type="http://schemas.openxmlformats.org/officeDocument/2006/relationships/oleObject" Target="../embeddings/oleObject45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3" Type="http://schemas.openxmlformats.org/officeDocument/2006/relationships/oleObject" Target="../embeddings/oleObject453.bin"/><Relationship Id="rId7" Type="http://schemas.openxmlformats.org/officeDocument/2006/relationships/oleObject" Target="../embeddings/oleObject455.bin"/><Relationship Id="rId12" Type="http://schemas.openxmlformats.org/officeDocument/2006/relationships/image" Target="../media/image3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48.wmf"/><Relationship Id="rId11" Type="http://schemas.openxmlformats.org/officeDocument/2006/relationships/oleObject" Target="../embeddings/oleObject457.bin"/><Relationship Id="rId5" Type="http://schemas.openxmlformats.org/officeDocument/2006/relationships/oleObject" Target="../embeddings/oleObject454.bin"/><Relationship Id="rId10" Type="http://schemas.openxmlformats.org/officeDocument/2006/relationships/image" Target="../media/image350.wmf"/><Relationship Id="rId4" Type="http://schemas.openxmlformats.org/officeDocument/2006/relationships/image" Target="../media/image347.wmf"/><Relationship Id="rId9" Type="http://schemas.openxmlformats.org/officeDocument/2006/relationships/oleObject" Target="../embeddings/oleObject456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wmf"/><Relationship Id="rId13" Type="http://schemas.openxmlformats.org/officeDocument/2006/relationships/oleObject" Target="../embeddings/oleObject463.bin"/><Relationship Id="rId3" Type="http://schemas.openxmlformats.org/officeDocument/2006/relationships/oleObject" Target="../embeddings/oleObject458.bin"/><Relationship Id="rId7" Type="http://schemas.openxmlformats.org/officeDocument/2006/relationships/oleObject" Target="../embeddings/oleObject460.bin"/><Relationship Id="rId12" Type="http://schemas.openxmlformats.org/officeDocument/2006/relationships/image" Target="../media/image3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53.wmf"/><Relationship Id="rId11" Type="http://schemas.openxmlformats.org/officeDocument/2006/relationships/oleObject" Target="../embeddings/oleObject462.bin"/><Relationship Id="rId5" Type="http://schemas.openxmlformats.org/officeDocument/2006/relationships/oleObject" Target="../embeddings/oleObject459.bin"/><Relationship Id="rId10" Type="http://schemas.openxmlformats.org/officeDocument/2006/relationships/image" Target="../media/image355.wmf"/><Relationship Id="rId4" Type="http://schemas.openxmlformats.org/officeDocument/2006/relationships/image" Target="../media/image352.wmf"/><Relationship Id="rId9" Type="http://schemas.openxmlformats.org/officeDocument/2006/relationships/oleObject" Target="../embeddings/oleObject461.bin"/><Relationship Id="rId14" Type="http://schemas.openxmlformats.org/officeDocument/2006/relationships/image" Target="../media/image35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13" Type="http://schemas.openxmlformats.org/officeDocument/2006/relationships/oleObject" Target="../embeddings/oleObject469.bin"/><Relationship Id="rId18" Type="http://schemas.openxmlformats.org/officeDocument/2006/relationships/image" Target="../media/image365.wmf"/><Relationship Id="rId3" Type="http://schemas.openxmlformats.org/officeDocument/2006/relationships/oleObject" Target="../embeddings/oleObject464.bin"/><Relationship Id="rId21" Type="http://schemas.openxmlformats.org/officeDocument/2006/relationships/oleObject" Target="../embeddings/oleObject473.bin"/><Relationship Id="rId7" Type="http://schemas.openxmlformats.org/officeDocument/2006/relationships/oleObject" Target="../embeddings/oleObject466.bin"/><Relationship Id="rId12" Type="http://schemas.openxmlformats.org/officeDocument/2006/relationships/image" Target="../media/image362.wmf"/><Relationship Id="rId17" Type="http://schemas.openxmlformats.org/officeDocument/2006/relationships/oleObject" Target="../embeddings/oleObject4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4.wmf"/><Relationship Id="rId20" Type="http://schemas.openxmlformats.org/officeDocument/2006/relationships/image" Target="../media/image366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59.wmf"/><Relationship Id="rId11" Type="http://schemas.openxmlformats.org/officeDocument/2006/relationships/oleObject" Target="../embeddings/oleObject468.bin"/><Relationship Id="rId5" Type="http://schemas.openxmlformats.org/officeDocument/2006/relationships/oleObject" Target="../embeddings/oleObject465.bin"/><Relationship Id="rId15" Type="http://schemas.openxmlformats.org/officeDocument/2006/relationships/oleObject" Target="../embeddings/oleObject470.bin"/><Relationship Id="rId10" Type="http://schemas.openxmlformats.org/officeDocument/2006/relationships/image" Target="../media/image361.wmf"/><Relationship Id="rId19" Type="http://schemas.openxmlformats.org/officeDocument/2006/relationships/oleObject" Target="../embeddings/oleObject472.bin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467.bin"/><Relationship Id="rId14" Type="http://schemas.openxmlformats.org/officeDocument/2006/relationships/image" Target="../media/image363.wmf"/><Relationship Id="rId22" Type="http://schemas.openxmlformats.org/officeDocument/2006/relationships/image" Target="../media/image367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oleObject" Target="../embeddings/oleObject479.bin"/><Relationship Id="rId18" Type="http://schemas.openxmlformats.org/officeDocument/2006/relationships/image" Target="../media/image324.wmf"/><Relationship Id="rId3" Type="http://schemas.openxmlformats.org/officeDocument/2006/relationships/oleObject" Target="../embeddings/oleObject474.bin"/><Relationship Id="rId7" Type="http://schemas.openxmlformats.org/officeDocument/2006/relationships/oleObject" Target="../embeddings/oleObject476.bin"/><Relationship Id="rId12" Type="http://schemas.openxmlformats.org/officeDocument/2006/relationships/image" Target="../media/image321.wmf"/><Relationship Id="rId17" Type="http://schemas.openxmlformats.org/officeDocument/2006/relationships/oleObject" Target="../embeddings/oleObject4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3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18.wmf"/><Relationship Id="rId11" Type="http://schemas.openxmlformats.org/officeDocument/2006/relationships/oleObject" Target="../embeddings/oleObject478.bin"/><Relationship Id="rId5" Type="http://schemas.openxmlformats.org/officeDocument/2006/relationships/oleObject" Target="../embeddings/oleObject475.bin"/><Relationship Id="rId15" Type="http://schemas.openxmlformats.org/officeDocument/2006/relationships/oleObject" Target="../embeddings/oleObject480.bin"/><Relationship Id="rId10" Type="http://schemas.openxmlformats.org/officeDocument/2006/relationships/image" Target="../media/image320.wmf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477.bin"/><Relationship Id="rId14" Type="http://schemas.openxmlformats.org/officeDocument/2006/relationships/image" Target="../media/image32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3" Type="http://schemas.openxmlformats.org/officeDocument/2006/relationships/oleObject" Target="../embeddings/oleObject482.bin"/><Relationship Id="rId7" Type="http://schemas.openxmlformats.org/officeDocument/2006/relationships/oleObject" Target="../embeddings/oleObject4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483.bin"/><Relationship Id="rId10" Type="http://schemas.openxmlformats.org/officeDocument/2006/relationships/image" Target="../media/image317.wmf"/><Relationship Id="rId4" Type="http://schemas.openxmlformats.org/officeDocument/2006/relationships/image" Target="../media/image325.wmf"/><Relationship Id="rId9" Type="http://schemas.openxmlformats.org/officeDocument/2006/relationships/oleObject" Target="../embeddings/oleObject485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wmf"/><Relationship Id="rId13" Type="http://schemas.openxmlformats.org/officeDocument/2006/relationships/oleObject" Target="../embeddings/oleObject490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87.bin"/><Relationship Id="rId12" Type="http://schemas.openxmlformats.org/officeDocument/2006/relationships/image" Target="../media/image3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68.wmf"/><Relationship Id="rId11" Type="http://schemas.openxmlformats.org/officeDocument/2006/relationships/oleObject" Target="../embeddings/oleObject489.bin"/><Relationship Id="rId5" Type="http://schemas.openxmlformats.org/officeDocument/2006/relationships/oleObject" Target="../embeddings/oleObject486.bin"/><Relationship Id="rId10" Type="http://schemas.openxmlformats.org/officeDocument/2006/relationships/image" Target="../media/image370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88.bin"/><Relationship Id="rId14" Type="http://schemas.openxmlformats.org/officeDocument/2006/relationships/image" Target="../media/image37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0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8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3.bin"/><Relationship Id="rId13" Type="http://schemas.openxmlformats.org/officeDocument/2006/relationships/image" Target="../media/image377.wmf"/><Relationship Id="rId18" Type="http://schemas.openxmlformats.org/officeDocument/2006/relationships/oleObject" Target="../embeddings/oleObject498.bin"/><Relationship Id="rId3" Type="http://schemas.openxmlformats.org/officeDocument/2006/relationships/audio" Target="../media/audio2.wav"/><Relationship Id="rId7" Type="http://schemas.openxmlformats.org/officeDocument/2006/relationships/image" Target="../media/image374.wmf"/><Relationship Id="rId12" Type="http://schemas.openxmlformats.org/officeDocument/2006/relationships/oleObject" Target="../embeddings/oleObject495.bin"/><Relationship Id="rId17" Type="http://schemas.openxmlformats.org/officeDocument/2006/relationships/image" Target="../media/image37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7.bin"/><Relationship Id="rId20" Type="http://schemas.openxmlformats.org/officeDocument/2006/relationships/image" Target="../media/image381.png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492.bin"/><Relationship Id="rId11" Type="http://schemas.openxmlformats.org/officeDocument/2006/relationships/image" Target="../media/image376.wmf"/><Relationship Id="rId5" Type="http://schemas.openxmlformats.org/officeDocument/2006/relationships/image" Target="../media/image373.wmf"/><Relationship Id="rId15" Type="http://schemas.openxmlformats.org/officeDocument/2006/relationships/image" Target="../media/image378.wmf"/><Relationship Id="rId10" Type="http://schemas.openxmlformats.org/officeDocument/2006/relationships/oleObject" Target="../embeddings/oleObject494.bin"/><Relationship Id="rId19" Type="http://schemas.openxmlformats.org/officeDocument/2006/relationships/image" Target="../media/image380.wmf"/><Relationship Id="rId4" Type="http://schemas.openxmlformats.org/officeDocument/2006/relationships/oleObject" Target="../embeddings/oleObject491.bin"/><Relationship Id="rId9" Type="http://schemas.openxmlformats.org/officeDocument/2006/relationships/image" Target="../media/image375.wmf"/><Relationship Id="rId14" Type="http://schemas.openxmlformats.org/officeDocument/2006/relationships/oleObject" Target="../embeddings/oleObject496.bin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6.wmf"/><Relationship Id="rId18" Type="http://schemas.openxmlformats.org/officeDocument/2006/relationships/oleObject" Target="../embeddings/oleObject506.bin"/><Relationship Id="rId26" Type="http://schemas.openxmlformats.org/officeDocument/2006/relationships/oleObject" Target="../embeddings/oleObject510.bin"/><Relationship Id="rId3" Type="http://schemas.openxmlformats.org/officeDocument/2006/relationships/audio" Target="../media/audio2.wav"/><Relationship Id="rId21" Type="http://schemas.openxmlformats.org/officeDocument/2006/relationships/image" Target="../media/image390.wmf"/><Relationship Id="rId34" Type="http://schemas.openxmlformats.org/officeDocument/2006/relationships/image" Target="../media/image396.png"/><Relationship Id="rId7" Type="http://schemas.openxmlformats.org/officeDocument/2006/relationships/image" Target="../media/image383.wmf"/><Relationship Id="rId12" Type="http://schemas.openxmlformats.org/officeDocument/2006/relationships/oleObject" Target="../embeddings/oleObject503.bin"/><Relationship Id="rId17" Type="http://schemas.openxmlformats.org/officeDocument/2006/relationships/image" Target="../media/image388.wmf"/><Relationship Id="rId25" Type="http://schemas.openxmlformats.org/officeDocument/2006/relationships/image" Target="../media/image392.wmf"/><Relationship Id="rId33" Type="http://schemas.openxmlformats.org/officeDocument/2006/relationships/oleObject" Target="../embeddings/oleObject51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5.bin"/><Relationship Id="rId20" Type="http://schemas.openxmlformats.org/officeDocument/2006/relationships/oleObject" Target="../embeddings/oleObject507.bin"/><Relationship Id="rId29" Type="http://schemas.openxmlformats.org/officeDocument/2006/relationships/image" Target="../media/image394.wmf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500.bin"/><Relationship Id="rId11" Type="http://schemas.openxmlformats.org/officeDocument/2006/relationships/image" Target="../media/image385.wmf"/><Relationship Id="rId24" Type="http://schemas.openxmlformats.org/officeDocument/2006/relationships/oleObject" Target="../embeddings/oleObject509.bin"/><Relationship Id="rId32" Type="http://schemas.openxmlformats.org/officeDocument/2006/relationships/oleObject" Target="../embeddings/oleObject513.bin"/><Relationship Id="rId5" Type="http://schemas.openxmlformats.org/officeDocument/2006/relationships/image" Target="../media/image382.wmf"/><Relationship Id="rId15" Type="http://schemas.openxmlformats.org/officeDocument/2006/relationships/image" Target="../media/image387.wmf"/><Relationship Id="rId23" Type="http://schemas.openxmlformats.org/officeDocument/2006/relationships/image" Target="../media/image391.wmf"/><Relationship Id="rId28" Type="http://schemas.openxmlformats.org/officeDocument/2006/relationships/oleObject" Target="../embeddings/oleObject511.bin"/><Relationship Id="rId10" Type="http://schemas.openxmlformats.org/officeDocument/2006/relationships/oleObject" Target="../embeddings/oleObject502.bin"/><Relationship Id="rId19" Type="http://schemas.openxmlformats.org/officeDocument/2006/relationships/image" Target="../media/image389.wmf"/><Relationship Id="rId31" Type="http://schemas.openxmlformats.org/officeDocument/2006/relationships/image" Target="../media/image395.wmf"/><Relationship Id="rId4" Type="http://schemas.openxmlformats.org/officeDocument/2006/relationships/oleObject" Target="../embeddings/oleObject499.bin"/><Relationship Id="rId9" Type="http://schemas.openxmlformats.org/officeDocument/2006/relationships/image" Target="../media/image384.wmf"/><Relationship Id="rId14" Type="http://schemas.openxmlformats.org/officeDocument/2006/relationships/oleObject" Target="../embeddings/oleObject504.bin"/><Relationship Id="rId22" Type="http://schemas.openxmlformats.org/officeDocument/2006/relationships/oleObject" Target="../embeddings/oleObject508.bin"/><Relationship Id="rId27" Type="http://schemas.openxmlformats.org/officeDocument/2006/relationships/image" Target="../media/image393.wmf"/><Relationship Id="rId30" Type="http://schemas.openxmlformats.org/officeDocument/2006/relationships/oleObject" Target="../embeddings/oleObject512.bin"/><Relationship Id="rId8" Type="http://schemas.openxmlformats.org/officeDocument/2006/relationships/oleObject" Target="../embeddings/oleObject501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7.bin"/><Relationship Id="rId13" Type="http://schemas.openxmlformats.org/officeDocument/2006/relationships/image" Target="../media/image403.wmf"/><Relationship Id="rId18" Type="http://schemas.openxmlformats.org/officeDocument/2006/relationships/image" Target="../media/image406.png"/><Relationship Id="rId3" Type="http://schemas.openxmlformats.org/officeDocument/2006/relationships/audio" Target="../media/audio2.wav"/><Relationship Id="rId7" Type="http://schemas.openxmlformats.org/officeDocument/2006/relationships/image" Target="../media/image400.wmf"/><Relationship Id="rId12" Type="http://schemas.openxmlformats.org/officeDocument/2006/relationships/oleObject" Target="../embeddings/oleObject519.bin"/><Relationship Id="rId17" Type="http://schemas.openxmlformats.org/officeDocument/2006/relationships/image" Target="../media/image4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1.bin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516.bin"/><Relationship Id="rId11" Type="http://schemas.openxmlformats.org/officeDocument/2006/relationships/image" Target="../media/image402.wmf"/><Relationship Id="rId5" Type="http://schemas.openxmlformats.org/officeDocument/2006/relationships/image" Target="../media/image399.wmf"/><Relationship Id="rId15" Type="http://schemas.openxmlformats.org/officeDocument/2006/relationships/image" Target="../media/image404.wmf"/><Relationship Id="rId10" Type="http://schemas.openxmlformats.org/officeDocument/2006/relationships/oleObject" Target="../embeddings/oleObject518.bin"/><Relationship Id="rId4" Type="http://schemas.openxmlformats.org/officeDocument/2006/relationships/oleObject" Target="../embeddings/oleObject515.bin"/><Relationship Id="rId9" Type="http://schemas.openxmlformats.org/officeDocument/2006/relationships/image" Target="../media/image401.wmf"/><Relationship Id="rId14" Type="http://schemas.openxmlformats.org/officeDocument/2006/relationships/oleObject" Target="../embeddings/oleObject520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wmf"/><Relationship Id="rId13" Type="http://schemas.openxmlformats.org/officeDocument/2006/relationships/oleObject" Target="../embeddings/oleObject527.bin"/><Relationship Id="rId18" Type="http://schemas.openxmlformats.org/officeDocument/2006/relationships/image" Target="../media/image414.wmf"/><Relationship Id="rId3" Type="http://schemas.openxmlformats.org/officeDocument/2006/relationships/oleObject" Target="../embeddings/oleObject522.bin"/><Relationship Id="rId21" Type="http://schemas.openxmlformats.org/officeDocument/2006/relationships/oleObject" Target="../embeddings/oleObject531.bin"/><Relationship Id="rId7" Type="http://schemas.openxmlformats.org/officeDocument/2006/relationships/oleObject" Target="../embeddings/oleObject524.bin"/><Relationship Id="rId12" Type="http://schemas.openxmlformats.org/officeDocument/2006/relationships/image" Target="../media/image411.wmf"/><Relationship Id="rId17" Type="http://schemas.openxmlformats.org/officeDocument/2006/relationships/oleObject" Target="../embeddings/oleObject529.bin"/><Relationship Id="rId25" Type="http://schemas.openxmlformats.org/officeDocument/2006/relationships/image" Target="../media/image41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3.wmf"/><Relationship Id="rId20" Type="http://schemas.openxmlformats.org/officeDocument/2006/relationships/image" Target="../media/image415.w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408.emf"/><Relationship Id="rId11" Type="http://schemas.openxmlformats.org/officeDocument/2006/relationships/oleObject" Target="../embeddings/oleObject526.bin"/><Relationship Id="rId24" Type="http://schemas.openxmlformats.org/officeDocument/2006/relationships/oleObject" Target="../embeddings/oleObject533.bin"/><Relationship Id="rId5" Type="http://schemas.openxmlformats.org/officeDocument/2006/relationships/oleObject" Target="../embeddings/oleObject523.bin"/><Relationship Id="rId15" Type="http://schemas.openxmlformats.org/officeDocument/2006/relationships/oleObject" Target="../embeddings/oleObject528.bin"/><Relationship Id="rId23" Type="http://schemas.openxmlformats.org/officeDocument/2006/relationships/oleObject" Target="../embeddings/oleObject532.bin"/><Relationship Id="rId10" Type="http://schemas.openxmlformats.org/officeDocument/2006/relationships/image" Target="../media/image410.wmf"/><Relationship Id="rId19" Type="http://schemas.openxmlformats.org/officeDocument/2006/relationships/oleObject" Target="../embeddings/oleObject530.bin"/><Relationship Id="rId4" Type="http://schemas.openxmlformats.org/officeDocument/2006/relationships/image" Target="../media/image407.wmf"/><Relationship Id="rId9" Type="http://schemas.openxmlformats.org/officeDocument/2006/relationships/oleObject" Target="../embeddings/oleObject525.bin"/><Relationship Id="rId14" Type="http://schemas.openxmlformats.org/officeDocument/2006/relationships/image" Target="../media/image412.wmf"/><Relationship Id="rId22" Type="http://schemas.openxmlformats.org/officeDocument/2006/relationships/image" Target="../media/image416.wmf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9.bin"/><Relationship Id="rId18" Type="http://schemas.openxmlformats.org/officeDocument/2006/relationships/image" Target="../media/image425.wmf"/><Relationship Id="rId26" Type="http://schemas.openxmlformats.org/officeDocument/2006/relationships/oleObject" Target="../embeddings/oleObject547.bin"/><Relationship Id="rId39" Type="http://schemas.openxmlformats.org/officeDocument/2006/relationships/image" Target="../media/image430.wmf"/><Relationship Id="rId21" Type="http://schemas.openxmlformats.org/officeDocument/2006/relationships/oleObject" Target="../embeddings/oleObject543.bin"/><Relationship Id="rId34" Type="http://schemas.openxmlformats.org/officeDocument/2006/relationships/oleObject" Target="../embeddings/oleObject555.bin"/><Relationship Id="rId42" Type="http://schemas.openxmlformats.org/officeDocument/2006/relationships/oleObject" Target="../embeddings/oleObject559.bin"/><Relationship Id="rId7" Type="http://schemas.openxmlformats.org/officeDocument/2006/relationships/oleObject" Target="../embeddings/oleObject5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4.wmf"/><Relationship Id="rId29" Type="http://schemas.openxmlformats.org/officeDocument/2006/relationships/oleObject" Target="../embeddings/oleObject550.bin"/><Relationship Id="rId1" Type="http://schemas.openxmlformats.org/officeDocument/2006/relationships/vmlDrawing" Target="../drawings/vmlDrawing63.vml"/><Relationship Id="rId6" Type="http://schemas.openxmlformats.org/officeDocument/2006/relationships/image" Target="../media/image419.wmf"/><Relationship Id="rId11" Type="http://schemas.openxmlformats.org/officeDocument/2006/relationships/oleObject" Target="../embeddings/oleObject538.bin"/><Relationship Id="rId24" Type="http://schemas.openxmlformats.org/officeDocument/2006/relationships/oleObject" Target="../embeddings/oleObject545.bin"/><Relationship Id="rId32" Type="http://schemas.openxmlformats.org/officeDocument/2006/relationships/oleObject" Target="../embeddings/oleObject553.bin"/><Relationship Id="rId37" Type="http://schemas.openxmlformats.org/officeDocument/2006/relationships/image" Target="../media/image429.wmf"/><Relationship Id="rId40" Type="http://schemas.openxmlformats.org/officeDocument/2006/relationships/oleObject" Target="../embeddings/oleObject558.bin"/><Relationship Id="rId45" Type="http://schemas.openxmlformats.org/officeDocument/2006/relationships/image" Target="../media/image433.wmf"/><Relationship Id="rId5" Type="http://schemas.openxmlformats.org/officeDocument/2006/relationships/oleObject" Target="../embeddings/oleObject535.bin"/><Relationship Id="rId15" Type="http://schemas.openxmlformats.org/officeDocument/2006/relationships/oleObject" Target="../embeddings/oleObject540.bin"/><Relationship Id="rId23" Type="http://schemas.openxmlformats.org/officeDocument/2006/relationships/oleObject" Target="../embeddings/oleObject544.bin"/><Relationship Id="rId28" Type="http://schemas.openxmlformats.org/officeDocument/2006/relationships/oleObject" Target="../embeddings/oleObject549.bin"/><Relationship Id="rId36" Type="http://schemas.openxmlformats.org/officeDocument/2006/relationships/oleObject" Target="../embeddings/oleObject556.bin"/><Relationship Id="rId10" Type="http://schemas.openxmlformats.org/officeDocument/2006/relationships/image" Target="../media/image421.wmf"/><Relationship Id="rId19" Type="http://schemas.openxmlformats.org/officeDocument/2006/relationships/oleObject" Target="../embeddings/oleObject542.bin"/><Relationship Id="rId31" Type="http://schemas.openxmlformats.org/officeDocument/2006/relationships/oleObject" Target="../embeddings/oleObject552.bin"/><Relationship Id="rId44" Type="http://schemas.openxmlformats.org/officeDocument/2006/relationships/oleObject" Target="../embeddings/oleObject560.bin"/><Relationship Id="rId4" Type="http://schemas.openxmlformats.org/officeDocument/2006/relationships/image" Target="../media/image418.wmf"/><Relationship Id="rId9" Type="http://schemas.openxmlformats.org/officeDocument/2006/relationships/oleObject" Target="../embeddings/oleObject537.bin"/><Relationship Id="rId14" Type="http://schemas.openxmlformats.org/officeDocument/2006/relationships/image" Target="../media/image423.wmf"/><Relationship Id="rId22" Type="http://schemas.openxmlformats.org/officeDocument/2006/relationships/image" Target="../media/image427.wmf"/><Relationship Id="rId27" Type="http://schemas.openxmlformats.org/officeDocument/2006/relationships/oleObject" Target="../embeddings/oleObject548.bin"/><Relationship Id="rId30" Type="http://schemas.openxmlformats.org/officeDocument/2006/relationships/oleObject" Target="../embeddings/oleObject551.bin"/><Relationship Id="rId35" Type="http://schemas.openxmlformats.org/officeDocument/2006/relationships/image" Target="../media/image428.wmf"/><Relationship Id="rId43" Type="http://schemas.openxmlformats.org/officeDocument/2006/relationships/image" Target="../media/image432.wmf"/><Relationship Id="rId8" Type="http://schemas.openxmlformats.org/officeDocument/2006/relationships/image" Target="../media/image420.wmf"/><Relationship Id="rId3" Type="http://schemas.openxmlformats.org/officeDocument/2006/relationships/oleObject" Target="../embeddings/oleObject534.bin"/><Relationship Id="rId12" Type="http://schemas.openxmlformats.org/officeDocument/2006/relationships/image" Target="../media/image422.wmf"/><Relationship Id="rId17" Type="http://schemas.openxmlformats.org/officeDocument/2006/relationships/oleObject" Target="../embeddings/oleObject541.bin"/><Relationship Id="rId25" Type="http://schemas.openxmlformats.org/officeDocument/2006/relationships/oleObject" Target="../embeddings/oleObject546.bin"/><Relationship Id="rId33" Type="http://schemas.openxmlformats.org/officeDocument/2006/relationships/oleObject" Target="../embeddings/oleObject554.bin"/><Relationship Id="rId38" Type="http://schemas.openxmlformats.org/officeDocument/2006/relationships/oleObject" Target="../embeddings/oleObject557.bin"/><Relationship Id="rId20" Type="http://schemas.openxmlformats.org/officeDocument/2006/relationships/image" Target="../media/image426.wmf"/><Relationship Id="rId41" Type="http://schemas.openxmlformats.org/officeDocument/2006/relationships/image" Target="../media/image431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wmf"/><Relationship Id="rId13" Type="http://schemas.openxmlformats.org/officeDocument/2006/relationships/oleObject" Target="../embeddings/oleObject566.bin"/><Relationship Id="rId18" Type="http://schemas.openxmlformats.org/officeDocument/2006/relationships/image" Target="../media/image441.wmf"/><Relationship Id="rId26" Type="http://schemas.openxmlformats.org/officeDocument/2006/relationships/oleObject" Target="../embeddings/oleObject574.bin"/><Relationship Id="rId3" Type="http://schemas.openxmlformats.org/officeDocument/2006/relationships/oleObject" Target="../embeddings/oleObject561.bin"/><Relationship Id="rId21" Type="http://schemas.openxmlformats.org/officeDocument/2006/relationships/oleObject" Target="../embeddings/oleObject570.bin"/><Relationship Id="rId7" Type="http://schemas.openxmlformats.org/officeDocument/2006/relationships/oleObject" Target="../embeddings/oleObject563.bin"/><Relationship Id="rId12" Type="http://schemas.openxmlformats.org/officeDocument/2006/relationships/image" Target="../media/image438.wmf"/><Relationship Id="rId17" Type="http://schemas.openxmlformats.org/officeDocument/2006/relationships/oleObject" Target="../embeddings/oleObject568.bin"/><Relationship Id="rId25" Type="http://schemas.openxmlformats.org/officeDocument/2006/relationships/oleObject" Target="../embeddings/oleObject5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0.wmf"/><Relationship Id="rId20" Type="http://schemas.openxmlformats.org/officeDocument/2006/relationships/image" Target="../media/image442.wmf"/><Relationship Id="rId29" Type="http://schemas.openxmlformats.org/officeDocument/2006/relationships/oleObject" Target="../embeddings/oleObject576.bin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35.wmf"/><Relationship Id="rId11" Type="http://schemas.openxmlformats.org/officeDocument/2006/relationships/oleObject" Target="../embeddings/oleObject565.bin"/><Relationship Id="rId24" Type="http://schemas.openxmlformats.org/officeDocument/2006/relationships/oleObject" Target="../embeddings/oleObject572.bin"/><Relationship Id="rId5" Type="http://schemas.openxmlformats.org/officeDocument/2006/relationships/oleObject" Target="../embeddings/oleObject562.bin"/><Relationship Id="rId15" Type="http://schemas.openxmlformats.org/officeDocument/2006/relationships/oleObject" Target="../embeddings/oleObject567.bin"/><Relationship Id="rId23" Type="http://schemas.openxmlformats.org/officeDocument/2006/relationships/oleObject" Target="../embeddings/oleObject571.bin"/><Relationship Id="rId28" Type="http://schemas.openxmlformats.org/officeDocument/2006/relationships/image" Target="../media/image444.wmf"/><Relationship Id="rId10" Type="http://schemas.openxmlformats.org/officeDocument/2006/relationships/image" Target="../media/image437.wmf"/><Relationship Id="rId19" Type="http://schemas.openxmlformats.org/officeDocument/2006/relationships/oleObject" Target="../embeddings/oleObject569.bin"/><Relationship Id="rId4" Type="http://schemas.openxmlformats.org/officeDocument/2006/relationships/image" Target="../media/image434.wmf"/><Relationship Id="rId9" Type="http://schemas.openxmlformats.org/officeDocument/2006/relationships/oleObject" Target="../embeddings/oleObject564.bin"/><Relationship Id="rId14" Type="http://schemas.openxmlformats.org/officeDocument/2006/relationships/image" Target="../media/image439.wmf"/><Relationship Id="rId22" Type="http://schemas.openxmlformats.org/officeDocument/2006/relationships/image" Target="../media/image443.wmf"/><Relationship Id="rId27" Type="http://schemas.openxmlformats.org/officeDocument/2006/relationships/oleObject" Target="../embeddings/oleObject575.bin"/><Relationship Id="rId30" Type="http://schemas.openxmlformats.org/officeDocument/2006/relationships/image" Target="../media/image445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wmf"/><Relationship Id="rId3" Type="http://schemas.openxmlformats.org/officeDocument/2006/relationships/oleObject" Target="../embeddings/oleObject577.bin"/><Relationship Id="rId7" Type="http://schemas.openxmlformats.org/officeDocument/2006/relationships/oleObject" Target="../embeddings/oleObject5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447.wmf"/><Relationship Id="rId5" Type="http://schemas.openxmlformats.org/officeDocument/2006/relationships/oleObject" Target="../embeddings/oleObject578.bin"/><Relationship Id="rId10" Type="http://schemas.openxmlformats.org/officeDocument/2006/relationships/image" Target="../media/image449.wmf"/><Relationship Id="rId4" Type="http://schemas.openxmlformats.org/officeDocument/2006/relationships/image" Target="../media/image446.wmf"/><Relationship Id="rId9" Type="http://schemas.openxmlformats.org/officeDocument/2006/relationships/oleObject" Target="../embeddings/oleObject580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4.bin"/><Relationship Id="rId3" Type="http://schemas.openxmlformats.org/officeDocument/2006/relationships/oleObject" Target="../embeddings/oleObject581.bin"/><Relationship Id="rId7" Type="http://schemas.openxmlformats.org/officeDocument/2006/relationships/oleObject" Target="../embeddings/oleObject5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451.wmf"/><Relationship Id="rId5" Type="http://schemas.openxmlformats.org/officeDocument/2006/relationships/oleObject" Target="../embeddings/oleObject582.bin"/><Relationship Id="rId10" Type="http://schemas.openxmlformats.org/officeDocument/2006/relationships/oleObject" Target="../embeddings/oleObject586.bin"/><Relationship Id="rId4" Type="http://schemas.openxmlformats.org/officeDocument/2006/relationships/image" Target="../media/image450.wmf"/><Relationship Id="rId9" Type="http://schemas.openxmlformats.org/officeDocument/2006/relationships/oleObject" Target="../embeddings/oleObject585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452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5.wmf"/><Relationship Id="rId3" Type="http://schemas.openxmlformats.org/officeDocument/2006/relationships/oleObject" Target="../embeddings/oleObject588.bin"/><Relationship Id="rId7" Type="http://schemas.openxmlformats.org/officeDocument/2006/relationships/oleObject" Target="../embeddings/oleObject590.bin"/><Relationship Id="rId12" Type="http://schemas.openxmlformats.org/officeDocument/2006/relationships/image" Target="../media/image4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454.wmf"/><Relationship Id="rId11" Type="http://schemas.openxmlformats.org/officeDocument/2006/relationships/oleObject" Target="../embeddings/oleObject592.bin"/><Relationship Id="rId5" Type="http://schemas.openxmlformats.org/officeDocument/2006/relationships/oleObject" Target="../embeddings/oleObject589.bin"/><Relationship Id="rId10" Type="http://schemas.openxmlformats.org/officeDocument/2006/relationships/image" Target="../media/image456.wmf"/><Relationship Id="rId4" Type="http://schemas.openxmlformats.org/officeDocument/2006/relationships/image" Target="../media/image453.wmf"/><Relationship Id="rId9" Type="http://schemas.openxmlformats.org/officeDocument/2006/relationships/oleObject" Target="../embeddings/oleObject591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459.wmf"/><Relationship Id="rId5" Type="http://schemas.openxmlformats.org/officeDocument/2006/relationships/oleObject" Target="../embeddings/oleObject594.bin"/><Relationship Id="rId4" Type="http://schemas.openxmlformats.org/officeDocument/2006/relationships/image" Target="../media/image458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460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462.png"/><Relationship Id="rId5" Type="http://schemas.openxmlformats.org/officeDocument/2006/relationships/image" Target="../media/image461.wmf"/><Relationship Id="rId4" Type="http://schemas.openxmlformats.org/officeDocument/2006/relationships/oleObject" Target="../embeddings/oleObject596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9.bin"/><Relationship Id="rId13" Type="http://schemas.openxmlformats.org/officeDocument/2006/relationships/image" Target="../media/image467.wmf"/><Relationship Id="rId3" Type="http://schemas.openxmlformats.org/officeDocument/2006/relationships/audio" Target="../media/audio2.wav"/><Relationship Id="rId7" Type="http://schemas.openxmlformats.org/officeDocument/2006/relationships/image" Target="../media/image464.wmf"/><Relationship Id="rId12" Type="http://schemas.openxmlformats.org/officeDocument/2006/relationships/oleObject" Target="../embeddings/oleObject601.bin"/><Relationship Id="rId17" Type="http://schemas.openxmlformats.org/officeDocument/2006/relationships/image" Target="../media/image4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3.bin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598.bin"/><Relationship Id="rId11" Type="http://schemas.openxmlformats.org/officeDocument/2006/relationships/image" Target="../media/image466.wmf"/><Relationship Id="rId5" Type="http://schemas.openxmlformats.org/officeDocument/2006/relationships/image" Target="../media/image463.wmf"/><Relationship Id="rId15" Type="http://schemas.openxmlformats.org/officeDocument/2006/relationships/image" Target="../media/image468.wmf"/><Relationship Id="rId10" Type="http://schemas.openxmlformats.org/officeDocument/2006/relationships/oleObject" Target="../embeddings/oleObject600.bin"/><Relationship Id="rId4" Type="http://schemas.openxmlformats.org/officeDocument/2006/relationships/oleObject" Target="../embeddings/oleObject597.bin"/><Relationship Id="rId9" Type="http://schemas.openxmlformats.org/officeDocument/2006/relationships/image" Target="../media/image465.wmf"/><Relationship Id="rId14" Type="http://schemas.openxmlformats.org/officeDocument/2006/relationships/oleObject" Target="../embeddings/oleObject602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6.bin"/><Relationship Id="rId13" Type="http://schemas.openxmlformats.org/officeDocument/2006/relationships/image" Target="../media/image474.wmf"/><Relationship Id="rId3" Type="http://schemas.openxmlformats.org/officeDocument/2006/relationships/audio" Target="../media/audio2.wav"/><Relationship Id="rId7" Type="http://schemas.openxmlformats.org/officeDocument/2006/relationships/image" Target="../media/image471.wmf"/><Relationship Id="rId12" Type="http://schemas.openxmlformats.org/officeDocument/2006/relationships/oleObject" Target="../embeddings/oleObject608.bin"/><Relationship Id="rId17" Type="http://schemas.openxmlformats.org/officeDocument/2006/relationships/image" Target="../media/image47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10.bin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605.bin"/><Relationship Id="rId11" Type="http://schemas.openxmlformats.org/officeDocument/2006/relationships/image" Target="../media/image473.wmf"/><Relationship Id="rId5" Type="http://schemas.openxmlformats.org/officeDocument/2006/relationships/image" Target="../media/image470.wmf"/><Relationship Id="rId15" Type="http://schemas.openxmlformats.org/officeDocument/2006/relationships/image" Target="../media/image475.wmf"/><Relationship Id="rId10" Type="http://schemas.openxmlformats.org/officeDocument/2006/relationships/oleObject" Target="../embeddings/oleObject607.bin"/><Relationship Id="rId4" Type="http://schemas.openxmlformats.org/officeDocument/2006/relationships/oleObject" Target="../embeddings/oleObject604.bin"/><Relationship Id="rId9" Type="http://schemas.openxmlformats.org/officeDocument/2006/relationships/image" Target="../media/image472.wmf"/><Relationship Id="rId14" Type="http://schemas.openxmlformats.org/officeDocument/2006/relationships/oleObject" Target="../embeddings/oleObject609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8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612.bin"/><Relationship Id="rId12" Type="http://schemas.openxmlformats.org/officeDocument/2006/relationships/image" Target="../media/image48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481.png"/><Relationship Id="rId11" Type="http://schemas.openxmlformats.org/officeDocument/2006/relationships/oleObject" Target="../embeddings/oleObject614.bin"/><Relationship Id="rId5" Type="http://schemas.openxmlformats.org/officeDocument/2006/relationships/image" Target="../media/image477.wmf"/><Relationship Id="rId10" Type="http://schemas.openxmlformats.org/officeDocument/2006/relationships/image" Target="../media/image479.emf"/><Relationship Id="rId4" Type="http://schemas.openxmlformats.org/officeDocument/2006/relationships/oleObject" Target="../embeddings/oleObject611.bin"/><Relationship Id="rId9" Type="http://schemas.openxmlformats.org/officeDocument/2006/relationships/oleObject" Target="../embeddings/oleObject613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wmf"/><Relationship Id="rId13" Type="http://schemas.openxmlformats.org/officeDocument/2006/relationships/oleObject" Target="../embeddings/oleObject620.bin"/><Relationship Id="rId18" Type="http://schemas.openxmlformats.org/officeDocument/2006/relationships/image" Target="../media/image486.wmf"/><Relationship Id="rId3" Type="http://schemas.openxmlformats.org/officeDocument/2006/relationships/oleObject" Target="../embeddings/oleObject615.bin"/><Relationship Id="rId21" Type="http://schemas.openxmlformats.org/officeDocument/2006/relationships/image" Target="../media/image487.wmf"/><Relationship Id="rId7" Type="http://schemas.openxmlformats.org/officeDocument/2006/relationships/oleObject" Target="../embeddings/oleObject617.bin"/><Relationship Id="rId12" Type="http://schemas.openxmlformats.org/officeDocument/2006/relationships/image" Target="../media/image484.wmf"/><Relationship Id="rId17" Type="http://schemas.openxmlformats.org/officeDocument/2006/relationships/oleObject" Target="../embeddings/oleObject6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wmf"/><Relationship Id="rId20" Type="http://schemas.openxmlformats.org/officeDocument/2006/relationships/oleObject" Target="../embeddings/oleObject624.bin"/><Relationship Id="rId1" Type="http://schemas.openxmlformats.org/officeDocument/2006/relationships/vmlDrawing" Target="../drawings/vmlDrawing75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619.bin"/><Relationship Id="rId5" Type="http://schemas.openxmlformats.org/officeDocument/2006/relationships/oleObject" Target="../embeddings/oleObject616.bin"/><Relationship Id="rId15" Type="http://schemas.openxmlformats.org/officeDocument/2006/relationships/oleObject" Target="../embeddings/oleObject621.bin"/><Relationship Id="rId23" Type="http://schemas.openxmlformats.org/officeDocument/2006/relationships/image" Target="../media/image488.wmf"/><Relationship Id="rId10" Type="http://schemas.openxmlformats.org/officeDocument/2006/relationships/image" Target="../media/image483.wmf"/><Relationship Id="rId19" Type="http://schemas.openxmlformats.org/officeDocument/2006/relationships/oleObject" Target="../embeddings/oleObject623.bin"/><Relationship Id="rId4" Type="http://schemas.openxmlformats.org/officeDocument/2006/relationships/image" Target="../media/image482.emf"/><Relationship Id="rId9" Type="http://schemas.openxmlformats.org/officeDocument/2006/relationships/oleObject" Target="../embeddings/oleObject618.bin"/><Relationship Id="rId14" Type="http://schemas.openxmlformats.org/officeDocument/2006/relationships/image" Target="../media/image485.emf"/><Relationship Id="rId22" Type="http://schemas.openxmlformats.org/officeDocument/2006/relationships/oleObject" Target="../embeddings/oleObject625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8.bin"/><Relationship Id="rId3" Type="http://schemas.openxmlformats.org/officeDocument/2006/relationships/oleObject" Target="../embeddings/oleObject626.bin"/><Relationship Id="rId7" Type="http://schemas.openxmlformats.org/officeDocument/2006/relationships/image" Target="../media/image493.wmf"/><Relationship Id="rId12" Type="http://schemas.openxmlformats.org/officeDocument/2006/relationships/image" Target="../media/image4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490.emf"/><Relationship Id="rId11" Type="http://schemas.openxmlformats.org/officeDocument/2006/relationships/oleObject" Target="../embeddings/oleObject629.bin"/><Relationship Id="rId5" Type="http://schemas.openxmlformats.org/officeDocument/2006/relationships/oleObject" Target="../embeddings/oleObject627.bin"/><Relationship Id="rId10" Type="http://schemas.openxmlformats.org/officeDocument/2006/relationships/image" Target="../media/image494.wmf"/><Relationship Id="rId4" Type="http://schemas.openxmlformats.org/officeDocument/2006/relationships/image" Target="../media/image489.emf"/><Relationship Id="rId9" Type="http://schemas.openxmlformats.org/officeDocument/2006/relationships/image" Target="../media/image49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3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5" Type="http://schemas.openxmlformats.org/officeDocument/2006/relationships/image" Target="../media/image495.emf"/><Relationship Id="rId4" Type="http://schemas.openxmlformats.org/officeDocument/2006/relationships/oleObject" Target="../embeddings/oleObject630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497.emf"/><Relationship Id="rId4" Type="http://schemas.openxmlformats.org/officeDocument/2006/relationships/oleObject" Target="../embeddings/oleObject631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4.bin"/><Relationship Id="rId13" Type="http://schemas.openxmlformats.org/officeDocument/2006/relationships/image" Target="../media/image502.wmf"/><Relationship Id="rId3" Type="http://schemas.openxmlformats.org/officeDocument/2006/relationships/image" Target="../media/image504.wmf"/><Relationship Id="rId7" Type="http://schemas.openxmlformats.org/officeDocument/2006/relationships/image" Target="../media/image500.wmf"/><Relationship Id="rId12" Type="http://schemas.openxmlformats.org/officeDocument/2006/relationships/oleObject" Target="../embeddings/oleObject6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oleObject633.bin"/><Relationship Id="rId11" Type="http://schemas.openxmlformats.org/officeDocument/2006/relationships/image" Target="../media/image501.emf"/><Relationship Id="rId5" Type="http://schemas.openxmlformats.org/officeDocument/2006/relationships/image" Target="../media/image499.wmf"/><Relationship Id="rId15" Type="http://schemas.openxmlformats.org/officeDocument/2006/relationships/image" Target="../media/image503.emf"/><Relationship Id="rId10" Type="http://schemas.openxmlformats.org/officeDocument/2006/relationships/oleObject" Target="../embeddings/oleObject635.bin"/><Relationship Id="rId4" Type="http://schemas.openxmlformats.org/officeDocument/2006/relationships/oleObject" Target="../embeddings/oleObject632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637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6.emf"/><Relationship Id="rId13" Type="http://schemas.openxmlformats.org/officeDocument/2006/relationships/image" Target="../media/image508.wmf"/><Relationship Id="rId18" Type="http://schemas.openxmlformats.org/officeDocument/2006/relationships/oleObject" Target="../embeddings/oleObject646.bin"/><Relationship Id="rId26" Type="http://schemas.openxmlformats.org/officeDocument/2006/relationships/oleObject" Target="../embeddings/oleObject650.bin"/><Relationship Id="rId3" Type="http://schemas.openxmlformats.org/officeDocument/2006/relationships/oleObject" Target="../embeddings/oleObject638.bin"/><Relationship Id="rId21" Type="http://schemas.openxmlformats.org/officeDocument/2006/relationships/image" Target="../media/image512.wmf"/><Relationship Id="rId7" Type="http://schemas.openxmlformats.org/officeDocument/2006/relationships/oleObject" Target="../embeddings/oleObject640.bin"/><Relationship Id="rId12" Type="http://schemas.openxmlformats.org/officeDocument/2006/relationships/oleObject" Target="../embeddings/oleObject643.bin"/><Relationship Id="rId17" Type="http://schemas.openxmlformats.org/officeDocument/2006/relationships/image" Target="../media/image510.wmf"/><Relationship Id="rId25" Type="http://schemas.openxmlformats.org/officeDocument/2006/relationships/image" Target="../media/image51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5.bin"/><Relationship Id="rId20" Type="http://schemas.openxmlformats.org/officeDocument/2006/relationships/oleObject" Target="../embeddings/oleObject647.bin"/><Relationship Id="rId29" Type="http://schemas.openxmlformats.org/officeDocument/2006/relationships/image" Target="../media/image516.emf"/><Relationship Id="rId1" Type="http://schemas.openxmlformats.org/officeDocument/2006/relationships/vmlDrawing" Target="../drawings/vmlDrawing80.vml"/><Relationship Id="rId6" Type="http://schemas.openxmlformats.org/officeDocument/2006/relationships/image" Target="../media/image505.wmf"/><Relationship Id="rId11" Type="http://schemas.openxmlformats.org/officeDocument/2006/relationships/oleObject" Target="../embeddings/oleObject642.bin"/><Relationship Id="rId24" Type="http://schemas.openxmlformats.org/officeDocument/2006/relationships/oleObject" Target="../embeddings/oleObject649.bin"/><Relationship Id="rId5" Type="http://schemas.openxmlformats.org/officeDocument/2006/relationships/oleObject" Target="../embeddings/oleObject639.bin"/><Relationship Id="rId15" Type="http://schemas.openxmlformats.org/officeDocument/2006/relationships/image" Target="../media/image509.wmf"/><Relationship Id="rId23" Type="http://schemas.openxmlformats.org/officeDocument/2006/relationships/image" Target="../media/image513.wmf"/><Relationship Id="rId28" Type="http://schemas.openxmlformats.org/officeDocument/2006/relationships/oleObject" Target="../embeddings/oleObject651.bin"/><Relationship Id="rId10" Type="http://schemas.openxmlformats.org/officeDocument/2006/relationships/image" Target="../media/image507.emf"/><Relationship Id="rId19" Type="http://schemas.openxmlformats.org/officeDocument/2006/relationships/image" Target="../media/image511.wmf"/><Relationship Id="rId31" Type="http://schemas.openxmlformats.org/officeDocument/2006/relationships/image" Target="../media/image517.emf"/><Relationship Id="rId4" Type="http://schemas.openxmlformats.org/officeDocument/2006/relationships/image" Target="../media/image499.wmf"/><Relationship Id="rId9" Type="http://schemas.openxmlformats.org/officeDocument/2006/relationships/oleObject" Target="../embeddings/oleObject641.bin"/><Relationship Id="rId14" Type="http://schemas.openxmlformats.org/officeDocument/2006/relationships/oleObject" Target="../embeddings/oleObject644.bin"/><Relationship Id="rId22" Type="http://schemas.openxmlformats.org/officeDocument/2006/relationships/oleObject" Target="../embeddings/oleObject648.bin"/><Relationship Id="rId27" Type="http://schemas.openxmlformats.org/officeDocument/2006/relationships/image" Target="../media/image515.emf"/><Relationship Id="rId30" Type="http://schemas.openxmlformats.org/officeDocument/2006/relationships/oleObject" Target="../embeddings/oleObject652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519.emf"/><Relationship Id="rId5" Type="http://schemas.openxmlformats.org/officeDocument/2006/relationships/oleObject" Target="../embeddings/oleObject654.bin"/><Relationship Id="rId4" Type="http://schemas.openxmlformats.org/officeDocument/2006/relationships/image" Target="../media/image518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emf"/><Relationship Id="rId3" Type="http://schemas.openxmlformats.org/officeDocument/2006/relationships/oleObject" Target="../embeddings/oleObject655.bin"/><Relationship Id="rId7" Type="http://schemas.openxmlformats.org/officeDocument/2006/relationships/oleObject" Target="../embeddings/oleObject6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521.emf"/><Relationship Id="rId5" Type="http://schemas.openxmlformats.org/officeDocument/2006/relationships/oleObject" Target="../embeddings/oleObject656.bin"/><Relationship Id="rId4" Type="http://schemas.openxmlformats.org/officeDocument/2006/relationships/image" Target="../media/image5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7.e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7"/>
          <p:cNvSpPr>
            <a:spLocks noChangeArrowheads="1"/>
          </p:cNvSpPr>
          <p:nvPr/>
        </p:nvSpPr>
        <p:spPr bwMode="auto">
          <a:xfrm>
            <a:off x="2743200" y="2743200"/>
            <a:ext cx="7162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66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电磁</a:t>
            </a:r>
            <a:r>
              <a:rPr lang="zh-CN" altLang="en-US" sz="6600" dirty="0" smtClean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场</a:t>
            </a:r>
            <a:r>
              <a:rPr lang="zh-CN" altLang="en-US" sz="66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" y="89535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★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特殊的结论：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95400" y="3733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无限长螺线管的自感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923378"/>
              </p:ext>
            </p:extLst>
          </p:nvPr>
        </p:nvGraphicFramePr>
        <p:xfrm>
          <a:off x="4648200" y="3748088"/>
          <a:ext cx="16764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0" name="Equation" r:id="rId3" imgW="622080" imgH="228600" progId="Equation.3">
                  <p:embed/>
                </p:oleObj>
              </mc:Choice>
              <mc:Fallback>
                <p:oleObj name="Equation" r:id="rId3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48088"/>
                        <a:ext cx="1676400" cy="5000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800" y="5029200"/>
            <a:ext cx="320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同轴电缆（注意它的构成形式）的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自感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815190"/>
              </p:ext>
            </p:extLst>
          </p:nvPr>
        </p:nvGraphicFramePr>
        <p:xfrm>
          <a:off x="5181600" y="4953000"/>
          <a:ext cx="26670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1" name="Equation" r:id="rId5" imgW="825480" imgH="431640" progId="Equation.3">
                  <p:embed/>
                </p:oleObj>
              </mc:Choice>
              <mc:Fallback>
                <p:oleObj name="Equation" r:id="rId5" imgW="825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953000"/>
                        <a:ext cx="2667000" cy="8556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118938"/>
              </p:ext>
            </p:extLst>
          </p:nvPr>
        </p:nvGraphicFramePr>
        <p:xfrm>
          <a:off x="3556001" y="1517650"/>
          <a:ext cx="2463799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2" name="Equation" r:id="rId7" imgW="1231560" imgH="393480" progId="Equation.3">
                  <p:embed/>
                </p:oleObj>
              </mc:Choice>
              <mc:Fallback>
                <p:oleObj name="Equation" r:id="rId7" imgW="1231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1" y="1517650"/>
                        <a:ext cx="2463799" cy="715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119677"/>
              </p:ext>
            </p:extLst>
          </p:nvPr>
        </p:nvGraphicFramePr>
        <p:xfrm>
          <a:off x="3581400" y="2514600"/>
          <a:ext cx="2590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3" name="Equation" r:id="rId9" imgW="1396800" imgH="419040" progId="Equation.3">
                  <p:embed/>
                </p:oleObj>
              </mc:Choice>
              <mc:Fallback>
                <p:oleObj name="Equation" r:id="rId9" imgW="1396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14600"/>
                        <a:ext cx="2590800" cy="771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295400" y="169068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无限长螺线管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877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10000" y="38100"/>
            <a:ext cx="3611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电磁场与电磁波 复习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304800" y="685800"/>
            <a:ext cx="7712075" cy="3081337"/>
            <a:chOff x="158" y="365"/>
            <a:chExt cx="4858" cy="1941"/>
          </a:xfrm>
        </p:grpSpPr>
        <p:graphicFrame>
          <p:nvGraphicFramePr>
            <p:cNvPr id="22532" name="Object 4"/>
            <p:cNvGraphicFramePr>
              <a:graphicFrameLocks noChangeAspect="1"/>
            </p:cNvGraphicFramePr>
            <p:nvPr/>
          </p:nvGraphicFramePr>
          <p:xfrm>
            <a:off x="459" y="672"/>
            <a:ext cx="2341" cy="1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73" name="Equation" r:id="rId3" imgW="2273040" imgH="1587240" progId="Equation.3">
                    <p:embed/>
                  </p:oleObj>
                </mc:Choice>
                <mc:Fallback>
                  <p:oleObj name="Equation" r:id="rId3" imgW="2273040" imgH="1587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" y="672"/>
                          <a:ext cx="2341" cy="1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3312" y="696"/>
              <a:ext cx="1704" cy="1479"/>
              <a:chOff x="3732" y="1008"/>
              <a:chExt cx="1704" cy="1479"/>
            </a:xfrm>
          </p:grpSpPr>
          <p:sp>
            <p:nvSpPr>
              <p:cNvPr id="22534" name="Text Box 6"/>
              <p:cNvSpPr txBox="1">
                <a:spLocks noChangeArrowheads="1"/>
              </p:cNvSpPr>
              <p:nvPr/>
            </p:nvSpPr>
            <p:spPr bwMode="auto">
              <a:xfrm>
                <a:off x="3732" y="1008"/>
                <a:ext cx="1704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介质性质方程 ：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（各向同性介质）</a:t>
                </a:r>
              </a:p>
            </p:txBody>
          </p:sp>
          <p:graphicFrame>
            <p:nvGraphicFramePr>
              <p:cNvPr id="22535" name="Object 7"/>
              <p:cNvGraphicFramePr>
                <a:graphicFrameLocks noChangeAspect="1"/>
              </p:cNvGraphicFramePr>
              <p:nvPr/>
            </p:nvGraphicFramePr>
            <p:xfrm>
              <a:off x="3928" y="1681"/>
              <a:ext cx="1233" cy="8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574" name="Equation" r:id="rId5" imgW="1066680" imgH="698400" progId="Equation.3">
                      <p:embed/>
                    </p:oleObj>
                  </mc:Choice>
                  <mc:Fallback>
                    <p:oleObj name="Equation" r:id="rId5" imgW="1066680" imgH="698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8" y="1681"/>
                            <a:ext cx="1233" cy="8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158" y="365"/>
              <a:ext cx="19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</a:rPr>
                <a:t>1. </a:t>
              </a:r>
              <a:r>
                <a:rPr lang="zh-CN" altLang="en-US" dirty="0">
                  <a:latin typeface="宋体" panose="02010600030101010101" pitchFamily="2" charset="-122"/>
                </a:rPr>
                <a:t>麦克斯韦方程组</a:t>
              </a:r>
              <a:r>
                <a:rPr lang="zh-CN" altLang="en-US" sz="2800" dirty="0">
                  <a:latin typeface="宋体" panose="02010600030101010101" pitchFamily="2" charset="-122"/>
                </a:rPr>
                <a:t>：</a:t>
              </a:r>
            </a:p>
          </p:txBody>
        </p:sp>
      </p:grp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914400" y="4038600"/>
            <a:ext cx="8285163" cy="2655888"/>
            <a:chOff x="92" y="2412"/>
            <a:chExt cx="5219" cy="1673"/>
          </a:xfrm>
        </p:grpSpPr>
        <p:graphicFrame>
          <p:nvGraphicFramePr>
            <p:cNvPr id="22538" name="Object 10"/>
            <p:cNvGraphicFramePr>
              <a:graphicFrameLocks noChangeAspect="1"/>
            </p:cNvGraphicFramePr>
            <p:nvPr/>
          </p:nvGraphicFramePr>
          <p:xfrm>
            <a:off x="1666" y="2421"/>
            <a:ext cx="3645" cy="1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75" name="Equation" r:id="rId7" imgW="3365280" imgH="1536480" progId="Equation.3">
                    <p:embed/>
                  </p:oleObj>
                </mc:Choice>
                <mc:Fallback>
                  <p:oleObj name="Equation" r:id="rId7" imgW="3365280" imgH="1536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" y="2421"/>
                          <a:ext cx="3645" cy="1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92" y="2412"/>
              <a:ext cx="16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电磁波与电磁场：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376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5711" y="533400"/>
            <a:ext cx="12039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[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1]: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两根导线沿半径方向接到一半径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R=9.0cm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的导电圆环上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如图所示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圆弧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ADB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是铝导线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电阻率为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ρ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=2.5×10</a:t>
            </a:r>
            <a:r>
              <a:rPr kumimoji="1" lang="en-US" altLang="zh-CN" sz="2400" b="1" baseline="30000" dirty="0" smtClean="0">
                <a:latin typeface="Times New Roman" panose="02020603050405020304" pitchFamily="18" charset="0"/>
              </a:rPr>
              <a:t>-8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Ω.m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，圆弧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ACB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是铜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导线，电阻率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为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ρ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=1.6×10</a:t>
            </a:r>
            <a:r>
              <a:rPr kumimoji="1" lang="en-US" altLang="zh-CN" sz="2400" b="1" baseline="30000" dirty="0" smtClean="0">
                <a:latin typeface="Times New Roman" panose="02020603050405020304" pitchFamily="18" charset="0"/>
              </a:rPr>
              <a:t>-8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Ω.m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，两种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导线截面积相同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圆弧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ACB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的周长是圆周长的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1/π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倍。直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导线在很远处与电源相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联，弧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ACB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上的电流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=2.00A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，求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圆心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的大小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8991600" y="2819400"/>
            <a:ext cx="2743200" cy="2667000"/>
            <a:chOff x="3696" y="1440"/>
            <a:chExt cx="1728" cy="1680"/>
          </a:xfrm>
        </p:grpSpPr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3936" y="1440"/>
              <a:ext cx="1488" cy="1680"/>
              <a:chOff x="3936" y="1440"/>
              <a:chExt cx="1488" cy="1680"/>
            </a:xfrm>
          </p:grpSpPr>
          <p:grpSp>
            <p:nvGrpSpPr>
              <p:cNvPr id="24" name="Group 5"/>
              <p:cNvGrpSpPr>
                <a:grpSpLocks/>
              </p:cNvGrpSpPr>
              <p:nvPr/>
            </p:nvGrpSpPr>
            <p:grpSpPr bwMode="auto">
              <a:xfrm>
                <a:off x="3936" y="1632"/>
                <a:ext cx="1200" cy="1200"/>
                <a:chOff x="3936" y="1632"/>
                <a:chExt cx="1200" cy="1200"/>
              </a:xfrm>
            </p:grpSpPr>
            <p:sp>
              <p:nvSpPr>
                <p:cNvPr id="27" name="Oval 6"/>
                <p:cNvSpPr>
                  <a:spLocks noChangeArrowheads="1"/>
                </p:cNvSpPr>
                <p:nvPr/>
              </p:nvSpPr>
              <p:spPr bwMode="auto">
                <a:xfrm>
                  <a:off x="3936" y="1632"/>
                  <a:ext cx="1200" cy="120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8" name="Object 7"/>
                <p:cNvGraphicFramePr>
                  <a:graphicFrameLocks noChangeAspect="1"/>
                </p:cNvGraphicFramePr>
                <p:nvPr/>
              </p:nvGraphicFramePr>
              <p:xfrm>
                <a:off x="4500" y="2197"/>
                <a:ext cx="71" cy="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933" name="公式" r:id="rId3" imgW="114120" imgH="114120" progId="Equation.3">
                        <p:embed/>
                      </p:oleObj>
                    </mc:Choice>
                    <mc:Fallback>
                      <p:oleObj name="公式" r:id="rId3" imgW="114120" imgH="11412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0" y="2197"/>
                              <a:ext cx="71" cy="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accent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5" name="Line 8"/>
              <p:cNvSpPr>
                <a:spLocks noChangeShapeType="1"/>
              </p:cNvSpPr>
              <p:nvPr/>
            </p:nvSpPr>
            <p:spPr bwMode="auto">
              <a:xfrm flipH="1">
                <a:off x="4944" y="1440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>
                <a:off x="4944" y="2688"/>
                <a:ext cx="384" cy="43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4128" y="1680"/>
              <a:ext cx="144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136" y="2160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" name="Object 12"/>
            <p:cNvGraphicFramePr>
              <a:graphicFrameLocks noChangeAspect="1"/>
            </p:cNvGraphicFramePr>
            <p:nvPr/>
          </p:nvGraphicFramePr>
          <p:xfrm>
            <a:off x="4464" y="2256"/>
            <a:ext cx="17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4" name="公式" r:id="rId5" imgW="152280" imgH="177480" progId="Equation.3">
                    <p:embed/>
                  </p:oleObj>
                </mc:Choice>
                <mc:Fallback>
                  <p:oleObj name="公式" r:id="rId5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256"/>
                          <a:ext cx="17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3"/>
            <p:cNvGraphicFramePr>
              <a:graphicFrameLocks noChangeAspect="1"/>
            </p:cNvGraphicFramePr>
            <p:nvPr/>
          </p:nvGraphicFramePr>
          <p:xfrm>
            <a:off x="4848" y="1536"/>
            <a:ext cx="2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5" name="公式" r:id="rId7" imgW="152280" imgH="164880" progId="Equation.3">
                    <p:embed/>
                  </p:oleObj>
                </mc:Choice>
                <mc:Fallback>
                  <p:oleObj name="公式" r:id="rId7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536"/>
                          <a:ext cx="22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4"/>
            <p:cNvGraphicFramePr>
              <a:graphicFrameLocks noChangeAspect="1"/>
            </p:cNvGraphicFramePr>
            <p:nvPr/>
          </p:nvGraphicFramePr>
          <p:xfrm>
            <a:off x="4752" y="2736"/>
            <a:ext cx="2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6" name="公式" r:id="rId9" imgW="152280" imgH="164880" progId="Equation.3">
                    <p:embed/>
                  </p:oleObj>
                </mc:Choice>
                <mc:Fallback>
                  <p:oleObj name="公式" r:id="rId9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736"/>
                          <a:ext cx="22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5"/>
            <p:cNvGraphicFramePr>
              <a:graphicFrameLocks noChangeAspect="1"/>
            </p:cNvGraphicFramePr>
            <p:nvPr/>
          </p:nvGraphicFramePr>
          <p:xfrm>
            <a:off x="5184" y="2208"/>
            <a:ext cx="21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7" name="公式" r:id="rId11" imgW="152280" imgH="177480" progId="Equation.3">
                    <p:embed/>
                  </p:oleObj>
                </mc:Choice>
                <mc:Fallback>
                  <p:oleObj name="公式" r:id="rId11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208"/>
                          <a:ext cx="21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3696" y="1872"/>
            <a:ext cx="2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8" name="公式" r:id="rId13" imgW="164880" imgH="164880" progId="Equation.3">
                    <p:embed/>
                  </p:oleObj>
                </mc:Choice>
                <mc:Fallback>
                  <p:oleObj name="公式" r:id="rId13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872"/>
                          <a:ext cx="24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7"/>
            <p:cNvGraphicFramePr>
              <a:graphicFrameLocks noChangeAspect="1"/>
            </p:cNvGraphicFramePr>
            <p:nvPr/>
          </p:nvGraphicFramePr>
          <p:xfrm>
            <a:off x="4128" y="1824"/>
            <a:ext cx="20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9" name="公式" r:id="rId15" imgW="139680" imgH="215640" progId="Equation.3">
                    <p:embed/>
                  </p:oleObj>
                </mc:Choice>
                <mc:Fallback>
                  <p:oleObj name="公式" r:id="rId15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824"/>
                          <a:ext cx="20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8"/>
            <p:cNvGraphicFramePr>
              <a:graphicFrameLocks noChangeAspect="1"/>
            </p:cNvGraphicFramePr>
            <p:nvPr/>
          </p:nvGraphicFramePr>
          <p:xfrm>
            <a:off x="4837" y="2304"/>
            <a:ext cx="23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40" name="公式" r:id="rId17" imgW="164880" imgH="215640" progId="Equation.3">
                    <p:embed/>
                  </p:oleObj>
                </mc:Choice>
                <mc:Fallback>
                  <p:oleObj name="公式" r:id="rId17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" y="2304"/>
                          <a:ext cx="23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152400" y="2819400"/>
            <a:ext cx="784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anose="02020603050405020304" pitchFamily="18" charset="0"/>
              </a:rPr>
              <a:t>解：两根半无限长直导线均过圆心，所以在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处产生的磁感应强度均为零。弧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ADB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在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点产生的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向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外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ACB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产生的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向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内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，且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163496"/>
              </p:ext>
            </p:extLst>
          </p:nvPr>
        </p:nvGraphicFramePr>
        <p:xfrm>
          <a:off x="2667000" y="4114800"/>
          <a:ext cx="13716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" name="公式" r:id="rId19" imgW="749160" imgH="393480" progId="Equation.3">
                  <p:embed/>
                </p:oleObj>
              </mc:Choice>
              <mc:Fallback>
                <p:oleObj name="公式" r:id="rId19" imgW="74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3716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769268"/>
              </p:ext>
            </p:extLst>
          </p:nvPr>
        </p:nvGraphicFramePr>
        <p:xfrm>
          <a:off x="5791200" y="4114800"/>
          <a:ext cx="14652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" name="公式" r:id="rId21" imgW="799920" imgH="393480" progId="Equation.3">
                  <p:embed/>
                </p:oleObj>
              </mc:Choice>
              <mc:Fallback>
                <p:oleObj name="公式" r:id="rId21" imgW="799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14800"/>
                        <a:ext cx="14652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457200" y="50292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如两段弧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材料，尺寸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均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相同，则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如何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?)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81000" y="5943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圆心处总的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值为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251259"/>
              </p:ext>
            </p:extLst>
          </p:nvPr>
        </p:nvGraphicFramePr>
        <p:xfrm>
          <a:off x="3124200" y="5791200"/>
          <a:ext cx="37338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" name="公式" r:id="rId23" imgW="1981080" imgH="393480" progId="Equation.3">
                  <p:embed/>
                </p:oleObj>
              </mc:Choice>
              <mc:Fallback>
                <p:oleObj name="公式" r:id="rId23" imgW="1981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791200"/>
                        <a:ext cx="37338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208024"/>
              </p:ext>
            </p:extLst>
          </p:nvPr>
        </p:nvGraphicFramePr>
        <p:xfrm>
          <a:off x="6934200" y="5791200"/>
          <a:ext cx="2590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" name="公式" r:id="rId25" imgW="1371600" imgH="431640" progId="Equation.3">
                  <p:embed/>
                </p:oleObj>
              </mc:Choice>
              <mc:Fallback>
                <p:oleObj name="公式" r:id="rId25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791200"/>
                        <a:ext cx="2590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2" grpId="0" autoUpdateAnimBg="0"/>
      <p:bldP spid="3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62000" y="2514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因并联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故有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136126"/>
              </p:ext>
            </p:extLst>
          </p:nvPr>
        </p:nvGraphicFramePr>
        <p:xfrm>
          <a:off x="4343400" y="2667000"/>
          <a:ext cx="27432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8" name="公式" r:id="rId3" imgW="965160" imgH="431640" progId="Equation.3">
                  <p:embed/>
                </p:oleObj>
              </mc:Choice>
              <mc:Fallback>
                <p:oleObj name="公式" r:id="rId3" imgW="965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7000"/>
                        <a:ext cx="27432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14400" y="4114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因此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有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31173"/>
              </p:ext>
            </p:extLst>
          </p:nvPr>
        </p:nvGraphicFramePr>
        <p:xfrm>
          <a:off x="838200" y="5257800"/>
          <a:ext cx="4191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9" name="公式" r:id="rId5" imgW="1726920" imgH="431640" progId="Equation.3">
                  <p:embed/>
                </p:oleObj>
              </mc:Choice>
              <mc:Fallback>
                <p:oleObj name="公式" r:id="rId5" imgW="1726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257800"/>
                        <a:ext cx="4191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65633"/>
              </p:ext>
            </p:extLst>
          </p:nvPr>
        </p:nvGraphicFramePr>
        <p:xfrm>
          <a:off x="5257800" y="5257800"/>
          <a:ext cx="25146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0" name="公式" r:id="rId7" imgW="965160" imgH="431640" progId="Equation.3">
                  <p:embed/>
                </p:oleObj>
              </mc:Choice>
              <mc:Fallback>
                <p:oleObj name="公式" r:id="rId7" imgW="965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25146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697459"/>
              </p:ext>
            </p:extLst>
          </p:nvPr>
        </p:nvGraphicFramePr>
        <p:xfrm>
          <a:off x="8077200" y="5410200"/>
          <a:ext cx="25146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1" name="公式" r:id="rId9" imgW="914400" imgH="228600" progId="Equation.3">
                  <p:embed/>
                </p:oleObj>
              </mc:Choice>
              <mc:Fallback>
                <p:oleObj name="公式" r:id="rId9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410200"/>
                        <a:ext cx="25146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685800" y="1143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电阻为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551104"/>
              </p:ext>
            </p:extLst>
          </p:nvPr>
        </p:nvGraphicFramePr>
        <p:xfrm>
          <a:off x="2133600" y="936625"/>
          <a:ext cx="25908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2" name="公式" r:id="rId11" imgW="1244520" imgH="393480" progId="Equation.3">
                  <p:embed/>
                </p:oleObj>
              </mc:Choice>
              <mc:Fallback>
                <p:oleObj name="公式" r:id="rId11" imgW="1244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36625"/>
                        <a:ext cx="25908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8229600" y="1600200"/>
            <a:ext cx="2743200" cy="2667000"/>
            <a:chOff x="3696" y="1440"/>
            <a:chExt cx="1728" cy="1680"/>
          </a:xfrm>
        </p:grpSpPr>
        <p:grpSp>
          <p:nvGrpSpPr>
            <p:cNvPr id="18" name="Group 4"/>
            <p:cNvGrpSpPr>
              <a:grpSpLocks/>
            </p:cNvGrpSpPr>
            <p:nvPr/>
          </p:nvGrpSpPr>
          <p:grpSpPr bwMode="auto">
            <a:xfrm>
              <a:off x="3936" y="1440"/>
              <a:ext cx="1488" cy="1680"/>
              <a:chOff x="3936" y="1440"/>
              <a:chExt cx="1488" cy="1680"/>
            </a:xfrm>
          </p:grpSpPr>
          <p:grpSp>
            <p:nvGrpSpPr>
              <p:cNvPr id="28" name="Group 5"/>
              <p:cNvGrpSpPr>
                <a:grpSpLocks/>
              </p:cNvGrpSpPr>
              <p:nvPr/>
            </p:nvGrpSpPr>
            <p:grpSpPr bwMode="auto">
              <a:xfrm>
                <a:off x="3936" y="1632"/>
                <a:ext cx="1200" cy="1200"/>
                <a:chOff x="3936" y="1632"/>
                <a:chExt cx="1200" cy="1200"/>
              </a:xfrm>
            </p:grpSpPr>
            <p:sp>
              <p:nvSpPr>
                <p:cNvPr id="31" name="Oval 6"/>
                <p:cNvSpPr>
                  <a:spLocks noChangeArrowheads="1"/>
                </p:cNvSpPr>
                <p:nvPr/>
              </p:nvSpPr>
              <p:spPr bwMode="auto">
                <a:xfrm>
                  <a:off x="3936" y="1632"/>
                  <a:ext cx="1200" cy="120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2" name="Object 7"/>
                <p:cNvGraphicFramePr>
                  <a:graphicFrameLocks noChangeAspect="1"/>
                </p:cNvGraphicFramePr>
                <p:nvPr/>
              </p:nvGraphicFramePr>
              <p:xfrm>
                <a:off x="4500" y="2197"/>
                <a:ext cx="71" cy="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973" name="公式" r:id="rId13" imgW="114120" imgH="114120" progId="Equation.3">
                        <p:embed/>
                      </p:oleObj>
                    </mc:Choice>
                    <mc:Fallback>
                      <p:oleObj name="公式" r:id="rId13" imgW="114120" imgH="11412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0" y="2197"/>
                              <a:ext cx="71" cy="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accent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 flipH="1">
                <a:off x="4944" y="1440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4944" y="2688"/>
                <a:ext cx="384" cy="43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4128" y="1680"/>
              <a:ext cx="144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5136" y="2160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4464" y="2256"/>
            <a:ext cx="17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4" name="公式" r:id="rId15" imgW="152280" imgH="177480" progId="Equation.3">
                    <p:embed/>
                  </p:oleObj>
                </mc:Choice>
                <mc:Fallback>
                  <p:oleObj name="公式" r:id="rId15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256"/>
                          <a:ext cx="17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3"/>
            <p:cNvGraphicFramePr>
              <a:graphicFrameLocks noChangeAspect="1"/>
            </p:cNvGraphicFramePr>
            <p:nvPr/>
          </p:nvGraphicFramePr>
          <p:xfrm>
            <a:off x="4848" y="1536"/>
            <a:ext cx="2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5" name="公式" r:id="rId17" imgW="152280" imgH="164880" progId="Equation.3">
                    <p:embed/>
                  </p:oleObj>
                </mc:Choice>
                <mc:Fallback>
                  <p:oleObj name="公式" r:id="rId17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536"/>
                          <a:ext cx="22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4"/>
            <p:cNvGraphicFramePr>
              <a:graphicFrameLocks noChangeAspect="1"/>
            </p:cNvGraphicFramePr>
            <p:nvPr/>
          </p:nvGraphicFramePr>
          <p:xfrm>
            <a:off x="4752" y="2736"/>
            <a:ext cx="2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6" name="公式" r:id="rId19" imgW="152280" imgH="164880" progId="Equation.3">
                    <p:embed/>
                  </p:oleObj>
                </mc:Choice>
                <mc:Fallback>
                  <p:oleObj name="公式" r:id="rId19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736"/>
                          <a:ext cx="22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5"/>
            <p:cNvGraphicFramePr>
              <a:graphicFrameLocks noChangeAspect="1"/>
            </p:cNvGraphicFramePr>
            <p:nvPr/>
          </p:nvGraphicFramePr>
          <p:xfrm>
            <a:off x="5184" y="2208"/>
            <a:ext cx="21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7" name="公式" r:id="rId21" imgW="152280" imgH="177480" progId="Equation.3">
                    <p:embed/>
                  </p:oleObj>
                </mc:Choice>
                <mc:Fallback>
                  <p:oleObj name="公式" r:id="rId21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208"/>
                          <a:ext cx="21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6"/>
            <p:cNvGraphicFramePr>
              <a:graphicFrameLocks noChangeAspect="1"/>
            </p:cNvGraphicFramePr>
            <p:nvPr/>
          </p:nvGraphicFramePr>
          <p:xfrm>
            <a:off x="3696" y="1872"/>
            <a:ext cx="2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8" name="公式" r:id="rId23" imgW="164880" imgH="164880" progId="Equation.3">
                    <p:embed/>
                  </p:oleObj>
                </mc:Choice>
                <mc:Fallback>
                  <p:oleObj name="公式" r:id="rId23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872"/>
                          <a:ext cx="24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7"/>
            <p:cNvGraphicFramePr>
              <a:graphicFrameLocks noChangeAspect="1"/>
            </p:cNvGraphicFramePr>
            <p:nvPr/>
          </p:nvGraphicFramePr>
          <p:xfrm>
            <a:off x="4128" y="1824"/>
            <a:ext cx="20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9" name="公式" r:id="rId25" imgW="139680" imgH="215640" progId="Equation.3">
                    <p:embed/>
                  </p:oleObj>
                </mc:Choice>
                <mc:Fallback>
                  <p:oleObj name="公式" r:id="rId25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824"/>
                          <a:ext cx="20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8"/>
            <p:cNvGraphicFramePr>
              <a:graphicFrameLocks noChangeAspect="1"/>
            </p:cNvGraphicFramePr>
            <p:nvPr/>
          </p:nvGraphicFramePr>
          <p:xfrm>
            <a:off x="4837" y="2304"/>
            <a:ext cx="23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80" name="公式" r:id="rId27" imgW="164880" imgH="215640" progId="Equation.3">
                    <p:embed/>
                  </p:oleObj>
                </mc:Choice>
                <mc:Fallback>
                  <p:oleObj name="公式" r:id="rId27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" y="2304"/>
                          <a:ext cx="23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utoUpdateAnimBg="0"/>
      <p:bldP spid="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6200" y="762000"/>
            <a:ext cx="12115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、两个共面的平面带电圆环，其内外半径分别为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i="1" baseline="-25000" dirty="0" smtClean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，外面的圆环以每秒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转的转速顺时针转动，里面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的圆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环以每秒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转的转速逆时针转动。若电荷面密度都是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求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的比值多大时，圆心处的磁感应强度为零。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570563" y="2133600"/>
            <a:ext cx="2590800" cy="2362200"/>
            <a:chOff x="672" y="960"/>
            <a:chExt cx="1632" cy="1488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672" y="960"/>
              <a:ext cx="1632" cy="1488"/>
            </a:xfrm>
            <a:custGeom>
              <a:avLst/>
              <a:gdLst>
                <a:gd name="G0" fmla="+- 2945 0 0"/>
                <a:gd name="G1" fmla="+- 21600 0 2945"/>
                <a:gd name="G2" fmla="+- 21600 0 2945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945" y="10800"/>
                  </a:moveTo>
                  <a:cubicBezTo>
                    <a:pt x="2945" y="15138"/>
                    <a:pt x="6462" y="18655"/>
                    <a:pt x="10800" y="18655"/>
                  </a:cubicBezTo>
                  <a:cubicBezTo>
                    <a:pt x="15138" y="18655"/>
                    <a:pt x="18655" y="15138"/>
                    <a:pt x="18655" y="10800"/>
                  </a:cubicBezTo>
                  <a:cubicBezTo>
                    <a:pt x="18655" y="6462"/>
                    <a:pt x="15138" y="2945"/>
                    <a:pt x="10800" y="2945"/>
                  </a:cubicBezTo>
                  <a:cubicBezTo>
                    <a:pt x="6462" y="2945"/>
                    <a:pt x="2945" y="6462"/>
                    <a:pt x="2945" y="10800"/>
                  </a:cubicBezTo>
                  <a:close/>
                </a:path>
              </a:pathLst>
            </a:cu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900" y="1152"/>
              <a:ext cx="1212" cy="1104"/>
            </a:xfrm>
            <a:custGeom>
              <a:avLst/>
              <a:gdLst>
                <a:gd name="G0" fmla="+- 4680 0 0"/>
                <a:gd name="G1" fmla="+- 21600 0 4680"/>
                <a:gd name="G2" fmla="+- 21600 0 468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680" y="10800"/>
                  </a:moveTo>
                  <a:cubicBezTo>
                    <a:pt x="4680" y="14180"/>
                    <a:pt x="7420" y="16920"/>
                    <a:pt x="10800" y="16920"/>
                  </a:cubicBezTo>
                  <a:cubicBezTo>
                    <a:pt x="14180" y="16920"/>
                    <a:pt x="16920" y="14180"/>
                    <a:pt x="16920" y="10800"/>
                  </a:cubicBezTo>
                  <a:cubicBezTo>
                    <a:pt x="16920" y="7420"/>
                    <a:pt x="14180" y="4680"/>
                    <a:pt x="10800" y="4680"/>
                  </a:cubicBezTo>
                  <a:cubicBezTo>
                    <a:pt x="7420" y="4680"/>
                    <a:pt x="4680" y="7420"/>
                    <a:pt x="4680" y="10800"/>
                  </a:cubicBezTo>
                  <a:close/>
                </a:path>
              </a:pathLst>
            </a:cu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488" y="13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960" y="1728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912" y="17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1488" y="1632"/>
            <a:ext cx="17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06" name="Equation" r:id="rId3" imgW="126720" imgH="139680" progId="Equation.3">
                    <p:embed/>
                  </p:oleObj>
                </mc:Choice>
                <mc:Fallback>
                  <p:oleObj name="Equation" r:id="rId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632"/>
                          <a:ext cx="172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1056" y="2141"/>
            <a:ext cx="25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07" name="Equation" r:id="rId5" imgW="190440" imgH="228600" progId="Equation.3">
                    <p:embed/>
                  </p:oleObj>
                </mc:Choice>
                <mc:Fallback>
                  <p:oleObj name="Equation" r:id="rId5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141"/>
                          <a:ext cx="258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960" y="1678"/>
            <a:ext cx="25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08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678"/>
                          <a:ext cx="25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1262" y="1437"/>
            <a:ext cx="24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09" name="Equation" r:id="rId9" imgW="177480" imgH="215640" progId="Equation.3">
                    <p:embed/>
                  </p:oleObj>
                </mc:Choice>
                <mc:Fallback>
                  <p:oleObj name="Equation" r:id="rId9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1437"/>
                          <a:ext cx="241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1567" y="2020"/>
            <a:ext cx="206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10" name="Equation" r:id="rId11" imgW="152280" imgH="139680" progId="Equation.3">
                    <p:embed/>
                  </p:oleObj>
                </mc:Choice>
                <mc:Fallback>
                  <p:oleObj name="Equation" r:id="rId11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020"/>
                          <a:ext cx="206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1984" y="1872"/>
            <a:ext cx="22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11" name="Equation" r:id="rId13" imgW="164880" imgH="215640" progId="Equation.3">
                    <p:embed/>
                  </p:oleObj>
                </mc:Choice>
                <mc:Fallback>
                  <p:oleObj name="Equation" r:id="rId13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1872"/>
                          <a:ext cx="22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1857" y="1341"/>
            <a:ext cx="20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12" name="Equation" r:id="rId15" imgW="152280" imgH="215640" progId="Equation.3">
                    <p:embed/>
                  </p:oleObj>
                </mc:Choice>
                <mc:Fallback>
                  <p:oleObj name="Equation" r:id="rId1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" y="1341"/>
                          <a:ext cx="20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1663" y="2208"/>
            <a:ext cx="206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13" name="Equation" r:id="rId17" imgW="152280" imgH="139680" progId="Equation.3">
                    <p:embed/>
                  </p:oleObj>
                </mc:Choice>
                <mc:Fallback>
                  <p:oleObj name="Equation" r:id="rId17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3" y="2208"/>
                          <a:ext cx="206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920" y="1680"/>
              <a:ext cx="4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rot="10800000" flipV="1">
              <a:off x="2160" y="1776"/>
              <a:ext cx="4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35118" y="2895600"/>
            <a:ext cx="9008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解：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）在内圆环上取半径为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宽度为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的细圆环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，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则：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10103963" y="2590800"/>
            <a:ext cx="1600200" cy="1447800"/>
          </a:xfrm>
          <a:custGeom>
            <a:avLst/>
            <a:gdLst>
              <a:gd name="G0" fmla="+- 982 0 0"/>
              <a:gd name="G1" fmla="+- 21600 0 982"/>
              <a:gd name="G2" fmla="+- 21600 0 982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82" y="10800"/>
                </a:moveTo>
                <a:cubicBezTo>
                  <a:pt x="982" y="16222"/>
                  <a:pt x="5378" y="20618"/>
                  <a:pt x="10800" y="20618"/>
                </a:cubicBezTo>
                <a:cubicBezTo>
                  <a:pt x="16222" y="20618"/>
                  <a:pt x="20618" y="16222"/>
                  <a:pt x="20618" y="10800"/>
                </a:cubicBezTo>
                <a:cubicBezTo>
                  <a:pt x="20618" y="5378"/>
                  <a:pt x="16222" y="982"/>
                  <a:pt x="10800" y="982"/>
                </a:cubicBezTo>
                <a:cubicBezTo>
                  <a:pt x="5378" y="982"/>
                  <a:pt x="982" y="5378"/>
                  <a:pt x="982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711326"/>
              </p:ext>
            </p:extLst>
          </p:nvPr>
        </p:nvGraphicFramePr>
        <p:xfrm>
          <a:off x="7543800" y="2895600"/>
          <a:ext cx="208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4" name="Equation" r:id="rId18" imgW="812520" imgH="203040" progId="Equation.3">
                  <p:embed/>
                </p:oleObj>
              </mc:Choice>
              <mc:Fallback>
                <p:oleObj name="Equation" r:id="rId18" imgW="812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95600"/>
                        <a:ext cx="208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28600" y="37338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由于转动而形成的电流：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299110"/>
              </p:ext>
            </p:extLst>
          </p:nvPr>
        </p:nvGraphicFramePr>
        <p:xfrm>
          <a:off x="228600" y="4419600"/>
          <a:ext cx="40386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5" name="Equation" r:id="rId20" imgW="1206360" imgH="393480" progId="Equation.3">
                  <p:embed/>
                </p:oleObj>
              </mc:Choice>
              <mc:Fallback>
                <p:oleObj name="Equation" r:id="rId20" imgW="1206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19600"/>
                        <a:ext cx="40386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151178"/>
              </p:ext>
            </p:extLst>
          </p:nvPr>
        </p:nvGraphicFramePr>
        <p:xfrm>
          <a:off x="4648200" y="4419600"/>
          <a:ext cx="3581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6" name="Equation" r:id="rId22" imgW="1422360" imgH="393480" progId="Equation.3">
                  <p:embed/>
                </p:oleObj>
              </mc:Choice>
              <mc:Fallback>
                <p:oleObj name="Equation" r:id="rId22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19600"/>
                        <a:ext cx="3581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8534400" y="4648200"/>
            <a:ext cx="304800" cy="319726"/>
            <a:chOff x="1920" y="3600"/>
            <a:chExt cx="288" cy="240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1980" y="3648"/>
              <a:ext cx="132" cy="10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1920" y="3600"/>
              <a:ext cx="288" cy="240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0" y="54864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）整个内圆环在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点产生的磁感应强度为：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26065"/>
              </p:ext>
            </p:extLst>
          </p:nvPr>
        </p:nvGraphicFramePr>
        <p:xfrm>
          <a:off x="2209800" y="6145213"/>
          <a:ext cx="71437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7" name="Equation" r:id="rId24" imgW="2679480" imgH="355320" progId="Equation.3">
                  <p:embed/>
                </p:oleObj>
              </mc:Choice>
              <mc:Fallback>
                <p:oleObj name="Equation" r:id="rId24" imgW="26794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145213"/>
                        <a:ext cx="714375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75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nimBg="1"/>
      <p:bldP spid="22" grpId="0" autoUpdateAnimBg="0"/>
      <p:bldP spid="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228600" y="10668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）同理得外圆环在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点产生的磁感应强度为：</a:t>
            </a:r>
          </a:p>
        </p:txBody>
      </p:sp>
      <p:graphicFrame>
        <p:nvGraphicFramePr>
          <p:cNvPr id="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151936"/>
              </p:ext>
            </p:extLst>
          </p:nvPr>
        </p:nvGraphicFramePr>
        <p:xfrm>
          <a:off x="6477000" y="1143000"/>
          <a:ext cx="36909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27" name="Equation" r:id="rId3" imgW="1384200" imgH="228600" progId="Equation.3">
                  <p:embed/>
                </p:oleObj>
              </mc:Choice>
              <mc:Fallback>
                <p:oleObj name="Equation" r:id="rId3" imgW="138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143000"/>
                        <a:ext cx="369093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10591800" y="1143000"/>
            <a:ext cx="381000" cy="366074"/>
          </a:xfrm>
          <a:prstGeom prst="flowChartSummingJunction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9067800" y="2209800"/>
            <a:ext cx="2590800" cy="2362200"/>
            <a:chOff x="672" y="960"/>
            <a:chExt cx="1632" cy="14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72" y="960"/>
              <a:ext cx="1632" cy="1488"/>
            </a:xfrm>
            <a:custGeom>
              <a:avLst/>
              <a:gdLst>
                <a:gd name="G0" fmla="+- 2945 0 0"/>
                <a:gd name="G1" fmla="+- 21600 0 2945"/>
                <a:gd name="G2" fmla="+- 21600 0 2945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945" y="10800"/>
                  </a:moveTo>
                  <a:cubicBezTo>
                    <a:pt x="2945" y="15138"/>
                    <a:pt x="6462" y="18655"/>
                    <a:pt x="10800" y="18655"/>
                  </a:cubicBezTo>
                  <a:cubicBezTo>
                    <a:pt x="15138" y="18655"/>
                    <a:pt x="18655" y="15138"/>
                    <a:pt x="18655" y="10800"/>
                  </a:cubicBezTo>
                  <a:cubicBezTo>
                    <a:pt x="18655" y="6462"/>
                    <a:pt x="15138" y="2945"/>
                    <a:pt x="10800" y="2945"/>
                  </a:cubicBezTo>
                  <a:cubicBezTo>
                    <a:pt x="6462" y="2945"/>
                    <a:pt x="2945" y="6462"/>
                    <a:pt x="2945" y="10800"/>
                  </a:cubicBezTo>
                  <a:close/>
                </a:path>
              </a:pathLst>
            </a:cu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900" y="1152"/>
              <a:ext cx="1212" cy="1104"/>
            </a:xfrm>
            <a:custGeom>
              <a:avLst/>
              <a:gdLst>
                <a:gd name="G0" fmla="+- 4680 0 0"/>
                <a:gd name="G1" fmla="+- 21600 0 4680"/>
                <a:gd name="G2" fmla="+- 21600 0 468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680" y="10800"/>
                  </a:moveTo>
                  <a:cubicBezTo>
                    <a:pt x="4680" y="14180"/>
                    <a:pt x="7420" y="16920"/>
                    <a:pt x="10800" y="16920"/>
                  </a:cubicBezTo>
                  <a:cubicBezTo>
                    <a:pt x="14180" y="16920"/>
                    <a:pt x="16920" y="14180"/>
                    <a:pt x="16920" y="10800"/>
                  </a:cubicBezTo>
                  <a:cubicBezTo>
                    <a:pt x="16920" y="7420"/>
                    <a:pt x="14180" y="4680"/>
                    <a:pt x="10800" y="4680"/>
                  </a:cubicBezTo>
                  <a:cubicBezTo>
                    <a:pt x="7420" y="4680"/>
                    <a:pt x="4680" y="7420"/>
                    <a:pt x="4680" y="10800"/>
                  </a:cubicBezTo>
                  <a:close/>
                </a:path>
              </a:pathLst>
            </a:cu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1488" y="13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960" y="1728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912" y="17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1488" y="1632"/>
            <a:ext cx="17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28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632"/>
                          <a:ext cx="172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1056" y="2141"/>
            <a:ext cx="25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29" name="Equation" r:id="rId7" imgW="190440" imgH="228600" progId="Equation.3">
                    <p:embed/>
                  </p:oleObj>
                </mc:Choice>
                <mc:Fallback>
                  <p:oleObj name="Equation" r:id="rId7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141"/>
                          <a:ext cx="258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960" y="1678"/>
            <a:ext cx="25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30" name="Equation" r:id="rId9" imgW="190440" imgH="215640" progId="Equation.3">
                    <p:embed/>
                  </p:oleObj>
                </mc:Choice>
                <mc:Fallback>
                  <p:oleObj name="Equation" r:id="rId9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678"/>
                          <a:ext cx="25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1262" y="1437"/>
            <a:ext cx="24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31" name="Equation" r:id="rId11" imgW="177480" imgH="215640" progId="Equation.3">
                    <p:embed/>
                  </p:oleObj>
                </mc:Choice>
                <mc:Fallback>
                  <p:oleObj name="Equation" r:id="rId11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1437"/>
                          <a:ext cx="241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3"/>
            <p:cNvGraphicFramePr>
              <a:graphicFrameLocks noChangeAspect="1"/>
            </p:cNvGraphicFramePr>
            <p:nvPr/>
          </p:nvGraphicFramePr>
          <p:xfrm>
            <a:off x="1567" y="2020"/>
            <a:ext cx="206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32" name="Equation" r:id="rId13" imgW="152280" imgH="139680" progId="Equation.3">
                    <p:embed/>
                  </p:oleObj>
                </mc:Choice>
                <mc:Fallback>
                  <p:oleObj name="Equation" r:id="rId13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020"/>
                          <a:ext cx="206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1984" y="1872"/>
            <a:ext cx="22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33" name="Equation" r:id="rId15" imgW="164880" imgH="215640" progId="Equation.3">
                    <p:embed/>
                  </p:oleObj>
                </mc:Choice>
                <mc:Fallback>
                  <p:oleObj name="Equation" r:id="rId1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1872"/>
                          <a:ext cx="22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5"/>
            <p:cNvGraphicFramePr>
              <a:graphicFrameLocks noChangeAspect="1"/>
            </p:cNvGraphicFramePr>
            <p:nvPr/>
          </p:nvGraphicFramePr>
          <p:xfrm>
            <a:off x="1857" y="1341"/>
            <a:ext cx="20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34" name="Equation" r:id="rId17" imgW="152280" imgH="215640" progId="Equation.3">
                    <p:embed/>
                  </p:oleObj>
                </mc:Choice>
                <mc:Fallback>
                  <p:oleObj name="Equation" r:id="rId17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" y="1341"/>
                          <a:ext cx="20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6"/>
            <p:cNvGraphicFramePr>
              <a:graphicFrameLocks noChangeAspect="1"/>
            </p:cNvGraphicFramePr>
            <p:nvPr/>
          </p:nvGraphicFramePr>
          <p:xfrm>
            <a:off x="1663" y="2208"/>
            <a:ext cx="206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35" name="Equation" r:id="rId19" imgW="152280" imgH="139680" progId="Equation.3">
                    <p:embed/>
                  </p:oleObj>
                </mc:Choice>
                <mc:Fallback>
                  <p:oleObj name="Equation" r:id="rId19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3" y="2208"/>
                          <a:ext cx="206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1920" y="1680"/>
              <a:ext cx="4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rot="10800000" flipV="1">
              <a:off x="2160" y="1776"/>
              <a:ext cx="4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9601200" y="2667000"/>
            <a:ext cx="1600200" cy="1447800"/>
          </a:xfrm>
          <a:custGeom>
            <a:avLst/>
            <a:gdLst>
              <a:gd name="G0" fmla="+- 982 0 0"/>
              <a:gd name="G1" fmla="+- 21600 0 982"/>
              <a:gd name="G2" fmla="+- 21600 0 982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82" y="10800"/>
                </a:moveTo>
                <a:cubicBezTo>
                  <a:pt x="982" y="16222"/>
                  <a:pt x="5378" y="20618"/>
                  <a:pt x="10800" y="20618"/>
                </a:cubicBezTo>
                <a:cubicBezTo>
                  <a:pt x="16222" y="20618"/>
                  <a:pt x="20618" y="16222"/>
                  <a:pt x="20618" y="10800"/>
                </a:cubicBezTo>
                <a:cubicBezTo>
                  <a:pt x="20618" y="5378"/>
                  <a:pt x="16222" y="982"/>
                  <a:pt x="10800" y="982"/>
                </a:cubicBezTo>
                <a:cubicBezTo>
                  <a:pt x="5378" y="982"/>
                  <a:pt x="982" y="5378"/>
                  <a:pt x="982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23837" y="24003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）为使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O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点的磁感应强度为零，则</a:t>
            </a: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082658"/>
              </p:ext>
            </p:extLst>
          </p:nvPr>
        </p:nvGraphicFramePr>
        <p:xfrm>
          <a:off x="5181600" y="2362200"/>
          <a:ext cx="12192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36" name="Equation" r:id="rId20" imgW="482400" imgH="215640" progId="Equation.3">
                  <p:embed/>
                </p:oleObj>
              </mc:Choice>
              <mc:Fallback>
                <p:oleObj name="Equation" r:id="rId20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362200"/>
                        <a:ext cx="12192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871537" y="3192463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即：</a:t>
            </a:r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717591"/>
              </p:ext>
            </p:extLst>
          </p:nvPr>
        </p:nvGraphicFramePr>
        <p:xfrm>
          <a:off x="2024062" y="3695700"/>
          <a:ext cx="59594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37" name="Equation" r:id="rId22" imgW="2234880" imgH="228600" progId="Equation.3">
                  <p:embed/>
                </p:oleObj>
              </mc:Choice>
              <mc:Fallback>
                <p:oleObj name="Equation" r:id="rId22" imgW="223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2" y="3695700"/>
                        <a:ext cx="59594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817573"/>
              </p:ext>
            </p:extLst>
          </p:nvPr>
        </p:nvGraphicFramePr>
        <p:xfrm>
          <a:off x="2743200" y="4343400"/>
          <a:ext cx="24574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38" name="Equation" r:id="rId24" imgW="952200" imgH="431640" progId="Equation.3">
                  <p:embed/>
                </p:oleObj>
              </mc:Choice>
              <mc:Fallback>
                <p:oleObj name="Equation" r:id="rId24" imgW="952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4574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26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utoUpdateAnimBg="0"/>
      <p:bldP spid="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11734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 dirty="0" smtClean="0"/>
              <a:t>例</a:t>
            </a:r>
            <a:r>
              <a:rPr kumimoji="1" lang="en-US" altLang="zh-CN" b="1" dirty="0" smtClean="0"/>
              <a:t>3</a:t>
            </a:r>
            <a:r>
              <a:rPr kumimoji="1" lang="en-US" altLang="zh-CN" dirty="0" smtClean="0"/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、半径为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的半圆线圈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ACD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通有电流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，置于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电流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的无限长直线电流的磁场中，直线电流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恰过半圆的直径，两导线互相绝缘。求半圆线圈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受到长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直线电流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的磁力。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313862" y="2514600"/>
            <a:ext cx="1658938" cy="2362200"/>
            <a:chOff x="3696" y="1296"/>
            <a:chExt cx="1045" cy="1488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984" y="1296"/>
              <a:ext cx="528" cy="1488"/>
              <a:chOff x="3984" y="1344"/>
              <a:chExt cx="528" cy="1488"/>
            </a:xfrm>
          </p:grpSpPr>
          <p:grpSp>
            <p:nvGrpSpPr>
              <p:cNvPr id="10" name="Group 5"/>
              <p:cNvGrpSpPr>
                <a:grpSpLocks/>
              </p:cNvGrpSpPr>
              <p:nvPr/>
            </p:nvGrpSpPr>
            <p:grpSpPr bwMode="auto">
              <a:xfrm>
                <a:off x="3984" y="1642"/>
                <a:ext cx="528" cy="892"/>
                <a:chOff x="2640" y="1632"/>
                <a:chExt cx="408" cy="720"/>
              </a:xfrm>
            </p:grpSpPr>
            <p:sp>
              <p:nvSpPr>
                <p:cNvPr id="14" name="Arc 6"/>
                <p:cNvSpPr>
                  <a:spLocks/>
                </p:cNvSpPr>
                <p:nvPr/>
              </p:nvSpPr>
              <p:spPr bwMode="auto">
                <a:xfrm>
                  <a:off x="2640" y="1632"/>
                  <a:ext cx="408" cy="720"/>
                </a:xfrm>
                <a:custGeom>
                  <a:avLst/>
                  <a:gdLst>
                    <a:gd name="G0" fmla="+- 1357 0 0"/>
                    <a:gd name="G1" fmla="+- 21600 0 0"/>
                    <a:gd name="G2" fmla="+- 21600 0 0"/>
                    <a:gd name="T0" fmla="*/ 58 w 22957"/>
                    <a:gd name="T1" fmla="*/ 39 h 43200"/>
                    <a:gd name="T2" fmla="*/ 0 w 22957"/>
                    <a:gd name="T3" fmla="*/ 43157 h 43200"/>
                    <a:gd name="T4" fmla="*/ 1357 w 22957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957" h="43200" fill="none" extrusionOk="0">
                      <a:moveTo>
                        <a:pt x="58" y="39"/>
                      </a:moveTo>
                      <a:cubicBezTo>
                        <a:pt x="490" y="13"/>
                        <a:pt x="923" y="-1"/>
                        <a:pt x="1357" y="0"/>
                      </a:cubicBezTo>
                      <a:cubicBezTo>
                        <a:pt x="13286" y="0"/>
                        <a:pt x="22957" y="9670"/>
                        <a:pt x="22957" y="21600"/>
                      </a:cubicBezTo>
                      <a:cubicBezTo>
                        <a:pt x="22957" y="33529"/>
                        <a:pt x="13286" y="43200"/>
                        <a:pt x="1357" y="43200"/>
                      </a:cubicBezTo>
                      <a:cubicBezTo>
                        <a:pt x="904" y="43200"/>
                        <a:pt x="451" y="43185"/>
                        <a:pt x="-1" y="43157"/>
                      </a:cubicBezTo>
                    </a:path>
                    <a:path w="22957" h="43200" stroke="0" extrusionOk="0">
                      <a:moveTo>
                        <a:pt x="58" y="39"/>
                      </a:moveTo>
                      <a:cubicBezTo>
                        <a:pt x="490" y="13"/>
                        <a:pt x="923" y="-1"/>
                        <a:pt x="1357" y="0"/>
                      </a:cubicBezTo>
                      <a:cubicBezTo>
                        <a:pt x="13286" y="0"/>
                        <a:pt x="22957" y="9670"/>
                        <a:pt x="22957" y="21600"/>
                      </a:cubicBezTo>
                      <a:cubicBezTo>
                        <a:pt x="22957" y="33529"/>
                        <a:pt x="13286" y="43200"/>
                        <a:pt x="1357" y="43200"/>
                      </a:cubicBezTo>
                      <a:cubicBezTo>
                        <a:pt x="904" y="43200"/>
                        <a:pt x="451" y="43185"/>
                        <a:pt x="-1" y="43157"/>
                      </a:cubicBezTo>
                      <a:lnTo>
                        <a:pt x="1357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Line 7"/>
                <p:cNvSpPr>
                  <a:spLocks noChangeShapeType="1"/>
                </p:cNvSpPr>
                <p:nvPr/>
              </p:nvSpPr>
              <p:spPr bwMode="auto">
                <a:xfrm>
                  <a:off x="2640" y="1632"/>
                  <a:ext cx="0" cy="720"/>
                </a:xfrm>
                <a:prstGeom prst="line">
                  <a:avLst/>
                </a:prstGeom>
                <a:noFill/>
                <a:ln w="317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3984" y="1344"/>
                <a:ext cx="0" cy="14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 flipV="1">
                <a:off x="3984" y="1939"/>
                <a:ext cx="0" cy="35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4512" y="1999"/>
                <a:ext cx="0" cy="11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" name="Object 11"/>
            <p:cNvGraphicFramePr>
              <a:graphicFrameLocks noChangeAspect="1"/>
            </p:cNvGraphicFramePr>
            <p:nvPr/>
          </p:nvGraphicFramePr>
          <p:xfrm>
            <a:off x="3744" y="1440"/>
            <a:ext cx="18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50" name="Equation" r:id="rId3" imgW="152280" imgH="164880" progId="Equation.3">
                    <p:embed/>
                  </p:oleObj>
                </mc:Choice>
                <mc:Fallback>
                  <p:oleObj name="Equation" r:id="rId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440"/>
                          <a:ext cx="18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2"/>
            <p:cNvGraphicFramePr>
              <a:graphicFrameLocks noChangeAspect="1"/>
            </p:cNvGraphicFramePr>
            <p:nvPr/>
          </p:nvGraphicFramePr>
          <p:xfrm>
            <a:off x="4560" y="1920"/>
            <a:ext cx="18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51" name="Equation" r:id="rId5" imgW="152280" imgH="177480" progId="Equation.3">
                    <p:embed/>
                  </p:oleObj>
                </mc:Choice>
                <mc:Fallback>
                  <p:oleObj name="Equation" r:id="rId5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920"/>
                          <a:ext cx="18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3"/>
            <p:cNvGraphicFramePr>
              <a:graphicFrameLocks noChangeAspect="1"/>
            </p:cNvGraphicFramePr>
            <p:nvPr/>
          </p:nvGraphicFramePr>
          <p:xfrm>
            <a:off x="3696" y="2448"/>
            <a:ext cx="19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52" name="Equation" r:id="rId7" imgW="164880" imgH="164880" progId="Equation.3">
                    <p:embed/>
                  </p:oleObj>
                </mc:Choice>
                <mc:Fallback>
                  <p:oleObj name="Equation" r:id="rId7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48"/>
                          <a:ext cx="19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4"/>
            <p:cNvGraphicFramePr>
              <a:graphicFrameLocks noChangeAspect="1"/>
            </p:cNvGraphicFramePr>
            <p:nvPr/>
          </p:nvGraphicFramePr>
          <p:xfrm>
            <a:off x="4224" y="1999"/>
            <a:ext cx="19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53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999"/>
                          <a:ext cx="19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5"/>
            <p:cNvGraphicFramePr>
              <a:graphicFrameLocks noChangeAspect="1"/>
            </p:cNvGraphicFramePr>
            <p:nvPr/>
          </p:nvGraphicFramePr>
          <p:xfrm>
            <a:off x="3744" y="2016"/>
            <a:ext cx="16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54" name="Equation" r:id="rId11" imgW="139680" imgH="215640" progId="Equation.3">
                    <p:embed/>
                  </p:oleObj>
                </mc:Choice>
                <mc:Fallback>
                  <p:oleObj name="Equation" r:id="rId11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016"/>
                          <a:ext cx="16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28600" y="2438400"/>
            <a:ext cx="84582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解：取坐标如图。长直线电流在半圆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线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圈处产生的磁感应强度大小为：</a:t>
            </a:r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9753600" y="2286000"/>
            <a:ext cx="2246312" cy="2590800"/>
            <a:chOff x="2352" y="1920"/>
            <a:chExt cx="1415" cy="1632"/>
          </a:xfrm>
        </p:grpSpPr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2352" y="2016"/>
              <a:ext cx="1296" cy="1536"/>
              <a:chOff x="3984" y="1152"/>
              <a:chExt cx="1296" cy="1536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V="1">
                <a:off x="3984" y="1152"/>
                <a:ext cx="0" cy="15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3984" y="1920"/>
                <a:ext cx="12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9" name="Object 21"/>
            <p:cNvGraphicFramePr>
              <a:graphicFrameLocks noChangeAspect="1"/>
            </p:cNvGraphicFramePr>
            <p:nvPr/>
          </p:nvGraphicFramePr>
          <p:xfrm>
            <a:off x="3552" y="2784"/>
            <a:ext cx="21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55" name="Equation" r:id="rId13" imgW="126720" imgH="139680" progId="Equation.3">
                    <p:embed/>
                  </p:oleObj>
                </mc:Choice>
                <mc:Fallback>
                  <p:oleObj name="Equation" r:id="rId1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784"/>
                          <a:ext cx="21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2"/>
            <p:cNvGraphicFramePr>
              <a:graphicFrameLocks noChangeAspect="1"/>
            </p:cNvGraphicFramePr>
            <p:nvPr/>
          </p:nvGraphicFramePr>
          <p:xfrm>
            <a:off x="2400" y="1920"/>
            <a:ext cx="2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56" name="Equation" r:id="rId15" imgW="139680" imgH="164880" progId="Equation.3">
                    <p:embed/>
                  </p:oleObj>
                </mc:Choice>
                <mc:Fallback>
                  <p:oleObj name="Equation" r:id="rId1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3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9753600" y="3111500"/>
            <a:ext cx="603250" cy="546100"/>
            <a:chOff x="4201" y="1624"/>
            <a:chExt cx="380" cy="344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4201" y="163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" name="Object 25"/>
            <p:cNvGraphicFramePr>
              <a:graphicFrameLocks noChangeAspect="1"/>
            </p:cNvGraphicFramePr>
            <p:nvPr/>
          </p:nvGraphicFramePr>
          <p:xfrm>
            <a:off x="4201" y="1624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57" name="Equation" r:id="rId17" imgW="126720" imgH="177480" progId="Equation.3">
                    <p:embed/>
                  </p:oleObj>
                </mc:Choice>
                <mc:Fallback>
                  <p:oleObj name="Equation" r:id="rId17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" y="1624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4368" y="1680"/>
            <a:ext cx="213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58" name="Equation" r:id="rId19" imgW="152280" imgH="164880" progId="Equation.3">
                    <p:embed/>
                  </p:oleObj>
                </mc:Choice>
                <mc:Fallback>
                  <p:oleObj name="Equation" r:id="rId19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680"/>
                          <a:ext cx="213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566800"/>
              </p:ext>
            </p:extLst>
          </p:nvPr>
        </p:nvGraphicFramePr>
        <p:xfrm>
          <a:off x="2438400" y="3276600"/>
          <a:ext cx="19050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59" name="Equation" r:id="rId21" imgW="876240" imgH="393480" progId="Equation.3">
                  <p:embed/>
                </p:oleObj>
              </mc:Choice>
              <mc:Fallback>
                <p:oleObj name="Equation" r:id="rId21" imgW="876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19050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876800" y="3505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方向：</a:t>
            </a: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6172200" y="3581400"/>
            <a:ext cx="381000" cy="381000"/>
          </a:xfrm>
          <a:prstGeom prst="flowChartSummingJunction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381000" y="44196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半圆线圈上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线电流所受的磁力大小：</a:t>
            </a: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380114"/>
              </p:ext>
            </p:extLst>
          </p:nvPr>
        </p:nvGraphicFramePr>
        <p:xfrm>
          <a:off x="1905000" y="5029200"/>
          <a:ext cx="3810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0" name="Equation" r:id="rId23" imgW="1854000" imgH="393480" progId="Equation.3">
                  <p:embed/>
                </p:oleObj>
              </mc:Choice>
              <mc:Fallback>
                <p:oleObj name="Equation" r:id="rId23" imgW="1854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29200"/>
                        <a:ext cx="38100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172200" y="5181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方向如图。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797374"/>
              </p:ext>
            </p:extLst>
          </p:nvPr>
        </p:nvGraphicFramePr>
        <p:xfrm>
          <a:off x="1905000" y="6096000"/>
          <a:ext cx="20351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1" name="Equation" r:id="rId25" imgW="990360" imgH="241200" progId="Equation.3">
                  <p:embed/>
                </p:oleObj>
              </mc:Choice>
              <mc:Fallback>
                <p:oleObj name="Equation" r:id="rId25" imgW="990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096000"/>
                        <a:ext cx="20351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343400" y="6019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由对称性知：</a:t>
            </a:r>
          </a:p>
        </p:txBody>
      </p:sp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228511"/>
              </p:ext>
            </p:extLst>
          </p:nvPr>
        </p:nvGraphicFramePr>
        <p:xfrm>
          <a:off x="6477000" y="6019800"/>
          <a:ext cx="1905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2" name="Equation" r:id="rId27" imgW="927000" imgH="279360" progId="Equation.3">
                  <p:embed/>
                </p:oleObj>
              </mc:Choice>
              <mc:Fallback>
                <p:oleObj name="Equation" r:id="rId27" imgW="927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6019800"/>
                        <a:ext cx="19050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10133012" y="2409825"/>
            <a:ext cx="1122363" cy="942975"/>
            <a:chOff x="4440" y="1182"/>
            <a:chExt cx="707" cy="594"/>
          </a:xfrm>
        </p:grpSpPr>
        <p:grpSp>
          <p:nvGrpSpPr>
            <p:cNvPr id="37" name="Group 37"/>
            <p:cNvGrpSpPr>
              <a:grpSpLocks/>
            </p:cNvGrpSpPr>
            <p:nvPr/>
          </p:nvGrpSpPr>
          <p:grpSpPr bwMode="auto">
            <a:xfrm>
              <a:off x="4537" y="1344"/>
              <a:ext cx="288" cy="288"/>
              <a:chOff x="4320" y="1344"/>
              <a:chExt cx="288" cy="288"/>
            </a:xfrm>
          </p:grpSpPr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 flipV="1">
                <a:off x="4320" y="1369"/>
                <a:ext cx="263" cy="263"/>
              </a:xfrm>
              <a:prstGeom prst="line">
                <a:avLst/>
              </a:prstGeom>
              <a:noFill/>
              <a:ln w="222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288" cy="0"/>
              </a:xfrm>
              <a:prstGeom prst="line">
                <a:avLst/>
              </a:prstGeom>
              <a:noFill/>
              <a:ln w="222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V="1">
                <a:off x="4320" y="1344"/>
                <a:ext cx="0" cy="288"/>
              </a:xfrm>
              <a:prstGeom prst="line">
                <a:avLst/>
              </a:prstGeom>
              <a:noFill/>
              <a:ln w="222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8" name="Object 41"/>
            <p:cNvGraphicFramePr>
              <a:graphicFrameLocks noChangeAspect="1"/>
            </p:cNvGraphicFramePr>
            <p:nvPr/>
          </p:nvGraphicFramePr>
          <p:xfrm>
            <a:off x="4816" y="1200"/>
            <a:ext cx="27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63" name="Equation" r:id="rId29" imgW="253800" imgH="177480" progId="Equation.3">
                    <p:embed/>
                  </p:oleObj>
                </mc:Choice>
                <mc:Fallback>
                  <p:oleObj name="Equation" r:id="rId29" imgW="2538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6" y="1200"/>
                          <a:ext cx="27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2"/>
            <p:cNvGraphicFramePr>
              <a:graphicFrameLocks noChangeAspect="1"/>
            </p:cNvGraphicFramePr>
            <p:nvPr/>
          </p:nvGraphicFramePr>
          <p:xfrm>
            <a:off x="4440" y="1182"/>
            <a:ext cx="31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64" name="Equation" r:id="rId31" imgW="291960" imgH="241200" progId="Equation.3">
                    <p:embed/>
                  </p:oleObj>
                </mc:Choice>
                <mc:Fallback>
                  <p:oleObj name="Equation" r:id="rId31" imgW="291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1182"/>
                          <a:ext cx="31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3"/>
            <p:cNvGraphicFramePr>
              <a:graphicFrameLocks noChangeAspect="1"/>
            </p:cNvGraphicFramePr>
            <p:nvPr/>
          </p:nvGraphicFramePr>
          <p:xfrm>
            <a:off x="4848" y="1532"/>
            <a:ext cx="29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65" name="Equation" r:id="rId33" imgW="279360" imgH="228600" progId="Equation.3">
                    <p:embed/>
                  </p:oleObj>
                </mc:Choice>
                <mc:Fallback>
                  <p:oleObj name="Equation" r:id="rId33" imgW="2793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532"/>
                          <a:ext cx="29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7587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28" grpId="0" build="p" autoUpdateAnimBg="0"/>
      <p:bldP spid="29" grpId="0" animBg="1"/>
      <p:bldP spid="30" grpId="0" build="p" autoUpdateAnimBg="0"/>
      <p:bldP spid="32" grpId="0" build="p" autoUpdateAnimBg="0"/>
      <p:bldP spid="3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238043"/>
              </p:ext>
            </p:extLst>
          </p:nvPr>
        </p:nvGraphicFramePr>
        <p:xfrm>
          <a:off x="4038600" y="914400"/>
          <a:ext cx="256360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9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14400"/>
                        <a:ext cx="2563601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169163"/>
              </p:ext>
            </p:extLst>
          </p:nvPr>
        </p:nvGraphicFramePr>
        <p:xfrm>
          <a:off x="3429000" y="1828800"/>
          <a:ext cx="46482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0" name="Equation" r:id="rId5" imgW="1981080" imgH="393480" progId="Equation.3">
                  <p:embed/>
                </p:oleObj>
              </mc:Choice>
              <mc:Fallback>
                <p:oleObj name="Equation" r:id="rId5" imgW="1981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0"/>
                        <a:ext cx="46482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31242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半圆线圈所受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1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的磁力大小为：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198959"/>
              </p:ext>
            </p:extLst>
          </p:nvPr>
        </p:nvGraphicFramePr>
        <p:xfrm>
          <a:off x="4038600" y="4114800"/>
          <a:ext cx="16986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1" name="Equation" r:id="rId7" imgW="723600" imgH="393480" progId="Equation.3">
                  <p:embed/>
                </p:oleObj>
              </mc:Choice>
              <mc:Fallback>
                <p:oleObj name="Equation" r:id="rId7" imgW="723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14800"/>
                        <a:ext cx="16986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81400" y="5486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方向沿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轴正向。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915400" y="3429000"/>
            <a:ext cx="2686050" cy="2590800"/>
            <a:chOff x="3504" y="1776"/>
            <a:chExt cx="1692" cy="1632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3504" y="1920"/>
              <a:ext cx="1045" cy="1488"/>
              <a:chOff x="3696" y="1296"/>
              <a:chExt cx="1045" cy="1488"/>
            </a:xfrm>
          </p:grpSpPr>
          <p:grpSp>
            <p:nvGrpSpPr>
              <p:cNvPr id="25" name="Group 9"/>
              <p:cNvGrpSpPr>
                <a:grpSpLocks/>
              </p:cNvGrpSpPr>
              <p:nvPr/>
            </p:nvGrpSpPr>
            <p:grpSpPr bwMode="auto">
              <a:xfrm>
                <a:off x="3984" y="1296"/>
                <a:ext cx="528" cy="1488"/>
                <a:chOff x="3984" y="1344"/>
                <a:chExt cx="528" cy="1488"/>
              </a:xfrm>
            </p:grpSpPr>
            <p:grpSp>
              <p:nvGrpSpPr>
                <p:cNvPr id="31" name="Group 10"/>
                <p:cNvGrpSpPr>
                  <a:grpSpLocks/>
                </p:cNvGrpSpPr>
                <p:nvPr/>
              </p:nvGrpSpPr>
              <p:grpSpPr bwMode="auto">
                <a:xfrm>
                  <a:off x="3984" y="1642"/>
                  <a:ext cx="528" cy="892"/>
                  <a:chOff x="2640" y="1632"/>
                  <a:chExt cx="408" cy="720"/>
                </a:xfrm>
              </p:grpSpPr>
              <p:sp>
                <p:nvSpPr>
                  <p:cNvPr id="35" name="Arc 11"/>
                  <p:cNvSpPr>
                    <a:spLocks/>
                  </p:cNvSpPr>
                  <p:nvPr/>
                </p:nvSpPr>
                <p:spPr bwMode="auto">
                  <a:xfrm>
                    <a:off x="2640" y="1632"/>
                    <a:ext cx="408" cy="720"/>
                  </a:xfrm>
                  <a:custGeom>
                    <a:avLst/>
                    <a:gdLst>
                      <a:gd name="G0" fmla="+- 1357 0 0"/>
                      <a:gd name="G1" fmla="+- 21600 0 0"/>
                      <a:gd name="G2" fmla="+- 21600 0 0"/>
                      <a:gd name="T0" fmla="*/ 58 w 22957"/>
                      <a:gd name="T1" fmla="*/ 39 h 43200"/>
                      <a:gd name="T2" fmla="*/ 0 w 22957"/>
                      <a:gd name="T3" fmla="*/ 43157 h 43200"/>
                      <a:gd name="T4" fmla="*/ 1357 w 22957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957" h="43200" fill="none" extrusionOk="0">
                        <a:moveTo>
                          <a:pt x="58" y="39"/>
                        </a:moveTo>
                        <a:cubicBezTo>
                          <a:pt x="490" y="13"/>
                          <a:pt x="923" y="-1"/>
                          <a:pt x="1357" y="0"/>
                        </a:cubicBezTo>
                        <a:cubicBezTo>
                          <a:pt x="13286" y="0"/>
                          <a:pt x="22957" y="9670"/>
                          <a:pt x="22957" y="21600"/>
                        </a:cubicBezTo>
                        <a:cubicBezTo>
                          <a:pt x="22957" y="33529"/>
                          <a:pt x="13286" y="43200"/>
                          <a:pt x="1357" y="43200"/>
                        </a:cubicBezTo>
                        <a:cubicBezTo>
                          <a:pt x="904" y="43200"/>
                          <a:pt x="451" y="43185"/>
                          <a:pt x="-1" y="43157"/>
                        </a:cubicBezTo>
                      </a:path>
                      <a:path w="22957" h="43200" stroke="0" extrusionOk="0">
                        <a:moveTo>
                          <a:pt x="58" y="39"/>
                        </a:moveTo>
                        <a:cubicBezTo>
                          <a:pt x="490" y="13"/>
                          <a:pt x="923" y="-1"/>
                          <a:pt x="1357" y="0"/>
                        </a:cubicBezTo>
                        <a:cubicBezTo>
                          <a:pt x="13286" y="0"/>
                          <a:pt x="22957" y="9670"/>
                          <a:pt x="22957" y="21600"/>
                        </a:cubicBezTo>
                        <a:cubicBezTo>
                          <a:pt x="22957" y="33529"/>
                          <a:pt x="13286" y="43200"/>
                          <a:pt x="1357" y="43200"/>
                        </a:cubicBezTo>
                        <a:cubicBezTo>
                          <a:pt x="904" y="43200"/>
                          <a:pt x="451" y="43185"/>
                          <a:pt x="-1" y="43157"/>
                        </a:cubicBezTo>
                        <a:lnTo>
                          <a:pt x="1357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1632"/>
                    <a:ext cx="0" cy="72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" name="Line 13"/>
                <p:cNvSpPr>
                  <a:spLocks noChangeShapeType="1"/>
                </p:cNvSpPr>
                <p:nvPr/>
              </p:nvSpPr>
              <p:spPr bwMode="auto">
                <a:xfrm>
                  <a:off x="3984" y="1344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984" y="1939"/>
                  <a:ext cx="0" cy="357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15"/>
                <p:cNvSpPr>
                  <a:spLocks noChangeShapeType="1"/>
                </p:cNvSpPr>
                <p:nvPr/>
              </p:nvSpPr>
              <p:spPr bwMode="auto">
                <a:xfrm>
                  <a:off x="4512" y="1999"/>
                  <a:ext cx="0" cy="119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6" name="Object 16"/>
              <p:cNvGraphicFramePr>
                <a:graphicFrameLocks noChangeAspect="1"/>
              </p:cNvGraphicFramePr>
              <p:nvPr/>
            </p:nvGraphicFramePr>
            <p:xfrm>
              <a:off x="3744" y="1440"/>
              <a:ext cx="181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832" name="Equation" r:id="rId9" imgW="152280" imgH="164880" progId="Equation.3">
                      <p:embed/>
                    </p:oleObj>
                  </mc:Choice>
                  <mc:Fallback>
                    <p:oleObj name="Equation" r:id="rId9" imgW="1522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1440"/>
                            <a:ext cx="181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17"/>
              <p:cNvGraphicFramePr>
                <a:graphicFrameLocks noChangeAspect="1"/>
              </p:cNvGraphicFramePr>
              <p:nvPr/>
            </p:nvGraphicFramePr>
            <p:xfrm>
              <a:off x="4560" y="1920"/>
              <a:ext cx="181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833" name="Equation" r:id="rId11" imgW="152280" imgH="177480" progId="Equation.3">
                      <p:embed/>
                    </p:oleObj>
                  </mc:Choice>
                  <mc:Fallback>
                    <p:oleObj name="Equation" r:id="rId11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920"/>
                            <a:ext cx="181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18"/>
              <p:cNvGraphicFramePr>
                <a:graphicFrameLocks noChangeAspect="1"/>
              </p:cNvGraphicFramePr>
              <p:nvPr/>
            </p:nvGraphicFramePr>
            <p:xfrm>
              <a:off x="3696" y="2448"/>
              <a:ext cx="196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834" name="Equation" r:id="rId13" imgW="164880" imgH="164880" progId="Equation.3">
                      <p:embed/>
                    </p:oleObj>
                  </mc:Choice>
                  <mc:Fallback>
                    <p:oleObj name="Equation" r:id="rId13" imgW="1648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448"/>
                            <a:ext cx="196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19"/>
              <p:cNvGraphicFramePr>
                <a:graphicFrameLocks noChangeAspect="1"/>
              </p:cNvGraphicFramePr>
              <p:nvPr/>
            </p:nvGraphicFramePr>
            <p:xfrm>
              <a:off x="4224" y="1999"/>
              <a:ext cx="196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835" name="Equation" r:id="rId15" imgW="164880" imgH="215640" progId="Equation.3">
                      <p:embed/>
                    </p:oleObj>
                  </mc:Choice>
                  <mc:Fallback>
                    <p:oleObj name="Equation" r:id="rId15" imgW="1648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1999"/>
                            <a:ext cx="196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0"/>
              <p:cNvGraphicFramePr>
                <a:graphicFrameLocks noChangeAspect="1"/>
              </p:cNvGraphicFramePr>
              <p:nvPr/>
            </p:nvGraphicFramePr>
            <p:xfrm>
              <a:off x="3744" y="2016"/>
              <a:ext cx="16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836" name="Equation" r:id="rId17" imgW="139680" imgH="215640" progId="Equation.3">
                      <p:embed/>
                    </p:oleObj>
                  </mc:Choice>
                  <mc:Fallback>
                    <p:oleObj name="Equation" r:id="rId17" imgW="1396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016"/>
                            <a:ext cx="16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3781" y="1776"/>
              <a:ext cx="1415" cy="1632"/>
              <a:chOff x="2352" y="1920"/>
              <a:chExt cx="1415" cy="1632"/>
            </a:xfrm>
          </p:grpSpPr>
          <p:grpSp>
            <p:nvGrpSpPr>
              <p:cNvPr id="20" name="Group 22"/>
              <p:cNvGrpSpPr>
                <a:grpSpLocks/>
              </p:cNvGrpSpPr>
              <p:nvPr/>
            </p:nvGrpSpPr>
            <p:grpSpPr bwMode="auto">
              <a:xfrm>
                <a:off x="2352" y="2016"/>
                <a:ext cx="1296" cy="1536"/>
                <a:chOff x="3984" y="1152"/>
                <a:chExt cx="1296" cy="1536"/>
              </a:xfrm>
            </p:grpSpPr>
            <p:sp>
              <p:nvSpPr>
                <p:cNvPr id="2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984" y="1152"/>
                  <a:ext cx="0" cy="153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24"/>
                <p:cNvSpPr>
                  <a:spLocks noChangeShapeType="1"/>
                </p:cNvSpPr>
                <p:nvPr/>
              </p:nvSpPr>
              <p:spPr bwMode="auto">
                <a:xfrm>
                  <a:off x="3984" y="1920"/>
                  <a:ext cx="129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1" name="Object 25"/>
              <p:cNvGraphicFramePr>
                <a:graphicFrameLocks noChangeAspect="1"/>
              </p:cNvGraphicFramePr>
              <p:nvPr/>
            </p:nvGraphicFramePr>
            <p:xfrm>
              <a:off x="3552" y="2784"/>
              <a:ext cx="215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837" name="Equation" r:id="rId19" imgW="126720" imgH="139680" progId="Equation.3">
                      <p:embed/>
                    </p:oleObj>
                  </mc:Choice>
                  <mc:Fallback>
                    <p:oleObj name="Equation" r:id="rId19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784"/>
                            <a:ext cx="215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26"/>
              <p:cNvGraphicFramePr>
                <a:graphicFrameLocks noChangeAspect="1"/>
              </p:cNvGraphicFramePr>
              <p:nvPr/>
            </p:nvGraphicFramePr>
            <p:xfrm>
              <a:off x="2400" y="1920"/>
              <a:ext cx="236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838" name="Equation" r:id="rId21" imgW="139680" imgH="164880" progId="Equation.3">
                      <p:embed/>
                    </p:oleObj>
                  </mc:Choice>
                  <mc:Fallback>
                    <p:oleObj name="Equation" r:id="rId21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1920"/>
                            <a:ext cx="236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 flipV="1">
              <a:off x="3781" y="2304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4117" y="2016"/>
              <a:ext cx="288" cy="288"/>
              <a:chOff x="4320" y="1344"/>
              <a:chExt cx="288" cy="288"/>
            </a:xfrm>
          </p:grpSpPr>
          <p:sp>
            <p:nvSpPr>
              <p:cNvPr id="17" name="Line 29"/>
              <p:cNvSpPr>
                <a:spLocks noChangeShapeType="1"/>
              </p:cNvSpPr>
              <p:nvPr/>
            </p:nvSpPr>
            <p:spPr bwMode="auto">
              <a:xfrm flipV="1">
                <a:off x="4320" y="1369"/>
                <a:ext cx="263" cy="263"/>
              </a:xfrm>
              <a:prstGeom prst="line">
                <a:avLst/>
              </a:prstGeom>
              <a:noFill/>
              <a:ln w="222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288" cy="0"/>
              </a:xfrm>
              <a:prstGeom prst="line">
                <a:avLst/>
              </a:prstGeom>
              <a:noFill/>
              <a:ln w="222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V="1">
                <a:off x="4320" y="1344"/>
                <a:ext cx="0" cy="288"/>
              </a:xfrm>
              <a:prstGeom prst="line">
                <a:avLst/>
              </a:prstGeom>
              <a:noFill/>
              <a:ln w="222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2" name="Object 32"/>
            <p:cNvGraphicFramePr>
              <a:graphicFrameLocks noChangeAspect="1"/>
            </p:cNvGraphicFramePr>
            <p:nvPr/>
          </p:nvGraphicFramePr>
          <p:xfrm>
            <a:off x="3781" y="2296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39" name="Equation" r:id="rId23" imgW="126720" imgH="177480" progId="Equation.3">
                    <p:embed/>
                  </p:oleObj>
                </mc:Choice>
                <mc:Fallback>
                  <p:oleObj name="Equation" r:id="rId23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" y="2296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33"/>
            <p:cNvGraphicFramePr>
              <a:graphicFrameLocks noChangeAspect="1"/>
            </p:cNvGraphicFramePr>
            <p:nvPr/>
          </p:nvGraphicFramePr>
          <p:xfrm>
            <a:off x="4000" y="2362"/>
            <a:ext cx="213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40" name="Equation" r:id="rId25" imgW="152280" imgH="164880" progId="Equation.3">
                    <p:embed/>
                  </p:oleObj>
                </mc:Choice>
                <mc:Fallback>
                  <p:oleObj name="Equation" r:id="rId25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" y="2362"/>
                          <a:ext cx="213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4"/>
            <p:cNvGraphicFramePr>
              <a:graphicFrameLocks noChangeAspect="1"/>
            </p:cNvGraphicFramePr>
            <p:nvPr/>
          </p:nvGraphicFramePr>
          <p:xfrm>
            <a:off x="4368" y="1872"/>
            <a:ext cx="27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41" name="Equation" r:id="rId27" imgW="253800" imgH="177480" progId="Equation.3">
                    <p:embed/>
                  </p:oleObj>
                </mc:Choice>
                <mc:Fallback>
                  <p:oleObj name="Equation" r:id="rId27" imgW="2538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72"/>
                          <a:ext cx="27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5"/>
            <p:cNvGraphicFramePr>
              <a:graphicFrameLocks noChangeAspect="1"/>
            </p:cNvGraphicFramePr>
            <p:nvPr/>
          </p:nvGraphicFramePr>
          <p:xfrm>
            <a:off x="4080" y="1776"/>
            <a:ext cx="31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42" name="Equation" r:id="rId29" imgW="291960" imgH="241200" progId="Equation.3">
                    <p:embed/>
                  </p:oleObj>
                </mc:Choice>
                <mc:Fallback>
                  <p:oleObj name="Equation" r:id="rId29" imgW="291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776"/>
                          <a:ext cx="31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36"/>
            <p:cNvGraphicFramePr>
              <a:graphicFrameLocks noChangeAspect="1"/>
            </p:cNvGraphicFramePr>
            <p:nvPr/>
          </p:nvGraphicFramePr>
          <p:xfrm>
            <a:off x="4464" y="2208"/>
            <a:ext cx="29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43" name="Equation" r:id="rId31" imgW="279360" imgH="228600" progId="Equation.3">
                    <p:embed/>
                  </p:oleObj>
                </mc:Choice>
                <mc:Fallback>
                  <p:oleObj name="Equation" r:id="rId31" imgW="2793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208"/>
                          <a:ext cx="29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1962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4396" y="914400"/>
            <a:ext cx="12039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 dirty="0" smtClean="0"/>
              <a:t>例</a:t>
            </a:r>
            <a:r>
              <a:rPr kumimoji="1" lang="en-US" altLang="zh-CN" b="1" dirty="0" smtClean="0"/>
              <a:t>4</a:t>
            </a:r>
            <a:r>
              <a:rPr kumimoji="1" lang="en-US" altLang="zh-CN" dirty="0" smtClean="0"/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、一边长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a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= 10cm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的正方形铜线圈，放在均匀外磁场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中                              ，方向竖直向上，线圈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中电流为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I  = 10 A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。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）今使线圈平面保持竖直，问线圈所受的磁力矩为多少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？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）若线圈能以某一条水平边为轴自由摆动，问当线圈因受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磁力矩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和重力矩共同作用而平衡时，线圈平面与竖直面的夹角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为多少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？（已知铜线横截面积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S=2.00mm</a:t>
            </a:r>
            <a:r>
              <a:rPr kumimoji="1" lang="en-US" altLang="zh-CN" sz="2400" b="1" baseline="30000" dirty="0">
                <a:latin typeface="Times New Roman" panose="02020603050405020304" pitchFamily="18" charset="0"/>
                <a:ea typeface="方正大黑简体" pitchFamily="2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，铜的密度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=8.90g/cm</a:t>
            </a:r>
            <a:r>
              <a:rPr kumimoji="1" lang="en-US" altLang="zh-CN" sz="2400" b="1" baseline="30000" dirty="0">
                <a:latin typeface="Times New Roman" panose="02020603050405020304" pitchFamily="18" charset="0"/>
                <a:ea typeface="方正大黑简体" pitchFamily="2" charset="-122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）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915400" y="168275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0" name="Equation" r:id="rId3" imgW="152280" imgH="177480" progId="Equation.3">
                  <p:embed/>
                </p:oleObj>
              </mc:Choice>
              <mc:Fallback>
                <p:oleObj name="Equation" r:id="rId3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168275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157956"/>
              </p:ext>
            </p:extLst>
          </p:nvPr>
        </p:nvGraphicFramePr>
        <p:xfrm>
          <a:off x="8229600" y="990600"/>
          <a:ext cx="2362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1" name="Equation" r:id="rId5" imgW="1002960" imgH="203040" progId="Equation.3">
                  <p:embed/>
                </p:oleObj>
              </mc:Choice>
              <mc:Fallback>
                <p:oleObj name="Equation" r:id="rId5" imgW="1002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990600"/>
                        <a:ext cx="23622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33400" y="4143375"/>
            <a:ext cx="6858000" cy="504825"/>
            <a:chOff x="533400" y="4143375"/>
            <a:chExt cx="6858000" cy="504825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6858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方正大黑简体" pitchFamily="2" charset="-122"/>
                </a:rPr>
                <a:t>解：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方正大黑简体" pitchFamily="2" charset="-122"/>
                </a:rPr>
                <a:t>(1)                      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方正大黑简体" pitchFamily="2" charset="-122"/>
                </a:rPr>
                <a:t>，  方向垂直于线圈平面。</a:t>
              </a:r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6880822"/>
                </p:ext>
              </p:extLst>
            </p:nvPr>
          </p:nvGraphicFramePr>
          <p:xfrm>
            <a:off x="1973263" y="4143375"/>
            <a:ext cx="118427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32" name="公式" r:id="rId7" imgW="520560" imgH="203040" progId="Equation.3">
                    <p:embed/>
                  </p:oleObj>
                </mc:Choice>
                <mc:Fallback>
                  <p:oleObj name="公式" r:id="rId7" imgW="520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263" y="4143375"/>
                          <a:ext cx="118427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098987"/>
              </p:ext>
            </p:extLst>
          </p:nvPr>
        </p:nvGraphicFramePr>
        <p:xfrm>
          <a:off x="2362200" y="5257800"/>
          <a:ext cx="645953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3" name="公式" r:id="rId9" imgW="2768400" imgH="304560" progId="Equation.3">
                  <p:embed/>
                </p:oleObj>
              </mc:Choice>
              <mc:Fallback>
                <p:oleObj name="公式" r:id="rId9" imgW="27684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800"/>
                        <a:ext cx="645953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31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077200" y="3429000"/>
            <a:ext cx="3810000" cy="2878138"/>
            <a:chOff x="2784" y="192"/>
            <a:chExt cx="2400" cy="1813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/>
          </p:nvGraphicFramePr>
          <p:xfrm>
            <a:off x="2784" y="192"/>
            <a:ext cx="2330" cy="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6" name="Graph" r:id="rId3" imgW="1586880" imgH="1234800" progId="Origin50.Graph">
                    <p:embed/>
                  </p:oleObj>
                </mc:Choice>
                <mc:Fallback>
                  <p:oleObj name="Graph" r:id="rId3" imgW="1586880" imgH="1234800" progId="Origin50.Grap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92"/>
                          <a:ext cx="2330" cy="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3"/>
            <p:cNvGraphicFramePr>
              <a:graphicFrameLocks noChangeAspect="1"/>
            </p:cNvGraphicFramePr>
            <p:nvPr/>
          </p:nvGraphicFramePr>
          <p:xfrm>
            <a:off x="4656" y="781"/>
            <a:ext cx="52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7" name="Equation" r:id="rId5" imgW="596880" imgH="419040" progId="Equation.3">
                    <p:embed/>
                  </p:oleObj>
                </mc:Choice>
                <mc:Fallback>
                  <p:oleObj name="Equation" r:id="rId5" imgW="5968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781"/>
                          <a:ext cx="528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0" y="762000"/>
            <a:ext cx="119634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(2)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设线圈绕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AD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边转动，并线圈稳定时，线圈平面与竖直平面夹角为     ，则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对线圈的力矩为</a:t>
            </a:r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987703"/>
              </p:ext>
            </p:extLst>
          </p:nvPr>
        </p:nvGraphicFramePr>
        <p:xfrm>
          <a:off x="1600200" y="1752600"/>
          <a:ext cx="68738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8" name="Equation" r:id="rId7" imgW="2844720" imgH="431640" progId="Equation.DSMT4">
                  <p:embed/>
                </p:oleObj>
              </mc:Choice>
              <mc:Fallback>
                <p:oleObj name="Equation" r:id="rId7" imgW="2844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687387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81000" y="4114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所以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699430"/>
              </p:ext>
            </p:extLst>
          </p:nvPr>
        </p:nvGraphicFramePr>
        <p:xfrm>
          <a:off x="1600200" y="4038600"/>
          <a:ext cx="39179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9" name="Equation" r:id="rId9" imgW="1638000" imgH="228600" progId="Equation.DSMT4">
                  <p:embed/>
                </p:oleObj>
              </mc:Choice>
              <mc:Fallback>
                <p:oleObj name="Equation" r:id="rId9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39179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69890"/>
              </p:ext>
            </p:extLst>
          </p:nvPr>
        </p:nvGraphicFramePr>
        <p:xfrm>
          <a:off x="2209800" y="4876800"/>
          <a:ext cx="26670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0" name="Equation" r:id="rId11" imgW="1244520" imgH="368280" progId="Equation.3">
                  <p:embed/>
                </p:oleObj>
              </mc:Choice>
              <mc:Fallback>
                <p:oleObj name="Equation" r:id="rId11" imgW="12445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670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62000" y="6096000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于是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57200" y="2971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重力矩：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294106"/>
              </p:ext>
            </p:extLst>
          </p:nvPr>
        </p:nvGraphicFramePr>
        <p:xfrm>
          <a:off x="1905000" y="2743200"/>
          <a:ext cx="65595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1" name="Equation" r:id="rId13" imgW="2705040" imgH="419040" progId="Equation.3">
                  <p:embed/>
                </p:oleObj>
              </mc:Choice>
              <mc:Fallback>
                <p:oleObj name="Equation" r:id="rId13" imgW="2705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65595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19637"/>
              </p:ext>
            </p:extLst>
          </p:nvPr>
        </p:nvGraphicFramePr>
        <p:xfrm>
          <a:off x="1981200" y="6096000"/>
          <a:ext cx="1066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2" name="Equation" r:id="rId15" imgW="457200" imgH="203040" progId="Equation.3">
                  <p:embed/>
                </p:oleObj>
              </mc:Choice>
              <mc:Fallback>
                <p:oleObj name="Equation" r:id="rId15" imgW="457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96000"/>
                        <a:ext cx="1066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528864"/>
              </p:ext>
            </p:extLst>
          </p:nvPr>
        </p:nvGraphicFramePr>
        <p:xfrm>
          <a:off x="9448800" y="990600"/>
          <a:ext cx="2936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3" name="Equation" r:id="rId17" imgW="126720" imgH="164880" progId="Equation.3">
                  <p:embed/>
                </p:oleObj>
              </mc:Choice>
              <mc:Fallback>
                <p:oleObj name="Equation" r:id="rId17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800" y="990600"/>
                        <a:ext cx="2936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46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038600" y="762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稳恒磁场部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份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一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电流及运动电荷的磁场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毕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—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萨定律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442527"/>
              </p:ext>
            </p:extLst>
          </p:nvPr>
        </p:nvGraphicFramePr>
        <p:xfrm>
          <a:off x="3276600" y="1295400"/>
          <a:ext cx="2286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0" name="公式" r:id="rId3" imgW="1028520" imgH="431640" progId="Equation.3">
                  <p:embed/>
                </p:oleObj>
              </mc:Choice>
              <mc:Fallback>
                <p:oleObj name="公式" r:id="rId3" imgW="1028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95400"/>
                        <a:ext cx="22860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266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由叠加原理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912923"/>
              </p:ext>
            </p:extLst>
          </p:nvPr>
        </p:nvGraphicFramePr>
        <p:xfrm>
          <a:off x="3429000" y="2424113"/>
          <a:ext cx="20574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" name="公式" r:id="rId5" imgW="1041120" imgH="469800" progId="Equation.3">
                  <p:embed/>
                </p:oleObj>
              </mc:Choice>
              <mc:Fallback>
                <p:oleObj name="公式" r:id="rId5" imgW="1041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24113"/>
                        <a:ext cx="2057400" cy="9286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00800" y="2590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对于运动电荷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41015"/>
              </p:ext>
            </p:extLst>
          </p:nvPr>
        </p:nvGraphicFramePr>
        <p:xfrm>
          <a:off x="9296400" y="2362200"/>
          <a:ext cx="1905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2" name="公式" r:id="rId7" imgW="901440" imgH="431640" progId="Equation.3">
                  <p:embed/>
                </p:oleObj>
              </mc:Choice>
              <mc:Fallback>
                <p:oleObj name="公式" r:id="rId7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362200"/>
                        <a:ext cx="1905000" cy="9096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33400" y="3810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基本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定理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33400" y="4724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磁场的高斯定理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172766"/>
              </p:ext>
            </p:extLst>
          </p:nvPr>
        </p:nvGraphicFramePr>
        <p:xfrm>
          <a:off x="3505200" y="46482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3" name="公式" r:id="rId9" imgW="761760" imgH="380880" progId="Equation.3">
                  <p:embed/>
                </p:oleObj>
              </mc:Choice>
              <mc:Fallback>
                <p:oleObj name="公式" r:id="rId9" imgW="7617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648200"/>
                        <a:ext cx="1676400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33400" y="586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安培环路定理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004032"/>
              </p:ext>
            </p:extLst>
          </p:nvPr>
        </p:nvGraphicFramePr>
        <p:xfrm>
          <a:off x="3352800" y="5715000"/>
          <a:ext cx="220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4" name="公式" r:id="rId11" imgW="1066680" imgH="368280" progId="Equation.3">
                  <p:embed/>
                </p:oleObj>
              </mc:Choice>
              <mc:Fallback>
                <p:oleObj name="公式" r:id="rId11" imgW="10666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15000"/>
                        <a:ext cx="2209800" cy="762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742303"/>
              </p:ext>
            </p:extLst>
          </p:nvPr>
        </p:nvGraphicFramePr>
        <p:xfrm>
          <a:off x="6324600" y="5638800"/>
          <a:ext cx="22098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5" name="公式" r:id="rId13" imgW="965160" imgH="368280" progId="Equation.3">
                  <p:embed/>
                </p:oleObj>
              </mc:Choice>
              <mc:Fallback>
                <p:oleObj name="公式" r:id="rId13" imgW="965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638800"/>
                        <a:ext cx="2209800" cy="842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10" grpId="0" autoUpdateAnimBg="0"/>
      <p:bldP spid="11" grpId="0" autoUpdateAnimBg="0"/>
      <p:bldP spid="1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067800" y="2514600"/>
            <a:ext cx="2438400" cy="2514600"/>
            <a:chOff x="3840" y="1728"/>
            <a:chExt cx="1536" cy="1584"/>
          </a:xfrm>
        </p:grpSpPr>
        <p:sp>
          <p:nvSpPr>
            <p:cNvPr id="3" name="Oval 3"/>
            <p:cNvSpPr>
              <a:spLocks noChangeArrowheads="1"/>
            </p:cNvSpPr>
            <p:nvPr/>
          </p:nvSpPr>
          <p:spPr bwMode="auto">
            <a:xfrm>
              <a:off x="4215" y="1728"/>
              <a:ext cx="899" cy="87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 flipV="1">
              <a:off x="3840" y="2925"/>
              <a:ext cx="1536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664" y="2163"/>
              <a:ext cx="0" cy="76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656" y="2160"/>
              <a:ext cx="432" cy="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3915" y="2163"/>
              <a:ext cx="749" cy="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915" y="2925"/>
              <a:ext cx="213" cy="2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4140" y="2163"/>
              <a:ext cx="524" cy="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952" y="2925"/>
              <a:ext cx="18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rc 11"/>
            <p:cNvSpPr>
              <a:spLocks/>
            </p:cNvSpPr>
            <p:nvPr/>
          </p:nvSpPr>
          <p:spPr bwMode="auto">
            <a:xfrm flipH="1" flipV="1">
              <a:off x="4514" y="2309"/>
              <a:ext cx="150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rc 12"/>
            <p:cNvSpPr>
              <a:spLocks/>
            </p:cNvSpPr>
            <p:nvPr/>
          </p:nvSpPr>
          <p:spPr bwMode="auto">
            <a:xfrm flipV="1">
              <a:off x="3990" y="2925"/>
              <a:ext cx="37" cy="7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4482" y="1982"/>
            <a:ext cx="16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34" name="公式" r:id="rId3" imgW="152280" imgH="177480" progId="Equation.3">
                    <p:embed/>
                  </p:oleObj>
                </mc:Choice>
                <mc:Fallback>
                  <p:oleObj name="公式" r:id="rId3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2" y="1982"/>
                          <a:ext cx="16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4814" y="1928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35" name="公式" r:id="rId5" imgW="152280" imgH="164880" progId="Equation.3">
                    <p:embed/>
                  </p:oleObj>
                </mc:Choice>
                <mc:Fallback>
                  <p:oleObj name="公式" r:id="rId5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4" y="1928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4813" y="2544"/>
            <a:ext cx="17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36" name="公式" r:id="rId7" imgW="126720" imgH="139680" progId="Equation.3">
                    <p:embed/>
                  </p:oleObj>
                </mc:Choice>
                <mc:Fallback>
                  <p:oleObj name="公式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3" y="2544"/>
                          <a:ext cx="17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4514" y="2381"/>
            <a:ext cx="13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37" name="公式" r:id="rId9" imgW="126720" imgH="177480" progId="Equation.3">
                    <p:embed/>
                  </p:oleObj>
                </mc:Choice>
                <mc:Fallback>
                  <p:oleObj name="公式" r:id="rId9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2381"/>
                          <a:ext cx="13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4095" y="2925"/>
            <a:ext cx="158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38" name="Equation" r:id="rId11" imgW="139680" imgH="177480" progId="Equation.3">
                    <p:embed/>
                  </p:oleObj>
                </mc:Choice>
                <mc:Fallback>
                  <p:oleObj name="Equation" r:id="rId11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" y="2925"/>
                          <a:ext cx="158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4171" y="3118"/>
            <a:ext cx="149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39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3118"/>
                          <a:ext cx="149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4032" y="2688"/>
            <a:ext cx="22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40" name="Equation" r:id="rId15" imgW="215640" imgH="215640" progId="Equation.3">
                    <p:embed/>
                  </p:oleObj>
                </mc:Choice>
                <mc:Fallback>
                  <p:oleObj name="Equation" r:id="rId1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688"/>
                          <a:ext cx="22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4416" y="1801"/>
            <a:ext cx="20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41" name="公式" r:id="rId17" imgW="164880" imgH="177480" progId="Equation.3">
                    <p:embed/>
                  </p:oleObj>
                </mc:Choice>
                <mc:Fallback>
                  <p:oleObj name="公式" r:id="rId17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01"/>
                          <a:ext cx="20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4651" y="1774"/>
            <a:ext cx="149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42" name="公式" r:id="rId19" imgW="152280" imgH="203040" progId="Equation.3">
                    <p:embed/>
                  </p:oleObj>
                </mc:Choice>
                <mc:Fallback>
                  <p:oleObj name="公式" r:id="rId19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" y="1774"/>
                          <a:ext cx="149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1079500" y="2743200"/>
          <a:ext cx="25019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3" name="Equation" r:id="rId21" imgW="1295280" imgH="393480" progId="Equation.3">
                  <p:embed/>
                </p:oleObj>
              </mc:Choice>
              <mc:Fallback>
                <p:oleObj name="Equation" r:id="rId21" imgW="1295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743200"/>
                        <a:ext cx="25019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3848100" y="2667000"/>
          <a:ext cx="2628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4" name="Equation" r:id="rId23" imgW="1384200" imgH="419040" progId="Equation.3">
                  <p:embed/>
                </p:oleObj>
              </mc:Choice>
              <mc:Fallback>
                <p:oleObj name="Equation" r:id="rId23" imgW="1384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2667000"/>
                        <a:ext cx="2628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/>
        </p:nvGraphicFramePr>
        <p:xfrm>
          <a:off x="1190625" y="3830638"/>
          <a:ext cx="183673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5" name="Equation" r:id="rId25" imgW="825480" imgH="266400" progId="Equation.3">
                  <p:embed/>
                </p:oleObj>
              </mc:Choice>
              <mc:Fallback>
                <p:oleObj name="Equation" r:id="rId25" imgW="8254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3830638"/>
                        <a:ext cx="183673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/>
        </p:nvGraphicFramePr>
        <p:xfrm>
          <a:off x="3178175" y="3678238"/>
          <a:ext cx="20796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6" name="Equation" r:id="rId27" imgW="1066680" imgH="419040" progId="Equation.3">
                  <p:embed/>
                </p:oleObj>
              </mc:Choice>
              <mc:Fallback>
                <p:oleObj name="Equation" r:id="rId27" imgW="1066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3678238"/>
                        <a:ext cx="207962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097812"/>
              </p:ext>
            </p:extLst>
          </p:nvPr>
        </p:nvGraphicFramePr>
        <p:xfrm>
          <a:off x="5410200" y="3657600"/>
          <a:ext cx="32781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7" name="Equation" r:id="rId29" imgW="1625400" imgH="419040" progId="Equation.3">
                  <p:embed/>
                </p:oleObj>
              </mc:Choice>
              <mc:Fallback>
                <p:oleObj name="Equation" r:id="rId29" imgW="1625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657600"/>
                        <a:ext cx="327818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44206"/>
              </p:ext>
            </p:extLst>
          </p:nvPr>
        </p:nvGraphicFramePr>
        <p:xfrm>
          <a:off x="1179512" y="5003800"/>
          <a:ext cx="322738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8" name="Equation" r:id="rId31" imgW="1587240" imgH="419040" progId="Equation.3">
                  <p:embed/>
                </p:oleObj>
              </mc:Choice>
              <mc:Fallback>
                <p:oleObj name="Equation" r:id="rId31" imgW="1587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2" y="5003800"/>
                        <a:ext cx="3227388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22307"/>
              </p:ext>
            </p:extLst>
          </p:nvPr>
        </p:nvGraphicFramePr>
        <p:xfrm>
          <a:off x="4379912" y="5003800"/>
          <a:ext cx="1447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9" name="Equation" r:id="rId33" imgW="685800" imgH="419040" progId="Equation.3">
                  <p:embed/>
                </p:oleObj>
              </mc:Choice>
              <mc:Fallback>
                <p:oleObj name="Equation" r:id="rId33" imgW="685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2" y="5003800"/>
                        <a:ext cx="14478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162362"/>
              </p:ext>
            </p:extLst>
          </p:nvPr>
        </p:nvGraphicFramePr>
        <p:xfrm>
          <a:off x="5867400" y="5029200"/>
          <a:ext cx="12557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0" name="Equation" r:id="rId35" imgW="647640" imgH="419040" progId="Equation.3">
                  <p:embed/>
                </p:oleObj>
              </mc:Choice>
              <mc:Fallback>
                <p:oleObj name="Equation" r:id="rId35" imgW="647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029200"/>
                        <a:ext cx="12557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167" y="609600"/>
            <a:ext cx="11887200" cy="1422400"/>
            <a:chOff x="13" y="432"/>
            <a:chExt cx="5472" cy="896"/>
          </a:xfrm>
        </p:grpSpPr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3" y="432"/>
              <a:ext cx="5472" cy="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5]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在半径为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的圆柱形空间内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充满磁感应强度为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的均匀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磁场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,B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的方向与圆柱的轴线平行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有一无限长直导线在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垂直于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圆柱中心轴线的平面内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两线相距为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a , a &gt;R,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如图所示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已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知磁感应强度随时间的变化率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为             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求长直导线中的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感应电动势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并讨论其方向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3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1074713"/>
                </p:ext>
              </p:extLst>
            </p:nvPr>
          </p:nvGraphicFramePr>
          <p:xfrm>
            <a:off x="2188" y="1056"/>
            <a:ext cx="472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51" name="Equation" r:id="rId37" imgW="431640" imgH="177480" progId="Equation.3">
                    <p:embed/>
                  </p:oleObj>
                </mc:Choice>
                <mc:Fallback>
                  <p:oleObj name="Equation" r:id="rId37" imgW="431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1056"/>
                          <a:ext cx="472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228600" y="2133600"/>
            <a:ext cx="7239000" cy="493713"/>
            <a:chOff x="144" y="1440"/>
            <a:chExt cx="4560" cy="311"/>
          </a:xfrm>
        </p:grpSpPr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144" y="1440"/>
              <a:ext cx="456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解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设       为正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则感应电场的方向为逆时针方向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:</a:t>
              </a:r>
            </a:p>
          </p:txBody>
        </p:sp>
        <p:graphicFrame>
          <p:nvGraphicFramePr>
            <p:cNvPr id="35" name="Object 35"/>
            <p:cNvGraphicFramePr>
              <a:graphicFrameLocks noChangeAspect="1"/>
            </p:cNvGraphicFramePr>
            <p:nvPr/>
          </p:nvGraphicFramePr>
          <p:xfrm>
            <a:off x="776" y="1495"/>
            <a:ext cx="56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52" name="Equation" r:id="rId39" imgW="431640" imgH="177480" progId="Equation.3">
                    <p:embed/>
                  </p:oleObj>
                </mc:Choice>
                <mc:Fallback>
                  <p:oleObj name="Equation" r:id="rId39" imgW="431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1495"/>
                          <a:ext cx="56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7315200" y="5105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方向从左向右</a:t>
            </a:r>
          </a:p>
        </p:txBody>
      </p:sp>
      <p:grpSp>
        <p:nvGrpSpPr>
          <p:cNvPr id="37" name="Group 3"/>
          <p:cNvGrpSpPr>
            <a:grpSpLocks/>
          </p:cNvGrpSpPr>
          <p:nvPr/>
        </p:nvGrpSpPr>
        <p:grpSpPr bwMode="auto">
          <a:xfrm>
            <a:off x="1066800" y="5867400"/>
            <a:ext cx="5562600" cy="762000"/>
            <a:chOff x="336" y="1248"/>
            <a:chExt cx="3504" cy="480"/>
          </a:xfrm>
        </p:grpSpPr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336" y="134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若</a:t>
              </a:r>
            </a:p>
          </p:txBody>
        </p:sp>
        <p:graphicFrame>
          <p:nvGraphicFramePr>
            <p:cNvPr id="39" name="Object 5"/>
            <p:cNvGraphicFramePr>
              <a:graphicFrameLocks noChangeAspect="1"/>
            </p:cNvGraphicFramePr>
            <p:nvPr/>
          </p:nvGraphicFramePr>
          <p:xfrm>
            <a:off x="624" y="1248"/>
            <a:ext cx="29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53" name="Equation" r:id="rId41" imgW="241200" imgH="393480" progId="Equation.3">
                    <p:embed/>
                  </p:oleObj>
                </mc:Choice>
                <mc:Fallback>
                  <p:oleObj name="Equation" r:id="rId41" imgW="2412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48"/>
                          <a:ext cx="293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912" y="1344"/>
              <a:ext cx="2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为负，则电动势方向从右到左。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6200" y="914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法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209800" y="4564063"/>
          <a:ext cx="41910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9" name="Equation" r:id="rId3" imgW="2019240" imgH="431640" progId="Equation.3">
                  <p:embed/>
                </p:oleObj>
              </mc:Choice>
              <mc:Fallback>
                <p:oleObj name="Equation" r:id="rId3" imgW="2019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64063"/>
                        <a:ext cx="41910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276600" y="55626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与上述结果一致</a:t>
            </a: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9220200" y="1066800"/>
            <a:ext cx="2362200" cy="1905000"/>
            <a:chOff x="4224" y="192"/>
            <a:chExt cx="1488" cy="1152"/>
          </a:xfrm>
        </p:grpSpPr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4587" y="192"/>
              <a:ext cx="871" cy="83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4224" y="1344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5022" y="611"/>
              <a:ext cx="0" cy="73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V="1">
              <a:off x="5022" y="332"/>
              <a:ext cx="291" cy="27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15"/>
            <p:cNvGraphicFramePr>
              <a:graphicFrameLocks noChangeAspect="1"/>
            </p:cNvGraphicFramePr>
            <p:nvPr/>
          </p:nvGraphicFramePr>
          <p:xfrm>
            <a:off x="4846" y="436"/>
            <a:ext cx="15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60" name="公式" r:id="rId5" imgW="152280" imgH="177480" progId="Equation.3">
                    <p:embed/>
                  </p:oleObj>
                </mc:Choice>
                <mc:Fallback>
                  <p:oleObj name="公式" r:id="rId5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6" y="436"/>
                          <a:ext cx="15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6"/>
            <p:cNvGraphicFramePr>
              <a:graphicFrameLocks noChangeAspect="1"/>
            </p:cNvGraphicFramePr>
            <p:nvPr/>
          </p:nvGraphicFramePr>
          <p:xfrm>
            <a:off x="5168" y="434"/>
            <a:ext cx="17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61" name="公式" r:id="rId7" imgW="152280" imgH="164880" progId="Equation.3">
                    <p:embed/>
                  </p:oleObj>
                </mc:Choice>
                <mc:Fallback>
                  <p:oleObj name="公式" r:id="rId7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434"/>
                          <a:ext cx="170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7"/>
            <p:cNvGraphicFramePr>
              <a:graphicFrameLocks noChangeAspect="1"/>
            </p:cNvGraphicFramePr>
            <p:nvPr/>
          </p:nvGraphicFramePr>
          <p:xfrm>
            <a:off x="5022" y="1134"/>
            <a:ext cx="128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62" name="公式" r:id="rId9" imgW="126720" imgH="139680" progId="Equation.3">
                    <p:embed/>
                  </p:oleObj>
                </mc:Choice>
                <mc:Fallback>
                  <p:oleObj name="公式" r:id="rId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2" y="1134"/>
                          <a:ext cx="128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8"/>
            <p:cNvGraphicFramePr>
              <a:graphicFrameLocks noChangeAspect="1"/>
            </p:cNvGraphicFramePr>
            <p:nvPr/>
          </p:nvGraphicFramePr>
          <p:xfrm>
            <a:off x="4834" y="262"/>
            <a:ext cx="17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63" name="公式" r:id="rId11" imgW="164880" imgH="177480" progId="Equation.3">
                    <p:embed/>
                  </p:oleObj>
                </mc:Choice>
                <mc:Fallback>
                  <p:oleObj name="公式" r:id="rId11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262"/>
                          <a:ext cx="17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9"/>
            <p:cNvGraphicFramePr>
              <a:graphicFrameLocks noChangeAspect="1"/>
            </p:cNvGraphicFramePr>
            <p:nvPr/>
          </p:nvGraphicFramePr>
          <p:xfrm>
            <a:off x="4986" y="227"/>
            <a:ext cx="145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64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6" y="227"/>
                          <a:ext cx="145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V="1">
              <a:off x="4224" y="625"/>
              <a:ext cx="1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415" y="62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" name="Object 22"/>
            <p:cNvGraphicFramePr>
              <a:graphicFrameLocks noChangeAspect="1"/>
            </p:cNvGraphicFramePr>
            <p:nvPr/>
          </p:nvGraphicFramePr>
          <p:xfrm>
            <a:off x="4232" y="738"/>
            <a:ext cx="14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65" name="Equation" r:id="rId15" imgW="152280" imgH="190440" progId="Equation.3">
                    <p:embed/>
                  </p:oleObj>
                </mc:Choice>
                <mc:Fallback>
                  <p:oleObj name="Equation" r:id="rId15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738"/>
                          <a:ext cx="14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914400" y="914400"/>
            <a:ext cx="8001000" cy="2319338"/>
            <a:chOff x="576" y="816"/>
            <a:chExt cx="5040" cy="1461"/>
          </a:xfrm>
        </p:grpSpPr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576" y="816"/>
              <a:ext cx="5040" cy="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如图，选取过轴线而平行于给定的无限长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直导线的一条无限长直导线与给定的无限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长直导线构成闭合回路（在无限远处闭合）。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则在过轴线的无限长直导线上，因场强处处与之垂直，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所以，电动势为零。而在无限远处           ， 故此回路中的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电动势就是给定的无限长直导线中的电动势。</a:t>
              </a:r>
            </a:p>
          </p:txBody>
        </p:sp>
        <p:graphicFrame>
          <p:nvGraphicFramePr>
            <p:cNvPr id="20" name="Object 25"/>
            <p:cNvGraphicFramePr>
              <a:graphicFrameLocks noChangeAspect="1"/>
            </p:cNvGraphicFramePr>
            <p:nvPr/>
          </p:nvGraphicFramePr>
          <p:xfrm>
            <a:off x="3600" y="1776"/>
            <a:ext cx="4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66" name="Equation" r:id="rId17" imgW="380880" imgH="203040" progId="Equation.3">
                    <p:embed/>
                  </p:oleObj>
                </mc:Choice>
                <mc:Fallback>
                  <p:oleObj name="Equation" r:id="rId17" imgW="380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76"/>
                          <a:ext cx="4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914400" y="38100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该回路的磁通量：</a:t>
            </a:r>
          </a:p>
        </p:txBody>
      </p:sp>
      <p:graphicFrame>
        <p:nvGraphicFramePr>
          <p:cNvPr id="22" name="Object 27"/>
          <p:cNvGraphicFramePr>
            <a:graphicFrameLocks noChangeAspect="1"/>
          </p:cNvGraphicFramePr>
          <p:nvPr/>
        </p:nvGraphicFramePr>
        <p:xfrm>
          <a:off x="3929063" y="3733800"/>
          <a:ext cx="186213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7" name="Equation" r:id="rId19" imgW="736560" imgH="393480" progId="Equation.3">
                  <p:embed/>
                </p:oleObj>
              </mc:Choice>
              <mc:Fallback>
                <p:oleObj name="Equation" r:id="rId19" imgW="736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733800"/>
                        <a:ext cx="186213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1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2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685800"/>
            <a:ext cx="120914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6]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电量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均匀分布在半径为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、长为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L &gt;&gt;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）的绝缘薄壁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长圆筒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表面上，圆筒以角速度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绕中心转轴旋转。一半径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2a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、电阻为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的单匝圆形线圈套在圆筒上。若圆筒转速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按照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 = ω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( 1 – t / t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的规律随时间线性减小，求圆形线圈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中感应电流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的大小和方向。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915400" y="3276600"/>
            <a:ext cx="3124200" cy="1182688"/>
            <a:chOff x="720" y="1367"/>
            <a:chExt cx="3216" cy="1369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 rot="5400000">
              <a:off x="1968" y="1152"/>
              <a:ext cx="432" cy="2064"/>
            </a:xfrm>
            <a:prstGeom prst="can">
              <a:avLst>
                <a:gd name="adj" fmla="val 72441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rc 5"/>
            <p:cNvSpPr>
              <a:spLocks/>
            </p:cNvSpPr>
            <p:nvPr/>
          </p:nvSpPr>
          <p:spPr bwMode="auto">
            <a:xfrm flipH="1">
              <a:off x="2064" y="1584"/>
              <a:ext cx="420" cy="1152"/>
            </a:xfrm>
            <a:custGeom>
              <a:avLst/>
              <a:gdLst>
                <a:gd name="G0" fmla="+- 20386 0 0"/>
                <a:gd name="G1" fmla="+- 21600 0 0"/>
                <a:gd name="G2" fmla="+- 21600 0 0"/>
                <a:gd name="T0" fmla="*/ 0 w 41986"/>
                <a:gd name="T1" fmla="*/ 14459 h 43200"/>
                <a:gd name="T2" fmla="*/ 950 w 41986"/>
                <a:gd name="T3" fmla="*/ 31023 h 43200"/>
                <a:gd name="T4" fmla="*/ 20386 w 4198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986" h="43200" fill="none" extrusionOk="0">
                  <a:moveTo>
                    <a:pt x="0" y="14459"/>
                  </a:moveTo>
                  <a:cubicBezTo>
                    <a:pt x="3034" y="5798"/>
                    <a:pt x="11209" y="-1"/>
                    <a:pt x="20386" y="0"/>
                  </a:cubicBezTo>
                  <a:cubicBezTo>
                    <a:pt x="32315" y="0"/>
                    <a:pt x="41986" y="9670"/>
                    <a:pt x="41986" y="21600"/>
                  </a:cubicBezTo>
                  <a:cubicBezTo>
                    <a:pt x="41986" y="33529"/>
                    <a:pt x="32315" y="43200"/>
                    <a:pt x="20386" y="43200"/>
                  </a:cubicBezTo>
                  <a:cubicBezTo>
                    <a:pt x="12109" y="43200"/>
                    <a:pt x="4560" y="38470"/>
                    <a:pt x="949" y="31023"/>
                  </a:cubicBezTo>
                </a:path>
                <a:path w="41986" h="43200" stroke="0" extrusionOk="0">
                  <a:moveTo>
                    <a:pt x="0" y="14459"/>
                  </a:moveTo>
                  <a:cubicBezTo>
                    <a:pt x="3034" y="5798"/>
                    <a:pt x="11209" y="-1"/>
                    <a:pt x="20386" y="0"/>
                  </a:cubicBezTo>
                  <a:cubicBezTo>
                    <a:pt x="32315" y="0"/>
                    <a:pt x="41986" y="9670"/>
                    <a:pt x="41986" y="21600"/>
                  </a:cubicBezTo>
                  <a:cubicBezTo>
                    <a:pt x="41986" y="33529"/>
                    <a:pt x="32315" y="43200"/>
                    <a:pt x="20386" y="43200"/>
                  </a:cubicBezTo>
                  <a:cubicBezTo>
                    <a:pt x="12109" y="43200"/>
                    <a:pt x="4560" y="38470"/>
                    <a:pt x="949" y="31023"/>
                  </a:cubicBezTo>
                  <a:lnTo>
                    <a:pt x="20386" y="21600"/>
                  </a:lnTo>
                  <a:close/>
                </a:path>
              </a:pathLst>
            </a:custGeom>
            <a:noFill/>
            <a:ln w="412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720" y="2208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256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307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3072" y="1776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2" name="Equation" r:id="rId3" imgW="126720" imgH="139680" progId="Equation.3">
                    <p:embed/>
                  </p:oleObj>
                </mc:Choice>
                <mc:Fallback>
                  <p:oleObj name="Equation" r:id="rId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776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2109" y="1367"/>
            <a:ext cx="27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3" name="Equation" r:id="rId5" imgW="203040" imgH="177480" progId="Equation.3">
                    <p:embed/>
                  </p:oleObj>
                </mc:Choice>
                <mc:Fallback>
                  <p:oleObj name="Equation" r:id="rId5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367"/>
                          <a:ext cx="274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Arc 11"/>
            <p:cNvSpPr>
              <a:spLocks/>
            </p:cNvSpPr>
            <p:nvPr/>
          </p:nvSpPr>
          <p:spPr bwMode="auto">
            <a:xfrm flipH="1">
              <a:off x="3410" y="2016"/>
              <a:ext cx="190" cy="323"/>
            </a:xfrm>
            <a:custGeom>
              <a:avLst/>
              <a:gdLst>
                <a:gd name="G0" fmla="+- 11772 0 0"/>
                <a:gd name="G1" fmla="+- 20168 0 0"/>
                <a:gd name="G2" fmla="+- 21600 0 0"/>
                <a:gd name="T0" fmla="*/ 19506 w 33372"/>
                <a:gd name="T1" fmla="*/ 0 h 41768"/>
                <a:gd name="T2" fmla="*/ 0 w 33372"/>
                <a:gd name="T3" fmla="*/ 38278 h 41768"/>
                <a:gd name="T4" fmla="*/ 11772 w 33372"/>
                <a:gd name="T5" fmla="*/ 20168 h 4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372" h="41768" fill="none" extrusionOk="0">
                  <a:moveTo>
                    <a:pt x="19505" y="0"/>
                  </a:moveTo>
                  <a:cubicBezTo>
                    <a:pt x="27858" y="3202"/>
                    <a:pt x="33372" y="11222"/>
                    <a:pt x="33372" y="20168"/>
                  </a:cubicBezTo>
                  <a:cubicBezTo>
                    <a:pt x="33372" y="32097"/>
                    <a:pt x="23701" y="41768"/>
                    <a:pt x="11772" y="41768"/>
                  </a:cubicBezTo>
                  <a:cubicBezTo>
                    <a:pt x="7592" y="41768"/>
                    <a:pt x="3503" y="40555"/>
                    <a:pt x="-1" y="38278"/>
                  </a:cubicBezTo>
                </a:path>
                <a:path w="33372" h="41768" stroke="0" extrusionOk="0">
                  <a:moveTo>
                    <a:pt x="19505" y="0"/>
                  </a:moveTo>
                  <a:cubicBezTo>
                    <a:pt x="27858" y="3202"/>
                    <a:pt x="33372" y="11222"/>
                    <a:pt x="33372" y="20168"/>
                  </a:cubicBezTo>
                  <a:cubicBezTo>
                    <a:pt x="33372" y="32097"/>
                    <a:pt x="23701" y="41768"/>
                    <a:pt x="11772" y="41768"/>
                  </a:cubicBezTo>
                  <a:cubicBezTo>
                    <a:pt x="7592" y="41768"/>
                    <a:pt x="3503" y="40555"/>
                    <a:pt x="-1" y="38278"/>
                  </a:cubicBezTo>
                  <a:lnTo>
                    <a:pt x="11772" y="201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3456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3552" y="1920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4" name="Equation" r:id="rId7" imgW="152280" imgH="139680" progId="Equation.3">
                    <p:embed/>
                  </p:oleObj>
                </mc:Choice>
                <mc:Fallback>
                  <p:oleObj name="Equation" r:id="rId7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20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360" y="22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00584" y="1981200"/>
            <a:ext cx="11440107" cy="904875"/>
            <a:chOff x="96" y="1200"/>
            <a:chExt cx="3840" cy="570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96" y="1200"/>
              <a:ext cx="3840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解：薄壁长圆筒表面的电荷旋转时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等效于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密绕螺线管：       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ea typeface="楷体_GB2312" pitchFamily="49" charset="-122"/>
                </a:rPr>
                <a:t>                    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。 式中</a:t>
              </a:r>
              <a:r>
                <a:rPr kumimoji="1" lang="en-US" altLang="zh-CN" sz="2400" b="1" dirty="0" err="1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b="1" i="1" dirty="0" err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        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为单位长度上的圆电流的电流强度。</a:t>
              </a:r>
            </a:p>
          </p:txBody>
        </p:sp>
        <p:graphicFrame>
          <p:nvGraphicFramePr>
            <p:cNvPr id="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4461768"/>
                </p:ext>
              </p:extLst>
            </p:nvPr>
          </p:nvGraphicFramePr>
          <p:xfrm>
            <a:off x="2543" y="1200"/>
            <a:ext cx="8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5" name="Equation" r:id="rId9" imgW="596880" imgH="228600" progId="Equation.3">
                    <p:embed/>
                  </p:oleObj>
                </mc:Choice>
                <mc:Fallback>
                  <p:oleObj name="Equation" r:id="rId9" imgW="596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3" y="1200"/>
                          <a:ext cx="8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33400" y="31242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单位长度带电：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468904"/>
              </p:ext>
            </p:extLst>
          </p:nvPr>
        </p:nvGraphicFramePr>
        <p:xfrm>
          <a:off x="2971800" y="2971800"/>
          <a:ext cx="8382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6" name="Equation" r:id="rId11" imgW="431640" imgH="393480" progId="Equation.3">
                  <p:embed/>
                </p:oleObj>
              </mc:Choice>
              <mc:Fallback>
                <p:oleObj name="Equation" r:id="rId11" imgW="431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71800"/>
                        <a:ext cx="8382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114800" y="30480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单位长度的电流：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293599"/>
              </p:ext>
            </p:extLst>
          </p:nvPr>
        </p:nvGraphicFramePr>
        <p:xfrm>
          <a:off x="6629400" y="2895600"/>
          <a:ext cx="2209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7" name="Equation" r:id="rId13" imgW="1066680" imgH="393480" progId="Equation.3">
                  <p:embed/>
                </p:oleObj>
              </mc:Choice>
              <mc:Fallback>
                <p:oleObj name="Equation" r:id="rId13" imgW="1066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895600"/>
                        <a:ext cx="2209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33400" y="3810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故圆筒内：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8950"/>
              </p:ext>
            </p:extLst>
          </p:nvPr>
        </p:nvGraphicFramePr>
        <p:xfrm>
          <a:off x="2514600" y="3733800"/>
          <a:ext cx="1676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8" name="Equation" r:id="rId15" imgW="736560" imgH="393480" progId="Equation.3">
                  <p:embed/>
                </p:oleObj>
              </mc:Choice>
              <mc:Fallback>
                <p:oleObj name="Equation" r:id="rId15" imgW="736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3800"/>
                        <a:ext cx="1676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05384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单匝圆线圈的磁通量：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40138"/>
              </p:ext>
            </p:extLst>
          </p:nvPr>
        </p:nvGraphicFramePr>
        <p:xfrm>
          <a:off x="4443984" y="4419600"/>
          <a:ext cx="3352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9" name="Equation" r:id="rId17" imgW="1663560" imgH="419040" progId="Equation.3">
                  <p:embed/>
                </p:oleObj>
              </mc:Choice>
              <mc:Fallback>
                <p:oleObj name="Equation" r:id="rId17" imgW="1663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984" y="4419600"/>
                        <a:ext cx="33528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262376"/>
              </p:ext>
            </p:extLst>
          </p:nvPr>
        </p:nvGraphicFramePr>
        <p:xfrm>
          <a:off x="938784" y="5181600"/>
          <a:ext cx="3352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0" name="Equation" r:id="rId19" imgW="1396800" imgH="457200" progId="Equation.3">
                  <p:embed/>
                </p:oleObj>
              </mc:Choice>
              <mc:Fallback>
                <p:oleObj name="Equation" r:id="rId19" imgW="139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784" y="5181600"/>
                        <a:ext cx="33528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97847"/>
              </p:ext>
            </p:extLst>
          </p:nvPr>
        </p:nvGraphicFramePr>
        <p:xfrm>
          <a:off x="4520184" y="5181600"/>
          <a:ext cx="28035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1" name="Equation" r:id="rId21" imgW="1168200" imgH="457200" progId="Equation.3">
                  <p:embed/>
                </p:oleObj>
              </mc:Choice>
              <mc:Fallback>
                <p:oleObj name="Equation" r:id="rId21" imgW="1168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184" y="5181600"/>
                        <a:ext cx="28035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57784" y="61722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电流方向：与长圆筒电荷运动的绕向一致。</a:t>
            </a:r>
          </a:p>
        </p:txBody>
      </p:sp>
    </p:spTree>
    <p:extLst>
      <p:ext uri="{BB962C8B-B14F-4D97-AF65-F5344CB8AC3E}">
        <p14:creationId xmlns:p14="http://schemas.microsoft.com/office/powerpoint/2010/main" val="71423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8" grpId="0" autoUpdateAnimBg="0"/>
      <p:bldP spid="20" grpId="0" autoUpdateAnimBg="0"/>
      <p:bldP spid="22" grpId="0" autoUpdateAnimBg="0"/>
      <p:bldP spid="24" grpId="0" autoUpdateAnimBg="0"/>
      <p:bldP spid="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762000"/>
            <a:ext cx="12192000" cy="12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7]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半径为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的长直螺线管单位长度上密绕有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匝线圈，在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管外有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一包围着螺线管、面积为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的圆线圈，其平面垂直于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螺线管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轴线。螺线管中电流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随时间作周期为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的变化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圆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线圈中的感生电动势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ε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1" baseline="-25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。画出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ε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- t</a:t>
            </a:r>
            <a:r>
              <a:rPr kumimoji="1" lang="en-US" altLang="zh-CN" sz="2400" b="1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曲线，注明时间坐标。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229600" y="1752600"/>
            <a:ext cx="2438400" cy="2057400"/>
            <a:chOff x="3696" y="1008"/>
            <a:chExt cx="1536" cy="1296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837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 rot="5400000">
              <a:off x="4312" y="832"/>
              <a:ext cx="311" cy="1528"/>
            </a:xfrm>
            <a:prstGeom prst="can">
              <a:avLst>
                <a:gd name="adj" fmla="val 42262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rc 6"/>
            <p:cNvSpPr>
              <a:spLocks/>
            </p:cNvSpPr>
            <p:nvPr/>
          </p:nvSpPr>
          <p:spPr bwMode="auto">
            <a:xfrm flipH="1">
              <a:off x="4431" y="1164"/>
              <a:ext cx="217" cy="829"/>
            </a:xfrm>
            <a:custGeom>
              <a:avLst/>
              <a:gdLst>
                <a:gd name="G0" fmla="+- 20386 0 0"/>
                <a:gd name="G1" fmla="+- 21600 0 0"/>
                <a:gd name="G2" fmla="+- 21600 0 0"/>
                <a:gd name="T0" fmla="*/ 0 w 41986"/>
                <a:gd name="T1" fmla="*/ 14459 h 43200"/>
                <a:gd name="T2" fmla="*/ 950 w 41986"/>
                <a:gd name="T3" fmla="*/ 31023 h 43200"/>
                <a:gd name="T4" fmla="*/ 20386 w 4198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986" h="43200" fill="none" extrusionOk="0">
                  <a:moveTo>
                    <a:pt x="0" y="14459"/>
                  </a:moveTo>
                  <a:cubicBezTo>
                    <a:pt x="3034" y="5798"/>
                    <a:pt x="11209" y="-1"/>
                    <a:pt x="20386" y="0"/>
                  </a:cubicBezTo>
                  <a:cubicBezTo>
                    <a:pt x="32315" y="0"/>
                    <a:pt x="41986" y="9670"/>
                    <a:pt x="41986" y="21600"/>
                  </a:cubicBezTo>
                  <a:cubicBezTo>
                    <a:pt x="41986" y="33529"/>
                    <a:pt x="32315" y="43200"/>
                    <a:pt x="20386" y="43200"/>
                  </a:cubicBezTo>
                  <a:cubicBezTo>
                    <a:pt x="12109" y="43200"/>
                    <a:pt x="4560" y="38470"/>
                    <a:pt x="949" y="31023"/>
                  </a:cubicBezTo>
                </a:path>
                <a:path w="41986" h="43200" stroke="0" extrusionOk="0">
                  <a:moveTo>
                    <a:pt x="0" y="14459"/>
                  </a:moveTo>
                  <a:cubicBezTo>
                    <a:pt x="3034" y="5798"/>
                    <a:pt x="11209" y="-1"/>
                    <a:pt x="20386" y="0"/>
                  </a:cubicBezTo>
                  <a:cubicBezTo>
                    <a:pt x="32315" y="0"/>
                    <a:pt x="41986" y="9670"/>
                    <a:pt x="41986" y="21600"/>
                  </a:cubicBezTo>
                  <a:cubicBezTo>
                    <a:pt x="41986" y="33529"/>
                    <a:pt x="32315" y="43200"/>
                    <a:pt x="20386" y="43200"/>
                  </a:cubicBezTo>
                  <a:cubicBezTo>
                    <a:pt x="12109" y="43200"/>
                    <a:pt x="4560" y="38470"/>
                    <a:pt x="949" y="31023"/>
                  </a:cubicBezTo>
                  <a:lnTo>
                    <a:pt x="20386" y="21600"/>
                  </a:lnTo>
                  <a:close/>
                </a:path>
              </a:pathLst>
            </a:custGeom>
            <a:noFill/>
            <a:ln w="412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5166" y="1440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5125" y="1248"/>
            <a:ext cx="107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79" name="Equation" r:id="rId3" imgW="152280" imgH="164880" progId="Equation.3">
                    <p:embed/>
                  </p:oleObj>
                </mc:Choice>
                <mc:Fallback>
                  <p:oleObj name="Equation" r:id="rId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5" y="1248"/>
                          <a:ext cx="107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4477" y="1008"/>
            <a:ext cx="9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80" name="Equation" r:id="rId5" imgW="139680" imgH="177480" progId="Equation.3">
                    <p:embed/>
                  </p:oleObj>
                </mc:Choice>
                <mc:Fallback>
                  <p:oleObj name="Equation" r:id="rId5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" y="1008"/>
                          <a:ext cx="97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837" y="1280"/>
              <a:ext cx="199" cy="640"/>
            </a:xfrm>
            <a:custGeom>
              <a:avLst/>
              <a:gdLst>
                <a:gd name="T0" fmla="*/ 0 w 288"/>
                <a:gd name="T1" fmla="*/ 160 h 608"/>
                <a:gd name="T2" fmla="*/ 48 w 288"/>
                <a:gd name="T3" fmla="*/ 64 h 608"/>
                <a:gd name="T4" fmla="*/ 192 w 288"/>
                <a:gd name="T5" fmla="*/ 544 h 608"/>
                <a:gd name="T6" fmla="*/ 288 w 288"/>
                <a:gd name="T7" fmla="*/ 44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608">
                  <a:moveTo>
                    <a:pt x="0" y="160"/>
                  </a:moveTo>
                  <a:cubicBezTo>
                    <a:pt x="8" y="80"/>
                    <a:pt x="16" y="0"/>
                    <a:pt x="48" y="64"/>
                  </a:cubicBezTo>
                  <a:cubicBezTo>
                    <a:pt x="80" y="128"/>
                    <a:pt x="152" y="480"/>
                    <a:pt x="192" y="544"/>
                  </a:cubicBezTo>
                  <a:cubicBezTo>
                    <a:pt x="232" y="608"/>
                    <a:pt x="260" y="528"/>
                    <a:pt x="288" y="44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036" y="1280"/>
              <a:ext cx="200" cy="640"/>
            </a:xfrm>
            <a:custGeom>
              <a:avLst/>
              <a:gdLst>
                <a:gd name="T0" fmla="*/ 0 w 288"/>
                <a:gd name="T1" fmla="*/ 160 h 608"/>
                <a:gd name="T2" fmla="*/ 48 w 288"/>
                <a:gd name="T3" fmla="*/ 64 h 608"/>
                <a:gd name="T4" fmla="*/ 192 w 288"/>
                <a:gd name="T5" fmla="*/ 544 h 608"/>
                <a:gd name="T6" fmla="*/ 288 w 288"/>
                <a:gd name="T7" fmla="*/ 44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608">
                  <a:moveTo>
                    <a:pt x="0" y="160"/>
                  </a:moveTo>
                  <a:cubicBezTo>
                    <a:pt x="8" y="80"/>
                    <a:pt x="16" y="0"/>
                    <a:pt x="48" y="64"/>
                  </a:cubicBezTo>
                  <a:cubicBezTo>
                    <a:pt x="80" y="128"/>
                    <a:pt x="152" y="480"/>
                    <a:pt x="192" y="544"/>
                  </a:cubicBezTo>
                  <a:cubicBezTo>
                    <a:pt x="232" y="608"/>
                    <a:pt x="260" y="528"/>
                    <a:pt x="288" y="44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236" y="1280"/>
              <a:ext cx="199" cy="640"/>
            </a:xfrm>
            <a:custGeom>
              <a:avLst/>
              <a:gdLst>
                <a:gd name="T0" fmla="*/ 0 w 288"/>
                <a:gd name="T1" fmla="*/ 160 h 608"/>
                <a:gd name="T2" fmla="*/ 48 w 288"/>
                <a:gd name="T3" fmla="*/ 64 h 608"/>
                <a:gd name="T4" fmla="*/ 192 w 288"/>
                <a:gd name="T5" fmla="*/ 544 h 608"/>
                <a:gd name="T6" fmla="*/ 288 w 288"/>
                <a:gd name="T7" fmla="*/ 44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608">
                  <a:moveTo>
                    <a:pt x="0" y="160"/>
                  </a:moveTo>
                  <a:cubicBezTo>
                    <a:pt x="8" y="80"/>
                    <a:pt x="16" y="0"/>
                    <a:pt x="48" y="64"/>
                  </a:cubicBezTo>
                  <a:cubicBezTo>
                    <a:pt x="80" y="128"/>
                    <a:pt x="152" y="480"/>
                    <a:pt x="192" y="544"/>
                  </a:cubicBezTo>
                  <a:cubicBezTo>
                    <a:pt x="232" y="608"/>
                    <a:pt x="260" y="528"/>
                    <a:pt x="288" y="44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468" y="1280"/>
              <a:ext cx="199" cy="640"/>
            </a:xfrm>
            <a:custGeom>
              <a:avLst/>
              <a:gdLst>
                <a:gd name="T0" fmla="*/ 0 w 288"/>
                <a:gd name="T1" fmla="*/ 160 h 608"/>
                <a:gd name="T2" fmla="*/ 48 w 288"/>
                <a:gd name="T3" fmla="*/ 64 h 608"/>
                <a:gd name="T4" fmla="*/ 192 w 288"/>
                <a:gd name="T5" fmla="*/ 544 h 608"/>
                <a:gd name="T6" fmla="*/ 288 w 288"/>
                <a:gd name="T7" fmla="*/ 44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608">
                  <a:moveTo>
                    <a:pt x="0" y="160"/>
                  </a:moveTo>
                  <a:cubicBezTo>
                    <a:pt x="8" y="80"/>
                    <a:pt x="16" y="0"/>
                    <a:pt x="48" y="64"/>
                  </a:cubicBezTo>
                  <a:cubicBezTo>
                    <a:pt x="80" y="128"/>
                    <a:pt x="152" y="480"/>
                    <a:pt x="192" y="544"/>
                  </a:cubicBezTo>
                  <a:cubicBezTo>
                    <a:pt x="232" y="608"/>
                    <a:pt x="260" y="528"/>
                    <a:pt x="288" y="44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701" y="1280"/>
              <a:ext cx="199" cy="640"/>
            </a:xfrm>
            <a:custGeom>
              <a:avLst/>
              <a:gdLst>
                <a:gd name="T0" fmla="*/ 0 w 288"/>
                <a:gd name="T1" fmla="*/ 160 h 608"/>
                <a:gd name="T2" fmla="*/ 48 w 288"/>
                <a:gd name="T3" fmla="*/ 64 h 608"/>
                <a:gd name="T4" fmla="*/ 192 w 288"/>
                <a:gd name="T5" fmla="*/ 544 h 608"/>
                <a:gd name="T6" fmla="*/ 288 w 288"/>
                <a:gd name="T7" fmla="*/ 44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608">
                  <a:moveTo>
                    <a:pt x="0" y="160"/>
                  </a:moveTo>
                  <a:cubicBezTo>
                    <a:pt x="8" y="80"/>
                    <a:pt x="16" y="0"/>
                    <a:pt x="48" y="64"/>
                  </a:cubicBezTo>
                  <a:cubicBezTo>
                    <a:pt x="80" y="128"/>
                    <a:pt x="152" y="480"/>
                    <a:pt x="192" y="544"/>
                  </a:cubicBezTo>
                  <a:cubicBezTo>
                    <a:pt x="232" y="608"/>
                    <a:pt x="260" y="528"/>
                    <a:pt x="288" y="44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900" y="1296"/>
              <a:ext cx="100" cy="432"/>
            </a:xfrm>
            <a:custGeom>
              <a:avLst/>
              <a:gdLst>
                <a:gd name="T0" fmla="*/ 0 w 144"/>
                <a:gd name="T1" fmla="*/ 144 h 432"/>
                <a:gd name="T2" fmla="*/ 48 w 144"/>
                <a:gd name="T3" fmla="*/ 48 h 432"/>
                <a:gd name="T4" fmla="*/ 144 w 144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432">
                  <a:moveTo>
                    <a:pt x="0" y="144"/>
                  </a:moveTo>
                  <a:cubicBezTo>
                    <a:pt x="12" y="72"/>
                    <a:pt x="24" y="0"/>
                    <a:pt x="48" y="48"/>
                  </a:cubicBezTo>
                  <a:cubicBezTo>
                    <a:pt x="72" y="96"/>
                    <a:pt x="108" y="264"/>
                    <a:pt x="144" y="43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5000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837" y="18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rot="10800000" flipV="1">
              <a:off x="5000" y="20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3696" y="1824"/>
            <a:ext cx="9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81" name="Equation" r:id="rId7" imgW="88560" imgH="164880" progId="Equation.3">
                    <p:embed/>
                  </p:oleObj>
                </mc:Choice>
                <mc:Fallback>
                  <p:oleObj name="Equation" r:id="rId7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824"/>
                          <a:ext cx="9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5033" y="1872"/>
            <a:ext cx="9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82" name="Equation" r:id="rId9" imgW="88560" imgH="164880" progId="Equation.3">
                    <p:embed/>
                  </p:oleObj>
                </mc:Choice>
                <mc:Fallback>
                  <p:oleObj name="Equation" r:id="rId9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" y="1872"/>
                          <a:ext cx="9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4036" y="1920"/>
            <a:ext cx="11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83" name="Equation" r:id="rId10" imgW="126720" imgH="139680" progId="Equation.3">
                    <p:embed/>
                  </p:oleObj>
                </mc:Choice>
                <mc:Fallback>
                  <p:oleObj name="Equation" r:id="rId10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6" y="1920"/>
                          <a:ext cx="11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-76200" y="23622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解：螺线管内磁感应强度为：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366234"/>
              </p:ext>
            </p:extLst>
          </p:nvPr>
        </p:nvGraphicFramePr>
        <p:xfrm>
          <a:off x="4191000" y="2438400"/>
          <a:ext cx="10668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4" name="Equation" r:id="rId12" imgW="571320" imgH="228600" progId="Equation.3">
                  <p:embed/>
                </p:oleObj>
              </mc:Choice>
              <mc:Fallback>
                <p:oleObj name="Equation" r:id="rId12" imgW="57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38400"/>
                        <a:ext cx="10668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762000" y="2819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圆线圈的磁通量为：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227414"/>
              </p:ext>
            </p:extLst>
          </p:nvPr>
        </p:nvGraphicFramePr>
        <p:xfrm>
          <a:off x="2209800" y="3200400"/>
          <a:ext cx="3048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5" name="Equation" r:id="rId14" imgW="1320480" imgH="241200" progId="Equation.3">
                  <p:embed/>
                </p:oleObj>
              </mc:Choice>
              <mc:Fallback>
                <p:oleObj name="Equation" r:id="rId14" imgW="1320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3048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62000" y="3581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感生电动势：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817845"/>
              </p:ext>
            </p:extLst>
          </p:nvPr>
        </p:nvGraphicFramePr>
        <p:xfrm>
          <a:off x="2286000" y="3886200"/>
          <a:ext cx="28956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6" name="Equation" r:id="rId16" imgW="1473120" imgH="393480" progId="Equation.3">
                  <p:embed/>
                </p:oleObj>
              </mc:Choice>
              <mc:Fallback>
                <p:oleObj name="Equation" r:id="rId16" imgW="1473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86200"/>
                        <a:ext cx="28956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838200" y="4495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由图知：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711592"/>
              </p:ext>
            </p:extLst>
          </p:nvPr>
        </p:nvGraphicFramePr>
        <p:xfrm>
          <a:off x="838200" y="5080000"/>
          <a:ext cx="4876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7" name="Equation" r:id="rId18" imgW="2501640" imgH="787320" progId="Equation.3">
                  <p:embed/>
                </p:oleObj>
              </mc:Choice>
              <mc:Fallback>
                <p:oleObj name="Equation" r:id="rId18" imgW="250164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80000"/>
                        <a:ext cx="48768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8382000" y="4038600"/>
            <a:ext cx="3048000" cy="1676400"/>
            <a:chOff x="3648" y="2448"/>
            <a:chExt cx="1920" cy="1056"/>
          </a:xfrm>
        </p:grpSpPr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3949" y="2507"/>
              <a:ext cx="0" cy="9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49" y="3077"/>
              <a:ext cx="1560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4699" y="2507"/>
              <a:ext cx="0" cy="9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V="1">
              <a:off x="5074" y="2507"/>
              <a:ext cx="0" cy="9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V="1">
              <a:off x="4323" y="2507"/>
              <a:ext cx="0" cy="9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" name="Object 36"/>
            <p:cNvGraphicFramePr>
              <a:graphicFrameLocks noChangeAspect="1"/>
            </p:cNvGraphicFramePr>
            <p:nvPr/>
          </p:nvGraphicFramePr>
          <p:xfrm>
            <a:off x="3762" y="3011"/>
            <a:ext cx="38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88" name="Equation" r:id="rId20" imgW="164880" imgH="177480" progId="Equation.3">
                    <p:embed/>
                  </p:oleObj>
                </mc:Choice>
                <mc:Fallback>
                  <p:oleObj name="Equation" r:id="rId20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2" y="3011"/>
                          <a:ext cx="384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7"/>
            <p:cNvGraphicFramePr>
              <a:graphicFrameLocks noChangeAspect="1"/>
            </p:cNvGraphicFramePr>
            <p:nvPr/>
          </p:nvGraphicFramePr>
          <p:xfrm>
            <a:off x="3706" y="2448"/>
            <a:ext cx="178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89" name="Equation" r:id="rId22" imgW="126720" imgH="164880" progId="Equation.3">
                    <p:embed/>
                  </p:oleObj>
                </mc:Choice>
                <mc:Fallback>
                  <p:oleObj name="Equation" r:id="rId22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6" y="2448"/>
                          <a:ext cx="178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8"/>
            <p:cNvGraphicFramePr>
              <a:graphicFrameLocks noChangeAspect="1"/>
            </p:cNvGraphicFramePr>
            <p:nvPr/>
          </p:nvGraphicFramePr>
          <p:xfrm>
            <a:off x="5404" y="3179"/>
            <a:ext cx="1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90" name="公式" r:id="rId24" imgW="88560" imgH="152280" progId="Equation.3">
                    <p:embed/>
                  </p:oleObj>
                </mc:Choice>
                <mc:Fallback>
                  <p:oleObj name="公式" r:id="rId24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4" y="3179"/>
                          <a:ext cx="16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9"/>
            <p:cNvGraphicFramePr>
              <a:graphicFrameLocks noChangeAspect="1"/>
            </p:cNvGraphicFramePr>
            <p:nvPr/>
          </p:nvGraphicFramePr>
          <p:xfrm>
            <a:off x="3691" y="2640"/>
            <a:ext cx="29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91" name="Equation" r:id="rId26" imgW="177480" imgH="228600" progId="Equation.3">
                    <p:embed/>
                  </p:oleObj>
                </mc:Choice>
                <mc:Fallback>
                  <p:oleObj name="Equation" r:id="rId26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1" y="2640"/>
                          <a:ext cx="29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0"/>
            <p:cNvGraphicFramePr>
              <a:graphicFrameLocks noChangeAspect="1"/>
            </p:cNvGraphicFramePr>
            <p:nvPr/>
          </p:nvGraphicFramePr>
          <p:xfrm>
            <a:off x="3989" y="3093"/>
            <a:ext cx="31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92" name="Equation" r:id="rId28" imgW="241200" imgH="304560" progId="Equation.3">
                    <p:embed/>
                  </p:oleObj>
                </mc:Choice>
                <mc:Fallback>
                  <p:oleObj name="Equation" r:id="rId28" imgW="2412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3093"/>
                          <a:ext cx="31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1"/>
            <p:cNvGraphicFramePr>
              <a:graphicFrameLocks noChangeAspect="1"/>
            </p:cNvGraphicFramePr>
            <p:nvPr/>
          </p:nvGraphicFramePr>
          <p:xfrm>
            <a:off x="3648" y="3238"/>
            <a:ext cx="23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93" name="Equation" r:id="rId30" imgW="291960" imgH="228600" progId="Equation.3">
                    <p:embed/>
                  </p:oleObj>
                </mc:Choice>
                <mc:Fallback>
                  <p:oleObj name="Equation" r:id="rId30" imgW="291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38"/>
                          <a:ext cx="23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3936" y="3387"/>
              <a:ext cx="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H="1">
              <a:off x="3936" y="2800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" name="Object 44"/>
            <p:cNvGraphicFramePr>
              <a:graphicFrameLocks noChangeAspect="1"/>
            </p:cNvGraphicFramePr>
            <p:nvPr/>
          </p:nvGraphicFramePr>
          <p:xfrm>
            <a:off x="4355" y="2800"/>
            <a:ext cx="36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94" name="Equation" r:id="rId32" imgW="317160" imgH="304560" progId="Equation.3">
                    <p:embed/>
                  </p:oleObj>
                </mc:Choice>
                <mc:Fallback>
                  <p:oleObj name="Equation" r:id="rId32" imgW="3171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" y="2800"/>
                          <a:ext cx="36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4146" y="2800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4513" y="3093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7" name="Object 47"/>
            <p:cNvGraphicFramePr>
              <a:graphicFrameLocks noChangeAspect="1"/>
            </p:cNvGraphicFramePr>
            <p:nvPr/>
          </p:nvGraphicFramePr>
          <p:xfrm>
            <a:off x="4723" y="3152"/>
            <a:ext cx="22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95" name="Equation" r:id="rId34" imgW="139680" imgH="164880" progId="Equation.3">
                    <p:embed/>
                  </p:oleObj>
                </mc:Choice>
                <mc:Fallback>
                  <p:oleObj name="Equation" r:id="rId34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3" y="3152"/>
                          <a:ext cx="22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" name="Group 48"/>
            <p:cNvGrpSpPr>
              <a:grpSpLocks/>
            </p:cNvGrpSpPr>
            <p:nvPr/>
          </p:nvGrpSpPr>
          <p:grpSpPr bwMode="auto">
            <a:xfrm>
              <a:off x="3949" y="2792"/>
              <a:ext cx="1283" cy="570"/>
              <a:chOff x="3949" y="2792"/>
              <a:chExt cx="1283" cy="570"/>
            </a:xfrm>
          </p:grpSpPr>
          <p:grpSp>
            <p:nvGrpSpPr>
              <p:cNvPr id="49" name="Group 49"/>
              <p:cNvGrpSpPr>
                <a:grpSpLocks/>
              </p:cNvGrpSpPr>
              <p:nvPr/>
            </p:nvGrpSpPr>
            <p:grpSpPr bwMode="auto">
              <a:xfrm>
                <a:off x="3949" y="2792"/>
                <a:ext cx="374" cy="285"/>
                <a:chOff x="384" y="1488"/>
                <a:chExt cx="192" cy="192"/>
              </a:xfrm>
            </p:grpSpPr>
            <p:sp>
              <p:nvSpPr>
                <p:cNvPr id="57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384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1"/>
                <p:cNvSpPr>
                  <a:spLocks noChangeShapeType="1"/>
                </p:cNvSpPr>
                <p:nvPr/>
              </p:nvSpPr>
              <p:spPr bwMode="auto">
                <a:xfrm>
                  <a:off x="480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Group 52"/>
              <p:cNvGrpSpPr>
                <a:grpSpLocks/>
              </p:cNvGrpSpPr>
              <p:nvPr/>
            </p:nvGrpSpPr>
            <p:grpSpPr bwMode="auto">
              <a:xfrm flipV="1">
                <a:off x="4323" y="3077"/>
                <a:ext cx="376" cy="285"/>
                <a:chOff x="384" y="1488"/>
                <a:chExt cx="192" cy="192"/>
              </a:xfrm>
            </p:grpSpPr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384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auto">
                <a:xfrm>
                  <a:off x="480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" name="Group 55"/>
              <p:cNvGrpSpPr>
                <a:grpSpLocks/>
              </p:cNvGrpSpPr>
              <p:nvPr/>
            </p:nvGrpSpPr>
            <p:grpSpPr bwMode="auto">
              <a:xfrm>
                <a:off x="4699" y="2792"/>
                <a:ext cx="375" cy="285"/>
                <a:chOff x="384" y="1488"/>
                <a:chExt cx="192" cy="192"/>
              </a:xfrm>
            </p:grpSpPr>
            <p:sp>
              <p:nvSpPr>
                <p:cNvPr id="53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84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7"/>
                <p:cNvSpPr>
                  <a:spLocks noChangeShapeType="1"/>
                </p:cNvSpPr>
                <p:nvPr/>
              </p:nvSpPr>
              <p:spPr bwMode="auto">
                <a:xfrm>
                  <a:off x="480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2" name="Line 58"/>
              <p:cNvSpPr>
                <a:spLocks noChangeShapeType="1"/>
              </p:cNvSpPr>
              <p:nvPr/>
            </p:nvSpPr>
            <p:spPr bwMode="auto">
              <a:xfrm>
                <a:off x="5040" y="3024"/>
                <a:ext cx="192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46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2" grpId="0" autoUpdateAnimBg="0"/>
      <p:bldP spid="24" grpId="0" autoUpdateAnimBg="0"/>
      <p:bldP spid="26" grpId="0" autoUpdateAnimBg="0"/>
      <p:bldP spid="2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36015"/>
              </p:ext>
            </p:extLst>
          </p:nvPr>
        </p:nvGraphicFramePr>
        <p:xfrm>
          <a:off x="1981200" y="914400"/>
          <a:ext cx="754380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2" name="Equation" r:id="rId3" imgW="3162240" imgH="812520" progId="Equation.3">
                  <p:embed/>
                </p:oleObj>
              </mc:Choice>
              <mc:Fallback>
                <p:oleObj name="Equation" r:id="rId3" imgW="31622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14400"/>
                        <a:ext cx="7543800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428875" y="2743200"/>
            <a:ext cx="6792913" cy="3505200"/>
            <a:chOff x="858" y="1488"/>
            <a:chExt cx="4279" cy="2208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216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344" y="2592"/>
              <a:ext cx="36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344" y="3168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776" y="2016"/>
              <a:ext cx="864" cy="0"/>
              <a:chOff x="1920" y="2112"/>
              <a:chExt cx="864" cy="0"/>
            </a:xfrm>
          </p:grpSpPr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2640" y="3168"/>
              <a:ext cx="864" cy="0"/>
              <a:chOff x="2784" y="2112"/>
              <a:chExt cx="864" cy="0"/>
            </a:xfrm>
          </p:grpSpPr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2784" y="2112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>
                <a:off x="3216" y="2112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3504" y="2016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1776" y="2016"/>
              <a:ext cx="0" cy="11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2640" y="2016"/>
              <a:ext cx="0" cy="11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504" y="2016"/>
              <a:ext cx="0" cy="11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17"/>
            <p:cNvGraphicFramePr>
              <a:graphicFrameLocks noChangeAspect="1"/>
            </p:cNvGraphicFramePr>
            <p:nvPr/>
          </p:nvGraphicFramePr>
          <p:xfrm>
            <a:off x="1104" y="1488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23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488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8"/>
            <p:cNvGraphicFramePr>
              <a:graphicFrameLocks noChangeAspect="1"/>
            </p:cNvGraphicFramePr>
            <p:nvPr/>
          </p:nvGraphicFramePr>
          <p:xfrm>
            <a:off x="858" y="2971"/>
            <a:ext cx="37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24" name="Equation" r:id="rId7" imgW="279360" imgH="253800" progId="Equation.3">
                    <p:embed/>
                  </p:oleObj>
                </mc:Choice>
                <mc:Fallback>
                  <p:oleObj name="Equation" r:id="rId7" imgW="2793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" y="2971"/>
                          <a:ext cx="37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9"/>
            <p:cNvGraphicFramePr>
              <a:graphicFrameLocks noChangeAspect="1"/>
            </p:cNvGraphicFramePr>
            <p:nvPr/>
          </p:nvGraphicFramePr>
          <p:xfrm>
            <a:off x="1037" y="1872"/>
            <a:ext cx="22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25" name="Equation" r:id="rId9" imgW="164880" imgH="253800" progId="Equation.3">
                    <p:embed/>
                  </p:oleObj>
                </mc:Choice>
                <mc:Fallback>
                  <p:oleObj name="Equation" r:id="rId9" imgW="1648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1872"/>
                          <a:ext cx="22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0"/>
            <p:cNvGraphicFramePr>
              <a:graphicFrameLocks noChangeAspect="1"/>
            </p:cNvGraphicFramePr>
            <p:nvPr/>
          </p:nvGraphicFramePr>
          <p:xfrm>
            <a:off x="1835" y="2592"/>
            <a:ext cx="181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26" name="Equation" r:id="rId11" imgW="164880" imgH="393480" progId="Equation.3">
                    <p:embed/>
                  </p:oleObj>
                </mc:Choice>
                <mc:Fallback>
                  <p:oleObj name="Equation" r:id="rId11" imgW="1648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" y="2592"/>
                          <a:ext cx="181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1"/>
            <p:cNvGraphicFramePr>
              <a:graphicFrameLocks noChangeAspect="1"/>
            </p:cNvGraphicFramePr>
            <p:nvPr/>
          </p:nvGraphicFramePr>
          <p:xfrm>
            <a:off x="2688" y="2592"/>
            <a:ext cx="264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27" name="Equation" r:id="rId13" imgW="241200" imgH="393480" progId="Equation.3">
                    <p:embed/>
                  </p:oleObj>
                </mc:Choice>
                <mc:Fallback>
                  <p:oleObj name="Equation" r:id="rId13" imgW="2412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592"/>
                          <a:ext cx="264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2"/>
            <p:cNvGraphicFramePr>
              <a:graphicFrameLocks noChangeAspect="1"/>
            </p:cNvGraphicFramePr>
            <p:nvPr/>
          </p:nvGraphicFramePr>
          <p:xfrm>
            <a:off x="3510" y="2592"/>
            <a:ext cx="265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28" name="Equation" r:id="rId15" imgW="241200" imgH="393480" progId="Equation.3">
                    <p:embed/>
                  </p:oleObj>
                </mc:Choice>
                <mc:Fallback>
                  <p:oleObj name="Equation" r:id="rId15" imgW="2412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2592"/>
                          <a:ext cx="265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3"/>
            <p:cNvGraphicFramePr>
              <a:graphicFrameLocks noChangeAspect="1"/>
            </p:cNvGraphicFramePr>
            <p:nvPr/>
          </p:nvGraphicFramePr>
          <p:xfrm>
            <a:off x="5017" y="2728"/>
            <a:ext cx="120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29" name="Equation" r:id="rId17" imgW="88560" imgH="152280" progId="Equation.3">
                    <p:embed/>
                  </p:oleObj>
                </mc:Choice>
                <mc:Fallback>
                  <p:oleObj name="Equation" r:id="rId17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" y="2728"/>
                          <a:ext cx="120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6135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71474" y="727456"/>
            <a:ext cx="115919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8]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三角形线框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ABC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与无限长直导线共面，其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边与直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导线平行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，位置和尺寸如图，求二者之间的互感系数。</a:t>
            </a:r>
            <a:endParaRPr kumimoji="1"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52475" y="1641856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解：取面元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136949"/>
              </p:ext>
            </p:extLst>
          </p:nvPr>
        </p:nvGraphicFramePr>
        <p:xfrm>
          <a:off x="2449513" y="1718056"/>
          <a:ext cx="40116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9" name="Equation" r:id="rId3" imgW="1828800" imgH="203040" progId="Equation.3">
                  <p:embed/>
                </p:oleObj>
              </mc:Choice>
              <mc:Fallback>
                <p:oleObj name="Equation" r:id="rId3" imgW="1828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1718056"/>
                        <a:ext cx="40116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352945"/>
              </p:ext>
            </p:extLst>
          </p:nvPr>
        </p:nvGraphicFramePr>
        <p:xfrm>
          <a:off x="7315200" y="1447800"/>
          <a:ext cx="185896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0" name="Equation" r:id="rId5" imgW="901440" imgH="419040" progId="Equation.3">
                  <p:embed/>
                </p:oleObj>
              </mc:Choice>
              <mc:Fallback>
                <p:oleObj name="Equation" r:id="rId5" imgW="901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47800"/>
                        <a:ext cx="1858962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604003"/>
              </p:ext>
            </p:extLst>
          </p:nvPr>
        </p:nvGraphicFramePr>
        <p:xfrm>
          <a:off x="2209800" y="2438400"/>
          <a:ext cx="54991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1" name="Equation" r:id="rId7" imgW="2641320" imgH="419040" progId="Equation.3">
                  <p:embed/>
                </p:oleObj>
              </mc:Choice>
              <mc:Fallback>
                <p:oleObj name="Equation" r:id="rId7" imgW="2641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54991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555408"/>
              </p:ext>
            </p:extLst>
          </p:nvPr>
        </p:nvGraphicFramePr>
        <p:xfrm>
          <a:off x="1981200" y="3352800"/>
          <a:ext cx="31210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2" name="Equation" r:id="rId9" imgW="1803240" imgH="482400" progId="Equation.3">
                  <p:embed/>
                </p:oleObj>
              </mc:Choice>
              <mc:Fallback>
                <p:oleObj name="Equation" r:id="rId9" imgW="1803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31210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058026"/>
              </p:ext>
            </p:extLst>
          </p:nvPr>
        </p:nvGraphicFramePr>
        <p:xfrm>
          <a:off x="5410200" y="3429000"/>
          <a:ext cx="31146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3" name="Equation" r:id="rId11" imgW="1815840" imgH="482400" progId="Equation.3">
                  <p:embed/>
                </p:oleObj>
              </mc:Choice>
              <mc:Fallback>
                <p:oleObj name="Equation" r:id="rId11" imgW="18158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29000"/>
                        <a:ext cx="311467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849973"/>
              </p:ext>
            </p:extLst>
          </p:nvPr>
        </p:nvGraphicFramePr>
        <p:xfrm>
          <a:off x="2362200" y="4495800"/>
          <a:ext cx="401943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4" name="Equation" r:id="rId13" imgW="1587240" imgH="393480" progId="Equation.3">
                  <p:embed/>
                </p:oleObj>
              </mc:Choice>
              <mc:Fallback>
                <p:oleObj name="Equation" r:id="rId13" imgW="1587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95800"/>
                        <a:ext cx="401943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982771"/>
              </p:ext>
            </p:extLst>
          </p:nvPr>
        </p:nvGraphicFramePr>
        <p:xfrm>
          <a:off x="1981200" y="5791200"/>
          <a:ext cx="444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5" name="Equation" r:id="rId15" imgW="2019240" imgH="393480" progId="Equation.3">
                  <p:embed/>
                </p:oleObj>
              </mc:Choice>
              <mc:Fallback>
                <p:oleObj name="Equation" r:id="rId15" imgW="2019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91200"/>
                        <a:ext cx="4445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10058400" y="1752600"/>
            <a:ext cx="2052637" cy="2667000"/>
            <a:chOff x="4467" y="760"/>
            <a:chExt cx="1293" cy="1680"/>
          </a:xfrm>
        </p:grpSpPr>
        <p:sp>
          <p:nvSpPr>
            <p:cNvPr id="12" name="Line 29"/>
            <p:cNvSpPr>
              <a:spLocks noChangeShapeType="1"/>
            </p:cNvSpPr>
            <p:nvPr/>
          </p:nvSpPr>
          <p:spPr bwMode="auto">
            <a:xfrm rot="10800000" flipH="1">
              <a:off x="4824" y="2058"/>
              <a:ext cx="8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4467" y="760"/>
              <a:ext cx="1293" cy="1680"/>
              <a:chOff x="4467" y="672"/>
              <a:chExt cx="1293" cy="1680"/>
            </a:xfrm>
          </p:grpSpPr>
          <p:graphicFrame>
            <p:nvGraphicFramePr>
              <p:cNvPr id="14" name="Object 25"/>
              <p:cNvGraphicFramePr>
                <a:graphicFrameLocks noChangeAspect="1"/>
              </p:cNvGraphicFramePr>
              <p:nvPr/>
            </p:nvGraphicFramePr>
            <p:xfrm>
              <a:off x="4595" y="1920"/>
              <a:ext cx="205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16" name="Equation" r:id="rId17" imgW="152280" imgH="164880" progId="Equation.3">
                      <p:embed/>
                    </p:oleObj>
                  </mc:Choice>
                  <mc:Fallback>
                    <p:oleObj name="Equation" r:id="rId17" imgW="1522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5" y="1920"/>
                            <a:ext cx="205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" name="Group 36"/>
              <p:cNvGrpSpPr>
                <a:grpSpLocks/>
              </p:cNvGrpSpPr>
              <p:nvPr/>
            </p:nvGrpSpPr>
            <p:grpSpPr bwMode="auto">
              <a:xfrm>
                <a:off x="4467" y="672"/>
                <a:ext cx="1293" cy="1680"/>
                <a:chOff x="4467" y="672"/>
                <a:chExt cx="1293" cy="1680"/>
              </a:xfrm>
            </p:grpSpPr>
            <p:sp>
              <p:nvSpPr>
                <p:cNvPr id="16" name="AutoShape 28"/>
                <p:cNvSpPr>
                  <a:spLocks noChangeArrowheads="1"/>
                </p:cNvSpPr>
                <p:nvPr/>
              </p:nvSpPr>
              <p:spPr bwMode="auto">
                <a:xfrm>
                  <a:off x="4835" y="1056"/>
                  <a:ext cx="672" cy="912"/>
                </a:xfrm>
                <a:prstGeom prst="rtTriangl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" name="Group 35"/>
                <p:cNvGrpSpPr>
                  <a:grpSpLocks/>
                </p:cNvGrpSpPr>
                <p:nvPr/>
              </p:nvGrpSpPr>
              <p:grpSpPr bwMode="auto">
                <a:xfrm>
                  <a:off x="4467" y="672"/>
                  <a:ext cx="1293" cy="1680"/>
                  <a:chOff x="4451" y="672"/>
                  <a:chExt cx="1293" cy="1680"/>
                </a:xfrm>
              </p:grpSpPr>
              <p:sp>
                <p:nvSpPr>
                  <p:cNvPr id="1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451" y="912"/>
                    <a:ext cx="0" cy="1104"/>
                  </a:xfrm>
                  <a:prstGeom prst="line">
                    <a:avLst/>
                  </a:prstGeom>
                  <a:noFill/>
                  <a:ln w="317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451" y="2016"/>
                    <a:ext cx="0" cy="336"/>
                  </a:xfrm>
                  <a:prstGeom prst="line">
                    <a:avLst/>
                  </a:prstGeom>
                  <a:noFill/>
                  <a:ln w="22225">
                    <a:solidFill>
                      <a:schemeClr val="accent2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451" y="672"/>
                    <a:ext cx="0" cy="240"/>
                  </a:xfrm>
                  <a:prstGeom prst="line">
                    <a:avLst/>
                  </a:prstGeom>
                  <a:noFill/>
                  <a:ln w="22225">
                    <a:solidFill>
                      <a:schemeClr val="accent2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451" y="1440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075" y="2256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51" y="225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507" y="1968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979" y="1296"/>
                    <a:ext cx="0" cy="6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5075" y="139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7" name="Object 21"/>
                  <p:cNvGraphicFramePr>
                    <a:graphicFrameLocks noChangeAspect="1"/>
                  </p:cNvGraphicFramePr>
                  <p:nvPr/>
                </p:nvGraphicFramePr>
                <p:xfrm>
                  <a:off x="4547" y="1200"/>
                  <a:ext cx="171" cy="1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617" name="Equation" r:id="rId19" imgW="126720" imgH="139680" progId="Equation.3">
                          <p:embed/>
                        </p:oleObj>
                      </mc:Choice>
                      <mc:Fallback>
                        <p:oleObj name="Equation" r:id="rId19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47" y="1200"/>
                                <a:ext cx="171" cy="1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8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4739" y="816"/>
                  <a:ext cx="206" cy="20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618" name="Equation" r:id="rId21" imgW="152280" imgH="152280" progId="Equation.3">
                          <p:embed/>
                        </p:oleObj>
                      </mc:Choice>
                      <mc:Fallback>
                        <p:oleObj name="Equation" r:id="rId21" imgW="152280" imgH="1522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39" y="816"/>
                                <a:ext cx="206" cy="20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9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5515" y="1728"/>
                  <a:ext cx="205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619" name="Equation" r:id="rId23" imgW="152280" imgH="177480" progId="Equation.3">
                          <p:embed/>
                        </p:oleObj>
                      </mc:Choice>
                      <mc:Fallback>
                        <p:oleObj name="Equation" r:id="rId23" imgW="15228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15" y="1728"/>
                                <a:ext cx="205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0" name="Object 24"/>
                  <p:cNvGraphicFramePr>
                    <a:graphicFrameLocks noChangeAspect="1"/>
                  </p:cNvGraphicFramePr>
                  <p:nvPr/>
                </p:nvGraphicFramePr>
                <p:xfrm>
                  <a:off x="4883" y="2112"/>
                  <a:ext cx="171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620" name="Equation" r:id="rId25" imgW="126720" imgH="177480" progId="Equation.3">
                          <p:embed/>
                        </p:oleObj>
                      </mc:Choice>
                      <mc:Fallback>
                        <p:oleObj name="Equation" r:id="rId25" imgW="12672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83" y="2112"/>
                                <a:ext cx="171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1" name="Object 26"/>
                  <p:cNvGraphicFramePr>
                    <a:graphicFrameLocks noChangeAspect="1"/>
                  </p:cNvGraphicFramePr>
                  <p:nvPr/>
                </p:nvGraphicFramePr>
                <p:xfrm>
                  <a:off x="4643" y="1584"/>
                  <a:ext cx="171" cy="18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621" name="Equation" r:id="rId27" imgW="126720" imgH="139680" progId="Equation.3">
                          <p:embed/>
                        </p:oleObj>
                      </mc:Choice>
                      <mc:Fallback>
                        <p:oleObj name="Equation" r:id="rId27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43" y="1584"/>
                                <a:ext cx="171" cy="18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" name="Object 27"/>
                  <p:cNvGraphicFramePr>
                    <a:graphicFrameLocks noChangeAspect="1"/>
                  </p:cNvGraphicFramePr>
                  <p:nvPr/>
                </p:nvGraphicFramePr>
                <p:xfrm>
                  <a:off x="4931" y="1968"/>
                  <a:ext cx="192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622" name="Equation" r:id="rId29" imgW="228600" imgH="177480" progId="Equation.3">
                          <p:embed/>
                        </p:oleObj>
                      </mc:Choice>
                      <mc:Fallback>
                        <p:oleObj name="Equation" r:id="rId29" imgW="22860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31" y="1968"/>
                                <a:ext cx="192" cy="1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3" name="Line 30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4800" y="1680"/>
                    <a:ext cx="15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2" y="1950"/>
                    <a:ext cx="192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000" i="1"/>
                      <a:t>O</a:t>
                    </a:r>
                  </a:p>
                </p:txBody>
              </p:sp>
              <p:graphicFrame>
                <p:nvGraphicFramePr>
                  <p:cNvPr id="35" name="Object 32"/>
                  <p:cNvGraphicFramePr>
                    <a:graphicFrameLocks noChangeAspect="1"/>
                  </p:cNvGraphicFramePr>
                  <p:nvPr/>
                </p:nvGraphicFramePr>
                <p:xfrm>
                  <a:off x="5573" y="2016"/>
                  <a:ext cx="171" cy="18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623" name="公式" r:id="rId31" imgW="126720" imgH="139680" progId="Equation.3">
                          <p:embed/>
                        </p:oleObj>
                      </mc:Choice>
                      <mc:Fallback>
                        <p:oleObj name="公式" r:id="rId31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73" y="2016"/>
                                <a:ext cx="171" cy="18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6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48" y="1680"/>
                    <a:ext cx="15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046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" y="590550"/>
            <a:ext cx="120396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9]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一无限长直导线通以电流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I =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sinωt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和直导线在同一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平面内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有一矩形线框，其短边与直导线平行，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b = 3c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 1 )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直导线与线框的互感系数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。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2 )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线框中的互感电动势。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0" y="1752600"/>
            <a:ext cx="2438400" cy="1944688"/>
            <a:chOff x="4032" y="624"/>
            <a:chExt cx="1536" cy="1225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 flipV="1">
              <a:off x="4535" y="624"/>
              <a:ext cx="0" cy="122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4614" y="672"/>
            <a:ext cx="95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06" name="公式" r:id="rId3" imgW="736560" imgH="228600" progId="Equation.3">
                    <p:embed/>
                  </p:oleObj>
                </mc:Choice>
                <mc:Fallback>
                  <p:oleObj name="公式" r:id="rId3" imgW="736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4" y="672"/>
                          <a:ext cx="95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224" y="1056"/>
              <a:ext cx="1116" cy="395"/>
            </a:xfrm>
            <a:prstGeom prst="rect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5369" y="1200"/>
            <a:ext cx="151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07" name="公式" r:id="rId5" imgW="126720" imgH="139680" progId="Equation.3">
                    <p:embed/>
                  </p:oleObj>
                </mc:Choice>
                <mc:Fallback>
                  <p:oleObj name="公式" r:id="rId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9" y="1200"/>
                          <a:ext cx="151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032" y="1477"/>
            <a:ext cx="165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08" name="公式" r:id="rId7" imgW="114120" imgH="139680" progId="Equation.3">
                    <p:embed/>
                  </p:oleObj>
                </mc:Choice>
                <mc:Fallback>
                  <p:oleObj name="公式" r:id="rId7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477"/>
                          <a:ext cx="165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5280" y="1440"/>
            <a:ext cx="17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09" name="公式" r:id="rId9" imgW="126720" imgH="177480" progId="Equation.3">
                    <p:embed/>
                  </p:oleObj>
                </mc:Choice>
                <mc:Fallback>
                  <p:oleObj name="公式" r:id="rId9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440"/>
                          <a:ext cx="17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4800" y="1676400"/>
            <a:ext cx="594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:1 )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设直导线通电流为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。建立坐标系，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  在距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点为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处取微元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167654"/>
              </p:ext>
            </p:extLst>
          </p:nvPr>
        </p:nvGraphicFramePr>
        <p:xfrm>
          <a:off x="4800600" y="2438400"/>
          <a:ext cx="170973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0" name="Equation" r:id="rId11" imgW="545760" imgH="393480" progId="Equation.3">
                  <p:embed/>
                </p:oleObj>
              </mc:Choice>
              <mc:Fallback>
                <p:oleObj name="Equation" r:id="rId11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438400"/>
                        <a:ext cx="170973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963963"/>
              </p:ext>
            </p:extLst>
          </p:nvPr>
        </p:nvGraphicFramePr>
        <p:xfrm>
          <a:off x="990600" y="4114800"/>
          <a:ext cx="76962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1" name="Equation" r:id="rId13" imgW="2793960" imgH="482400" progId="Equation.3">
                  <p:embed/>
                </p:oleObj>
              </mc:Choice>
              <mc:Fallback>
                <p:oleObj name="Equation" r:id="rId13" imgW="2793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76962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572065"/>
              </p:ext>
            </p:extLst>
          </p:nvPr>
        </p:nvGraphicFramePr>
        <p:xfrm>
          <a:off x="2514600" y="5410200"/>
          <a:ext cx="44196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2" name="Equation" r:id="rId15" imgW="1854000" imgH="431640" progId="Equation.3">
                  <p:embed/>
                </p:oleObj>
              </mc:Choice>
              <mc:Fallback>
                <p:oleObj name="Equation" r:id="rId15" imgW="1854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10200"/>
                        <a:ext cx="44196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9220200" y="3087688"/>
            <a:ext cx="2479675" cy="457200"/>
            <a:chOff x="4080" y="1488"/>
            <a:chExt cx="1562" cy="288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080" y="1488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4560" y="1536"/>
            <a:ext cx="21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13" name="Equation" r:id="rId17" imgW="126720" imgH="139680" progId="Equation.3">
                    <p:embed/>
                  </p:oleObj>
                </mc:Choice>
                <mc:Fallback>
                  <p:oleObj name="Equation" r:id="rId1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536"/>
                          <a:ext cx="21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5472" y="1540"/>
            <a:ext cx="17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14" name="Equation" r:id="rId19" imgW="126720" imgH="139680" progId="Equation.3">
                    <p:embed/>
                  </p:oleObj>
                </mc:Choice>
                <mc:Fallback>
                  <p:oleObj name="Equation" r:id="rId1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540"/>
                          <a:ext cx="17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10093325" y="2438400"/>
            <a:ext cx="727075" cy="1028700"/>
            <a:chOff x="4630" y="1079"/>
            <a:chExt cx="458" cy="648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896" y="1079"/>
              <a:ext cx="47" cy="409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4630" y="1296"/>
            <a:ext cx="17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15" name="Equation" r:id="rId21" imgW="126720" imgH="139680" progId="Equation.3">
                    <p:embed/>
                  </p:oleObj>
                </mc:Choice>
                <mc:Fallback>
                  <p:oleObj name="Equation" r:id="rId2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" y="1296"/>
                          <a:ext cx="17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4782" y="1488"/>
            <a:ext cx="30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16" name="Equation" r:id="rId22" imgW="228600" imgH="177480" progId="Equation.3">
                    <p:embed/>
                  </p:oleObj>
                </mc:Choice>
                <mc:Fallback>
                  <p:oleObj name="Equation" r:id="rId22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1488"/>
                          <a:ext cx="30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914400" y="2743200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处产生的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为：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532895"/>
              </p:ext>
            </p:extLst>
          </p:nvPr>
        </p:nvGraphicFramePr>
        <p:xfrm>
          <a:off x="4800600" y="3276600"/>
          <a:ext cx="21971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7" name="Equation" r:id="rId24" imgW="990360" imgH="393480" progId="Equation.3">
                  <p:embed/>
                </p:oleObj>
              </mc:Choice>
              <mc:Fallback>
                <p:oleObj name="Equation" r:id="rId24" imgW="990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600"/>
                        <a:ext cx="219710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762000" y="3429000"/>
            <a:ext cx="362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通过面元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的磁通为：</a:t>
            </a:r>
          </a:p>
        </p:txBody>
      </p:sp>
    </p:spTree>
    <p:extLst>
      <p:ext uri="{BB962C8B-B14F-4D97-AF65-F5344CB8AC3E}">
        <p14:creationId xmlns:p14="http://schemas.microsoft.com/office/powerpoint/2010/main" val="306305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0" grpId="0" autoUpdateAnimBg="0"/>
      <p:bldP spid="22" grpId="0" autoUpdateAnimBg="0"/>
      <p:bldP spid="2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2 )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线框中的互感电动势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990087"/>
              </p:ext>
            </p:extLst>
          </p:nvPr>
        </p:nvGraphicFramePr>
        <p:xfrm>
          <a:off x="3810000" y="1600200"/>
          <a:ext cx="4129994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1" name="Equation" r:id="rId3" imgW="1523880" imgH="812520" progId="Equation.3">
                  <p:embed/>
                </p:oleObj>
              </mc:Choice>
              <mc:Fallback>
                <p:oleObj name="Equation" r:id="rId3" imgW="15238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4129994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28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1676400" y="3733801"/>
            <a:ext cx="8458200" cy="733425"/>
            <a:chOff x="96" y="1842"/>
            <a:chExt cx="5328" cy="462"/>
          </a:xfrm>
        </p:grpSpPr>
        <p:sp>
          <p:nvSpPr>
            <p:cNvPr id="37891" name="Text Box 3"/>
            <p:cNvSpPr txBox="1">
              <a:spLocks noChangeArrowheads="1"/>
            </p:cNvSpPr>
            <p:nvPr/>
          </p:nvSpPr>
          <p:spPr bwMode="auto">
            <a:xfrm>
              <a:off x="96" y="1920"/>
              <a:ext cx="48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、用线圈的自感系数 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L </a:t>
              </a: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来表示线圈磁场能量的公式</a:t>
              </a:r>
            </a:p>
          </p:txBody>
        </p:sp>
        <p:graphicFrame>
          <p:nvGraphicFramePr>
            <p:cNvPr id="37892" name="Object 4"/>
            <p:cNvGraphicFramePr>
              <a:graphicFrameLocks noChangeAspect="1"/>
            </p:cNvGraphicFramePr>
            <p:nvPr/>
          </p:nvGraphicFramePr>
          <p:xfrm>
            <a:off x="4572" y="1842"/>
            <a:ext cx="85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02" name="公式" r:id="rId3" imgW="723600" imgH="393480" progId="Equation.3">
                    <p:embed/>
                  </p:oleObj>
                </mc:Choice>
                <mc:Fallback>
                  <p:oleObj name="公式" r:id="rId3" imgW="7236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1842"/>
                          <a:ext cx="852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209800" y="4267200"/>
            <a:ext cx="6400800" cy="1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A )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只适用于无限长密绕螺线管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B )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只适用于单匝圆线圈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 )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只适用于一个匝数很多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且密绕的螺线管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D )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适用于自感系数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一定的任意线圈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209800" y="5562600"/>
            <a:ext cx="685800" cy="381000"/>
            <a:chOff x="4752" y="2160"/>
            <a:chExt cx="768" cy="720"/>
          </a:xfrm>
        </p:grpSpPr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4752" y="2640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 flipV="1">
              <a:off x="4992" y="2160"/>
              <a:ext cx="528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897" name="Group 9"/>
          <p:cNvGrpSpPr>
            <a:grpSpLocks/>
          </p:cNvGrpSpPr>
          <p:nvPr/>
        </p:nvGrpSpPr>
        <p:grpSpPr bwMode="auto">
          <a:xfrm>
            <a:off x="2209800" y="3429000"/>
            <a:ext cx="609600" cy="381000"/>
            <a:chOff x="4752" y="2160"/>
            <a:chExt cx="768" cy="720"/>
          </a:xfrm>
        </p:grpSpPr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4752" y="2640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 flipV="1">
              <a:off x="4992" y="2160"/>
              <a:ext cx="528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00" name="Group 12"/>
          <p:cNvGrpSpPr>
            <a:grpSpLocks/>
          </p:cNvGrpSpPr>
          <p:nvPr/>
        </p:nvGrpSpPr>
        <p:grpSpPr bwMode="auto">
          <a:xfrm>
            <a:off x="2133600" y="1981201"/>
            <a:ext cx="8153400" cy="1717675"/>
            <a:chOff x="432" y="946"/>
            <a:chExt cx="5136" cy="1082"/>
          </a:xfrm>
        </p:grpSpPr>
        <p:graphicFrame>
          <p:nvGraphicFramePr>
            <p:cNvPr id="37901" name="Object 13"/>
            <p:cNvGraphicFramePr>
              <a:graphicFrameLocks noChangeAspect="1"/>
            </p:cNvGraphicFramePr>
            <p:nvPr/>
          </p:nvGraphicFramePr>
          <p:xfrm>
            <a:off x="1968" y="960"/>
            <a:ext cx="22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03" name="Equation" r:id="rId5" imgW="203040" imgH="241200" progId="Equation.3">
                    <p:embed/>
                  </p:oleObj>
                </mc:Choice>
                <mc:Fallback>
                  <p:oleObj name="Equation" r:id="rId5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960"/>
                          <a:ext cx="224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432" y="946"/>
              <a:ext cx="5136" cy="1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）闭合曲线 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l </a:t>
              </a: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上     处处相等。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）感应电场是保守力场。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）感应电场的电力线不是闭合曲线。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）在感应电场中不能像对静电场那样引入电势的概念。</a:t>
              </a:r>
            </a:p>
          </p:txBody>
        </p:sp>
      </p:grpSp>
      <p:grpSp>
        <p:nvGrpSpPr>
          <p:cNvPr id="37903" name="Group 15"/>
          <p:cNvGrpSpPr>
            <a:grpSpLocks/>
          </p:cNvGrpSpPr>
          <p:nvPr/>
        </p:nvGrpSpPr>
        <p:grpSpPr bwMode="auto">
          <a:xfrm>
            <a:off x="1676400" y="914401"/>
            <a:ext cx="8839200" cy="981075"/>
            <a:chOff x="96" y="144"/>
            <a:chExt cx="5568" cy="618"/>
          </a:xfrm>
        </p:grpSpPr>
        <p:graphicFrame>
          <p:nvGraphicFramePr>
            <p:cNvPr id="37904" name="Object 16"/>
            <p:cNvGraphicFramePr>
              <a:graphicFrameLocks noChangeAspect="1"/>
            </p:cNvGraphicFramePr>
            <p:nvPr/>
          </p:nvGraphicFramePr>
          <p:xfrm>
            <a:off x="3383" y="144"/>
            <a:ext cx="985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04" name="Equation" r:id="rId7" imgW="1066680" imgH="330120" progId="Equation.3">
                    <p:embed/>
                  </p:oleObj>
                </mc:Choice>
                <mc:Fallback>
                  <p:oleObj name="Equation" r:id="rId7" imgW="106668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3" y="144"/>
                          <a:ext cx="985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5" name="Object 17"/>
            <p:cNvGraphicFramePr>
              <a:graphicFrameLocks noChangeAspect="1"/>
            </p:cNvGraphicFramePr>
            <p:nvPr/>
          </p:nvGraphicFramePr>
          <p:xfrm>
            <a:off x="5040" y="192"/>
            <a:ext cx="24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05" name="Equation" r:id="rId9" imgW="203040" imgH="241200" progId="Equation.3">
                    <p:embed/>
                  </p:oleObj>
                </mc:Choice>
                <mc:Fallback>
                  <p:oleObj name="Equation" r:id="rId9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92"/>
                          <a:ext cx="240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96" y="192"/>
              <a:ext cx="5568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、在感应电场中电磁感应定律可写成                       ，式中     为  </a:t>
              </a:r>
            </a:p>
            <a:p>
              <a:pPr>
                <a:lnSpc>
                  <a:spcPct val="12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      感应电场的电场强度 。此式表明：</a:t>
              </a:r>
            </a:p>
          </p:txBody>
        </p:sp>
      </p:grp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3429000" y="182564"/>
            <a:ext cx="5029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思考与练习</a:t>
            </a:r>
          </a:p>
        </p:txBody>
      </p:sp>
    </p:spTree>
    <p:extLst>
      <p:ext uri="{BB962C8B-B14F-4D97-AF65-F5344CB8AC3E}">
        <p14:creationId xmlns:p14="http://schemas.microsoft.com/office/powerpoint/2010/main" val="373944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utoUpdateAnimBg="0"/>
      <p:bldP spid="3790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447800" y="2895599"/>
            <a:ext cx="8686800" cy="12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、一导体棒在均匀磁场中沿金属导轨向右作匀加速运动，磁场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      方向垂直导轨所在平面。若导轨电阻忽略不计，并设铁芯磁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      导率为常数，则达到稳定后在电容器的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极板上：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676400" y="4267200"/>
            <a:ext cx="85344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  A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）带有一定量的正电荷。        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）带有一定量的负电荷。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）带有越来越多的的正电荷。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）带有越来越多的负电荷。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6172200" y="4343399"/>
            <a:ext cx="762000" cy="381000"/>
            <a:chOff x="4752" y="2160"/>
            <a:chExt cx="768" cy="720"/>
          </a:xfrm>
        </p:grpSpPr>
        <p:sp>
          <p:nvSpPr>
            <p:cNvPr id="38917" name="Line 5"/>
            <p:cNvSpPr>
              <a:spLocks noChangeShapeType="1"/>
            </p:cNvSpPr>
            <p:nvPr/>
          </p:nvSpPr>
          <p:spPr bwMode="auto">
            <a:xfrm>
              <a:off x="4752" y="2640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 flipV="1">
              <a:off x="4992" y="2160"/>
              <a:ext cx="528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3581400" y="5334000"/>
            <a:ext cx="5105400" cy="1330325"/>
            <a:chOff x="1296" y="2693"/>
            <a:chExt cx="3216" cy="838"/>
          </a:xfrm>
        </p:grpSpPr>
        <p:grpSp>
          <p:nvGrpSpPr>
            <p:cNvPr id="38920" name="Group 8"/>
            <p:cNvGrpSpPr>
              <a:grpSpLocks/>
            </p:cNvGrpSpPr>
            <p:nvPr/>
          </p:nvGrpSpPr>
          <p:grpSpPr bwMode="auto">
            <a:xfrm>
              <a:off x="2223" y="2803"/>
              <a:ext cx="1168" cy="728"/>
              <a:chOff x="1824" y="2256"/>
              <a:chExt cx="1392" cy="864"/>
            </a:xfrm>
          </p:grpSpPr>
          <p:sp>
            <p:nvSpPr>
              <p:cNvPr id="38921" name="Rectangle 9"/>
              <p:cNvSpPr>
                <a:spLocks noChangeArrowheads="1"/>
              </p:cNvSpPr>
              <p:nvPr/>
            </p:nvSpPr>
            <p:spPr bwMode="auto">
              <a:xfrm>
                <a:off x="1824" y="2256"/>
                <a:ext cx="1392" cy="8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2" name="Rectangle 10"/>
              <p:cNvSpPr>
                <a:spLocks noChangeArrowheads="1"/>
              </p:cNvSpPr>
              <p:nvPr/>
            </p:nvSpPr>
            <p:spPr bwMode="auto">
              <a:xfrm>
                <a:off x="1920" y="2352"/>
                <a:ext cx="1200" cy="6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3391" y="2925"/>
              <a:ext cx="9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3270" y="3329"/>
              <a:ext cx="1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3391" y="324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Freeform 14"/>
            <p:cNvSpPr>
              <a:spLocks/>
            </p:cNvSpPr>
            <p:nvPr/>
          </p:nvSpPr>
          <p:spPr bwMode="auto">
            <a:xfrm>
              <a:off x="3270" y="3288"/>
              <a:ext cx="41" cy="41"/>
            </a:xfrm>
            <a:custGeom>
              <a:avLst/>
              <a:gdLst>
                <a:gd name="T0" fmla="*/ 96 w 96"/>
                <a:gd name="T1" fmla="*/ 0 h 56"/>
                <a:gd name="T2" fmla="*/ 0 w 96"/>
                <a:gd name="T3" fmla="*/ 48 h 56"/>
                <a:gd name="T4" fmla="*/ 96 w 96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56">
                  <a:moveTo>
                    <a:pt x="96" y="0"/>
                  </a:moveTo>
                  <a:cubicBezTo>
                    <a:pt x="96" y="0"/>
                    <a:pt x="0" y="40"/>
                    <a:pt x="0" y="48"/>
                  </a:cubicBezTo>
                  <a:cubicBezTo>
                    <a:pt x="0" y="56"/>
                    <a:pt x="96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1497" y="2925"/>
              <a:ext cx="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 flipH="1">
              <a:off x="1497" y="3329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Freeform 17"/>
            <p:cNvSpPr>
              <a:spLocks/>
            </p:cNvSpPr>
            <p:nvPr/>
          </p:nvSpPr>
          <p:spPr bwMode="auto">
            <a:xfrm>
              <a:off x="2142" y="3167"/>
              <a:ext cx="202" cy="121"/>
            </a:xfrm>
            <a:custGeom>
              <a:avLst/>
              <a:gdLst>
                <a:gd name="T0" fmla="*/ 120 w 296"/>
                <a:gd name="T1" fmla="*/ 0 h 192"/>
                <a:gd name="T2" fmla="*/ 24 w 296"/>
                <a:gd name="T3" fmla="*/ 48 h 192"/>
                <a:gd name="T4" fmla="*/ 264 w 296"/>
                <a:gd name="T5" fmla="*/ 96 h 192"/>
                <a:gd name="T6" fmla="*/ 216 w 2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192">
                  <a:moveTo>
                    <a:pt x="120" y="0"/>
                  </a:moveTo>
                  <a:cubicBezTo>
                    <a:pt x="60" y="16"/>
                    <a:pt x="0" y="32"/>
                    <a:pt x="24" y="48"/>
                  </a:cubicBezTo>
                  <a:cubicBezTo>
                    <a:pt x="48" y="64"/>
                    <a:pt x="232" y="72"/>
                    <a:pt x="264" y="96"/>
                  </a:cubicBezTo>
                  <a:cubicBezTo>
                    <a:pt x="296" y="120"/>
                    <a:pt x="224" y="176"/>
                    <a:pt x="216" y="19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Freeform 18"/>
            <p:cNvSpPr>
              <a:spLocks/>
            </p:cNvSpPr>
            <p:nvPr/>
          </p:nvSpPr>
          <p:spPr bwMode="auto">
            <a:xfrm>
              <a:off x="2142" y="3005"/>
              <a:ext cx="202" cy="122"/>
            </a:xfrm>
            <a:custGeom>
              <a:avLst/>
              <a:gdLst>
                <a:gd name="T0" fmla="*/ 120 w 296"/>
                <a:gd name="T1" fmla="*/ 0 h 192"/>
                <a:gd name="T2" fmla="*/ 24 w 296"/>
                <a:gd name="T3" fmla="*/ 48 h 192"/>
                <a:gd name="T4" fmla="*/ 264 w 296"/>
                <a:gd name="T5" fmla="*/ 96 h 192"/>
                <a:gd name="T6" fmla="*/ 216 w 2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192">
                  <a:moveTo>
                    <a:pt x="120" y="0"/>
                  </a:moveTo>
                  <a:cubicBezTo>
                    <a:pt x="60" y="16"/>
                    <a:pt x="0" y="32"/>
                    <a:pt x="24" y="48"/>
                  </a:cubicBezTo>
                  <a:cubicBezTo>
                    <a:pt x="48" y="64"/>
                    <a:pt x="232" y="72"/>
                    <a:pt x="264" y="96"/>
                  </a:cubicBezTo>
                  <a:cubicBezTo>
                    <a:pt x="296" y="120"/>
                    <a:pt x="224" y="176"/>
                    <a:pt x="216" y="19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497" y="2925"/>
              <a:ext cx="0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1497" y="3167"/>
              <a:ext cx="0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>
              <a:off x="1417" y="3086"/>
              <a:ext cx="1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1417" y="3167"/>
              <a:ext cx="1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Freeform 23"/>
            <p:cNvSpPr>
              <a:spLocks/>
            </p:cNvSpPr>
            <p:nvPr/>
          </p:nvSpPr>
          <p:spPr bwMode="auto">
            <a:xfrm>
              <a:off x="3230" y="3127"/>
              <a:ext cx="202" cy="121"/>
            </a:xfrm>
            <a:custGeom>
              <a:avLst/>
              <a:gdLst>
                <a:gd name="T0" fmla="*/ 120 w 296"/>
                <a:gd name="T1" fmla="*/ 0 h 192"/>
                <a:gd name="T2" fmla="*/ 24 w 296"/>
                <a:gd name="T3" fmla="*/ 48 h 192"/>
                <a:gd name="T4" fmla="*/ 264 w 296"/>
                <a:gd name="T5" fmla="*/ 96 h 192"/>
                <a:gd name="T6" fmla="*/ 216 w 2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192">
                  <a:moveTo>
                    <a:pt x="120" y="0"/>
                  </a:moveTo>
                  <a:cubicBezTo>
                    <a:pt x="60" y="16"/>
                    <a:pt x="0" y="32"/>
                    <a:pt x="24" y="48"/>
                  </a:cubicBezTo>
                  <a:cubicBezTo>
                    <a:pt x="48" y="64"/>
                    <a:pt x="232" y="72"/>
                    <a:pt x="264" y="96"/>
                  </a:cubicBezTo>
                  <a:cubicBezTo>
                    <a:pt x="296" y="120"/>
                    <a:pt x="224" y="176"/>
                    <a:pt x="216" y="19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Freeform 24"/>
            <p:cNvSpPr>
              <a:spLocks/>
            </p:cNvSpPr>
            <p:nvPr/>
          </p:nvSpPr>
          <p:spPr bwMode="auto">
            <a:xfrm>
              <a:off x="3230" y="2965"/>
              <a:ext cx="202" cy="121"/>
            </a:xfrm>
            <a:custGeom>
              <a:avLst/>
              <a:gdLst>
                <a:gd name="T0" fmla="*/ 120 w 296"/>
                <a:gd name="T1" fmla="*/ 0 h 192"/>
                <a:gd name="T2" fmla="*/ 24 w 296"/>
                <a:gd name="T3" fmla="*/ 48 h 192"/>
                <a:gd name="T4" fmla="*/ 264 w 296"/>
                <a:gd name="T5" fmla="*/ 96 h 192"/>
                <a:gd name="T6" fmla="*/ 216 w 2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192">
                  <a:moveTo>
                    <a:pt x="120" y="0"/>
                  </a:moveTo>
                  <a:cubicBezTo>
                    <a:pt x="60" y="16"/>
                    <a:pt x="0" y="32"/>
                    <a:pt x="24" y="48"/>
                  </a:cubicBezTo>
                  <a:cubicBezTo>
                    <a:pt x="48" y="64"/>
                    <a:pt x="232" y="72"/>
                    <a:pt x="264" y="96"/>
                  </a:cubicBezTo>
                  <a:cubicBezTo>
                    <a:pt x="296" y="120"/>
                    <a:pt x="224" y="176"/>
                    <a:pt x="216" y="19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Freeform 25"/>
            <p:cNvSpPr>
              <a:spLocks/>
            </p:cNvSpPr>
            <p:nvPr/>
          </p:nvSpPr>
          <p:spPr bwMode="auto">
            <a:xfrm>
              <a:off x="2263" y="2918"/>
              <a:ext cx="81" cy="7"/>
            </a:xfrm>
            <a:custGeom>
              <a:avLst/>
              <a:gdLst>
                <a:gd name="T0" fmla="*/ 0 w 96"/>
                <a:gd name="T1" fmla="*/ 8 h 8"/>
                <a:gd name="T2" fmla="*/ 96 w 96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8">
                  <a:moveTo>
                    <a:pt x="0" y="8"/>
                  </a:moveTo>
                  <a:cubicBezTo>
                    <a:pt x="44" y="4"/>
                    <a:pt x="88" y="0"/>
                    <a:pt x="9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38" name="Group 26"/>
            <p:cNvGrpSpPr>
              <a:grpSpLocks/>
            </p:cNvGrpSpPr>
            <p:nvPr/>
          </p:nvGrpSpPr>
          <p:grpSpPr bwMode="auto">
            <a:xfrm>
              <a:off x="3593" y="2803"/>
              <a:ext cx="725" cy="688"/>
              <a:chOff x="3648" y="1920"/>
              <a:chExt cx="864" cy="816"/>
            </a:xfrm>
          </p:grpSpPr>
          <p:graphicFrame>
            <p:nvGraphicFramePr>
              <p:cNvPr id="38939" name="Object 27"/>
              <p:cNvGraphicFramePr>
                <a:graphicFrameLocks noChangeAspect="1"/>
              </p:cNvGraphicFramePr>
              <p:nvPr/>
            </p:nvGraphicFramePr>
            <p:xfrm>
              <a:off x="3648" y="192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14" name="Equation" r:id="rId3" imgW="114120" imgH="126720" progId="Equation.3">
                      <p:embed/>
                    </p:oleObj>
                  </mc:Choice>
                  <mc:Fallback>
                    <p:oleObj name="Equation" r:id="rId3" imgW="1141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92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0" name="Object 28"/>
              <p:cNvGraphicFramePr>
                <a:graphicFrameLocks noChangeAspect="1"/>
              </p:cNvGraphicFramePr>
              <p:nvPr/>
            </p:nvGraphicFramePr>
            <p:xfrm>
              <a:off x="3984" y="192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15" name="Equation" r:id="rId5" imgW="114120" imgH="126720" progId="Equation.3">
                      <p:embed/>
                    </p:oleObj>
                  </mc:Choice>
                  <mc:Fallback>
                    <p:oleObj name="Equation" r:id="rId5" imgW="1141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92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1" name="Object 29"/>
              <p:cNvGraphicFramePr>
                <a:graphicFrameLocks noChangeAspect="1"/>
              </p:cNvGraphicFramePr>
              <p:nvPr/>
            </p:nvGraphicFramePr>
            <p:xfrm>
              <a:off x="4303" y="192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16" name="Equation" r:id="rId7" imgW="114120" imgH="126720" progId="Equation.3">
                      <p:embed/>
                    </p:oleObj>
                  </mc:Choice>
                  <mc:Fallback>
                    <p:oleObj name="Equation" r:id="rId7" imgW="1141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3" y="192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2" name="Object 30"/>
              <p:cNvGraphicFramePr>
                <a:graphicFrameLocks noChangeAspect="1"/>
              </p:cNvGraphicFramePr>
              <p:nvPr/>
            </p:nvGraphicFramePr>
            <p:xfrm>
              <a:off x="3648" y="2216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17" name="Equation" r:id="rId9" imgW="114120" imgH="126720" progId="Equation.3">
                      <p:embed/>
                    </p:oleObj>
                  </mc:Choice>
                  <mc:Fallback>
                    <p:oleObj name="Equation" r:id="rId9" imgW="1141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6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3" name="Object 31"/>
              <p:cNvGraphicFramePr>
                <a:graphicFrameLocks noChangeAspect="1"/>
              </p:cNvGraphicFramePr>
              <p:nvPr/>
            </p:nvGraphicFramePr>
            <p:xfrm>
              <a:off x="3984" y="2216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18" name="Equation" r:id="rId11" imgW="114120" imgH="126720" progId="Equation.3">
                      <p:embed/>
                    </p:oleObj>
                  </mc:Choice>
                  <mc:Fallback>
                    <p:oleObj name="Equation" r:id="rId11" imgW="1141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216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4" name="Object 32"/>
              <p:cNvGraphicFramePr>
                <a:graphicFrameLocks noChangeAspect="1"/>
              </p:cNvGraphicFramePr>
              <p:nvPr/>
            </p:nvGraphicFramePr>
            <p:xfrm>
              <a:off x="4303" y="2216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19" name="Equation" r:id="rId13" imgW="114120" imgH="126720" progId="Equation.3">
                      <p:embed/>
                    </p:oleObj>
                  </mc:Choice>
                  <mc:Fallback>
                    <p:oleObj name="Equation" r:id="rId13" imgW="1141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3" y="2216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5" name="Object 33"/>
              <p:cNvGraphicFramePr>
                <a:graphicFrameLocks noChangeAspect="1"/>
              </p:cNvGraphicFramePr>
              <p:nvPr/>
            </p:nvGraphicFramePr>
            <p:xfrm>
              <a:off x="3648" y="2504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20" name="Equation" r:id="rId15" imgW="114120" imgH="126720" progId="Equation.3">
                      <p:embed/>
                    </p:oleObj>
                  </mc:Choice>
                  <mc:Fallback>
                    <p:oleObj name="Equation" r:id="rId15" imgW="1141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504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6" name="Object 34"/>
              <p:cNvGraphicFramePr>
                <a:graphicFrameLocks noChangeAspect="1"/>
              </p:cNvGraphicFramePr>
              <p:nvPr/>
            </p:nvGraphicFramePr>
            <p:xfrm>
              <a:off x="3984" y="2504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21" name="Equation" r:id="rId17" imgW="114120" imgH="126720" progId="Equation.3">
                      <p:embed/>
                    </p:oleObj>
                  </mc:Choice>
                  <mc:Fallback>
                    <p:oleObj name="Equation" r:id="rId17" imgW="1141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504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7" name="Object 35"/>
              <p:cNvGraphicFramePr>
                <a:graphicFrameLocks noChangeAspect="1"/>
              </p:cNvGraphicFramePr>
              <p:nvPr/>
            </p:nvGraphicFramePr>
            <p:xfrm>
              <a:off x="4303" y="2504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22" name="Equation" r:id="rId19" imgW="114120" imgH="126720" progId="Equation.3">
                      <p:embed/>
                    </p:oleObj>
                  </mc:Choice>
                  <mc:Fallback>
                    <p:oleObj name="Equation" r:id="rId19" imgW="1141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3" y="2504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>
              <a:off x="3754" y="2925"/>
              <a:ext cx="0" cy="40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Line 37"/>
            <p:cNvSpPr>
              <a:spLocks noChangeShapeType="1"/>
            </p:cNvSpPr>
            <p:nvPr/>
          </p:nvSpPr>
          <p:spPr bwMode="auto">
            <a:xfrm>
              <a:off x="3754" y="3127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50" name="Object 38"/>
            <p:cNvGraphicFramePr>
              <a:graphicFrameLocks noChangeAspect="1"/>
            </p:cNvGraphicFramePr>
            <p:nvPr/>
          </p:nvGraphicFramePr>
          <p:xfrm>
            <a:off x="1296" y="2884"/>
            <a:ext cx="175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23" name="Equation" r:id="rId21" imgW="203040" imgH="164880" progId="Equation.3">
                    <p:embed/>
                  </p:oleObj>
                </mc:Choice>
                <mc:Fallback>
                  <p:oleObj name="Equation" r:id="rId21" imgW="203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84"/>
                          <a:ext cx="175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1" name="Object 39"/>
            <p:cNvGraphicFramePr>
              <a:graphicFrameLocks noChangeAspect="1"/>
            </p:cNvGraphicFramePr>
            <p:nvPr/>
          </p:nvGraphicFramePr>
          <p:xfrm>
            <a:off x="1296" y="3208"/>
            <a:ext cx="153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24" name="Equation" r:id="rId23" imgW="177480" imgH="177480" progId="Equation.3">
                    <p:embed/>
                  </p:oleObj>
                </mc:Choice>
                <mc:Fallback>
                  <p:oleObj name="Equation" r:id="rId23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208"/>
                          <a:ext cx="153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2" name="Object 40"/>
            <p:cNvGraphicFramePr>
              <a:graphicFrameLocks noChangeAspect="1"/>
            </p:cNvGraphicFramePr>
            <p:nvPr/>
          </p:nvGraphicFramePr>
          <p:xfrm>
            <a:off x="3685" y="3378"/>
            <a:ext cx="109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25" name="Equation" r:id="rId25" imgW="126720" imgH="177480" progId="Equation.3">
                    <p:embed/>
                  </p:oleObj>
                </mc:Choice>
                <mc:Fallback>
                  <p:oleObj name="Equation" r:id="rId25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5" y="3378"/>
                          <a:ext cx="109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3" name="Object 41"/>
            <p:cNvGraphicFramePr>
              <a:graphicFrameLocks noChangeAspect="1"/>
            </p:cNvGraphicFramePr>
            <p:nvPr/>
          </p:nvGraphicFramePr>
          <p:xfrm>
            <a:off x="3685" y="2693"/>
            <a:ext cx="109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26" name="Equation" r:id="rId27" imgW="126720" imgH="139680" progId="Equation.3">
                    <p:embed/>
                  </p:oleObj>
                </mc:Choice>
                <mc:Fallback>
                  <p:oleObj name="Equation" r:id="rId2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5" y="2693"/>
                          <a:ext cx="109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4" name="Object 42"/>
            <p:cNvGraphicFramePr>
              <a:graphicFrameLocks noChangeAspect="1"/>
            </p:cNvGraphicFramePr>
            <p:nvPr/>
          </p:nvGraphicFramePr>
          <p:xfrm>
            <a:off x="4076" y="3111"/>
            <a:ext cx="109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27" name="Equation" r:id="rId29" imgW="126720" imgH="177480" progId="Equation.3">
                    <p:embed/>
                  </p:oleObj>
                </mc:Choice>
                <mc:Fallback>
                  <p:oleObj name="Equation" r:id="rId29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6" y="3111"/>
                          <a:ext cx="109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5" name="Object 43"/>
            <p:cNvGraphicFramePr>
              <a:graphicFrameLocks noChangeAspect="1"/>
            </p:cNvGraphicFramePr>
            <p:nvPr/>
          </p:nvGraphicFramePr>
          <p:xfrm>
            <a:off x="4318" y="3005"/>
            <a:ext cx="19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28" name="Equation" r:id="rId31" imgW="152280" imgH="190440" progId="Equation.3">
                    <p:embed/>
                  </p:oleObj>
                </mc:Choice>
                <mc:Fallback>
                  <p:oleObj name="Equation" r:id="rId31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8" y="3005"/>
                          <a:ext cx="19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56" name="Line 44"/>
            <p:cNvSpPr>
              <a:spLocks noChangeShapeType="1"/>
            </p:cNvSpPr>
            <p:nvPr/>
          </p:nvSpPr>
          <p:spPr bwMode="auto">
            <a:xfrm flipV="1">
              <a:off x="2545" y="3312"/>
              <a:ext cx="239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2496" y="3072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  <a:ea typeface="楷体_GB2312" pitchFamily="49" charset="-122"/>
                </a:rPr>
                <a:t>铁芯</a:t>
              </a:r>
            </a:p>
          </p:txBody>
        </p:sp>
      </p:grpSp>
      <p:sp>
        <p:nvSpPr>
          <p:cNvPr id="38958" name="Text Box 46"/>
          <p:cNvSpPr txBox="1">
            <a:spLocks noChangeArrowheads="1"/>
          </p:cNvSpPr>
          <p:nvPr/>
        </p:nvSpPr>
        <p:spPr bwMode="auto">
          <a:xfrm>
            <a:off x="1447800" y="685801"/>
            <a:ext cx="8763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、 在真空中一个通有电流的线圈 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所产生的磁场内有另一个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   线圈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i="1" dirty="0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相对位置固定，若线圈 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中没有电流通过，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   则线圈 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与 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间的互感系数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1828800" y="20574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A )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一定为零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B )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一定不为零 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 )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可以不为零  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D )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不可确定</a:t>
            </a:r>
          </a:p>
        </p:txBody>
      </p:sp>
      <p:grpSp>
        <p:nvGrpSpPr>
          <p:cNvPr id="38960" name="Group 48"/>
          <p:cNvGrpSpPr>
            <a:grpSpLocks/>
          </p:cNvGrpSpPr>
          <p:nvPr/>
        </p:nvGrpSpPr>
        <p:grpSpPr bwMode="auto">
          <a:xfrm>
            <a:off x="5715000" y="2133600"/>
            <a:ext cx="762000" cy="381000"/>
            <a:chOff x="4752" y="2160"/>
            <a:chExt cx="768" cy="720"/>
          </a:xfrm>
        </p:grpSpPr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>
              <a:off x="4752" y="2640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 flipV="1">
              <a:off x="4992" y="2160"/>
              <a:ext cx="528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2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utoUpdateAnimBg="0"/>
      <p:bldP spid="38958" grpId="0" autoUpdateAnimBg="0"/>
      <p:bldP spid="3895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3.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基本概念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A.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磁化强度矢量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215445"/>
              </p:ext>
            </p:extLst>
          </p:nvPr>
        </p:nvGraphicFramePr>
        <p:xfrm>
          <a:off x="3276600" y="762000"/>
          <a:ext cx="12049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30" name="公式" r:id="rId3" imgW="685800" imgH="431640" progId="Equation.3">
                  <p:embed/>
                </p:oleObj>
              </mc:Choice>
              <mc:Fallback>
                <p:oleObj name="公式" r:id="rId3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1204913" cy="755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62600" y="914400"/>
            <a:ext cx="1828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B.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磁化电流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819229"/>
              </p:ext>
            </p:extLst>
          </p:nvPr>
        </p:nvGraphicFramePr>
        <p:xfrm>
          <a:off x="7924800" y="838200"/>
          <a:ext cx="1676400" cy="820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31" name="公式" r:id="rId5" imgW="774360" imgH="368280" progId="Equation.3">
                  <p:embed/>
                </p:oleObj>
              </mc:Choice>
              <mc:Fallback>
                <p:oleObj name="公式" r:id="rId5" imgW="7743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838200"/>
                        <a:ext cx="1676400" cy="82091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57200" y="1981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C.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磁场强度定义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867331"/>
              </p:ext>
            </p:extLst>
          </p:nvPr>
        </p:nvGraphicFramePr>
        <p:xfrm>
          <a:off x="3124200" y="1905000"/>
          <a:ext cx="16764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32" name="公式" r:id="rId7" imgW="812520" imgH="457200" progId="Equation.3">
                  <p:embed/>
                </p:oleObj>
              </mc:Choice>
              <mc:Fallback>
                <p:oleObj name="公式" r:id="rId7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05000"/>
                        <a:ext cx="1676400" cy="944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1242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D.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几个物理量之间的关系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081960"/>
              </p:ext>
            </p:extLst>
          </p:nvPr>
        </p:nvGraphicFramePr>
        <p:xfrm>
          <a:off x="1524000" y="3810000"/>
          <a:ext cx="16002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33" name="公式" r:id="rId9" imgW="660240" imgH="253800" progId="Equation.3">
                  <p:embed/>
                </p:oleObj>
              </mc:Choice>
              <mc:Fallback>
                <p:oleObj name="公式" r:id="rId9" imgW="660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1600200" cy="611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467006"/>
              </p:ext>
            </p:extLst>
          </p:nvPr>
        </p:nvGraphicFramePr>
        <p:xfrm>
          <a:off x="4114800" y="3810000"/>
          <a:ext cx="12192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34" name="公式" r:id="rId11" imgW="520560" imgH="241200" progId="Equation.3">
                  <p:embed/>
                </p:oleObj>
              </mc:Choice>
              <mc:Fallback>
                <p:oleObj name="公式" r:id="rId11" imgW="520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0"/>
                        <a:ext cx="1219200" cy="560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309206"/>
              </p:ext>
            </p:extLst>
          </p:nvPr>
        </p:nvGraphicFramePr>
        <p:xfrm>
          <a:off x="6019800" y="3810000"/>
          <a:ext cx="2895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35" name="公式" r:id="rId13" imgW="1384200" imgH="228600" progId="Equation.3">
                  <p:embed/>
                </p:oleObj>
              </mc:Choice>
              <mc:Fallback>
                <p:oleObj name="公式" r:id="rId13" imgW="138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10000"/>
                        <a:ext cx="2895600" cy="4778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448800" y="3810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称为磁导率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81000" y="48006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4.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几种典型电流的磁场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33400" y="5410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(1)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一段直线电流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275607"/>
              </p:ext>
            </p:extLst>
          </p:nvPr>
        </p:nvGraphicFramePr>
        <p:xfrm>
          <a:off x="3124200" y="5334000"/>
          <a:ext cx="2590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36" name="公式" r:id="rId15" imgW="1511280" imgH="393480" progId="Equation.3">
                  <p:embed/>
                </p:oleObj>
              </mc:Choice>
              <mc:Fallback>
                <p:oleObj name="公式" r:id="rId15" imgW="1511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0"/>
                        <a:ext cx="2590800" cy="673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10058400" y="4572000"/>
            <a:ext cx="1265238" cy="2209800"/>
            <a:chOff x="4032" y="1728"/>
            <a:chExt cx="797" cy="1392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224" y="2208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4224" y="2688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 flipV="1">
              <a:off x="4224" y="220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4224" y="172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4032" y="2496"/>
            <a:ext cx="22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37" name="公式" r:id="rId17" imgW="126720" imgH="164880" progId="Equation.3">
                    <p:embed/>
                  </p:oleObj>
                </mc:Choice>
                <mc:Fallback>
                  <p:oleObj name="公式" r:id="rId1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496"/>
                          <a:ext cx="223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Arc 23"/>
            <p:cNvSpPr>
              <a:spLocks/>
            </p:cNvSpPr>
            <p:nvPr/>
          </p:nvSpPr>
          <p:spPr bwMode="auto">
            <a:xfrm>
              <a:off x="4224" y="2064"/>
              <a:ext cx="96" cy="2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4455"/>
                <a:gd name="T2" fmla="*/ 21411 w 21600"/>
                <a:gd name="T3" fmla="*/ 24455 h 24455"/>
                <a:gd name="T4" fmla="*/ 0 w 21600"/>
                <a:gd name="T5" fmla="*/ 21600 h 24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455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554"/>
                    <a:pt x="21536" y="23508"/>
                    <a:pt x="21410" y="24454"/>
                  </a:cubicBezTo>
                </a:path>
                <a:path w="21600" h="24455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554"/>
                    <a:pt x="21536" y="23508"/>
                    <a:pt x="21410" y="2445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rc 24"/>
            <p:cNvSpPr>
              <a:spLocks/>
            </p:cNvSpPr>
            <p:nvPr/>
          </p:nvSpPr>
          <p:spPr bwMode="auto">
            <a:xfrm>
              <a:off x="4224" y="2928"/>
              <a:ext cx="96" cy="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3582"/>
                <a:gd name="T2" fmla="*/ 17972 w 21600"/>
                <a:gd name="T3" fmla="*/ 33582 h 33582"/>
                <a:gd name="T4" fmla="*/ 0 w 21600"/>
                <a:gd name="T5" fmla="*/ 21600 h 3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582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864"/>
                    <a:pt x="20337" y="30033"/>
                    <a:pt x="17971" y="33581"/>
                  </a:cubicBezTo>
                </a:path>
                <a:path w="21600" h="33582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864"/>
                    <a:pt x="20337" y="30033"/>
                    <a:pt x="17971" y="3358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" name="Object 25"/>
            <p:cNvGraphicFramePr>
              <a:graphicFrameLocks noChangeAspect="1"/>
            </p:cNvGraphicFramePr>
            <p:nvPr/>
          </p:nvGraphicFramePr>
          <p:xfrm>
            <a:off x="4224" y="2736"/>
            <a:ext cx="16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38" name="公式" r:id="rId19" imgW="152280" imgH="215640" progId="Equation.3">
                    <p:embed/>
                  </p:oleObj>
                </mc:Choice>
                <mc:Fallback>
                  <p:oleObj name="公式" r:id="rId19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736"/>
                          <a:ext cx="16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4368" y="2112"/>
            <a:ext cx="18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39" name="公式" r:id="rId21" imgW="164880" imgH="215640" progId="Equation.3">
                    <p:embed/>
                  </p:oleObj>
                </mc:Choice>
                <mc:Fallback>
                  <p:oleObj name="公式" r:id="rId21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112"/>
                          <a:ext cx="18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4608" y="2544"/>
            <a:ext cx="2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40" name="公式" r:id="rId23" imgW="152280" imgH="164880" progId="Equation.3">
                    <p:embed/>
                  </p:oleObj>
                </mc:Choice>
                <mc:Fallback>
                  <p:oleObj name="公式" r:id="rId2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544"/>
                          <a:ext cx="22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33400" y="6172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(2)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无限长直线电流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17100"/>
              </p:ext>
            </p:extLst>
          </p:nvPr>
        </p:nvGraphicFramePr>
        <p:xfrm>
          <a:off x="3733800" y="6019800"/>
          <a:ext cx="1066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41" name="公式" r:id="rId25" imgW="558720" imgH="393480" progId="Equation.3">
                  <p:embed/>
                </p:oleObj>
              </mc:Choice>
              <mc:Fallback>
                <p:oleObj name="公式" r:id="rId25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19800"/>
                        <a:ext cx="1066800" cy="749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9" grpId="0" autoUpdateAnimBg="0"/>
      <p:bldP spid="13" grpId="0" autoUpdateAnimBg="0"/>
      <p:bldP spid="14" grpId="0" autoUpdateAnimBg="0"/>
      <p:bldP spid="15" grpId="0" autoUpdateAnimBg="0"/>
      <p:bldP spid="2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752600" y="609601"/>
            <a:ext cx="8686800" cy="11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、 在一自感线圈中通过的电流</a:t>
            </a:r>
            <a:r>
              <a:rPr lang="en-US" altLang="zh-CN" i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随时间 </a:t>
            </a:r>
            <a:r>
              <a:rPr lang="en-US" altLang="zh-CN" i="1">
                <a:latin typeface="楷体_GB2312" pitchFamily="49" charset="-122"/>
                <a:ea typeface="楷体_GB2312" pitchFamily="49" charset="-122"/>
              </a:rPr>
              <a:t>t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的变化规律如图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所示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若以</a:t>
            </a:r>
            <a:r>
              <a:rPr lang="en-US" altLang="zh-CN" i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的正方向作为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ε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的正方向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则代表线圈内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自感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电动势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ε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随时间变化规律的曲线为下图中的哪一个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6781800" y="1905001"/>
            <a:ext cx="2895600" cy="2454275"/>
            <a:chOff x="4230" y="732"/>
            <a:chExt cx="1362" cy="1546"/>
          </a:xfrm>
        </p:grpSpPr>
        <p:grpSp>
          <p:nvGrpSpPr>
            <p:cNvPr id="39940" name="Group 4"/>
            <p:cNvGrpSpPr>
              <a:grpSpLocks/>
            </p:cNvGrpSpPr>
            <p:nvPr/>
          </p:nvGrpSpPr>
          <p:grpSpPr bwMode="auto">
            <a:xfrm>
              <a:off x="4485" y="732"/>
              <a:ext cx="1107" cy="1195"/>
              <a:chOff x="384" y="1296"/>
              <a:chExt cx="960" cy="672"/>
            </a:xfrm>
          </p:grpSpPr>
          <p:sp>
            <p:nvSpPr>
              <p:cNvPr id="39941" name="Line 5"/>
              <p:cNvSpPr>
                <a:spLocks noChangeShapeType="1"/>
              </p:cNvSpPr>
              <p:nvPr/>
            </p:nvSpPr>
            <p:spPr bwMode="auto">
              <a:xfrm flipV="1">
                <a:off x="384" y="1296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2" name="Line 6"/>
              <p:cNvSpPr>
                <a:spLocks noChangeShapeType="1"/>
              </p:cNvSpPr>
              <p:nvPr/>
            </p:nvSpPr>
            <p:spPr bwMode="auto">
              <a:xfrm>
                <a:off x="384" y="168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3" name="Line 7"/>
              <p:cNvSpPr>
                <a:spLocks noChangeShapeType="1"/>
              </p:cNvSpPr>
              <p:nvPr/>
            </p:nvSpPr>
            <p:spPr bwMode="auto">
              <a:xfrm flipV="1">
                <a:off x="768" y="1296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4" name="Line 8"/>
              <p:cNvSpPr>
                <a:spLocks noChangeShapeType="1"/>
              </p:cNvSpPr>
              <p:nvPr/>
            </p:nvSpPr>
            <p:spPr bwMode="auto">
              <a:xfrm flipV="1">
                <a:off x="960" y="1296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5" name="Line 9"/>
              <p:cNvSpPr>
                <a:spLocks noChangeShapeType="1"/>
              </p:cNvSpPr>
              <p:nvPr/>
            </p:nvSpPr>
            <p:spPr bwMode="auto">
              <a:xfrm flipV="1">
                <a:off x="576" y="1296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946" name="Group 10"/>
              <p:cNvGrpSpPr>
                <a:grpSpLocks/>
              </p:cNvGrpSpPr>
              <p:nvPr/>
            </p:nvGrpSpPr>
            <p:grpSpPr bwMode="auto">
              <a:xfrm>
                <a:off x="384" y="1488"/>
                <a:ext cx="192" cy="192"/>
                <a:chOff x="384" y="1488"/>
                <a:chExt cx="192" cy="192"/>
              </a:xfrm>
            </p:grpSpPr>
            <p:sp>
              <p:nvSpPr>
                <p:cNvPr id="3994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84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48" name="Line 12"/>
                <p:cNvSpPr>
                  <a:spLocks noChangeShapeType="1"/>
                </p:cNvSpPr>
                <p:nvPr/>
              </p:nvSpPr>
              <p:spPr bwMode="auto">
                <a:xfrm>
                  <a:off x="480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949" name="Group 13"/>
              <p:cNvGrpSpPr>
                <a:grpSpLocks/>
              </p:cNvGrpSpPr>
              <p:nvPr/>
            </p:nvGrpSpPr>
            <p:grpSpPr bwMode="auto">
              <a:xfrm flipV="1">
                <a:off x="576" y="1680"/>
                <a:ext cx="192" cy="192"/>
                <a:chOff x="384" y="1488"/>
                <a:chExt cx="192" cy="192"/>
              </a:xfrm>
            </p:grpSpPr>
            <p:sp>
              <p:nvSpPr>
                <p:cNvPr id="3995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384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1" name="Line 15"/>
                <p:cNvSpPr>
                  <a:spLocks noChangeShapeType="1"/>
                </p:cNvSpPr>
                <p:nvPr/>
              </p:nvSpPr>
              <p:spPr bwMode="auto">
                <a:xfrm>
                  <a:off x="480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952" name="Group 16"/>
              <p:cNvGrpSpPr>
                <a:grpSpLocks/>
              </p:cNvGrpSpPr>
              <p:nvPr/>
            </p:nvGrpSpPr>
            <p:grpSpPr bwMode="auto">
              <a:xfrm>
                <a:off x="768" y="1488"/>
                <a:ext cx="192" cy="192"/>
                <a:chOff x="384" y="1488"/>
                <a:chExt cx="192" cy="192"/>
              </a:xfrm>
            </p:grpSpPr>
            <p:sp>
              <p:nvSpPr>
                <p:cNvPr id="3995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384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4" name="Line 18"/>
                <p:cNvSpPr>
                  <a:spLocks noChangeShapeType="1"/>
                </p:cNvSpPr>
                <p:nvPr/>
              </p:nvSpPr>
              <p:spPr bwMode="auto">
                <a:xfrm>
                  <a:off x="480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955" name="Line 19"/>
              <p:cNvSpPr>
                <a:spLocks noChangeShapeType="1"/>
              </p:cNvSpPr>
              <p:nvPr/>
            </p:nvSpPr>
            <p:spPr bwMode="auto">
              <a:xfrm>
                <a:off x="960" y="1680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56" name="Text Box 20"/>
            <p:cNvSpPr txBox="1">
              <a:spLocks noChangeArrowheads="1"/>
            </p:cNvSpPr>
            <p:nvPr/>
          </p:nvSpPr>
          <p:spPr bwMode="auto">
            <a:xfrm>
              <a:off x="4665" y="1990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(a)</a:t>
              </a:r>
            </a:p>
          </p:txBody>
        </p:sp>
        <p:graphicFrame>
          <p:nvGraphicFramePr>
            <p:cNvPr id="39957" name="Object 21"/>
            <p:cNvGraphicFramePr>
              <a:graphicFrameLocks noChangeAspect="1"/>
            </p:cNvGraphicFramePr>
            <p:nvPr/>
          </p:nvGraphicFramePr>
          <p:xfrm>
            <a:off x="4230" y="1335"/>
            <a:ext cx="22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78" name="Equation" r:id="rId3" imgW="164880" imgH="177480" progId="Equation.3">
                    <p:embed/>
                  </p:oleObj>
                </mc:Choice>
                <mc:Fallback>
                  <p:oleObj name="Equation" r:id="rId3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0" y="1335"/>
                          <a:ext cx="22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8" name="Object 22"/>
            <p:cNvGraphicFramePr>
              <a:graphicFrameLocks noChangeAspect="1"/>
            </p:cNvGraphicFramePr>
            <p:nvPr/>
          </p:nvGraphicFramePr>
          <p:xfrm>
            <a:off x="4279" y="768"/>
            <a:ext cx="10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79" name="Equation" r:id="rId5" imgW="126720" imgH="164880" progId="Equation.3">
                    <p:embed/>
                  </p:oleObj>
                </mc:Choice>
                <mc:Fallback>
                  <p:oleObj name="Equation" r:id="rId5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768"/>
                          <a:ext cx="105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9" name="Object 23"/>
            <p:cNvGraphicFramePr>
              <a:graphicFrameLocks noChangeAspect="1"/>
            </p:cNvGraphicFramePr>
            <p:nvPr/>
          </p:nvGraphicFramePr>
          <p:xfrm>
            <a:off x="5443" y="1479"/>
            <a:ext cx="9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80" name="公式" r:id="rId7" imgW="88560" imgH="152280" progId="Equation.3">
                    <p:embed/>
                  </p:oleObj>
                </mc:Choice>
                <mc:Fallback>
                  <p:oleObj name="公式" r:id="rId7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3" y="1479"/>
                          <a:ext cx="9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9258300" y="5943600"/>
            <a:ext cx="571500" cy="495300"/>
            <a:chOff x="4752" y="2160"/>
            <a:chExt cx="768" cy="720"/>
          </a:xfrm>
        </p:grpSpPr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>
              <a:off x="4752" y="2640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2" name="Line 26"/>
            <p:cNvSpPr>
              <a:spLocks noChangeShapeType="1"/>
            </p:cNvSpPr>
            <p:nvPr/>
          </p:nvSpPr>
          <p:spPr bwMode="auto">
            <a:xfrm flipV="1">
              <a:off x="4992" y="2160"/>
              <a:ext cx="528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2590800" y="2286001"/>
          <a:ext cx="19050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1" name="Equation" r:id="rId9" imgW="685800" imgH="393480" progId="Equation.3">
                  <p:embed/>
                </p:oleObj>
              </mc:Choice>
              <mc:Fallback>
                <p:oleObj name="Equation" r:id="rId9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1"/>
                        <a:ext cx="1905000" cy="7921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64" name="Group 28"/>
          <p:cNvGrpSpPr>
            <a:grpSpLocks/>
          </p:cNvGrpSpPr>
          <p:nvPr/>
        </p:nvGrpSpPr>
        <p:grpSpPr bwMode="auto">
          <a:xfrm>
            <a:off x="1752600" y="4244976"/>
            <a:ext cx="8801100" cy="2174875"/>
            <a:chOff x="216" y="2592"/>
            <a:chExt cx="6312" cy="1560"/>
          </a:xfrm>
        </p:grpSpPr>
        <p:grpSp>
          <p:nvGrpSpPr>
            <p:cNvPr id="39965" name="Group 29"/>
            <p:cNvGrpSpPr>
              <a:grpSpLocks/>
            </p:cNvGrpSpPr>
            <p:nvPr/>
          </p:nvGrpSpPr>
          <p:grpSpPr bwMode="auto">
            <a:xfrm>
              <a:off x="216" y="2639"/>
              <a:ext cx="1488" cy="1513"/>
              <a:chOff x="0" y="2328"/>
              <a:chExt cx="1488" cy="1513"/>
            </a:xfrm>
          </p:grpSpPr>
          <p:grpSp>
            <p:nvGrpSpPr>
              <p:cNvPr id="39966" name="Group 30"/>
              <p:cNvGrpSpPr>
                <a:grpSpLocks/>
              </p:cNvGrpSpPr>
              <p:nvPr/>
            </p:nvGrpSpPr>
            <p:grpSpPr bwMode="auto">
              <a:xfrm>
                <a:off x="0" y="2328"/>
                <a:ext cx="1488" cy="1513"/>
                <a:chOff x="192" y="2496"/>
                <a:chExt cx="1488" cy="1513"/>
              </a:xfrm>
            </p:grpSpPr>
            <p:grpSp>
              <p:nvGrpSpPr>
                <p:cNvPr id="39967" name="Group 31"/>
                <p:cNvGrpSpPr>
                  <a:grpSpLocks/>
                </p:cNvGrpSpPr>
                <p:nvPr/>
              </p:nvGrpSpPr>
              <p:grpSpPr bwMode="auto">
                <a:xfrm>
                  <a:off x="480" y="2544"/>
                  <a:ext cx="1200" cy="1152"/>
                  <a:chOff x="384" y="1296"/>
                  <a:chExt cx="960" cy="672"/>
                </a:xfrm>
              </p:grpSpPr>
              <p:sp>
                <p:nvSpPr>
                  <p:cNvPr id="39968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1296"/>
                    <a:ext cx="0" cy="6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6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1680"/>
                    <a:ext cx="9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0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1296"/>
                    <a:ext cx="0" cy="6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1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296"/>
                    <a:ext cx="0" cy="6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2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296"/>
                    <a:ext cx="0" cy="6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9973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84" y="1488"/>
                    <a:ext cx="192" cy="192"/>
                    <a:chOff x="384" y="1488"/>
                    <a:chExt cx="192" cy="192"/>
                  </a:xfrm>
                </p:grpSpPr>
                <p:sp>
                  <p:nvSpPr>
                    <p:cNvPr id="39974" name="Line 3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4" y="1488"/>
                      <a:ext cx="96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75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" y="1488"/>
                      <a:ext cx="96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976" name="Group 40"/>
                  <p:cNvGrpSpPr>
                    <a:grpSpLocks/>
                  </p:cNvGrpSpPr>
                  <p:nvPr/>
                </p:nvGrpSpPr>
                <p:grpSpPr bwMode="auto">
                  <a:xfrm flipV="1">
                    <a:off x="576" y="1680"/>
                    <a:ext cx="192" cy="192"/>
                    <a:chOff x="384" y="1488"/>
                    <a:chExt cx="192" cy="192"/>
                  </a:xfrm>
                </p:grpSpPr>
                <p:sp>
                  <p:nvSpPr>
                    <p:cNvPr id="39977" name="Line 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4" y="1488"/>
                      <a:ext cx="96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78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" y="1488"/>
                      <a:ext cx="96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979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768" y="1488"/>
                    <a:ext cx="192" cy="192"/>
                    <a:chOff x="384" y="1488"/>
                    <a:chExt cx="192" cy="192"/>
                  </a:xfrm>
                </p:grpSpPr>
                <p:sp>
                  <p:nvSpPr>
                    <p:cNvPr id="39980" name="Line 4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4" y="1488"/>
                      <a:ext cx="96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81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" y="1488"/>
                      <a:ext cx="96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998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680"/>
                    <a:ext cx="96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39983" name="Object 47"/>
                <p:cNvGraphicFramePr>
                  <a:graphicFrameLocks noChangeAspect="1"/>
                </p:cNvGraphicFramePr>
                <p:nvPr/>
              </p:nvGraphicFramePr>
              <p:xfrm>
                <a:off x="192" y="2496"/>
                <a:ext cx="255" cy="2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1782" name="公式" r:id="rId11" imgW="126720" imgH="139680" progId="Equation.3">
                        <p:embed/>
                      </p:oleObj>
                    </mc:Choice>
                    <mc:Fallback>
                      <p:oleObj name="公式" r:id="rId11" imgW="12672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" y="2496"/>
                              <a:ext cx="255" cy="2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984" name="Object 48"/>
                <p:cNvGraphicFramePr>
                  <a:graphicFrameLocks noChangeAspect="1"/>
                </p:cNvGraphicFramePr>
                <p:nvPr/>
              </p:nvGraphicFramePr>
              <p:xfrm>
                <a:off x="192" y="3168"/>
                <a:ext cx="211" cy="2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1783" name="公式" r:id="rId13" imgW="152280" imgH="177480" progId="Equation.3">
                        <p:embed/>
                      </p:oleObj>
                    </mc:Choice>
                    <mc:Fallback>
                      <p:oleObj name="公式" r:id="rId13" imgW="15228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" y="3168"/>
                              <a:ext cx="211" cy="2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985" name="Object 49"/>
                <p:cNvGraphicFramePr>
                  <a:graphicFrameLocks noChangeAspect="1"/>
                </p:cNvGraphicFramePr>
                <p:nvPr/>
              </p:nvGraphicFramePr>
              <p:xfrm>
                <a:off x="672" y="3792"/>
                <a:ext cx="272" cy="2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1784" name="公式" r:id="rId15" imgW="253800" imgH="203040" progId="Equation.3">
                        <p:embed/>
                      </p:oleObj>
                    </mc:Choice>
                    <mc:Fallback>
                      <p:oleObj name="公式" r:id="rId15" imgW="253800" imgH="203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2" y="3792"/>
                              <a:ext cx="272" cy="2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9986" name="Object 50"/>
              <p:cNvGraphicFramePr>
                <a:graphicFrameLocks noChangeAspect="1"/>
              </p:cNvGraphicFramePr>
              <p:nvPr/>
            </p:nvGraphicFramePr>
            <p:xfrm>
              <a:off x="1284" y="3108"/>
              <a:ext cx="138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785" name="公式" r:id="rId17" imgW="88560" imgH="152280" progId="Equation.3">
                      <p:embed/>
                    </p:oleObj>
                  </mc:Choice>
                  <mc:Fallback>
                    <p:oleObj name="公式" r:id="rId17" imgW="8856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4" y="3108"/>
                            <a:ext cx="138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87" name="Group 51"/>
            <p:cNvGrpSpPr>
              <a:grpSpLocks/>
            </p:cNvGrpSpPr>
            <p:nvPr/>
          </p:nvGrpSpPr>
          <p:grpSpPr bwMode="auto">
            <a:xfrm>
              <a:off x="2064" y="2688"/>
              <a:ext cx="1248" cy="1152"/>
              <a:chOff x="2064" y="2688"/>
              <a:chExt cx="1248" cy="1152"/>
            </a:xfrm>
          </p:grpSpPr>
          <p:grpSp>
            <p:nvGrpSpPr>
              <p:cNvPr id="39988" name="Group 52"/>
              <p:cNvGrpSpPr>
                <a:grpSpLocks/>
              </p:cNvGrpSpPr>
              <p:nvPr/>
            </p:nvGrpSpPr>
            <p:grpSpPr bwMode="auto">
              <a:xfrm>
                <a:off x="2064" y="2688"/>
                <a:ext cx="1248" cy="1152"/>
                <a:chOff x="2064" y="2688"/>
                <a:chExt cx="1584" cy="1152"/>
              </a:xfrm>
            </p:grpSpPr>
            <p:sp>
              <p:nvSpPr>
                <p:cNvPr id="39989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064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0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3346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698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3014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3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381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994" name="Group 58"/>
              <p:cNvGrpSpPr>
                <a:grpSpLocks/>
              </p:cNvGrpSpPr>
              <p:nvPr/>
            </p:nvGrpSpPr>
            <p:grpSpPr bwMode="auto">
              <a:xfrm flipV="1">
                <a:off x="2064" y="3017"/>
                <a:ext cx="1109" cy="658"/>
                <a:chOff x="2064" y="3017"/>
                <a:chExt cx="1109" cy="658"/>
              </a:xfrm>
            </p:grpSpPr>
            <p:grpSp>
              <p:nvGrpSpPr>
                <p:cNvPr id="39995" name="Group 59"/>
                <p:cNvGrpSpPr>
                  <a:grpSpLocks/>
                </p:cNvGrpSpPr>
                <p:nvPr/>
              </p:nvGrpSpPr>
              <p:grpSpPr bwMode="auto">
                <a:xfrm>
                  <a:off x="2064" y="3017"/>
                  <a:ext cx="317" cy="329"/>
                  <a:chOff x="384" y="1488"/>
                  <a:chExt cx="192" cy="192"/>
                </a:xfrm>
              </p:grpSpPr>
              <p:sp>
                <p:nvSpPr>
                  <p:cNvPr id="39996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" y="1488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97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88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998" name="Group 62"/>
                <p:cNvGrpSpPr>
                  <a:grpSpLocks/>
                </p:cNvGrpSpPr>
                <p:nvPr/>
              </p:nvGrpSpPr>
              <p:grpSpPr bwMode="auto">
                <a:xfrm flipV="1">
                  <a:off x="2381" y="3346"/>
                  <a:ext cx="317" cy="329"/>
                  <a:chOff x="384" y="1488"/>
                  <a:chExt cx="192" cy="192"/>
                </a:xfrm>
              </p:grpSpPr>
              <p:sp>
                <p:nvSpPr>
                  <p:cNvPr id="39999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" y="1488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00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88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0001" name="Group 65"/>
                <p:cNvGrpSpPr>
                  <a:grpSpLocks/>
                </p:cNvGrpSpPr>
                <p:nvPr/>
              </p:nvGrpSpPr>
              <p:grpSpPr bwMode="auto">
                <a:xfrm>
                  <a:off x="2698" y="3017"/>
                  <a:ext cx="316" cy="329"/>
                  <a:chOff x="384" y="1488"/>
                  <a:chExt cx="192" cy="192"/>
                </a:xfrm>
              </p:grpSpPr>
              <p:sp>
                <p:nvSpPr>
                  <p:cNvPr id="40002" name="Line 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" y="1488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03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88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0004" name="Line 68"/>
                <p:cNvSpPr>
                  <a:spLocks noChangeShapeType="1"/>
                </p:cNvSpPr>
                <p:nvPr/>
              </p:nvSpPr>
              <p:spPr bwMode="auto">
                <a:xfrm>
                  <a:off x="3014" y="3346"/>
                  <a:ext cx="159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40005" name="Object 69"/>
            <p:cNvGraphicFramePr>
              <a:graphicFrameLocks noChangeAspect="1"/>
            </p:cNvGraphicFramePr>
            <p:nvPr/>
          </p:nvGraphicFramePr>
          <p:xfrm>
            <a:off x="1776" y="2592"/>
            <a:ext cx="2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86" name="公式" r:id="rId18" imgW="126720" imgH="139680" progId="Equation.3">
                    <p:embed/>
                  </p:oleObj>
                </mc:Choice>
                <mc:Fallback>
                  <p:oleObj name="公式" r:id="rId18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592"/>
                          <a:ext cx="25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06" name="Object 70"/>
            <p:cNvGraphicFramePr>
              <a:graphicFrameLocks noChangeAspect="1"/>
            </p:cNvGraphicFramePr>
            <p:nvPr/>
          </p:nvGraphicFramePr>
          <p:xfrm>
            <a:off x="3156" y="3420"/>
            <a:ext cx="13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87" name="公式" r:id="rId19" imgW="88560" imgH="152280" progId="Equation.3">
                    <p:embed/>
                  </p:oleObj>
                </mc:Choice>
                <mc:Fallback>
                  <p:oleObj name="公式" r:id="rId19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6" y="3420"/>
                          <a:ext cx="13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07" name="Object 71"/>
            <p:cNvGraphicFramePr>
              <a:graphicFrameLocks noChangeAspect="1"/>
            </p:cNvGraphicFramePr>
            <p:nvPr/>
          </p:nvGraphicFramePr>
          <p:xfrm>
            <a:off x="1872" y="3264"/>
            <a:ext cx="21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88" name="公式" r:id="rId20" imgW="152280" imgH="177480" progId="Equation.3">
                    <p:embed/>
                  </p:oleObj>
                </mc:Choice>
                <mc:Fallback>
                  <p:oleObj name="公式" r:id="rId20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264"/>
                          <a:ext cx="21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08" name="Object 72"/>
            <p:cNvGraphicFramePr>
              <a:graphicFrameLocks noChangeAspect="1"/>
            </p:cNvGraphicFramePr>
            <p:nvPr/>
          </p:nvGraphicFramePr>
          <p:xfrm>
            <a:off x="2352" y="3888"/>
            <a:ext cx="27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89" name="公式" r:id="rId21" imgW="253800" imgH="203040" progId="Equation.3">
                    <p:embed/>
                  </p:oleObj>
                </mc:Choice>
                <mc:Fallback>
                  <p:oleObj name="公式" r:id="rId21" imgW="253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888"/>
                          <a:ext cx="27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009" name="Group 73"/>
            <p:cNvGrpSpPr>
              <a:grpSpLocks/>
            </p:cNvGrpSpPr>
            <p:nvPr/>
          </p:nvGrpSpPr>
          <p:grpSpPr bwMode="auto">
            <a:xfrm>
              <a:off x="3408" y="2592"/>
              <a:ext cx="1536" cy="1513"/>
              <a:chOff x="3408" y="2592"/>
              <a:chExt cx="1536" cy="1513"/>
            </a:xfrm>
          </p:grpSpPr>
          <p:grpSp>
            <p:nvGrpSpPr>
              <p:cNvPr id="40010" name="Group 74"/>
              <p:cNvGrpSpPr>
                <a:grpSpLocks/>
              </p:cNvGrpSpPr>
              <p:nvPr/>
            </p:nvGrpSpPr>
            <p:grpSpPr bwMode="auto">
              <a:xfrm>
                <a:off x="3696" y="2688"/>
                <a:ext cx="1248" cy="1152"/>
                <a:chOff x="2064" y="2688"/>
                <a:chExt cx="1584" cy="1152"/>
              </a:xfrm>
            </p:grpSpPr>
            <p:sp>
              <p:nvSpPr>
                <p:cNvPr id="40011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064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12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3346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13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698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14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014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15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381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016" name="Group 80"/>
              <p:cNvGrpSpPr>
                <a:grpSpLocks/>
              </p:cNvGrpSpPr>
              <p:nvPr/>
            </p:nvGrpSpPr>
            <p:grpSpPr bwMode="auto">
              <a:xfrm>
                <a:off x="3696" y="3024"/>
                <a:ext cx="864" cy="528"/>
                <a:chOff x="3696" y="3024"/>
                <a:chExt cx="864" cy="528"/>
              </a:xfrm>
            </p:grpSpPr>
            <p:sp>
              <p:nvSpPr>
                <p:cNvPr id="40017" name="Line 81"/>
                <p:cNvSpPr>
                  <a:spLocks noChangeShapeType="1"/>
                </p:cNvSpPr>
                <p:nvPr/>
              </p:nvSpPr>
              <p:spPr bwMode="auto">
                <a:xfrm>
                  <a:off x="3696" y="302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18" name="Line 82"/>
                <p:cNvSpPr>
                  <a:spLocks noChangeShapeType="1"/>
                </p:cNvSpPr>
                <p:nvPr/>
              </p:nvSpPr>
              <p:spPr bwMode="auto">
                <a:xfrm>
                  <a:off x="3792" y="3024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19" name="Line 83"/>
                <p:cNvSpPr>
                  <a:spLocks noChangeShapeType="1"/>
                </p:cNvSpPr>
                <p:nvPr/>
              </p:nvSpPr>
              <p:spPr bwMode="auto">
                <a:xfrm>
                  <a:off x="3792" y="355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20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4080" y="3024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21" name="Line 85"/>
                <p:cNvSpPr>
                  <a:spLocks noChangeShapeType="1"/>
                </p:cNvSpPr>
                <p:nvPr/>
              </p:nvSpPr>
              <p:spPr bwMode="auto">
                <a:xfrm>
                  <a:off x="4080" y="302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22" name="Line 86"/>
                <p:cNvSpPr>
                  <a:spLocks noChangeShapeType="1"/>
                </p:cNvSpPr>
                <p:nvPr/>
              </p:nvSpPr>
              <p:spPr bwMode="auto">
                <a:xfrm>
                  <a:off x="4320" y="3024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23" name="Line 87"/>
                <p:cNvSpPr>
                  <a:spLocks noChangeShapeType="1"/>
                </p:cNvSpPr>
                <p:nvPr/>
              </p:nvSpPr>
              <p:spPr bwMode="auto">
                <a:xfrm>
                  <a:off x="4320" y="3552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0024" name="Object 88"/>
              <p:cNvGraphicFramePr>
                <a:graphicFrameLocks noChangeAspect="1"/>
              </p:cNvGraphicFramePr>
              <p:nvPr/>
            </p:nvGraphicFramePr>
            <p:xfrm>
              <a:off x="3408" y="2592"/>
              <a:ext cx="255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790" name="公式" r:id="rId23" imgW="126720" imgH="139680" progId="Equation.3">
                      <p:embed/>
                    </p:oleObj>
                  </mc:Choice>
                  <mc:Fallback>
                    <p:oleObj name="公式" r:id="rId23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2592"/>
                            <a:ext cx="255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25" name="Object 89"/>
              <p:cNvGraphicFramePr>
                <a:graphicFrameLocks noChangeAspect="1"/>
              </p:cNvGraphicFramePr>
              <p:nvPr/>
            </p:nvGraphicFramePr>
            <p:xfrm>
              <a:off x="4800" y="3408"/>
              <a:ext cx="138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791" name="公式" r:id="rId24" imgW="88560" imgH="152280" progId="Equation.3">
                      <p:embed/>
                    </p:oleObj>
                  </mc:Choice>
                  <mc:Fallback>
                    <p:oleObj name="公式" r:id="rId24" imgW="8856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3408"/>
                            <a:ext cx="138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26" name="Object 90"/>
              <p:cNvGraphicFramePr>
                <a:graphicFrameLocks noChangeAspect="1"/>
              </p:cNvGraphicFramePr>
              <p:nvPr/>
            </p:nvGraphicFramePr>
            <p:xfrm>
              <a:off x="3456" y="3312"/>
              <a:ext cx="211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792" name="公式" r:id="rId25" imgW="152280" imgH="177480" progId="Equation.3">
                      <p:embed/>
                    </p:oleObj>
                  </mc:Choice>
                  <mc:Fallback>
                    <p:oleObj name="公式" r:id="rId25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3312"/>
                            <a:ext cx="211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27" name="Object 91"/>
              <p:cNvGraphicFramePr>
                <a:graphicFrameLocks noChangeAspect="1"/>
              </p:cNvGraphicFramePr>
              <p:nvPr/>
            </p:nvGraphicFramePr>
            <p:xfrm>
              <a:off x="3984" y="3888"/>
              <a:ext cx="272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793" name="公式" r:id="rId26" imgW="253800" imgH="203040" progId="Equation.3">
                      <p:embed/>
                    </p:oleObj>
                  </mc:Choice>
                  <mc:Fallback>
                    <p:oleObj name="公式" r:id="rId26" imgW="2538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3888"/>
                            <a:ext cx="272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028" name="Group 92"/>
            <p:cNvGrpSpPr>
              <a:grpSpLocks/>
            </p:cNvGrpSpPr>
            <p:nvPr/>
          </p:nvGrpSpPr>
          <p:grpSpPr bwMode="auto">
            <a:xfrm>
              <a:off x="4992" y="2712"/>
              <a:ext cx="1536" cy="1422"/>
              <a:chOff x="3504" y="1344"/>
              <a:chExt cx="1536" cy="1422"/>
            </a:xfrm>
          </p:grpSpPr>
          <p:grpSp>
            <p:nvGrpSpPr>
              <p:cNvPr id="40029" name="Group 93"/>
              <p:cNvGrpSpPr>
                <a:grpSpLocks/>
              </p:cNvGrpSpPr>
              <p:nvPr/>
            </p:nvGrpSpPr>
            <p:grpSpPr bwMode="auto">
              <a:xfrm>
                <a:off x="3792" y="1392"/>
                <a:ext cx="1248" cy="1152"/>
                <a:chOff x="2064" y="2688"/>
                <a:chExt cx="1584" cy="1152"/>
              </a:xfrm>
            </p:grpSpPr>
            <p:sp>
              <p:nvSpPr>
                <p:cNvPr id="40030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2064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31" name="Line 95"/>
                <p:cNvSpPr>
                  <a:spLocks noChangeShapeType="1"/>
                </p:cNvSpPr>
                <p:nvPr/>
              </p:nvSpPr>
              <p:spPr bwMode="auto">
                <a:xfrm>
                  <a:off x="2064" y="3346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32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698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33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3014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34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2381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035" name="Group 99"/>
              <p:cNvGrpSpPr>
                <a:grpSpLocks/>
              </p:cNvGrpSpPr>
              <p:nvPr/>
            </p:nvGrpSpPr>
            <p:grpSpPr bwMode="auto">
              <a:xfrm flipV="1">
                <a:off x="3792" y="1776"/>
                <a:ext cx="864" cy="528"/>
                <a:chOff x="3696" y="3024"/>
                <a:chExt cx="864" cy="528"/>
              </a:xfrm>
            </p:grpSpPr>
            <p:sp>
              <p:nvSpPr>
                <p:cNvPr id="40036" name="Line 100"/>
                <p:cNvSpPr>
                  <a:spLocks noChangeShapeType="1"/>
                </p:cNvSpPr>
                <p:nvPr/>
              </p:nvSpPr>
              <p:spPr bwMode="auto">
                <a:xfrm>
                  <a:off x="3696" y="302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37" name="Line 101"/>
                <p:cNvSpPr>
                  <a:spLocks noChangeShapeType="1"/>
                </p:cNvSpPr>
                <p:nvPr/>
              </p:nvSpPr>
              <p:spPr bwMode="auto">
                <a:xfrm>
                  <a:off x="3792" y="3024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38" name="Line 102"/>
                <p:cNvSpPr>
                  <a:spLocks noChangeShapeType="1"/>
                </p:cNvSpPr>
                <p:nvPr/>
              </p:nvSpPr>
              <p:spPr bwMode="auto">
                <a:xfrm>
                  <a:off x="3792" y="355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39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4080" y="3024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40" name="Line 104"/>
                <p:cNvSpPr>
                  <a:spLocks noChangeShapeType="1"/>
                </p:cNvSpPr>
                <p:nvPr/>
              </p:nvSpPr>
              <p:spPr bwMode="auto">
                <a:xfrm>
                  <a:off x="4080" y="302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41" name="Line 105"/>
                <p:cNvSpPr>
                  <a:spLocks noChangeShapeType="1"/>
                </p:cNvSpPr>
                <p:nvPr/>
              </p:nvSpPr>
              <p:spPr bwMode="auto">
                <a:xfrm>
                  <a:off x="4320" y="3024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42" name="Line 106"/>
                <p:cNvSpPr>
                  <a:spLocks noChangeShapeType="1"/>
                </p:cNvSpPr>
                <p:nvPr/>
              </p:nvSpPr>
              <p:spPr bwMode="auto">
                <a:xfrm>
                  <a:off x="4320" y="3552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0043" name="Object 107"/>
              <p:cNvGraphicFramePr>
                <a:graphicFrameLocks noChangeAspect="1"/>
              </p:cNvGraphicFramePr>
              <p:nvPr/>
            </p:nvGraphicFramePr>
            <p:xfrm>
              <a:off x="3504" y="1344"/>
              <a:ext cx="255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794" name="公式" r:id="rId28" imgW="126720" imgH="139680" progId="Equation.3">
                      <p:embed/>
                    </p:oleObj>
                  </mc:Choice>
                  <mc:Fallback>
                    <p:oleObj name="公式" r:id="rId28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344"/>
                            <a:ext cx="255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44" name="Object 108"/>
              <p:cNvGraphicFramePr>
                <a:graphicFrameLocks noChangeAspect="1"/>
              </p:cNvGraphicFramePr>
              <p:nvPr/>
            </p:nvGraphicFramePr>
            <p:xfrm>
              <a:off x="4848" y="2112"/>
              <a:ext cx="138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795" name="公式" r:id="rId29" imgW="88560" imgH="152280" progId="Equation.3">
                      <p:embed/>
                    </p:oleObj>
                  </mc:Choice>
                  <mc:Fallback>
                    <p:oleObj name="公式" r:id="rId29" imgW="8856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112"/>
                            <a:ext cx="138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45" name="Object 109"/>
              <p:cNvGraphicFramePr>
                <a:graphicFrameLocks noChangeAspect="1"/>
              </p:cNvGraphicFramePr>
              <p:nvPr/>
            </p:nvGraphicFramePr>
            <p:xfrm>
              <a:off x="3504" y="1920"/>
              <a:ext cx="211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796" name="公式" r:id="rId30" imgW="152280" imgH="177480" progId="Equation.3">
                      <p:embed/>
                    </p:oleObj>
                  </mc:Choice>
                  <mc:Fallback>
                    <p:oleObj name="公式" r:id="rId30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920"/>
                            <a:ext cx="211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46" name="Object 110"/>
              <p:cNvGraphicFramePr>
                <a:graphicFrameLocks noChangeAspect="1"/>
              </p:cNvGraphicFramePr>
              <p:nvPr/>
            </p:nvGraphicFramePr>
            <p:xfrm>
              <a:off x="4080" y="2556"/>
              <a:ext cx="276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797" name="公式" r:id="rId31" imgW="266400" imgH="203040" progId="Equation.3">
                      <p:embed/>
                    </p:oleObj>
                  </mc:Choice>
                  <mc:Fallback>
                    <p:oleObj name="公式" r:id="rId31" imgW="2664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556"/>
                            <a:ext cx="276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96584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1120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6.</a:t>
            </a:r>
            <a:r>
              <a:rPr lang="zh-CN" altLang="en-US">
                <a:latin typeface="Times New Roman" panose="02020603050405020304" pitchFamily="18" charset="0"/>
              </a:rPr>
              <a:t>长为</a:t>
            </a:r>
            <a:r>
              <a:rPr lang="en-US" altLang="zh-CN">
                <a:latin typeface="Times New Roman" panose="02020603050405020304" pitchFamily="18" charset="0"/>
              </a:rPr>
              <a:t>L=40cm</a:t>
            </a:r>
            <a:r>
              <a:rPr lang="zh-CN" altLang="en-US">
                <a:latin typeface="Times New Roman" panose="02020603050405020304" pitchFamily="18" charset="0"/>
              </a:rPr>
              <a:t>的直导线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在均匀线圈磁场中以</a:t>
            </a:r>
            <a:r>
              <a:rPr lang="en-US" altLang="zh-CN">
                <a:latin typeface="Times New Roman" panose="02020603050405020304" pitchFamily="18" charset="0"/>
              </a:rPr>
              <a:t>v=5m/s</a:t>
            </a:r>
            <a:r>
              <a:rPr lang="zh-CN" altLang="en-US">
                <a:latin typeface="Times New Roman" panose="02020603050405020304" pitchFamily="18" charset="0"/>
              </a:rPr>
              <a:t>的速度沿垂直于磁力线的方向运动时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导线两端的电动势</a:t>
            </a:r>
            <a:r>
              <a:rPr lang="en-US" altLang="zh-CN">
                <a:latin typeface="Times New Roman" panose="02020603050405020304" pitchFamily="18" charset="0"/>
              </a:rPr>
              <a:t>U=0.3V,</a:t>
            </a:r>
            <a:r>
              <a:rPr lang="zh-CN" altLang="en-US">
                <a:latin typeface="Times New Roman" panose="02020603050405020304" pitchFamily="18" charset="0"/>
              </a:rPr>
              <a:t>该磁场的磁感应强度</a:t>
            </a:r>
            <a:r>
              <a:rPr lang="en-US" altLang="zh-CN">
                <a:latin typeface="Times New Roman" panose="02020603050405020304" pitchFamily="18" charset="0"/>
              </a:rPr>
              <a:t>B= </a:t>
            </a:r>
            <a:r>
              <a:rPr lang="en-US" altLang="zh-CN" u="sng">
                <a:latin typeface="Times New Roman" panose="02020603050405020304" pitchFamily="18" charset="0"/>
              </a:rPr>
              <a:t>              </a:t>
            </a:r>
            <a:r>
              <a:rPr lang="en-US" altLang="zh-CN">
                <a:latin typeface="Times New Roman" panose="02020603050405020304" pitchFamily="18" charset="0"/>
              </a:rPr>
              <a:t> T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8458200" y="1295400"/>
            <a:ext cx="122197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0.15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665387"/>
              </p:ext>
            </p:extLst>
          </p:nvPr>
        </p:nvGraphicFramePr>
        <p:xfrm>
          <a:off x="10058400" y="1371600"/>
          <a:ext cx="1574136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0" name="Equation" r:id="rId3" imgW="507960" imgH="177480" progId="Equation.3">
                  <p:embed/>
                </p:oleObj>
              </mc:Choice>
              <mc:Fallback>
                <p:oleObj name="Equation" r:id="rId3" imgW="507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0" y="1371600"/>
                        <a:ext cx="1574136" cy="3698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609600" y="2133600"/>
            <a:ext cx="8839200" cy="4462463"/>
            <a:chOff x="192" y="1152"/>
            <a:chExt cx="5568" cy="2811"/>
          </a:xfrm>
        </p:grpSpPr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192" y="1152"/>
              <a:ext cx="556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7.</a:t>
              </a:r>
              <a:r>
                <a:rPr lang="zh-CN" altLang="en-US">
                  <a:latin typeface="Times New Roman" panose="02020603050405020304" pitchFamily="18" charset="0"/>
                </a:rPr>
                <a:t>一闭合正方形线圈放在均匀磁场中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</a:rPr>
                <a:t>绕通过其中心且与一边平行的转轴</a:t>
              </a:r>
              <a:r>
                <a:rPr lang="en-US" altLang="zh-CN">
                  <a:latin typeface="Times New Roman" panose="02020603050405020304" pitchFamily="18" charset="0"/>
                </a:rPr>
                <a:t>OO‘</a:t>
              </a:r>
              <a:r>
                <a:rPr lang="zh-CN" altLang="en-US">
                  <a:latin typeface="Times New Roman" panose="02020603050405020304" pitchFamily="18" charset="0"/>
                </a:rPr>
                <a:t>转动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</a:rPr>
                <a:t>转轴与磁场方向垂直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</a:rPr>
                <a:t>转动角速度为</a:t>
              </a:r>
              <a:r>
                <a:rPr lang="en-US" altLang="zh-CN">
                  <a:latin typeface="Times New Roman" panose="02020603050405020304" pitchFamily="18" charset="0"/>
                </a:rPr>
                <a:t>ω,</a:t>
              </a:r>
              <a:r>
                <a:rPr lang="zh-CN" altLang="en-US">
                  <a:latin typeface="Times New Roman" panose="02020603050405020304" pitchFamily="18" charset="0"/>
                </a:rPr>
                <a:t>如图所示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zh-CN" altLang="en-US">
                  <a:latin typeface="Times New Roman" panose="02020603050405020304" pitchFamily="18" charset="0"/>
                </a:rPr>
                <a:t>用下列哪种方法可以使线圈中感应电流的幅值增加到原来的两倍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</a:rPr>
                <a:t>电阻不可忽略</a:t>
              </a:r>
              <a:r>
                <a:rPr lang="en-US" altLang="zh-CN">
                  <a:latin typeface="Times New Roman" panose="02020603050405020304" pitchFamily="18" charset="0"/>
                </a:rPr>
                <a:t>).?</a:t>
              </a: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240" y="2160"/>
              <a:ext cx="3360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(A)</a:t>
              </a:r>
              <a:r>
                <a:rPr lang="zh-CN" altLang="en-US" dirty="0">
                  <a:latin typeface="Times New Roman" panose="02020603050405020304" pitchFamily="18" charset="0"/>
                </a:rPr>
                <a:t>把线圈匝数增加到原来的两倍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(B)</a:t>
              </a:r>
              <a:r>
                <a:rPr lang="zh-CN" altLang="en-US" dirty="0">
                  <a:latin typeface="Times New Roman" panose="02020603050405020304" pitchFamily="18" charset="0"/>
                </a:rPr>
                <a:t>把线圈的面积增加到原来的两倍</a:t>
              </a:r>
              <a:r>
                <a:rPr lang="en-US" altLang="zh-CN" dirty="0">
                  <a:latin typeface="Times New Roman" panose="02020603050405020304" pitchFamily="18" charset="0"/>
                </a:rPr>
                <a:t>,</a:t>
              </a:r>
              <a:r>
                <a:rPr lang="zh-CN" altLang="en-US" dirty="0">
                  <a:latin typeface="Times New Roman" panose="02020603050405020304" pitchFamily="18" charset="0"/>
                </a:rPr>
                <a:t>而形状不变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(C)</a:t>
              </a:r>
              <a:r>
                <a:rPr lang="zh-CN" altLang="en-US" dirty="0">
                  <a:latin typeface="Times New Roman" panose="02020603050405020304" pitchFamily="18" charset="0"/>
                </a:rPr>
                <a:t>把切割磁场线的两条边增长到原来的两倍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(D)</a:t>
              </a:r>
              <a:r>
                <a:rPr lang="zh-CN" altLang="en-US" dirty="0">
                  <a:latin typeface="Times New Roman" panose="02020603050405020304" pitchFamily="18" charset="0"/>
                </a:rPr>
                <a:t>把线圈的角速度增大到原来的两倍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</a:p>
          </p:txBody>
        </p:sp>
        <p:grpSp>
          <p:nvGrpSpPr>
            <p:cNvPr id="40968" name="Group 8"/>
            <p:cNvGrpSpPr>
              <a:grpSpLocks/>
            </p:cNvGrpSpPr>
            <p:nvPr/>
          </p:nvGrpSpPr>
          <p:grpSpPr bwMode="auto">
            <a:xfrm>
              <a:off x="3696" y="1872"/>
              <a:ext cx="1811" cy="1422"/>
              <a:chOff x="3696" y="960"/>
              <a:chExt cx="1811" cy="1422"/>
            </a:xfrm>
          </p:grpSpPr>
          <p:sp>
            <p:nvSpPr>
              <p:cNvPr id="40969" name="Line 9"/>
              <p:cNvSpPr>
                <a:spLocks noChangeShapeType="1"/>
              </p:cNvSpPr>
              <p:nvPr/>
            </p:nvSpPr>
            <p:spPr bwMode="auto">
              <a:xfrm>
                <a:off x="3696" y="1200"/>
                <a:ext cx="15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0" name="Line 10"/>
              <p:cNvSpPr>
                <a:spLocks noChangeShapeType="1"/>
              </p:cNvSpPr>
              <p:nvPr/>
            </p:nvSpPr>
            <p:spPr bwMode="auto">
              <a:xfrm>
                <a:off x="3696" y="1488"/>
                <a:ext cx="15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1" name="Line 11"/>
              <p:cNvSpPr>
                <a:spLocks noChangeShapeType="1"/>
              </p:cNvSpPr>
              <p:nvPr/>
            </p:nvSpPr>
            <p:spPr bwMode="auto">
              <a:xfrm>
                <a:off x="3696" y="1776"/>
                <a:ext cx="15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2" name="Line 12"/>
              <p:cNvSpPr>
                <a:spLocks noChangeShapeType="1"/>
              </p:cNvSpPr>
              <p:nvPr/>
            </p:nvSpPr>
            <p:spPr bwMode="auto">
              <a:xfrm>
                <a:off x="3696" y="2064"/>
                <a:ext cx="15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3" name="Rectangle 13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1200" cy="62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4" name="Line 14"/>
              <p:cNvSpPr>
                <a:spLocks noChangeShapeType="1"/>
              </p:cNvSpPr>
              <p:nvPr/>
            </p:nvSpPr>
            <p:spPr bwMode="auto">
              <a:xfrm>
                <a:off x="4464" y="960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0975" name="Object 15"/>
              <p:cNvGraphicFramePr>
                <a:graphicFrameLocks noChangeAspect="1"/>
              </p:cNvGraphicFramePr>
              <p:nvPr/>
            </p:nvGraphicFramePr>
            <p:xfrm>
              <a:off x="4512" y="1008"/>
              <a:ext cx="170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91" name="公式" r:id="rId5" imgW="152280" imgH="177480" progId="Equation.3">
                      <p:embed/>
                    </p:oleObj>
                  </mc:Choice>
                  <mc:Fallback>
                    <p:oleObj name="公式" r:id="rId5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008"/>
                            <a:ext cx="170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76" name="Object 16"/>
              <p:cNvGraphicFramePr>
                <a:graphicFrameLocks noChangeAspect="1"/>
              </p:cNvGraphicFramePr>
              <p:nvPr/>
            </p:nvGraphicFramePr>
            <p:xfrm>
              <a:off x="4512" y="2112"/>
              <a:ext cx="252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92" name="公式" r:id="rId7" imgW="190440" imgH="177480" progId="Equation.3">
                      <p:embed/>
                    </p:oleObj>
                  </mc:Choice>
                  <mc:Fallback>
                    <p:oleObj name="公式" r:id="rId7" imgW="19044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112"/>
                            <a:ext cx="252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77" name="Object 17"/>
              <p:cNvGraphicFramePr>
                <a:graphicFrameLocks noChangeAspect="1"/>
              </p:cNvGraphicFramePr>
              <p:nvPr/>
            </p:nvGraphicFramePr>
            <p:xfrm>
              <a:off x="5280" y="1200"/>
              <a:ext cx="227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93" name="公式" r:id="rId9" imgW="152280" imgH="203040" progId="Equation.3">
                      <p:embed/>
                    </p:oleObj>
                  </mc:Choice>
                  <mc:Fallback>
                    <p:oleObj name="公式" r:id="rId9" imgW="1522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200"/>
                            <a:ext cx="227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78" name="Freeform 18"/>
              <p:cNvSpPr>
                <a:spLocks/>
              </p:cNvSpPr>
              <p:nvPr/>
            </p:nvSpPr>
            <p:spPr bwMode="auto">
              <a:xfrm>
                <a:off x="4320" y="2104"/>
                <a:ext cx="216" cy="152"/>
              </a:xfrm>
              <a:custGeom>
                <a:avLst/>
                <a:gdLst>
                  <a:gd name="T0" fmla="*/ 0 w 216"/>
                  <a:gd name="T1" fmla="*/ 104 h 152"/>
                  <a:gd name="T2" fmla="*/ 48 w 216"/>
                  <a:gd name="T3" fmla="*/ 8 h 152"/>
                  <a:gd name="T4" fmla="*/ 192 w 216"/>
                  <a:gd name="T5" fmla="*/ 56 h 152"/>
                  <a:gd name="T6" fmla="*/ 192 w 216"/>
                  <a:gd name="T7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" h="152">
                    <a:moveTo>
                      <a:pt x="0" y="104"/>
                    </a:moveTo>
                    <a:cubicBezTo>
                      <a:pt x="8" y="60"/>
                      <a:pt x="16" y="16"/>
                      <a:pt x="48" y="8"/>
                    </a:cubicBezTo>
                    <a:cubicBezTo>
                      <a:pt x="80" y="0"/>
                      <a:pt x="168" y="32"/>
                      <a:pt x="192" y="56"/>
                    </a:cubicBezTo>
                    <a:cubicBezTo>
                      <a:pt x="216" y="80"/>
                      <a:pt x="204" y="116"/>
                      <a:pt x="192" y="152"/>
                    </a:cubicBezTo>
                  </a:path>
                </a:pathLst>
              </a:custGeom>
              <a:noFill/>
              <a:ln w="38100" cmpd="sng">
                <a:solidFill>
                  <a:srgbClr val="000099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0979" name="Object 19"/>
              <p:cNvGraphicFramePr>
                <a:graphicFrameLocks noChangeAspect="1"/>
              </p:cNvGraphicFramePr>
              <p:nvPr/>
            </p:nvGraphicFramePr>
            <p:xfrm>
              <a:off x="4080" y="2160"/>
              <a:ext cx="240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94" name="公式" r:id="rId11" imgW="152280" imgH="139680" progId="Equation.3">
                      <p:embed/>
                    </p:oleObj>
                  </mc:Choice>
                  <mc:Fallback>
                    <p:oleObj name="公式" r:id="rId11" imgW="1522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160"/>
                            <a:ext cx="240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09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48074"/>
              </p:ext>
            </p:extLst>
          </p:nvPr>
        </p:nvGraphicFramePr>
        <p:xfrm>
          <a:off x="10058400" y="4267200"/>
          <a:ext cx="16510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5" name="Equation" r:id="rId13" imgW="761760" imgH="406080" progId="Equation.3">
                  <p:embed/>
                </p:oleObj>
              </mc:Choice>
              <mc:Fallback>
                <p:oleObj name="Equation" r:id="rId13" imgW="761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0" y="4267200"/>
                        <a:ext cx="1651000" cy="881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838200" y="6248400"/>
            <a:ext cx="457200" cy="533400"/>
            <a:chOff x="4752" y="2160"/>
            <a:chExt cx="768" cy="720"/>
          </a:xfrm>
        </p:grpSpPr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>
              <a:off x="4752" y="2640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 flipV="1">
              <a:off x="4992" y="2160"/>
              <a:ext cx="528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930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1828800" y="914400"/>
            <a:ext cx="8382000" cy="3352800"/>
            <a:chOff x="192" y="240"/>
            <a:chExt cx="5280" cy="2112"/>
          </a:xfrm>
        </p:grpSpPr>
        <p:sp>
          <p:nvSpPr>
            <p:cNvPr id="41987" name="Text Box 3"/>
            <p:cNvSpPr txBox="1">
              <a:spLocks noChangeArrowheads="1"/>
            </p:cNvSpPr>
            <p:nvPr/>
          </p:nvSpPr>
          <p:spPr bwMode="auto">
            <a:xfrm>
              <a:off x="192" y="240"/>
              <a:ext cx="528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8.</a:t>
              </a:r>
              <a:r>
                <a:rPr lang="zh-CN" altLang="en-US">
                  <a:latin typeface="Times New Roman" panose="02020603050405020304" pitchFamily="18" charset="0"/>
                </a:rPr>
                <a:t>如图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zh-CN" altLang="en-US">
                  <a:latin typeface="Times New Roman" panose="02020603050405020304" pitchFamily="18" charset="0"/>
                </a:rPr>
                <a:t>一长直导线中通有电流</a:t>
              </a:r>
              <a:r>
                <a:rPr lang="en-US" altLang="zh-CN">
                  <a:latin typeface="Times New Roman" panose="02020603050405020304" pitchFamily="18" charset="0"/>
                </a:rPr>
                <a:t>I,</a:t>
              </a:r>
              <a:r>
                <a:rPr lang="zh-CN" altLang="en-US">
                  <a:latin typeface="Times New Roman" panose="02020603050405020304" pitchFamily="18" charset="0"/>
                </a:rPr>
                <a:t>有一与长直导线共面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zh-CN" altLang="en-US">
                  <a:latin typeface="Times New Roman" panose="02020603050405020304" pitchFamily="18" charset="0"/>
                </a:rPr>
                <a:t>垂直于导线的细金属棒</a:t>
              </a:r>
              <a:r>
                <a:rPr lang="en-US" altLang="zh-CN">
                  <a:latin typeface="Times New Roman" panose="02020603050405020304" pitchFamily="18" charset="0"/>
                </a:rPr>
                <a:t>AB,</a:t>
              </a:r>
              <a:r>
                <a:rPr lang="zh-CN" altLang="en-US">
                  <a:latin typeface="Times New Roman" panose="02020603050405020304" pitchFamily="18" charset="0"/>
                </a:rPr>
                <a:t>以速度</a:t>
              </a:r>
              <a:r>
                <a:rPr lang="en-US" altLang="zh-CN">
                  <a:latin typeface="Times New Roman" panose="02020603050405020304" pitchFamily="18" charset="0"/>
                </a:rPr>
                <a:t>v</a:t>
              </a:r>
              <a:r>
                <a:rPr lang="zh-CN" altLang="en-US">
                  <a:latin typeface="Times New Roman" panose="02020603050405020304" pitchFamily="18" charset="0"/>
                </a:rPr>
                <a:t>平行于长直导线作匀速运动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zh-CN" altLang="en-US">
                  <a:latin typeface="Times New Roman" panose="02020603050405020304" pitchFamily="18" charset="0"/>
                </a:rPr>
                <a:t>问</a:t>
              </a:r>
              <a:r>
                <a:rPr lang="en-US" altLang="zh-CN">
                  <a:latin typeface="Times New Roman" panose="02020603050405020304" pitchFamily="18" charset="0"/>
                </a:rPr>
                <a:t>:</a:t>
              </a:r>
            </a:p>
          </p:txBody>
        </p:sp>
        <p:grpSp>
          <p:nvGrpSpPr>
            <p:cNvPr id="41988" name="Group 4"/>
            <p:cNvGrpSpPr>
              <a:grpSpLocks/>
            </p:cNvGrpSpPr>
            <p:nvPr/>
          </p:nvGrpSpPr>
          <p:grpSpPr bwMode="auto">
            <a:xfrm>
              <a:off x="3696" y="1056"/>
              <a:ext cx="1424" cy="1296"/>
              <a:chOff x="3696" y="1200"/>
              <a:chExt cx="1424" cy="1296"/>
            </a:xfrm>
          </p:grpSpPr>
          <p:sp>
            <p:nvSpPr>
              <p:cNvPr id="41989" name="Line 5"/>
              <p:cNvSpPr>
                <a:spLocks noChangeShapeType="1"/>
              </p:cNvSpPr>
              <p:nvPr/>
            </p:nvSpPr>
            <p:spPr bwMode="auto">
              <a:xfrm flipV="1">
                <a:off x="3888" y="1200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990" name="Object 6"/>
              <p:cNvGraphicFramePr>
                <a:graphicFrameLocks noChangeAspect="1"/>
              </p:cNvGraphicFramePr>
              <p:nvPr/>
            </p:nvGraphicFramePr>
            <p:xfrm>
              <a:off x="3984" y="1392"/>
              <a:ext cx="294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30" name="公式" r:id="rId3" imgW="114120" imgH="126720" progId="Equation.3">
                      <p:embed/>
                    </p:oleObj>
                  </mc:Choice>
                  <mc:Fallback>
                    <p:oleObj name="公式" r:id="rId3" imgW="1141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392"/>
                            <a:ext cx="294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1" name="Object 7"/>
              <p:cNvGraphicFramePr>
                <a:graphicFrameLocks noChangeAspect="1"/>
              </p:cNvGraphicFramePr>
              <p:nvPr/>
            </p:nvGraphicFramePr>
            <p:xfrm>
              <a:off x="4608" y="1392"/>
              <a:ext cx="294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31" name="公式" r:id="rId5" imgW="114120" imgH="126720" progId="Equation.3">
                      <p:embed/>
                    </p:oleObj>
                  </mc:Choice>
                  <mc:Fallback>
                    <p:oleObj name="公式" r:id="rId5" imgW="1141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392"/>
                            <a:ext cx="294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992" name="Rectangle 8"/>
              <p:cNvSpPr>
                <a:spLocks noChangeArrowheads="1"/>
              </p:cNvSpPr>
              <p:nvPr/>
            </p:nvSpPr>
            <p:spPr bwMode="auto">
              <a:xfrm>
                <a:off x="4224" y="1776"/>
                <a:ext cx="86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93" name="Line 9"/>
              <p:cNvSpPr>
                <a:spLocks noChangeShapeType="1"/>
              </p:cNvSpPr>
              <p:nvPr/>
            </p:nvSpPr>
            <p:spPr bwMode="auto">
              <a:xfrm flipV="1">
                <a:off x="4656" y="134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994" name="Object 10"/>
              <p:cNvGraphicFramePr>
                <a:graphicFrameLocks noChangeAspect="1"/>
              </p:cNvGraphicFramePr>
              <p:nvPr/>
            </p:nvGraphicFramePr>
            <p:xfrm>
              <a:off x="3696" y="2016"/>
              <a:ext cx="150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32" name="公式" r:id="rId6" imgW="126720" imgH="164880" progId="Equation.3">
                      <p:embed/>
                    </p:oleObj>
                  </mc:Choice>
                  <mc:Fallback>
                    <p:oleObj name="公式" r:id="rId6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016"/>
                            <a:ext cx="150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5" name="Object 11"/>
              <p:cNvGraphicFramePr>
                <a:graphicFrameLocks noChangeAspect="1"/>
              </p:cNvGraphicFramePr>
              <p:nvPr/>
            </p:nvGraphicFramePr>
            <p:xfrm>
              <a:off x="4176" y="1920"/>
              <a:ext cx="224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33" name="公式" r:id="rId8" imgW="152280" imgH="164880" progId="Equation.3">
                      <p:embed/>
                    </p:oleObj>
                  </mc:Choice>
                  <mc:Fallback>
                    <p:oleObj name="公式" r:id="rId8" imgW="1522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920"/>
                            <a:ext cx="224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6" name="Object 12"/>
              <p:cNvGraphicFramePr>
                <a:graphicFrameLocks noChangeAspect="1"/>
              </p:cNvGraphicFramePr>
              <p:nvPr/>
            </p:nvGraphicFramePr>
            <p:xfrm>
              <a:off x="4896" y="1920"/>
              <a:ext cx="224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34" name="公式" r:id="rId10" imgW="152280" imgH="164880" progId="Equation.3">
                      <p:embed/>
                    </p:oleObj>
                  </mc:Choice>
                  <mc:Fallback>
                    <p:oleObj name="公式" r:id="rId10" imgW="1522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920"/>
                            <a:ext cx="224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7" name="Object 13"/>
              <p:cNvGraphicFramePr>
                <a:graphicFrameLocks noChangeAspect="1"/>
              </p:cNvGraphicFramePr>
              <p:nvPr/>
            </p:nvGraphicFramePr>
            <p:xfrm>
              <a:off x="4416" y="1344"/>
              <a:ext cx="17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35" name="公式" r:id="rId12" imgW="126720" imgH="177480" progId="Equation.3">
                      <p:embed/>
                    </p:oleObj>
                  </mc:Choice>
                  <mc:Fallback>
                    <p:oleObj name="公式" r:id="rId12" imgW="126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344"/>
                            <a:ext cx="176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192" y="768"/>
              <a:ext cx="321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(1)</a:t>
              </a:r>
              <a:r>
                <a:rPr lang="zh-CN" altLang="en-US" dirty="0">
                  <a:latin typeface="Times New Roman" panose="02020603050405020304" pitchFamily="18" charset="0"/>
                </a:rPr>
                <a:t>金属棒</a:t>
              </a:r>
              <a:r>
                <a:rPr lang="en-US" altLang="zh-CN" dirty="0">
                  <a:latin typeface="Times New Roman" panose="02020603050405020304" pitchFamily="18" charset="0"/>
                </a:rPr>
                <a:t>A,B</a:t>
              </a:r>
              <a:r>
                <a:rPr lang="zh-CN" altLang="en-US" dirty="0">
                  <a:latin typeface="Times New Roman" panose="02020603050405020304" pitchFamily="18" charset="0"/>
                </a:rPr>
                <a:t>两端的电势哪一个高</a:t>
              </a:r>
              <a:r>
                <a:rPr lang="en-US" altLang="zh-CN" dirty="0">
                  <a:latin typeface="Times New Roman" panose="02020603050405020304" pitchFamily="18" charset="0"/>
                </a:rPr>
                <a:t>?</a:t>
              </a:r>
            </a:p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(2)</a:t>
              </a:r>
              <a:r>
                <a:rPr lang="zh-CN" altLang="en-US" dirty="0">
                  <a:latin typeface="Times New Roman" panose="02020603050405020304" pitchFamily="18" charset="0"/>
                </a:rPr>
                <a:t>若电流反向</a:t>
              </a:r>
              <a:r>
                <a:rPr lang="en-US" altLang="zh-CN" dirty="0">
                  <a:latin typeface="Times New Roman" panose="02020603050405020304" pitchFamily="18" charset="0"/>
                </a:rPr>
                <a:t>,</a:t>
              </a:r>
              <a:r>
                <a:rPr lang="zh-CN" altLang="en-US" dirty="0">
                  <a:latin typeface="Times New Roman" panose="02020603050405020304" pitchFamily="18" charset="0"/>
                </a:rPr>
                <a:t>则又如何</a:t>
              </a:r>
              <a:r>
                <a:rPr lang="en-US" altLang="zh-CN" dirty="0">
                  <a:latin typeface="Times New Roman" panose="02020603050405020304" pitchFamily="18" charset="0"/>
                </a:rPr>
                <a:t>?</a:t>
              </a:r>
            </a:p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(3)</a:t>
              </a:r>
              <a:r>
                <a:rPr lang="zh-CN" altLang="en-US" dirty="0">
                  <a:latin typeface="Times New Roman" panose="02020603050405020304" pitchFamily="18" charset="0"/>
                </a:rPr>
                <a:t>若将金属棒与导线平行放置</a:t>
              </a:r>
              <a:r>
                <a:rPr lang="en-US" altLang="zh-CN" dirty="0">
                  <a:latin typeface="Times New Roman" panose="02020603050405020304" pitchFamily="18" charset="0"/>
                </a:rPr>
                <a:t>,</a:t>
              </a:r>
              <a:r>
                <a:rPr lang="zh-CN" altLang="en-US" dirty="0">
                  <a:latin typeface="Times New Roman" panose="02020603050405020304" pitchFamily="18" charset="0"/>
                </a:rPr>
                <a:t>结果又如何</a:t>
              </a:r>
              <a:r>
                <a:rPr lang="en-US" altLang="zh-CN" dirty="0">
                  <a:latin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1828800" y="4114801"/>
            <a:ext cx="5791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9.</a:t>
            </a:r>
            <a:r>
              <a:rPr lang="zh-CN" altLang="en-US">
                <a:latin typeface="Times New Roman" panose="02020603050405020304" pitchFamily="18" charset="0"/>
              </a:rPr>
              <a:t>一自感线圈中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电流强度在</a:t>
            </a:r>
            <a:r>
              <a:rPr lang="en-US" altLang="zh-CN">
                <a:latin typeface="Times New Roman" panose="02020603050405020304" pitchFamily="18" charset="0"/>
              </a:rPr>
              <a:t>0.002s</a:t>
            </a:r>
            <a:r>
              <a:rPr lang="zh-CN" altLang="en-US">
                <a:latin typeface="Times New Roman" panose="02020603050405020304" pitchFamily="18" charset="0"/>
              </a:rPr>
              <a:t>内均匀地由</a:t>
            </a:r>
            <a:r>
              <a:rPr lang="en-US" altLang="zh-CN">
                <a:latin typeface="Times New Roman" panose="02020603050405020304" pitchFamily="18" charset="0"/>
              </a:rPr>
              <a:t>10A</a:t>
            </a:r>
            <a:r>
              <a:rPr lang="zh-CN" altLang="en-US">
                <a:latin typeface="Times New Roman" panose="02020603050405020304" pitchFamily="18" charset="0"/>
              </a:rPr>
              <a:t>增加到</a:t>
            </a:r>
            <a:r>
              <a:rPr lang="en-US" altLang="zh-CN">
                <a:latin typeface="Times New Roman" panose="02020603050405020304" pitchFamily="18" charset="0"/>
              </a:rPr>
              <a:t>12A,</a:t>
            </a:r>
            <a:r>
              <a:rPr lang="zh-CN" altLang="en-US">
                <a:latin typeface="Times New Roman" panose="02020603050405020304" pitchFamily="18" charset="0"/>
              </a:rPr>
              <a:t>此过程中线圈内自感电动势为</a:t>
            </a:r>
            <a:r>
              <a:rPr lang="en-US" altLang="zh-CN">
                <a:latin typeface="Times New Roman" panose="02020603050405020304" pitchFamily="18" charset="0"/>
              </a:rPr>
              <a:t>400V,</a:t>
            </a:r>
            <a:r>
              <a:rPr lang="zh-CN" altLang="en-US">
                <a:latin typeface="Times New Roman" panose="02020603050405020304" pitchFamily="18" charset="0"/>
              </a:rPr>
              <a:t>则线圈的自感系数</a:t>
            </a:r>
            <a:r>
              <a:rPr lang="en-US" altLang="zh-CN">
                <a:latin typeface="Times New Roman" panose="02020603050405020304" pitchFamily="18" charset="0"/>
              </a:rPr>
              <a:t>L</a:t>
            </a:r>
            <a:r>
              <a:rPr lang="en-US" altLang="zh-CN" u="sng">
                <a:latin typeface="Times New Roman" panose="02020603050405020304" pitchFamily="18" charset="0"/>
              </a:rPr>
              <a:t>       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6534150" y="481965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0.4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1924050" y="5372101"/>
            <a:ext cx="52197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10.</a:t>
            </a:r>
            <a:r>
              <a:rPr lang="zh-CN" altLang="en-US">
                <a:latin typeface="Times New Roman" panose="02020603050405020304" pitchFamily="18" charset="0"/>
              </a:rPr>
              <a:t>自感系数</a:t>
            </a:r>
            <a:r>
              <a:rPr lang="en-US" altLang="zh-CN">
                <a:latin typeface="Times New Roman" panose="02020603050405020304" pitchFamily="18" charset="0"/>
              </a:rPr>
              <a:t>L=0.3H</a:t>
            </a:r>
            <a:r>
              <a:rPr lang="zh-CN" altLang="en-US">
                <a:latin typeface="Times New Roman" panose="02020603050405020304" pitchFamily="18" charset="0"/>
              </a:rPr>
              <a:t>的螺线管中通以</a:t>
            </a:r>
            <a:r>
              <a:rPr lang="en-US" altLang="zh-CN">
                <a:latin typeface="Times New Roman" panose="02020603050405020304" pitchFamily="18" charset="0"/>
              </a:rPr>
              <a:t>I=8A</a:t>
            </a:r>
            <a:r>
              <a:rPr lang="zh-CN" altLang="en-US">
                <a:latin typeface="Times New Roman" panose="02020603050405020304" pitchFamily="18" charset="0"/>
              </a:rPr>
              <a:t>的电流时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螺线管存储的磁场能量为</a:t>
            </a:r>
            <a:r>
              <a:rPr lang="en-US" altLang="zh-CN">
                <a:latin typeface="Times New Roman" panose="02020603050405020304" pitchFamily="18" charset="0"/>
              </a:rPr>
              <a:t>:W=</a:t>
            </a:r>
            <a:r>
              <a:rPr lang="en-US" altLang="zh-CN" u="sng">
                <a:latin typeface="Times New Roman" panose="02020603050405020304" pitchFamily="18" charset="0"/>
              </a:rPr>
              <a:t>                    J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3581400" y="603885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9.6</a:t>
            </a:r>
          </a:p>
        </p:txBody>
      </p:sp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8020051" y="4316414"/>
          <a:ext cx="15605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6" name="Equation" r:id="rId14" imgW="672840" imgH="406080" progId="Equation.3">
                  <p:embed/>
                </p:oleObj>
              </mc:Choice>
              <mc:Fallback>
                <p:oleObj name="Equation" r:id="rId14" imgW="672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051" y="4316414"/>
                        <a:ext cx="1560513" cy="8461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20"/>
          <p:cNvGraphicFramePr>
            <a:graphicFrameLocks noChangeAspect="1"/>
          </p:cNvGraphicFramePr>
          <p:nvPr/>
        </p:nvGraphicFramePr>
        <p:xfrm>
          <a:off x="7991475" y="5459414"/>
          <a:ext cx="16192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7" name="Equation" r:id="rId16" imgW="698400" imgH="406080" progId="Equation.3">
                  <p:embed/>
                </p:oleObj>
              </mc:Choice>
              <mc:Fallback>
                <p:oleObj name="Equation" r:id="rId16" imgW="698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475" y="5459414"/>
                        <a:ext cx="1619250" cy="8461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2817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9" grpId="0" autoUpdateAnimBg="0"/>
      <p:bldP spid="42000" grpId="0" autoUpdateAnimBg="0"/>
      <p:bldP spid="42001" grpId="0" autoUpdateAnimBg="0"/>
      <p:bldP spid="4200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228600" y="914400"/>
            <a:ext cx="1158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ea typeface="方正大黑简体" pitchFamily="2" charset="-122"/>
              </a:rPr>
              <a:t>10</a:t>
            </a:r>
            <a:r>
              <a:rPr lang="zh-CN" altLang="en-US" b="1" dirty="0" smtClean="0">
                <a:ea typeface="方正大黑简体" pitchFamily="2" charset="-122"/>
              </a:rPr>
              <a:t>、</a:t>
            </a:r>
            <a:r>
              <a:rPr lang="zh-CN" altLang="en-US" b="1" dirty="0">
                <a:ea typeface="方正大黑简体" pitchFamily="2" charset="-122"/>
              </a:rPr>
              <a:t>自感为0.25</a:t>
            </a:r>
            <a:r>
              <a:rPr lang="en-US" altLang="zh-CN" b="1" dirty="0">
                <a:ea typeface="方正大黑简体" pitchFamily="2" charset="-122"/>
              </a:rPr>
              <a:t>H</a:t>
            </a:r>
            <a:r>
              <a:rPr lang="zh-CN" altLang="en-US" b="1" dirty="0">
                <a:ea typeface="方正大黑简体" pitchFamily="2" charset="-122"/>
              </a:rPr>
              <a:t>的线圈中，当电流在（1/16）</a:t>
            </a:r>
            <a:r>
              <a:rPr lang="en-US" altLang="zh-CN" b="1" dirty="0">
                <a:ea typeface="方正大黑简体" pitchFamily="2" charset="-122"/>
              </a:rPr>
              <a:t>S</a:t>
            </a:r>
            <a:r>
              <a:rPr lang="zh-CN" altLang="en-US" b="1" dirty="0">
                <a:ea typeface="方正大黑简体" pitchFamily="2" charset="-122"/>
              </a:rPr>
              <a:t>内由2</a:t>
            </a:r>
            <a:r>
              <a:rPr lang="en-US" altLang="zh-CN" b="1" dirty="0">
                <a:ea typeface="方正大黑简体" pitchFamily="2" charset="-122"/>
              </a:rPr>
              <a:t>A</a:t>
            </a:r>
            <a:r>
              <a:rPr lang="zh-CN" altLang="en-US" b="1" dirty="0">
                <a:ea typeface="方正大黑简体" pitchFamily="2" charset="-122"/>
              </a:rPr>
              <a:t>均匀</a:t>
            </a:r>
            <a:r>
              <a:rPr lang="zh-CN" altLang="en-US" b="1" dirty="0" smtClean="0">
                <a:ea typeface="方正大黑简体" pitchFamily="2" charset="-122"/>
              </a:rPr>
              <a:t>减小到</a:t>
            </a:r>
            <a:r>
              <a:rPr lang="zh-CN" altLang="en-US" b="1" dirty="0">
                <a:ea typeface="方正大黑简体" pitchFamily="2" charset="-122"/>
              </a:rPr>
              <a:t>零时，线圈中自感电动势的大小为：</a:t>
            </a:r>
          </a:p>
        </p:txBody>
      </p:sp>
      <p:graphicFrame>
        <p:nvGraphicFramePr>
          <p:cNvPr id="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63495"/>
              </p:ext>
            </p:extLst>
          </p:nvPr>
        </p:nvGraphicFramePr>
        <p:xfrm>
          <a:off x="1905000" y="1905000"/>
          <a:ext cx="79454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6" name="Equation" r:id="rId3" imgW="3644640" imgH="228600" progId="Equation.3">
                  <p:embed/>
                </p:oleObj>
              </mc:Choice>
              <mc:Fallback>
                <p:oleObj name="Equation" r:id="rId3" imgW="3644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05000"/>
                        <a:ext cx="79454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5659437" y="1717675"/>
            <a:ext cx="930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</a:rPr>
              <a:t>√</a:t>
            </a:r>
          </a:p>
        </p:txBody>
      </p:sp>
      <p:grpSp>
        <p:nvGrpSpPr>
          <p:cNvPr id="26" name="Group 6"/>
          <p:cNvGrpSpPr>
            <a:grpSpLocks/>
          </p:cNvGrpSpPr>
          <p:nvPr/>
        </p:nvGrpSpPr>
        <p:grpSpPr bwMode="auto">
          <a:xfrm>
            <a:off x="304800" y="2667000"/>
            <a:ext cx="11811000" cy="2492375"/>
            <a:chOff x="240" y="530"/>
            <a:chExt cx="5232" cy="1570"/>
          </a:xfrm>
        </p:grpSpPr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240" y="530"/>
              <a:ext cx="5232" cy="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b="1" dirty="0">
                  <a:ea typeface="方正大黑简体" pitchFamily="2" charset="-122"/>
                </a:rPr>
                <a:t>      </a:t>
              </a:r>
              <a:r>
                <a:rPr lang="en-US" altLang="zh-CN" b="1" dirty="0" smtClean="0">
                  <a:ea typeface="方正大黑简体" pitchFamily="2" charset="-122"/>
                </a:rPr>
                <a:t>11. </a:t>
              </a:r>
              <a:r>
                <a:rPr lang="zh-CN" altLang="en-US" b="1" dirty="0" smtClean="0">
                  <a:ea typeface="方正大黑简体" pitchFamily="2" charset="-122"/>
                </a:rPr>
                <a:t> </a:t>
              </a:r>
              <a:r>
                <a:rPr lang="zh-CN" altLang="en-US" b="1" dirty="0">
                  <a:ea typeface="方正大黑简体" pitchFamily="2" charset="-122"/>
                </a:rPr>
                <a:t>要确定磁场中某点处的磁感应强度      ，一般是首先用小磁针确定出磁场的方向，然后在已知运动电荷      或者电流元        、或者小载流线圈磁矩                 的前提下，把它们分别放在磁场中，通过实验确定       的大小。试分别写出三种实验方法的原理（写出每种方法对应的数学公式）、计算磁感应强度      的公式，并画出示意图。</a:t>
              </a:r>
            </a:p>
          </p:txBody>
        </p:sp>
        <p:graphicFrame>
          <p:nvGraphicFramePr>
            <p:cNvPr id="2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2242345"/>
                </p:ext>
              </p:extLst>
            </p:nvPr>
          </p:nvGraphicFramePr>
          <p:xfrm>
            <a:off x="2839" y="530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87" name="Equation" r:id="rId5" imgW="152280" imgH="190440" progId="Equation.3">
                    <p:embed/>
                  </p:oleObj>
                </mc:Choice>
                <mc:Fallback>
                  <p:oleObj name="Equation" r:id="rId5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9" y="530"/>
                          <a:ext cx="24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8422973"/>
                </p:ext>
              </p:extLst>
            </p:nvPr>
          </p:nvGraphicFramePr>
          <p:xfrm>
            <a:off x="1779" y="866"/>
            <a:ext cx="3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88" name="Equation" r:id="rId7" imgW="203040" imgH="190440" progId="Equation.3">
                    <p:embed/>
                  </p:oleObj>
                </mc:Choice>
                <mc:Fallback>
                  <p:oleObj name="Equation" r:id="rId7" imgW="2030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" y="866"/>
                          <a:ext cx="32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1725074"/>
                </p:ext>
              </p:extLst>
            </p:nvPr>
          </p:nvGraphicFramePr>
          <p:xfrm>
            <a:off x="4324" y="866"/>
            <a:ext cx="71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89" name="Equation" r:id="rId9" imgW="507960" imgH="241200" progId="Equation.3">
                    <p:embed/>
                  </p:oleObj>
                </mc:Choice>
                <mc:Fallback>
                  <p:oleObj name="Equation" r:id="rId9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4" y="866"/>
                          <a:ext cx="71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3467629"/>
                </p:ext>
              </p:extLst>
            </p:nvPr>
          </p:nvGraphicFramePr>
          <p:xfrm>
            <a:off x="2702" y="818"/>
            <a:ext cx="4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0" name="Equation" r:id="rId11" imgW="253800" imgH="203040" progId="Equation.3">
                    <p:embed/>
                  </p:oleObj>
                </mc:Choice>
                <mc:Fallback>
                  <p:oleObj name="Equation" r:id="rId11" imgW="253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" y="818"/>
                          <a:ext cx="40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0383068"/>
                </p:ext>
              </p:extLst>
            </p:nvPr>
          </p:nvGraphicFramePr>
          <p:xfrm>
            <a:off x="2907" y="1154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1" name="Equation" r:id="rId13" imgW="152280" imgH="190440" progId="Equation.3">
                    <p:embed/>
                  </p:oleObj>
                </mc:Choice>
                <mc:Fallback>
                  <p:oleObj name="Equation" r:id="rId13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1154"/>
                          <a:ext cx="24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1038681"/>
                </p:ext>
              </p:extLst>
            </p:nvPr>
          </p:nvGraphicFramePr>
          <p:xfrm>
            <a:off x="3548" y="1442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2" name="Equation" r:id="rId14" imgW="152280" imgH="190440" progId="Equation.3">
                    <p:embed/>
                  </p:oleObj>
                </mc:Choice>
                <mc:Fallback>
                  <p:oleObj name="Equation" r:id="rId14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1442"/>
                          <a:ext cx="24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1600200" y="4716463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方正大黑简体" pitchFamily="2" charset="-122"/>
              </a:rPr>
              <a:t>1）运动电荷：</a:t>
            </a:r>
          </a:p>
        </p:txBody>
      </p:sp>
      <p:graphicFrame>
        <p:nvGraphicFramePr>
          <p:cNvPr id="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171333"/>
              </p:ext>
            </p:extLst>
          </p:nvPr>
        </p:nvGraphicFramePr>
        <p:xfrm>
          <a:off x="3886200" y="4713288"/>
          <a:ext cx="1066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3" name="Equation" r:id="rId15" imgW="393480" imgH="215640" progId="Equation.3">
                  <p:embed/>
                </p:oleObj>
              </mc:Choice>
              <mc:Fallback>
                <p:oleObj name="Equation" r:id="rId15" imgW="39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13288"/>
                        <a:ext cx="1066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439729"/>
              </p:ext>
            </p:extLst>
          </p:nvPr>
        </p:nvGraphicFramePr>
        <p:xfrm>
          <a:off x="5334000" y="4716463"/>
          <a:ext cx="8334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4" name="Equation" r:id="rId17" imgW="380880" imgH="228600" progId="Equation.3">
                  <p:embed/>
                </p:oleObj>
              </mc:Choice>
              <mc:Fallback>
                <p:oleObj name="Equation" r:id="rId17" imgW="38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16463"/>
                        <a:ext cx="8334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97401"/>
              </p:ext>
            </p:extLst>
          </p:nvPr>
        </p:nvGraphicFramePr>
        <p:xfrm>
          <a:off x="6553200" y="4648200"/>
          <a:ext cx="2514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5" name="Equation" r:id="rId19" imgW="1193760" imgH="419040" progId="Equation.3">
                  <p:embed/>
                </p:oleObj>
              </mc:Choice>
              <mc:Fallback>
                <p:oleObj name="Equation" r:id="rId19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648200"/>
                        <a:ext cx="25146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1600200" y="5554663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方正大黑简体" pitchFamily="2" charset="-122"/>
              </a:rPr>
              <a:t>2）电流元：</a:t>
            </a:r>
          </a:p>
        </p:txBody>
      </p:sp>
      <p:graphicFrame>
        <p:nvGraphicFramePr>
          <p:cNvPr id="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666377"/>
              </p:ext>
            </p:extLst>
          </p:nvPr>
        </p:nvGraphicFramePr>
        <p:xfrm>
          <a:off x="3657600" y="5554663"/>
          <a:ext cx="14462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6" name="Equation" r:id="rId21" imgW="533160" imgH="215640" progId="Equation.3">
                  <p:embed/>
                </p:oleObj>
              </mc:Choice>
              <mc:Fallback>
                <p:oleObj name="Equation" r:id="rId21" imgW="533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54663"/>
                        <a:ext cx="14462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13858"/>
              </p:ext>
            </p:extLst>
          </p:nvPr>
        </p:nvGraphicFramePr>
        <p:xfrm>
          <a:off x="5257800" y="5554663"/>
          <a:ext cx="9715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7" name="Equation" r:id="rId23" imgW="444240" imgH="228600" progId="Equation.3">
                  <p:embed/>
                </p:oleObj>
              </mc:Choice>
              <mc:Fallback>
                <p:oleObj name="Equation" r:id="rId23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554663"/>
                        <a:ext cx="9715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252679"/>
              </p:ext>
            </p:extLst>
          </p:nvPr>
        </p:nvGraphicFramePr>
        <p:xfrm>
          <a:off x="6477000" y="5459413"/>
          <a:ext cx="28082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8" name="Equation" r:id="rId25" imgW="1333440" imgH="393480" progId="Equation.3">
                  <p:embed/>
                </p:oleObj>
              </mc:Choice>
              <mc:Fallback>
                <p:oleObj name="Equation" r:id="rId25" imgW="133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459413"/>
                        <a:ext cx="280828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1600200" y="6392863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方正大黑简体" pitchFamily="2" charset="-122"/>
              </a:rPr>
              <a:t>3）小线圈：</a:t>
            </a:r>
          </a:p>
        </p:txBody>
      </p:sp>
      <p:graphicFrame>
        <p:nvGraphicFramePr>
          <p:cNvPr id="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677861"/>
              </p:ext>
            </p:extLst>
          </p:nvPr>
        </p:nvGraphicFramePr>
        <p:xfrm>
          <a:off x="3581400" y="6383338"/>
          <a:ext cx="1308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9" name="Equation" r:id="rId27" imgW="482400" imgH="253800" progId="Equation.3">
                  <p:embed/>
                </p:oleObj>
              </mc:Choice>
              <mc:Fallback>
                <p:oleObj name="Equation" r:id="rId27" imgW="482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383338"/>
                        <a:ext cx="13081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251254"/>
              </p:ext>
            </p:extLst>
          </p:nvPr>
        </p:nvGraphicFramePr>
        <p:xfrm>
          <a:off x="5257800" y="6378575"/>
          <a:ext cx="9159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0" name="Equation" r:id="rId29" imgW="419040" imgH="241200" progId="Equation.3">
                  <p:embed/>
                </p:oleObj>
              </mc:Choice>
              <mc:Fallback>
                <p:oleObj name="Equation" r:id="rId29" imgW="419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378575"/>
                        <a:ext cx="91598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686465"/>
              </p:ext>
            </p:extLst>
          </p:nvPr>
        </p:nvGraphicFramePr>
        <p:xfrm>
          <a:off x="6400800" y="6297613"/>
          <a:ext cx="35036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1" name="Equation" r:id="rId31" imgW="1663560" imgH="393480" progId="Equation.3">
                  <p:embed/>
                </p:oleObj>
              </mc:Choice>
              <mc:Fallback>
                <p:oleObj name="Equation" r:id="rId31" imgW="1663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297613"/>
                        <a:ext cx="350361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161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34" grpId="0" autoUpdateAnimBg="0"/>
      <p:bldP spid="38" grpId="0" autoUpdateAnimBg="0"/>
      <p:bldP spid="4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152400" y="838200"/>
            <a:ext cx="119634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 smtClean="0">
                <a:latin typeface="方正大黑简体" pitchFamily="2" charset="-122"/>
                <a:ea typeface="方正大黑简体" pitchFamily="2" charset="-122"/>
              </a:rPr>
              <a:t>12</a:t>
            </a:r>
            <a:r>
              <a:rPr lang="zh-CN" altLang="en-US" b="1" dirty="0" smtClean="0">
                <a:latin typeface="方正大黑简体" pitchFamily="2" charset="-122"/>
                <a:ea typeface="方正大黑简体" pitchFamily="2" charset="-122"/>
              </a:rPr>
              <a:t>、</a:t>
            </a:r>
            <a:r>
              <a:rPr lang="zh-CN" altLang="en-US" b="1" dirty="0">
                <a:latin typeface="方正大黑简体" pitchFamily="2" charset="-122"/>
                <a:ea typeface="方正大黑简体" pitchFamily="2" charset="-122"/>
              </a:rPr>
              <a:t>在一自感线圈中通过的电流</a:t>
            </a:r>
            <a:r>
              <a:rPr lang="en-US" altLang="zh-CN" b="1" i="1" dirty="0">
                <a:latin typeface="方正大黑简体" pitchFamily="2" charset="-122"/>
                <a:ea typeface="方正大黑简体" pitchFamily="2" charset="-122"/>
              </a:rPr>
              <a:t>I</a:t>
            </a:r>
            <a:r>
              <a:rPr lang="en-US" altLang="zh-CN" b="1" dirty="0">
                <a:latin typeface="方正大黑简体" pitchFamily="2" charset="-122"/>
                <a:ea typeface="方正大黑简体" pitchFamily="2" charset="-122"/>
              </a:rPr>
              <a:t> </a:t>
            </a:r>
            <a:r>
              <a:rPr lang="zh-CN" altLang="en-US" b="1" dirty="0">
                <a:latin typeface="方正大黑简体" pitchFamily="2" charset="-122"/>
                <a:ea typeface="方正大黑简体" pitchFamily="2" charset="-122"/>
              </a:rPr>
              <a:t>随时间 </a:t>
            </a:r>
            <a:r>
              <a:rPr lang="en-US" altLang="zh-CN" b="1" i="1" dirty="0">
                <a:latin typeface="方正大黑简体" pitchFamily="2" charset="-122"/>
                <a:ea typeface="方正大黑简体" pitchFamily="2" charset="-122"/>
              </a:rPr>
              <a:t>t </a:t>
            </a:r>
            <a:r>
              <a:rPr lang="zh-CN" altLang="en-US" b="1" dirty="0">
                <a:latin typeface="方正大黑简体" pitchFamily="2" charset="-122"/>
                <a:ea typeface="方正大黑简体" pitchFamily="2" charset="-122"/>
              </a:rPr>
              <a:t>的变化规律如图 </a:t>
            </a:r>
            <a:r>
              <a:rPr lang="en-US" altLang="zh-CN" b="1" dirty="0">
                <a:latin typeface="方正大黑简体" pitchFamily="2" charset="-122"/>
                <a:ea typeface="方正大黑简体" pitchFamily="2" charset="-122"/>
              </a:rPr>
              <a:t>a </a:t>
            </a:r>
            <a:r>
              <a:rPr lang="zh-CN" altLang="en-US" b="1" dirty="0" smtClean="0">
                <a:latin typeface="方正大黑简体" pitchFamily="2" charset="-122"/>
                <a:ea typeface="方正大黑简体" pitchFamily="2" charset="-122"/>
              </a:rPr>
              <a:t>所</a:t>
            </a:r>
            <a:r>
              <a:rPr lang="zh-CN" altLang="en-US" b="1" dirty="0">
                <a:latin typeface="方正大黑简体" pitchFamily="2" charset="-122"/>
                <a:ea typeface="方正大黑简体" pitchFamily="2" charset="-122"/>
              </a:rPr>
              <a:t>示,若以</a:t>
            </a:r>
            <a:r>
              <a:rPr lang="en-US" altLang="zh-CN" b="1" i="1" dirty="0">
                <a:latin typeface="方正大黑简体" pitchFamily="2" charset="-122"/>
                <a:ea typeface="方正大黑简体" pitchFamily="2" charset="-122"/>
              </a:rPr>
              <a:t>I</a:t>
            </a:r>
            <a:r>
              <a:rPr lang="en-US" altLang="zh-CN" b="1" dirty="0">
                <a:latin typeface="方正大黑简体" pitchFamily="2" charset="-122"/>
                <a:ea typeface="方正大黑简体" pitchFamily="2" charset="-122"/>
              </a:rPr>
              <a:t> </a:t>
            </a:r>
            <a:r>
              <a:rPr lang="zh-CN" altLang="en-US" b="1" dirty="0">
                <a:latin typeface="方正大黑简体" pitchFamily="2" charset="-122"/>
                <a:ea typeface="方正大黑简体" pitchFamily="2" charset="-122"/>
              </a:rPr>
              <a:t>的正方向作为</a:t>
            </a:r>
            <a:r>
              <a:rPr lang="en-US" altLang="zh-CN" b="1" dirty="0">
                <a:latin typeface="方正大黑简体" pitchFamily="2" charset="-122"/>
                <a:ea typeface="方正大黑简体" pitchFamily="2" charset="-122"/>
              </a:rPr>
              <a:t>ε</a:t>
            </a:r>
            <a:r>
              <a:rPr lang="zh-CN" altLang="en-US" b="1" dirty="0">
                <a:latin typeface="方正大黑简体" pitchFamily="2" charset="-122"/>
                <a:ea typeface="方正大黑简体" pitchFamily="2" charset="-122"/>
              </a:rPr>
              <a:t>的正方向,则代表线圈内</a:t>
            </a:r>
            <a:r>
              <a:rPr lang="zh-CN" altLang="en-US" b="1" dirty="0" smtClean="0">
                <a:latin typeface="方正大黑简体" pitchFamily="2" charset="-122"/>
                <a:ea typeface="方正大黑简体" pitchFamily="2" charset="-122"/>
              </a:rPr>
              <a:t>自感电动势</a:t>
            </a:r>
            <a:r>
              <a:rPr lang="en-US" altLang="zh-CN" b="1" dirty="0">
                <a:latin typeface="方正大黑简体" pitchFamily="2" charset="-122"/>
                <a:ea typeface="方正大黑简体" pitchFamily="2" charset="-122"/>
              </a:rPr>
              <a:t>ε</a:t>
            </a:r>
            <a:r>
              <a:rPr lang="zh-CN" altLang="en-US" b="1" dirty="0">
                <a:latin typeface="方正大黑简体" pitchFamily="2" charset="-122"/>
                <a:ea typeface="方正大黑简体" pitchFamily="2" charset="-122"/>
              </a:rPr>
              <a:t>随时间变化规律的曲线为下图中的哪一个?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924800" y="1752600"/>
            <a:ext cx="2209800" cy="2157412"/>
            <a:chOff x="4230" y="732"/>
            <a:chExt cx="1362" cy="1546"/>
          </a:xfrm>
        </p:grpSpPr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4485" y="732"/>
              <a:ext cx="1107" cy="1195"/>
              <a:chOff x="384" y="1296"/>
              <a:chExt cx="960" cy="672"/>
            </a:xfrm>
          </p:grpSpPr>
          <p:sp>
            <p:nvSpPr>
              <p:cNvPr id="9" name="Line 25"/>
              <p:cNvSpPr>
                <a:spLocks noChangeShapeType="1"/>
              </p:cNvSpPr>
              <p:nvPr/>
            </p:nvSpPr>
            <p:spPr bwMode="auto">
              <a:xfrm flipV="1">
                <a:off x="384" y="1296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26"/>
              <p:cNvSpPr>
                <a:spLocks noChangeShapeType="1"/>
              </p:cNvSpPr>
              <p:nvPr/>
            </p:nvSpPr>
            <p:spPr bwMode="auto">
              <a:xfrm>
                <a:off x="384" y="168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27"/>
              <p:cNvSpPr>
                <a:spLocks noChangeShapeType="1"/>
              </p:cNvSpPr>
              <p:nvPr/>
            </p:nvSpPr>
            <p:spPr bwMode="auto">
              <a:xfrm flipV="1">
                <a:off x="768" y="1296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28"/>
              <p:cNvSpPr>
                <a:spLocks noChangeShapeType="1"/>
              </p:cNvSpPr>
              <p:nvPr/>
            </p:nvSpPr>
            <p:spPr bwMode="auto">
              <a:xfrm flipV="1">
                <a:off x="960" y="1296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29"/>
              <p:cNvSpPr>
                <a:spLocks noChangeShapeType="1"/>
              </p:cNvSpPr>
              <p:nvPr/>
            </p:nvSpPr>
            <p:spPr bwMode="auto">
              <a:xfrm flipV="1">
                <a:off x="576" y="1296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" name="Group 30"/>
              <p:cNvGrpSpPr>
                <a:grpSpLocks/>
              </p:cNvGrpSpPr>
              <p:nvPr/>
            </p:nvGrpSpPr>
            <p:grpSpPr bwMode="auto">
              <a:xfrm>
                <a:off x="384" y="1488"/>
                <a:ext cx="192" cy="192"/>
                <a:chOff x="384" y="1488"/>
                <a:chExt cx="192" cy="192"/>
              </a:xfrm>
            </p:grpSpPr>
            <p:sp>
              <p:nvSpPr>
                <p:cNvPr id="22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84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32"/>
                <p:cNvSpPr>
                  <a:spLocks noChangeShapeType="1"/>
                </p:cNvSpPr>
                <p:nvPr/>
              </p:nvSpPr>
              <p:spPr bwMode="auto">
                <a:xfrm>
                  <a:off x="480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33"/>
              <p:cNvGrpSpPr>
                <a:grpSpLocks/>
              </p:cNvGrpSpPr>
              <p:nvPr/>
            </p:nvGrpSpPr>
            <p:grpSpPr bwMode="auto">
              <a:xfrm flipV="1">
                <a:off x="576" y="1680"/>
                <a:ext cx="192" cy="192"/>
                <a:chOff x="384" y="1488"/>
                <a:chExt cx="192" cy="192"/>
              </a:xfrm>
            </p:grpSpPr>
            <p:sp>
              <p:nvSpPr>
                <p:cNvPr id="20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384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35"/>
                <p:cNvSpPr>
                  <a:spLocks noChangeShapeType="1"/>
                </p:cNvSpPr>
                <p:nvPr/>
              </p:nvSpPr>
              <p:spPr bwMode="auto">
                <a:xfrm>
                  <a:off x="480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36"/>
              <p:cNvGrpSpPr>
                <a:grpSpLocks/>
              </p:cNvGrpSpPr>
              <p:nvPr/>
            </p:nvGrpSpPr>
            <p:grpSpPr bwMode="auto">
              <a:xfrm>
                <a:off x="768" y="1488"/>
                <a:ext cx="192" cy="192"/>
                <a:chOff x="384" y="1488"/>
                <a:chExt cx="192" cy="192"/>
              </a:xfrm>
            </p:grpSpPr>
            <p:sp>
              <p:nvSpPr>
                <p:cNvPr id="18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384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38"/>
                <p:cNvSpPr>
                  <a:spLocks noChangeShapeType="1"/>
                </p:cNvSpPr>
                <p:nvPr/>
              </p:nvSpPr>
              <p:spPr bwMode="auto">
                <a:xfrm>
                  <a:off x="480" y="1488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Line 39"/>
              <p:cNvSpPr>
                <a:spLocks noChangeShapeType="1"/>
              </p:cNvSpPr>
              <p:nvPr/>
            </p:nvSpPr>
            <p:spPr bwMode="auto">
              <a:xfrm>
                <a:off x="960" y="1680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40"/>
            <p:cNvSpPr txBox="1">
              <a:spLocks noChangeArrowheads="1"/>
            </p:cNvSpPr>
            <p:nvPr/>
          </p:nvSpPr>
          <p:spPr bwMode="auto">
            <a:xfrm>
              <a:off x="4665" y="1990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(</a:t>
              </a:r>
              <a:r>
                <a:rPr lang="en-US" altLang="zh-CN" b="1"/>
                <a:t>a)</a:t>
              </a:r>
            </a:p>
          </p:txBody>
        </p:sp>
        <p:graphicFrame>
          <p:nvGraphicFramePr>
            <p:cNvPr id="6" name="Object 41"/>
            <p:cNvGraphicFramePr>
              <a:graphicFrameLocks noChangeAspect="1"/>
            </p:cNvGraphicFramePr>
            <p:nvPr/>
          </p:nvGraphicFramePr>
          <p:xfrm>
            <a:off x="4230" y="1335"/>
            <a:ext cx="22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34" name="Equation" r:id="rId3" imgW="164880" imgH="177480" progId="Equation.3">
                    <p:embed/>
                  </p:oleObj>
                </mc:Choice>
                <mc:Fallback>
                  <p:oleObj name="Equation" r:id="rId3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0" y="1335"/>
                          <a:ext cx="22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2"/>
            <p:cNvGraphicFramePr>
              <a:graphicFrameLocks noChangeAspect="1"/>
            </p:cNvGraphicFramePr>
            <p:nvPr/>
          </p:nvGraphicFramePr>
          <p:xfrm>
            <a:off x="4279" y="768"/>
            <a:ext cx="10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35" name="Equation" r:id="rId5" imgW="126720" imgH="164880" progId="Equation.3">
                    <p:embed/>
                  </p:oleObj>
                </mc:Choice>
                <mc:Fallback>
                  <p:oleObj name="Equation" r:id="rId5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768"/>
                          <a:ext cx="105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3"/>
            <p:cNvGraphicFramePr>
              <a:graphicFrameLocks noChangeAspect="1"/>
            </p:cNvGraphicFramePr>
            <p:nvPr/>
          </p:nvGraphicFramePr>
          <p:xfrm>
            <a:off x="5443" y="1479"/>
            <a:ext cx="9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36" name="公式" r:id="rId7" imgW="88560" imgH="152280" progId="Equation.3">
                    <p:embed/>
                  </p:oleObj>
                </mc:Choice>
                <mc:Fallback>
                  <p:oleObj name="公式" r:id="rId7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3" y="1479"/>
                          <a:ext cx="9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11797"/>
              </p:ext>
            </p:extLst>
          </p:nvPr>
        </p:nvGraphicFramePr>
        <p:xfrm>
          <a:off x="2895600" y="1752600"/>
          <a:ext cx="1752600" cy="956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7" name="Equation" r:id="rId9" imgW="647640" imgH="393480" progId="Equation.3">
                  <p:embed/>
                </p:oleObj>
              </mc:Choice>
              <mc:Fallback>
                <p:oleObj name="Equation" r:id="rId9" imgW="647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52600"/>
                        <a:ext cx="1752600" cy="95639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" name="Group 5"/>
          <p:cNvGrpSpPr>
            <a:grpSpLocks/>
          </p:cNvGrpSpPr>
          <p:nvPr/>
        </p:nvGrpSpPr>
        <p:grpSpPr bwMode="auto">
          <a:xfrm>
            <a:off x="1371600" y="3962400"/>
            <a:ext cx="8801100" cy="2174875"/>
            <a:chOff x="216" y="2592"/>
            <a:chExt cx="6312" cy="1560"/>
          </a:xfrm>
        </p:grpSpPr>
        <p:grpSp>
          <p:nvGrpSpPr>
            <p:cNvPr id="110" name="Group 6"/>
            <p:cNvGrpSpPr>
              <a:grpSpLocks/>
            </p:cNvGrpSpPr>
            <p:nvPr/>
          </p:nvGrpSpPr>
          <p:grpSpPr bwMode="auto">
            <a:xfrm>
              <a:off x="216" y="2639"/>
              <a:ext cx="1488" cy="1513"/>
              <a:chOff x="0" y="2328"/>
              <a:chExt cx="1488" cy="1513"/>
            </a:xfrm>
          </p:grpSpPr>
          <p:grpSp>
            <p:nvGrpSpPr>
              <p:cNvPr id="171" name="Group 7"/>
              <p:cNvGrpSpPr>
                <a:grpSpLocks/>
              </p:cNvGrpSpPr>
              <p:nvPr/>
            </p:nvGrpSpPr>
            <p:grpSpPr bwMode="auto">
              <a:xfrm>
                <a:off x="0" y="2328"/>
                <a:ext cx="1488" cy="1513"/>
                <a:chOff x="192" y="2496"/>
                <a:chExt cx="1488" cy="1513"/>
              </a:xfrm>
            </p:grpSpPr>
            <p:grpSp>
              <p:nvGrpSpPr>
                <p:cNvPr id="173" name="Group 8"/>
                <p:cNvGrpSpPr>
                  <a:grpSpLocks/>
                </p:cNvGrpSpPr>
                <p:nvPr/>
              </p:nvGrpSpPr>
              <p:grpSpPr bwMode="auto">
                <a:xfrm>
                  <a:off x="480" y="2544"/>
                  <a:ext cx="1200" cy="1152"/>
                  <a:chOff x="384" y="1296"/>
                  <a:chExt cx="960" cy="672"/>
                </a:xfrm>
              </p:grpSpPr>
              <p:sp>
                <p:nvSpPr>
                  <p:cNvPr id="177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1296"/>
                    <a:ext cx="0" cy="6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1680"/>
                    <a:ext cx="9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1296"/>
                    <a:ext cx="0" cy="6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296"/>
                    <a:ext cx="0" cy="6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296"/>
                    <a:ext cx="0" cy="6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2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384" y="1488"/>
                    <a:ext cx="192" cy="192"/>
                    <a:chOff x="384" y="1488"/>
                    <a:chExt cx="192" cy="192"/>
                  </a:xfrm>
                </p:grpSpPr>
                <p:sp>
                  <p:nvSpPr>
                    <p:cNvPr id="190" name="Line 1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4" y="1488"/>
                      <a:ext cx="96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1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" y="1488"/>
                      <a:ext cx="96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83" name="Group 17"/>
                  <p:cNvGrpSpPr>
                    <a:grpSpLocks/>
                  </p:cNvGrpSpPr>
                  <p:nvPr/>
                </p:nvGrpSpPr>
                <p:grpSpPr bwMode="auto">
                  <a:xfrm flipV="1">
                    <a:off x="576" y="1680"/>
                    <a:ext cx="192" cy="192"/>
                    <a:chOff x="384" y="1488"/>
                    <a:chExt cx="192" cy="192"/>
                  </a:xfrm>
                </p:grpSpPr>
                <p:sp>
                  <p:nvSpPr>
                    <p:cNvPr id="188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4" y="1488"/>
                      <a:ext cx="96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9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" y="1488"/>
                      <a:ext cx="96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84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768" y="1488"/>
                    <a:ext cx="192" cy="192"/>
                    <a:chOff x="384" y="1488"/>
                    <a:chExt cx="192" cy="192"/>
                  </a:xfrm>
                </p:grpSpPr>
                <p:sp>
                  <p:nvSpPr>
                    <p:cNvPr id="186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4" y="1488"/>
                      <a:ext cx="96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7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" y="1488"/>
                      <a:ext cx="96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680"/>
                    <a:ext cx="96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74" name="Object 24"/>
                <p:cNvGraphicFramePr>
                  <a:graphicFrameLocks noChangeAspect="1"/>
                </p:cNvGraphicFramePr>
                <p:nvPr/>
              </p:nvGraphicFramePr>
              <p:xfrm>
                <a:off x="192" y="2496"/>
                <a:ext cx="255" cy="2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5838" name="公式" r:id="rId11" imgW="126720" imgH="139680" progId="Equation.3">
                        <p:embed/>
                      </p:oleObj>
                    </mc:Choice>
                    <mc:Fallback>
                      <p:oleObj name="公式" r:id="rId11" imgW="12672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" y="2496"/>
                              <a:ext cx="255" cy="2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5" name="Object 25"/>
                <p:cNvGraphicFramePr>
                  <a:graphicFrameLocks noChangeAspect="1"/>
                </p:cNvGraphicFramePr>
                <p:nvPr/>
              </p:nvGraphicFramePr>
              <p:xfrm>
                <a:off x="192" y="3168"/>
                <a:ext cx="211" cy="2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5839" name="公式" r:id="rId13" imgW="152280" imgH="177480" progId="Equation.3">
                        <p:embed/>
                      </p:oleObj>
                    </mc:Choice>
                    <mc:Fallback>
                      <p:oleObj name="公式" r:id="rId13" imgW="15228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" y="3168"/>
                              <a:ext cx="211" cy="2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6" name="Object 26"/>
                <p:cNvGraphicFramePr>
                  <a:graphicFrameLocks noChangeAspect="1"/>
                </p:cNvGraphicFramePr>
                <p:nvPr/>
              </p:nvGraphicFramePr>
              <p:xfrm>
                <a:off x="672" y="3792"/>
                <a:ext cx="272" cy="2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5840" name="公式" r:id="rId15" imgW="253800" imgH="203040" progId="Equation.3">
                        <p:embed/>
                      </p:oleObj>
                    </mc:Choice>
                    <mc:Fallback>
                      <p:oleObj name="公式" r:id="rId15" imgW="253800" imgH="203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2" y="3792"/>
                              <a:ext cx="272" cy="2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72" name="Object 27"/>
              <p:cNvGraphicFramePr>
                <a:graphicFrameLocks noChangeAspect="1"/>
              </p:cNvGraphicFramePr>
              <p:nvPr/>
            </p:nvGraphicFramePr>
            <p:xfrm>
              <a:off x="1284" y="3108"/>
              <a:ext cx="138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41" name="公式" r:id="rId17" imgW="88560" imgH="152280" progId="Equation.3">
                      <p:embed/>
                    </p:oleObj>
                  </mc:Choice>
                  <mc:Fallback>
                    <p:oleObj name="公式" r:id="rId17" imgW="8856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4" y="3108"/>
                            <a:ext cx="138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1" name="Group 28"/>
            <p:cNvGrpSpPr>
              <a:grpSpLocks/>
            </p:cNvGrpSpPr>
            <p:nvPr/>
          </p:nvGrpSpPr>
          <p:grpSpPr bwMode="auto">
            <a:xfrm>
              <a:off x="2064" y="2688"/>
              <a:ext cx="1248" cy="1152"/>
              <a:chOff x="2064" y="2688"/>
              <a:chExt cx="1248" cy="1152"/>
            </a:xfrm>
          </p:grpSpPr>
          <p:grpSp>
            <p:nvGrpSpPr>
              <p:cNvPr id="154" name="Group 29"/>
              <p:cNvGrpSpPr>
                <a:grpSpLocks/>
              </p:cNvGrpSpPr>
              <p:nvPr/>
            </p:nvGrpSpPr>
            <p:grpSpPr bwMode="auto">
              <a:xfrm>
                <a:off x="2064" y="2688"/>
                <a:ext cx="1248" cy="1152"/>
                <a:chOff x="2064" y="2688"/>
                <a:chExt cx="1584" cy="1152"/>
              </a:xfrm>
            </p:grpSpPr>
            <p:sp>
              <p:nvSpPr>
                <p:cNvPr id="1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064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7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3346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698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014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381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35"/>
              <p:cNvGrpSpPr>
                <a:grpSpLocks/>
              </p:cNvGrpSpPr>
              <p:nvPr/>
            </p:nvGrpSpPr>
            <p:grpSpPr bwMode="auto">
              <a:xfrm flipV="1">
                <a:off x="2064" y="3017"/>
                <a:ext cx="1109" cy="658"/>
                <a:chOff x="2064" y="3017"/>
                <a:chExt cx="1109" cy="658"/>
              </a:xfrm>
            </p:grpSpPr>
            <p:grpSp>
              <p:nvGrpSpPr>
                <p:cNvPr id="156" name="Group 36"/>
                <p:cNvGrpSpPr>
                  <a:grpSpLocks/>
                </p:cNvGrpSpPr>
                <p:nvPr/>
              </p:nvGrpSpPr>
              <p:grpSpPr bwMode="auto">
                <a:xfrm>
                  <a:off x="2064" y="3017"/>
                  <a:ext cx="317" cy="329"/>
                  <a:chOff x="384" y="1488"/>
                  <a:chExt cx="192" cy="192"/>
                </a:xfrm>
              </p:grpSpPr>
              <p:sp>
                <p:nvSpPr>
                  <p:cNvPr id="164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" y="1488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88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" name="Group 39"/>
                <p:cNvGrpSpPr>
                  <a:grpSpLocks/>
                </p:cNvGrpSpPr>
                <p:nvPr/>
              </p:nvGrpSpPr>
              <p:grpSpPr bwMode="auto">
                <a:xfrm flipV="1">
                  <a:off x="2381" y="3346"/>
                  <a:ext cx="317" cy="329"/>
                  <a:chOff x="384" y="1488"/>
                  <a:chExt cx="192" cy="192"/>
                </a:xfrm>
              </p:grpSpPr>
              <p:sp>
                <p:nvSpPr>
                  <p:cNvPr id="162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" y="1488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88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8" name="Group 42"/>
                <p:cNvGrpSpPr>
                  <a:grpSpLocks/>
                </p:cNvGrpSpPr>
                <p:nvPr/>
              </p:nvGrpSpPr>
              <p:grpSpPr bwMode="auto">
                <a:xfrm>
                  <a:off x="2698" y="3017"/>
                  <a:ext cx="316" cy="329"/>
                  <a:chOff x="384" y="1488"/>
                  <a:chExt cx="192" cy="192"/>
                </a:xfrm>
              </p:grpSpPr>
              <p:sp>
                <p:nvSpPr>
                  <p:cNvPr id="160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" y="1488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88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9" name="Line 45"/>
                <p:cNvSpPr>
                  <a:spLocks noChangeShapeType="1"/>
                </p:cNvSpPr>
                <p:nvPr/>
              </p:nvSpPr>
              <p:spPr bwMode="auto">
                <a:xfrm>
                  <a:off x="3014" y="3346"/>
                  <a:ext cx="159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12" name="Object 46"/>
            <p:cNvGraphicFramePr>
              <a:graphicFrameLocks noChangeAspect="1"/>
            </p:cNvGraphicFramePr>
            <p:nvPr/>
          </p:nvGraphicFramePr>
          <p:xfrm>
            <a:off x="1776" y="2592"/>
            <a:ext cx="2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2" name="公式" r:id="rId18" imgW="126720" imgH="139680" progId="Equation.3">
                    <p:embed/>
                  </p:oleObj>
                </mc:Choice>
                <mc:Fallback>
                  <p:oleObj name="公式" r:id="rId18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592"/>
                          <a:ext cx="25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Object 47"/>
            <p:cNvGraphicFramePr>
              <a:graphicFrameLocks noChangeAspect="1"/>
            </p:cNvGraphicFramePr>
            <p:nvPr/>
          </p:nvGraphicFramePr>
          <p:xfrm>
            <a:off x="3156" y="3420"/>
            <a:ext cx="13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3" name="公式" r:id="rId19" imgW="88560" imgH="152280" progId="Equation.3">
                    <p:embed/>
                  </p:oleObj>
                </mc:Choice>
                <mc:Fallback>
                  <p:oleObj name="公式" r:id="rId19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6" y="3420"/>
                          <a:ext cx="13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Object 48"/>
            <p:cNvGraphicFramePr>
              <a:graphicFrameLocks noChangeAspect="1"/>
            </p:cNvGraphicFramePr>
            <p:nvPr/>
          </p:nvGraphicFramePr>
          <p:xfrm>
            <a:off x="1872" y="3264"/>
            <a:ext cx="21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4" name="公式" r:id="rId20" imgW="152280" imgH="177480" progId="Equation.3">
                    <p:embed/>
                  </p:oleObj>
                </mc:Choice>
                <mc:Fallback>
                  <p:oleObj name="公式" r:id="rId20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264"/>
                          <a:ext cx="21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Object 49"/>
            <p:cNvGraphicFramePr>
              <a:graphicFrameLocks noChangeAspect="1"/>
            </p:cNvGraphicFramePr>
            <p:nvPr/>
          </p:nvGraphicFramePr>
          <p:xfrm>
            <a:off x="2352" y="3888"/>
            <a:ext cx="27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5" name="公式" r:id="rId21" imgW="253800" imgH="203040" progId="Equation.3">
                    <p:embed/>
                  </p:oleObj>
                </mc:Choice>
                <mc:Fallback>
                  <p:oleObj name="公式" r:id="rId21" imgW="253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888"/>
                          <a:ext cx="27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6" name="Group 50"/>
            <p:cNvGrpSpPr>
              <a:grpSpLocks/>
            </p:cNvGrpSpPr>
            <p:nvPr/>
          </p:nvGrpSpPr>
          <p:grpSpPr bwMode="auto">
            <a:xfrm>
              <a:off x="3408" y="2592"/>
              <a:ext cx="1536" cy="1513"/>
              <a:chOff x="3408" y="2592"/>
              <a:chExt cx="1536" cy="1513"/>
            </a:xfrm>
          </p:grpSpPr>
          <p:grpSp>
            <p:nvGrpSpPr>
              <p:cNvPr id="136" name="Group 51"/>
              <p:cNvGrpSpPr>
                <a:grpSpLocks/>
              </p:cNvGrpSpPr>
              <p:nvPr/>
            </p:nvGrpSpPr>
            <p:grpSpPr bwMode="auto">
              <a:xfrm>
                <a:off x="3696" y="2688"/>
                <a:ext cx="1248" cy="1152"/>
                <a:chOff x="2064" y="2688"/>
                <a:chExt cx="1584" cy="1152"/>
              </a:xfrm>
            </p:grpSpPr>
            <p:sp>
              <p:nvSpPr>
                <p:cNvPr id="149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064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3346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698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014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381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" name="Group 57"/>
              <p:cNvGrpSpPr>
                <a:grpSpLocks/>
              </p:cNvGrpSpPr>
              <p:nvPr/>
            </p:nvGrpSpPr>
            <p:grpSpPr bwMode="auto">
              <a:xfrm>
                <a:off x="3696" y="3024"/>
                <a:ext cx="864" cy="528"/>
                <a:chOff x="3696" y="3024"/>
                <a:chExt cx="864" cy="528"/>
              </a:xfrm>
            </p:grpSpPr>
            <p:sp>
              <p:nvSpPr>
                <p:cNvPr id="142" name="Line 58"/>
                <p:cNvSpPr>
                  <a:spLocks noChangeShapeType="1"/>
                </p:cNvSpPr>
                <p:nvPr/>
              </p:nvSpPr>
              <p:spPr bwMode="auto">
                <a:xfrm>
                  <a:off x="3696" y="302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Line 59"/>
                <p:cNvSpPr>
                  <a:spLocks noChangeShapeType="1"/>
                </p:cNvSpPr>
                <p:nvPr/>
              </p:nvSpPr>
              <p:spPr bwMode="auto">
                <a:xfrm>
                  <a:off x="3792" y="3024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Line 60"/>
                <p:cNvSpPr>
                  <a:spLocks noChangeShapeType="1"/>
                </p:cNvSpPr>
                <p:nvPr/>
              </p:nvSpPr>
              <p:spPr bwMode="auto">
                <a:xfrm>
                  <a:off x="3792" y="355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080" y="3024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" name="Line 62"/>
                <p:cNvSpPr>
                  <a:spLocks noChangeShapeType="1"/>
                </p:cNvSpPr>
                <p:nvPr/>
              </p:nvSpPr>
              <p:spPr bwMode="auto">
                <a:xfrm>
                  <a:off x="4080" y="302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Line 63"/>
                <p:cNvSpPr>
                  <a:spLocks noChangeShapeType="1"/>
                </p:cNvSpPr>
                <p:nvPr/>
              </p:nvSpPr>
              <p:spPr bwMode="auto">
                <a:xfrm>
                  <a:off x="4320" y="3024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Line 64"/>
                <p:cNvSpPr>
                  <a:spLocks noChangeShapeType="1"/>
                </p:cNvSpPr>
                <p:nvPr/>
              </p:nvSpPr>
              <p:spPr bwMode="auto">
                <a:xfrm>
                  <a:off x="4320" y="3552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38" name="Object 65"/>
              <p:cNvGraphicFramePr>
                <a:graphicFrameLocks noChangeAspect="1"/>
              </p:cNvGraphicFramePr>
              <p:nvPr/>
            </p:nvGraphicFramePr>
            <p:xfrm>
              <a:off x="3408" y="2592"/>
              <a:ext cx="255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46" name="公式" r:id="rId23" imgW="126720" imgH="139680" progId="Equation.3">
                      <p:embed/>
                    </p:oleObj>
                  </mc:Choice>
                  <mc:Fallback>
                    <p:oleObj name="公式" r:id="rId23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2592"/>
                            <a:ext cx="255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9" name="Object 66"/>
              <p:cNvGraphicFramePr>
                <a:graphicFrameLocks noChangeAspect="1"/>
              </p:cNvGraphicFramePr>
              <p:nvPr/>
            </p:nvGraphicFramePr>
            <p:xfrm>
              <a:off x="4800" y="3408"/>
              <a:ext cx="138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47" name="公式" r:id="rId24" imgW="88560" imgH="152280" progId="Equation.3">
                      <p:embed/>
                    </p:oleObj>
                  </mc:Choice>
                  <mc:Fallback>
                    <p:oleObj name="公式" r:id="rId24" imgW="8856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3408"/>
                            <a:ext cx="138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" name="Object 67"/>
              <p:cNvGraphicFramePr>
                <a:graphicFrameLocks noChangeAspect="1"/>
              </p:cNvGraphicFramePr>
              <p:nvPr/>
            </p:nvGraphicFramePr>
            <p:xfrm>
              <a:off x="3456" y="3312"/>
              <a:ext cx="211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48" name="公式" r:id="rId25" imgW="152280" imgH="177480" progId="Equation.3">
                      <p:embed/>
                    </p:oleObj>
                  </mc:Choice>
                  <mc:Fallback>
                    <p:oleObj name="公式" r:id="rId25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3312"/>
                            <a:ext cx="211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" name="Object 68"/>
              <p:cNvGraphicFramePr>
                <a:graphicFrameLocks noChangeAspect="1"/>
              </p:cNvGraphicFramePr>
              <p:nvPr/>
            </p:nvGraphicFramePr>
            <p:xfrm>
              <a:off x="3984" y="3888"/>
              <a:ext cx="272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49" name="公式" r:id="rId26" imgW="253800" imgH="203040" progId="Equation.3">
                      <p:embed/>
                    </p:oleObj>
                  </mc:Choice>
                  <mc:Fallback>
                    <p:oleObj name="公式" r:id="rId26" imgW="2538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3888"/>
                            <a:ext cx="272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7" name="Group 69"/>
            <p:cNvGrpSpPr>
              <a:grpSpLocks/>
            </p:cNvGrpSpPr>
            <p:nvPr/>
          </p:nvGrpSpPr>
          <p:grpSpPr bwMode="auto">
            <a:xfrm>
              <a:off x="4992" y="2712"/>
              <a:ext cx="1536" cy="1422"/>
              <a:chOff x="3504" y="1344"/>
              <a:chExt cx="1536" cy="1422"/>
            </a:xfrm>
          </p:grpSpPr>
          <p:grpSp>
            <p:nvGrpSpPr>
              <p:cNvPr id="118" name="Group 70"/>
              <p:cNvGrpSpPr>
                <a:grpSpLocks/>
              </p:cNvGrpSpPr>
              <p:nvPr/>
            </p:nvGrpSpPr>
            <p:grpSpPr bwMode="auto">
              <a:xfrm>
                <a:off x="3792" y="1392"/>
                <a:ext cx="1248" cy="1152"/>
                <a:chOff x="2064" y="2688"/>
                <a:chExt cx="1584" cy="1152"/>
              </a:xfrm>
            </p:grpSpPr>
            <p:sp>
              <p:nvSpPr>
                <p:cNvPr id="13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064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Line 72"/>
                <p:cNvSpPr>
                  <a:spLocks noChangeShapeType="1"/>
                </p:cNvSpPr>
                <p:nvPr/>
              </p:nvSpPr>
              <p:spPr bwMode="auto">
                <a:xfrm>
                  <a:off x="2064" y="3346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698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3014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381" y="268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76"/>
              <p:cNvGrpSpPr>
                <a:grpSpLocks/>
              </p:cNvGrpSpPr>
              <p:nvPr/>
            </p:nvGrpSpPr>
            <p:grpSpPr bwMode="auto">
              <a:xfrm flipV="1">
                <a:off x="3792" y="1776"/>
                <a:ext cx="864" cy="528"/>
                <a:chOff x="3696" y="3024"/>
                <a:chExt cx="864" cy="528"/>
              </a:xfrm>
            </p:grpSpPr>
            <p:sp>
              <p:nvSpPr>
                <p:cNvPr id="124" name="Line 77"/>
                <p:cNvSpPr>
                  <a:spLocks noChangeShapeType="1"/>
                </p:cNvSpPr>
                <p:nvPr/>
              </p:nvSpPr>
              <p:spPr bwMode="auto">
                <a:xfrm>
                  <a:off x="3696" y="302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Line 78"/>
                <p:cNvSpPr>
                  <a:spLocks noChangeShapeType="1"/>
                </p:cNvSpPr>
                <p:nvPr/>
              </p:nvSpPr>
              <p:spPr bwMode="auto">
                <a:xfrm>
                  <a:off x="3792" y="3024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Line 79"/>
                <p:cNvSpPr>
                  <a:spLocks noChangeShapeType="1"/>
                </p:cNvSpPr>
                <p:nvPr/>
              </p:nvSpPr>
              <p:spPr bwMode="auto">
                <a:xfrm>
                  <a:off x="3792" y="355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4080" y="3024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Line 81"/>
                <p:cNvSpPr>
                  <a:spLocks noChangeShapeType="1"/>
                </p:cNvSpPr>
                <p:nvPr/>
              </p:nvSpPr>
              <p:spPr bwMode="auto">
                <a:xfrm>
                  <a:off x="4080" y="302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Line 82"/>
                <p:cNvSpPr>
                  <a:spLocks noChangeShapeType="1"/>
                </p:cNvSpPr>
                <p:nvPr/>
              </p:nvSpPr>
              <p:spPr bwMode="auto">
                <a:xfrm>
                  <a:off x="4320" y="3024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Line 83"/>
                <p:cNvSpPr>
                  <a:spLocks noChangeShapeType="1"/>
                </p:cNvSpPr>
                <p:nvPr/>
              </p:nvSpPr>
              <p:spPr bwMode="auto">
                <a:xfrm>
                  <a:off x="4320" y="3552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20" name="Object 84"/>
              <p:cNvGraphicFramePr>
                <a:graphicFrameLocks noChangeAspect="1"/>
              </p:cNvGraphicFramePr>
              <p:nvPr/>
            </p:nvGraphicFramePr>
            <p:xfrm>
              <a:off x="3504" y="1344"/>
              <a:ext cx="255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50" name="公式" r:id="rId28" imgW="126720" imgH="139680" progId="Equation.3">
                      <p:embed/>
                    </p:oleObj>
                  </mc:Choice>
                  <mc:Fallback>
                    <p:oleObj name="公式" r:id="rId28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344"/>
                            <a:ext cx="255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1" name="Object 85"/>
              <p:cNvGraphicFramePr>
                <a:graphicFrameLocks noChangeAspect="1"/>
              </p:cNvGraphicFramePr>
              <p:nvPr/>
            </p:nvGraphicFramePr>
            <p:xfrm>
              <a:off x="4848" y="2112"/>
              <a:ext cx="138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51" name="公式" r:id="rId29" imgW="88560" imgH="152280" progId="Equation.3">
                      <p:embed/>
                    </p:oleObj>
                  </mc:Choice>
                  <mc:Fallback>
                    <p:oleObj name="公式" r:id="rId29" imgW="8856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112"/>
                            <a:ext cx="138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" name="Object 86"/>
              <p:cNvGraphicFramePr>
                <a:graphicFrameLocks noChangeAspect="1"/>
              </p:cNvGraphicFramePr>
              <p:nvPr/>
            </p:nvGraphicFramePr>
            <p:xfrm>
              <a:off x="3504" y="1920"/>
              <a:ext cx="211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52" name="公式" r:id="rId30" imgW="152280" imgH="177480" progId="Equation.3">
                      <p:embed/>
                    </p:oleObj>
                  </mc:Choice>
                  <mc:Fallback>
                    <p:oleObj name="公式" r:id="rId30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920"/>
                            <a:ext cx="211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" name="Object 87"/>
              <p:cNvGraphicFramePr>
                <a:graphicFrameLocks noChangeAspect="1"/>
              </p:cNvGraphicFramePr>
              <p:nvPr/>
            </p:nvGraphicFramePr>
            <p:xfrm>
              <a:off x="4080" y="2556"/>
              <a:ext cx="276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53" name="公式" r:id="rId31" imgW="266400" imgH="203040" progId="Equation.3">
                      <p:embed/>
                    </p:oleObj>
                  </mc:Choice>
                  <mc:Fallback>
                    <p:oleObj name="公式" r:id="rId31" imgW="2664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556"/>
                            <a:ext cx="276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2" name="Rectangle 114"/>
          <p:cNvSpPr>
            <a:spLocks noChangeArrowheads="1"/>
          </p:cNvSpPr>
          <p:nvPr/>
        </p:nvSpPr>
        <p:spPr bwMode="auto">
          <a:xfrm>
            <a:off x="8763000" y="5562600"/>
            <a:ext cx="930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80136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9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0896600" y="2514600"/>
            <a:ext cx="407484" cy="461665"/>
          </a:xfrm>
          <a:prstGeom prst="rect">
            <a:avLst/>
          </a:prstGeom>
          <a:solidFill>
            <a:srgbClr val="FFFF66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304800" y="990600"/>
            <a:ext cx="1143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如图，导体棒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在均匀磁场中绕通过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点的垂直于棒长且沿磁场方向的轴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OO’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转动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的长度为棒长的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，则：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04800" y="1998662"/>
            <a:ext cx="86756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(A)A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点比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点电势高。         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(B)A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点与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点电势相等。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(C)A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点比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点电势低。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(D)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有稳定的电流从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点流向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点。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752725" y="3187700"/>
            <a:ext cx="3400425" cy="2671762"/>
            <a:chOff x="1837" y="2637"/>
            <a:chExt cx="2142" cy="1683"/>
          </a:xfrm>
        </p:grpSpPr>
        <p:sp>
          <p:nvSpPr>
            <p:cNvPr id="6" name="Line 13"/>
            <p:cNvSpPr>
              <a:spLocks noChangeShapeType="1"/>
            </p:cNvSpPr>
            <p:nvPr/>
          </p:nvSpPr>
          <p:spPr bwMode="auto">
            <a:xfrm>
              <a:off x="3198" y="2840"/>
              <a:ext cx="0" cy="1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061" y="3113"/>
              <a:ext cx="272" cy="143"/>
            </a:xfrm>
            <a:custGeom>
              <a:avLst/>
              <a:gdLst>
                <a:gd name="T0" fmla="*/ 0 w 181"/>
                <a:gd name="T1" fmla="*/ 0 h 98"/>
                <a:gd name="T2" fmla="*/ 91 w 181"/>
                <a:gd name="T3" fmla="*/ 91 h 98"/>
                <a:gd name="T4" fmla="*/ 181 w 181"/>
                <a:gd name="T5" fmla="*/ 4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" h="98">
                  <a:moveTo>
                    <a:pt x="0" y="0"/>
                  </a:moveTo>
                  <a:cubicBezTo>
                    <a:pt x="30" y="42"/>
                    <a:pt x="61" y="84"/>
                    <a:pt x="91" y="91"/>
                  </a:cubicBezTo>
                  <a:cubicBezTo>
                    <a:pt x="121" y="98"/>
                    <a:pt x="151" y="71"/>
                    <a:pt x="181" y="4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154" y="3430"/>
              <a:ext cx="1497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V="1">
              <a:off x="3470" y="2976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Object 17"/>
            <p:cNvGraphicFramePr>
              <a:graphicFrameLocks noChangeAspect="1"/>
            </p:cNvGraphicFramePr>
            <p:nvPr/>
          </p:nvGraphicFramePr>
          <p:xfrm>
            <a:off x="3560" y="2931"/>
            <a:ext cx="28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74" name="Equation" r:id="rId3" imgW="152280" imgH="203040" progId="Equation.DSMT4">
                    <p:embed/>
                  </p:oleObj>
                </mc:Choice>
                <mc:Fallback>
                  <p:oleObj name="Equation" r:id="rId3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931"/>
                          <a:ext cx="282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8"/>
            <p:cNvGraphicFramePr>
              <a:graphicFrameLocks noChangeAspect="1"/>
            </p:cNvGraphicFramePr>
            <p:nvPr/>
          </p:nvGraphicFramePr>
          <p:xfrm>
            <a:off x="2835" y="2637"/>
            <a:ext cx="28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75" name="Equation" r:id="rId5" imgW="152280" imgH="177480" progId="Equation.DSMT4">
                    <p:embed/>
                  </p:oleObj>
                </mc:Choice>
                <mc:Fallback>
                  <p:oleObj name="Equation" r:id="rId5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637"/>
                          <a:ext cx="28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9"/>
            <p:cNvGraphicFramePr>
              <a:graphicFrameLocks noChangeAspect="1"/>
            </p:cNvGraphicFramePr>
            <p:nvPr/>
          </p:nvGraphicFramePr>
          <p:xfrm>
            <a:off x="2845" y="3991"/>
            <a:ext cx="35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76" name="Equation" r:id="rId7" imgW="190440" imgH="177480" progId="Equation.DSMT4">
                    <p:embed/>
                  </p:oleObj>
                </mc:Choice>
                <mc:Fallback>
                  <p:oleObj name="Equation" r:id="rId7" imgW="1904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" y="3991"/>
                          <a:ext cx="353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0"/>
            <p:cNvGraphicFramePr>
              <a:graphicFrameLocks noChangeAspect="1"/>
            </p:cNvGraphicFramePr>
            <p:nvPr/>
          </p:nvGraphicFramePr>
          <p:xfrm>
            <a:off x="2779" y="3067"/>
            <a:ext cx="28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77" name="Equation" r:id="rId9" imgW="152280" imgH="177480" progId="Equation.DSMT4">
                    <p:embed/>
                  </p:oleObj>
                </mc:Choice>
                <mc:Fallback>
                  <p:oleObj name="Equation" r:id="rId9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9" y="3067"/>
                          <a:ext cx="283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1"/>
            <p:cNvGraphicFramePr>
              <a:graphicFrameLocks noChangeAspect="1"/>
            </p:cNvGraphicFramePr>
            <p:nvPr/>
          </p:nvGraphicFramePr>
          <p:xfrm>
            <a:off x="1837" y="3351"/>
            <a:ext cx="28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78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351"/>
                          <a:ext cx="28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2"/>
            <p:cNvGraphicFramePr>
              <a:graphicFrameLocks noChangeAspect="1"/>
            </p:cNvGraphicFramePr>
            <p:nvPr/>
          </p:nvGraphicFramePr>
          <p:xfrm>
            <a:off x="3696" y="3339"/>
            <a:ext cx="28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79"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339"/>
                          <a:ext cx="28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9461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763000" y="1371600"/>
            <a:ext cx="1084263" cy="485775"/>
          </a:xfrm>
          <a:prstGeom prst="rect">
            <a:avLst/>
          </a:prstGeom>
          <a:solidFill>
            <a:srgbClr val="FFFF66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1.5mH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438400" y="2819400"/>
            <a:ext cx="1614488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22.6 J/m^3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1000" y="2438400"/>
            <a:ext cx="1135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一个中空的长直螺线管上每厘米饶有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匝导线，当通以电流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I=3A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时，管中磁场能量密度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81000" y="927100"/>
            <a:ext cx="1135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有两个线圈，自感系数分别为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。已知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L1=3mH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L2=5mH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，串联成一个线圈后测得自感系数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L=11mH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，则两线圈的互感系数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3962400"/>
            <a:ext cx="92805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如</a:t>
            </a:r>
            <a:r>
              <a:rPr lang="zh-CN" altLang="en-US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图，两个线圈</a:t>
            </a:r>
            <a:r>
              <a:rPr lang="en-US" altLang="zh-CN" b="1" i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并联地接到电动势恒定的电源上。线圈</a:t>
            </a:r>
            <a:r>
              <a:rPr lang="en-US" altLang="zh-CN" b="1" i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的自感和电阻分别是线圈</a:t>
            </a:r>
            <a:r>
              <a:rPr lang="en-US" altLang="zh-CN" b="1" i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的两倍，线圈</a:t>
            </a:r>
            <a:r>
              <a:rPr lang="en-US" altLang="zh-CN" b="1" i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之间的互感可忽略不计。当达到稳定状态后，线圈</a:t>
            </a:r>
            <a:r>
              <a:rPr lang="en-US" altLang="zh-CN" b="1" i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的磁场能量与</a:t>
            </a:r>
            <a:r>
              <a:rPr lang="en-US" altLang="zh-CN" b="1" i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的磁场能量的比值是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28800" y="5486400"/>
            <a:ext cx="5519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A) 4              (B)  2           (C)  1          (D)  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3581400"/>
            <a:ext cx="19050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6516687" y="5334000"/>
            <a:ext cx="930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aphicFrame>
        <p:nvGraphicFramePr>
          <p:cNvPr id="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440328"/>
              </p:ext>
            </p:extLst>
          </p:nvPr>
        </p:nvGraphicFramePr>
        <p:xfrm>
          <a:off x="7218362" y="5486400"/>
          <a:ext cx="544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8" name="Equation" r:id="rId4" imgW="228600" imgH="203040" progId="Equation.3">
                  <p:embed/>
                </p:oleObj>
              </mc:Choice>
              <mc:Fallback>
                <p:oleObj name="Equation" r:id="rId4" imgW="228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362" y="5486400"/>
                        <a:ext cx="5445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83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663829"/>
            <a:ext cx="11582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如图，两条平行导线和一个矩形导线框共面，且导线框的一个边与长导线平行，到两长导线的距离分别为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两导线中电流都为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sinωt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为常数，导线框长为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宽为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求导线框中电动势。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077200" y="1905000"/>
            <a:ext cx="3581400" cy="2971800"/>
            <a:chOff x="3264" y="240"/>
            <a:chExt cx="2256" cy="1872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456" y="288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792" y="288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3792" y="1200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3456" y="1200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28" y="576"/>
              <a:ext cx="960" cy="124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416" y="57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560" y="57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4416" y="5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4416" y="7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4416" y="10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4416" y="115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4416" y="134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4416" y="153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456" y="480"/>
              <a:ext cx="20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456" y="2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A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368" y="18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dx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840" y="2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B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456" y="12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I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792" y="12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I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176" y="182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x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456" y="100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792" y="134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r</a:t>
              </a:r>
              <a:r>
                <a:rPr kumimoji="0" lang="en-US" altLang="zh-CN" baseline="-25000"/>
                <a:t>2</a:t>
              </a:r>
              <a:endParaRPr kumimoji="0" lang="en-US" altLang="zh-CN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792" y="7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r</a:t>
              </a:r>
              <a:r>
                <a:rPr kumimoji="0" lang="en-US" altLang="zh-CN" baseline="-25000"/>
                <a:t>1</a:t>
              </a:r>
              <a:endParaRPr kumimoji="0" lang="en-US" altLang="zh-CN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792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264" y="158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0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656" y="15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dirty="0"/>
                <a:t>b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4848" y="11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a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5184" y="4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x</a:t>
              </a:r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33400" y="2286000"/>
            <a:ext cx="7239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解：对这类题目主要类型有①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不变，线圈以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运动；②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变化，线圈不动；③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变化，线圈运动，都应先求出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分布，然后求出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t),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最后求出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 Φ/dt.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81000" y="3810000"/>
            <a:ext cx="716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选顺时针方向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的正方向，取面元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adx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774583"/>
              </p:ext>
            </p:extLst>
          </p:nvPr>
        </p:nvGraphicFramePr>
        <p:xfrm>
          <a:off x="1981200" y="4800600"/>
          <a:ext cx="441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8" name="公式" r:id="rId3" imgW="1739880" imgH="203040" progId="Equation.3">
                  <p:embed/>
                </p:oleObj>
              </mc:Choice>
              <mc:Fallback>
                <p:oleObj name="公式" r:id="rId3" imgW="1739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00600"/>
                        <a:ext cx="441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168534"/>
              </p:ext>
            </p:extLst>
          </p:nvPr>
        </p:nvGraphicFramePr>
        <p:xfrm>
          <a:off x="2057400" y="5715000"/>
          <a:ext cx="41910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9" name="公式" r:id="rId5" imgW="1701720" imgH="444240" progId="Equation.3">
                  <p:embed/>
                </p:oleObj>
              </mc:Choice>
              <mc:Fallback>
                <p:oleObj name="公式" r:id="rId5" imgW="1701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715000"/>
                        <a:ext cx="41910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6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594477"/>
              </p:ext>
            </p:extLst>
          </p:nvPr>
        </p:nvGraphicFramePr>
        <p:xfrm>
          <a:off x="304800" y="838200"/>
          <a:ext cx="8153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2" name="公式" r:id="rId3" imgW="3873240" imgH="469800" progId="Equation.3">
                  <p:embed/>
                </p:oleObj>
              </mc:Choice>
              <mc:Fallback>
                <p:oleObj name="公式" r:id="rId3" imgW="3873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38200"/>
                        <a:ext cx="8153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28322"/>
              </p:ext>
            </p:extLst>
          </p:nvPr>
        </p:nvGraphicFramePr>
        <p:xfrm>
          <a:off x="1143000" y="2209800"/>
          <a:ext cx="60690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3" name="Equation" r:id="rId5" imgW="2882880" imgH="431640" progId="Equation.DSMT4">
                  <p:embed/>
                </p:oleObj>
              </mc:Choice>
              <mc:Fallback>
                <p:oleObj name="Equation" r:id="rId5" imgW="2882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9800"/>
                        <a:ext cx="60690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38862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当</a:t>
            </a:r>
            <a:r>
              <a:rPr lang="en-US" altLang="zh-CN" b="1" dirty="0" err="1"/>
              <a:t>cosωt</a:t>
            </a:r>
            <a:r>
              <a:rPr lang="en-US" altLang="zh-CN" b="1" dirty="0"/>
              <a:t>&gt;0</a:t>
            </a:r>
            <a:r>
              <a:rPr lang="zh-CN" altLang="en-US" b="1" dirty="0"/>
              <a:t>时</a:t>
            </a:r>
            <a:r>
              <a:rPr lang="zh-CN" altLang="en-US" b="1" dirty="0" smtClean="0"/>
              <a:t>，</a:t>
            </a:r>
            <a:r>
              <a:rPr lang="en-US" altLang="zh-CN" b="1" dirty="0" smtClean="0">
                <a:latin typeface="314-CAI978" pitchFamily="66" charset="0"/>
                <a:sym typeface="Symbol" panose="05050102010706020507" pitchFamily="18" charset="2"/>
              </a:rPr>
              <a:t></a:t>
            </a:r>
            <a:r>
              <a:rPr lang="en-US" altLang="zh-CN" b="1" dirty="0" smtClean="0"/>
              <a:t>&lt;</a:t>
            </a:r>
            <a:r>
              <a:rPr lang="en-US" altLang="zh-CN" b="1" dirty="0"/>
              <a:t>0, </a:t>
            </a:r>
            <a:r>
              <a:rPr lang="en-US" altLang="zh-CN" b="1" dirty="0" smtClean="0">
                <a:latin typeface="314-CAI978" pitchFamily="66" charset="0"/>
                <a:sym typeface="Symbol" panose="05050102010706020507" pitchFamily="18" charset="2"/>
              </a:rPr>
              <a:t></a:t>
            </a:r>
            <a:r>
              <a:rPr lang="en-US" altLang="zh-CN" b="1" dirty="0" smtClean="0">
                <a:latin typeface="314-CAI978" pitchFamily="66" charset="0"/>
              </a:rPr>
              <a:t> </a:t>
            </a:r>
            <a:r>
              <a:rPr lang="zh-CN" altLang="en-US" b="1" dirty="0"/>
              <a:t>沿反时针方向；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44958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当</a:t>
            </a:r>
            <a:r>
              <a:rPr lang="en-US" altLang="zh-CN" b="1" dirty="0" err="1"/>
              <a:t>cosωt</a:t>
            </a:r>
            <a:r>
              <a:rPr lang="en-US" altLang="zh-CN" b="1" dirty="0"/>
              <a:t>&lt;0</a:t>
            </a:r>
            <a:r>
              <a:rPr lang="zh-CN" altLang="en-US" b="1" dirty="0"/>
              <a:t>时</a:t>
            </a:r>
            <a:r>
              <a:rPr lang="zh-CN" altLang="en-US" b="1" dirty="0" smtClean="0"/>
              <a:t>，</a:t>
            </a:r>
            <a:r>
              <a:rPr lang="en-US" altLang="zh-CN" b="1" dirty="0" smtClean="0">
                <a:latin typeface="314-CAI978" pitchFamily="66" charset="0"/>
                <a:sym typeface="Symbol" panose="05050102010706020507" pitchFamily="18" charset="2"/>
              </a:rPr>
              <a:t></a:t>
            </a:r>
            <a:r>
              <a:rPr lang="en-US" altLang="zh-CN" b="1" dirty="0" smtClean="0"/>
              <a:t>&gt;</a:t>
            </a:r>
            <a:r>
              <a:rPr lang="en-US" altLang="zh-CN" b="1" dirty="0"/>
              <a:t>0, </a:t>
            </a:r>
            <a:r>
              <a:rPr lang="en-US" altLang="zh-CN" b="1" dirty="0" smtClean="0">
                <a:latin typeface="314-CAI978" pitchFamily="66" charset="0"/>
                <a:sym typeface="Symbol" panose="05050102010706020507" pitchFamily="18" charset="2"/>
              </a:rPr>
              <a:t></a:t>
            </a:r>
            <a:r>
              <a:rPr lang="en-US" altLang="zh-CN" b="1" dirty="0" smtClean="0">
                <a:latin typeface="314-CAI978" pitchFamily="66" charset="0"/>
              </a:rPr>
              <a:t> </a:t>
            </a:r>
            <a:r>
              <a:rPr lang="zh-CN" altLang="en-US" b="1" dirty="0"/>
              <a:t>沿顺时针方向</a:t>
            </a:r>
            <a:r>
              <a:rPr lang="zh-CN" altLang="en-US" dirty="0"/>
              <a:t>。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848600" y="2971800"/>
            <a:ext cx="3581400" cy="2971800"/>
            <a:chOff x="3264" y="240"/>
            <a:chExt cx="2256" cy="1872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456" y="288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792" y="288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792" y="1200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3456" y="1200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128" y="576"/>
              <a:ext cx="960" cy="124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416" y="57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560" y="57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4416" y="5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4416" y="7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4416" y="10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4416" y="115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4416" y="134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4416" y="153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456" y="480"/>
              <a:ext cx="20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456" y="2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A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368" y="18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dx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840" y="2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B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456" y="12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I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792" y="12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I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176" y="182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x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456" y="100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792" y="134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r</a:t>
              </a:r>
              <a:r>
                <a:rPr kumimoji="0" lang="en-US" altLang="zh-CN" baseline="-25000"/>
                <a:t>2</a:t>
              </a:r>
              <a:endParaRPr kumimoji="0" lang="en-US" altLang="zh-CN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3792" y="7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r</a:t>
              </a:r>
              <a:r>
                <a:rPr kumimoji="0" lang="en-US" altLang="zh-CN" baseline="-25000"/>
                <a:t>1</a:t>
              </a:r>
              <a:endParaRPr kumimoji="0" lang="en-US" altLang="zh-CN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792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3264" y="158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0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4656" y="15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b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848" y="11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a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5184" y="4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/>
                <a:t>x</a:t>
              </a:r>
            </a:p>
          </p:txBody>
        </p:sp>
      </p:grp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8280400" y="6743700"/>
            <a:ext cx="863600" cy="495300"/>
          </a:xfrm>
          <a:prstGeom prst="rect">
            <a:avLst/>
          </a:prstGeom>
          <a:solidFill>
            <a:srgbClr val="FFFF66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hlinkClick r:id="rId7" action="ppaction://hlinksldjump"/>
              </a:rPr>
              <a:t>返回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37702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838200"/>
            <a:ext cx="11968654" cy="1676400"/>
            <a:chOff x="144" y="144"/>
            <a:chExt cx="5642" cy="1056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144" y="144"/>
              <a:ext cx="542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18</a:t>
              </a:r>
              <a:r>
                <a:rPr lang="zh-CN" altLang="en-US" b="1" dirty="0" smtClean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、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真空中两条相距 2 </a:t>
              </a:r>
              <a:r>
                <a:rPr lang="en-US" altLang="zh-CN" b="1" i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的 平行长直导线，通以方向相同、</a:t>
              </a:r>
              <a:r>
                <a:rPr lang="zh-CN" altLang="en-US" b="1" dirty="0" smtClean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大小相等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的电流 </a:t>
              </a:r>
              <a:r>
                <a:rPr lang="en-US" altLang="zh-CN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I，O、P 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两点与两导线在同一平面内，与</a:t>
              </a:r>
              <a:r>
                <a:rPr lang="zh-CN" altLang="en-US" b="1" dirty="0" smtClean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导线 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的距离如图，则</a:t>
              </a:r>
              <a:r>
                <a:rPr lang="en-US" altLang="zh-CN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O 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点的磁场能量密度</a:t>
              </a:r>
              <a:r>
                <a:rPr lang="en-US" altLang="zh-CN" b="1" i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w</a:t>
              </a:r>
              <a:r>
                <a:rPr lang="en-US" altLang="zh-CN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 baseline="-25000" dirty="0" err="1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mo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=                          </a:t>
              </a:r>
              <a:r>
                <a:rPr lang="en-US" altLang="zh-CN" b="1" dirty="0" smtClean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，   </a:t>
              </a:r>
              <a:r>
                <a:rPr lang="en-US" altLang="zh-CN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P 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点的磁场能量密度</a:t>
              </a:r>
              <a:r>
                <a:rPr lang="en-US" altLang="zh-CN" b="1" i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w </a:t>
              </a:r>
              <a:r>
                <a:rPr lang="en-US" altLang="zh-CN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 baseline="-25000" dirty="0" err="1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mp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=                                     。</a:t>
              </a:r>
              <a:endParaRPr lang="zh-CN" altLang="en-US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4634" y="72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156" y="120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724400" y="3048000"/>
            <a:ext cx="2262187" cy="2590800"/>
            <a:chOff x="3120" y="1536"/>
            <a:chExt cx="1425" cy="1632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552" y="153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3552" y="1824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176" y="153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4176" y="1824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3216" y="1776"/>
            <a:ext cx="22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90" name="Equation" r:id="rId3" imgW="126720" imgH="164880" progId="Equation.3">
                    <p:embed/>
                  </p:oleObj>
                </mc:Choice>
                <mc:Fallback>
                  <p:oleObj name="Equation" r:id="rId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776"/>
                          <a:ext cx="22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4320" y="1776"/>
            <a:ext cx="22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91" name="Equation" r:id="rId5" imgW="126720" imgH="164880" progId="Equation.3">
                    <p:embed/>
                  </p:oleObj>
                </mc:Choice>
                <mc:Fallback>
                  <p:oleObj name="Equation" r:id="rId5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776"/>
                          <a:ext cx="22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264" y="23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552" y="23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888" y="23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3744" y="2400"/>
            <a:ext cx="171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92" name="Equation" r:id="rId6" imgW="152280" imgH="177480" progId="Equation.3">
                    <p:embed/>
                  </p:oleObj>
                </mc:Choice>
                <mc:Fallback>
                  <p:oleObj name="Equation" r:id="rId6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00"/>
                          <a:ext cx="171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3600" y="2448"/>
            <a:ext cx="143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93" name="Equation" r:id="rId8" imgW="126720" imgH="139680" progId="Equation.3">
                    <p:embed/>
                  </p:oleObj>
                </mc:Choice>
                <mc:Fallback>
                  <p:oleObj name="Equation" r:id="rId8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448"/>
                          <a:ext cx="143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3360" y="2448"/>
            <a:ext cx="143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94" name="Equation" r:id="rId10" imgW="126720" imgH="139680" progId="Equation.3">
                    <p:embed/>
                  </p:oleObj>
                </mc:Choice>
                <mc:Fallback>
                  <p:oleObj name="Equation" r:id="rId10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448"/>
                          <a:ext cx="143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3120" y="2407"/>
            <a:ext cx="17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95" name="Equation" r:id="rId11" imgW="152280" imgH="164880" progId="Equation.3">
                    <p:embed/>
                  </p:oleObj>
                </mc:Choice>
                <mc:Fallback>
                  <p:oleObj name="Equation" r:id="rId11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407"/>
                          <a:ext cx="171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3984" y="2448"/>
            <a:ext cx="143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96" name="Equation" r:id="rId13" imgW="126720" imgH="139680" progId="Equation.3">
                    <p:embed/>
                  </p:oleObj>
                </mc:Choice>
                <mc:Fallback>
                  <p:oleObj name="Equation" r:id="rId1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48"/>
                          <a:ext cx="143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1353800" y="1295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方正大黑简体" pitchFamily="2" charset="-122"/>
              </a:rPr>
              <a:t>0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100399"/>
              </p:ext>
            </p:extLst>
          </p:nvPr>
        </p:nvGraphicFramePr>
        <p:xfrm>
          <a:off x="5257800" y="1600200"/>
          <a:ext cx="12303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7" name="Equation" r:id="rId14" imgW="431640" imgH="406080" progId="Equation.3">
                  <p:embed/>
                </p:oleObj>
              </mc:Choice>
              <mc:Fallback>
                <p:oleObj name="Equation" r:id="rId14" imgW="4316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00200"/>
                        <a:ext cx="12303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5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447800" y="6096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(3)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圆形线电流中心轴线上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273103"/>
              </p:ext>
            </p:extLst>
          </p:nvPr>
        </p:nvGraphicFramePr>
        <p:xfrm>
          <a:off x="1600200" y="1143000"/>
          <a:ext cx="4343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7" name="公式" r:id="rId3" imgW="2184120" imgH="444240" progId="Equation.3">
                  <p:embed/>
                </p:oleObj>
              </mc:Choice>
              <mc:Fallback>
                <p:oleObj name="公式" r:id="rId3" imgW="2184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4343400" cy="8810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003551"/>
              </p:ext>
            </p:extLst>
          </p:nvPr>
        </p:nvGraphicFramePr>
        <p:xfrm>
          <a:off x="6019800" y="1143000"/>
          <a:ext cx="22860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8" name="公式" r:id="rId5" imgW="1079280" imgH="419040" progId="Equation.3">
                  <p:embed/>
                </p:oleObj>
              </mc:Choice>
              <mc:Fallback>
                <p:oleObj name="公式" r:id="rId5" imgW="1079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143000"/>
                        <a:ext cx="2286000" cy="887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447800" y="2209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圆心处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789677"/>
              </p:ext>
            </p:extLst>
          </p:nvPr>
        </p:nvGraphicFramePr>
        <p:xfrm>
          <a:off x="2895600" y="2057400"/>
          <a:ext cx="9906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9" name="公式" r:id="rId7" imgW="545760" imgH="393480" progId="Equation.3">
                  <p:embed/>
                </p:oleObj>
              </mc:Choice>
              <mc:Fallback>
                <p:oleObj name="公式" r:id="rId7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057400"/>
                        <a:ext cx="9906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524000" y="3124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(4)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长直螺线管内部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294873"/>
              </p:ext>
            </p:extLst>
          </p:nvPr>
        </p:nvGraphicFramePr>
        <p:xfrm>
          <a:off x="4648200" y="3124200"/>
          <a:ext cx="1447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0" name="公式" r:id="rId9" imgW="596880" imgH="228600" progId="Equation.3">
                  <p:embed/>
                </p:oleObj>
              </mc:Choice>
              <mc:Fallback>
                <p:oleObj name="公式" r:id="rId9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124200"/>
                        <a:ext cx="1447800" cy="555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524000" y="40386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(5)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螺绕环内部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450538"/>
              </p:ext>
            </p:extLst>
          </p:nvPr>
        </p:nvGraphicFramePr>
        <p:xfrm>
          <a:off x="4724400" y="3886200"/>
          <a:ext cx="15240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1" name="公式" r:id="rId11" imgW="660240" imgH="393480" progId="Equation.3">
                  <p:embed/>
                </p:oleObj>
              </mc:Choice>
              <mc:Fallback>
                <p:oleObj name="公式" r:id="rId11" imgW="66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86200"/>
                        <a:ext cx="1524000" cy="906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524000" y="51054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(6)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长直圆柱形导体内部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261243"/>
              </p:ext>
            </p:extLst>
          </p:nvPr>
        </p:nvGraphicFramePr>
        <p:xfrm>
          <a:off x="5486400" y="4953000"/>
          <a:ext cx="1371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2" name="公式" r:id="rId13" imgW="647640" imgH="393480" progId="Equation.3">
                  <p:embed/>
                </p:oleObj>
              </mc:Choice>
              <mc:Fallback>
                <p:oleObj name="公式" r:id="rId13" imgW="647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953000"/>
                        <a:ext cx="1371600" cy="830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524000" y="6019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(7)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无限大平面电流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218267"/>
              </p:ext>
            </p:extLst>
          </p:nvPr>
        </p:nvGraphicFramePr>
        <p:xfrm>
          <a:off x="5029200" y="5791200"/>
          <a:ext cx="15240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3" name="公式" r:id="rId15" imgW="647640" imgH="393480" progId="Equation.3">
                  <p:embed/>
                </p:oleObj>
              </mc:Choice>
              <mc:Fallback>
                <p:oleObj name="公式" r:id="rId15" imgW="647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791200"/>
                        <a:ext cx="1524000" cy="9223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267200" y="2209800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E82302"/>
                </a:solidFill>
              </a:rPr>
              <a:t>一段圆弧在圆心处</a:t>
            </a:r>
            <a:r>
              <a:rPr lang="en-US" altLang="zh-CN" sz="2000" b="1">
                <a:solidFill>
                  <a:srgbClr val="E82302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3" grpId="0" autoUpdateAnimBg="0"/>
      <p:bldP spid="15" grpId="0" autoUpdateAnimBg="0"/>
      <p:bldP spid="17" grpId="0" autoUpdateAnimBg="0"/>
      <p:bldP spid="19" grpId="0" autoUpdateAnimBg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283" y="685800"/>
            <a:ext cx="12311610" cy="1200150"/>
            <a:chOff x="-32" y="96"/>
            <a:chExt cx="5804" cy="756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96" y="96"/>
              <a:ext cx="567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19</a:t>
              </a:r>
              <a:r>
                <a:rPr lang="zh-CN" altLang="en-US" b="1" dirty="0" smtClean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、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载有电流  </a:t>
              </a:r>
              <a:r>
                <a:rPr lang="en-US" altLang="zh-CN" b="1" i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I  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的长直导线附近，放一导体半圆环 </a:t>
              </a:r>
              <a:r>
                <a:rPr lang="en-US" altLang="zh-CN" b="1" i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M e N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与长</a:t>
              </a:r>
              <a:r>
                <a:rPr lang="zh-CN" altLang="en-US" b="1" dirty="0" smtClean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直导线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共面，且端点</a:t>
              </a:r>
              <a:r>
                <a:rPr lang="en-US" altLang="zh-CN" b="1" i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MN</a:t>
              </a:r>
              <a:r>
                <a:rPr lang="en-US" altLang="zh-CN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的连线与长直导线垂直。半圆环的</a:t>
              </a:r>
              <a:r>
                <a:rPr lang="zh-CN" altLang="en-US" b="1" dirty="0" smtClean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半径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b="1" i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b </a:t>
              </a:r>
              <a:r>
                <a:rPr lang="en-US" altLang="zh-CN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环心 </a:t>
              </a:r>
              <a:r>
                <a:rPr lang="en-US" altLang="zh-CN" b="1" i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O</a:t>
              </a:r>
              <a:r>
                <a:rPr lang="en-US" altLang="zh-CN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与导线相距为 </a:t>
              </a:r>
              <a:r>
                <a:rPr lang="en-US" altLang="zh-CN" b="1" i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a </a:t>
              </a:r>
              <a:r>
                <a:rPr lang="en-US" altLang="zh-CN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。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设半圆环以速度    </a:t>
              </a:r>
              <a:r>
                <a:rPr lang="zh-CN" altLang="en-US" b="1" dirty="0" smtClean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 平行导线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平移，求半圆环内感应电动势的大小和方向以及</a:t>
              </a:r>
              <a:r>
                <a:rPr lang="en-US" altLang="zh-CN" b="1" i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MN</a:t>
              </a:r>
              <a:r>
                <a:rPr lang="zh-CN" altLang="en-US" b="1" dirty="0" smtClean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两端的</a:t>
              </a:r>
              <a:r>
                <a:rPr lang="zh-CN" altLang="en-US" b="1" dirty="0">
                  <a:latin typeface="Times New Roman" panose="02020603050405020304" pitchFamily="18" charset="0"/>
                  <a:ea typeface="方正大黑简体" pitchFamily="2" charset="-122"/>
                  <a:cs typeface="Times New Roman" panose="02020603050405020304" pitchFamily="18" charset="0"/>
                </a:rPr>
                <a:t>电压                   。</a:t>
              </a:r>
            </a:p>
          </p:txBody>
        </p:sp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5159682"/>
                </p:ext>
              </p:extLst>
            </p:nvPr>
          </p:nvGraphicFramePr>
          <p:xfrm>
            <a:off x="-32" y="576"/>
            <a:ext cx="19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2" name="Equation" r:id="rId3" imgW="152280" imgH="190440" progId="Equation.3">
                    <p:embed/>
                  </p:oleObj>
                </mc:Choice>
                <mc:Fallback>
                  <p:oleObj name="Equation" r:id="rId3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2" y="576"/>
                          <a:ext cx="19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0017240"/>
                </p:ext>
              </p:extLst>
            </p:nvPr>
          </p:nvGraphicFramePr>
          <p:xfrm>
            <a:off x="4730" y="576"/>
            <a:ext cx="72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3" name="Equation" r:id="rId5" imgW="583920" imgH="203040" progId="Equation.3">
                    <p:embed/>
                  </p:oleObj>
                </mc:Choice>
                <mc:Fallback>
                  <p:oleObj name="Equation" r:id="rId5" imgW="5839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" y="576"/>
                          <a:ext cx="72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696200" y="2286000"/>
            <a:ext cx="3295650" cy="2286000"/>
            <a:chOff x="3408" y="1344"/>
            <a:chExt cx="2076" cy="1440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3408" y="1440"/>
              <a:ext cx="336" cy="1344"/>
              <a:chOff x="3408" y="1440"/>
              <a:chExt cx="336" cy="1344"/>
            </a:xfrm>
          </p:grpSpPr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 flipV="1">
                <a:off x="3744" y="1680"/>
                <a:ext cx="0" cy="72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" name="Object 10"/>
              <p:cNvGraphicFramePr>
                <a:graphicFrameLocks noChangeAspect="1"/>
              </p:cNvGraphicFramePr>
              <p:nvPr/>
            </p:nvGraphicFramePr>
            <p:xfrm>
              <a:off x="3408" y="1872"/>
              <a:ext cx="225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74" name="Equation" r:id="rId7" imgW="126720" imgH="164880" progId="Equation.3">
                      <p:embed/>
                    </p:oleObj>
                  </mc:Choice>
                  <mc:Fallback>
                    <p:oleObj name="Equation" r:id="rId7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1872"/>
                            <a:ext cx="225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Arc 11"/>
            <p:cNvSpPr>
              <a:spLocks/>
            </p:cNvSpPr>
            <p:nvPr/>
          </p:nvSpPr>
          <p:spPr bwMode="auto">
            <a:xfrm flipH="1" flipV="1">
              <a:off x="4176" y="1872"/>
              <a:ext cx="1008" cy="534"/>
            </a:xfrm>
            <a:custGeom>
              <a:avLst/>
              <a:gdLst>
                <a:gd name="G0" fmla="+- 21600 0 0"/>
                <a:gd name="G1" fmla="+- 1151 0 0"/>
                <a:gd name="G2" fmla="+- 21600 0 0"/>
                <a:gd name="T0" fmla="*/ 43169 w 43200"/>
                <a:gd name="T1" fmla="*/ 0 h 22751"/>
                <a:gd name="T2" fmla="*/ 18 w 43200"/>
                <a:gd name="T3" fmla="*/ 279 h 22751"/>
                <a:gd name="T4" fmla="*/ 21600 w 43200"/>
                <a:gd name="T5" fmla="*/ 1151 h 22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751" fill="none" extrusionOk="0">
                  <a:moveTo>
                    <a:pt x="43169" y="-1"/>
                  </a:moveTo>
                  <a:cubicBezTo>
                    <a:pt x="43189" y="383"/>
                    <a:pt x="43200" y="767"/>
                    <a:pt x="43200" y="1151"/>
                  </a:cubicBezTo>
                  <a:cubicBezTo>
                    <a:pt x="43200" y="13080"/>
                    <a:pt x="33529" y="22751"/>
                    <a:pt x="21600" y="22751"/>
                  </a:cubicBezTo>
                  <a:cubicBezTo>
                    <a:pt x="9670" y="22751"/>
                    <a:pt x="0" y="13080"/>
                    <a:pt x="0" y="1151"/>
                  </a:cubicBezTo>
                  <a:cubicBezTo>
                    <a:pt x="-1" y="860"/>
                    <a:pt x="5" y="569"/>
                    <a:pt x="17" y="278"/>
                  </a:cubicBezTo>
                </a:path>
                <a:path w="43200" h="22751" stroke="0" extrusionOk="0">
                  <a:moveTo>
                    <a:pt x="43169" y="-1"/>
                  </a:moveTo>
                  <a:cubicBezTo>
                    <a:pt x="43189" y="383"/>
                    <a:pt x="43200" y="767"/>
                    <a:pt x="43200" y="1151"/>
                  </a:cubicBezTo>
                  <a:cubicBezTo>
                    <a:pt x="43200" y="13080"/>
                    <a:pt x="33529" y="22751"/>
                    <a:pt x="21600" y="22751"/>
                  </a:cubicBezTo>
                  <a:cubicBezTo>
                    <a:pt x="9670" y="22751"/>
                    <a:pt x="0" y="13080"/>
                    <a:pt x="0" y="1151"/>
                  </a:cubicBezTo>
                  <a:cubicBezTo>
                    <a:pt x="-1" y="860"/>
                    <a:pt x="5" y="569"/>
                    <a:pt x="17" y="278"/>
                  </a:cubicBezTo>
                  <a:lnTo>
                    <a:pt x="21600" y="1151"/>
                  </a:lnTo>
                  <a:close/>
                </a:path>
              </a:pathLst>
            </a:custGeom>
            <a:noFill/>
            <a:ln w="2222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3744" y="240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" name="Object 13"/>
            <p:cNvGraphicFramePr>
              <a:graphicFrameLocks noChangeAspect="1"/>
            </p:cNvGraphicFramePr>
            <p:nvPr/>
          </p:nvGraphicFramePr>
          <p:xfrm>
            <a:off x="4128" y="2448"/>
            <a:ext cx="21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5" name="Equation" r:id="rId9" imgW="126720" imgH="139680" progId="Equation.3">
                    <p:embed/>
                  </p:oleObj>
                </mc:Choice>
                <mc:Fallback>
                  <p:oleObj name="Equation" r:id="rId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448"/>
                          <a:ext cx="21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4704" y="2034"/>
              <a:ext cx="370" cy="3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" name="Object 15"/>
            <p:cNvGraphicFramePr>
              <a:graphicFrameLocks noChangeAspect="1"/>
            </p:cNvGraphicFramePr>
            <p:nvPr/>
          </p:nvGraphicFramePr>
          <p:xfrm>
            <a:off x="4764" y="1968"/>
            <a:ext cx="18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6" name="Equation" r:id="rId11" imgW="126720" imgH="177480" progId="Equation.3">
                    <p:embed/>
                  </p:oleObj>
                </mc:Choice>
                <mc:Fallback>
                  <p:oleObj name="Equation" r:id="rId11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1968"/>
                          <a:ext cx="18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6"/>
            <p:cNvGraphicFramePr>
              <a:graphicFrameLocks noChangeAspect="1"/>
            </p:cNvGraphicFramePr>
            <p:nvPr/>
          </p:nvGraphicFramePr>
          <p:xfrm>
            <a:off x="4560" y="1680"/>
            <a:ext cx="16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7" name="Equation" r:id="rId13" imgW="114120" imgH="139680" progId="Equation.3">
                    <p:embed/>
                  </p:oleObj>
                </mc:Choice>
                <mc:Fallback>
                  <p:oleObj name="Equation" r:id="rId13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680"/>
                          <a:ext cx="16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7"/>
            <p:cNvGraphicFramePr>
              <a:graphicFrameLocks noChangeAspect="1"/>
            </p:cNvGraphicFramePr>
            <p:nvPr/>
          </p:nvGraphicFramePr>
          <p:xfrm>
            <a:off x="4608" y="2448"/>
            <a:ext cx="18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8" name="Equation" r:id="rId15" imgW="126720" imgH="139680" progId="Equation.3">
                    <p:embed/>
                  </p:oleObj>
                </mc:Choice>
                <mc:Fallback>
                  <p:oleObj name="Equation" r:id="rId1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448"/>
                          <a:ext cx="18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8"/>
            <p:cNvGraphicFramePr>
              <a:graphicFrameLocks noChangeAspect="1"/>
            </p:cNvGraphicFramePr>
            <p:nvPr/>
          </p:nvGraphicFramePr>
          <p:xfrm>
            <a:off x="4752" y="1344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9" name="Equation" r:id="rId17" imgW="152280" imgH="203040" progId="Equation.3">
                    <p:embed/>
                  </p:oleObj>
                </mc:Choice>
                <mc:Fallback>
                  <p:oleObj name="Equation" r:id="rId17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44"/>
                          <a:ext cx="2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9"/>
            <p:cNvGraphicFramePr>
              <a:graphicFrameLocks noChangeAspect="1"/>
            </p:cNvGraphicFramePr>
            <p:nvPr/>
          </p:nvGraphicFramePr>
          <p:xfrm>
            <a:off x="5232" y="2256"/>
            <a:ext cx="25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0" name="Equation" r:id="rId19" imgW="177480" imgH="177480" progId="Equation.3">
                    <p:embed/>
                  </p:oleObj>
                </mc:Choice>
                <mc:Fallback>
                  <p:oleObj name="Equation" r:id="rId19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256"/>
                          <a:ext cx="25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0"/>
            <p:cNvGraphicFramePr>
              <a:graphicFrameLocks noChangeAspect="1"/>
            </p:cNvGraphicFramePr>
            <p:nvPr/>
          </p:nvGraphicFramePr>
          <p:xfrm>
            <a:off x="3888" y="2160"/>
            <a:ext cx="28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1" name="Equation" r:id="rId21" imgW="203040" imgH="164880" progId="Equation.3">
                    <p:embed/>
                  </p:oleObj>
                </mc:Choice>
                <mc:Fallback>
                  <p:oleObj name="Equation" r:id="rId21" imgW="203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160"/>
                          <a:ext cx="28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4656" y="134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57200" y="2286000"/>
            <a:ext cx="379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方正大黑简体" pitchFamily="2" charset="-122"/>
              </a:rPr>
              <a:t>解： 根据动生电动势</a:t>
            </a:r>
          </a:p>
        </p:txBody>
      </p:sp>
      <p:graphicFrame>
        <p:nvGraphicFramePr>
          <p:cNvPr id="2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834112"/>
              </p:ext>
            </p:extLst>
          </p:nvPr>
        </p:nvGraphicFramePr>
        <p:xfrm>
          <a:off x="2362200" y="3124200"/>
          <a:ext cx="31654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2" name="Equation" r:id="rId23" imgW="1282680" imgH="291960" progId="Equation.3">
                  <p:embed/>
                </p:oleObj>
              </mc:Choice>
              <mc:Fallback>
                <p:oleObj name="Equation" r:id="rId23" imgW="1282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124200"/>
                        <a:ext cx="31654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0" y="4495800"/>
            <a:ext cx="845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为计算简单，可引入一条辅助线</a:t>
            </a:r>
            <a:r>
              <a:rPr lang="en-US" altLang="zh-CN" b="1" i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MN</a:t>
            </a:r>
            <a:r>
              <a:rPr lang="en-US" altLang="zh-CN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构成闭合回路</a:t>
            </a:r>
            <a:r>
              <a:rPr lang="en-US" altLang="zh-CN" b="1" i="1" dirty="0" err="1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MeNM</a:t>
            </a:r>
            <a:r>
              <a:rPr lang="en-US" altLang="zh-CN" b="1" dirty="0">
                <a:latin typeface="Times New Roman" panose="02020603050405020304" pitchFamily="18" charset="0"/>
                <a:ea typeface="方正大黑简体" pitchFamily="2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方正大黑简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84534"/>
              </p:ext>
            </p:extLst>
          </p:nvPr>
        </p:nvGraphicFramePr>
        <p:xfrm>
          <a:off x="2279650" y="5562600"/>
          <a:ext cx="3200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3" name="Equation" r:id="rId25" imgW="1231560" imgH="215640" progId="Equation.3">
                  <p:embed/>
                </p:oleObj>
              </mc:Choice>
              <mc:Fallback>
                <p:oleObj name="Equation" r:id="rId25" imgW="1231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562600"/>
                        <a:ext cx="3200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69092"/>
              </p:ext>
            </p:extLst>
          </p:nvPr>
        </p:nvGraphicFramePr>
        <p:xfrm>
          <a:off x="6705600" y="5410200"/>
          <a:ext cx="3068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4" name="Equation" r:id="rId27" imgW="1180800" imgH="203040" progId="Equation.3">
                  <p:embed/>
                </p:oleObj>
              </mc:Choice>
              <mc:Fallback>
                <p:oleObj name="Equation" r:id="rId27" imgW="1180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410200"/>
                        <a:ext cx="30686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1490662" y="5029200"/>
            <a:ext cx="4344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方正大黑简体" pitchFamily="2" charset="-122"/>
              </a:rPr>
              <a:t>闭合回路总电动势</a:t>
            </a:r>
          </a:p>
        </p:txBody>
      </p:sp>
      <p:graphicFrame>
        <p:nvGraphicFramePr>
          <p:cNvPr id="2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579869"/>
              </p:ext>
            </p:extLst>
          </p:nvPr>
        </p:nvGraphicFramePr>
        <p:xfrm>
          <a:off x="8040688" y="3048000"/>
          <a:ext cx="3541712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5" name="Graph" r:id="rId29" imgW="1519200" imgH="934920" progId="Origin50.Graph">
                  <p:embed/>
                </p:oleObj>
              </mc:Choice>
              <mc:Fallback>
                <p:oleObj name="Graph" r:id="rId29" imgW="1519200" imgH="93492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3048000"/>
                        <a:ext cx="3541712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663370"/>
              </p:ext>
            </p:extLst>
          </p:nvPr>
        </p:nvGraphicFramePr>
        <p:xfrm>
          <a:off x="8534400" y="2851150"/>
          <a:ext cx="2663825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6" name="Graph" r:id="rId31" imgW="1143360" imgH="934920" progId="Origin50.Graph">
                  <p:embed/>
                </p:oleObj>
              </mc:Choice>
              <mc:Fallback>
                <p:oleObj name="Graph" r:id="rId31" imgW="1143360" imgH="93492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851150"/>
                        <a:ext cx="2663825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66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27239"/>
              </p:ext>
            </p:extLst>
          </p:nvPr>
        </p:nvGraphicFramePr>
        <p:xfrm>
          <a:off x="703262" y="882650"/>
          <a:ext cx="752316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0" name="Equation" r:id="rId3" imgW="3162240" imgH="368280" progId="Equation.3">
                  <p:embed/>
                </p:oleObj>
              </mc:Choice>
              <mc:Fallback>
                <p:oleObj name="Equation" r:id="rId3" imgW="31622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" y="882650"/>
                        <a:ext cx="7523163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92150" y="1906588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方正大黑简体" pitchFamily="2" charset="-122"/>
              </a:rPr>
              <a:t>负号表示         的方向与</a:t>
            </a:r>
            <a:r>
              <a:rPr lang="en-US" altLang="zh-CN" b="1">
                <a:ea typeface="方正大黑简体" pitchFamily="2" charset="-122"/>
              </a:rPr>
              <a:t>x</a:t>
            </a:r>
            <a:r>
              <a:rPr lang="zh-CN" altLang="en-US" b="1">
                <a:ea typeface="方正大黑简体" pitchFamily="2" charset="-122"/>
              </a:rPr>
              <a:t>轴相反。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510553"/>
              </p:ext>
            </p:extLst>
          </p:nvPr>
        </p:nvGraphicFramePr>
        <p:xfrm>
          <a:off x="1922462" y="1917700"/>
          <a:ext cx="6731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1" name="Equation" r:id="rId5" imgW="279360" imgH="203040" progId="Equation.3">
                  <p:embed/>
                </p:oleObj>
              </mc:Choice>
              <mc:Fallback>
                <p:oleObj name="Equation" r:id="rId5" imgW="279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2" y="1917700"/>
                        <a:ext cx="6731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170136"/>
              </p:ext>
            </p:extLst>
          </p:nvPr>
        </p:nvGraphicFramePr>
        <p:xfrm>
          <a:off x="703262" y="2443163"/>
          <a:ext cx="31432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2" name="Equation" r:id="rId7" imgW="1320480" imgH="368280" progId="Equation.3">
                  <p:embed/>
                </p:oleObj>
              </mc:Choice>
              <mc:Fallback>
                <p:oleObj name="Equation" r:id="rId7" imgW="13204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" y="2443163"/>
                        <a:ext cx="31432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360862" y="271145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a typeface="方正大黑简体" pitchFamily="2" charset="-122"/>
              </a:rPr>
              <a:t>方向由</a:t>
            </a:r>
            <a:r>
              <a:rPr lang="en-US" altLang="zh-CN" b="1" i="1">
                <a:ea typeface="方正大黑简体" pitchFamily="2" charset="-122"/>
              </a:rPr>
              <a:t>N</a:t>
            </a:r>
            <a:r>
              <a:rPr lang="zh-CN" altLang="en-US" b="1">
                <a:ea typeface="方正大黑简体" pitchFamily="2" charset="-122"/>
              </a:rPr>
              <a:t>指向 </a:t>
            </a:r>
            <a:r>
              <a:rPr lang="en-US" altLang="zh-CN" b="1" i="1">
                <a:ea typeface="方正大黑简体" pitchFamily="2" charset="-122"/>
              </a:rPr>
              <a:t>M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445115"/>
              </p:ext>
            </p:extLst>
          </p:nvPr>
        </p:nvGraphicFramePr>
        <p:xfrm>
          <a:off x="779462" y="3509963"/>
          <a:ext cx="44735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3" name="Equation" r:id="rId9" imgW="1879560" imgH="368280" progId="Equation.3">
                  <p:embed/>
                </p:oleObj>
              </mc:Choice>
              <mc:Fallback>
                <p:oleObj name="Equation" r:id="rId9" imgW="18795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2" y="3509963"/>
                        <a:ext cx="447357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6705600" y="3810000"/>
            <a:ext cx="3886200" cy="2940050"/>
            <a:chOff x="3168" y="2660"/>
            <a:chExt cx="2448" cy="1852"/>
          </a:xfrm>
        </p:grpSpPr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3168" y="2660"/>
              <a:ext cx="2076" cy="1440"/>
              <a:chOff x="3408" y="1344"/>
              <a:chExt cx="2076" cy="1440"/>
            </a:xfrm>
          </p:grpSpPr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3408" y="1440"/>
                <a:ext cx="336" cy="1344"/>
                <a:chOff x="3408" y="1440"/>
                <a:chExt cx="336" cy="1344"/>
              </a:xfrm>
            </p:grpSpPr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440"/>
                  <a:ext cx="0" cy="13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744" y="1680"/>
                  <a:ext cx="0" cy="72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6" name="Object 14"/>
                <p:cNvGraphicFramePr>
                  <a:graphicFrameLocks noChangeAspect="1"/>
                </p:cNvGraphicFramePr>
                <p:nvPr/>
              </p:nvGraphicFramePr>
              <p:xfrm>
                <a:off x="3408" y="1872"/>
                <a:ext cx="225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994" name="Equation" r:id="rId11" imgW="126720" imgH="164880" progId="Equation.3">
                        <p:embed/>
                      </p:oleObj>
                    </mc:Choice>
                    <mc:Fallback>
                      <p:oleObj name="Equation" r:id="rId11" imgW="12672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8" y="1872"/>
                              <a:ext cx="225" cy="2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3" name="Arc 15"/>
              <p:cNvSpPr>
                <a:spLocks/>
              </p:cNvSpPr>
              <p:nvPr/>
            </p:nvSpPr>
            <p:spPr bwMode="auto">
              <a:xfrm flipH="1" flipV="1">
                <a:off x="4176" y="1872"/>
                <a:ext cx="1008" cy="534"/>
              </a:xfrm>
              <a:custGeom>
                <a:avLst/>
                <a:gdLst>
                  <a:gd name="G0" fmla="+- 21600 0 0"/>
                  <a:gd name="G1" fmla="+- 1151 0 0"/>
                  <a:gd name="G2" fmla="+- 21600 0 0"/>
                  <a:gd name="T0" fmla="*/ 43169 w 43200"/>
                  <a:gd name="T1" fmla="*/ 0 h 22751"/>
                  <a:gd name="T2" fmla="*/ 18 w 43200"/>
                  <a:gd name="T3" fmla="*/ 279 h 22751"/>
                  <a:gd name="T4" fmla="*/ 21600 w 43200"/>
                  <a:gd name="T5" fmla="*/ 1151 h 22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751" fill="none" extrusionOk="0">
                    <a:moveTo>
                      <a:pt x="43169" y="-1"/>
                    </a:moveTo>
                    <a:cubicBezTo>
                      <a:pt x="43189" y="383"/>
                      <a:pt x="43200" y="767"/>
                      <a:pt x="43200" y="1151"/>
                    </a:cubicBezTo>
                    <a:cubicBezTo>
                      <a:pt x="43200" y="13080"/>
                      <a:pt x="33529" y="22751"/>
                      <a:pt x="21600" y="22751"/>
                    </a:cubicBezTo>
                    <a:cubicBezTo>
                      <a:pt x="9670" y="22751"/>
                      <a:pt x="0" y="13080"/>
                      <a:pt x="0" y="1151"/>
                    </a:cubicBezTo>
                    <a:cubicBezTo>
                      <a:pt x="-1" y="860"/>
                      <a:pt x="5" y="569"/>
                      <a:pt x="17" y="278"/>
                    </a:cubicBezTo>
                  </a:path>
                  <a:path w="43200" h="22751" stroke="0" extrusionOk="0">
                    <a:moveTo>
                      <a:pt x="43169" y="-1"/>
                    </a:moveTo>
                    <a:cubicBezTo>
                      <a:pt x="43189" y="383"/>
                      <a:pt x="43200" y="767"/>
                      <a:pt x="43200" y="1151"/>
                    </a:cubicBezTo>
                    <a:cubicBezTo>
                      <a:pt x="43200" y="13080"/>
                      <a:pt x="33529" y="22751"/>
                      <a:pt x="21600" y="22751"/>
                    </a:cubicBezTo>
                    <a:cubicBezTo>
                      <a:pt x="9670" y="22751"/>
                      <a:pt x="0" y="13080"/>
                      <a:pt x="0" y="1151"/>
                    </a:cubicBezTo>
                    <a:cubicBezTo>
                      <a:pt x="-1" y="860"/>
                      <a:pt x="5" y="569"/>
                      <a:pt x="17" y="278"/>
                    </a:cubicBezTo>
                    <a:lnTo>
                      <a:pt x="21600" y="1151"/>
                    </a:lnTo>
                    <a:close/>
                  </a:path>
                </a:pathLst>
              </a:custGeom>
              <a:noFill/>
              <a:ln w="222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3744" y="2400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5" name="Object 17"/>
              <p:cNvGraphicFramePr>
                <a:graphicFrameLocks noChangeAspect="1"/>
              </p:cNvGraphicFramePr>
              <p:nvPr/>
            </p:nvGraphicFramePr>
            <p:xfrm>
              <a:off x="4128" y="2448"/>
              <a:ext cx="21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95" name="Equation" r:id="rId13" imgW="126720" imgH="139680" progId="Equation.3">
                      <p:embed/>
                    </p:oleObj>
                  </mc:Choice>
                  <mc:Fallback>
                    <p:oleObj name="Equation" r:id="rId13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448"/>
                            <a:ext cx="21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 flipV="1">
                <a:off x="4704" y="2034"/>
                <a:ext cx="370" cy="3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" name="Object 19"/>
              <p:cNvGraphicFramePr>
                <a:graphicFrameLocks noChangeAspect="1"/>
              </p:cNvGraphicFramePr>
              <p:nvPr/>
            </p:nvGraphicFramePr>
            <p:xfrm>
              <a:off x="4764" y="1968"/>
              <a:ext cx="180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96" name="Equation" r:id="rId15" imgW="126720" imgH="177480" progId="Equation.3">
                      <p:embed/>
                    </p:oleObj>
                  </mc:Choice>
                  <mc:Fallback>
                    <p:oleObj name="Equation" r:id="rId15" imgW="126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4" y="1968"/>
                            <a:ext cx="180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20"/>
              <p:cNvGraphicFramePr>
                <a:graphicFrameLocks noChangeAspect="1"/>
              </p:cNvGraphicFramePr>
              <p:nvPr/>
            </p:nvGraphicFramePr>
            <p:xfrm>
              <a:off x="4560" y="1680"/>
              <a:ext cx="162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97" name="Equation" r:id="rId17" imgW="114120" imgH="139680" progId="Equation.3">
                      <p:embed/>
                    </p:oleObj>
                  </mc:Choice>
                  <mc:Fallback>
                    <p:oleObj name="Equation" r:id="rId17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680"/>
                            <a:ext cx="162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21"/>
              <p:cNvGraphicFramePr>
                <a:graphicFrameLocks noChangeAspect="1"/>
              </p:cNvGraphicFramePr>
              <p:nvPr/>
            </p:nvGraphicFramePr>
            <p:xfrm>
              <a:off x="4608" y="2448"/>
              <a:ext cx="180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98" name="Equation" r:id="rId19" imgW="126720" imgH="139680" progId="Equation.3">
                      <p:embed/>
                    </p:oleObj>
                  </mc:Choice>
                  <mc:Fallback>
                    <p:oleObj name="Equation" r:id="rId19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448"/>
                            <a:ext cx="180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22"/>
              <p:cNvGraphicFramePr>
                <a:graphicFrameLocks noChangeAspect="1"/>
              </p:cNvGraphicFramePr>
              <p:nvPr/>
            </p:nvGraphicFramePr>
            <p:xfrm>
              <a:off x="4752" y="1344"/>
              <a:ext cx="21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99" name="Equation" r:id="rId21" imgW="152280" imgH="203040" progId="Equation.3">
                      <p:embed/>
                    </p:oleObj>
                  </mc:Choice>
                  <mc:Fallback>
                    <p:oleObj name="Equation" r:id="rId21" imgW="1522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344"/>
                            <a:ext cx="21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23"/>
              <p:cNvGraphicFramePr>
                <a:graphicFrameLocks noChangeAspect="1"/>
              </p:cNvGraphicFramePr>
              <p:nvPr/>
            </p:nvGraphicFramePr>
            <p:xfrm>
              <a:off x="5232" y="2256"/>
              <a:ext cx="252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000" name="Equation" r:id="rId23" imgW="177480" imgH="177480" progId="Equation.3">
                      <p:embed/>
                    </p:oleObj>
                  </mc:Choice>
                  <mc:Fallback>
                    <p:oleObj name="Equation" r:id="rId23" imgW="1774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256"/>
                            <a:ext cx="252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24"/>
              <p:cNvGraphicFramePr>
                <a:graphicFrameLocks noChangeAspect="1"/>
              </p:cNvGraphicFramePr>
              <p:nvPr/>
            </p:nvGraphicFramePr>
            <p:xfrm>
              <a:off x="3888" y="2160"/>
              <a:ext cx="288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001" name="Equation" r:id="rId25" imgW="203040" imgH="164880" progId="Equation.3">
                      <p:embed/>
                    </p:oleObj>
                  </mc:Choice>
                  <mc:Fallback>
                    <p:oleObj name="Equation" r:id="rId25" imgW="20304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2160"/>
                            <a:ext cx="288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 flipV="1">
                <a:off x="4656" y="134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0" name="Object 26"/>
            <p:cNvGraphicFramePr>
              <a:graphicFrameLocks noChangeAspect="1"/>
            </p:cNvGraphicFramePr>
            <p:nvPr/>
          </p:nvGraphicFramePr>
          <p:xfrm>
            <a:off x="3385" y="3140"/>
            <a:ext cx="2231" cy="1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02" name="Graph" r:id="rId27" imgW="1519200" imgH="934920" progId="Origin50.Graph">
                    <p:embed/>
                  </p:oleObj>
                </mc:Choice>
                <mc:Fallback>
                  <p:oleObj name="Graph" r:id="rId27" imgW="1519200" imgH="934920" progId="Origin50.Grap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3140"/>
                          <a:ext cx="2231" cy="1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7"/>
            <p:cNvGraphicFramePr>
              <a:graphicFrameLocks noChangeAspect="1"/>
            </p:cNvGraphicFramePr>
            <p:nvPr/>
          </p:nvGraphicFramePr>
          <p:xfrm>
            <a:off x="3696" y="3016"/>
            <a:ext cx="1678" cy="1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03" name="Graph" r:id="rId29" imgW="1143360" imgH="934920" progId="Origin50.Graph">
                    <p:embed/>
                  </p:oleObj>
                </mc:Choice>
                <mc:Fallback>
                  <p:oleObj name="Graph" r:id="rId29" imgW="1143360" imgH="934920" progId="Origin50.Grap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016"/>
                          <a:ext cx="1678" cy="1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7893050" y="6711950"/>
            <a:ext cx="863600" cy="495300"/>
          </a:xfrm>
          <a:prstGeom prst="rect">
            <a:avLst/>
          </a:prstGeom>
          <a:solidFill>
            <a:srgbClr val="FFFF66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hlinkClick r:id="rId31" action="ppaction://hlinksldjump"/>
              </a:rPr>
              <a:t>返回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059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152400" y="914400"/>
            <a:ext cx="11430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、一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闭合正方形线圈放在均匀磁场中，绕通过其中心且与一边平行的转轴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转动，转轴与磁场方向垂直，转动角速度为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，如图所示．用下述哪一种办法可以使线圈中感应电流的幅值增加到原来的两倍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导线的电阻不能忽略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                                                          </a:t>
            </a:r>
          </a:p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把线圈的匝数增加到原来的两倍．                          </a:t>
            </a:r>
          </a:p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把线圈的面积增加到原来的两倍，而形状不变．              </a:t>
            </a:r>
          </a:p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把线圈切割磁力线的两条边增长到原来的两倍．              </a:t>
            </a:r>
          </a:p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把线圈的角速度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增大到原来的两倍．   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288946"/>
              </p:ext>
            </p:extLst>
          </p:nvPr>
        </p:nvGraphicFramePr>
        <p:xfrm>
          <a:off x="9448800" y="1600200"/>
          <a:ext cx="1858962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8" name="图片" r:id="rId3" imgW="1200150" imgH="1571625" progId="Word.Picture.8">
                  <p:embed/>
                </p:oleObj>
              </mc:Choice>
              <mc:Fallback>
                <p:oleObj name="图片" r:id="rId3" imgW="1200150" imgH="157162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800" y="1600200"/>
                        <a:ext cx="1858962" cy="243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8229600" y="2667000"/>
            <a:ext cx="433387" cy="46672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863885"/>
            <a:ext cx="1127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/>
              <a:t>21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 </a:t>
            </a:r>
            <a:r>
              <a:rPr lang="zh-CN" altLang="en-US" b="1" dirty="0"/>
              <a:t>半径为</a:t>
            </a:r>
            <a:r>
              <a:rPr lang="en-US" altLang="zh-CN" b="1" i="1" dirty="0"/>
              <a:t>L</a:t>
            </a:r>
            <a:r>
              <a:rPr lang="zh-CN" altLang="en-US" b="1" dirty="0"/>
              <a:t>的均匀导体圆盘绕通过中心</a:t>
            </a:r>
            <a:r>
              <a:rPr lang="en-US" altLang="zh-CN" b="1" i="1" dirty="0"/>
              <a:t>O</a:t>
            </a:r>
            <a:r>
              <a:rPr lang="zh-CN" altLang="en-US" b="1" dirty="0"/>
              <a:t>的垂直轴转动，角速度为</a:t>
            </a:r>
            <a:r>
              <a:rPr lang="en-US" altLang="zh-CN" b="1" i="1" dirty="0">
                <a:latin typeface="Symbol" panose="05050102010706020507" pitchFamily="18" charset="2"/>
              </a:rPr>
              <a:t>w</a:t>
            </a:r>
            <a:r>
              <a:rPr lang="zh-CN" altLang="en-US" b="1" dirty="0"/>
              <a:t>，盘面与均匀磁场垂直，如图</a:t>
            </a:r>
            <a:r>
              <a:rPr lang="zh-CN" altLang="en-US" b="1" dirty="0" smtClean="0"/>
              <a:t>．  </a:t>
            </a:r>
            <a:r>
              <a:rPr lang="en-US" altLang="zh-CN" b="1" dirty="0"/>
              <a:t>(1) </a:t>
            </a:r>
            <a:r>
              <a:rPr lang="zh-CN" altLang="en-US" b="1" dirty="0"/>
              <a:t>图上</a:t>
            </a:r>
            <a:r>
              <a:rPr lang="en-US" altLang="zh-CN" b="1" i="1" dirty="0" err="1"/>
              <a:t>Oa</a:t>
            </a:r>
            <a:r>
              <a:rPr lang="zh-CN" altLang="en-US" b="1" dirty="0"/>
              <a:t>线段中动生电动势的方向为</a:t>
            </a:r>
            <a:r>
              <a:rPr lang="en-US" altLang="zh-CN" b="1" dirty="0"/>
              <a:t>_________________</a:t>
            </a:r>
            <a:r>
              <a:rPr lang="zh-CN" altLang="en-US" b="1" dirty="0"/>
              <a:t>．                 </a:t>
            </a:r>
            <a:r>
              <a:rPr lang="en-US" altLang="zh-CN" b="1" dirty="0"/>
              <a:t>(2) </a:t>
            </a:r>
            <a:r>
              <a:rPr lang="zh-CN" altLang="en-US" b="1" dirty="0"/>
              <a:t>填写下列电势差的值</a:t>
            </a:r>
            <a:r>
              <a:rPr lang="en-US" altLang="zh-CN" b="1" dirty="0"/>
              <a:t>(</a:t>
            </a:r>
            <a:r>
              <a:rPr lang="zh-CN" altLang="en-US" b="1" dirty="0"/>
              <a:t>设</a:t>
            </a:r>
            <a:r>
              <a:rPr lang="en-US" altLang="zh-CN" b="1" i="1" dirty="0"/>
              <a:t>ca</a:t>
            </a:r>
            <a:r>
              <a:rPr lang="zh-CN" altLang="en-US" b="1" dirty="0"/>
              <a:t>段长度为</a:t>
            </a:r>
            <a:r>
              <a:rPr lang="en-US" altLang="zh-CN" b="1" i="1" dirty="0"/>
              <a:t>d</a:t>
            </a:r>
            <a:r>
              <a:rPr lang="en-US" altLang="zh-CN" b="1" dirty="0"/>
              <a:t>)</a:t>
            </a:r>
            <a:r>
              <a:rPr lang="zh-CN" altLang="en-US" b="1" dirty="0"/>
              <a:t>： 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328809"/>
              </p:ext>
            </p:extLst>
          </p:nvPr>
        </p:nvGraphicFramePr>
        <p:xfrm>
          <a:off x="10058400" y="5181600"/>
          <a:ext cx="1650629" cy="1561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9" name="图片" r:id="rId5" imgW="1239012" imgH="1171956" progId="Word.Picture.8">
                  <p:embed/>
                </p:oleObj>
              </mc:Choice>
              <mc:Fallback>
                <p:oleObj name="图片" r:id="rId5" imgW="1239012" imgH="11719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0" y="5181600"/>
                        <a:ext cx="1650629" cy="1561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28600" y="5486400"/>
            <a:ext cx="51641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048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 dirty="0" err="1"/>
              <a:t>U</a:t>
            </a:r>
            <a:r>
              <a:rPr lang="en-US" altLang="zh-CN" b="1" i="1" baseline="-30000" dirty="0" err="1"/>
              <a:t>a</a:t>
            </a:r>
            <a:r>
              <a:rPr lang="zh-CN" altLang="en-US" b="1" dirty="0"/>
              <a:t>－</a:t>
            </a:r>
            <a:r>
              <a:rPr lang="en-US" altLang="zh-CN" b="1" i="1" dirty="0"/>
              <a:t>U</a:t>
            </a:r>
            <a:r>
              <a:rPr lang="en-US" altLang="zh-CN" b="1" i="1" baseline="-30000" dirty="0"/>
              <a:t>O</a:t>
            </a:r>
            <a:r>
              <a:rPr lang="en-US" altLang="zh-CN" b="1" dirty="0"/>
              <a:t> =__________________</a:t>
            </a:r>
            <a:r>
              <a:rPr lang="zh-CN" altLang="en-US" b="1" dirty="0"/>
              <a:t>．     </a:t>
            </a:r>
          </a:p>
          <a:p>
            <a:pPr eaLnBrk="0" hangingPunct="0"/>
            <a:r>
              <a:rPr lang="en-US" altLang="zh-CN" b="1" i="1" dirty="0" err="1"/>
              <a:t>U</a:t>
            </a:r>
            <a:r>
              <a:rPr lang="en-US" altLang="zh-CN" b="1" i="1" baseline="-30000" dirty="0" err="1"/>
              <a:t>a</a:t>
            </a:r>
            <a:r>
              <a:rPr lang="zh-CN" altLang="en-US" b="1" dirty="0"/>
              <a:t>－</a:t>
            </a:r>
            <a:r>
              <a:rPr lang="en-US" altLang="zh-CN" b="1" i="1" dirty="0" err="1"/>
              <a:t>U</a:t>
            </a:r>
            <a:r>
              <a:rPr lang="en-US" altLang="zh-CN" b="1" i="1" baseline="-30000" dirty="0" err="1"/>
              <a:t>b</a:t>
            </a:r>
            <a:r>
              <a:rPr lang="en-US" altLang="zh-CN" b="1" dirty="0"/>
              <a:t> =__________________</a:t>
            </a:r>
            <a:r>
              <a:rPr lang="zh-CN" altLang="en-US" b="1" dirty="0"/>
              <a:t>．   </a:t>
            </a:r>
          </a:p>
          <a:p>
            <a:pPr eaLnBrk="0" hangingPunct="0"/>
            <a:r>
              <a:rPr lang="en-US" altLang="zh-CN" b="1" i="1" dirty="0" err="1"/>
              <a:t>U</a:t>
            </a:r>
            <a:r>
              <a:rPr lang="en-US" altLang="zh-CN" b="1" i="1" baseline="-30000" dirty="0" err="1"/>
              <a:t>a</a:t>
            </a:r>
            <a:r>
              <a:rPr lang="zh-CN" altLang="en-US" b="1" dirty="0"/>
              <a:t>－</a:t>
            </a:r>
            <a:r>
              <a:rPr lang="en-US" altLang="zh-CN" b="1" i="1" dirty="0" err="1"/>
              <a:t>U</a:t>
            </a:r>
            <a:r>
              <a:rPr lang="en-US" altLang="zh-CN" b="1" i="1" baseline="-30000" dirty="0" err="1"/>
              <a:t>c</a:t>
            </a:r>
            <a:r>
              <a:rPr lang="en-US" altLang="zh-CN" b="1" dirty="0"/>
              <a:t> =__________________</a:t>
            </a:r>
            <a:r>
              <a:rPr lang="zh-CN" altLang="en-US" b="1" dirty="0"/>
              <a:t>．     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8305800" y="4724400"/>
            <a:ext cx="2971800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段电动势方向由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123316"/>
              </p:ext>
            </p:extLst>
          </p:nvPr>
        </p:nvGraphicFramePr>
        <p:xfrm>
          <a:off x="3276600" y="5105400"/>
          <a:ext cx="104298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0" name="Equation" r:id="rId7" imgW="609336" imgH="393529" progId="Equation.DSMT4">
                  <p:embed/>
                </p:oleObj>
              </mc:Choice>
              <mc:Fallback>
                <p:oleObj name="Equation" r:id="rId7" imgW="60933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05400"/>
                        <a:ext cx="1042988" cy="6683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611562" y="5805488"/>
            <a:ext cx="422275" cy="46672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0 </a:t>
            </a:r>
          </a:p>
        </p:txBody>
      </p:sp>
      <p:graphicFrame>
        <p:nvGraphicFramePr>
          <p:cNvPr id="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776535"/>
              </p:ext>
            </p:extLst>
          </p:nvPr>
        </p:nvGraphicFramePr>
        <p:xfrm>
          <a:off x="5105400" y="6248400"/>
          <a:ext cx="18716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1" name="Equation" r:id="rId9" imgW="1079032" imgH="393529" progId="Equation.DSMT4">
                  <p:embed/>
                </p:oleObj>
              </mc:Choice>
              <mc:Fallback>
                <p:oleObj name="Equation" r:id="rId9" imgW="107903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248400"/>
                        <a:ext cx="1871662" cy="6794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1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28600" y="838200"/>
            <a:ext cx="11506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无限长直导线，通以常定电流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．有一与之共面的直角三角形线圈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．已知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边长为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，且与长直导线平行，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边长为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．若线圈以垂直于导线方向的速度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向右平移，当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点与长直导线的距离为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时，求线圈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内的感应电动势的大小和感应电动势的方向．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6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486098"/>
              </p:ext>
            </p:extLst>
          </p:nvPr>
        </p:nvGraphicFramePr>
        <p:xfrm>
          <a:off x="8534400" y="2514600"/>
          <a:ext cx="3016250" cy="1803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4" name="图片" r:id="rId3" imgW="1895475" imgH="1133475" progId="Word.Picture.8">
                  <p:embed/>
                </p:oleObj>
              </mc:Choice>
              <mc:Fallback>
                <p:oleObj name="图片" r:id="rId3" imgW="1895475" imgH="11334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514600"/>
                        <a:ext cx="3016250" cy="18030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6" name="Group 14"/>
          <p:cNvGraphicFramePr>
            <a:graphicFrameLocks noGrp="1"/>
          </p:cNvGraphicFramePr>
          <p:nvPr/>
        </p:nvGraphicFramePr>
        <p:xfrm>
          <a:off x="-2830513" y="3170238"/>
          <a:ext cx="208280" cy="5181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64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337123"/>
              </p:ext>
            </p:extLst>
          </p:nvPr>
        </p:nvGraphicFramePr>
        <p:xfrm>
          <a:off x="2743200" y="3505200"/>
          <a:ext cx="36734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5" name="Equation" r:id="rId5" imgW="1167893" imgH="203112" progId="Equation.DSMT4">
                  <p:embed/>
                </p:oleObj>
              </mc:Choice>
              <mc:Fallback>
                <p:oleObj name="Equation" r:id="rId5" imgW="116789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05200"/>
                        <a:ext cx="3673475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664843"/>
              </p:ext>
            </p:extLst>
          </p:nvPr>
        </p:nvGraphicFramePr>
        <p:xfrm>
          <a:off x="1143000" y="5181600"/>
          <a:ext cx="539908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6" name="Equation" r:id="rId7" imgW="2413000" imgH="469900" progId="Equation.DSMT4">
                  <p:embed/>
                </p:oleObj>
              </mc:Choice>
              <mc:Fallback>
                <p:oleObj name="Equation" r:id="rId7" imgW="2413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5399087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48391"/>
              </p:ext>
            </p:extLst>
          </p:nvPr>
        </p:nvGraphicFramePr>
        <p:xfrm>
          <a:off x="6629400" y="5257800"/>
          <a:ext cx="313213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7" name="Equation" r:id="rId9" imgW="1409088" imgH="406224" progId="Equation.DSMT4">
                  <p:embed/>
                </p:oleObj>
              </mc:Choice>
              <mc:Fallback>
                <p:oleObj name="Equation" r:id="rId9" imgW="140908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257800"/>
                        <a:ext cx="3132138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3" name="Rectangle 21"/>
          <p:cNvSpPr>
            <a:spLocks noChangeArrowheads="1"/>
          </p:cNvSpPr>
          <p:nvPr/>
        </p:nvSpPr>
        <p:spPr bwMode="auto">
          <a:xfrm>
            <a:off x="228600" y="2514600"/>
            <a:ext cx="8001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解：建立坐标系，长直导线为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轴，原点在长直导线上，则斜边的方程为            </a:t>
            </a:r>
          </a:p>
        </p:txBody>
      </p: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381000" y="4267200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/>
              <a:t>式中</a:t>
            </a:r>
            <a:r>
              <a:rPr lang="en-US" altLang="zh-CN" i="1" dirty="0"/>
              <a:t>r </a:t>
            </a:r>
            <a:r>
              <a:rPr lang="zh-CN" altLang="en-US" dirty="0"/>
              <a:t>是</a:t>
            </a:r>
            <a:r>
              <a:rPr lang="en-US" altLang="zh-CN" i="1" dirty="0"/>
              <a:t>t </a:t>
            </a:r>
            <a:r>
              <a:rPr lang="zh-CN" altLang="en-US" dirty="0"/>
              <a:t>时刻</a:t>
            </a:r>
            <a:r>
              <a:rPr lang="en-US" altLang="zh-CN" i="1" dirty="0"/>
              <a:t>B</a:t>
            </a:r>
            <a:r>
              <a:rPr lang="zh-CN" altLang="en-US" dirty="0"/>
              <a:t>点与长直导线的距离．三角形中磁通量   </a:t>
            </a:r>
          </a:p>
        </p:txBody>
      </p:sp>
      <p:sp>
        <p:nvSpPr>
          <p:cNvPr id="146455" name="Rectangle 23"/>
          <p:cNvSpPr>
            <a:spLocks noChangeArrowheads="1"/>
          </p:cNvSpPr>
          <p:nvPr/>
        </p:nvSpPr>
        <p:spPr bwMode="auto">
          <a:xfrm>
            <a:off x="1524001" y="25361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5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81867"/>
              </p:ext>
            </p:extLst>
          </p:nvPr>
        </p:nvGraphicFramePr>
        <p:xfrm>
          <a:off x="1828800" y="1447800"/>
          <a:ext cx="680085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8" name="Equation" r:id="rId3" imgW="2349360" imgH="393480" progId="Equation.DSMT4">
                  <p:embed/>
                </p:oleObj>
              </mc:Choice>
              <mc:Fallback>
                <p:oleObj name="Equation" r:id="rId3" imgW="2349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6800850" cy="114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98069"/>
              </p:ext>
            </p:extLst>
          </p:nvPr>
        </p:nvGraphicFramePr>
        <p:xfrm>
          <a:off x="3657600" y="3352800"/>
          <a:ext cx="45434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9" name="Equation" r:id="rId5" imgW="1777680" imgH="393480" progId="Equation.DSMT4">
                  <p:embed/>
                </p:oleObj>
              </mc:Choice>
              <mc:Fallback>
                <p:oleObj name="Equation" r:id="rId5" imgW="1777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52800"/>
                        <a:ext cx="4543425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1143000" y="3581400"/>
            <a:ext cx="2109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dirty="0"/>
              <a:t>当</a:t>
            </a:r>
            <a:r>
              <a:rPr lang="en-US" altLang="zh-CN" i="1" dirty="0"/>
              <a:t>r</a:t>
            </a:r>
            <a:r>
              <a:rPr lang="en-US" altLang="zh-CN" dirty="0"/>
              <a:t> =</a:t>
            </a:r>
            <a:r>
              <a:rPr lang="en-US" altLang="zh-CN" i="1" dirty="0"/>
              <a:t>d</a:t>
            </a:r>
            <a:r>
              <a:rPr lang="zh-CN" altLang="en-US" dirty="0"/>
              <a:t>时，     </a:t>
            </a: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3810000" y="4953000"/>
            <a:ext cx="34467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方向：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ACBA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即顺时针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28600" y="914400"/>
            <a:ext cx="111426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、如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图所示，一段长度为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的直导线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，水平放置在载电流为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的竖直长导线旁与竖直导线共面，并从静止由图示位置自由下落，则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秒末导线两端的电势差</a:t>
            </a:r>
          </a:p>
          <a:p>
            <a:pPr eaLnBrk="0" hangingPunct="0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27453"/>
              </p:ext>
            </p:extLst>
          </p:nvPr>
        </p:nvGraphicFramePr>
        <p:xfrm>
          <a:off x="6858000" y="1981200"/>
          <a:ext cx="2292350" cy="1734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9" name="图片" r:id="rId3" imgW="1447800" imgH="1095375" progId="Word.Picture.8">
                  <p:embed/>
                </p:oleObj>
              </mc:Choice>
              <mc:Fallback>
                <p:oleObj name="图片" r:id="rId3" imgW="1447800" imgH="10953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81200"/>
                        <a:ext cx="2292350" cy="17347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622982"/>
              </p:ext>
            </p:extLst>
          </p:nvPr>
        </p:nvGraphicFramePr>
        <p:xfrm>
          <a:off x="363538" y="2425700"/>
          <a:ext cx="21240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0" name="Equation" r:id="rId5" imgW="749300" imgH="228600" progId="Equation.DSMT4">
                  <p:embed/>
                </p:oleObj>
              </mc:Choice>
              <mc:Fallback>
                <p:oleObj name="Equation" r:id="rId5" imgW="749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2425700"/>
                        <a:ext cx="212407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272113"/>
              </p:ext>
            </p:extLst>
          </p:nvPr>
        </p:nvGraphicFramePr>
        <p:xfrm>
          <a:off x="2667000" y="2209800"/>
          <a:ext cx="26273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1" name="Equation" r:id="rId7" imgW="1016000" imgH="393700" progId="Equation.DSMT4">
                  <p:embed/>
                </p:oleObj>
              </mc:Choice>
              <mc:Fallback>
                <p:oleObj name="Equation" r:id="rId7" imgW="1016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09800"/>
                        <a:ext cx="2627313" cy="10064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43400"/>
            <a:ext cx="117073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anose="02020603050405020304" pitchFamily="18" charset="0"/>
              </a:rPr>
              <a:t>24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、一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平行板空气电容器的两极板都是半径为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的圆形导体片，在充电时，板间电场强度的变化率为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/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．若略去边缘效应，则两板间的位移电流为         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________________________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 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179181"/>
              </p:ext>
            </p:extLst>
          </p:nvPr>
        </p:nvGraphicFramePr>
        <p:xfrm>
          <a:off x="1371600" y="5562600"/>
          <a:ext cx="18351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2" name="Equation" r:id="rId9" imgW="901309" imgH="241195" progId="Equation.DSMT4">
                  <p:embed/>
                </p:oleObj>
              </mc:Choice>
              <mc:Fallback>
                <p:oleObj name="Equation" r:id="rId9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62600"/>
                        <a:ext cx="1835150" cy="4826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33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600" y="838200"/>
            <a:ext cx="11811000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1. 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半径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线电荷密度为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λ(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常量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的半圆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以角速度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ω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绕轴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O′O″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匀速转动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如图所示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(1)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在点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产生的磁感强度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B.</a:t>
            </a:r>
          </a:p>
          <a:p>
            <a:pPr algn="just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(2)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旋转的带电半圆的磁矩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m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305800" y="2133600"/>
            <a:ext cx="1778000" cy="3581400"/>
            <a:chOff x="4272" y="912"/>
            <a:chExt cx="1120" cy="2256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4272" y="912"/>
              <a:ext cx="1104" cy="2256"/>
              <a:chOff x="4272" y="912"/>
              <a:chExt cx="1104" cy="2256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4608" y="912"/>
                <a:ext cx="768" cy="2256"/>
                <a:chOff x="4549" y="624"/>
                <a:chExt cx="768" cy="2256"/>
              </a:xfrm>
            </p:grpSpPr>
            <p:sp>
              <p:nvSpPr>
                <p:cNvPr id="18" name="Arc 6"/>
                <p:cNvSpPr>
                  <a:spLocks/>
                </p:cNvSpPr>
                <p:nvPr/>
              </p:nvSpPr>
              <p:spPr bwMode="auto">
                <a:xfrm flipV="1">
                  <a:off x="4549" y="1057"/>
                  <a:ext cx="768" cy="153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9"/>
                    <a:gd name="T2" fmla="*/ 252 w 21600"/>
                    <a:gd name="T3" fmla="*/ 43199 h 43199"/>
                    <a:gd name="T4" fmla="*/ 0 w 21600"/>
                    <a:gd name="T5" fmla="*/ 21600 h 43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9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31"/>
                        <a:pt x="12082" y="43060"/>
                        <a:pt x="251" y="43198"/>
                      </a:cubicBezTo>
                    </a:path>
                    <a:path w="21600" h="43199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31"/>
                        <a:pt x="12082" y="43060"/>
                        <a:pt x="251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4560" y="624"/>
                  <a:ext cx="0" cy="225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576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" name="Freeform 9"/>
              <p:cNvSpPr>
                <a:spLocks/>
              </p:cNvSpPr>
              <p:nvPr/>
            </p:nvSpPr>
            <p:spPr bwMode="auto">
              <a:xfrm>
                <a:off x="4512" y="960"/>
                <a:ext cx="288" cy="200"/>
              </a:xfrm>
              <a:custGeom>
                <a:avLst/>
                <a:gdLst>
                  <a:gd name="T0" fmla="*/ 32 w 320"/>
                  <a:gd name="T1" fmla="*/ 0 h 200"/>
                  <a:gd name="T2" fmla="*/ 32 w 320"/>
                  <a:gd name="T3" fmla="*/ 144 h 200"/>
                  <a:gd name="T4" fmla="*/ 224 w 320"/>
                  <a:gd name="T5" fmla="*/ 192 h 200"/>
                  <a:gd name="T6" fmla="*/ 320 w 320"/>
                  <a:gd name="T7" fmla="*/ 96 h 200"/>
                  <a:gd name="T8" fmla="*/ 224 w 320"/>
                  <a:gd name="T9" fmla="*/ 4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200">
                    <a:moveTo>
                      <a:pt x="32" y="0"/>
                    </a:moveTo>
                    <a:cubicBezTo>
                      <a:pt x="16" y="56"/>
                      <a:pt x="0" y="112"/>
                      <a:pt x="32" y="144"/>
                    </a:cubicBezTo>
                    <a:cubicBezTo>
                      <a:pt x="64" y="176"/>
                      <a:pt x="176" y="200"/>
                      <a:pt x="224" y="192"/>
                    </a:cubicBezTo>
                    <a:cubicBezTo>
                      <a:pt x="272" y="184"/>
                      <a:pt x="320" y="120"/>
                      <a:pt x="320" y="96"/>
                    </a:cubicBezTo>
                    <a:cubicBezTo>
                      <a:pt x="320" y="72"/>
                      <a:pt x="272" y="60"/>
                      <a:pt x="224" y="4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" name="Object 10"/>
              <p:cNvGraphicFramePr>
                <a:graphicFrameLocks noChangeAspect="1"/>
              </p:cNvGraphicFramePr>
              <p:nvPr/>
            </p:nvGraphicFramePr>
            <p:xfrm>
              <a:off x="4800" y="912"/>
              <a:ext cx="240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66" name="公式" r:id="rId3" imgW="152280" imgH="139680" progId="Equation.3">
                      <p:embed/>
                    </p:oleObj>
                  </mc:Choice>
                  <mc:Fallback>
                    <p:oleObj name="公式" r:id="rId3" imgW="1522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912"/>
                            <a:ext cx="240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Object 11"/>
              <p:cNvGraphicFramePr>
                <a:graphicFrameLocks noChangeAspect="1"/>
              </p:cNvGraphicFramePr>
              <p:nvPr/>
            </p:nvGraphicFramePr>
            <p:xfrm>
              <a:off x="4272" y="1056"/>
              <a:ext cx="252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67" name="公式" r:id="rId5" imgW="190440" imgH="177480" progId="Equation.3">
                      <p:embed/>
                    </p:oleObj>
                  </mc:Choice>
                  <mc:Fallback>
                    <p:oleObj name="公式" r:id="rId5" imgW="19044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056"/>
                            <a:ext cx="252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12"/>
              <p:cNvGraphicFramePr>
                <a:graphicFrameLocks noChangeAspect="1"/>
              </p:cNvGraphicFramePr>
              <p:nvPr/>
            </p:nvGraphicFramePr>
            <p:xfrm>
              <a:off x="4272" y="2928"/>
              <a:ext cx="25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68" name="公式" r:id="rId7" imgW="203040" imgH="177480" progId="Equation.3">
                      <p:embed/>
                    </p:oleObj>
                  </mc:Choice>
                  <mc:Fallback>
                    <p:oleObj name="公式" r:id="rId7" imgW="20304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928"/>
                            <a:ext cx="256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13"/>
              <p:cNvGraphicFramePr>
                <a:graphicFrameLocks noChangeAspect="1"/>
              </p:cNvGraphicFramePr>
              <p:nvPr/>
            </p:nvGraphicFramePr>
            <p:xfrm>
              <a:off x="4320" y="1968"/>
              <a:ext cx="211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69" name="公式" r:id="rId9" imgW="152280" imgH="177480" progId="Equation.3">
                      <p:embed/>
                    </p:oleObj>
                  </mc:Choice>
                  <mc:Fallback>
                    <p:oleObj name="公式" r:id="rId9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968"/>
                            <a:ext cx="211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4"/>
              <p:cNvGraphicFramePr>
                <a:graphicFrameLocks noChangeAspect="1"/>
              </p:cNvGraphicFramePr>
              <p:nvPr/>
            </p:nvGraphicFramePr>
            <p:xfrm>
              <a:off x="5040" y="2256"/>
              <a:ext cx="169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70" name="公式" r:id="rId11" imgW="126720" imgH="139680" progId="Equation.3">
                      <p:embed/>
                    </p:oleObj>
                  </mc:Choice>
                  <mc:Fallback>
                    <p:oleObj name="公式" r:id="rId11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2256"/>
                            <a:ext cx="169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5040" y="1488"/>
                <a:ext cx="144" cy="144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 flipV="1">
                <a:off x="4608" y="1488"/>
                <a:ext cx="43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17"/>
              <p:cNvSpPr>
                <a:spLocks/>
              </p:cNvSpPr>
              <p:nvPr/>
            </p:nvSpPr>
            <p:spPr bwMode="auto">
              <a:xfrm>
                <a:off x="4608" y="1824"/>
                <a:ext cx="9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" name="Object 18"/>
              <p:cNvGraphicFramePr>
                <a:graphicFrameLocks noChangeAspect="1"/>
              </p:cNvGraphicFramePr>
              <p:nvPr/>
            </p:nvGraphicFramePr>
            <p:xfrm>
              <a:off x="4656" y="1577"/>
              <a:ext cx="17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71" name="公式" r:id="rId13" imgW="126720" imgH="177480" progId="Equation.3">
                      <p:embed/>
                    </p:oleObj>
                  </mc:Choice>
                  <mc:Fallback>
                    <p:oleObj name="公式" r:id="rId13" imgW="126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577"/>
                            <a:ext cx="176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9"/>
              <p:cNvGraphicFramePr>
                <a:graphicFrameLocks noChangeAspect="1"/>
              </p:cNvGraphicFramePr>
              <p:nvPr/>
            </p:nvGraphicFramePr>
            <p:xfrm>
              <a:off x="4896" y="1636"/>
              <a:ext cx="169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72" name="公式" r:id="rId15" imgW="126720" imgH="139680" progId="Equation.3">
                      <p:embed/>
                    </p:oleObj>
                  </mc:Choice>
                  <mc:Fallback>
                    <p:oleObj name="公式" r:id="rId15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636"/>
                            <a:ext cx="169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" name="Object 20"/>
            <p:cNvGraphicFramePr>
              <a:graphicFrameLocks noChangeAspect="1"/>
            </p:cNvGraphicFramePr>
            <p:nvPr/>
          </p:nvGraphicFramePr>
          <p:xfrm>
            <a:off x="5088" y="1296"/>
            <a:ext cx="3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3" name="公式" r:id="rId16" imgW="203040" imgH="203040" progId="Equation.3">
                    <p:embed/>
                  </p:oleObj>
                </mc:Choice>
                <mc:Fallback>
                  <p:oleObj name="公式" r:id="rId16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96"/>
                          <a:ext cx="30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524000" y="259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取电荷元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192172"/>
              </p:ext>
            </p:extLst>
          </p:nvPr>
        </p:nvGraphicFramePr>
        <p:xfrm>
          <a:off x="3429000" y="2590800"/>
          <a:ext cx="2362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4" name="公式" r:id="rId18" imgW="1054080" imgH="203040" progId="Equation.3">
                  <p:embed/>
                </p:oleObj>
              </mc:Choice>
              <mc:Fallback>
                <p:oleObj name="公式" r:id="rId18" imgW="1054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90800"/>
                        <a:ext cx="2362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0" y="3124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等效电流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003687"/>
              </p:ext>
            </p:extLst>
          </p:nvPr>
        </p:nvGraphicFramePr>
        <p:xfrm>
          <a:off x="3505200" y="3048000"/>
          <a:ext cx="14478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5" name="公式" r:id="rId20" imgW="736560" imgH="393480" progId="Equation.3">
                  <p:embed/>
                </p:oleObj>
              </mc:Choice>
              <mc:Fallback>
                <p:oleObj name="公式" r:id="rId20" imgW="736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048000"/>
                        <a:ext cx="14478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1524000" y="3962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处产生的</a:t>
            </a:r>
            <a:r>
              <a:rPr kumimoji="1" lang="en-US" altLang="zh-CN" sz="2400" b="1">
                <a:latin typeface="Times New Roman" panose="02020603050405020304" pitchFamily="18" charset="0"/>
              </a:rPr>
              <a:t>dB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33057"/>
              </p:ext>
            </p:extLst>
          </p:nvPr>
        </p:nvGraphicFramePr>
        <p:xfrm>
          <a:off x="2209800" y="4419600"/>
          <a:ext cx="3429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6" name="公式" r:id="rId22" imgW="1650960" imgH="419040" progId="Equation.3">
                  <p:embed/>
                </p:oleObj>
              </mc:Choice>
              <mc:Fallback>
                <p:oleObj name="公式" r:id="rId22" imgW="1650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19600"/>
                        <a:ext cx="34290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481105"/>
              </p:ext>
            </p:extLst>
          </p:nvPr>
        </p:nvGraphicFramePr>
        <p:xfrm>
          <a:off x="2819400" y="5410200"/>
          <a:ext cx="22098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7" name="公式" r:id="rId24" imgW="1054080" imgH="393480" progId="Equation.3">
                  <p:embed/>
                </p:oleObj>
              </mc:Choice>
              <mc:Fallback>
                <p:oleObj name="公式" r:id="rId24" imgW="1054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10200"/>
                        <a:ext cx="22098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4572000" y="7620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练习题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78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3" grpId="0" autoUpdateAnimBg="0"/>
      <p:bldP spid="2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101044"/>
              </p:ext>
            </p:extLst>
          </p:nvPr>
        </p:nvGraphicFramePr>
        <p:xfrm>
          <a:off x="731837" y="1295400"/>
          <a:ext cx="38100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0" name="公式" r:id="rId3" imgW="1841400" imgH="444240" progId="Equation.3">
                  <p:embed/>
                </p:oleObj>
              </mc:Choice>
              <mc:Fallback>
                <p:oleObj name="公式" r:id="rId3" imgW="1841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" y="1295400"/>
                        <a:ext cx="38100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03837" y="1447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方向向上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2514600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(2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)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dI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产生的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629544"/>
              </p:ext>
            </p:extLst>
          </p:nvPr>
        </p:nvGraphicFramePr>
        <p:xfrm>
          <a:off x="2741612" y="2262188"/>
          <a:ext cx="56578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1" name="公式" r:id="rId5" imgW="2527200" imgH="419040" progId="Equation.3">
                  <p:embed/>
                </p:oleObj>
              </mc:Choice>
              <mc:Fallback>
                <p:oleObj name="公式" r:id="rId5" imgW="2527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2" y="2262188"/>
                        <a:ext cx="565785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831959"/>
              </p:ext>
            </p:extLst>
          </p:nvPr>
        </p:nvGraphicFramePr>
        <p:xfrm>
          <a:off x="1524000" y="3200400"/>
          <a:ext cx="42830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2" name="公式" r:id="rId7" imgW="1790640" imgH="457200" progId="Equation.3">
                  <p:embed/>
                </p:oleObj>
              </mc:Choice>
              <mc:Fallback>
                <p:oleObj name="公式" r:id="rId7" imgW="1790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00400"/>
                        <a:ext cx="4283075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826598"/>
              </p:ext>
            </p:extLst>
          </p:nvPr>
        </p:nvGraphicFramePr>
        <p:xfrm>
          <a:off x="6218237" y="3200400"/>
          <a:ext cx="17526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3" name="公式" r:id="rId9" imgW="596880" imgH="419040" progId="Equation.3">
                  <p:embed/>
                </p:oleObj>
              </mc:Choice>
              <mc:Fallback>
                <p:oleObj name="公式" r:id="rId9" imgW="596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7" y="3200400"/>
                        <a:ext cx="17526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92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112776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2. 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从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经典观点看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氢原子可视为一个电子绕核作高速旋转的体系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试求电子的轨道磁矩和它在圆心处产生的磁感应强度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9600" y="1828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24000" y="1828800"/>
          <a:ext cx="22098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2" name="公式" r:id="rId3" imgW="1117440" imgH="457200" progId="Equation.3">
                  <p:embed/>
                </p:oleObj>
              </mc:Choice>
              <mc:Fallback>
                <p:oleObj name="公式" r:id="rId3" imgW="1117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22098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267200" y="1852613"/>
          <a:ext cx="18288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3" name="公式" r:id="rId5" imgW="939600" imgH="457200" progId="Equation.3">
                  <p:embed/>
                </p:oleObj>
              </mc:Choice>
              <mc:Fallback>
                <p:oleObj name="公式" r:id="rId5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852613"/>
                        <a:ext cx="18288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6705600" y="1868488"/>
          <a:ext cx="16764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4" name="公式" r:id="rId7" imgW="876240" imgH="457200" progId="Equation.3">
                  <p:embed/>
                </p:oleObj>
              </mc:Choice>
              <mc:Fallback>
                <p:oleObj name="公式" r:id="rId7" imgW="876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868488"/>
                        <a:ext cx="16764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2743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周期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600200" y="2743200"/>
          <a:ext cx="2895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5" name="公式" r:id="rId9" imgW="1511280" imgH="444240" progId="Equation.3">
                  <p:embed/>
                </p:oleObj>
              </mc:Choice>
              <mc:Fallback>
                <p:oleObj name="公式" r:id="rId9" imgW="1511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28956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9600" y="3581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等效电流为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895600" y="3581400"/>
          <a:ext cx="33528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6" name="公式" r:id="rId11" imgW="1638000" imgH="482400" progId="Equation.3">
                  <p:embed/>
                </p:oleObj>
              </mc:Choice>
              <mc:Fallback>
                <p:oleObj name="公式" r:id="rId11" imgW="1638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81400"/>
                        <a:ext cx="33528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09600" y="4648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轨道磁矩为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2716213" y="4724400"/>
          <a:ext cx="25669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7" name="公式" r:id="rId13" imgW="1307880" imgH="482400" progId="Equation.3">
                  <p:embed/>
                </p:oleObj>
              </mc:Choice>
              <mc:Fallback>
                <p:oleObj name="公式" r:id="rId13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4724400"/>
                        <a:ext cx="2566987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2667000" y="5735638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8" name="公式" r:id="rId15" imgW="1587240" imgH="482400" progId="Equation.3">
                  <p:embed/>
                </p:oleObj>
              </mc:Choice>
              <mc:Fallback>
                <p:oleObj name="公式" r:id="rId15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735638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9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utoUpdateAnimBg="0"/>
      <p:bldP spid="9" grpId="0" autoUpdateAnimBg="0"/>
      <p:bldP spid="1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" y="225277"/>
            <a:ext cx="24997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（本题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290062"/>
              </p:ext>
            </p:extLst>
          </p:nvPr>
        </p:nvGraphicFramePr>
        <p:xfrm>
          <a:off x="7315200" y="3048000"/>
          <a:ext cx="2392363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6" name="图片" r:id="rId3" imgW="1238250" imgH="1771650" progId="Word.Picture.8">
                  <p:embed/>
                </p:oleObj>
              </mc:Choice>
              <mc:Fallback>
                <p:oleObj name="图片" r:id="rId3" imgW="1238250" imgH="17716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048000"/>
                        <a:ext cx="2392363" cy="341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-3486150" y="3076575"/>
          <a:ext cx="205400" cy="520320"/>
        </p:xfrm>
        <a:graphic>
          <a:graphicData uri="http://schemas.openxmlformats.org/drawingml/2006/table">
            <a:tbl>
              <a:tblPr/>
              <a:tblGrid>
                <a:gridCol w="20540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28600" y="990600"/>
            <a:ext cx="10744200" cy="18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一根同轴线由半径为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的长导线和套在它外面的内半径为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、外半径为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的同轴导体圆筒组成．中间充满磁导率为</a:t>
            </a:r>
            <a:r>
              <a:rPr lang="en-US" altLang="zh-CN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的各向同性均匀非铁磁绝缘材料，如图．传导电流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沿导线向上流去，由圆筒向下流回，在它们的截面上电流都是均匀分布的．求同轴线内外的磁感强度大小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的分布．</a:t>
            </a:r>
            <a:endParaRPr lang="zh-CN" altLang="en-US" sz="2400" b="1" dirty="0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1371600" y="3657600"/>
          <a:ext cx="19812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7" name="Equation" r:id="rId5" imgW="1002865" imgH="279279" progId="Equation.DSMT4">
                  <p:embed/>
                </p:oleObj>
              </mc:Choice>
              <mc:Fallback>
                <p:oleObj name="Equation" r:id="rId5" imgW="100286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57600"/>
                        <a:ext cx="19812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3048000" y="4343400"/>
          <a:ext cx="22860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8" name="Equation" r:id="rId7" imgW="1016000" imgH="228600" progId="Equation.DSMT4">
                  <p:embed/>
                </p:oleObj>
              </mc:Choice>
              <mc:Fallback>
                <p:oleObj name="Equation" r:id="rId7" imgW="101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43400"/>
                        <a:ext cx="22860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1828800" y="48768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9" name="Equation" r:id="rId9" imgW="698197" imgH="406224" progId="Equation.DSMT4">
                  <p:embed/>
                </p:oleObj>
              </mc:Choice>
              <mc:Fallback>
                <p:oleObj name="Equation" r:id="rId9" imgW="69819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76800"/>
                        <a:ext cx="1371600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4038600" y="4800600"/>
          <a:ext cx="1447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0" name="Equation" r:id="rId11" imgW="672808" imgH="444307" progId="Equation.DSMT4">
                  <p:embed/>
                </p:oleObj>
              </mc:Choice>
              <mc:Fallback>
                <p:oleObj name="Equation" r:id="rId11" imgW="672808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00600"/>
                        <a:ext cx="14478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81000" y="3078163"/>
            <a:ext cx="362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解：由安培环路定理：     </a:t>
            </a:r>
            <a:endParaRPr lang="zh-CN" altLang="en-US" sz="2400" b="1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381000" y="4343400"/>
            <a:ext cx="217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0&lt;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区域：</a:t>
            </a:r>
            <a:endParaRPr lang="zh-CN" altLang="en-US" sz="2400" b="1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733800" y="5099050"/>
            <a:ext cx="94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                    </a:t>
            </a:r>
          </a:p>
          <a:p>
            <a:pPr eaLnBrk="0" hangingPunct="0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US" altLang="zh-CN"/>
          </a:p>
        </p:txBody>
      </p:sp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2819400" y="5638800"/>
          <a:ext cx="18288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1" name="Equation" r:id="rId13" imgW="634449" imgH="177646" progId="Equation.DSMT4">
                  <p:embed/>
                </p:oleObj>
              </mc:Choice>
              <mc:Fallback>
                <p:oleObj name="Equation" r:id="rId13" imgW="63444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638800"/>
                        <a:ext cx="18288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/>
        </p:nvGraphicFramePr>
        <p:xfrm>
          <a:off x="1676400" y="6213475"/>
          <a:ext cx="990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2" name="Equation" r:id="rId15" imgW="596641" imgH="393529" progId="Equation.DSMT4">
                  <p:embed/>
                </p:oleObj>
              </mc:Choice>
              <mc:Fallback>
                <p:oleObj name="Equation" r:id="rId15" imgW="59664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213475"/>
                        <a:ext cx="9906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/>
        </p:nvGraphicFramePr>
        <p:xfrm>
          <a:off x="3429000" y="6129338"/>
          <a:ext cx="10668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3" name="Equation" r:id="rId17" imgW="571252" imgH="393529" progId="Equation.DSMT4">
                  <p:embed/>
                </p:oleObj>
              </mc:Choice>
              <mc:Fallback>
                <p:oleObj name="Equation" r:id="rId17" imgW="57125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129338"/>
                        <a:ext cx="1066800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381000" y="5638800"/>
            <a:ext cx="308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区域：       </a:t>
            </a:r>
            <a:endParaRPr lang="zh-CN" altLang="en-US" sz="2400" b="1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883025" y="4222750"/>
            <a:ext cx="250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/>
              <a:t>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76200" y="762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磁场对电流及运动电荷的作用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1.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电流元受的磁力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14388"/>
              </p:ext>
            </p:extLst>
          </p:nvPr>
        </p:nvGraphicFramePr>
        <p:xfrm>
          <a:off x="3429000" y="762000"/>
          <a:ext cx="2057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0" name="公式" r:id="rId3" imgW="812520" imgH="215640" progId="Equation.3">
                  <p:embed/>
                </p:oleObj>
              </mc:Choice>
              <mc:Fallback>
                <p:oleObj name="公式" r:id="rId3" imgW="812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762000"/>
                        <a:ext cx="2057400" cy="5445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线电流受的磁力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75496"/>
              </p:ext>
            </p:extLst>
          </p:nvPr>
        </p:nvGraphicFramePr>
        <p:xfrm>
          <a:off x="3429000" y="1447800"/>
          <a:ext cx="2057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1" name="公式" r:id="rId5" imgW="939600" imgH="368280" progId="Equation.3">
                  <p:embed/>
                </p:oleObj>
              </mc:Choice>
              <mc:Fallback>
                <p:oleObj name="公式" r:id="rId5" imgW="9396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2057400" cy="806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6096000" y="1447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洛仑兹力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435048"/>
              </p:ext>
            </p:extLst>
          </p:nvPr>
        </p:nvGraphicFramePr>
        <p:xfrm>
          <a:off x="8305800" y="1447800"/>
          <a:ext cx="1485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2" name="公式" r:id="rId7" imgW="685800" imgH="241200" progId="Equation.3">
                  <p:embed/>
                </p:oleObj>
              </mc:Choice>
              <mc:Fallback>
                <p:oleObj name="公式" r:id="rId7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447800"/>
                        <a:ext cx="1485900" cy="520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381000" y="26670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2.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平面载流线圈的磁矩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525893"/>
              </p:ext>
            </p:extLst>
          </p:nvPr>
        </p:nvGraphicFramePr>
        <p:xfrm>
          <a:off x="4267200" y="2590800"/>
          <a:ext cx="14843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3" name="公式" r:id="rId9" imgW="583920" imgH="215640" progId="Equation.3">
                  <p:embed/>
                </p:oleObj>
              </mc:Choice>
              <mc:Fallback>
                <p:oleObj name="公式" r:id="rId9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1484313" cy="546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685800" y="3505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均匀磁场中载流线圈所受的磁力矩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022507"/>
              </p:ext>
            </p:extLst>
          </p:nvPr>
        </p:nvGraphicFramePr>
        <p:xfrm>
          <a:off x="6096000" y="3505200"/>
          <a:ext cx="16065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4" name="公式" r:id="rId11" imgW="698400" imgH="215640" progId="Equation.3">
                  <p:embed/>
                </p:oleObj>
              </mc:Choice>
              <mc:Fallback>
                <p:oleObj name="公式" r:id="rId11" imgW="698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05200"/>
                        <a:ext cx="1606550" cy="4937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304800" y="4267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本部分问题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914400" y="50292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1.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求磁场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2590800" y="5029200"/>
            <a:ext cx="746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A.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毕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-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萨定律及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叠加原理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;  B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安培环路定理</a:t>
            </a: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914400" y="59436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2.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求磁力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磁力矩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110078"/>
              </p:ext>
            </p:extLst>
          </p:nvPr>
        </p:nvGraphicFramePr>
        <p:xfrm>
          <a:off x="3429000" y="5867400"/>
          <a:ext cx="2057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5" name="公式" r:id="rId13" imgW="812520" imgH="215640" progId="Equation.3">
                  <p:embed/>
                </p:oleObj>
              </mc:Choice>
              <mc:Fallback>
                <p:oleObj name="公式" r:id="rId13" imgW="812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867400"/>
                        <a:ext cx="2057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809401"/>
              </p:ext>
            </p:extLst>
          </p:nvPr>
        </p:nvGraphicFramePr>
        <p:xfrm>
          <a:off x="6172200" y="5867400"/>
          <a:ext cx="16065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6" name="公式" r:id="rId14" imgW="698400" imgH="215640" progId="Equation.3">
                  <p:embed/>
                </p:oleObj>
              </mc:Choice>
              <mc:Fallback>
                <p:oleObj name="公式" r:id="rId14" imgW="698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867400"/>
                        <a:ext cx="16065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  <p:bldP spid="35" grpId="0" autoUpdateAnimBg="0"/>
      <p:bldP spid="37" grpId="0" autoUpdateAnimBg="0"/>
      <p:bldP spid="39" grpId="0" autoUpdateAnimBg="0"/>
      <p:bldP spid="41" grpId="0" autoUpdateAnimBg="0"/>
      <p:bldP spid="42" grpId="0" autoUpdateAnimBg="0"/>
      <p:bldP spid="43" grpId="0" autoUpdateAnimBg="0"/>
      <p:bldP spid="4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404894"/>
              </p:ext>
            </p:extLst>
          </p:nvPr>
        </p:nvGraphicFramePr>
        <p:xfrm>
          <a:off x="3657600" y="1524000"/>
          <a:ext cx="34544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5" name="Equation" r:id="rId3" imgW="1447800" imgH="457200" progId="Equation.DSMT4">
                  <p:embed/>
                </p:oleObj>
              </mc:Choice>
              <mc:Fallback>
                <p:oleObj name="Equation" r:id="rId3" imgW="1447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524000"/>
                        <a:ext cx="3454400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1560"/>
              </p:ext>
            </p:extLst>
          </p:nvPr>
        </p:nvGraphicFramePr>
        <p:xfrm>
          <a:off x="3581400" y="2936875"/>
          <a:ext cx="32258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6" name="Equation" r:id="rId5" imgW="1435100" imgH="457200" progId="Equation.DSMT4">
                  <p:embed/>
                </p:oleObj>
              </mc:Choice>
              <mc:Fallback>
                <p:oleObj name="Equation" r:id="rId5" imgW="1435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36875"/>
                        <a:ext cx="32258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746282"/>
              </p:ext>
            </p:extLst>
          </p:nvPr>
        </p:nvGraphicFramePr>
        <p:xfrm>
          <a:off x="3581400" y="4191000"/>
          <a:ext cx="4038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7" name="Equation" r:id="rId7" imgW="1866900" imgH="457200" progId="Equation.DSMT4">
                  <p:embed/>
                </p:oleObj>
              </mc:Choice>
              <mc:Fallback>
                <p:oleObj name="Equation" r:id="rId7" imgW="1866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91000"/>
                        <a:ext cx="4038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90800" y="8080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区域：       </a:t>
            </a:r>
            <a:endParaRPr lang="zh-CN" altLang="en-US" sz="2400" b="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613400" y="3252788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en-US" altLang="zh-CN" sz="1100"/>
          </a:p>
          <a:p>
            <a:pPr eaLnBrk="0" hangingPunct="0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US" altLang="zh-CN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613400" y="4106863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1100"/>
          </a:p>
          <a:p>
            <a:pPr algn="r" eaLnBrk="0" hangingPunct="0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US" altLang="zh-CN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90800" y="5638800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区域：     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0      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7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3733800"/>
            <a:ext cx="4465637" cy="2854325"/>
            <a:chOff x="528" y="2090"/>
            <a:chExt cx="2257" cy="179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104" y="2208"/>
              <a:ext cx="1632" cy="1344"/>
              <a:chOff x="1104" y="2208"/>
              <a:chExt cx="1632" cy="1344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V="1">
                <a:off x="1104" y="2208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1104" y="278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Arc 8"/>
              <p:cNvSpPr>
                <a:spLocks/>
              </p:cNvSpPr>
              <p:nvPr/>
            </p:nvSpPr>
            <p:spPr bwMode="auto">
              <a:xfrm rot="16200000" flipH="1">
                <a:off x="1621" y="2462"/>
                <a:ext cx="863" cy="839"/>
              </a:xfrm>
              <a:custGeom>
                <a:avLst/>
                <a:gdLst>
                  <a:gd name="G0" fmla="+- 0 0 0"/>
                  <a:gd name="G1" fmla="+- 19879 0 0"/>
                  <a:gd name="G2" fmla="+- 21600 0 0"/>
                  <a:gd name="T0" fmla="*/ 8449 w 21579"/>
                  <a:gd name="T1" fmla="*/ 0 h 19879"/>
                  <a:gd name="T2" fmla="*/ 21579 w 21579"/>
                  <a:gd name="T3" fmla="*/ 18931 h 19879"/>
                  <a:gd name="T4" fmla="*/ 0 w 21579"/>
                  <a:gd name="T5" fmla="*/ 19879 h 19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79" h="19879" fill="none" extrusionOk="0">
                    <a:moveTo>
                      <a:pt x="8448" y="0"/>
                    </a:moveTo>
                    <a:cubicBezTo>
                      <a:pt x="16106" y="3254"/>
                      <a:pt x="21214" y="10618"/>
                      <a:pt x="21579" y="18930"/>
                    </a:cubicBezTo>
                  </a:path>
                  <a:path w="21579" h="19879" stroke="0" extrusionOk="0">
                    <a:moveTo>
                      <a:pt x="8448" y="0"/>
                    </a:moveTo>
                    <a:cubicBezTo>
                      <a:pt x="16106" y="3254"/>
                      <a:pt x="21214" y="10618"/>
                      <a:pt x="21579" y="18930"/>
                    </a:cubicBezTo>
                    <a:lnTo>
                      <a:pt x="0" y="19879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854" y="2090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584" y="3600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640" y="3600"/>
              <a:ext cx="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</a:t>
              </a:r>
            </a:p>
          </p:txBody>
        </p:sp>
        <p:graphicFrame>
          <p:nvGraphicFramePr>
            <p:cNvPr id="7" name="Object 12"/>
            <p:cNvGraphicFramePr>
              <a:graphicFrameLocks noChangeAspect="1"/>
            </p:cNvGraphicFramePr>
            <p:nvPr/>
          </p:nvGraphicFramePr>
          <p:xfrm>
            <a:off x="528" y="2496"/>
            <a:ext cx="526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5" name="Equation" r:id="rId3" imgW="342720" imgH="393480" progId="Equation.DSMT4">
                    <p:embed/>
                  </p:oleObj>
                </mc:Choice>
                <mc:Fallback>
                  <p:oleObj name="Equation" r:id="rId3" imgW="3427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96"/>
                          <a:ext cx="526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3"/>
            <p:cNvGraphicFramePr>
              <a:graphicFrameLocks noChangeAspect="1"/>
            </p:cNvGraphicFramePr>
            <p:nvPr/>
          </p:nvGraphicFramePr>
          <p:xfrm>
            <a:off x="1968" y="2592"/>
            <a:ext cx="487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6" name="Equation" r:id="rId5" imgW="317160" imgH="393480" progId="Equation.DSMT4">
                    <p:embed/>
                  </p:oleObj>
                </mc:Choice>
                <mc:Fallback>
                  <p:oleObj name="Equation" r:id="rId5" imgW="3171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92"/>
                          <a:ext cx="487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912" y="3504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4724400" y="3962400"/>
            <a:ext cx="6853238" cy="2808287"/>
            <a:chOff x="1488" y="2256"/>
            <a:chExt cx="3706" cy="1891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504" y="3718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504" y="237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504" y="295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032" y="295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Arc 20"/>
            <p:cNvSpPr>
              <a:spLocks/>
            </p:cNvSpPr>
            <p:nvPr/>
          </p:nvSpPr>
          <p:spPr bwMode="auto">
            <a:xfrm rot="16200000" flipH="1">
              <a:off x="4078" y="2578"/>
              <a:ext cx="758" cy="839"/>
            </a:xfrm>
            <a:custGeom>
              <a:avLst/>
              <a:gdLst>
                <a:gd name="G0" fmla="+- 0 0 0"/>
                <a:gd name="G1" fmla="+- 19879 0 0"/>
                <a:gd name="G2" fmla="+- 21600 0 0"/>
                <a:gd name="T0" fmla="*/ 8449 w 18958"/>
                <a:gd name="T1" fmla="*/ 0 h 19879"/>
                <a:gd name="T2" fmla="*/ 18958 w 18958"/>
                <a:gd name="T3" fmla="*/ 9528 h 19879"/>
                <a:gd name="T4" fmla="*/ 0 w 18958"/>
                <a:gd name="T5" fmla="*/ 19879 h 19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58" h="19879" fill="none" extrusionOk="0">
                  <a:moveTo>
                    <a:pt x="8448" y="0"/>
                  </a:moveTo>
                  <a:cubicBezTo>
                    <a:pt x="12924" y="1902"/>
                    <a:pt x="16627" y="5259"/>
                    <a:pt x="18958" y="9527"/>
                  </a:cubicBezTo>
                </a:path>
                <a:path w="18958" h="19879" stroke="0" extrusionOk="0">
                  <a:moveTo>
                    <a:pt x="8448" y="0"/>
                  </a:moveTo>
                  <a:cubicBezTo>
                    <a:pt x="12924" y="1902"/>
                    <a:pt x="16627" y="5259"/>
                    <a:pt x="18958" y="9527"/>
                  </a:cubicBezTo>
                  <a:lnTo>
                    <a:pt x="0" y="1987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254" y="2256"/>
              <a:ext cx="20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936" y="3744"/>
              <a:ext cx="21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5040" y="3766"/>
              <a:ext cx="15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</a:t>
              </a:r>
            </a:p>
          </p:txBody>
        </p:sp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2880" y="2544"/>
            <a:ext cx="526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7" name="Equation" r:id="rId7" imgW="342720" imgH="393480" progId="Equation.DSMT4">
                    <p:embed/>
                  </p:oleObj>
                </mc:Choice>
                <mc:Fallback>
                  <p:oleObj name="Equation" r:id="rId7" imgW="3427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544"/>
                          <a:ext cx="526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5"/>
            <p:cNvGraphicFramePr>
              <a:graphicFrameLocks noChangeAspect="1"/>
            </p:cNvGraphicFramePr>
            <p:nvPr/>
          </p:nvGraphicFramePr>
          <p:xfrm>
            <a:off x="4176" y="2496"/>
            <a:ext cx="487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8" name="Equation" r:id="rId9" imgW="317160" imgH="393480" progId="Equation.DSMT4">
                    <p:embed/>
                  </p:oleObj>
                </mc:Choice>
                <mc:Fallback>
                  <p:oleObj name="Equation" r:id="rId9" imgW="3171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496"/>
                          <a:ext cx="487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312" y="3670"/>
              <a:ext cx="18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416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Arc 28"/>
            <p:cNvSpPr>
              <a:spLocks/>
            </p:cNvSpPr>
            <p:nvPr/>
          </p:nvSpPr>
          <p:spPr bwMode="auto">
            <a:xfrm rot="16200000" flipH="1">
              <a:off x="4292" y="2956"/>
              <a:ext cx="828" cy="579"/>
            </a:xfrm>
            <a:custGeom>
              <a:avLst/>
              <a:gdLst>
                <a:gd name="G0" fmla="+- 0 0 0"/>
                <a:gd name="G1" fmla="+- 13715 0 0"/>
                <a:gd name="G2" fmla="+- 21600 0 0"/>
                <a:gd name="T0" fmla="*/ 16687 w 21573"/>
                <a:gd name="T1" fmla="*/ 0 h 13715"/>
                <a:gd name="T2" fmla="*/ 21573 w 21573"/>
                <a:gd name="T3" fmla="*/ 12626 h 13715"/>
                <a:gd name="T4" fmla="*/ 0 w 21573"/>
                <a:gd name="T5" fmla="*/ 13715 h 1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73" h="13715" fill="none" extrusionOk="0">
                  <a:moveTo>
                    <a:pt x="16687" y="-1"/>
                  </a:moveTo>
                  <a:cubicBezTo>
                    <a:pt x="19626" y="3576"/>
                    <a:pt x="21339" y="8002"/>
                    <a:pt x="21572" y="12626"/>
                  </a:cubicBezTo>
                </a:path>
                <a:path w="21573" h="13715" stroke="0" extrusionOk="0">
                  <a:moveTo>
                    <a:pt x="16687" y="-1"/>
                  </a:moveTo>
                  <a:cubicBezTo>
                    <a:pt x="19626" y="3576"/>
                    <a:pt x="21339" y="8002"/>
                    <a:pt x="21572" y="12626"/>
                  </a:cubicBezTo>
                  <a:lnTo>
                    <a:pt x="0" y="1371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3496" y="3480"/>
              <a:ext cx="96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504" y="3360"/>
              <a:ext cx="91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4368" y="3744"/>
              <a:ext cx="38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R+d</a:t>
              </a:r>
            </a:p>
          </p:txBody>
        </p:sp>
        <p:graphicFrame>
          <p:nvGraphicFramePr>
            <p:cNvPr id="32" name="Object 32"/>
            <p:cNvGraphicFramePr>
              <a:graphicFrameLocks noChangeAspect="1"/>
            </p:cNvGraphicFramePr>
            <p:nvPr/>
          </p:nvGraphicFramePr>
          <p:xfrm>
            <a:off x="4656" y="2928"/>
            <a:ext cx="487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9" name="Equation" r:id="rId11" imgW="317160" imgH="393480" progId="Equation.DSMT4">
                    <p:embed/>
                  </p:oleObj>
                </mc:Choice>
                <mc:Fallback>
                  <p:oleObj name="Equation" r:id="rId11" imgW="3171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928"/>
                          <a:ext cx="487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3"/>
            <p:cNvGraphicFramePr>
              <a:graphicFrameLocks noChangeAspect="1"/>
            </p:cNvGraphicFramePr>
            <p:nvPr/>
          </p:nvGraphicFramePr>
          <p:xfrm>
            <a:off x="1488" y="2928"/>
            <a:ext cx="1052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0" name="Equation" r:id="rId13" imgW="685800" imgH="419040" progId="Equation.DSMT4">
                    <p:embed/>
                  </p:oleObj>
                </mc:Choice>
                <mc:Fallback>
                  <p:oleObj name="Equation" r:id="rId13" imgW="6858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928"/>
                          <a:ext cx="1052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4"/>
            <p:cNvGraphicFramePr>
              <a:graphicFrameLocks noChangeAspect="1"/>
            </p:cNvGraphicFramePr>
            <p:nvPr/>
          </p:nvGraphicFramePr>
          <p:xfrm>
            <a:off x="2304" y="3504"/>
            <a:ext cx="1052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1" name="Equation" r:id="rId15" imgW="685800" imgH="419040" progId="Equation.DSMT4">
                    <p:embed/>
                  </p:oleObj>
                </mc:Choice>
                <mc:Fallback>
                  <p:oleObj name="Equation" r:id="rId15" imgW="6858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504"/>
                          <a:ext cx="1052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496" y="3216"/>
              <a:ext cx="96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V="1">
              <a:off x="3072" y="3504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304800" y="990600"/>
            <a:ext cx="1165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、（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5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分）一半径为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圆柱形导体，筒壁很薄，可视为无限长，通以电流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，筒外有一层厚为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，磁导率为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μ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的均匀顺磁性介质，介质外为真空，画出此磁场的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H-r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图及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B-r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6572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" y="685800"/>
            <a:ext cx="11887200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5. 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一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半径为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的长直导体圆柱载有电流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I,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作一宽为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R,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长为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的假想平面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S,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如图所示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若假想平面可在导体直径和轴所确定的平面内离开轴移至无穷远处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是求当通过面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的磁通量最大时平面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的位置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.(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设直导线内电流均匀分布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).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248400" y="2514600"/>
            <a:ext cx="2609850" cy="1295400"/>
            <a:chOff x="3936" y="1824"/>
            <a:chExt cx="1644" cy="816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 rot="-5400000">
              <a:off x="4272" y="1488"/>
              <a:ext cx="816" cy="1488"/>
            </a:xfrm>
            <a:prstGeom prst="can">
              <a:avLst>
                <a:gd name="adj" fmla="val 45588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128" y="2256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128" y="2256"/>
              <a:ext cx="192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272" y="2400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800" y="2256"/>
              <a:ext cx="192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176" y="225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704" y="20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4848" y="1824"/>
            <a:ext cx="15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86" name="公式" r:id="rId3" imgW="126720" imgH="164880" progId="Equation.3">
                    <p:embed/>
                  </p:oleObj>
                </mc:Choice>
                <mc:Fallback>
                  <p:oleObj name="公式" r:id="rId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824"/>
                          <a:ext cx="15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4032" y="2112"/>
            <a:ext cx="17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87" name="公式" r:id="rId5" imgW="152280" imgH="177480" progId="Equation.3">
                    <p:embed/>
                  </p:oleObj>
                </mc:Choice>
                <mc:Fallback>
                  <p:oleObj name="公式" r:id="rId5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112"/>
                          <a:ext cx="17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4128" y="2352"/>
            <a:ext cx="18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88" name="公式" r:id="rId7" imgW="152280" imgH="164880" progId="Equation.3">
                    <p:embed/>
                  </p:oleObj>
                </mc:Choice>
                <mc:Fallback>
                  <p:oleObj name="公式" r:id="rId7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352"/>
                          <a:ext cx="18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4416" y="2256"/>
            <a:ext cx="15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89" name="公式" r:id="rId9" imgW="139680" imgH="177480" progId="Equation.3">
                    <p:embed/>
                  </p:oleObj>
                </mc:Choice>
                <mc:Fallback>
                  <p:oleObj name="公式" r:id="rId9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256"/>
                          <a:ext cx="15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4716" y="2360"/>
            <a:ext cx="19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90" name="公式" r:id="rId11" imgW="139680" imgH="164880" progId="Equation.3">
                    <p:embed/>
                  </p:oleObj>
                </mc:Choice>
                <mc:Fallback>
                  <p:oleObj name="公式" r:id="rId1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" y="2360"/>
                          <a:ext cx="195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5376" y="2160"/>
            <a:ext cx="204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91" name="公式" r:id="rId13" imgW="190440" imgH="177480" progId="Equation.3">
                    <p:embed/>
                  </p:oleObj>
                </mc:Choice>
                <mc:Fallback>
                  <p:oleObj name="公式" r:id="rId13" imgW="1904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160"/>
                          <a:ext cx="204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04800" y="23622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由安培环路定理可得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819215"/>
              </p:ext>
            </p:extLst>
          </p:nvPr>
        </p:nvGraphicFramePr>
        <p:xfrm>
          <a:off x="1066800" y="2819400"/>
          <a:ext cx="1473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2" name="公式" r:id="rId15" imgW="812520" imgH="393480" progId="Equation.3">
                  <p:embed/>
                </p:oleObj>
              </mc:Choice>
              <mc:Fallback>
                <p:oleObj name="公式" r:id="rId15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14732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26303"/>
              </p:ext>
            </p:extLst>
          </p:nvPr>
        </p:nvGraphicFramePr>
        <p:xfrm>
          <a:off x="3276600" y="2819400"/>
          <a:ext cx="1143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3" name="公式" r:id="rId17" imgW="647640" imgH="393480" progId="Equation.3">
                  <p:embed/>
                </p:oleObj>
              </mc:Choice>
              <mc:Fallback>
                <p:oleObj name="公式" r:id="rId17" imgW="647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19400"/>
                        <a:ext cx="1143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B-x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曲线如图所示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304800" y="4114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设内侧离开轴线</a:t>
            </a:r>
            <a:r>
              <a:rPr kumimoji="1" lang="en-US" altLang="zh-CN" sz="2400" b="1"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磁通量为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φ,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则有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264387"/>
              </p:ext>
            </p:extLst>
          </p:nvPr>
        </p:nvGraphicFramePr>
        <p:xfrm>
          <a:off x="762000" y="4572000"/>
          <a:ext cx="48768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4" name="公式" r:id="rId19" imgW="2641320" imgH="444240" progId="Equation.3">
                  <p:embed/>
                </p:oleObj>
              </mc:Choice>
              <mc:Fallback>
                <p:oleObj name="公式" r:id="rId19" imgW="2641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48768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836939"/>
              </p:ext>
            </p:extLst>
          </p:nvPr>
        </p:nvGraphicFramePr>
        <p:xfrm>
          <a:off x="850900" y="5507038"/>
          <a:ext cx="41656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5" name="公式" r:id="rId21" imgW="2133360" imgH="393480" progId="Equation.3">
                  <p:embed/>
                </p:oleObj>
              </mc:Choice>
              <mc:Fallback>
                <p:oleObj name="公式" r:id="rId21" imgW="2133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5507038"/>
                        <a:ext cx="41656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1"/>
          <p:cNvGrpSpPr>
            <a:grpSpLocks/>
          </p:cNvGrpSpPr>
          <p:nvPr/>
        </p:nvGrpSpPr>
        <p:grpSpPr bwMode="auto">
          <a:xfrm>
            <a:off x="9296400" y="2286000"/>
            <a:ext cx="2693988" cy="2273300"/>
            <a:chOff x="3792" y="2736"/>
            <a:chExt cx="1697" cy="1432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4032" y="2736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4032" y="3840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4032" y="3168"/>
              <a:ext cx="672" cy="6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4704" y="3168"/>
              <a:ext cx="672" cy="480"/>
            </a:xfrm>
            <a:custGeom>
              <a:avLst/>
              <a:gdLst>
                <a:gd name="T0" fmla="*/ 0 w 672"/>
                <a:gd name="T1" fmla="*/ 0 h 480"/>
                <a:gd name="T2" fmla="*/ 96 w 672"/>
                <a:gd name="T3" fmla="*/ 144 h 480"/>
                <a:gd name="T4" fmla="*/ 336 w 672"/>
                <a:gd name="T5" fmla="*/ 336 h 480"/>
                <a:gd name="T6" fmla="*/ 672 w 672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cubicBezTo>
                    <a:pt x="20" y="44"/>
                    <a:pt x="40" y="88"/>
                    <a:pt x="96" y="144"/>
                  </a:cubicBezTo>
                  <a:cubicBezTo>
                    <a:pt x="152" y="200"/>
                    <a:pt x="240" y="280"/>
                    <a:pt x="336" y="336"/>
                  </a:cubicBezTo>
                  <a:cubicBezTo>
                    <a:pt x="432" y="392"/>
                    <a:pt x="552" y="436"/>
                    <a:pt x="672" y="480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" name="Object 26"/>
            <p:cNvGraphicFramePr>
              <a:graphicFrameLocks noChangeAspect="1"/>
            </p:cNvGraphicFramePr>
            <p:nvPr/>
          </p:nvGraphicFramePr>
          <p:xfrm>
            <a:off x="3792" y="2832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96" name="公式" r:id="rId23" imgW="152280" imgH="164880" progId="Equation.3">
                    <p:embed/>
                  </p:oleObj>
                </mc:Choice>
                <mc:Fallback>
                  <p:oleObj name="公式" r:id="rId2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832"/>
                          <a:ext cx="22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7"/>
            <p:cNvGraphicFramePr>
              <a:graphicFrameLocks noChangeAspect="1"/>
            </p:cNvGraphicFramePr>
            <p:nvPr/>
          </p:nvGraphicFramePr>
          <p:xfrm>
            <a:off x="5280" y="3936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97" name="公式" r:id="rId25" imgW="114120" imgH="126720" progId="Equation.3">
                    <p:embed/>
                  </p:oleObj>
                </mc:Choice>
                <mc:Fallback>
                  <p:oleObj name="公式" r:id="rId25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3936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3193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20" grpId="0" autoUpdateAnimBg="0"/>
      <p:bldP spid="2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1"/>
          <p:cNvSpPr txBox="1">
            <a:spLocks noChangeArrowheads="1"/>
          </p:cNvSpPr>
          <p:nvPr/>
        </p:nvSpPr>
        <p:spPr bwMode="auto">
          <a:xfrm>
            <a:off x="152400" y="762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令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85974"/>
              </p:ext>
            </p:extLst>
          </p:nvPr>
        </p:nvGraphicFramePr>
        <p:xfrm>
          <a:off x="914400" y="762000"/>
          <a:ext cx="1600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4" name="公式" r:id="rId3" imgW="711000" imgH="203040" progId="Equation.3">
                  <p:embed/>
                </p:oleObj>
              </mc:Choice>
              <mc:Fallback>
                <p:oleObj name="公式" r:id="rId3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16002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2895600" y="762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则有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336623"/>
              </p:ext>
            </p:extLst>
          </p:nvPr>
        </p:nvGraphicFramePr>
        <p:xfrm>
          <a:off x="4572000" y="685800"/>
          <a:ext cx="31242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5" name="公式" r:id="rId5" imgW="1371600" imgH="393480" progId="Equation.3">
                  <p:embed/>
                </p:oleObj>
              </mc:Choice>
              <mc:Fallback>
                <p:oleObj name="公式" r:id="rId5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85800"/>
                        <a:ext cx="31242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33600" y="1752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即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914201"/>
              </p:ext>
            </p:extLst>
          </p:nvPr>
        </p:nvGraphicFramePr>
        <p:xfrm>
          <a:off x="3581400" y="1752600"/>
          <a:ext cx="2743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6" name="公式" r:id="rId7" imgW="1054080" imgH="228600" progId="Equation.3">
                  <p:embed/>
                </p:oleObj>
              </mc:Choice>
              <mc:Fallback>
                <p:oleObj name="公式" r:id="rId7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752600"/>
                        <a:ext cx="27432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33600" y="2743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故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95924"/>
              </p:ext>
            </p:extLst>
          </p:nvPr>
        </p:nvGraphicFramePr>
        <p:xfrm>
          <a:off x="4114800" y="2514600"/>
          <a:ext cx="27432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7" name="公式" r:id="rId9" imgW="1307880" imgH="444240" progId="Equation.3">
                  <p:embed/>
                </p:oleObj>
              </mc:Choice>
              <mc:Fallback>
                <p:oleObj name="公式" r:id="rId9" imgW="1307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14600"/>
                        <a:ext cx="27432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295400" y="39624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依题意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取正值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319572"/>
              </p:ext>
            </p:extLst>
          </p:nvPr>
        </p:nvGraphicFramePr>
        <p:xfrm>
          <a:off x="4419600" y="3657600"/>
          <a:ext cx="20574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8" name="公式" r:id="rId11" imgW="787320" imgH="431640" progId="Equation.3">
                  <p:embed/>
                </p:oleObj>
              </mc:Choice>
              <mc:Fallback>
                <p:oleObj name="公式" r:id="rId11" imgW="787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657600"/>
                        <a:ext cx="20574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85800" y="54864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故当满足上式时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 φ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有最大值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257800" y="54864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可以用求二阶导数的方法验证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132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0" grpId="0" autoUpdateAnimBg="0"/>
      <p:bldP spid="12" grpId="0" autoUpdateAnimBg="0"/>
      <p:bldP spid="1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600" y="762000"/>
            <a:ext cx="11582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 smtClean="0">
                <a:latin typeface="Times New Roman" panose="02020603050405020304" pitchFamily="18" charset="0"/>
              </a:rPr>
              <a:t>6.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＇和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CC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＇为两个正交地放置的圆形线圈，其圆心相重合．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＇线圈半径为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20.0 cm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，共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匝，通有电流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10.0 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；而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CC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＇线圈的半径为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10.0 cm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，共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20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匝，通有电流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5.0 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．求两线圈公共中心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点的磁感强度的大小和方向．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μ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=4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π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×10</a:t>
            </a:r>
            <a:r>
              <a:rPr kumimoji="1" lang="en-US" altLang="zh-CN" sz="2400" b="1" baseline="30000" dirty="0">
                <a:latin typeface="Times New Roman" panose="02020603050405020304" pitchFamily="18" charset="0"/>
              </a:rPr>
              <a:t>-7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N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·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30000" dirty="0">
                <a:latin typeface="Times New Roman" panose="02020603050405020304" pitchFamily="18" charset="0"/>
              </a:rPr>
              <a:t>-2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558614"/>
              </p:ext>
            </p:extLst>
          </p:nvPr>
        </p:nvGraphicFramePr>
        <p:xfrm>
          <a:off x="6477000" y="2362200"/>
          <a:ext cx="2895600" cy="888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2" name="Equation" r:id="rId3" imgW="1459866" imgH="444307" progId="Equation.DSMT4">
                  <p:embed/>
                </p:oleObj>
              </mc:Choice>
              <mc:Fallback>
                <p:oleObj name="Equation" r:id="rId3" imgW="1459866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362200"/>
                        <a:ext cx="2895600" cy="8883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57828"/>
              </p:ext>
            </p:extLst>
          </p:nvPr>
        </p:nvGraphicFramePr>
        <p:xfrm>
          <a:off x="609600" y="4038600"/>
          <a:ext cx="31686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3" name="Equation" r:id="rId5" imgW="1473200" imgH="444500" progId="Equation.DSMT4">
                  <p:embed/>
                </p:oleObj>
              </mc:Choice>
              <mc:Fallback>
                <p:oleObj name="Equation" r:id="rId5" imgW="1473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316865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665248"/>
              </p:ext>
            </p:extLst>
          </p:nvPr>
        </p:nvGraphicFramePr>
        <p:xfrm>
          <a:off x="609600" y="4953000"/>
          <a:ext cx="4500562" cy="56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4" name="Equation" r:id="rId7" imgW="1904760" imgH="241200" progId="Equation.DSMT4">
                  <p:embed/>
                </p:oleObj>
              </mc:Choice>
              <mc:Fallback>
                <p:oleObj name="Equation" r:id="rId7" imgW="1904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4500562" cy="561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8313" y="2678113"/>
            <a:ext cx="563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解：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＇线圈在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点所产生的磁感强度  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3429000"/>
            <a:ext cx="7853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 (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方向垂直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＇平面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CC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＇线圈在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点所产生的磁感强度 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62400" y="4191000"/>
            <a:ext cx="5761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kumimoji="1" lang="en-US" altLang="zh-CN" sz="2400" b="1" dirty="0">
                <a:latin typeface="Times New Roman" panose="02020603050405020304" pitchFamily="18" charset="0"/>
              </a:rPr>
              <a:t> (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方向垂直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CC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＇平面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点的合磁感强度    </a:t>
            </a: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245850"/>
              </p:ext>
            </p:extLst>
          </p:nvPr>
        </p:nvGraphicFramePr>
        <p:xfrm>
          <a:off x="10134600" y="1828800"/>
          <a:ext cx="188637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5" name="图片" r:id="rId9" imgW="1219200" imgH="1333500" progId="Word.Picture.8">
                  <p:embed/>
                </p:oleObj>
              </mc:Choice>
              <mc:Fallback>
                <p:oleObj name="图片" r:id="rId9" imgW="1219200" imgH="13335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0" y="1828800"/>
                        <a:ext cx="1886370" cy="2063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6200" y="5715000"/>
            <a:ext cx="868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kumimoji="1"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的方向在和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＇、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CC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＇都垂直的平面内，和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CC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＇平面的夹角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689543"/>
              </p:ext>
            </p:extLst>
          </p:nvPr>
        </p:nvGraphicFramePr>
        <p:xfrm>
          <a:off x="8839200" y="5486400"/>
          <a:ext cx="30257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6" name="Equation" r:id="rId11" imgW="1244600" imgH="444500" progId="Equation.DSMT4">
                  <p:embed/>
                </p:oleObj>
              </mc:Choice>
              <mc:Fallback>
                <p:oleObj name="Equation" r:id="rId11" imgW="1244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5486400"/>
                        <a:ext cx="302577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9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586513"/>
              </p:ext>
            </p:extLst>
          </p:nvPr>
        </p:nvGraphicFramePr>
        <p:xfrm>
          <a:off x="8229600" y="1752600"/>
          <a:ext cx="3048000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2" name="图片" r:id="rId3" imgW="1219200" imgH="1190244" progId="Word.Picture.8">
                  <p:embed/>
                </p:oleObj>
              </mc:Choice>
              <mc:Fallback>
                <p:oleObj name="图片" r:id="rId3" imgW="1219200" imgH="11902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752600"/>
                        <a:ext cx="3048000" cy="297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07948"/>
              </p:ext>
            </p:extLst>
          </p:nvPr>
        </p:nvGraphicFramePr>
        <p:xfrm>
          <a:off x="979488" y="4392613"/>
          <a:ext cx="205400" cy="520320"/>
        </p:xfrm>
        <a:graphic>
          <a:graphicData uri="http://schemas.openxmlformats.org/drawingml/2006/table">
            <a:tbl>
              <a:tblPr/>
              <a:tblGrid>
                <a:gridCol w="20540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762000"/>
            <a:ext cx="11887200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图所示，载有电流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的长直导线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相互平行，相距为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，今有载有电流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的导线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，水平放置，且其两端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分别与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的距离都是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共面，求导线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所受的磁力大小和方向．</a:t>
            </a:r>
            <a:endParaRPr lang="zh-CN" altLang="en-US" sz="2400" b="1" dirty="0"/>
          </a:p>
          <a:p>
            <a:pPr eaLnBrk="0" hangingPunct="0"/>
            <a:endParaRPr lang="en-US" altLang="zh-CN" sz="2400" b="1" dirty="0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962395"/>
              </p:ext>
            </p:extLst>
          </p:nvPr>
        </p:nvGraphicFramePr>
        <p:xfrm>
          <a:off x="2362200" y="3125788"/>
          <a:ext cx="1905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3" name="Equation" r:id="rId5" imgW="901309" imgH="431613" progId="Equation.DSMT4">
                  <p:embed/>
                </p:oleObj>
              </mc:Choice>
              <mc:Fallback>
                <p:oleObj name="Equation" r:id="rId5" imgW="90130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125788"/>
                        <a:ext cx="1905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726370"/>
              </p:ext>
            </p:extLst>
          </p:nvPr>
        </p:nvGraphicFramePr>
        <p:xfrm>
          <a:off x="4343400" y="3200400"/>
          <a:ext cx="16002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4" name="Equation" r:id="rId7" imgW="825500" imgH="431800" progId="Equation.DSMT4">
                  <p:embed/>
                </p:oleObj>
              </mc:Choice>
              <mc:Fallback>
                <p:oleObj name="Equation" r:id="rId7" imgW="825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200400"/>
                        <a:ext cx="16002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015324"/>
              </p:ext>
            </p:extLst>
          </p:nvPr>
        </p:nvGraphicFramePr>
        <p:xfrm>
          <a:off x="914400" y="5029200"/>
          <a:ext cx="1828800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5" name="Equation" r:id="rId9" imgW="838200" imgH="228600" progId="Equation.DSMT4">
                  <p:embed/>
                </p:oleObj>
              </mc:Choice>
              <mc:Fallback>
                <p:oleObj name="Equation" r:id="rId9" imgW="83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1828800" cy="499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640635"/>
              </p:ext>
            </p:extLst>
          </p:nvPr>
        </p:nvGraphicFramePr>
        <p:xfrm>
          <a:off x="3124200" y="4876800"/>
          <a:ext cx="19050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6" name="Equation" r:id="rId11" imgW="939392" imgH="431613" progId="Equation.DSMT4">
                  <p:embed/>
                </p:oleObj>
              </mc:Choice>
              <mc:Fallback>
                <p:oleObj name="Equation" r:id="rId11" imgW="939392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76800"/>
                        <a:ext cx="19050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862282"/>
              </p:ext>
            </p:extLst>
          </p:nvPr>
        </p:nvGraphicFramePr>
        <p:xfrm>
          <a:off x="5059680" y="4849368"/>
          <a:ext cx="22860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7" name="Equation" r:id="rId13" imgW="1066800" imgH="431800" progId="Equation.DSMT4">
                  <p:embed/>
                </p:oleObj>
              </mc:Choice>
              <mc:Fallback>
                <p:oleObj name="Equation" r:id="rId13" imgW="1066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680" y="4849368"/>
                        <a:ext cx="2286000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381000" y="2362200"/>
            <a:ext cx="7391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解：载流导线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上任一点处的磁感强度大小为：           </a:t>
            </a:r>
            <a:endParaRPr lang="zh-CN" altLang="en-US" sz="2400" b="1" dirty="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-15240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28600" y="4267200"/>
            <a:ext cx="4049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上电流元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所受磁力：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79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287788"/>
              </p:ext>
            </p:extLst>
          </p:nvPr>
        </p:nvGraphicFramePr>
        <p:xfrm>
          <a:off x="2209800" y="773113"/>
          <a:ext cx="49530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2" name="Equation" r:id="rId3" imgW="2222500" imgH="482600" progId="Equation.DSMT4">
                  <p:embed/>
                </p:oleObj>
              </mc:Choice>
              <mc:Fallback>
                <p:oleObj name="Equation" r:id="rId3" imgW="2222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773113"/>
                        <a:ext cx="4953000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910509"/>
              </p:ext>
            </p:extLst>
          </p:nvPr>
        </p:nvGraphicFramePr>
        <p:xfrm>
          <a:off x="2438400" y="1905000"/>
          <a:ext cx="28956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3" name="Equation" r:id="rId5" imgW="1269449" imgH="482391" progId="Equation.DSMT4">
                  <p:embed/>
                </p:oleObj>
              </mc:Choice>
              <mc:Fallback>
                <p:oleObj name="Equation" r:id="rId5" imgW="1269449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28956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214871"/>
              </p:ext>
            </p:extLst>
          </p:nvPr>
        </p:nvGraphicFramePr>
        <p:xfrm>
          <a:off x="5410200" y="1981200"/>
          <a:ext cx="1447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4" name="Equation" r:id="rId7" imgW="774364" imgH="482391" progId="Equation.DSMT4">
                  <p:embed/>
                </p:oleObj>
              </mc:Choice>
              <mc:Fallback>
                <p:oleObj name="Equation" r:id="rId7" imgW="774364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981200"/>
                        <a:ext cx="14478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35941"/>
              </p:ext>
            </p:extLst>
          </p:nvPr>
        </p:nvGraphicFramePr>
        <p:xfrm>
          <a:off x="2362200" y="3043238"/>
          <a:ext cx="34290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5" name="Equation" r:id="rId9" imgW="1662978" imgH="406224" progId="Equation.DSMT4">
                  <p:embed/>
                </p:oleObj>
              </mc:Choice>
              <mc:Fallback>
                <p:oleObj name="Equation" r:id="rId9" imgW="166297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3238"/>
                        <a:ext cx="3429000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881706"/>
              </p:ext>
            </p:extLst>
          </p:nvPr>
        </p:nvGraphicFramePr>
        <p:xfrm>
          <a:off x="2438400" y="3886200"/>
          <a:ext cx="2971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6" name="Equation" r:id="rId11" imgW="1459866" imgH="406224" progId="Equation.DSMT4">
                  <p:embed/>
                </p:oleObj>
              </mc:Choice>
              <mc:Fallback>
                <p:oleObj name="Equation" r:id="rId11" imgW="145986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29718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4395"/>
              </p:ext>
            </p:extLst>
          </p:nvPr>
        </p:nvGraphicFramePr>
        <p:xfrm>
          <a:off x="5638800" y="3886200"/>
          <a:ext cx="2438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7" name="Equation" r:id="rId13" imgW="1244060" imgH="406224" progId="Equation.DSMT4">
                  <p:embed/>
                </p:oleObj>
              </mc:Choice>
              <mc:Fallback>
                <p:oleObj name="Equation" r:id="rId13" imgW="124406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86200"/>
                        <a:ext cx="24384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700964"/>
              </p:ext>
            </p:extLst>
          </p:nvPr>
        </p:nvGraphicFramePr>
        <p:xfrm>
          <a:off x="5486400" y="4876800"/>
          <a:ext cx="4206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8" name="Equation" r:id="rId15" imgW="164957" imgH="190335" progId="Equation.DSMT4">
                  <p:embed/>
                </p:oleObj>
              </mc:Choice>
              <mc:Fallback>
                <p:oleObj name="Equation" r:id="rId15" imgW="164957" imgH="190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76800"/>
                        <a:ext cx="42068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292356"/>
              </p:ext>
            </p:extLst>
          </p:nvPr>
        </p:nvGraphicFramePr>
        <p:xfrm>
          <a:off x="3352800" y="5638800"/>
          <a:ext cx="1219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9" name="Equation" r:id="rId17" imgW="444114" imgH="215713" progId="Equation.DSMT4">
                  <p:embed/>
                </p:oleObj>
              </mc:Choice>
              <mc:Fallback>
                <p:oleObj name="Equation" r:id="rId17" imgW="444114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638800"/>
                        <a:ext cx="1219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739637"/>
              </p:ext>
            </p:extLst>
          </p:nvPr>
        </p:nvGraphicFramePr>
        <p:xfrm>
          <a:off x="5486400" y="5562600"/>
          <a:ext cx="3778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0" name="Equation" r:id="rId19" imgW="164957" imgH="190335" progId="Equation.DSMT4">
                  <p:embed/>
                </p:oleObj>
              </mc:Choice>
              <mc:Fallback>
                <p:oleObj name="Equation" r:id="rId19" imgW="164957" imgH="190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562600"/>
                        <a:ext cx="3778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524000" y="60642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524000" y="1336675"/>
            <a:ext cx="84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/>
          </a:p>
          <a:p>
            <a:pPr eaLnBrk="0" hangingPunct="0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altLang="zh-CN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524000" y="2705100"/>
            <a:ext cx="847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altLang="zh-CN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524000" y="3359150"/>
            <a:ext cx="84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US" altLang="zh-CN" sz="1100"/>
          </a:p>
          <a:p>
            <a:pPr eaLnBrk="0" hangingPunct="0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altLang="zh-CN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524000" y="4165600"/>
            <a:ext cx="84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1100"/>
          </a:p>
          <a:p>
            <a:pPr eaLnBrk="0" hangingPunct="0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altLang="zh-CN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943600" y="4922838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的方向向下，</a:t>
            </a:r>
            <a:endParaRPr lang="zh-CN" altLang="en-US" sz="2400" b="1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096000" y="5608638"/>
            <a:ext cx="178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的方向向上 </a:t>
            </a:r>
            <a:endParaRPr lang="zh-CN" altLang="en-US" sz="2400" b="1"/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832499"/>
              </p:ext>
            </p:extLst>
          </p:nvPr>
        </p:nvGraphicFramePr>
        <p:xfrm>
          <a:off x="3352800" y="4800600"/>
          <a:ext cx="1295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1" name="Equation" r:id="rId21" imgW="444114" imgH="215713" progId="Equation.DSMT4">
                  <p:embed/>
                </p:oleObj>
              </mc:Choice>
              <mc:Fallback>
                <p:oleObj name="Equation" r:id="rId21" imgW="444114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129540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7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34226"/>
              </p:ext>
            </p:extLst>
          </p:nvPr>
        </p:nvGraphicFramePr>
        <p:xfrm>
          <a:off x="9296400" y="2819400"/>
          <a:ext cx="2392363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8" name="图片" r:id="rId3" imgW="1238250" imgH="1771650" progId="Word.Picture.8">
                  <p:embed/>
                </p:oleObj>
              </mc:Choice>
              <mc:Fallback>
                <p:oleObj name="图片" r:id="rId3" imgW="1238250" imgH="17716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819400"/>
                        <a:ext cx="2392363" cy="341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-3486150" y="3076575"/>
          <a:ext cx="205400" cy="520320"/>
        </p:xfrm>
        <a:graphic>
          <a:graphicData uri="http://schemas.openxmlformats.org/drawingml/2006/table">
            <a:tbl>
              <a:tblPr/>
              <a:tblGrid>
                <a:gridCol w="20540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81000" y="893559"/>
            <a:ext cx="11811000" cy="18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根同轴线由半径为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的长导线和套在它外面的内半径为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、外半径为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的同轴导体圆筒组成．中间充满磁导率为</a:t>
            </a:r>
            <a:r>
              <a:rPr lang="en-US" altLang="zh-CN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的各向同性均匀非铁磁绝缘材料，如图．传导电流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沿导线向上流去，由圆筒向下流回，在它们的截面上电流都是均匀分布的．求同轴线内外的磁感强度大小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的分布．</a:t>
            </a:r>
            <a:endParaRPr lang="zh-CN" altLang="en-US" sz="2400" b="1" dirty="0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634156"/>
              </p:ext>
            </p:extLst>
          </p:nvPr>
        </p:nvGraphicFramePr>
        <p:xfrm>
          <a:off x="4724400" y="2819400"/>
          <a:ext cx="19812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9" name="Equation" r:id="rId5" imgW="1002865" imgH="279279" progId="Equation.DSMT4">
                  <p:embed/>
                </p:oleObj>
              </mc:Choice>
              <mc:Fallback>
                <p:oleObj name="Equation" r:id="rId5" imgW="100286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19400"/>
                        <a:ext cx="19812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252151"/>
              </p:ext>
            </p:extLst>
          </p:nvPr>
        </p:nvGraphicFramePr>
        <p:xfrm>
          <a:off x="4495800" y="3581400"/>
          <a:ext cx="22860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0" name="Equation" r:id="rId7" imgW="1016000" imgH="228600" progId="Equation.DSMT4">
                  <p:embed/>
                </p:oleObj>
              </mc:Choice>
              <mc:Fallback>
                <p:oleObj name="Equation" r:id="rId7" imgW="101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81400"/>
                        <a:ext cx="22860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643434"/>
              </p:ext>
            </p:extLst>
          </p:nvPr>
        </p:nvGraphicFramePr>
        <p:xfrm>
          <a:off x="1981200" y="44196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1" name="Equation" r:id="rId9" imgW="698197" imgH="406224" progId="Equation.DSMT4">
                  <p:embed/>
                </p:oleObj>
              </mc:Choice>
              <mc:Fallback>
                <p:oleObj name="Equation" r:id="rId9" imgW="69819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1371600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792948"/>
              </p:ext>
            </p:extLst>
          </p:nvPr>
        </p:nvGraphicFramePr>
        <p:xfrm>
          <a:off x="4191000" y="4267200"/>
          <a:ext cx="1447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2" name="Equation" r:id="rId11" imgW="672808" imgH="444307" progId="Equation.DSMT4">
                  <p:embed/>
                </p:oleObj>
              </mc:Choice>
              <mc:Fallback>
                <p:oleObj name="Equation" r:id="rId11" imgW="672808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67200"/>
                        <a:ext cx="14478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04800" y="2895600"/>
            <a:ext cx="362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解：由安培环路定理：     </a:t>
            </a:r>
            <a:endParaRPr lang="zh-CN" altLang="en-US" sz="2400" b="1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990600" y="3657600"/>
            <a:ext cx="217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0&lt;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区域：</a:t>
            </a:r>
            <a:endParaRPr lang="zh-CN" altLang="en-US" sz="2400" b="1" dirty="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733800" y="5099050"/>
            <a:ext cx="94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                    </a:t>
            </a:r>
          </a:p>
          <a:p>
            <a:pPr eaLnBrk="0" hangingPunct="0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US" altLang="zh-CN"/>
          </a:p>
        </p:txBody>
      </p:sp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50864"/>
              </p:ext>
            </p:extLst>
          </p:nvPr>
        </p:nvGraphicFramePr>
        <p:xfrm>
          <a:off x="4191000" y="5410200"/>
          <a:ext cx="1447800" cy="410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3" name="Equation" r:id="rId13" imgW="634449" imgH="177646" progId="Equation.DSMT4">
                  <p:embed/>
                </p:oleObj>
              </mc:Choice>
              <mc:Fallback>
                <p:oleObj name="Equation" r:id="rId13" imgW="63444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410200"/>
                        <a:ext cx="1447800" cy="410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404065"/>
              </p:ext>
            </p:extLst>
          </p:nvPr>
        </p:nvGraphicFramePr>
        <p:xfrm>
          <a:off x="2362200" y="5916002"/>
          <a:ext cx="1447800" cy="941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4" name="Equation" r:id="rId15" imgW="596641" imgH="393529" progId="Equation.DSMT4">
                  <p:embed/>
                </p:oleObj>
              </mc:Choice>
              <mc:Fallback>
                <p:oleObj name="Equation" r:id="rId15" imgW="59664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916002"/>
                        <a:ext cx="1447800" cy="941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836813"/>
              </p:ext>
            </p:extLst>
          </p:nvPr>
        </p:nvGraphicFramePr>
        <p:xfrm>
          <a:off x="4724400" y="5867400"/>
          <a:ext cx="133873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5" name="Equation" r:id="rId17" imgW="571252" imgH="393529" progId="Equation.DSMT4">
                  <p:embed/>
                </p:oleObj>
              </mc:Choice>
              <mc:Fallback>
                <p:oleObj name="Equation" r:id="rId17" imgW="57125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867400"/>
                        <a:ext cx="133873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457200" y="5334000"/>
            <a:ext cx="308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区域：       </a:t>
            </a:r>
            <a:endParaRPr lang="zh-CN" altLang="en-US" sz="2400" b="1" dirty="0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883025" y="4222750"/>
            <a:ext cx="250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/>
              <a:t>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5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1553"/>
              </p:ext>
            </p:extLst>
          </p:nvPr>
        </p:nvGraphicFramePr>
        <p:xfrm>
          <a:off x="3962400" y="1447800"/>
          <a:ext cx="34544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5" name="Equation" r:id="rId3" imgW="1447800" imgH="457200" progId="Equation.DSMT4">
                  <p:embed/>
                </p:oleObj>
              </mc:Choice>
              <mc:Fallback>
                <p:oleObj name="Equation" r:id="rId3" imgW="1447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447800"/>
                        <a:ext cx="3454400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298000"/>
              </p:ext>
            </p:extLst>
          </p:nvPr>
        </p:nvGraphicFramePr>
        <p:xfrm>
          <a:off x="3886200" y="2860675"/>
          <a:ext cx="32258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6" name="Equation" r:id="rId5" imgW="1435100" imgH="457200" progId="Equation.DSMT4">
                  <p:embed/>
                </p:oleObj>
              </mc:Choice>
              <mc:Fallback>
                <p:oleObj name="Equation" r:id="rId5" imgW="1435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60675"/>
                        <a:ext cx="32258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596878"/>
              </p:ext>
            </p:extLst>
          </p:nvPr>
        </p:nvGraphicFramePr>
        <p:xfrm>
          <a:off x="3886200" y="4114800"/>
          <a:ext cx="4038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7" name="Equation" r:id="rId7" imgW="1866900" imgH="457200" progId="Equation.DSMT4">
                  <p:embed/>
                </p:oleObj>
              </mc:Choice>
              <mc:Fallback>
                <p:oleObj name="Equation" r:id="rId7" imgW="1866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14800"/>
                        <a:ext cx="4038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95600" y="7318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区域：       </a:t>
            </a:r>
            <a:endParaRPr lang="zh-CN" altLang="en-US" sz="2400" b="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918200" y="3176588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en-US" altLang="zh-CN" sz="1100"/>
          </a:p>
          <a:p>
            <a:pPr eaLnBrk="0" hangingPunct="0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US" altLang="zh-CN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18200" y="4030663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1100"/>
          </a:p>
          <a:p>
            <a:pPr algn="r" eaLnBrk="0" hangingPunct="0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US" altLang="zh-CN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95600" y="5562600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区域：     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0      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/>
              <a:t> 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191985"/>
              </p:ext>
            </p:extLst>
          </p:nvPr>
        </p:nvGraphicFramePr>
        <p:xfrm>
          <a:off x="9220200" y="1905000"/>
          <a:ext cx="2392363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8" name="图片" r:id="rId9" imgW="1238250" imgH="1771650" progId="Word.Picture.8">
                  <p:embed/>
                </p:oleObj>
              </mc:Choice>
              <mc:Fallback>
                <p:oleObj name="图片" r:id="rId9" imgW="1238250" imgH="17716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1905000"/>
                        <a:ext cx="2392363" cy="341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26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838200"/>
            <a:ext cx="9525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．关于稳恒磁场的磁场强度  的下列几种说法中哪个是正确的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?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     仅与传导电流有关．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）若闭合曲线内没有包围传导电流，则曲线上各点的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必为零．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C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）若闭合曲线上各点     均为零，则该曲线所包围传导电流的代数和为零．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）以闭合曲线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L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为边缘的任意曲面的     通量均相等．    </a:t>
            </a:r>
          </a:p>
          <a:p>
            <a:pPr eaLnBrk="0" hangingPunct="0"/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697266"/>
              </p:ext>
            </p:extLst>
          </p:nvPr>
        </p:nvGraphicFramePr>
        <p:xfrm>
          <a:off x="1905000" y="1219200"/>
          <a:ext cx="323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3" r:id="rId5" imgW="177569" imgH="202936" progId="Equation.3">
                  <p:embed/>
                </p:oleObj>
              </mc:Choice>
              <mc:Fallback>
                <p:oleObj r:id="rId5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3238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406857"/>
              </p:ext>
            </p:extLst>
          </p:nvPr>
        </p:nvGraphicFramePr>
        <p:xfrm>
          <a:off x="8763000" y="1524000"/>
          <a:ext cx="3683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4" r:id="rId7" imgW="177569" imgH="202936" progId="Equation.3">
                  <p:embed/>
                </p:oleObj>
              </mc:Choice>
              <mc:Fallback>
                <p:oleObj r:id="rId7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1524000"/>
                        <a:ext cx="3683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706865"/>
              </p:ext>
            </p:extLst>
          </p:nvPr>
        </p:nvGraphicFramePr>
        <p:xfrm>
          <a:off x="4419600" y="2286000"/>
          <a:ext cx="3683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5" name="Equation" r:id="rId9" imgW="177480" imgH="203040" progId="Equation.3">
                  <p:embed/>
                </p:oleObj>
              </mc:Choice>
              <mc:Fallback>
                <p:oleObj name="Equation" r:id="rId9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6000"/>
                        <a:ext cx="3683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327880"/>
              </p:ext>
            </p:extLst>
          </p:nvPr>
        </p:nvGraphicFramePr>
        <p:xfrm>
          <a:off x="6400800" y="2971800"/>
          <a:ext cx="4095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6" r:id="rId11" imgW="177569" imgH="202936" progId="Equation.3">
                  <p:embed/>
                </p:oleObj>
              </mc:Choice>
              <mc:Fallback>
                <p:oleObj r:id="rId11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71800"/>
                        <a:ext cx="40957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657848"/>
              </p:ext>
            </p:extLst>
          </p:nvPr>
        </p:nvGraphicFramePr>
        <p:xfrm>
          <a:off x="4572000" y="838200"/>
          <a:ext cx="3175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7" r:id="rId13" imgW="177569" imgH="202936" progId="Equation.3">
                  <p:embed/>
                </p:oleObj>
              </mc:Choice>
              <mc:Fallback>
                <p:oleObj r:id="rId13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838200"/>
                        <a:ext cx="3175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371600" y="2438400"/>
            <a:ext cx="533400" cy="381000"/>
            <a:chOff x="1056" y="2064"/>
            <a:chExt cx="960" cy="576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056" y="2208"/>
              <a:ext cx="288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344" y="2064"/>
              <a:ext cx="67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33400" y="3810000"/>
            <a:ext cx="10210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在阴极射线管外，如图所示放置一个蹄形磁铁，则阴极射线将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）向下偏．（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）向上偏．（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C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）向纸外偏．（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）向纸内偏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 </a:t>
            </a:r>
          </a:p>
          <a:p>
            <a:pPr eaLnBrk="0" hangingPunct="0"/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12" name="Picture 12" descr="0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029200"/>
            <a:ext cx="3284538" cy="140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28600" y="3822700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1000">
                <a:latin typeface="Times New Roman" panose="02020603050405020304" pitchFamily="18" charset="0"/>
              </a:rPr>
              <a:t>  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3048000" y="4114800"/>
            <a:ext cx="838200" cy="533400"/>
            <a:chOff x="1056" y="2064"/>
            <a:chExt cx="960" cy="576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056" y="2208"/>
              <a:ext cx="288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1344" y="2064"/>
              <a:ext cx="67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733800" y="4572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 dirty="0" smtClean="0"/>
              <a:t>选择题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178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54862" y="2286000"/>
            <a:ext cx="2286000" cy="381000"/>
            <a:chOff x="720" y="1968"/>
            <a:chExt cx="1440" cy="240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139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720" y="211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72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16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02062" y="762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u="sng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电磁感应小结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953000" y="685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磁场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5262" y="10668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变化磁通量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78662" y="1066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磁场能量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506662" y="1828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感应电动势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516062" y="3352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动生电动势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878262" y="3352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感生电动势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35262" y="5105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自感电动势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249862" y="5105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互感电动势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783262" y="2590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自感磁能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8602662" y="259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互感磁能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193208"/>
              </p:ext>
            </p:extLst>
          </p:nvPr>
        </p:nvGraphicFramePr>
        <p:xfrm>
          <a:off x="7327900" y="1600200"/>
          <a:ext cx="201771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2" name="Equation" r:id="rId3" imgW="1130040" imgH="393480" progId="Equation.3">
                  <p:embed/>
                </p:oleObj>
              </mc:Choice>
              <mc:Fallback>
                <p:oleObj name="Equation" r:id="rId3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1600200"/>
                        <a:ext cx="2017712" cy="7032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506597"/>
              </p:ext>
            </p:extLst>
          </p:nvPr>
        </p:nvGraphicFramePr>
        <p:xfrm>
          <a:off x="8983662" y="3124200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3" name="Equation" r:id="rId5" imgW="431640" imgH="215640" progId="Equation.3">
                  <p:embed/>
                </p:oleObj>
              </mc:Choice>
              <mc:Fallback>
                <p:oleObj name="Equation" r:id="rId5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3662" y="3124200"/>
                        <a:ext cx="10668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553243"/>
              </p:ext>
            </p:extLst>
          </p:nvPr>
        </p:nvGraphicFramePr>
        <p:xfrm>
          <a:off x="6400800" y="3048000"/>
          <a:ext cx="1203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4" name="Equation" r:id="rId7" imgW="380880" imgH="393480" progId="Equation.3">
                  <p:embed/>
                </p:oleObj>
              </mc:Choice>
              <mc:Fallback>
                <p:oleObj name="Equation" r:id="rId7" imgW="380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48000"/>
                        <a:ext cx="1203325" cy="685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824328"/>
              </p:ext>
            </p:extLst>
          </p:nvPr>
        </p:nvGraphicFramePr>
        <p:xfrm>
          <a:off x="5759450" y="5591175"/>
          <a:ext cx="139541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5" name="Equation" r:id="rId9" imgW="749160" imgH="393480" progId="Equation.3">
                  <p:embed/>
                </p:oleObj>
              </mc:Choice>
              <mc:Fallback>
                <p:oleObj name="Equation" r:id="rId9" imgW="74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5591175"/>
                        <a:ext cx="1395412" cy="657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763085"/>
              </p:ext>
            </p:extLst>
          </p:nvPr>
        </p:nvGraphicFramePr>
        <p:xfrm>
          <a:off x="3225800" y="5562600"/>
          <a:ext cx="14906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6" name="Equation" r:id="rId11" imgW="685800" imgH="393480" progId="Equation.3">
                  <p:embed/>
                </p:oleObj>
              </mc:Choice>
              <mc:Fallback>
                <p:oleObj name="Equation" r:id="rId11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5562600"/>
                        <a:ext cx="1490662" cy="692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481009"/>
              </p:ext>
            </p:extLst>
          </p:nvPr>
        </p:nvGraphicFramePr>
        <p:xfrm>
          <a:off x="3883025" y="3886200"/>
          <a:ext cx="304323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7" name="Equation" r:id="rId13" imgW="1803240" imgH="406080" progId="Equation.3">
                  <p:embed/>
                </p:oleObj>
              </mc:Choice>
              <mc:Fallback>
                <p:oleObj name="Equation" r:id="rId13" imgW="18032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3886200"/>
                        <a:ext cx="3043237" cy="7064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827125"/>
              </p:ext>
            </p:extLst>
          </p:nvPr>
        </p:nvGraphicFramePr>
        <p:xfrm>
          <a:off x="3024187" y="2286000"/>
          <a:ext cx="15573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8" name="Equation" r:id="rId15" imgW="596880" imgH="393480" progId="Equation.3">
                  <p:embed/>
                </p:oleObj>
              </mc:Choice>
              <mc:Fallback>
                <p:oleObj name="Equation" r:id="rId15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7" y="2286000"/>
                        <a:ext cx="1557338" cy="711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3725862" y="152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716002"/>
              </p:ext>
            </p:extLst>
          </p:nvPr>
        </p:nvGraphicFramePr>
        <p:xfrm>
          <a:off x="1700212" y="3951288"/>
          <a:ext cx="19177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9" name="Equation" r:id="rId17" imgW="1091880" imgH="304560" progId="Equation.3">
                  <p:embed/>
                </p:oleObj>
              </mc:Choice>
              <mc:Fallback>
                <p:oleObj name="Equation" r:id="rId17" imgW="1091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2" y="3951288"/>
                        <a:ext cx="1917700" cy="5762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2659062" y="3048000"/>
            <a:ext cx="2286000" cy="381000"/>
            <a:chOff x="720" y="1968"/>
            <a:chExt cx="1440" cy="240"/>
          </a:xfrm>
        </p:grpSpPr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39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720" y="211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72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16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4183062" y="4800600"/>
            <a:ext cx="2286000" cy="381000"/>
            <a:chOff x="720" y="1968"/>
            <a:chExt cx="1440" cy="240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39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720" y="211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2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216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24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2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609600"/>
            <a:ext cx="11887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两个电子都垂直于磁场方向射入一均匀磁场而作圆周运动．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电子的速率是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电子速率的两倍．设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300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分别为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电子与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电子的轨道半径；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分别为它们各自的周期．则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                                                   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 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C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                                                   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  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602072"/>
              </p:ext>
            </p:extLst>
          </p:nvPr>
        </p:nvGraphicFramePr>
        <p:xfrm>
          <a:off x="1676400" y="1752600"/>
          <a:ext cx="22860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4" r:id="rId4" imgW="1422400" imgH="215900" progId="Equation.3">
                  <p:embed/>
                </p:oleObj>
              </mc:Choice>
              <mc:Fallback>
                <p:oleObj r:id="rId4" imgW="1422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228600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293621"/>
              </p:ext>
            </p:extLst>
          </p:nvPr>
        </p:nvGraphicFramePr>
        <p:xfrm>
          <a:off x="7010400" y="1752600"/>
          <a:ext cx="2438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5" r:id="rId6" imgW="1422400" imgH="228600" progId="Equation.3">
                  <p:embed/>
                </p:oleObj>
              </mc:Choice>
              <mc:Fallback>
                <p:oleObj r:id="rId6" imgW="142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752600"/>
                        <a:ext cx="24384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620466"/>
              </p:ext>
            </p:extLst>
          </p:nvPr>
        </p:nvGraphicFramePr>
        <p:xfrm>
          <a:off x="1828800" y="2209800"/>
          <a:ext cx="266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6" r:id="rId8" imgW="1409700" imgH="228600" progId="Equation.3">
                  <p:embed/>
                </p:oleObj>
              </mc:Choice>
              <mc:Fallback>
                <p:oleObj r:id="rId8" imgW="1409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2667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835148"/>
              </p:ext>
            </p:extLst>
          </p:nvPr>
        </p:nvGraphicFramePr>
        <p:xfrm>
          <a:off x="7010400" y="2133600"/>
          <a:ext cx="243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7" r:id="rId10" imgW="1409088" imgH="215806" progId="Equation.3">
                  <p:embed/>
                </p:oleObj>
              </mc:Choice>
              <mc:Fallback>
                <p:oleObj r:id="rId10" imgW="140908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133600"/>
                        <a:ext cx="2438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867400" y="2209800"/>
            <a:ext cx="685800" cy="381000"/>
            <a:chOff x="1056" y="2064"/>
            <a:chExt cx="960" cy="576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056" y="2208"/>
              <a:ext cx="288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344" y="2064"/>
              <a:ext cx="67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0" y="2971800"/>
            <a:ext cx="115824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在图（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）和（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）中各有一半径相同的圆形回路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，圆周内有电流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，其分布相同，且均在真空中，但在（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）图中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回路外有电流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30000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为两圆形回路上的对应点，则：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</a:t>
            </a:r>
          </a:p>
          <a:p>
            <a:pPr algn="just" eaLnBrk="0" hangingPunct="0"/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C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</a:t>
            </a:r>
          </a:p>
          <a:p>
            <a:pPr algn="just" eaLnBrk="0" hangingPunct="0"/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							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0" hangingPunct="0"/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416407"/>
              </p:ext>
            </p:extLst>
          </p:nvPr>
        </p:nvGraphicFramePr>
        <p:xfrm>
          <a:off x="2209800" y="4114800"/>
          <a:ext cx="2819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8" r:id="rId12" imgW="1625600" imgH="330200" progId="Equation.3">
                  <p:embed/>
                </p:oleObj>
              </mc:Choice>
              <mc:Fallback>
                <p:oleObj r:id="rId12" imgW="1625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14800"/>
                        <a:ext cx="28194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037665"/>
              </p:ext>
            </p:extLst>
          </p:nvPr>
        </p:nvGraphicFramePr>
        <p:xfrm>
          <a:off x="2209800" y="4724400"/>
          <a:ext cx="2590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9" r:id="rId14" imgW="1625600" imgH="330200" progId="Equation.3">
                  <p:embed/>
                </p:oleObj>
              </mc:Choice>
              <mc:Fallback>
                <p:oleObj r:id="rId14" imgW="1625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24400"/>
                        <a:ext cx="25908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414194"/>
              </p:ext>
            </p:extLst>
          </p:nvPr>
        </p:nvGraphicFramePr>
        <p:xfrm>
          <a:off x="2133600" y="5410200"/>
          <a:ext cx="3200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0" r:id="rId16" imgW="1625600" imgH="330200" progId="Equation.3">
                  <p:embed/>
                </p:oleObj>
              </mc:Choice>
              <mc:Fallback>
                <p:oleObj r:id="rId16" imgW="1625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10200"/>
                        <a:ext cx="32004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639556"/>
              </p:ext>
            </p:extLst>
          </p:nvPr>
        </p:nvGraphicFramePr>
        <p:xfrm>
          <a:off x="2133600" y="6096000"/>
          <a:ext cx="31242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1" r:id="rId18" imgW="1625600" imgH="330200" progId="Equation.3">
                  <p:embed/>
                </p:oleObj>
              </mc:Choice>
              <mc:Fallback>
                <p:oleObj r:id="rId18" imgW="1625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096000"/>
                        <a:ext cx="312420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 descr="91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67200"/>
            <a:ext cx="4419600" cy="20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762000" y="5410200"/>
            <a:ext cx="685800" cy="609600"/>
            <a:chOff x="1056" y="2064"/>
            <a:chExt cx="960" cy="576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056" y="2208"/>
              <a:ext cx="288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1344" y="2064"/>
              <a:ext cx="67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7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" y="609600"/>
            <a:ext cx="10896600" cy="26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 smtClean="0">
                <a:latin typeface="Times New Roman" panose="02020603050405020304" pitchFamily="18" charset="0"/>
              </a:rPr>
              <a:t>5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.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如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图，在一圆形电流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所在的平面内，选取一个同心圆形闭合回路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L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，则由安培环路定理可知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                      且环路上任意一点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＝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                      且环路上任意一点               ．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C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                         且环路上任意一点                   ．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                          且环路上任意一点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B=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常量．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354245"/>
              </p:ext>
            </p:extLst>
          </p:nvPr>
        </p:nvGraphicFramePr>
        <p:xfrm>
          <a:off x="1447800" y="1371600"/>
          <a:ext cx="1905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54" r:id="rId4" imgW="723586" imgH="304668" progId="Equation.3">
                  <p:embed/>
                </p:oleObj>
              </mc:Choice>
              <mc:Fallback>
                <p:oleObj r:id="rId4" imgW="72358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71600"/>
                        <a:ext cx="1905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626697"/>
              </p:ext>
            </p:extLst>
          </p:nvPr>
        </p:nvGraphicFramePr>
        <p:xfrm>
          <a:off x="1676400" y="1828800"/>
          <a:ext cx="1066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55" r:id="rId6" imgW="723586" imgH="304668" progId="Equation.3">
                  <p:embed/>
                </p:oleObj>
              </mc:Choice>
              <mc:Fallback>
                <p:oleObj r:id="rId6" imgW="72358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10668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663653"/>
              </p:ext>
            </p:extLst>
          </p:nvPr>
        </p:nvGraphicFramePr>
        <p:xfrm>
          <a:off x="5791200" y="1828800"/>
          <a:ext cx="914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56" r:id="rId8" imgW="368140" imgH="177723" progId="Equation.3">
                  <p:embed/>
                </p:oleObj>
              </mc:Choice>
              <mc:Fallback>
                <p:oleObj r:id="rId8" imgW="36814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828800"/>
                        <a:ext cx="9144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40892"/>
              </p:ext>
            </p:extLst>
          </p:nvPr>
        </p:nvGraphicFramePr>
        <p:xfrm>
          <a:off x="1600200" y="2209800"/>
          <a:ext cx="144855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57" r:id="rId10" imgW="723586" imgH="304668" progId="Equation.3">
                  <p:embed/>
                </p:oleObj>
              </mc:Choice>
              <mc:Fallback>
                <p:oleObj r:id="rId10" imgW="72358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1448554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550357"/>
              </p:ext>
            </p:extLst>
          </p:nvPr>
        </p:nvGraphicFramePr>
        <p:xfrm>
          <a:off x="6096000" y="2286000"/>
          <a:ext cx="8382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58" r:id="rId12" imgW="368140" imgH="177723" progId="Equation.3">
                  <p:embed/>
                </p:oleObj>
              </mc:Choice>
              <mc:Fallback>
                <p:oleObj r:id="rId12" imgW="36814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86000"/>
                        <a:ext cx="8382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49391"/>
              </p:ext>
            </p:extLst>
          </p:nvPr>
        </p:nvGraphicFramePr>
        <p:xfrm>
          <a:off x="1752600" y="2667000"/>
          <a:ext cx="1447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59" r:id="rId14" imgW="723586" imgH="304668" progId="Equation.3">
                  <p:embed/>
                </p:oleObj>
              </mc:Choice>
              <mc:Fallback>
                <p:oleObj r:id="rId14" imgW="72358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14478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9601200" y="1371600"/>
            <a:ext cx="1774825" cy="1646237"/>
            <a:chOff x="7399" y="1593"/>
            <a:chExt cx="2436" cy="2112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8091" y="1893"/>
              <a:ext cx="1455" cy="15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7801" y="1593"/>
              <a:ext cx="2034" cy="21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8771" y="2600"/>
            <a:ext cx="94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60" r:id="rId16" imgW="114102" imgH="114102" progId="Equation.3">
                    <p:embed/>
                  </p:oleObj>
                </mc:Choice>
                <mc:Fallback>
                  <p:oleObj r:id="rId16" imgW="114102" imgH="1141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1" y="2600"/>
                          <a:ext cx="94" cy="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7399" y="2418"/>
            <a:ext cx="19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61" r:id="rId18" imgW="126835" imgH="152202" progId="Equation.3">
                    <p:embed/>
                  </p:oleObj>
                </mc:Choice>
                <mc:Fallback>
                  <p:oleObj r:id="rId18" imgW="126835" imgH="1522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9" y="2418"/>
                          <a:ext cx="195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801" y="2530"/>
              <a:ext cx="0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8647" y="1893"/>
            <a:ext cx="25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62" r:id="rId20" imgW="139639" imgH="152334" progId="Equation.3">
                    <p:embed/>
                  </p:oleObj>
                </mc:Choice>
                <mc:Fallback>
                  <p:oleObj r:id="rId20" imgW="139639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7" y="1893"/>
                          <a:ext cx="258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8716" y="2698"/>
            <a:ext cx="21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63" r:id="rId22" imgW="152202" imgH="177569" progId="Equation.3">
                    <p:embed/>
                  </p:oleObj>
                </mc:Choice>
                <mc:Fallback>
                  <p:oleObj r:id="rId22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6" y="2698"/>
                          <a:ext cx="219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0" y="330835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1000">
                <a:latin typeface="Times New Roman" panose="02020603050405020304" pitchFamily="18" charset="0"/>
              </a:rPr>
              <a:t>  </a:t>
            </a:r>
          </a:p>
          <a:p>
            <a:pPr eaLnBrk="0" hangingPunct="0"/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990600" y="1828800"/>
            <a:ext cx="609600" cy="381000"/>
            <a:chOff x="1056" y="2064"/>
            <a:chExt cx="960" cy="576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056" y="2208"/>
              <a:ext cx="288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1344" y="2064"/>
              <a:ext cx="67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0" y="3352800"/>
            <a:ext cx="8382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6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有一矩形线圈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AOCD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，通以如图示方向的电流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，将它置于均匀磁场    中，  的方向与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轴正方向一致，线圈平面与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轴之间的夹角为   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         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．若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AO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边在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OY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轴上，且线圈可绕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OY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轴自由转动，则线圈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）作使     角减小的转动．  	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）作使     角增大的转动．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C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）不会发生转动．        </a:t>
            </a:r>
          </a:p>
          <a:p>
            <a:pPr algn="just" eaLnBrk="0" hangingPunct="0"/>
            <a:r>
              <a:rPr kumimoji="1"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）如何转动尚不能判定．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64768"/>
              </p:ext>
            </p:extLst>
          </p:nvPr>
        </p:nvGraphicFramePr>
        <p:xfrm>
          <a:off x="3352800" y="3733800"/>
          <a:ext cx="2651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64" r:id="rId24" imgW="152268" imgH="203024" progId="Equation.3">
                  <p:embed/>
                </p:oleObj>
              </mc:Choice>
              <mc:Fallback>
                <p:oleObj r:id="rId24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33800"/>
                        <a:ext cx="26511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514666"/>
              </p:ext>
            </p:extLst>
          </p:nvPr>
        </p:nvGraphicFramePr>
        <p:xfrm>
          <a:off x="2438400" y="3733800"/>
          <a:ext cx="282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65" r:id="rId26" imgW="152268" imgH="203024" progId="Equation.3">
                  <p:embed/>
                </p:oleObj>
              </mc:Choice>
              <mc:Fallback>
                <p:oleObj r:id="rId26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2825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864352"/>
              </p:ext>
            </p:extLst>
          </p:nvPr>
        </p:nvGraphicFramePr>
        <p:xfrm>
          <a:off x="2971800" y="4191000"/>
          <a:ext cx="3810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66" r:id="rId28" imgW="152334" imgH="139639" progId="Equation.3">
                  <p:embed/>
                </p:oleObj>
              </mc:Choice>
              <mc:Fallback>
                <p:oleObj r:id="rId28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91000"/>
                        <a:ext cx="38100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088762"/>
              </p:ext>
            </p:extLst>
          </p:nvPr>
        </p:nvGraphicFramePr>
        <p:xfrm>
          <a:off x="3657600" y="4114800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67" r:id="rId30" imgW="482391" imgH="203112" progId="Equation.3">
                  <p:embed/>
                </p:oleObj>
              </mc:Choice>
              <mc:Fallback>
                <p:oleObj r:id="rId30" imgW="4823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4800"/>
                        <a:ext cx="914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319429"/>
              </p:ext>
            </p:extLst>
          </p:nvPr>
        </p:nvGraphicFramePr>
        <p:xfrm>
          <a:off x="2286000" y="4876800"/>
          <a:ext cx="3810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68" r:id="rId32" imgW="152334" imgH="139639" progId="Equation.3">
                  <p:embed/>
                </p:oleObj>
              </mc:Choice>
              <mc:Fallback>
                <p:oleObj r:id="rId32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3810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242495"/>
              </p:ext>
            </p:extLst>
          </p:nvPr>
        </p:nvGraphicFramePr>
        <p:xfrm>
          <a:off x="2286000" y="5181600"/>
          <a:ext cx="457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69" r:id="rId33" imgW="152334" imgH="139639" progId="Equation.3">
                  <p:embed/>
                </p:oleObj>
              </mc:Choice>
              <mc:Fallback>
                <p:oleObj r:id="rId33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4572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8" descr="513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226" y="3962400"/>
            <a:ext cx="292237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1143000" y="5410200"/>
            <a:ext cx="304800" cy="152400"/>
            <a:chOff x="1056" y="2064"/>
            <a:chExt cx="960" cy="576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056" y="2208"/>
              <a:ext cx="288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1344" y="2064"/>
              <a:ext cx="67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326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34566" y="685800"/>
            <a:ext cx="120741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349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7.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图示为载流铁心螺线管，其中哪个图画得正确？（即电源的正负极，铁芯的磁性，磁力线的方向相互不矛盾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</a:t>
            </a:r>
          </a:p>
          <a:p>
            <a:pPr eaLnBrk="0" hangingPunct="0"/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3" name="Picture 3" descr="6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143000"/>
            <a:ext cx="3429000" cy="25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677400" y="3352800"/>
            <a:ext cx="457200" cy="381000"/>
            <a:chOff x="1056" y="2064"/>
            <a:chExt cx="960" cy="576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056" y="2208"/>
              <a:ext cx="288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344" y="2064"/>
              <a:ext cx="67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1905000"/>
            <a:ext cx="8229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 smtClean="0">
                <a:latin typeface="Times New Roman" panose="02020603050405020304" pitchFamily="18" charset="0"/>
              </a:rPr>
              <a:t>8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在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一平面内，有两条垂直交叉但相互绝缘的导线，流过每条导线的电流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的大小相等，其方向如图所示，问哪些区域中某些点的磁感应强度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可能为零？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）仅在象限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）仅在象限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C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）仅在象限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III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）仅在象限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IV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</a:t>
            </a:r>
          </a:p>
          <a:p>
            <a:pPr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E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）仅在象限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IV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					 </a:t>
            </a:r>
          </a:p>
        </p:txBody>
      </p:sp>
      <p:pic>
        <p:nvPicPr>
          <p:cNvPr id="8" name="Picture 8" descr="7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91000"/>
            <a:ext cx="2667000" cy="21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838200" y="4800600"/>
            <a:ext cx="457200" cy="228600"/>
            <a:chOff x="1056" y="2064"/>
            <a:chExt cx="960" cy="57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056" y="2208"/>
              <a:ext cx="288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344" y="2064"/>
              <a:ext cx="67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7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" y="609600"/>
            <a:ext cx="91440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latin typeface="Times New Roman" panose="02020603050405020304" pitchFamily="18" charset="0"/>
              </a:rPr>
              <a:t>9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．（本题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分）</a:t>
            </a:r>
          </a:p>
          <a:p>
            <a:pPr algn="just" eaLnBrk="0" hangingPunct="0"/>
            <a:r>
              <a:rPr kumimoji="1" lang="zh-CN" altLang="en-US" sz="2400">
                <a:latin typeface="Times New Roman" panose="02020603050405020304" pitchFamily="18" charset="0"/>
              </a:rPr>
              <a:t>    用细导线均匀密绕成长为   、半径为</a:t>
            </a: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</a:rPr>
              <a:t>（       ）、总匝数为</a:t>
            </a:r>
            <a:r>
              <a:rPr kumimoji="1" lang="en-US" altLang="zh-CN" sz="2400"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latin typeface="Times New Roman" panose="02020603050405020304" pitchFamily="18" charset="0"/>
              </a:rPr>
              <a:t>的螺线管，管内充满相对磁导率为    的均匀磁介质．若线圈中载有稳恒电流</a:t>
            </a:r>
            <a:r>
              <a:rPr kumimoji="1" lang="en-US" altLang="zh-CN" sz="2400">
                <a:latin typeface="Times New Roman" panose="02020603050405020304" pitchFamily="18" charset="0"/>
              </a:rPr>
              <a:t>I</a:t>
            </a:r>
            <a:r>
              <a:rPr kumimoji="1" lang="zh-CN" altLang="en-US" sz="2400">
                <a:latin typeface="Times New Roman" panose="02020603050405020304" pitchFamily="18" charset="0"/>
              </a:rPr>
              <a:t>，则管中任意一点的</a:t>
            </a:r>
          </a:p>
          <a:p>
            <a:pPr algn="just" eaLnBrk="0" hangingPunct="0"/>
            <a:r>
              <a:rPr kumimoji="1" lang="zh-CN" altLang="en-US" sz="240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</a:rPr>
              <a:t>）磁感应强度大小为                               ．</a:t>
            </a:r>
          </a:p>
          <a:p>
            <a:pPr algn="just" eaLnBrk="0" hangingPunct="0"/>
            <a:r>
              <a:rPr kumimoji="1" lang="zh-CN" altLang="en-US" sz="240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</a:rPr>
              <a:t>）磁感应强度大小为                                 ．</a:t>
            </a:r>
          </a:p>
          <a:p>
            <a:pPr algn="just" eaLnBrk="0" hangingPunct="0"/>
            <a:r>
              <a:rPr kumimoji="1" lang="zh-CN" altLang="en-US" sz="240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zh-CN" altLang="en-US" sz="2400">
                <a:latin typeface="Times New Roman" panose="02020603050405020304" pitchFamily="18" charset="0"/>
              </a:rPr>
              <a:t>）磁场强度大小为                              ．</a:t>
            </a:r>
          </a:p>
          <a:p>
            <a:pPr eaLnBrk="0" hangingPunct="0"/>
            <a:r>
              <a:rPr kumimoji="1" lang="zh-CN" altLang="en-US" sz="240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  <a:r>
              <a:rPr kumimoji="1" lang="zh-CN" altLang="en-US" sz="2400">
                <a:latin typeface="Times New Roman" panose="02020603050405020304" pitchFamily="18" charset="0"/>
              </a:rPr>
              <a:t>）磁场强度大小为                          ．		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504185"/>
              </p:ext>
            </p:extLst>
          </p:nvPr>
        </p:nvGraphicFramePr>
        <p:xfrm>
          <a:off x="3886200" y="1066800"/>
          <a:ext cx="171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4" r:id="rId4" imgW="101468" imgH="177569" progId="Equation.3">
                  <p:embed/>
                </p:oleObj>
              </mc:Choice>
              <mc:Fallback>
                <p:oleObj r:id="rId4" imgW="101468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066800"/>
                        <a:ext cx="17145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908428"/>
              </p:ext>
            </p:extLst>
          </p:nvPr>
        </p:nvGraphicFramePr>
        <p:xfrm>
          <a:off x="5791200" y="987425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5" r:id="rId6" imgW="405872" imgH="177569" progId="Equation.3">
                  <p:embed/>
                </p:oleObj>
              </mc:Choice>
              <mc:Fallback>
                <p:oleObj r:id="rId6" imgW="40587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987425"/>
                        <a:ext cx="762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82851"/>
              </p:ext>
            </p:extLst>
          </p:nvPr>
        </p:nvGraphicFramePr>
        <p:xfrm>
          <a:off x="4191000" y="1371600"/>
          <a:ext cx="3270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6" r:id="rId8" imgW="190335" imgH="215713" progId="Equation.3">
                  <p:embed/>
                </p:oleObj>
              </mc:Choice>
              <mc:Fallback>
                <p:oleObj r:id="rId8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371600"/>
                        <a:ext cx="3270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15726"/>
              </p:ext>
            </p:extLst>
          </p:nvPr>
        </p:nvGraphicFramePr>
        <p:xfrm>
          <a:off x="3886200" y="2057400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7" r:id="rId10" imgW="774364" imgH="228501" progId="Equation.3">
                  <p:embed/>
                </p:oleObj>
              </mc:Choice>
              <mc:Fallback>
                <p:oleObj r:id="rId10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1295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083333"/>
              </p:ext>
            </p:extLst>
          </p:nvPr>
        </p:nvGraphicFramePr>
        <p:xfrm>
          <a:off x="3886200" y="2362200"/>
          <a:ext cx="1676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8" r:id="rId12" imgW="761669" imgH="215806" progId="Equation.3">
                  <p:embed/>
                </p:oleObj>
              </mc:Choice>
              <mc:Fallback>
                <p:oleObj r:id="rId12" imgW="76166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362200"/>
                        <a:ext cx="16764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369868"/>
              </p:ext>
            </p:extLst>
          </p:nvPr>
        </p:nvGraphicFramePr>
        <p:xfrm>
          <a:off x="3657600" y="2819400"/>
          <a:ext cx="12954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9" r:id="rId14" imgW="787400" imgH="228600" progId="Equation.3">
                  <p:embed/>
                </p:oleObj>
              </mc:Choice>
              <mc:Fallback>
                <p:oleObj r:id="rId14" imgW="78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12954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071620"/>
              </p:ext>
            </p:extLst>
          </p:nvPr>
        </p:nvGraphicFramePr>
        <p:xfrm>
          <a:off x="3657600" y="3157538"/>
          <a:ext cx="1447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0" r:id="rId16" imgW="647419" imgH="177723" progId="Equation.3">
                  <p:embed/>
                </p:oleObj>
              </mc:Choice>
              <mc:Fallback>
                <p:oleObj r:id="rId16" imgW="64741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157538"/>
                        <a:ext cx="14478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609600" y="3429000"/>
            <a:ext cx="762000" cy="304800"/>
            <a:chOff x="1056" y="2064"/>
            <a:chExt cx="960" cy="576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056" y="2208"/>
              <a:ext cx="288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344" y="2064"/>
              <a:ext cx="67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6200" y="3810000"/>
            <a:ext cx="9144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latin typeface="Times New Roman" panose="02020603050405020304" pitchFamily="18" charset="0"/>
              </a:rPr>
              <a:t>10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．（本题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分）</a:t>
            </a:r>
          </a:p>
          <a:p>
            <a:pPr algn="just" eaLnBrk="0" hangingPunct="0"/>
            <a:r>
              <a:rPr kumimoji="1" lang="zh-CN" altLang="en-US" sz="2400">
                <a:latin typeface="Times New Roman" panose="02020603050405020304" pitchFamily="18" charset="0"/>
              </a:rPr>
              <a:t>    如图所示，螺线管内轴上放入一小磁针，当电键</a:t>
            </a:r>
            <a:r>
              <a:rPr kumimoji="1" lang="en-US" altLang="zh-CN" sz="2400">
                <a:latin typeface="Times New Roman" panose="02020603050405020304" pitchFamily="18" charset="0"/>
              </a:rPr>
              <a:t>K</a:t>
            </a:r>
            <a:r>
              <a:rPr kumimoji="1" lang="zh-CN" altLang="en-US" sz="2400">
                <a:latin typeface="Times New Roman" panose="02020603050405020304" pitchFamily="18" charset="0"/>
              </a:rPr>
              <a:t>闭合时，小磁针的</a:t>
            </a:r>
            <a:r>
              <a:rPr kumimoji="1" lang="en-US" altLang="zh-CN" sz="2400"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latin typeface="Times New Roman" panose="02020603050405020304" pitchFamily="18" charset="0"/>
              </a:rPr>
              <a:t>极的指向</a:t>
            </a:r>
          </a:p>
          <a:p>
            <a:pPr algn="just" eaLnBrk="0" hangingPunct="0"/>
            <a:r>
              <a:rPr kumimoji="1" lang="zh-CN" altLang="en-US" sz="240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</a:rPr>
              <a:t>）向外转</a:t>
            </a:r>
            <a:r>
              <a:rPr kumimoji="1" lang="en-US" altLang="zh-CN" sz="2400">
                <a:latin typeface="Times New Roman" panose="02020603050405020304" pitchFamily="18" charset="0"/>
              </a:rPr>
              <a:t>90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O</a:t>
            </a:r>
            <a:r>
              <a:rPr kumimoji="1" lang="zh-CN" altLang="en-US" sz="2400">
                <a:latin typeface="Times New Roman" panose="02020603050405020304" pitchFamily="18" charset="0"/>
              </a:rPr>
              <a:t>．		（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</a:rPr>
              <a:t>）向里转</a:t>
            </a:r>
            <a:r>
              <a:rPr kumimoji="1" lang="en-US" altLang="zh-CN" sz="2400">
                <a:latin typeface="Times New Roman" panose="02020603050405020304" pitchFamily="18" charset="0"/>
              </a:rPr>
              <a:t>90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O</a:t>
            </a:r>
            <a:r>
              <a:rPr kumimoji="1" lang="zh-CN" altLang="en-US" sz="2400">
                <a:latin typeface="Times New Roman" panose="02020603050405020304" pitchFamily="18" charset="0"/>
              </a:rPr>
              <a:t>．</a:t>
            </a:r>
          </a:p>
          <a:p>
            <a:pPr algn="just" eaLnBrk="0" hangingPunct="0"/>
            <a:r>
              <a:rPr kumimoji="1" lang="zh-CN" altLang="en-US" sz="240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zh-CN" altLang="en-US" sz="2400">
                <a:latin typeface="Times New Roman" panose="02020603050405020304" pitchFamily="18" charset="0"/>
              </a:rPr>
              <a:t>）保持图示位置不动．	（</a:t>
            </a: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  <a:r>
              <a:rPr kumimoji="1" lang="zh-CN" altLang="en-US" sz="2400">
                <a:latin typeface="Times New Roman" panose="02020603050405020304" pitchFamily="18" charset="0"/>
              </a:rPr>
              <a:t>）旋转</a:t>
            </a:r>
            <a:r>
              <a:rPr kumimoji="1" lang="en-US" altLang="zh-CN" sz="2400">
                <a:latin typeface="Times New Roman" panose="02020603050405020304" pitchFamily="18" charset="0"/>
              </a:rPr>
              <a:t>180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O</a:t>
            </a:r>
            <a:r>
              <a:rPr kumimoji="1" lang="zh-CN" altLang="en-US" sz="2400">
                <a:latin typeface="Times New Roman" panose="02020603050405020304" pitchFamily="18" charset="0"/>
              </a:rPr>
              <a:t>．</a:t>
            </a:r>
          </a:p>
          <a:p>
            <a:pPr algn="just" eaLnBrk="0" hangingPunct="0"/>
            <a:r>
              <a:rPr kumimoji="1" lang="zh-CN" altLang="en-US" sz="2400">
                <a:latin typeface="Times New Roman" panose="02020603050405020304" pitchFamily="18" charset="0"/>
              </a:rPr>
              <a:t>    （</a:t>
            </a:r>
            <a:r>
              <a:rPr kumimoji="1" lang="en-US" altLang="zh-CN" sz="2400">
                <a:latin typeface="Times New Roman" panose="02020603050405020304" pitchFamily="18" charset="0"/>
              </a:rPr>
              <a:t>E</a:t>
            </a:r>
            <a:r>
              <a:rPr kumimoji="1" lang="zh-CN" altLang="en-US" sz="2400">
                <a:latin typeface="Times New Roman" panose="02020603050405020304" pitchFamily="18" charset="0"/>
              </a:rPr>
              <a:t>）不能确定．</a:t>
            </a:r>
          </a:p>
        </p:txBody>
      </p:sp>
      <p:pic>
        <p:nvPicPr>
          <p:cNvPr id="14" name="Picture 14" descr="81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34290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685800" y="5334000"/>
            <a:ext cx="609600" cy="381000"/>
            <a:chOff x="1056" y="2064"/>
            <a:chExt cx="960" cy="576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056" y="2208"/>
              <a:ext cx="288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344" y="2064"/>
              <a:ext cx="67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242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140" y="838200"/>
            <a:ext cx="1203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方正大黑简体" pitchFamily="2" charset="-122"/>
                <a:ea typeface="方正大黑简体" pitchFamily="2" charset="-122"/>
              </a:rPr>
              <a:t>11</a:t>
            </a:r>
            <a:r>
              <a:rPr kumimoji="1" lang="zh-CN" altLang="en-US" sz="2400" b="1" dirty="0" smtClean="0">
                <a:latin typeface="方正大黑简体" pitchFamily="2" charset="-122"/>
                <a:ea typeface="方正大黑简体" pitchFamily="2" charset="-122"/>
              </a:rPr>
              <a:t>、</a:t>
            </a:r>
            <a:r>
              <a:rPr kumimoji="1" lang="zh-CN" altLang="en-US" sz="2400" b="1" dirty="0">
                <a:latin typeface="方正大黑简体" pitchFamily="2" charset="-122"/>
                <a:ea typeface="方正大黑简体" pitchFamily="2" charset="-122"/>
              </a:rPr>
              <a:t>如图，流出纸面的电流为</a:t>
            </a:r>
            <a:r>
              <a:rPr kumimoji="1" lang="en-US" altLang="zh-CN" sz="2400" b="1" dirty="0">
                <a:latin typeface="方正大黑简体" pitchFamily="2" charset="-122"/>
                <a:ea typeface="方正大黑简体" pitchFamily="2" charset="-122"/>
              </a:rPr>
              <a:t>2I</a:t>
            </a:r>
            <a:r>
              <a:rPr kumimoji="1" lang="zh-CN" altLang="en-US" sz="2400" b="1" dirty="0">
                <a:latin typeface="方正大黑简体" pitchFamily="2" charset="-122"/>
                <a:ea typeface="方正大黑简体" pitchFamily="2" charset="-122"/>
              </a:rPr>
              <a:t>，流进纸面的电流为</a:t>
            </a:r>
            <a:r>
              <a:rPr kumimoji="1" lang="en-US" altLang="zh-CN" sz="2400" b="1" dirty="0">
                <a:latin typeface="方正大黑简体" pitchFamily="2" charset="-122"/>
                <a:ea typeface="方正大黑简体" pitchFamily="2" charset="-122"/>
              </a:rPr>
              <a:t>I</a:t>
            </a:r>
            <a:r>
              <a:rPr kumimoji="1" lang="zh-CN" altLang="en-US" sz="2400" b="1" dirty="0">
                <a:latin typeface="方正大黑简体" pitchFamily="2" charset="-122"/>
                <a:ea typeface="方正大黑简体" pitchFamily="2" charset="-122"/>
              </a:rPr>
              <a:t>，则下述</a:t>
            </a:r>
            <a:r>
              <a:rPr kumimoji="1" lang="zh-CN" altLang="en-US" sz="2400" b="1" dirty="0" smtClean="0">
                <a:latin typeface="方正大黑简体" pitchFamily="2" charset="-122"/>
                <a:ea typeface="方正大黑简体" pitchFamily="2" charset="-122"/>
              </a:rPr>
              <a:t>各式</a:t>
            </a:r>
            <a:r>
              <a:rPr kumimoji="1" lang="zh-CN" altLang="en-US" sz="2400" b="1" dirty="0">
                <a:latin typeface="方正大黑简体" pitchFamily="2" charset="-122"/>
                <a:ea typeface="方正大黑简体" pitchFamily="2" charset="-122"/>
              </a:rPr>
              <a:t>中哪一个是正确的？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62000" y="1676400"/>
          <a:ext cx="6324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2" name="Equation" r:id="rId3" imgW="2095200" imgH="660240" progId="Equation.3">
                  <p:embed/>
                </p:oleObj>
              </mc:Choice>
              <mc:Fallback>
                <p:oleObj name="Equation" r:id="rId3" imgW="20952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6324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09600" y="2895600"/>
            <a:ext cx="4419600" cy="1676400"/>
            <a:chOff x="1344" y="1296"/>
            <a:chExt cx="2928" cy="120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009" y="1622"/>
              <a:ext cx="622" cy="49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119" y="1704"/>
              <a:ext cx="443" cy="36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610" y="1459"/>
              <a:ext cx="2396" cy="81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344" y="1296"/>
              <a:ext cx="2928" cy="1183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631" y="2275"/>
              <a:ext cx="31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rot="10800000">
              <a:off x="2586" y="2479"/>
              <a:ext cx="31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rot="10800000" flipV="1">
              <a:off x="2631" y="1826"/>
              <a:ext cx="0" cy="4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562" y="1867"/>
              <a:ext cx="0" cy="4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252" y="1826"/>
              <a:ext cx="133" cy="123"/>
            </a:xfrm>
            <a:prstGeom prst="flowChartSummingJunction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2231" y="1786"/>
              <a:ext cx="178" cy="163"/>
              <a:chOff x="4464" y="3408"/>
              <a:chExt cx="240" cy="240"/>
            </a:xfrm>
          </p:grpSpPr>
          <p:graphicFrame>
            <p:nvGraphicFramePr>
              <p:cNvPr id="22" name="Object 16"/>
              <p:cNvGraphicFramePr>
                <a:graphicFrameLocks noChangeAspect="1"/>
              </p:cNvGraphicFramePr>
              <p:nvPr/>
            </p:nvGraphicFramePr>
            <p:xfrm>
              <a:off x="4464" y="3408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83" name="Equation" r:id="rId5" imgW="114120" imgH="114120" progId="Equation.3">
                      <p:embed/>
                    </p:oleObj>
                  </mc:Choice>
                  <mc:Fallback>
                    <p:oleObj name="Equation" r:id="rId5" imgW="114120" imgH="114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3408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4464" y="3408"/>
                <a:ext cx="240" cy="240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6" name="Object 18"/>
            <p:cNvGraphicFramePr>
              <a:graphicFrameLocks noChangeAspect="1"/>
            </p:cNvGraphicFramePr>
            <p:nvPr/>
          </p:nvGraphicFramePr>
          <p:xfrm>
            <a:off x="2631" y="1582"/>
            <a:ext cx="22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84" name="Equation" r:id="rId7" imgW="164880" imgH="215640" progId="Equation.3">
                    <p:embed/>
                  </p:oleObj>
                </mc:Choice>
                <mc:Fallback>
                  <p:oleObj name="Equation" r:id="rId7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1582"/>
                          <a:ext cx="221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9"/>
            <p:cNvGraphicFramePr>
              <a:graphicFrameLocks noChangeAspect="1"/>
            </p:cNvGraphicFramePr>
            <p:nvPr/>
          </p:nvGraphicFramePr>
          <p:xfrm>
            <a:off x="3598" y="1663"/>
            <a:ext cx="23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85" name="Equation" r:id="rId9" imgW="177480" imgH="215640" progId="Equation.3">
                    <p:embed/>
                  </p:oleObj>
                </mc:Choice>
                <mc:Fallback>
                  <p:oleObj name="Equation" r:id="rId9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8" y="1663"/>
                          <a:ext cx="239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0"/>
            <p:cNvGraphicFramePr>
              <a:graphicFrameLocks noChangeAspect="1"/>
            </p:cNvGraphicFramePr>
            <p:nvPr/>
          </p:nvGraphicFramePr>
          <p:xfrm>
            <a:off x="2711" y="2024"/>
            <a:ext cx="23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86" name="Equation" r:id="rId11" imgW="177480" imgH="228600" progId="Equation.3">
                    <p:embed/>
                  </p:oleObj>
                </mc:Choice>
                <mc:Fallback>
                  <p:oleObj name="Equation" r:id="rId11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2024"/>
                          <a:ext cx="23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1"/>
            <p:cNvGraphicFramePr>
              <a:graphicFrameLocks noChangeAspect="1"/>
            </p:cNvGraphicFramePr>
            <p:nvPr/>
          </p:nvGraphicFramePr>
          <p:xfrm>
            <a:off x="2844" y="2275"/>
            <a:ext cx="23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87" name="Equation" r:id="rId13" imgW="177480" imgH="215640" progId="Equation.3">
                    <p:embed/>
                  </p:oleObj>
                </mc:Choice>
                <mc:Fallback>
                  <p:oleObj name="Equation" r:id="rId1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275"/>
                          <a:ext cx="239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2"/>
            <p:cNvGraphicFramePr>
              <a:graphicFrameLocks noChangeAspect="1"/>
            </p:cNvGraphicFramePr>
            <p:nvPr/>
          </p:nvGraphicFramePr>
          <p:xfrm>
            <a:off x="2205" y="1633"/>
            <a:ext cx="248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88" name="Equation" r:id="rId15" imgW="203040" imgH="164880" progId="Equation.3">
                    <p:embed/>
                  </p:oleObj>
                </mc:Choice>
                <mc:Fallback>
                  <p:oleObj name="Equation" r:id="rId15" imgW="203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1633"/>
                          <a:ext cx="248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3"/>
            <p:cNvGraphicFramePr>
              <a:graphicFrameLocks noChangeAspect="1"/>
            </p:cNvGraphicFramePr>
            <p:nvPr/>
          </p:nvGraphicFramePr>
          <p:xfrm>
            <a:off x="3392" y="1786"/>
            <a:ext cx="17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89" name="Equation" r:id="rId17" imgW="126720" imgH="164880" progId="Equation.3">
                    <p:embed/>
                  </p:oleObj>
                </mc:Choice>
                <mc:Fallback>
                  <p:oleObj name="Equation" r:id="rId1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1786"/>
                          <a:ext cx="17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304800" y="4724403"/>
            <a:ext cx="8370888" cy="830263"/>
            <a:chOff x="192" y="3264"/>
            <a:chExt cx="5376" cy="523"/>
          </a:xfrm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92" y="3264"/>
              <a:ext cx="53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Times New Roman" panose="02020603050405020304" pitchFamily="18" charset="0"/>
                </a:rPr>
                <a:t>12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、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一电子以速度    垂直地进入磁感应强度为      的均匀磁场        中，  此电子在磁场中运动轨道所围的面积的磁通量将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1728" y="3264"/>
            <a:ext cx="1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90" name="Equation" r:id="rId19" imgW="126720" imgH="164880" progId="Equation.3">
                    <p:embed/>
                  </p:oleObj>
                </mc:Choice>
                <mc:Fallback>
                  <p:oleObj name="Equation" r:id="rId19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264"/>
                          <a:ext cx="18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8"/>
            <p:cNvGraphicFramePr>
              <a:graphicFrameLocks noChangeAspect="1"/>
            </p:cNvGraphicFramePr>
            <p:nvPr/>
          </p:nvGraphicFramePr>
          <p:xfrm>
            <a:off x="4080" y="3264"/>
            <a:ext cx="20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91" name="Equation" r:id="rId21" imgW="152280" imgH="190440" progId="Equation.3">
                    <p:embed/>
                  </p:oleObj>
                </mc:Choice>
                <mc:Fallback>
                  <p:oleObj name="Equation" r:id="rId21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264"/>
                          <a:ext cx="20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5867400" y="2971800"/>
            <a:ext cx="2835275" cy="1371600"/>
            <a:chOff x="3696" y="1872"/>
            <a:chExt cx="1786" cy="864"/>
          </a:xfrm>
        </p:grpSpPr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3696" y="1920"/>
              <a:ext cx="1536" cy="768"/>
              <a:chOff x="3792" y="1920"/>
              <a:chExt cx="1536" cy="768"/>
            </a:xfrm>
          </p:grpSpPr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3792" y="1920"/>
                <a:ext cx="15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3792" y="2112"/>
                <a:ext cx="15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3792" y="2304"/>
                <a:ext cx="15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3792" y="2496"/>
                <a:ext cx="15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3792" y="2688"/>
                <a:ext cx="15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1" name="Object 36"/>
            <p:cNvGraphicFramePr>
              <a:graphicFrameLocks noChangeAspect="1"/>
            </p:cNvGraphicFramePr>
            <p:nvPr/>
          </p:nvGraphicFramePr>
          <p:xfrm>
            <a:off x="5280" y="1872"/>
            <a:ext cx="20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92" name="Equation" r:id="rId23" imgW="152280" imgH="190440" progId="Equation.3">
                    <p:embed/>
                  </p:oleObj>
                </mc:Choice>
                <mc:Fallback>
                  <p:oleObj name="Equation" r:id="rId23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872"/>
                          <a:ext cx="20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37"/>
            <p:cNvSpPr>
              <a:spLocks noChangeShapeType="1"/>
            </p:cNvSpPr>
            <p:nvPr/>
          </p:nvSpPr>
          <p:spPr bwMode="auto">
            <a:xfrm flipV="1">
              <a:off x="4080" y="2160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4032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" name="Object 39"/>
            <p:cNvGraphicFramePr>
              <a:graphicFrameLocks noChangeAspect="1"/>
            </p:cNvGraphicFramePr>
            <p:nvPr/>
          </p:nvGraphicFramePr>
          <p:xfrm>
            <a:off x="4143" y="2064"/>
            <a:ext cx="22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93" name="Equation" r:id="rId24" imgW="126720" imgH="164880" progId="Equation.3">
                    <p:embed/>
                  </p:oleObj>
                </mc:Choice>
                <mc:Fallback>
                  <p:oleObj name="Equation" r:id="rId24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2064"/>
                          <a:ext cx="22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33400" y="56388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）正比于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，反比于 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v 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方正大黑简体" pitchFamily="2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 .           B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）反比于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，正比于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v 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方正大黑简体" pitchFamily="2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）正比于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，反比于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v .              D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）反比于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，正比于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v .</a:t>
            </a: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4632325" y="5424488"/>
            <a:ext cx="9302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800">
                <a:solidFill>
                  <a:srgbClr val="FF0000"/>
                </a:solidFill>
                <a:latin typeface="Times New Roman" panose="02020603050405020304" pitchFamily="18" charset="0"/>
              </a:rPr>
              <a:t>√</a:t>
            </a: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3886200" y="2057400"/>
            <a:ext cx="930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800">
                <a:solidFill>
                  <a:srgbClr val="FF0000"/>
                </a:solidFill>
                <a:latin typeface="Times New Roman" panose="02020603050405020304" pitchFamily="18" charset="0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6478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0" grpId="0" autoUpdateAnimBg="0"/>
      <p:bldP spid="41" grpId="0" autoUpdateAnimBg="0"/>
      <p:bldP spid="4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822325"/>
            <a:ext cx="1165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13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、两根载流直导线相互正交放置，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I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方正大黑简体" pitchFamily="2" charset="-122"/>
              </a:rPr>
              <a:t>1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沿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Y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轴的正方向流动，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I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方正大黑简体" pitchFamily="2" charset="-122"/>
              </a:rPr>
              <a:t>2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沿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Z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轴负方向流动。若载流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I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方正大黑简体" pitchFamily="2" charset="-122"/>
              </a:rPr>
              <a:t>1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的导线不能动，载流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I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方正大黑简体" pitchFamily="2" charset="-122"/>
              </a:rPr>
              <a:t>2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的导线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可以自由运动，则载流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I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方正大黑简体" pitchFamily="2" charset="-122"/>
              </a:rPr>
              <a:t>2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方正大黑简体" pitchFamily="2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的导线开始运动的趋势是：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477000" y="1676400"/>
            <a:ext cx="3429000" cy="1611312"/>
            <a:chOff x="2928" y="864"/>
            <a:chExt cx="2160" cy="1015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 flipV="1">
              <a:off x="3498" y="864"/>
              <a:ext cx="0" cy="10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498" y="1392"/>
              <a:ext cx="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3498" y="1189"/>
              <a:ext cx="0" cy="4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928" y="1595"/>
            <a:ext cx="176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21" name="Equation" r:id="rId3" imgW="152280" imgH="164880" progId="Equation.3">
                    <p:embed/>
                  </p:oleObj>
                </mc:Choice>
                <mc:Fallback>
                  <p:oleObj name="Equation" r:id="rId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595"/>
                          <a:ext cx="176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897" y="1117"/>
            <a:ext cx="19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22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7" y="1117"/>
                          <a:ext cx="191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3581" y="905"/>
            <a:ext cx="16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23" name="Equation" r:id="rId7" imgW="139680" imgH="164880" progId="Equation.3">
                    <p:embed/>
                  </p:oleObj>
                </mc:Choice>
                <mc:Fallback>
                  <p:oleObj name="Equation" r:id="rId7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" y="905"/>
                          <a:ext cx="16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4320" y="1148"/>
            <a:ext cx="205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24" name="Equation" r:id="rId9" imgW="177480" imgH="164880" progId="Equation.3">
                    <p:embed/>
                  </p:oleObj>
                </mc:Choice>
                <mc:Fallback>
                  <p:oleObj name="Equation" r:id="rId9" imgW="177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48"/>
                          <a:ext cx="205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3550" y="1108"/>
            <a:ext cx="162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25" name="Equation" r:id="rId11" imgW="139680" imgH="215640" progId="Equation.3">
                    <p:embed/>
                  </p:oleObj>
                </mc:Choice>
                <mc:Fallback>
                  <p:oleObj name="Equation" r:id="rId11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0" y="1108"/>
                          <a:ext cx="162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3024" y="1392"/>
              <a:ext cx="48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rot="10800000" flipH="1">
              <a:off x="4368" y="1296"/>
              <a:ext cx="48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81000" y="2438400"/>
            <a:ext cx="5711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）沿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X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方向平动。 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）以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X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为轴转动。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）以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Y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为轴转动。 </a:t>
            </a:r>
            <a:r>
              <a:rPr kumimoji="1" lang="en-US" altLang="zh-CN" sz="2400" b="1">
                <a:latin typeface="Times New Roman" panose="02020603050405020304" pitchFamily="18" charset="0"/>
                <a:ea typeface="方正大黑简体" pitchFamily="2" charset="-122"/>
              </a:rPr>
              <a:t>D</a:t>
            </a:r>
            <a:r>
              <a:rPr kumimoji="1" lang="zh-CN" altLang="en-US" sz="2400" b="1">
                <a:latin typeface="Times New Roman" panose="02020603050405020304" pitchFamily="18" charset="0"/>
                <a:ea typeface="方正大黑简体" pitchFamily="2" charset="-122"/>
              </a:rPr>
              <a:t>）无法判断。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895600" y="2209800"/>
            <a:ext cx="930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</a:rPr>
              <a:t>√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04800" y="3352800"/>
            <a:ext cx="114109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14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如图，一个电量为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+q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、质量为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的质点，以速度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沿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轴射入磁感强度为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的均匀磁场中，磁场方向垂直纸面向里，其范围从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X=0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延伸到无限远处，如果质点在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X=0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Y=0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处进入磁场，则它将以速度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-V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从磁场中某一点出来，这点坐标是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X=0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和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1298"/>
              </p:ext>
            </p:extLst>
          </p:nvPr>
        </p:nvGraphicFramePr>
        <p:xfrm>
          <a:off x="914400" y="4876800"/>
          <a:ext cx="27844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26" name="Equation" r:id="rId13" imgW="1155600" imgH="203040" progId="Equation.DSMT4">
                  <p:embed/>
                </p:oleObj>
              </mc:Choice>
              <mc:Fallback>
                <p:oleObj name="Equation" r:id="rId13" imgW="1155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6800"/>
                        <a:ext cx="27844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50201"/>
              </p:ext>
            </p:extLst>
          </p:nvPr>
        </p:nvGraphicFramePr>
        <p:xfrm>
          <a:off x="4191000" y="4800600"/>
          <a:ext cx="29686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27" name="Equation" r:id="rId15" imgW="1231560" imgH="203040" progId="Equation.DSMT4">
                  <p:embed/>
                </p:oleObj>
              </mc:Choice>
              <mc:Fallback>
                <p:oleObj name="Equation" r:id="rId15" imgW="1231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00600"/>
                        <a:ext cx="29686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705508"/>
              </p:ext>
            </p:extLst>
          </p:nvPr>
        </p:nvGraphicFramePr>
        <p:xfrm>
          <a:off x="771525" y="5760563"/>
          <a:ext cx="29686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28" name="Equation" r:id="rId17" imgW="1231560" imgH="203040" progId="Equation.DSMT4">
                  <p:embed/>
                </p:oleObj>
              </mc:Choice>
              <mc:Fallback>
                <p:oleObj name="Equation" r:id="rId17" imgW="1231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5760563"/>
                        <a:ext cx="29686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140900"/>
              </p:ext>
            </p:extLst>
          </p:nvPr>
        </p:nvGraphicFramePr>
        <p:xfrm>
          <a:off x="4267200" y="5791200"/>
          <a:ext cx="28146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29" name="Equation" r:id="rId19" imgW="1168200" imgH="203040" progId="Equation.DSMT4">
                  <p:embed/>
                </p:oleObj>
              </mc:Choice>
              <mc:Fallback>
                <p:oleObj name="Equation" r:id="rId19" imgW="116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791200"/>
                        <a:ext cx="281463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7772400" y="4588301"/>
            <a:ext cx="2743200" cy="1888699"/>
            <a:chOff x="2835" y="1764"/>
            <a:chExt cx="2303" cy="1802"/>
          </a:xfrm>
        </p:grpSpPr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3560" y="2115"/>
              <a:ext cx="0" cy="1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3560" y="2840"/>
              <a:ext cx="14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3243" y="2840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" name="Group 12"/>
            <p:cNvGrpSpPr>
              <a:grpSpLocks/>
            </p:cNvGrpSpPr>
            <p:nvPr/>
          </p:nvGrpSpPr>
          <p:grpSpPr bwMode="auto">
            <a:xfrm>
              <a:off x="3651" y="2160"/>
              <a:ext cx="1099" cy="363"/>
              <a:chOff x="3651" y="2160"/>
              <a:chExt cx="1099" cy="363"/>
            </a:xfrm>
          </p:grpSpPr>
          <p:graphicFrame>
            <p:nvGraphicFramePr>
              <p:cNvPr id="45" name="Object 13"/>
              <p:cNvGraphicFramePr>
                <a:graphicFrameLocks noChangeAspect="1"/>
              </p:cNvGraphicFramePr>
              <p:nvPr/>
            </p:nvGraphicFramePr>
            <p:xfrm>
              <a:off x="3651" y="2160"/>
              <a:ext cx="32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30" name="Equation" r:id="rId21" imgW="114120" imgH="126720" progId="Equation.DSMT4">
                      <p:embed/>
                    </p:oleObj>
                  </mc:Choice>
                  <mc:Fallback>
                    <p:oleObj name="Equation" r:id="rId21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2160"/>
                            <a:ext cx="328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Object 14"/>
              <p:cNvGraphicFramePr>
                <a:graphicFrameLocks noChangeAspect="1"/>
              </p:cNvGraphicFramePr>
              <p:nvPr/>
            </p:nvGraphicFramePr>
            <p:xfrm>
              <a:off x="4059" y="2160"/>
              <a:ext cx="32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31" name="Equation" r:id="rId23" imgW="114120" imgH="126720" progId="Equation.DSMT4">
                      <p:embed/>
                    </p:oleObj>
                  </mc:Choice>
                  <mc:Fallback>
                    <p:oleObj name="Equation" r:id="rId23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2160"/>
                            <a:ext cx="328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15"/>
              <p:cNvGraphicFramePr>
                <a:graphicFrameLocks noChangeAspect="1"/>
              </p:cNvGraphicFramePr>
              <p:nvPr/>
            </p:nvGraphicFramePr>
            <p:xfrm>
              <a:off x="4422" y="2160"/>
              <a:ext cx="32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32" name="Equation" r:id="rId24" imgW="114120" imgH="126720" progId="Equation.DSMT4">
                      <p:embed/>
                    </p:oleObj>
                  </mc:Choice>
                  <mc:Fallback>
                    <p:oleObj name="Equation" r:id="rId24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2160"/>
                            <a:ext cx="328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16"/>
            <p:cNvGrpSpPr>
              <a:grpSpLocks/>
            </p:cNvGrpSpPr>
            <p:nvPr/>
          </p:nvGrpSpPr>
          <p:grpSpPr bwMode="auto">
            <a:xfrm>
              <a:off x="3651" y="2478"/>
              <a:ext cx="1099" cy="363"/>
              <a:chOff x="3651" y="2160"/>
              <a:chExt cx="1099" cy="363"/>
            </a:xfrm>
          </p:grpSpPr>
          <p:graphicFrame>
            <p:nvGraphicFramePr>
              <p:cNvPr id="42" name="Object 17"/>
              <p:cNvGraphicFramePr>
                <a:graphicFrameLocks noChangeAspect="1"/>
              </p:cNvGraphicFramePr>
              <p:nvPr/>
            </p:nvGraphicFramePr>
            <p:xfrm>
              <a:off x="3651" y="2160"/>
              <a:ext cx="32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33" name="Equation" r:id="rId25" imgW="114120" imgH="126720" progId="Equation.DSMT4">
                      <p:embed/>
                    </p:oleObj>
                  </mc:Choice>
                  <mc:Fallback>
                    <p:oleObj name="Equation" r:id="rId25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2160"/>
                            <a:ext cx="328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18"/>
              <p:cNvGraphicFramePr>
                <a:graphicFrameLocks noChangeAspect="1"/>
              </p:cNvGraphicFramePr>
              <p:nvPr/>
            </p:nvGraphicFramePr>
            <p:xfrm>
              <a:off x="4059" y="2160"/>
              <a:ext cx="32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34" name="Equation" r:id="rId26" imgW="114120" imgH="126720" progId="Equation.DSMT4">
                      <p:embed/>
                    </p:oleObj>
                  </mc:Choice>
                  <mc:Fallback>
                    <p:oleObj name="Equation" r:id="rId26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2160"/>
                            <a:ext cx="328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19"/>
              <p:cNvGraphicFramePr>
                <a:graphicFrameLocks noChangeAspect="1"/>
              </p:cNvGraphicFramePr>
              <p:nvPr/>
            </p:nvGraphicFramePr>
            <p:xfrm>
              <a:off x="4422" y="2160"/>
              <a:ext cx="32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35" name="Equation" r:id="rId27" imgW="114120" imgH="126720" progId="Equation.DSMT4">
                      <p:embed/>
                    </p:oleObj>
                  </mc:Choice>
                  <mc:Fallback>
                    <p:oleObj name="Equation" r:id="rId27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2160"/>
                            <a:ext cx="328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" name="Group 20"/>
            <p:cNvGrpSpPr>
              <a:grpSpLocks/>
            </p:cNvGrpSpPr>
            <p:nvPr/>
          </p:nvGrpSpPr>
          <p:grpSpPr bwMode="auto">
            <a:xfrm>
              <a:off x="3651" y="2886"/>
              <a:ext cx="1099" cy="363"/>
              <a:chOff x="3651" y="2160"/>
              <a:chExt cx="1099" cy="363"/>
            </a:xfrm>
          </p:grpSpPr>
          <p:graphicFrame>
            <p:nvGraphicFramePr>
              <p:cNvPr id="39" name="Object 21"/>
              <p:cNvGraphicFramePr>
                <a:graphicFrameLocks noChangeAspect="1"/>
              </p:cNvGraphicFramePr>
              <p:nvPr/>
            </p:nvGraphicFramePr>
            <p:xfrm>
              <a:off x="3651" y="2160"/>
              <a:ext cx="32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36" name="Equation" r:id="rId28" imgW="114120" imgH="126720" progId="Equation.DSMT4">
                      <p:embed/>
                    </p:oleObj>
                  </mc:Choice>
                  <mc:Fallback>
                    <p:oleObj name="Equation" r:id="rId28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2160"/>
                            <a:ext cx="328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22"/>
              <p:cNvGraphicFramePr>
                <a:graphicFrameLocks noChangeAspect="1"/>
              </p:cNvGraphicFramePr>
              <p:nvPr/>
            </p:nvGraphicFramePr>
            <p:xfrm>
              <a:off x="4059" y="2160"/>
              <a:ext cx="32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37" name="Equation" r:id="rId29" imgW="114120" imgH="126720" progId="Equation.DSMT4">
                      <p:embed/>
                    </p:oleObj>
                  </mc:Choice>
                  <mc:Fallback>
                    <p:oleObj name="Equation" r:id="rId29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2160"/>
                            <a:ext cx="328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23"/>
              <p:cNvGraphicFramePr>
                <a:graphicFrameLocks noChangeAspect="1"/>
              </p:cNvGraphicFramePr>
              <p:nvPr/>
            </p:nvGraphicFramePr>
            <p:xfrm>
              <a:off x="4422" y="2160"/>
              <a:ext cx="32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38" name="Equation" r:id="rId30" imgW="114120" imgH="126720" progId="Equation.DSMT4">
                      <p:embed/>
                    </p:oleObj>
                  </mc:Choice>
                  <mc:Fallback>
                    <p:oleObj name="Equation" r:id="rId30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2160"/>
                            <a:ext cx="328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24"/>
            <p:cNvGrpSpPr>
              <a:grpSpLocks/>
            </p:cNvGrpSpPr>
            <p:nvPr/>
          </p:nvGrpSpPr>
          <p:grpSpPr bwMode="auto">
            <a:xfrm>
              <a:off x="3651" y="3203"/>
              <a:ext cx="1099" cy="363"/>
              <a:chOff x="3651" y="2160"/>
              <a:chExt cx="1099" cy="363"/>
            </a:xfrm>
          </p:grpSpPr>
          <p:graphicFrame>
            <p:nvGraphicFramePr>
              <p:cNvPr id="36" name="Object 25"/>
              <p:cNvGraphicFramePr>
                <a:graphicFrameLocks noChangeAspect="1"/>
              </p:cNvGraphicFramePr>
              <p:nvPr/>
            </p:nvGraphicFramePr>
            <p:xfrm>
              <a:off x="3651" y="2160"/>
              <a:ext cx="32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39" name="Equation" r:id="rId31" imgW="114120" imgH="126720" progId="Equation.DSMT4">
                      <p:embed/>
                    </p:oleObj>
                  </mc:Choice>
                  <mc:Fallback>
                    <p:oleObj name="Equation" r:id="rId31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2160"/>
                            <a:ext cx="328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26"/>
              <p:cNvGraphicFramePr>
                <a:graphicFrameLocks noChangeAspect="1"/>
              </p:cNvGraphicFramePr>
              <p:nvPr/>
            </p:nvGraphicFramePr>
            <p:xfrm>
              <a:off x="4059" y="2160"/>
              <a:ext cx="32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40" name="Equation" r:id="rId32" imgW="114120" imgH="126720" progId="Equation.DSMT4">
                      <p:embed/>
                    </p:oleObj>
                  </mc:Choice>
                  <mc:Fallback>
                    <p:oleObj name="Equation" r:id="rId32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2160"/>
                            <a:ext cx="328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27"/>
              <p:cNvGraphicFramePr>
                <a:graphicFrameLocks noChangeAspect="1"/>
              </p:cNvGraphicFramePr>
              <p:nvPr/>
            </p:nvGraphicFramePr>
            <p:xfrm>
              <a:off x="4422" y="2160"/>
              <a:ext cx="32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41" name="Equation" r:id="rId33" imgW="114120" imgH="126720" progId="Equation.DSMT4">
                      <p:embed/>
                    </p:oleObj>
                  </mc:Choice>
                  <mc:Fallback>
                    <p:oleObj name="Equation" r:id="rId33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2160"/>
                            <a:ext cx="328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" name="Object 28"/>
            <p:cNvGraphicFramePr>
              <a:graphicFrameLocks noChangeAspect="1"/>
            </p:cNvGraphicFramePr>
            <p:nvPr/>
          </p:nvGraphicFramePr>
          <p:xfrm>
            <a:off x="2880" y="2614"/>
            <a:ext cx="42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42" name="Equation" r:id="rId34" imgW="164880" imgH="177480" progId="Equation.DSMT4">
                    <p:embed/>
                  </p:oleObj>
                </mc:Choice>
                <mc:Fallback>
                  <p:oleObj name="Equation" r:id="rId34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614"/>
                          <a:ext cx="42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9"/>
            <p:cNvGraphicFramePr>
              <a:graphicFrameLocks noChangeAspect="1"/>
            </p:cNvGraphicFramePr>
            <p:nvPr/>
          </p:nvGraphicFramePr>
          <p:xfrm>
            <a:off x="2835" y="2341"/>
            <a:ext cx="73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43" name="Equation" r:id="rId36" imgW="380880" imgH="177480" progId="Equation.DSMT4">
                    <p:embed/>
                  </p:oleObj>
                </mc:Choice>
                <mc:Fallback>
                  <p:oleObj name="Equation" r:id="rId36" imgW="380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341"/>
                          <a:ext cx="73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0"/>
            <p:cNvGraphicFramePr>
              <a:graphicFrameLocks noChangeAspect="1"/>
            </p:cNvGraphicFramePr>
            <p:nvPr/>
          </p:nvGraphicFramePr>
          <p:xfrm>
            <a:off x="3061" y="2976"/>
            <a:ext cx="300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44" name="Equation" r:id="rId38" imgW="152280" imgH="215640" progId="Equation.DSMT4">
                    <p:embed/>
                  </p:oleObj>
                </mc:Choice>
                <mc:Fallback>
                  <p:oleObj name="Equation" r:id="rId38" imgW="1522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976"/>
                          <a:ext cx="300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1"/>
            <p:cNvGraphicFramePr>
              <a:graphicFrameLocks noChangeAspect="1"/>
            </p:cNvGraphicFramePr>
            <p:nvPr/>
          </p:nvGraphicFramePr>
          <p:xfrm>
            <a:off x="4059" y="1764"/>
            <a:ext cx="30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45" name="Equation" r:id="rId40" imgW="152280" imgH="203040" progId="Equation.DSMT4">
                    <p:embed/>
                  </p:oleObj>
                </mc:Choice>
                <mc:Fallback>
                  <p:oleObj name="Equation" r:id="rId40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764"/>
                          <a:ext cx="300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2"/>
            <p:cNvGraphicFramePr>
              <a:graphicFrameLocks noChangeAspect="1"/>
            </p:cNvGraphicFramePr>
            <p:nvPr/>
          </p:nvGraphicFramePr>
          <p:xfrm>
            <a:off x="3482" y="1789"/>
            <a:ext cx="27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46" name="Equation" r:id="rId42" imgW="139680" imgH="164880" progId="Equation.DSMT4">
                    <p:embed/>
                  </p:oleObj>
                </mc:Choice>
                <mc:Fallback>
                  <p:oleObj name="Equation" r:id="rId4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2" y="1789"/>
                          <a:ext cx="275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3"/>
            <p:cNvGraphicFramePr>
              <a:graphicFrameLocks noChangeAspect="1"/>
            </p:cNvGraphicFramePr>
            <p:nvPr/>
          </p:nvGraphicFramePr>
          <p:xfrm>
            <a:off x="4888" y="2956"/>
            <a:ext cx="25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47" name="Equation" r:id="rId44" imgW="126720" imgH="139680" progId="Equation.DSMT4">
                    <p:embed/>
                  </p:oleObj>
                </mc:Choice>
                <mc:Fallback>
                  <p:oleObj name="Equation" r:id="rId44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8" y="2956"/>
                          <a:ext cx="25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4114800" y="4800600"/>
            <a:ext cx="930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55282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4" grpId="0" autoUpdateAnimBg="0"/>
      <p:bldP spid="15" grpId="0" autoUpdateAnimBg="0"/>
      <p:bldP spid="48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600" y="838200"/>
            <a:ext cx="83518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15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顺磁物质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的磁导率：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(A)</a:t>
            </a:r>
            <a:r>
              <a:rPr lang="zh-CN" altLang="en-US" sz="2400" b="1" dirty="0">
                <a:latin typeface="Times New Roman" panose="02020603050405020304" pitchFamily="18" charset="0"/>
              </a:rPr>
              <a:t>比真空的磁导率略小。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(B)</a:t>
            </a:r>
            <a:r>
              <a:rPr lang="zh-CN" altLang="en-US" sz="2400" b="1" dirty="0">
                <a:latin typeface="Times New Roman" panose="02020603050405020304" pitchFamily="18" charset="0"/>
              </a:rPr>
              <a:t>比真空的磁导率略大。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(C)</a:t>
            </a:r>
            <a:r>
              <a:rPr lang="zh-CN" altLang="en-US" sz="2400" b="1" dirty="0">
                <a:latin typeface="Times New Roman" panose="02020603050405020304" pitchFamily="18" charset="0"/>
              </a:rPr>
              <a:t>远小于真空的磁导率。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(D)</a:t>
            </a:r>
            <a:r>
              <a:rPr lang="zh-CN" altLang="en-US" sz="2400" b="1" dirty="0">
                <a:latin typeface="Times New Roman" panose="02020603050405020304" pitchFamily="18" charset="0"/>
              </a:rPr>
              <a:t>远大于真空的磁导率。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753600" y="1600200"/>
            <a:ext cx="425450" cy="4953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069749"/>
              </p:ext>
            </p:extLst>
          </p:nvPr>
        </p:nvGraphicFramePr>
        <p:xfrm>
          <a:off x="8915400" y="4002104"/>
          <a:ext cx="3008313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8" name="Graph" r:id="rId3" imgW="1290960" imgH="1226160" progId="Origin50.Graph">
                  <p:embed/>
                </p:oleObj>
              </mc:Choice>
              <mc:Fallback>
                <p:oleObj name="Graph" r:id="rId3" imgW="1290960" imgH="122616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4002104"/>
                        <a:ext cx="3008313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2438400"/>
            <a:ext cx="1196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16.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电流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由长直导线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沿垂直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方正大黑简体" pitchFamily="2" charset="-122"/>
              </a:rPr>
              <a:t>bc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边方向经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点流入一电阻均匀分布的正三角形线框，再由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点沿垂直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ac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边方向流出，经长直导线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返回电源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(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如图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。若载流直导线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和三角形框在框中心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点产生的磁感应强度分别用    、    和    表示，则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点的磁感应强度大小 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08567"/>
              </p:ext>
            </p:extLst>
          </p:nvPr>
        </p:nvGraphicFramePr>
        <p:xfrm>
          <a:off x="5029200" y="3200400"/>
          <a:ext cx="396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9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00400"/>
                        <a:ext cx="3968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959806"/>
              </p:ext>
            </p:extLst>
          </p:nvPr>
        </p:nvGraphicFramePr>
        <p:xfrm>
          <a:off x="5562600" y="3200400"/>
          <a:ext cx="3952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0" name="Equation" r:id="rId7" imgW="190440" imgH="215640" progId="Equation.3">
                  <p:embed/>
                </p:oleObj>
              </mc:Choice>
              <mc:Fallback>
                <p:oleObj name="Equation" r:id="rId7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00400"/>
                        <a:ext cx="3952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596416"/>
              </p:ext>
            </p:extLst>
          </p:nvPr>
        </p:nvGraphicFramePr>
        <p:xfrm>
          <a:off x="6248400" y="3200400"/>
          <a:ext cx="398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1" name="Equation" r:id="rId9" imgW="190440" imgH="215640" progId="Equation.3">
                  <p:embed/>
                </p:oleObj>
              </mc:Choice>
              <mc:Fallback>
                <p:oleObj name="Equation" r:id="rId9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200400"/>
                        <a:ext cx="3984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914400" y="4191000"/>
            <a:ext cx="4295775" cy="457200"/>
            <a:chOff x="838200" y="3810000"/>
            <a:chExt cx="4295775" cy="457200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38200" y="3810000"/>
              <a:ext cx="2514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(A)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方正大黑简体" pitchFamily="2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方正大黑简体" pitchFamily="2" charset="-122"/>
                </a:rPr>
                <a:t>=0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方正大黑简体" pitchFamily="2" charset="-122"/>
                </a:rPr>
                <a:t>，因为 </a:t>
              </a:r>
            </a:p>
          </p:txBody>
        </p:sp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5184900"/>
                </p:ext>
              </p:extLst>
            </p:nvPr>
          </p:nvGraphicFramePr>
          <p:xfrm>
            <a:off x="2944813" y="3810000"/>
            <a:ext cx="2189162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02" name="Equation" r:id="rId11" imgW="1002960" imgH="203040" progId="Equation.3">
                    <p:embed/>
                  </p:oleObj>
                </mc:Choice>
                <mc:Fallback>
                  <p:oleObj name="Equation" r:id="rId11" imgW="10029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4813" y="3810000"/>
                          <a:ext cx="2189162" cy="4349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914400" y="48006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(B)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B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=0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，因为虽然     ≠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0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，   ≠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0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，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061655"/>
              </p:ext>
            </p:extLst>
          </p:nvPr>
        </p:nvGraphicFramePr>
        <p:xfrm>
          <a:off x="3505200" y="4800600"/>
          <a:ext cx="3905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3" name="Equation" r:id="rId13" imgW="190440" imgH="203040" progId="Equation.3">
                  <p:embed/>
                </p:oleObj>
              </mc:Choice>
              <mc:Fallback>
                <p:oleObj name="Equation" r:id="rId13" imgW="190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390525" cy="430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786348"/>
              </p:ext>
            </p:extLst>
          </p:nvPr>
        </p:nvGraphicFramePr>
        <p:xfrm>
          <a:off x="4419600" y="4800600"/>
          <a:ext cx="3905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4" name="Equation" r:id="rId15" imgW="190440" imgH="203040" progId="Equation.3">
                  <p:embed/>
                </p:oleObj>
              </mc:Choice>
              <mc:Fallback>
                <p:oleObj name="Equation" r:id="rId15" imgW="190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00600"/>
                        <a:ext cx="390525" cy="430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914400" y="5486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(C)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B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≠0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，因为虽然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= 0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，</a:t>
            </a:r>
          </a:p>
        </p:txBody>
      </p:sp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138776"/>
              </p:ext>
            </p:extLst>
          </p:nvPr>
        </p:nvGraphicFramePr>
        <p:xfrm>
          <a:off x="3581400" y="5486400"/>
          <a:ext cx="3905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5" name="Equation" r:id="rId17" imgW="190440" imgH="203040" progId="Equation.3">
                  <p:embed/>
                </p:oleObj>
              </mc:Choice>
              <mc:Fallback>
                <p:oleObj name="Equation" r:id="rId17" imgW="190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86400"/>
                        <a:ext cx="39052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426401"/>
              </p:ext>
            </p:extLst>
          </p:nvPr>
        </p:nvGraphicFramePr>
        <p:xfrm>
          <a:off x="5105400" y="5486400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6" name="Equation" r:id="rId19" imgW="190440" imgH="215640" progId="Equation.3">
                  <p:embed/>
                </p:oleObj>
              </mc:Choice>
              <mc:Fallback>
                <p:oleObj name="Equation" r:id="rId19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86400"/>
                        <a:ext cx="390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757413"/>
              </p:ext>
            </p:extLst>
          </p:nvPr>
        </p:nvGraphicFramePr>
        <p:xfrm>
          <a:off x="5715000" y="5486400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7" name="Equation" r:id="rId21" imgW="190440" imgH="215640" progId="Equation.3">
                  <p:embed/>
                </p:oleObj>
              </mc:Choice>
              <mc:Fallback>
                <p:oleObj name="Equation" r:id="rId21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486400"/>
                        <a:ext cx="390525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914400" y="6248400"/>
            <a:ext cx="6629400" cy="483909"/>
            <a:chOff x="838200" y="6145491"/>
            <a:chExt cx="6629400" cy="483909"/>
          </a:xfrm>
        </p:grpSpPr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5181600" y="6172200"/>
              <a:ext cx="2286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但     ≠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方正大黑简体" pitchFamily="2" charset="-122"/>
                </a:rPr>
                <a:t>0 </a:t>
              </a:r>
            </a:p>
          </p:txBody>
        </p:sp>
        <p:graphicFrame>
          <p:nvGraphicFramePr>
            <p:cNvPr id="2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7024726"/>
                </p:ext>
              </p:extLst>
            </p:nvPr>
          </p:nvGraphicFramePr>
          <p:xfrm>
            <a:off x="3962400" y="6172200"/>
            <a:ext cx="3905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08" name="Equation" r:id="rId23" imgW="190440" imgH="215640" progId="Equation.3">
                    <p:embed/>
                  </p:oleObj>
                </mc:Choice>
                <mc:Fallback>
                  <p:oleObj name="Equation" r:id="rId2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6172200"/>
                          <a:ext cx="3905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838200" y="6172200"/>
              <a:ext cx="6629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</a:rPr>
                <a:t>(D) 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方正大黑简体" pitchFamily="2" charset="-122"/>
                </a:rPr>
                <a:t>B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方正大黑简体" pitchFamily="2" charset="-122"/>
                </a:rPr>
                <a:t>≠0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，因为虽然     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方正大黑简体" pitchFamily="2" charset="-122"/>
                </a:rPr>
                <a:t>+     = 0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，</a:t>
              </a:r>
            </a:p>
          </p:txBody>
        </p:sp>
        <p:graphicFrame>
          <p:nvGraphicFramePr>
            <p:cNvPr id="2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36569"/>
                </p:ext>
              </p:extLst>
            </p:nvPr>
          </p:nvGraphicFramePr>
          <p:xfrm>
            <a:off x="3429000" y="6145491"/>
            <a:ext cx="390525" cy="483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09" name="Equation" r:id="rId24" imgW="190440" imgH="215640" progId="Equation.3">
                    <p:embed/>
                  </p:oleObj>
                </mc:Choice>
                <mc:Fallback>
                  <p:oleObj name="Equation" r:id="rId24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6145491"/>
                          <a:ext cx="390525" cy="48390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4768640"/>
                </p:ext>
              </p:extLst>
            </p:nvPr>
          </p:nvGraphicFramePr>
          <p:xfrm>
            <a:off x="5562600" y="6199187"/>
            <a:ext cx="390525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10" name="Equation" r:id="rId25" imgW="190440" imgH="203040" progId="Equation.3">
                    <p:embed/>
                  </p:oleObj>
                </mc:Choice>
                <mc:Fallback>
                  <p:oleObj name="Equation" r:id="rId25" imgW="1904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0" y="6199187"/>
                          <a:ext cx="390525" cy="430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5334000" y="4800600"/>
            <a:ext cx="3733800" cy="457200"/>
            <a:chOff x="5486400" y="4572000"/>
            <a:chExt cx="3733800" cy="457200"/>
          </a:xfrm>
        </p:grpSpPr>
        <p:grpSp>
          <p:nvGrpSpPr>
            <p:cNvPr id="30" name="组合 29"/>
            <p:cNvGrpSpPr/>
            <p:nvPr/>
          </p:nvGrpSpPr>
          <p:grpSpPr>
            <a:xfrm>
              <a:off x="6400800" y="4572000"/>
              <a:ext cx="1914525" cy="457200"/>
              <a:chOff x="6400800" y="4572000"/>
              <a:chExt cx="1914525" cy="457200"/>
            </a:xfrm>
          </p:grpSpPr>
          <p:graphicFrame>
            <p:nvGraphicFramePr>
              <p:cNvPr id="13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2842587"/>
                  </p:ext>
                </p:extLst>
              </p:nvPr>
            </p:nvGraphicFramePr>
            <p:xfrm>
              <a:off x="6400800" y="4572000"/>
              <a:ext cx="39052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11" name="Equation" r:id="rId26" imgW="190440" imgH="215640" progId="Equation.3">
                      <p:embed/>
                    </p:oleObj>
                  </mc:Choice>
                  <mc:Fallback>
                    <p:oleObj name="Equation" r:id="rId26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00800" y="4572000"/>
                            <a:ext cx="390525" cy="457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8422078"/>
                  </p:ext>
                </p:extLst>
              </p:nvPr>
            </p:nvGraphicFramePr>
            <p:xfrm>
              <a:off x="6934200" y="4572000"/>
              <a:ext cx="39052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12" name="Equation" r:id="rId27" imgW="190440" imgH="215640" progId="Equation.3">
                      <p:embed/>
                    </p:oleObj>
                  </mc:Choice>
                  <mc:Fallback>
                    <p:oleObj name="Equation" r:id="rId27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34200" y="4572000"/>
                            <a:ext cx="390525" cy="457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055401"/>
                  </p:ext>
                </p:extLst>
              </p:nvPr>
            </p:nvGraphicFramePr>
            <p:xfrm>
              <a:off x="7924800" y="4572000"/>
              <a:ext cx="39052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13" name="Equation" r:id="rId29" imgW="190440" imgH="215640" progId="Equation.3">
                      <p:embed/>
                    </p:oleObj>
                  </mc:Choice>
                  <mc:Fallback>
                    <p:oleObj name="Equation" r:id="rId29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24800" y="4572000"/>
                            <a:ext cx="390525" cy="457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5486400" y="4572000"/>
              <a:ext cx="3733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但     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方正大黑简体" pitchFamily="2" charset="-122"/>
                </a:rPr>
                <a:t>+     = 0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，   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方正大黑简体" pitchFamily="2" charset="-122"/>
                </a:rPr>
                <a:t>= 0</a:t>
              </a:r>
            </a:p>
          </p:txBody>
        </p:sp>
      </p:grp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4724400" y="54864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但 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+      ≠0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066800" y="4191001"/>
            <a:ext cx="53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416412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2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5112" y="5445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72902"/>
              </p:ext>
            </p:extLst>
          </p:nvPr>
        </p:nvGraphicFramePr>
        <p:xfrm>
          <a:off x="6781800" y="2438400"/>
          <a:ext cx="2305050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8" name="图片" r:id="rId3" imgW="838200" imgH="1010412" progId="Word.Picture.8">
                  <p:embed/>
                </p:oleObj>
              </mc:Choice>
              <mc:Fallback>
                <p:oleObj name="图片" r:id="rId3" imgW="838200" imgH="10104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438400"/>
                        <a:ext cx="2305050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83464"/>
              </p:ext>
            </p:extLst>
          </p:nvPr>
        </p:nvGraphicFramePr>
        <p:xfrm>
          <a:off x="2497137" y="1430337"/>
          <a:ext cx="4095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9" name="Equation" r:id="rId5" imgW="152334" imgH="190417" progId="Equation.DSMT4">
                  <p:embed/>
                </p:oleObj>
              </mc:Choice>
              <mc:Fallback>
                <p:oleObj name="Equation" r:id="rId5" imgW="15233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7" y="1430337"/>
                        <a:ext cx="4095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839266"/>
              </p:ext>
            </p:extLst>
          </p:nvPr>
        </p:nvGraphicFramePr>
        <p:xfrm>
          <a:off x="4116387" y="1933575"/>
          <a:ext cx="4270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0" name="Equation" r:id="rId7" imgW="126780" imgH="164814" progId="Equation.DSMT4">
                  <p:embed/>
                </p:oleObj>
              </mc:Choice>
              <mc:Fallback>
                <p:oleObj name="Equation" r:id="rId7" imgW="126780" imgH="1648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7" y="1933575"/>
                        <a:ext cx="42703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380611"/>
              </p:ext>
            </p:extLst>
          </p:nvPr>
        </p:nvGraphicFramePr>
        <p:xfrm>
          <a:off x="4981575" y="1862137"/>
          <a:ext cx="50641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1" name="Equation" r:id="rId9" imgW="152334" imgH="190417" progId="Equation.DSMT4">
                  <p:embed/>
                </p:oleObj>
              </mc:Choice>
              <mc:Fallback>
                <p:oleObj name="Equation" r:id="rId9" imgW="15233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1862137"/>
                        <a:ext cx="506412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3400" y="1143000"/>
            <a:ext cx="9144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</a:rPr>
              <a:t>17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（本题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分）（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5666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）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在磁感强度为     的均匀磁场中作一半径为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的半球面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边线所在平面的法线方向单位矢量       与的      夹角为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，则通过半球面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的磁通量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取弯面向外为正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为  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3013075"/>
            <a:ext cx="29384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latin typeface="Times New Roman" panose="02020603050405020304" pitchFamily="18" charset="0"/>
              </a:rPr>
              <a:t>(A)  </a:t>
            </a:r>
            <a:r>
              <a:rPr kumimoji="1" lang="en-US" altLang="zh-CN" sz="2400" b="1">
                <a:latin typeface="Symbol" panose="05050102010706020507" pitchFamily="18" charset="2"/>
              </a:rPr>
              <a:t>p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．     </a:t>
            </a:r>
          </a:p>
          <a:p>
            <a:pPr eaLnBrk="0" hangingPunct="0"/>
            <a:r>
              <a:rPr kumimoji="1" lang="en-US" altLang="zh-CN" sz="2400" b="1">
                <a:latin typeface="Times New Roman" panose="02020603050405020304" pitchFamily="18" charset="0"/>
              </a:rPr>
              <a:t>(B)  2</a:t>
            </a:r>
            <a:r>
              <a:rPr kumimoji="1" lang="en-US" altLang="zh-CN" sz="2400" b="1">
                <a:latin typeface="Symbol" panose="05050102010706020507" pitchFamily="18" charset="2"/>
              </a:rPr>
              <a:t> p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．          </a:t>
            </a:r>
          </a:p>
          <a:p>
            <a:pPr eaLnBrk="0" hangingPunct="0"/>
            <a:r>
              <a:rPr kumimoji="1" lang="en-US" altLang="zh-CN" sz="2400" b="1">
                <a:latin typeface="Times New Roman" panose="02020603050405020304" pitchFamily="18" charset="0"/>
              </a:rPr>
              <a:t>(C)  -</a:t>
            </a:r>
            <a:r>
              <a:rPr kumimoji="1" lang="en-US" altLang="zh-CN" sz="2400" b="1">
                <a:latin typeface="Symbol" panose="05050102010706020507" pitchFamily="18" charset="2"/>
              </a:rPr>
              <a:t>p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sin</a:t>
            </a:r>
            <a:r>
              <a:rPr kumimoji="1" lang="en-US" altLang="zh-CN" sz="2400" b="1" i="1">
                <a:latin typeface="Symbol" panose="05050102010706020507" pitchFamily="18" charset="2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．    </a:t>
            </a:r>
          </a:p>
          <a:p>
            <a:pPr eaLnBrk="0" hangingPunct="0"/>
            <a:r>
              <a:rPr kumimoji="1" lang="en-US" altLang="zh-CN" sz="2400" b="1">
                <a:latin typeface="Times New Roman" panose="02020603050405020304" pitchFamily="18" charset="0"/>
              </a:rPr>
              <a:t>(D) 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sz="2400" b="1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cos</a:t>
            </a:r>
            <a:r>
              <a:rPr kumimoji="1" lang="en-US" altLang="zh-CN" sz="2400" b="1" i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05312" y="3157537"/>
            <a:ext cx="431800" cy="46672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286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87313" y="292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913066"/>
              </p:ext>
            </p:extLst>
          </p:nvPr>
        </p:nvGraphicFramePr>
        <p:xfrm>
          <a:off x="5348287" y="1679575"/>
          <a:ext cx="2493963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0" name="图片" r:id="rId3" imgW="1390650" imgH="1123950" progId="Word.Picture.8">
                  <p:embed/>
                </p:oleObj>
              </mc:Choice>
              <mc:Fallback>
                <p:oleObj name="图片" r:id="rId3" imgW="1390650" imgH="11239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7" y="1679575"/>
                        <a:ext cx="2493963" cy="201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1000" y="618560"/>
            <a:ext cx="82073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 smtClean="0">
                <a:latin typeface="Times New Roman" panose="02020603050405020304" pitchFamily="18" charset="0"/>
              </a:rPr>
              <a:t>18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（本题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分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附图中，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为由软磁材料制成的棒，三者在同一平面内，当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闭合后， </a:t>
            </a:r>
          </a:p>
          <a:p>
            <a:pPr eaLnBrk="0" hangingPunct="0"/>
            <a:r>
              <a:rPr kumimoji="1" lang="en-US" altLang="zh-CN" sz="2400" b="1" dirty="0">
                <a:latin typeface="Times New Roman" panose="02020603050405020304" pitchFamily="18" charset="0"/>
              </a:rPr>
              <a:t>(A)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的左端出现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极．    </a:t>
            </a:r>
          </a:p>
          <a:p>
            <a:pPr eaLnBrk="0" hangingPunct="0"/>
            <a:r>
              <a:rPr kumimoji="1" lang="en-US" altLang="zh-CN" sz="2400" b="1" dirty="0">
                <a:latin typeface="Times New Roman" panose="02020603050405020304" pitchFamily="18" charset="0"/>
              </a:rPr>
              <a:t>(B)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的左端出现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极． </a:t>
            </a:r>
          </a:p>
          <a:p>
            <a:pPr eaLnBrk="0" hangingPunct="0"/>
            <a:r>
              <a:rPr kumimoji="1" lang="en-US" altLang="zh-CN" sz="2400" b="1" dirty="0">
                <a:latin typeface="Times New Roman" panose="02020603050405020304" pitchFamily="18" charset="0"/>
              </a:rPr>
              <a:t>(C)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的右端出现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极．  </a:t>
            </a:r>
          </a:p>
          <a:p>
            <a:pPr eaLnBrk="0" hangingPunct="0"/>
            <a:r>
              <a:rPr kumimoji="1" lang="en-US" altLang="zh-CN" sz="2400" b="1" dirty="0">
                <a:latin typeface="Times New Roman" panose="02020603050405020304" pitchFamily="18" charset="0"/>
              </a:rPr>
              <a:t>(D)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的右端出现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极．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4038600"/>
            <a:ext cx="11506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7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 smtClean="0">
                <a:latin typeface="Times New Roman" panose="02020603050405020304" pitchFamily="18" charset="0"/>
              </a:rPr>
              <a:t>19.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（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本题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分关于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稳恒电流磁场的磁场强度     ，下列几种说法中哪个是正确的？        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(A)   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仅与传导电流有关．                                    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(B)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若闭合曲线内没有包围传导电流，则曲线上各点的     必为零．  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(C)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若闭合曲线上各点     均为零，则该曲线所包围传导电流的代数和为零． </a:t>
            </a:r>
          </a:p>
          <a:p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(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D)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以闭合曲线Ｌ为边缘的任意曲面的       通量均相等．       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055937"/>
              </p:ext>
            </p:extLst>
          </p:nvPr>
        </p:nvGraphicFramePr>
        <p:xfrm>
          <a:off x="1447800" y="4343400"/>
          <a:ext cx="3952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1" name="Equation" r:id="rId5" imgW="177480" imgH="203040" progId="Equation.DSMT4">
                  <p:embed/>
                </p:oleObj>
              </mc:Choice>
              <mc:Fallback>
                <p:oleObj name="Equation" r:id="rId5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3952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689521"/>
              </p:ext>
            </p:extLst>
          </p:nvPr>
        </p:nvGraphicFramePr>
        <p:xfrm>
          <a:off x="6553200" y="3657600"/>
          <a:ext cx="3952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2" name="Equation" r:id="rId7" imgW="177480" imgH="203040" progId="Equation.DSMT4">
                  <p:embed/>
                </p:oleObj>
              </mc:Choice>
              <mc:Fallback>
                <p:oleObj name="Equation" r:id="rId7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657600"/>
                        <a:ext cx="3952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038808"/>
              </p:ext>
            </p:extLst>
          </p:nvPr>
        </p:nvGraphicFramePr>
        <p:xfrm>
          <a:off x="8153400" y="4724400"/>
          <a:ext cx="3952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3" name="Equation" r:id="rId8" imgW="177480" imgH="203040" progId="Equation.DSMT4">
                  <p:embed/>
                </p:oleObj>
              </mc:Choice>
              <mc:Fallback>
                <p:oleObj name="Equation" r:id="rId8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4724400"/>
                        <a:ext cx="39528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8321"/>
              </p:ext>
            </p:extLst>
          </p:nvPr>
        </p:nvGraphicFramePr>
        <p:xfrm>
          <a:off x="3886200" y="5105400"/>
          <a:ext cx="3952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4" name="Equation" r:id="rId9" imgW="177480" imgH="203040" progId="Equation.DSMT4">
                  <p:embed/>
                </p:oleObj>
              </mc:Choice>
              <mc:Fallback>
                <p:oleObj name="Equation" r:id="rId9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05400"/>
                        <a:ext cx="39528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661141"/>
              </p:ext>
            </p:extLst>
          </p:nvPr>
        </p:nvGraphicFramePr>
        <p:xfrm>
          <a:off x="5791200" y="5486400"/>
          <a:ext cx="3952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5" name="Equation" r:id="rId10" imgW="177480" imgH="203040" progId="Equation.DSMT4">
                  <p:embed/>
                </p:oleObj>
              </mc:Choice>
              <mc:Fallback>
                <p:oleObj name="Equation" r:id="rId10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6400"/>
                        <a:ext cx="3952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0744200" y="3581400"/>
            <a:ext cx="576263" cy="46672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220200" y="990600"/>
            <a:ext cx="576262" cy="46672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209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76200" y="990600"/>
            <a:ext cx="1122999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 smtClean="0">
                <a:latin typeface="Times New Roman" panose="02020603050405020304" pitchFamily="18" charset="0"/>
              </a:rPr>
              <a:t>20.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（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本题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分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距一根载有电流为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3×10</a:t>
            </a:r>
            <a:r>
              <a:rPr kumimoji="1" lang="en-US" altLang="zh-CN" sz="2400" b="1" baseline="30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的电线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 m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处的磁感强度的大小为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(A)  3×10</a:t>
            </a:r>
            <a:r>
              <a:rPr kumimoji="1" lang="en-US" altLang="zh-CN" sz="2400" b="1" baseline="30000" dirty="0">
                <a:latin typeface="Times New Roman" panose="02020603050405020304" pitchFamily="18" charset="0"/>
              </a:rPr>
              <a:t>-5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T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        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(B)  6×10</a:t>
            </a:r>
            <a:r>
              <a:rPr kumimoji="1" lang="en-US" altLang="zh-CN" sz="2400" b="1" baseline="30000" dirty="0">
                <a:latin typeface="Times New Roman" panose="02020603050405020304" pitchFamily="18" charset="0"/>
              </a:rPr>
              <a:t>-3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                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(C)  1.9×10</a:t>
            </a:r>
            <a:r>
              <a:rPr kumimoji="1" lang="en-US" altLang="zh-CN" sz="2400" b="1" baseline="30000" dirty="0">
                <a:latin typeface="Times New Roman" panose="02020603050405020304" pitchFamily="18" charset="0"/>
              </a:rPr>
              <a:t>-2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       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(D)  0.6 T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             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已知真空的磁导率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μ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=4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π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×10</a:t>
            </a:r>
            <a:r>
              <a:rPr kumimoji="1" lang="en-US" altLang="zh-CN" sz="2400" b="1" baseline="30000" dirty="0">
                <a:latin typeface="Times New Roman" panose="02020603050405020304" pitchFamily="18" charset="0"/>
              </a:rPr>
              <a:t>-7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dirty="0" err="1">
                <a:latin typeface="宋体" panose="02010600030101010101" pitchFamily="2" charset="-122"/>
              </a:rPr>
              <a:t>·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/A)          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［      ］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601200" y="1524000"/>
            <a:ext cx="433388" cy="46672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3031044"/>
            <a:ext cx="842486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</a:rPr>
              <a:t>21.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（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本题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分）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2609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用细导线均匀密绕成长为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、半径为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&gt;&gt;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、总匝数为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的螺线管，管内充满相对磁导率为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μ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的均匀磁介质．若线圈中载有稳恒电流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，则管中任意一点的                                                  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(A)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磁感强度大小为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μ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μ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</a:rPr>
              <a:t> r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NI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                      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(B)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磁感强度大小为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μ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</a:rPr>
              <a:t>r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NI / l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                      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(C)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磁场强度大小为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μ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NI / l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                        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(D)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磁场强度大小为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NI / l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      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85725"/>
              </p:ext>
            </p:extLst>
          </p:nvPr>
        </p:nvGraphicFramePr>
        <p:xfrm>
          <a:off x="-2789238" y="5762625"/>
          <a:ext cx="208280" cy="5181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9753600" y="3505200"/>
            <a:ext cx="433388" cy="46672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2086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5100" y="7620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★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基本概念：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 感应电动势</a:t>
            </a: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124200" y="12192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动生电动势（洛仑兹力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24200" y="20574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感生电动势（感应电场）</a:t>
            </a: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8500" y="26670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、感应电场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、自感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、互感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5100" y="32766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★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基本规律：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38200" y="3810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、法拉第电磁感应定律</a:t>
            </a: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675648"/>
              </p:ext>
            </p:extLst>
          </p:nvPr>
        </p:nvGraphicFramePr>
        <p:xfrm>
          <a:off x="4381500" y="3581400"/>
          <a:ext cx="4052888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1" name="Equation" r:id="rId3" imgW="1981080" imgH="393480" progId="Equation.3">
                  <p:embed/>
                </p:oleObj>
              </mc:Choice>
              <mc:Fallback>
                <p:oleObj name="Equation" r:id="rId3" imgW="1981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581400"/>
                        <a:ext cx="4052888" cy="8048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38200" y="44958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 楞次定律（判定感应电流和感应电动势的方向）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41300" y="51054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★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计算类型：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85800" y="5715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 感应电动势的计算：</a:t>
            </a: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3048000" y="14478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276411"/>
              </p:ext>
            </p:extLst>
          </p:nvPr>
        </p:nvGraphicFramePr>
        <p:xfrm>
          <a:off x="4375150" y="37782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2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37782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686394"/>
              </p:ext>
            </p:extLst>
          </p:nvPr>
        </p:nvGraphicFramePr>
        <p:xfrm>
          <a:off x="4375150" y="37782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3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37782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4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10" grpId="0" autoUpdateAnimBg="0"/>
      <p:bldP spid="11" grpId="0" autoUpdateAnimBg="0"/>
      <p:bldP spid="12" grpId="0" autoUpdateAnimBg="0"/>
      <p:bldP spid="1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" y="838200"/>
            <a:ext cx="11582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</a:rPr>
              <a:t>22.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（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本题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分） 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有一半径为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的单匝圆线圈，通以电流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，若将该导线弯成匝数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 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的平面圆线圈，导线长度不变，并通以同样的电流，则线圈中心的磁感强度和线圈的磁矩分别是原来的                                        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(A)  4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倍和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1/8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  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(B)  4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倍和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1/2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                    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(C)  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倍和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1/4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  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(D)  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倍和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1/2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162800" y="1905000"/>
            <a:ext cx="431800" cy="46672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2114550" y="2498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711080"/>
              </p:ext>
            </p:extLst>
          </p:nvPr>
        </p:nvGraphicFramePr>
        <p:xfrm>
          <a:off x="8077200" y="4724400"/>
          <a:ext cx="1600200" cy="1772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5" name="图片" r:id="rId3" imgW="981075" imgH="1095375" progId="Word.Picture.8">
                  <p:embed/>
                </p:oleObj>
              </mc:Choice>
              <mc:Fallback>
                <p:oleObj name="图片" r:id="rId3" imgW="981075" imgH="10953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724400"/>
                        <a:ext cx="1600200" cy="1772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5"/>
          <p:cNvGraphicFramePr>
            <a:graphicFrameLocks noGrp="1"/>
          </p:cNvGraphicFramePr>
          <p:nvPr/>
        </p:nvGraphicFramePr>
        <p:xfrm>
          <a:off x="-2114550" y="3017838"/>
          <a:ext cx="205400" cy="520320"/>
        </p:xfrm>
        <a:graphic>
          <a:graphicData uri="http://schemas.openxmlformats.org/drawingml/2006/table">
            <a:tbl>
              <a:tblPr/>
              <a:tblGrid>
                <a:gridCol w="20540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04800" y="3200400"/>
            <a:ext cx="82296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23.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如图所示的一细螺绕环，它由表面绝缘的导线在铁环上密绕而成，每厘米绕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匝．当导线中的电流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 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时，测得铁环内的磁感应强度的大小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 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，则可求得铁环的相对磁导率</a:t>
            </a:r>
            <a:r>
              <a:rPr lang="en-US" altLang="zh-CN" sz="2400" b="1" i="1" dirty="0" err="1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真空磁导率</a:t>
            </a:r>
            <a:r>
              <a:rPr lang="en-US" altLang="zh-CN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30000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  <a:r>
              <a:rPr lang="en-US" altLang="zh-CN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×10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T·m·A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</a:t>
            </a:r>
            <a:endParaRPr lang="en-US" altLang="zh-CN" sz="2400" b="1" dirty="0"/>
          </a:p>
          <a:p>
            <a:pPr eaLnBrk="0" hangingPunct="0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(A)  7.96×10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(B)  3.98×10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altLang="zh-CN" sz="2400" b="1" dirty="0"/>
          </a:p>
          <a:p>
            <a:pPr eaLnBrk="0" hangingPunct="0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(C)  1.99×10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 63.3</a:t>
            </a:r>
            <a:endParaRPr lang="en-US" altLang="zh-CN" sz="2400" b="1" dirty="0"/>
          </a:p>
        </p:txBody>
      </p: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3657600" y="5105400"/>
            <a:ext cx="685800" cy="381000"/>
            <a:chOff x="4752" y="2160"/>
            <a:chExt cx="768" cy="720"/>
          </a:xfrm>
        </p:grpSpPr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752" y="2640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4992" y="2160"/>
              <a:ext cx="528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36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941119"/>
              </p:ext>
            </p:extLst>
          </p:nvPr>
        </p:nvGraphicFramePr>
        <p:xfrm>
          <a:off x="8153400" y="3429000"/>
          <a:ext cx="2458284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0" name="图片" r:id="rId3" imgW="895350" imgH="1095375" progId="Word.Picture.8">
                  <p:embed/>
                </p:oleObj>
              </mc:Choice>
              <mc:Fallback>
                <p:oleObj name="图片" r:id="rId3" imgW="895350" imgH="10953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429000"/>
                        <a:ext cx="2458284" cy="3005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33400" y="1320800"/>
            <a:ext cx="11125200" cy="1920875"/>
            <a:chOff x="240" y="331"/>
            <a:chExt cx="7008" cy="1210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486193"/>
                </p:ext>
              </p:extLst>
            </p:nvPr>
          </p:nvGraphicFramePr>
          <p:xfrm>
            <a:off x="3168" y="1179"/>
            <a:ext cx="2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1" name="Equation" r:id="rId5" imgW="177646" imgH="228402" progId="Equation.DSMT4">
                    <p:embed/>
                  </p:oleObj>
                </mc:Choice>
                <mc:Fallback>
                  <p:oleObj name="Equation" r:id="rId5" imgW="177646" imgH="2284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179"/>
                          <a:ext cx="26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8EC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4139316"/>
                </p:ext>
              </p:extLst>
            </p:nvPr>
          </p:nvGraphicFramePr>
          <p:xfrm>
            <a:off x="3600" y="1179"/>
            <a:ext cx="28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2" name="Equation" r:id="rId7" imgW="190500" imgH="228600" progId="Equation.DSMT4">
                    <p:embed/>
                  </p:oleObj>
                </mc:Choice>
                <mc:Fallback>
                  <p:oleObj name="Equation" r:id="rId7" imgW="190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179"/>
                          <a:ext cx="288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8EC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6505462"/>
                </p:ext>
              </p:extLst>
            </p:nvPr>
          </p:nvGraphicFramePr>
          <p:xfrm>
            <a:off x="4032" y="1179"/>
            <a:ext cx="289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3" name="Equation" r:id="rId9" imgW="190417" imgH="241195" progId="Equation.DSMT4">
                    <p:embed/>
                  </p:oleObj>
                </mc:Choice>
                <mc:Fallback>
                  <p:oleObj name="Equation" r:id="rId9" imgW="190417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179"/>
                          <a:ext cx="289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8EC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0" y="331"/>
              <a:ext cx="7008" cy="1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smtClean="0"/>
                <a:t>23</a:t>
              </a:r>
              <a:r>
                <a:rPr lang="zh-CN" altLang="en-US" sz="2400" b="1" dirty="0" smtClean="0"/>
                <a:t>．</a:t>
              </a:r>
              <a:r>
                <a:rPr lang="zh-CN" altLang="en-US" sz="2400" b="1" dirty="0"/>
                <a:t>（本题</a:t>
              </a:r>
              <a:r>
                <a:rPr lang="en-US" altLang="zh-CN" sz="2400" b="1" dirty="0"/>
                <a:t>3</a:t>
              </a:r>
              <a:r>
                <a:rPr lang="zh-CN" altLang="en-US" sz="2400" b="1" dirty="0"/>
                <a:t>分</a:t>
              </a:r>
              <a:r>
                <a:rPr lang="zh-CN" altLang="en-US" sz="2400" b="1" dirty="0" smtClean="0"/>
                <a:t>）</a:t>
              </a:r>
              <a:r>
                <a:rPr lang="en-US" altLang="zh-CN" sz="2400" b="1" dirty="0" smtClean="0"/>
                <a:t>        </a:t>
              </a:r>
              <a:r>
                <a:rPr lang="zh-CN" altLang="en-US" sz="2400" b="1" dirty="0"/>
                <a:t>电流由长直导线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沿半径方向经</a:t>
              </a:r>
              <a:r>
                <a:rPr lang="en-US" altLang="zh-CN" sz="2400" b="1" i="1" dirty="0"/>
                <a:t>a</a:t>
              </a:r>
              <a:r>
                <a:rPr lang="zh-CN" altLang="en-US" sz="2400" b="1" dirty="0"/>
                <a:t>点流入一电阻均匀的圆环，再由</a:t>
              </a:r>
              <a:r>
                <a:rPr lang="en-US" altLang="zh-CN" sz="2400" b="1" i="1" dirty="0"/>
                <a:t>b</a:t>
              </a:r>
              <a:r>
                <a:rPr lang="zh-CN" altLang="en-US" sz="2400" b="1" dirty="0"/>
                <a:t>点沿切向从圆环流出，经长导线</a:t>
              </a:r>
              <a:r>
                <a:rPr lang="en-US" altLang="zh-CN" sz="2400" b="1" dirty="0"/>
                <a:t>2</a:t>
              </a:r>
              <a:r>
                <a:rPr lang="zh-CN" altLang="en-US" sz="2400" b="1" dirty="0"/>
                <a:t>返回电源</a:t>
              </a:r>
              <a:r>
                <a:rPr lang="en-US" altLang="zh-CN" sz="2400" b="1" dirty="0"/>
                <a:t>(</a:t>
              </a:r>
              <a:r>
                <a:rPr lang="zh-CN" altLang="en-US" sz="2400" b="1" dirty="0"/>
                <a:t>如图</a:t>
              </a:r>
              <a:r>
                <a:rPr lang="en-US" altLang="zh-CN" sz="2400" b="1" dirty="0"/>
                <a:t>)</a:t>
              </a:r>
              <a:r>
                <a:rPr lang="zh-CN" altLang="en-US" sz="2400" b="1" dirty="0"/>
                <a:t>．已知直导线上电流强度为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I</a:t>
              </a:r>
              <a:r>
                <a:rPr lang="zh-CN" altLang="en-US" sz="2400" b="1" dirty="0"/>
                <a:t>，圆环的半径为</a:t>
              </a:r>
              <a:r>
                <a:rPr lang="en-US" altLang="zh-CN" sz="2400" b="1" i="1" dirty="0"/>
                <a:t>R</a:t>
              </a:r>
              <a:r>
                <a:rPr lang="zh-CN" altLang="en-US" sz="2400" b="1" dirty="0"/>
                <a:t>，且</a:t>
              </a:r>
              <a:r>
                <a:rPr lang="en-US" altLang="zh-CN" sz="2400" b="1" i="1" dirty="0"/>
                <a:t>a</a:t>
              </a:r>
              <a:r>
                <a:rPr lang="zh-CN" altLang="en-US" sz="2400" b="1" dirty="0"/>
                <a:t>、</a:t>
              </a:r>
              <a:r>
                <a:rPr lang="en-US" altLang="zh-CN" sz="2400" b="1" i="1" dirty="0"/>
                <a:t>b</a:t>
              </a:r>
              <a:r>
                <a:rPr lang="zh-CN" altLang="en-US" sz="2400" b="1" dirty="0"/>
                <a:t>与圆心</a:t>
              </a:r>
              <a:r>
                <a:rPr lang="en-US" altLang="zh-CN" sz="2400" b="1" i="1" dirty="0"/>
                <a:t>O</a:t>
              </a:r>
              <a:r>
                <a:rPr lang="zh-CN" altLang="en-US" sz="2400" b="1" dirty="0"/>
                <a:t>三点在同一直线上．设直电流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、</a:t>
              </a:r>
              <a:r>
                <a:rPr lang="en-US" altLang="zh-CN" sz="2400" b="1" dirty="0"/>
                <a:t>2</a:t>
              </a:r>
              <a:r>
                <a:rPr lang="zh-CN" altLang="en-US" sz="2400" b="1" dirty="0"/>
                <a:t>及圆环电流分别在</a:t>
              </a:r>
              <a:r>
                <a:rPr lang="en-US" altLang="zh-CN" sz="2400" b="1" i="1" dirty="0"/>
                <a:t>O</a:t>
              </a:r>
              <a:r>
                <a:rPr lang="zh-CN" altLang="en-US" sz="2400" b="1" dirty="0"/>
                <a:t>点产生的磁感强度为     、     及    ，则</a:t>
              </a:r>
              <a:r>
                <a:rPr lang="en-US" altLang="zh-CN" sz="2400" b="1" i="1" dirty="0"/>
                <a:t>O</a:t>
              </a:r>
              <a:r>
                <a:rPr lang="zh-CN" altLang="en-US" sz="2400" b="1" dirty="0"/>
                <a:t>点的磁感强度的大小 </a:t>
              </a:r>
            </a:p>
          </p:txBody>
        </p:sp>
      </p:grpSp>
      <p:graphicFrame>
        <p:nvGraphicFramePr>
          <p:cNvPr id="8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0259"/>
              </p:ext>
            </p:extLst>
          </p:nvPr>
        </p:nvGraphicFramePr>
        <p:xfrm>
          <a:off x="-2486025" y="3387725"/>
          <a:ext cx="205400" cy="520320"/>
        </p:xfrm>
        <a:graphic>
          <a:graphicData uri="http://schemas.openxmlformats.org/drawingml/2006/table">
            <a:tbl>
              <a:tblPr/>
              <a:tblGrid>
                <a:gridCol w="20540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533400" y="3246437"/>
            <a:ext cx="50704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67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67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67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67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67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7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7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7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7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2400" b="1" dirty="0"/>
          </a:p>
          <a:p>
            <a:pPr eaLnBrk="0" hangingPunct="0">
              <a:lnSpc>
                <a:spcPct val="120000"/>
              </a:lnSpc>
              <a:buFontTx/>
              <a:buAutoNum type="alphaUcParenBoth"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      </a:t>
            </a:r>
            <a:endParaRPr lang="zh-CN" altLang="en-US" sz="2400" b="1" dirty="0"/>
          </a:p>
          <a:p>
            <a:pPr eaLnBrk="0" hangingPunct="0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，因为</a:t>
            </a:r>
            <a:endParaRPr lang="zh-CN" altLang="en-US" sz="2400" b="1" dirty="0"/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711671"/>
              </p:ext>
            </p:extLst>
          </p:nvPr>
        </p:nvGraphicFramePr>
        <p:xfrm>
          <a:off x="2819400" y="4154487"/>
          <a:ext cx="1676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4" name="Equation" r:id="rId11" imgW="749300" imgH="228600" progId="Equation.DSMT4">
                  <p:embed/>
                </p:oleObj>
              </mc:Choice>
              <mc:Fallback>
                <p:oleObj name="Equation" r:id="rId11" imgW="749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54487"/>
                        <a:ext cx="16764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533400" y="4572000"/>
            <a:ext cx="710088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≠ 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，因为虽然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，但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≠ 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．            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(D) 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≠ 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，因为虽然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，但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≠ 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．           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(E) 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≠ 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，因为虽然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，但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≠ 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． </a:t>
            </a:r>
            <a:endParaRPr lang="zh-CN" altLang="en-US" sz="240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4419600" y="4224337"/>
            <a:ext cx="157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/>
              <a:t>，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 = 0</a:t>
            </a:r>
            <a:r>
              <a:rPr lang="zh-CN" altLang="en-US" sz="2400" b="1">
                <a:latin typeface="Times New Roman" panose="02020603050405020304" pitchFamily="18" charset="0"/>
              </a:rPr>
              <a:t>．</a:t>
            </a:r>
          </a:p>
        </p:txBody>
      </p: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533400" y="4757737"/>
            <a:ext cx="685800" cy="381000"/>
            <a:chOff x="4752" y="2160"/>
            <a:chExt cx="768" cy="720"/>
          </a:xfrm>
        </p:grpSpPr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4752" y="2640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V="1">
              <a:off x="4992" y="2160"/>
              <a:ext cx="528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076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990600"/>
            <a:ext cx="8763000" cy="904875"/>
            <a:chOff x="0" y="240"/>
            <a:chExt cx="5520" cy="57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0" y="240"/>
              <a:ext cx="5520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b="1" dirty="0" smtClean="0">
                  <a:latin typeface="宋体" panose="02010600030101010101" pitchFamily="2" charset="-122"/>
                  <a:ea typeface="方正大黑简体" pitchFamily="2" charset="-122"/>
                </a:rPr>
                <a:t>24</a:t>
              </a:r>
              <a:r>
                <a:rPr lang="zh-CN" altLang="en-US" b="1" dirty="0" smtClean="0">
                  <a:latin typeface="宋体" panose="02010600030101010101" pitchFamily="2" charset="-122"/>
                  <a:ea typeface="方正大黑简体" pitchFamily="2" charset="-122"/>
                </a:rPr>
                <a:t>、</a:t>
              </a:r>
              <a:r>
                <a:rPr lang="zh-CN" altLang="en-US" b="1" dirty="0">
                  <a:latin typeface="宋体" panose="02010600030101010101" pitchFamily="2" charset="-122"/>
                  <a:ea typeface="方正大黑简体" pitchFamily="2" charset="-122"/>
                </a:rPr>
                <a:t>空气中有一无限长金属薄壁圆筒，在表面上沿圆周方向均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latin typeface="宋体" panose="02010600030101010101" pitchFamily="2" charset="-122"/>
                  <a:ea typeface="方正大黑简体" pitchFamily="2" charset="-122"/>
                </a:rPr>
                <a:t>   匀地流着一层随时间变化的面电流     。则</a:t>
              </a:r>
              <a:endParaRPr lang="zh-CN" altLang="en-US" b="1" dirty="0">
                <a:ea typeface="方正大黑简体" pitchFamily="2" charset="-122"/>
              </a:endParaRPr>
            </a:p>
          </p:txBody>
        </p:sp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5788597"/>
                </p:ext>
              </p:extLst>
            </p:nvPr>
          </p:nvGraphicFramePr>
          <p:xfrm>
            <a:off x="3286" y="487"/>
            <a:ext cx="43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70" r:id="rId3" imgW="241195" imgH="203112" progId="Equation.3">
                    <p:embed/>
                  </p:oleObj>
                </mc:Choice>
                <mc:Fallback>
                  <p:oleObj r:id="rId3" imgW="241195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" y="487"/>
                          <a:ext cx="432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0" y="1981200"/>
            <a:ext cx="86868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 dirty="0">
                <a:ea typeface="方正大黑简体" pitchFamily="2" charset="-122"/>
              </a:rPr>
              <a:t>A）</a:t>
            </a:r>
            <a:r>
              <a:rPr lang="zh-CN" altLang="en-US" b="1" dirty="0">
                <a:ea typeface="方正大黑简体" pitchFamily="2" charset="-122"/>
              </a:rPr>
              <a:t>圆筒内均匀地分布着变化磁场和变化电场．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b="1" dirty="0">
                <a:ea typeface="方正大黑简体" pitchFamily="2" charset="-122"/>
              </a:rPr>
              <a:t>B）</a:t>
            </a:r>
            <a:r>
              <a:rPr lang="zh-CN" altLang="en-US" b="1" dirty="0">
                <a:ea typeface="方正大黑简体" pitchFamily="2" charset="-122"/>
              </a:rPr>
              <a:t>任意时刻通过圆筒内假想的任一球面的磁通量和电通量均</a:t>
            </a:r>
          </a:p>
          <a:p>
            <a:pPr algn="just" eaLnBrk="0" hangingPunct="0"/>
            <a:r>
              <a:rPr lang="zh-CN" altLang="en-US" b="1" dirty="0">
                <a:ea typeface="方正大黑简体" pitchFamily="2" charset="-122"/>
              </a:rPr>
              <a:t>       为零.</a:t>
            </a:r>
          </a:p>
          <a:p>
            <a:pPr algn="just" eaLnBrk="0" hangingPunct="0">
              <a:lnSpc>
                <a:spcPct val="110000"/>
              </a:lnSpc>
            </a:pPr>
            <a:r>
              <a:rPr lang="en-US" altLang="zh-CN" b="1" dirty="0">
                <a:ea typeface="方正大黑简体" pitchFamily="2" charset="-122"/>
              </a:rPr>
              <a:t>C）</a:t>
            </a:r>
            <a:r>
              <a:rPr lang="zh-CN" altLang="en-US" b="1" dirty="0">
                <a:ea typeface="方正大黑简体" pitchFamily="2" charset="-122"/>
              </a:rPr>
              <a:t>沿圆筒外任意闭合环路上磁感应强度的环流不为零．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b="1" dirty="0">
                <a:ea typeface="方正大黑简体" pitchFamily="2" charset="-122"/>
              </a:rPr>
              <a:t>D）</a:t>
            </a:r>
            <a:r>
              <a:rPr lang="zh-CN" altLang="en-US" b="1" dirty="0">
                <a:ea typeface="方正大黑简体" pitchFamily="2" charset="-122"/>
              </a:rPr>
              <a:t>沿圆筒内任意闭合环路上电场强度的环流为零.         </a:t>
            </a:r>
            <a:endParaRPr lang="en-US" altLang="zh-CN" b="1" dirty="0">
              <a:ea typeface="方正大黑简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2286000"/>
            <a:ext cx="930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</a:rPr>
              <a:t>√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282170"/>
              </p:ext>
            </p:extLst>
          </p:nvPr>
        </p:nvGraphicFramePr>
        <p:xfrm>
          <a:off x="2889250" y="4419600"/>
          <a:ext cx="3784600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1" name="Graph" r:id="rId5" imgW="1624320" imgH="934920" progId="Origin50.Graph">
                  <p:embed/>
                </p:oleObj>
              </mc:Choice>
              <mc:Fallback>
                <p:oleObj name="Graph" r:id="rId5" imgW="1624320" imgH="93492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4419600"/>
                        <a:ext cx="3784600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803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4"/>
          <p:cNvSpPr txBox="1">
            <a:spLocks noChangeArrowheads="1"/>
          </p:cNvSpPr>
          <p:nvPr/>
        </p:nvSpPr>
        <p:spPr bwMode="auto">
          <a:xfrm>
            <a:off x="304800" y="914400"/>
            <a:ext cx="1203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anose="02020603050405020304" pitchFamily="18" charset="0"/>
              </a:rPr>
              <a:t>25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有一无限长通电流的扁平铜片，宽度为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，厚度不计，电流在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铜片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上均匀分布。在铜片外与铜片共面、离铜片右边缘为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处的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点如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图）的磁感应强度的大小为：</a:t>
            </a:r>
          </a:p>
        </p:txBody>
      </p:sp>
      <p:graphicFrame>
        <p:nvGraphicFramePr>
          <p:cNvPr id="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096965"/>
              </p:ext>
            </p:extLst>
          </p:nvPr>
        </p:nvGraphicFramePr>
        <p:xfrm>
          <a:off x="685800" y="2286000"/>
          <a:ext cx="6567362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9" name="公式" r:id="rId3" imgW="2743200" imgH="1016000" progId="Equation.3">
                  <p:embed/>
                </p:oleObj>
              </mc:Choice>
              <mc:Fallback>
                <p:oleObj name="公式" r:id="rId3" imgW="27432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6567362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8382000" y="2057400"/>
            <a:ext cx="1789113" cy="2062162"/>
            <a:chOff x="4604" y="2659"/>
            <a:chExt cx="1127" cy="1299"/>
          </a:xfrm>
        </p:grpSpPr>
        <p:sp>
          <p:nvSpPr>
            <p:cNvPr id="5" name="Line 37"/>
            <p:cNvSpPr>
              <a:spLocks noChangeShapeType="1"/>
            </p:cNvSpPr>
            <p:nvPr/>
          </p:nvSpPr>
          <p:spPr bwMode="auto">
            <a:xfrm>
              <a:off x="4604" y="2840"/>
              <a:ext cx="0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5057" y="2840"/>
              <a:ext cx="0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 flipV="1">
              <a:off x="4604" y="2659"/>
              <a:ext cx="22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4830" y="2659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4921" y="2795"/>
              <a:ext cx="1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2"/>
            <p:cNvSpPr>
              <a:spLocks noChangeShapeType="1"/>
            </p:cNvSpPr>
            <p:nvPr/>
          </p:nvSpPr>
          <p:spPr bwMode="auto">
            <a:xfrm flipV="1">
              <a:off x="4604" y="3521"/>
              <a:ext cx="22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3"/>
            <p:cNvSpPr>
              <a:spLocks noChangeShapeType="1"/>
            </p:cNvSpPr>
            <p:nvPr/>
          </p:nvSpPr>
          <p:spPr bwMode="auto">
            <a:xfrm>
              <a:off x="4830" y="3521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4"/>
            <p:cNvSpPr>
              <a:spLocks noChangeShapeType="1"/>
            </p:cNvSpPr>
            <p:nvPr/>
          </p:nvSpPr>
          <p:spPr bwMode="auto">
            <a:xfrm>
              <a:off x="4921" y="3657"/>
              <a:ext cx="1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45"/>
            <p:cNvSpPr txBox="1">
              <a:spLocks noChangeArrowheads="1"/>
            </p:cNvSpPr>
            <p:nvPr/>
          </p:nvSpPr>
          <p:spPr bwMode="auto">
            <a:xfrm>
              <a:off x="4863" y="2989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4" name="Line 46"/>
            <p:cNvSpPr>
              <a:spLocks noChangeShapeType="1"/>
            </p:cNvSpPr>
            <p:nvPr/>
          </p:nvSpPr>
          <p:spPr bwMode="auto">
            <a:xfrm flipV="1">
              <a:off x="4785" y="2840"/>
              <a:ext cx="0" cy="54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47"/>
            <p:cNvSpPr>
              <a:spLocks noChangeShapeType="1"/>
            </p:cNvSpPr>
            <p:nvPr/>
          </p:nvSpPr>
          <p:spPr bwMode="auto">
            <a:xfrm>
              <a:off x="4604" y="379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48"/>
            <p:cNvSpPr>
              <a:spLocks noChangeShapeType="1"/>
            </p:cNvSpPr>
            <p:nvPr/>
          </p:nvSpPr>
          <p:spPr bwMode="auto">
            <a:xfrm>
              <a:off x="5057" y="37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9"/>
            <p:cNvSpPr>
              <a:spLocks noChangeShapeType="1"/>
            </p:cNvSpPr>
            <p:nvPr/>
          </p:nvSpPr>
          <p:spPr bwMode="auto">
            <a:xfrm flipH="1">
              <a:off x="4604" y="388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50"/>
            <p:cNvSpPr>
              <a:spLocks noChangeShapeType="1"/>
            </p:cNvSpPr>
            <p:nvPr/>
          </p:nvSpPr>
          <p:spPr bwMode="auto">
            <a:xfrm>
              <a:off x="4921" y="383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51"/>
            <p:cNvSpPr txBox="1">
              <a:spLocks noChangeArrowheads="1"/>
            </p:cNvSpPr>
            <p:nvPr/>
          </p:nvSpPr>
          <p:spPr bwMode="auto">
            <a:xfrm>
              <a:off x="4727" y="36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" name="Text Box 52"/>
            <p:cNvSpPr txBox="1">
              <a:spLocks noChangeArrowheads="1"/>
            </p:cNvSpPr>
            <p:nvPr/>
          </p:nvSpPr>
          <p:spPr bwMode="auto">
            <a:xfrm>
              <a:off x="5498" y="308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5057" y="3249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54"/>
            <p:cNvSpPr txBox="1">
              <a:spLocks noChangeArrowheads="1"/>
            </p:cNvSpPr>
            <p:nvPr/>
          </p:nvSpPr>
          <p:spPr bwMode="auto">
            <a:xfrm>
              <a:off x="5239" y="297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23" name="Text Box 55"/>
          <p:cNvSpPr txBox="1">
            <a:spLocks noChangeArrowheads="1"/>
          </p:cNvSpPr>
          <p:nvPr/>
        </p:nvSpPr>
        <p:spPr bwMode="auto">
          <a:xfrm>
            <a:off x="4419600" y="4572000"/>
            <a:ext cx="65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[B]</a:t>
            </a:r>
          </a:p>
        </p:txBody>
      </p:sp>
    </p:spTree>
    <p:extLst>
      <p:ext uri="{BB962C8B-B14F-4D97-AF65-F5344CB8AC3E}">
        <p14:creationId xmlns:p14="http://schemas.microsoft.com/office/powerpoint/2010/main" val="76654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填空题：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427" y="838200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磁场中任一点放一个小的载流试验线圈可以确定该点的磁感应强度，其大小等于放在该点处试验线圈所受的</a:t>
            </a:r>
            <a:r>
              <a:rPr kumimoji="1" lang="zh-CN" altLang="en-US" sz="2400" u="sng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和线圈的</a:t>
            </a:r>
            <a:r>
              <a:rPr kumimoji="1" lang="zh-CN" altLang="en-US" sz="2400" u="sng" dirty="0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的比值．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296400" y="914400"/>
            <a:ext cx="269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最大磁力矩     磁矩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2209800"/>
            <a:ext cx="1158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铜的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相对磁导率 </a:t>
            </a:r>
            <a:r>
              <a:rPr kumimoji="1" lang="en-US" altLang="zh-CN" sz="2400" dirty="0" err="1" smtClean="0">
                <a:latin typeface="Times New Roman" panose="02020603050405020304" pitchFamily="18" charset="0"/>
              </a:rPr>
              <a:t>μ</a:t>
            </a:r>
            <a:r>
              <a:rPr kumimoji="1" lang="en-US" altLang="zh-CN" sz="2400" baseline="-30000" dirty="0" err="1" smtClean="0">
                <a:latin typeface="Times New Roman" panose="02020603050405020304" pitchFamily="18" charset="0"/>
              </a:rPr>
              <a:t>r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＝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0.9999912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，其磁化率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χ</a:t>
            </a:r>
            <a:r>
              <a:rPr kumimoji="1" lang="en-US" altLang="zh-CN" sz="2400" baseline="-30000" dirty="0" err="1">
                <a:latin typeface="Times New Roman" panose="02020603050405020304" pitchFamily="18" charset="0"/>
              </a:rPr>
              <a:t>m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＝</a:t>
            </a:r>
            <a:r>
              <a:rPr kumimoji="1" lang="zh-CN" altLang="en-US" sz="2400" u="sng" dirty="0" smtClean="0">
                <a:latin typeface="Times New Roman" panose="02020603050405020304" pitchFamily="18" charset="0"/>
              </a:rPr>
              <a:t>   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它是</a:t>
            </a:r>
            <a:r>
              <a:rPr kumimoji="1" lang="zh-CN" altLang="en-US" sz="2400" u="sng" dirty="0">
                <a:latin typeface="Times New Roman" panose="02020603050405020304" pitchFamily="18" charset="0"/>
              </a:rPr>
              <a:t>         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磁性磁介质．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20000" y="23622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-8.88×10</a:t>
            </a:r>
            <a:r>
              <a:rPr kumimoji="1"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-6	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抗		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3581400"/>
            <a:ext cx="1165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如图，在面电流线密度为    的均匀载流无限大平板附近，有一载流为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半径为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R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的半圆形刚性线圈，其线圈平面与载流大平板垂直．线图所受磁力矩为</a:t>
            </a:r>
            <a:r>
              <a:rPr kumimoji="1" lang="zh-CN" altLang="en-US" sz="2400" u="sng" dirty="0">
                <a:latin typeface="Times New Roman" panose="02020603050405020304" pitchFamily="18" charset="0"/>
              </a:rPr>
              <a:t>         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，受力为</a:t>
            </a:r>
            <a:r>
              <a:rPr kumimoji="1" lang="zh-CN" altLang="en-US" sz="2400" u="sng" dirty="0">
                <a:latin typeface="Times New Roman" panose="02020603050405020304" pitchFamily="18" charset="0"/>
              </a:rPr>
              <a:t>            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191000" y="3810000"/>
          <a:ext cx="273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r:id="rId4" imgW="139700" imgH="228600" progId="Equation.3">
                  <p:embed/>
                </p:oleObj>
              </mc:Choice>
              <mc:Fallback>
                <p:oleObj r:id="rId4" imgW="139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810000"/>
                        <a:ext cx="273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9" descr="4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49838"/>
            <a:ext cx="2057400" cy="18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086600" y="4724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0			    0 </a:t>
            </a:r>
          </a:p>
        </p:txBody>
      </p:sp>
    </p:spTree>
    <p:extLst>
      <p:ext uri="{BB962C8B-B14F-4D97-AF65-F5344CB8AC3E}">
        <p14:creationId xmlns:p14="http://schemas.microsoft.com/office/powerpoint/2010/main" val="42914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build="p" autoUpdateAnimBg="0"/>
      <p:bldP spid="10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" y="762000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</a:rPr>
              <a:t>4.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一个单位长度上密绕有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匝线圈的长直螺线管，每匝线圈中通有强度为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的电流，管内充满相对磁导率为     的磁介质，则管内中部附近磁感强度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＝</a:t>
            </a:r>
            <a:r>
              <a:rPr kumimoji="1" lang="zh-CN" altLang="en-US" sz="2400" u="sng" dirty="0">
                <a:latin typeface="Times New Roman" panose="02020603050405020304" pitchFamily="18" charset="0"/>
              </a:rPr>
              <a:t>          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，磁场强度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H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＝</a:t>
            </a:r>
            <a:r>
              <a:rPr kumimoji="1" lang="zh-CN" altLang="en-US" sz="2400" u="sng" dirty="0">
                <a:latin typeface="Times New Roman" panose="02020603050405020304" pitchFamily="18" charset="0"/>
              </a:rPr>
              <a:t>               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88035"/>
              </p:ext>
            </p:extLst>
          </p:nvPr>
        </p:nvGraphicFramePr>
        <p:xfrm>
          <a:off x="5943600" y="1143000"/>
          <a:ext cx="3952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9" r:id="rId4" imgW="190335" imgH="215713" progId="Equation.3">
                  <p:embed/>
                </p:oleObj>
              </mc:Choice>
              <mc:Fallback>
                <p:oleObj r:id="rId4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143000"/>
                        <a:ext cx="39528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53200" y="1524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dirty="0" err="1">
                <a:latin typeface="Times New Roman" panose="02020603050405020304" pitchFamily="18" charset="0"/>
              </a:rPr>
              <a:t>nI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005204"/>
              </p:ext>
            </p:extLst>
          </p:nvPr>
        </p:nvGraphicFramePr>
        <p:xfrm>
          <a:off x="3124200" y="1524000"/>
          <a:ext cx="9144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0" r:id="rId6" imgW="482391" imgH="228501" progId="Equation.3">
                  <p:embed/>
                </p:oleObj>
              </mc:Choice>
              <mc:Fallback>
                <p:oleObj r:id="rId6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24000"/>
                        <a:ext cx="9144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2209800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5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软磁材料的特点是</a:t>
            </a:r>
            <a:r>
              <a:rPr kumimoji="1" lang="zh-CN" altLang="en-US" sz="2400" u="sng" dirty="0">
                <a:latin typeface="Times New Roman" panose="02020603050405020304" pitchFamily="18" charset="0"/>
              </a:rPr>
              <a:t>                                 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，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它们适于用来制造</a:t>
            </a:r>
            <a:r>
              <a:rPr kumimoji="1" lang="zh-CN" altLang="en-US" sz="2400" u="sng" dirty="0">
                <a:latin typeface="Times New Roman" panose="02020603050405020304" pitchFamily="18" charset="0"/>
              </a:rPr>
              <a:t>                       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等．</a:t>
            </a:r>
          </a:p>
          <a:p>
            <a:pPr eaLnBrk="0" hangingPunct="0"/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05600" y="2286000"/>
            <a:ext cx="563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磁导率大，矫顽力小，磁滞损耗低．</a:t>
            </a:r>
          </a:p>
          <a:p>
            <a:pPr algn="just" eaLnBrk="0" hangingPunct="0"/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变压器，交流电机的铁芯等．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8600" y="35814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dirty="0">
                <a:latin typeface="Times New Roman" panose="02020603050405020304" pitchFamily="18" charset="0"/>
              </a:rPr>
              <a:t>  6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    均匀磁场的磁感应强度    垂直于半径为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r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的圆面．今以该圆周为边线，作一半球面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，则通过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面的磁通量的大小为</a:t>
            </a:r>
            <a:r>
              <a:rPr kumimoji="1" lang="zh-CN" altLang="en-US" sz="2400" u="sng" dirty="0">
                <a:latin typeface="Times New Roman" panose="02020603050405020304" pitchFamily="18" charset="0"/>
              </a:rPr>
              <a:t>       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．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879387"/>
              </p:ext>
            </p:extLst>
          </p:nvPr>
        </p:nvGraphicFramePr>
        <p:xfrm>
          <a:off x="4495800" y="3505200"/>
          <a:ext cx="400855" cy="542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1" r:id="rId8" imgW="152268" imgH="203024" progId="Equation.3">
                  <p:embed/>
                </p:oleObj>
              </mc:Choice>
              <mc:Fallback>
                <p:oleObj r:id="rId8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05200"/>
                        <a:ext cx="400855" cy="5421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45013" y="3706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41190"/>
              </p:ext>
            </p:extLst>
          </p:nvPr>
        </p:nvGraphicFramePr>
        <p:xfrm>
          <a:off x="10363200" y="3733800"/>
          <a:ext cx="83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2" r:id="rId10" imgW="355292" imgH="203024" progId="Equation.3">
                  <p:embed/>
                </p:oleObj>
              </mc:Choice>
              <mc:Fallback>
                <p:oleObj r:id="rId10" imgW="355292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3200" y="3733800"/>
                        <a:ext cx="838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52400" y="5105400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>
                <a:latin typeface="Times New Roman" panose="02020603050405020304" pitchFamily="18" charset="0"/>
              </a:rPr>
              <a:t>7</a:t>
            </a:r>
            <a:r>
              <a:rPr kumimoji="1" lang="zh-CN" altLang="en-US" sz="2400">
                <a:latin typeface="Times New Roman" panose="02020603050405020304" pitchFamily="18" charset="0"/>
              </a:rPr>
              <a:t>．真空中有一电流元     ，在由它起始的矢径    的端点处的磁感应强度的数学表达式为</a:t>
            </a:r>
            <a:r>
              <a:rPr kumimoji="1" lang="zh-CN" altLang="en-US" sz="2400" u="sng">
                <a:latin typeface="Times New Roman" panose="02020603050405020304" pitchFamily="18" charset="0"/>
              </a:rPr>
              <a:t>               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．</a:t>
            </a:r>
          </a:p>
          <a:p>
            <a:pPr eaLnBrk="0" hangingPunct="0"/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871142"/>
              </p:ext>
            </p:extLst>
          </p:nvPr>
        </p:nvGraphicFramePr>
        <p:xfrm>
          <a:off x="3200400" y="5181600"/>
          <a:ext cx="457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3" r:id="rId12" imgW="253780" imgH="215713" progId="Equation.3">
                  <p:embed/>
                </p:oleObj>
              </mc:Choice>
              <mc:Fallback>
                <p:oleObj r:id="rId12" imgW="253780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81600"/>
                        <a:ext cx="4572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288238"/>
              </p:ext>
            </p:extLst>
          </p:nvPr>
        </p:nvGraphicFramePr>
        <p:xfrm>
          <a:off x="6400800" y="5105400"/>
          <a:ext cx="3778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4" r:id="rId14" imgW="126780" imgH="164814" progId="Equation.3">
                  <p:embed/>
                </p:oleObj>
              </mc:Choice>
              <mc:Fallback>
                <p:oleObj r:id="rId14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105400"/>
                        <a:ext cx="3778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152900" y="3592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775735"/>
              </p:ext>
            </p:extLst>
          </p:nvPr>
        </p:nvGraphicFramePr>
        <p:xfrm>
          <a:off x="9753600" y="5105400"/>
          <a:ext cx="17907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5" r:id="rId16" imgW="1143000" imgH="431800" progId="Equation.3">
                  <p:embed/>
                </p:oleObj>
              </mc:Choice>
              <mc:Fallback>
                <p:oleObj r:id="rId16" imgW="114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5105400"/>
                        <a:ext cx="17907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40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7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" y="1219200"/>
            <a:ext cx="9144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latin typeface="Times New Roman" panose="02020603050405020304" pitchFamily="18" charset="0"/>
              </a:rPr>
              <a:t>8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．</a:t>
            </a:r>
            <a:r>
              <a:rPr kumimoji="1" lang="zh-CN" altLang="en-US" sz="2400">
                <a:latin typeface="Times New Roman" panose="02020603050405020304" pitchFamily="18" charset="0"/>
              </a:rPr>
              <a:t>    一半径为 </a:t>
            </a: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zh-CN" altLang="en-US" sz="2400"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latin typeface="Times New Roman" panose="02020603050405020304" pitchFamily="18" charset="0"/>
              </a:rPr>
              <a:t>10cm</a:t>
            </a:r>
            <a:r>
              <a:rPr kumimoji="1" lang="zh-CN" altLang="en-US" sz="2400">
                <a:latin typeface="Times New Roman" panose="02020603050405020304" pitchFamily="18" charset="0"/>
              </a:rPr>
              <a:t>的细导线圆环，流过强度 </a:t>
            </a:r>
            <a:r>
              <a:rPr kumimoji="1" lang="en-US" altLang="zh-CN" sz="2400">
                <a:latin typeface="Times New Roman" panose="02020603050405020304" pitchFamily="18" charset="0"/>
              </a:rPr>
              <a:t>I</a:t>
            </a:r>
            <a:r>
              <a:rPr kumimoji="1" lang="zh-CN" altLang="en-US" sz="2400"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latin typeface="Times New Roman" panose="02020603050405020304" pitchFamily="18" charset="0"/>
              </a:rPr>
              <a:t>3 A</a:t>
            </a:r>
            <a:r>
              <a:rPr kumimoji="1" lang="zh-CN" altLang="en-US" sz="2400">
                <a:latin typeface="Times New Roman" panose="02020603050405020304" pitchFamily="18" charset="0"/>
              </a:rPr>
              <a:t>的电流，那么细环中心的磁感应强度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</a:rPr>
              <a:t>＝</a:t>
            </a:r>
            <a:r>
              <a:rPr kumimoji="1" lang="zh-CN" altLang="en-US" sz="2400" u="sng">
                <a:latin typeface="Times New Roman" panose="02020603050405020304" pitchFamily="18" charset="0"/>
              </a:rPr>
              <a:t>             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．</a:t>
            </a:r>
          </a:p>
          <a:p>
            <a:pPr algn="just" eaLnBrk="0" hangingPunct="0"/>
            <a:r>
              <a:rPr kumimoji="1" lang="zh-CN" altLang="en-US" sz="2400">
                <a:latin typeface="Times New Roman" panose="02020603050405020304" pitchFamily="18" charset="0"/>
              </a:rPr>
              <a:t>［真空中的磁导率                                               ］</a:t>
            </a:r>
          </a:p>
          <a:p>
            <a:pPr eaLnBrk="0" hangingPunct="0"/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809613"/>
              </p:ext>
            </p:extLst>
          </p:nvPr>
        </p:nvGraphicFramePr>
        <p:xfrm>
          <a:off x="3048000" y="1981200"/>
          <a:ext cx="2514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6" r:id="rId4" imgW="1397000" imgH="241300" progId="Equation.3">
                  <p:embed/>
                </p:oleObj>
              </mc:Choice>
              <mc:Fallback>
                <p:oleObj r:id="rId4" imgW="1397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25146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84688" y="4240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910230"/>
              </p:ext>
            </p:extLst>
          </p:nvPr>
        </p:nvGraphicFramePr>
        <p:xfrm>
          <a:off x="9906000" y="1447800"/>
          <a:ext cx="15351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7" r:id="rId6" imgW="787058" imgH="203112" progId="Equation.3">
                  <p:embed/>
                </p:oleObj>
              </mc:Choice>
              <mc:Fallback>
                <p:oleObj r:id="rId6" imgW="7870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0" y="1447800"/>
                        <a:ext cx="153511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2667000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9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一质量为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，电荷为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q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的粒子，以速度    垂直进入均匀的稳恒磁场      中，电荷将作半径为</a:t>
            </a:r>
            <a:r>
              <a:rPr kumimoji="1" lang="zh-CN" altLang="en-US" sz="2400" u="sng" dirty="0">
                <a:latin typeface="Times New Roman" panose="02020603050405020304" pitchFamily="18" charset="0"/>
              </a:rPr>
              <a:t>           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的圆周运动．</a:t>
            </a:r>
          </a:p>
          <a:p>
            <a:pPr eaLnBrk="0" hangingPunct="0"/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745765"/>
              </p:ext>
            </p:extLst>
          </p:nvPr>
        </p:nvGraphicFramePr>
        <p:xfrm>
          <a:off x="5943600" y="2667000"/>
          <a:ext cx="322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8" r:id="rId8" imgW="164957" imgH="253780" progId="Equation.3">
                  <p:embed/>
                </p:oleObj>
              </mc:Choice>
              <mc:Fallback>
                <p:oleObj r:id="rId8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667000"/>
                        <a:ext cx="32226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577666"/>
              </p:ext>
            </p:extLst>
          </p:nvPr>
        </p:nvGraphicFramePr>
        <p:xfrm>
          <a:off x="725488" y="2971800"/>
          <a:ext cx="377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9" r:id="rId10" imgW="152268" imgH="203024" progId="Equation.3">
                  <p:embed/>
                </p:oleObj>
              </mc:Choice>
              <mc:Fallback>
                <p:oleObj r:id="rId10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2971800"/>
                        <a:ext cx="3778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484688" y="4229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83314"/>
              </p:ext>
            </p:extLst>
          </p:nvPr>
        </p:nvGraphicFramePr>
        <p:xfrm>
          <a:off x="9753600" y="3048000"/>
          <a:ext cx="14589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0" r:id="rId12" imgW="787400" imgH="228600" progId="Equation.3">
                  <p:embed/>
                </p:oleObj>
              </mc:Choice>
              <mc:Fallback>
                <p:oleObj r:id="rId12" imgW="78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3048000"/>
                        <a:ext cx="145891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04800" y="3962400"/>
            <a:ext cx="9144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10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．（本题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分）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</a:rPr>
              <a:t>    一长直螺线管是由直径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＝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0.2mm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的漆包线密绕而成．当它通以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＝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0.5A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的电流时，其内部的磁感应强度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＝</a:t>
            </a:r>
            <a:r>
              <a:rPr kumimoji="1" lang="zh-CN" altLang="en-US" sz="2400" u="sng" dirty="0">
                <a:latin typeface="Times New Roman" panose="02020603050405020304" pitchFamily="18" charset="0"/>
              </a:rPr>
              <a:t>              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．（忽略绝缘层厚度）（                                    ）</a:t>
            </a:r>
          </a:p>
          <a:p>
            <a:pPr eaLnBrk="0" hangingPunct="0"/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993118"/>
              </p:ext>
            </p:extLst>
          </p:nvPr>
        </p:nvGraphicFramePr>
        <p:xfrm>
          <a:off x="2209800" y="5029200"/>
          <a:ext cx="2667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1" r:id="rId14" imgW="1282700" imgH="241300" progId="Equation.3">
                  <p:embed/>
                </p:oleObj>
              </mc:Choice>
              <mc:Fallback>
                <p:oleObj r:id="rId14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26670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564063" y="4240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65414"/>
              </p:ext>
            </p:extLst>
          </p:nvPr>
        </p:nvGraphicFramePr>
        <p:xfrm>
          <a:off x="10058400" y="4495800"/>
          <a:ext cx="12192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2" r:id="rId16" imgW="622030" imgH="203112" progId="Equation.3">
                  <p:embed/>
                </p:oleObj>
              </mc:Choice>
              <mc:Fallback>
                <p:oleObj r:id="rId16" imgW="62203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0" y="4495800"/>
                        <a:ext cx="12192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03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33528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铁磁质   顺磁质	    抗磁质	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914400"/>
            <a:ext cx="9144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latin typeface="Times New Roman" panose="02020603050405020304" pitchFamily="18" charset="0"/>
              </a:rPr>
              <a:t>11.</a:t>
            </a: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>
                <a:latin typeface="Times New Roman" panose="02020603050405020304" pitchFamily="18" charset="0"/>
              </a:rPr>
              <a:t>图示为三种不同的磁介质的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</a:rPr>
              <a:t>～</a:t>
            </a:r>
            <a:r>
              <a:rPr kumimoji="1" lang="en-US" altLang="zh-CN" sz="2400">
                <a:latin typeface="Times New Roman" panose="02020603050405020304" pitchFamily="18" charset="0"/>
              </a:rPr>
              <a:t>H</a:t>
            </a:r>
            <a:r>
              <a:rPr kumimoji="1" lang="zh-CN" altLang="en-US" sz="2400">
                <a:latin typeface="Times New Roman" panose="02020603050405020304" pitchFamily="18" charset="0"/>
              </a:rPr>
              <a:t>关系曲线，其中虚线表示的是                     的关系．说明</a:t>
            </a: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</a:rPr>
              <a:t>、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</a:rPr>
              <a:t>、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zh-CN" altLang="en-US" sz="2400">
                <a:latin typeface="Times New Roman" panose="02020603050405020304" pitchFamily="18" charset="0"/>
              </a:rPr>
              <a:t>各代表哪一类磁介质的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</a:rPr>
              <a:t>～</a:t>
            </a:r>
            <a:r>
              <a:rPr kumimoji="1" lang="en-US" altLang="zh-CN" sz="2400">
                <a:latin typeface="Times New Roman" panose="02020603050405020304" pitchFamily="18" charset="0"/>
              </a:rPr>
              <a:t>H</a:t>
            </a:r>
            <a:r>
              <a:rPr kumimoji="1" lang="zh-CN" altLang="en-US" sz="2400">
                <a:latin typeface="Times New Roman" panose="02020603050405020304" pitchFamily="18" charset="0"/>
              </a:rPr>
              <a:t>关系曲线：</a:t>
            </a:r>
          </a:p>
          <a:p>
            <a:pPr algn="just" eaLnBrk="0" hangingPunct="0"/>
            <a:r>
              <a:rPr kumimoji="1" lang="zh-CN" altLang="en-US" sz="2400">
                <a:latin typeface="Times New Roman" panose="02020603050405020304" pitchFamily="18" charset="0"/>
              </a:rPr>
              <a:t>    </a:t>
            </a: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</a:rPr>
              <a:t>代表</a:t>
            </a:r>
            <a:r>
              <a:rPr kumimoji="1" lang="zh-CN" altLang="en-US" sz="2400" u="sng">
                <a:latin typeface="Times New Roman" panose="02020603050405020304" pitchFamily="18" charset="0"/>
              </a:rPr>
              <a:t>             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 的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</a:rPr>
              <a:t>～</a:t>
            </a:r>
            <a:r>
              <a:rPr kumimoji="1" lang="en-US" altLang="zh-CN" sz="2400">
                <a:latin typeface="Times New Roman" panose="02020603050405020304" pitchFamily="18" charset="0"/>
              </a:rPr>
              <a:t>H</a:t>
            </a:r>
            <a:r>
              <a:rPr kumimoji="1" lang="zh-CN" altLang="en-US" sz="2400">
                <a:latin typeface="Times New Roman" panose="02020603050405020304" pitchFamily="18" charset="0"/>
              </a:rPr>
              <a:t>关系曲线．</a:t>
            </a:r>
          </a:p>
          <a:p>
            <a:pPr algn="just" eaLnBrk="0" hangingPunct="0"/>
            <a:r>
              <a:rPr kumimoji="1" lang="zh-CN" altLang="en-US" sz="2400">
                <a:latin typeface="Times New Roman" panose="02020603050405020304" pitchFamily="18" charset="0"/>
              </a:rPr>
              <a:t>    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</a:rPr>
              <a:t>代表</a:t>
            </a:r>
            <a:r>
              <a:rPr kumimoji="1" lang="zh-CN" altLang="en-US" sz="2400" u="sng">
                <a:latin typeface="Times New Roman" panose="02020603050405020304" pitchFamily="18" charset="0"/>
              </a:rPr>
              <a:t>             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 的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</a:rPr>
              <a:t>～</a:t>
            </a:r>
            <a:r>
              <a:rPr kumimoji="1" lang="en-US" altLang="zh-CN" sz="2400">
                <a:latin typeface="Times New Roman" panose="02020603050405020304" pitchFamily="18" charset="0"/>
              </a:rPr>
              <a:t>H</a:t>
            </a:r>
            <a:r>
              <a:rPr kumimoji="1" lang="zh-CN" altLang="en-US" sz="2400">
                <a:latin typeface="Times New Roman" panose="02020603050405020304" pitchFamily="18" charset="0"/>
              </a:rPr>
              <a:t>关系曲线．</a:t>
            </a:r>
          </a:p>
          <a:p>
            <a:pPr algn="just" eaLnBrk="0" hangingPunct="0"/>
            <a:r>
              <a:rPr kumimoji="1" lang="zh-CN" altLang="en-US" sz="2400">
                <a:latin typeface="Times New Roman" panose="02020603050405020304" pitchFamily="18" charset="0"/>
              </a:rPr>
              <a:t>    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zh-CN" altLang="en-US" sz="2400">
                <a:latin typeface="Times New Roman" panose="02020603050405020304" pitchFamily="18" charset="0"/>
              </a:rPr>
              <a:t>代表</a:t>
            </a:r>
            <a:r>
              <a:rPr kumimoji="1" lang="zh-CN" altLang="en-US" sz="2400" u="sng">
                <a:latin typeface="Times New Roman" panose="02020603050405020304" pitchFamily="18" charset="0"/>
              </a:rPr>
              <a:t>             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 的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</a:rPr>
              <a:t>～</a:t>
            </a:r>
            <a:r>
              <a:rPr kumimoji="1" lang="en-US" altLang="zh-CN" sz="2400">
                <a:latin typeface="Times New Roman" panose="02020603050405020304" pitchFamily="18" charset="0"/>
              </a:rPr>
              <a:t>H</a:t>
            </a:r>
            <a:r>
              <a:rPr kumimoji="1" lang="zh-CN" altLang="en-US" sz="2400">
                <a:latin typeface="Times New Roman" panose="02020603050405020304" pitchFamily="18" charset="0"/>
              </a:rPr>
              <a:t>关系曲线．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318127"/>
              </p:ext>
            </p:extLst>
          </p:nvPr>
        </p:nvGraphicFramePr>
        <p:xfrm>
          <a:off x="838200" y="1371600"/>
          <a:ext cx="11318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3" r:id="rId4" imgW="583947" imgH="228501" progId="Equation.3">
                  <p:embed/>
                </p:oleObj>
              </mc:Choice>
              <mc:Fallback>
                <p:oleObj r:id="rId4" imgW="5839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1131888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 descr="9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828800"/>
            <a:ext cx="3276600" cy="236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28600" y="4419601"/>
            <a:ext cx="9144000" cy="1938338"/>
            <a:chOff x="0" y="1344"/>
            <a:chExt cx="5760" cy="1221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0" y="1344"/>
              <a:ext cx="5760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Times New Roman" panose="02020603050405020304" pitchFamily="18" charset="0"/>
                  <a:ea typeface="方正大黑简体" pitchFamily="2" charset="-122"/>
                </a:rPr>
                <a:t>12. 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ea typeface="方正大黑简体" pitchFamily="2" charset="-122"/>
                </a:rPr>
                <a:t>一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个绕有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方正大黑简体" pitchFamily="2" charset="-122"/>
                </a:rPr>
                <a:t>500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匝导线的平均周长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方正大黑简体" pitchFamily="2" charset="-122"/>
                </a:rPr>
                <a:t>50cm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的细环，载有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方正大黑简体" pitchFamily="2" charset="-122"/>
                </a:rPr>
                <a:t>0.3A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电流时，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     铁芯的相对磁导率为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方正大黑简体" pitchFamily="2" charset="-122"/>
                </a:rPr>
                <a:t>600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。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       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方正大黑简体" pitchFamily="2" charset="-122"/>
                </a:rPr>
                <a:t>1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）铁芯中的磁感应强度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方正大黑简体" pitchFamily="2" charset="-122"/>
                </a:rPr>
                <a:t>B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为                                  。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       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方正大黑简体" pitchFamily="2" charset="-122"/>
                </a:rPr>
                <a:t>2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）铁芯中的磁场强度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方正大黑简体" pitchFamily="2" charset="-122"/>
                </a:rPr>
                <a:t>H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方正大黑简体" pitchFamily="2" charset="-122"/>
                </a:rPr>
                <a:t>为                                   。</a:t>
              </a: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784" y="220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640" y="249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2562" y="1632"/>
            <a:ext cx="15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4" name="Equation" r:id="rId7" imgW="1422360" imgH="241200" progId="Equation.3">
                    <p:embed/>
                  </p:oleObj>
                </mc:Choice>
                <mc:Fallback>
                  <p:oleObj name="Equation" r:id="rId7" imgW="1422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632"/>
                          <a:ext cx="159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488964"/>
              </p:ext>
            </p:extLst>
          </p:nvPr>
        </p:nvGraphicFramePr>
        <p:xfrm>
          <a:off x="4981575" y="5302250"/>
          <a:ext cx="13287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5" name="Equation" r:id="rId9" imgW="520560" imgH="203040" progId="Equation.3">
                  <p:embed/>
                </p:oleObj>
              </mc:Choice>
              <mc:Fallback>
                <p:oleObj name="Equation" r:id="rId9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5302250"/>
                        <a:ext cx="13287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23476"/>
              </p:ext>
            </p:extLst>
          </p:nvPr>
        </p:nvGraphicFramePr>
        <p:xfrm>
          <a:off x="4683125" y="5805488"/>
          <a:ext cx="17176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6" name="Equation" r:id="rId11" imgW="672840" imgH="203040" progId="Equation.3">
                  <p:embed/>
                </p:oleObj>
              </mc:Choice>
              <mc:Fallback>
                <p:oleObj name="Equation" r:id="rId11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5805488"/>
                        <a:ext cx="17176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4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4572000" y="1268413"/>
          <a:ext cx="1905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10" name="Equation" r:id="rId3" imgW="1015920" imgH="431640" progId="Equation.DSMT4">
                  <p:embed/>
                </p:oleObj>
              </mc:Choice>
              <mc:Fallback>
                <p:oleObj name="Equation" r:id="rId3" imgW="1015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68413"/>
                        <a:ext cx="1905000" cy="8096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58888" y="1700213"/>
            <a:ext cx="2051050" cy="485775"/>
          </a:xfrm>
          <a:prstGeom prst="rect">
            <a:avLst/>
          </a:prstGeom>
          <a:solidFill>
            <a:srgbClr val="FFFF66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垂直纸面向里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7950" y="836613"/>
            <a:ext cx="899160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宋体" panose="02010600030101010101" pitchFamily="2" charset="-122"/>
              </a:rPr>
              <a:t>13. </a:t>
            </a:r>
            <a:r>
              <a:rPr kumimoji="1" lang="zh-CN" altLang="en-US" sz="2400" b="1" dirty="0" smtClean="0">
                <a:latin typeface="宋体" panose="02010600030101010101" pitchFamily="2" charset="-122"/>
              </a:rPr>
              <a:t>无限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长直导线在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P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处弯成半径为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R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的圆，当通以电流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I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时，则在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</a:rPr>
              <a:t> 圆心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O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点的磁感应强度大小等于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</a:rPr>
              <a:t>方向为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839200" y="838200"/>
            <a:ext cx="3048000" cy="1524000"/>
            <a:chOff x="3360" y="3120"/>
            <a:chExt cx="1920" cy="960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360" y="388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888" y="3120"/>
              <a:ext cx="864" cy="7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224" y="3840"/>
              <a:ext cx="192" cy="96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408" y="38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800" y="38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3888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320" y="32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4272" y="316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11" name="Equation" r:id="rId5" imgW="152280" imgH="164880" progId="Equation.3">
                    <p:embed/>
                  </p:oleObj>
                </mc:Choice>
                <mc:Fallback>
                  <p:oleObj name="Equation" r:id="rId5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16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3703" y="3408"/>
            <a:ext cx="1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12" name="Equation" r:id="rId7" imgW="126720" imgH="164880" progId="Equation.3">
                    <p:embed/>
                  </p:oleObj>
                </mc:Choice>
                <mc:Fallback>
                  <p:oleObj name="Equation" r:id="rId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" y="3408"/>
                          <a:ext cx="18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4231" y="3493"/>
            <a:ext cx="185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13" name="Equation" r:id="rId9" imgW="126720" imgH="139680" progId="Equation.3">
                    <p:embed/>
                  </p:oleObj>
                </mc:Choice>
                <mc:Fallback>
                  <p:oleObj name="Equation" r:id="rId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1" y="3493"/>
                          <a:ext cx="185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4194" y="3840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14" name="Equation" r:id="rId11" imgW="152280" imgH="164880" progId="Equation.3">
                    <p:embed/>
                  </p:oleObj>
                </mc:Choice>
                <mc:Fallback>
                  <p:oleObj name="Equation" r:id="rId11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4" y="3840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28600" y="2590800"/>
            <a:ext cx="11582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14.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在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无限长直载流导线的右侧有面积为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S 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方正大黑简体" pitchFamily="2" charset="-122"/>
              </a:rPr>
              <a:t>1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和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S 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方正大黑简体" pitchFamily="2" charset="-122"/>
              </a:rPr>
              <a:t>2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的两个矩形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回路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。两个回路与长直载流导线在同一平面，且矩形回路的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一边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与长直载流导线平行，则通过面积为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S 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方正大黑简体" pitchFamily="2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的矩形回路的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磁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通量与面积为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S 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方正大黑简体" pitchFamily="2" charset="-122"/>
              </a:rPr>
              <a:t>2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矩形回路的磁通量之比为                            。</a:t>
            </a:r>
          </a:p>
        </p:txBody>
      </p: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3962400" y="3886200"/>
            <a:ext cx="3124200" cy="2133600"/>
            <a:chOff x="3312" y="1776"/>
            <a:chExt cx="1968" cy="1344"/>
          </a:xfrm>
        </p:grpSpPr>
        <p:grpSp>
          <p:nvGrpSpPr>
            <p:cNvPr id="19" name="Group 6"/>
            <p:cNvGrpSpPr>
              <a:grpSpLocks/>
            </p:cNvGrpSpPr>
            <p:nvPr/>
          </p:nvGrpSpPr>
          <p:grpSpPr bwMode="auto">
            <a:xfrm>
              <a:off x="3312" y="1776"/>
              <a:ext cx="336" cy="1344"/>
              <a:chOff x="3408" y="1440"/>
              <a:chExt cx="336" cy="1344"/>
            </a:xfrm>
          </p:grpSpPr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 flipV="1">
                <a:off x="3744" y="1680"/>
                <a:ext cx="0" cy="72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2" name="Object 9"/>
              <p:cNvGraphicFramePr>
                <a:graphicFrameLocks noChangeAspect="1"/>
              </p:cNvGraphicFramePr>
              <p:nvPr/>
            </p:nvGraphicFramePr>
            <p:xfrm>
              <a:off x="3408" y="1872"/>
              <a:ext cx="225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215" name="Equation" r:id="rId13" imgW="126720" imgH="164880" progId="Equation.3">
                      <p:embed/>
                    </p:oleObj>
                  </mc:Choice>
                  <mc:Fallback>
                    <p:oleObj name="Equation" r:id="rId13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1872"/>
                            <a:ext cx="225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648" y="264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" name="Object 11"/>
            <p:cNvGraphicFramePr>
              <a:graphicFrameLocks noChangeAspect="1"/>
            </p:cNvGraphicFramePr>
            <p:nvPr/>
          </p:nvGraphicFramePr>
          <p:xfrm>
            <a:off x="3792" y="2688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16" name="Equation" r:id="rId15" imgW="126720" imgH="139680" progId="Equation.3">
                    <p:embed/>
                  </p:oleObj>
                </mc:Choice>
                <mc:Fallback>
                  <p:oleObj name="Equation" r:id="rId1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688"/>
                          <a:ext cx="17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2"/>
            <p:cNvGraphicFramePr>
              <a:graphicFrameLocks noChangeAspect="1"/>
            </p:cNvGraphicFramePr>
            <p:nvPr/>
          </p:nvGraphicFramePr>
          <p:xfrm>
            <a:off x="4176" y="2160"/>
            <a:ext cx="23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17" name="Equation" r:id="rId17" imgW="164880" imgH="215640" progId="Equation.3">
                    <p:embed/>
                  </p:oleObj>
                </mc:Choice>
                <mc:Fallback>
                  <p:oleObj name="Equation" r:id="rId17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160"/>
                          <a:ext cx="234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080" y="2064"/>
              <a:ext cx="1200" cy="480"/>
            </a:xfrm>
            <a:prstGeom prst="rect">
              <a:avLst/>
            </a:prstGeom>
            <a:noFill/>
            <a:ln w="1905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4512" y="20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4080" y="264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64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" name="Object 17"/>
            <p:cNvGraphicFramePr>
              <a:graphicFrameLocks noChangeAspect="1"/>
            </p:cNvGraphicFramePr>
            <p:nvPr/>
          </p:nvGraphicFramePr>
          <p:xfrm>
            <a:off x="4224" y="2688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18" name="Equation" r:id="rId19" imgW="126720" imgH="139680" progId="Equation.3">
                    <p:embed/>
                  </p:oleObj>
                </mc:Choice>
                <mc:Fallback>
                  <p:oleObj name="Equation" r:id="rId1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688"/>
                          <a:ext cx="17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8"/>
            <p:cNvGraphicFramePr>
              <a:graphicFrameLocks noChangeAspect="1"/>
            </p:cNvGraphicFramePr>
            <p:nvPr/>
          </p:nvGraphicFramePr>
          <p:xfrm>
            <a:off x="4761" y="2640"/>
            <a:ext cx="27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19" name="Equation" r:id="rId20" imgW="203040" imgH="177480" progId="Equation.3">
                    <p:embed/>
                  </p:oleObj>
                </mc:Choice>
                <mc:Fallback>
                  <p:oleObj name="Equation" r:id="rId20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1" y="2640"/>
                          <a:ext cx="27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9"/>
            <p:cNvGraphicFramePr>
              <a:graphicFrameLocks noChangeAspect="1"/>
            </p:cNvGraphicFramePr>
            <p:nvPr/>
          </p:nvGraphicFramePr>
          <p:xfrm>
            <a:off x="4743" y="2160"/>
            <a:ext cx="25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20" name="Equation" r:id="rId22" imgW="177480" imgH="215640" progId="Equation.3">
                    <p:embed/>
                  </p:oleObj>
                </mc:Choice>
                <mc:Fallback>
                  <p:oleObj name="Equation" r:id="rId22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" y="2160"/>
                          <a:ext cx="25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8382000" y="3657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方正大黑简体" pitchFamily="2" charset="-122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方正大黑简体" pitchFamily="2" charset="-122"/>
              </a:rPr>
              <a:t>：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方正大黑简体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96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  <p:bldP spid="3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304800" y="838200"/>
            <a:ext cx="1143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15.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长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直电缆由一个圆柱导体和一共轴圆筒状导体组成，两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导体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中有等值反向均匀电流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I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通过。其间充满磁导率为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的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均匀磁介质。介质中离中心轴距离为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方正大黑简体" pitchFamily="2" charset="-122"/>
              </a:rPr>
              <a:t>r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的某点处的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方正大黑简体" pitchFamily="2" charset="-122"/>
              </a:rPr>
              <a:t>磁场强度的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大小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H =            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，磁感应强度的大小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方正大黑简体" pitchFamily="2" charset="-122"/>
              </a:rPr>
              <a:t>B =               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方正大黑简体" pitchFamily="2" charset="-122"/>
              </a:rPr>
              <a:t>。 </a:t>
            </a:r>
          </a:p>
        </p:txBody>
      </p:sp>
      <p:graphicFrame>
        <p:nvGraphicFramePr>
          <p:cNvPr id="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587560"/>
              </p:ext>
            </p:extLst>
          </p:nvPr>
        </p:nvGraphicFramePr>
        <p:xfrm>
          <a:off x="3498850" y="1600200"/>
          <a:ext cx="8318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0" name="Equation" r:id="rId3" imgW="291960" imgH="393480" progId="Equation.3">
                  <p:embed/>
                </p:oleObj>
              </mc:Choice>
              <mc:Fallback>
                <p:oleObj name="Equation" r:id="rId3" imgW="291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1600200"/>
                        <a:ext cx="8318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61979"/>
              </p:ext>
            </p:extLst>
          </p:nvPr>
        </p:nvGraphicFramePr>
        <p:xfrm>
          <a:off x="8001000" y="1600200"/>
          <a:ext cx="8318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1" name="Equation" r:id="rId5" imgW="291960" imgH="393480" progId="Equation.3">
                  <p:embed/>
                </p:oleObj>
              </mc:Choice>
              <mc:Fallback>
                <p:oleObj name="Equation" r:id="rId5" imgW="291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600200"/>
                        <a:ext cx="8318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2743200"/>
            <a:ext cx="9448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 smtClean="0">
                <a:latin typeface="Times New Roman" panose="02020603050405020304" pitchFamily="18" charset="0"/>
              </a:rPr>
              <a:t>16.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边长为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的等边三角形线圈，通有电流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，则线圈中心处的磁感强度的大小为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________________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2209800"/>
            <a:ext cx="1471809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8EC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040340"/>
              </p:ext>
            </p:extLst>
          </p:nvPr>
        </p:nvGraphicFramePr>
        <p:xfrm>
          <a:off x="5638800" y="3200400"/>
          <a:ext cx="18351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2" name="Equation" r:id="rId8" imgW="761669" imgH="228501" progId="Equation.DSMT4">
                  <p:embed/>
                </p:oleObj>
              </mc:Choice>
              <mc:Fallback>
                <p:oleObj name="Equation" r:id="rId8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200400"/>
                        <a:ext cx="1835150" cy="5508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4343400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17.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 一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无限长载流直导线，通有电流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，弯成如图形状．设各线段皆在纸面内，则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点磁感强度的大小为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________________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495800"/>
            <a:ext cx="2517775" cy="165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8EC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940432"/>
              </p:ext>
            </p:extLst>
          </p:nvPr>
        </p:nvGraphicFramePr>
        <p:xfrm>
          <a:off x="6096000" y="5257800"/>
          <a:ext cx="1295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3" name="Equation" r:id="rId11" imgW="634725" imgH="406224" progId="Equation.DSMT4">
                  <p:embed/>
                </p:oleObj>
              </mc:Choice>
              <mc:Fallback>
                <p:oleObj name="Equation" r:id="rId11" imgW="63472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257800"/>
                        <a:ext cx="1295400" cy="8318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94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878241"/>
              </p:ext>
            </p:extLst>
          </p:nvPr>
        </p:nvGraphicFramePr>
        <p:xfrm>
          <a:off x="1676400" y="914400"/>
          <a:ext cx="6746875" cy="498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3" name="Equation" r:id="rId3" imgW="3327120" imgH="2514600" progId="Equation.3">
                  <p:embed/>
                </p:oleObj>
              </mc:Choice>
              <mc:Fallback>
                <p:oleObj name="Equation" r:id="rId3" imgW="3327120" imgH="251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14400"/>
                        <a:ext cx="6746875" cy="498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7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" y="990600"/>
            <a:ext cx="1196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 smtClean="0">
                <a:latin typeface="Times New Roman" panose="02020603050405020304" pitchFamily="18" charset="0"/>
              </a:rPr>
              <a:t>18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、长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直电缆由一个圆柱导体和一共轴圆筒状导体组成，两导体中有等值反向均匀电流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通过，其间充满磁导率为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μ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的均匀磁介质．介质中离中心轴距离为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的某点处的磁场强度的大小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=________________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，磁感强度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的大小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=__________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． 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62200" y="2209800"/>
            <a:ext cx="1558925" cy="46672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/ (2 π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239000" y="2209800"/>
            <a:ext cx="1941513" cy="46672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μ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I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/ (2 π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3276600"/>
            <a:ext cx="8458200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 smtClean="0"/>
              <a:t>19</a:t>
            </a:r>
            <a:r>
              <a:rPr lang="zh-CN" altLang="en-US" sz="2400" b="1" dirty="0" smtClean="0"/>
              <a:t>．在</a:t>
            </a:r>
            <a:r>
              <a:rPr lang="zh-CN" altLang="en-US" sz="2400" b="1" dirty="0"/>
              <a:t>真空中，电流</a:t>
            </a:r>
            <a:r>
              <a:rPr lang="en-US" altLang="zh-CN" sz="2400" b="1" i="1" dirty="0"/>
              <a:t>I</a:t>
            </a:r>
            <a:r>
              <a:rPr lang="zh-CN" altLang="en-US" sz="2400" b="1" dirty="0"/>
              <a:t>由长直导线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沿垂直</a:t>
            </a:r>
            <a:r>
              <a:rPr lang="en-US" altLang="zh-CN" sz="2400" b="1" i="1" dirty="0" err="1"/>
              <a:t>bc</a:t>
            </a:r>
            <a:r>
              <a:rPr lang="zh-CN" altLang="en-US" sz="2400" b="1" dirty="0"/>
              <a:t>边方向经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点流入一由电阻均匀的导线构成的正三角形线框，再由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点沿平行</a:t>
            </a:r>
            <a:r>
              <a:rPr lang="en-US" altLang="zh-CN" sz="2400" b="1" i="1" dirty="0"/>
              <a:t>ac</a:t>
            </a:r>
            <a:r>
              <a:rPr lang="zh-CN" altLang="en-US" sz="2400" b="1" dirty="0"/>
              <a:t>边方向流出，经长直导线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返回电源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如图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．三角形框每边长为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zh-CN" altLang="en-US" sz="2400" b="1" dirty="0"/>
              <a:t>，则在该正三角框中心</a:t>
            </a:r>
            <a:r>
              <a:rPr lang="en-US" altLang="zh-CN" sz="2400" b="1" i="1" dirty="0"/>
              <a:t>O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点处磁感强度的大小</a:t>
            </a:r>
            <a:r>
              <a:rPr lang="en-US" altLang="zh-CN" sz="2400" b="1" i="1" dirty="0"/>
              <a:t>B </a:t>
            </a:r>
            <a:r>
              <a:rPr lang="en-US" altLang="zh-CN" sz="2400" b="1" dirty="0"/>
              <a:t>=________________</a:t>
            </a:r>
            <a:r>
              <a:rPr lang="zh-CN" altLang="en-US" sz="2400" b="1" dirty="0"/>
              <a:t>．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16" y="3429000"/>
            <a:ext cx="3109784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8EC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695115"/>
              </p:ext>
            </p:extLst>
          </p:nvPr>
        </p:nvGraphicFramePr>
        <p:xfrm>
          <a:off x="3733800" y="5334000"/>
          <a:ext cx="10668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5" name="Equation" r:id="rId4" imgW="482391" imgH="431613" progId="Equation.DSMT4">
                  <p:embed/>
                </p:oleObj>
              </mc:Choice>
              <mc:Fallback>
                <p:oleObj name="Equation" r:id="rId4" imgW="482391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334000"/>
                        <a:ext cx="10668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90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" y="1557785"/>
            <a:ext cx="8915400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indent="2619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 smtClean="0"/>
              <a:t>20</a:t>
            </a:r>
            <a:r>
              <a:rPr lang="zh-CN" altLang="en-US" sz="2400" b="1" dirty="0" smtClean="0"/>
              <a:t>．</a:t>
            </a:r>
            <a:r>
              <a:rPr lang="en-US" altLang="zh-CN" sz="2400" b="1" dirty="0" smtClean="0"/>
              <a:t>       </a:t>
            </a:r>
            <a:r>
              <a:rPr lang="zh-CN" altLang="en-US" sz="2400" b="1" dirty="0"/>
              <a:t>将半径为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的无限长导体薄壁管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厚度忽略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沿轴向割去一宽度为</a:t>
            </a:r>
            <a:r>
              <a:rPr lang="en-US" altLang="zh-CN" sz="2400" b="1" i="1" dirty="0"/>
              <a:t>h</a:t>
            </a:r>
            <a:r>
              <a:rPr lang="en-US" altLang="zh-CN" sz="2400" b="1" dirty="0"/>
              <a:t> ( </a:t>
            </a:r>
            <a:r>
              <a:rPr lang="en-US" altLang="zh-CN" sz="2400" b="1" i="1" dirty="0"/>
              <a:t>h</a:t>
            </a:r>
            <a:r>
              <a:rPr lang="en-US" altLang="zh-CN" sz="2400" b="1" dirty="0"/>
              <a:t> &lt;&lt; 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的无限长狭缝后，再沿轴向流有在管壁上均匀分布的电流，其面电流密度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垂直于电流的单位长度截线上的电流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为</a:t>
            </a:r>
            <a:r>
              <a:rPr lang="en-US" altLang="zh-CN" sz="2400" b="1" i="1" dirty="0" err="1"/>
              <a:t>i</a:t>
            </a:r>
            <a:r>
              <a:rPr lang="en-US" altLang="zh-CN" sz="2400" b="1" dirty="0"/>
              <a:t> (</a:t>
            </a:r>
            <a:r>
              <a:rPr lang="zh-CN" altLang="en-US" sz="2400" b="1" dirty="0"/>
              <a:t>如上图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，则管轴线磁感强度的大小是</a:t>
            </a:r>
            <a:r>
              <a:rPr lang="en-US" altLang="zh-CN" sz="2400" b="1" dirty="0"/>
              <a:t>__________________</a:t>
            </a:r>
            <a:r>
              <a:rPr lang="zh-CN" altLang="en-US" sz="2400" b="1" dirty="0"/>
              <a:t>．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914400"/>
            <a:ext cx="19097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8EC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76200" y="398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730681"/>
              </p:ext>
            </p:extLst>
          </p:nvPr>
        </p:nvGraphicFramePr>
        <p:xfrm>
          <a:off x="4953000" y="3505200"/>
          <a:ext cx="93662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9" name="Equation" r:id="rId4" imgW="342603" imgH="406048" progId="Equation.DSMT4">
                  <p:embed/>
                </p:oleObj>
              </mc:Choice>
              <mc:Fallback>
                <p:oleObj name="Equation" r:id="rId4" imgW="342603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936625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77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" y="828566"/>
            <a:ext cx="6248400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有一半径为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，流过稳恒电流为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圆弧形载流导线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，按图示方式置于均匀外磁场</a:t>
            </a:r>
            <a:r>
              <a:rPr lang="zh-CN" altLang="en-US" sz="2400" b="1" dirty="0"/>
              <a:t>中，则该载流导线所受的安培力大小为</a:t>
            </a:r>
            <a:r>
              <a:rPr lang="en-US" altLang="zh-CN" dirty="0"/>
              <a:t>_______________________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838200"/>
            <a:ext cx="23622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8EC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95600" y="1889125"/>
            <a:ext cx="80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aIB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457200" y="3244850"/>
            <a:ext cx="8534400" cy="1495425"/>
            <a:chOff x="144" y="192"/>
            <a:chExt cx="5376" cy="942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44" y="192"/>
              <a:ext cx="5376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22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、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一开口曲面如图，开口是半径为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的圆，均匀磁场    与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开口所决定平面的内法线的夹角为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，通过这个曲面的磁通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量为                                   。</a:t>
              </a: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4752" y="192"/>
            <a:ext cx="24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68" name="Equation" r:id="rId4" imgW="152334" imgH="190417" progId="Equation.3">
                    <p:embed/>
                  </p:oleObj>
                </mc:Choice>
                <mc:Fallback>
                  <p:oleObj name="Equation" r:id="rId4" imgW="152334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92"/>
                          <a:ext cx="24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4800600" y="4191000"/>
            <a:ext cx="3976688" cy="1447800"/>
            <a:chOff x="2880" y="864"/>
            <a:chExt cx="2505" cy="912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3360" y="873"/>
              <a:ext cx="1344" cy="855"/>
              <a:chOff x="3024" y="1039"/>
              <a:chExt cx="1344" cy="855"/>
            </a:xfrm>
          </p:grpSpPr>
          <p:sp>
            <p:nvSpPr>
              <p:cNvPr id="24" name="Arc 8"/>
              <p:cNvSpPr>
                <a:spLocks/>
              </p:cNvSpPr>
              <p:nvPr/>
            </p:nvSpPr>
            <p:spPr bwMode="auto">
              <a:xfrm flipV="1">
                <a:off x="3168" y="1039"/>
                <a:ext cx="1200" cy="855"/>
              </a:xfrm>
              <a:custGeom>
                <a:avLst/>
                <a:gdLst>
                  <a:gd name="T0" fmla="*/ 29 w 28446"/>
                  <a:gd name="T1" fmla="*/ 18 h 43200"/>
                  <a:gd name="T2" fmla="*/ 0 w 28446"/>
                  <a:gd name="T3" fmla="*/ 833 h 43200"/>
                  <a:gd name="T4" fmla="*/ 289 w 28446"/>
                  <a:gd name="T5" fmla="*/ 428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446" h="43200" fill="none" extrusionOk="0">
                    <a:moveTo>
                      <a:pt x="685" y="896"/>
                    </a:moveTo>
                    <a:cubicBezTo>
                      <a:pt x="2685" y="302"/>
                      <a:pt x="4760" y="-1"/>
                      <a:pt x="6846" y="0"/>
                    </a:cubicBezTo>
                    <a:cubicBezTo>
                      <a:pt x="18775" y="0"/>
                      <a:pt x="28446" y="9670"/>
                      <a:pt x="28446" y="21600"/>
                    </a:cubicBezTo>
                    <a:cubicBezTo>
                      <a:pt x="28446" y="33529"/>
                      <a:pt x="18775" y="43200"/>
                      <a:pt x="6846" y="43200"/>
                    </a:cubicBezTo>
                    <a:cubicBezTo>
                      <a:pt x="4518" y="43200"/>
                      <a:pt x="2207" y="42823"/>
                      <a:pt x="-1" y="42086"/>
                    </a:cubicBezTo>
                  </a:path>
                  <a:path w="28446" h="43200" stroke="0" extrusionOk="0">
                    <a:moveTo>
                      <a:pt x="685" y="896"/>
                    </a:moveTo>
                    <a:cubicBezTo>
                      <a:pt x="2685" y="302"/>
                      <a:pt x="4760" y="-1"/>
                      <a:pt x="6846" y="0"/>
                    </a:cubicBezTo>
                    <a:cubicBezTo>
                      <a:pt x="18775" y="0"/>
                      <a:pt x="28446" y="9670"/>
                      <a:pt x="28446" y="21600"/>
                    </a:cubicBezTo>
                    <a:cubicBezTo>
                      <a:pt x="28446" y="33529"/>
                      <a:pt x="18775" y="43200"/>
                      <a:pt x="6846" y="43200"/>
                    </a:cubicBezTo>
                    <a:cubicBezTo>
                      <a:pt x="4518" y="43200"/>
                      <a:pt x="2207" y="42823"/>
                      <a:pt x="-1" y="42086"/>
                    </a:cubicBezTo>
                    <a:lnTo>
                      <a:pt x="6846" y="21600"/>
                    </a:lnTo>
                    <a:lnTo>
                      <a:pt x="685" y="896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3024" y="1056"/>
                <a:ext cx="336" cy="816"/>
              </a:xfrm>
              <a:prstGeom prst="ellipse">
                <a:avLst/>
              </a:prstGeom>
              <a:solidFill>
                <a:srgbClr val="99CC00">
                  <a:alpha val="50195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880" y="1296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3168" y="864"/>
              <a:ext cx="960" cy="6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2880" y="864"/>
              <a:ext cx="720" cy="5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3504" y="864"/>
              <a:ext cx="1152" cy="7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3840" y="864"/>
              <a:ext cx="1296" cy="91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5184" y="912"/>
            <a:ext cx="201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69" name="Equation" r:id="rId6" imgW="152334" imgH="190417" progId="Equation.3">
                    <p:embed/>
                  </p:oleObj>
                </mc:Choice>
                <mc:Fallback>
                  <p:oleObj name="Equation" r:id="rId6" imgW="152334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912"/>
                          <a:ext cx="201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3504" y="1200"/>
              <a:ext cx="480" cy="9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" name="Object 17"/>
            <p:cNvGraphicFramePr>
              <a:graphicFrameLocks noChangeAspect="1"/>
            </p:cNvGraphicFramePr>
            <p:nvPr/>
          </p:nvGraphicFramePr>
          <p:xfrm>
            <a:off x="3696" y="1104"/>
            <a:ext cx="15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70" name="Equation" r:id="rId8" imgW="139579" imgH="177646" progId="Equation.3">
                    <p:embed/>
                  </p:oleObj>
                </mc:Choice>
                <mc:Fallback>
                  <p:oleObj name="Equation" r:id="rId8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104"/>
                          <a:ext cx="15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8"/>
            <p:cNvGraphicFramePr>
              <a:graphicFrameLocks noChangeAspect="1"/>
            </p:cNvGraphicFramePr>
            <p:nvPr/>
          </p:nvGraphicFramePr>
          <p:xfrm>
            <a:off x="3984" y="1030"/>
            <a:ext cx="16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71" name="Equation" r:id="rId10" imgW="121884" imgH="160056" progId="Equation.3">
                    <p:embed/>
                  </p:oleObj>
                </mc:Choice>
                <mc:Fallback>
                  <p:oleObj name="Equation" r:id="rId10" imgW="121884" imgH="16005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030"/>
                          <a:ext cx="16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504" y="12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" name="Object 20"/>
            <p:cNvGraphicFramePr>
              <a:graphicFrameLocks noChangeAspect="1"/>
            </p:cNvGraphicFramePr>
            <p:nvPr/>
          </p:nvGraphicFramePr>
          <p:xfrm>
            <a:off x="3504" y="1344"/>
            <a:ext cx="16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72" name="Equation" r:id="rId12" imgW="152268" imgH="152268" progId="Equation.3">
                    <p:embed/>
                  </p:oleObj>
                </mc:Choice>
                <mc:Fallback>
                  <p:oleObj name="Equation" r:id="rId12" imgW="152268" imgH="1522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344"/>
                          <a:ext cx="164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808706"/>
              </p:ext>
            </p:extLst>
          </p:nvPr>
        </p:nvGraphicFramePr>
        <p:xfrm>
          <a:off x="1828800" y="4267200"/>
          <a:ext cx="16002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3" name="Equation" r:id="rId14" imgW="701049" imgH="198072" progId="Equation.3">
                  <p:embed/>
                </p:oleObj>
              </mc:Choice>
              <mc:Fallback>
                <p:oleObj name="Equation" r:id="rId14" imgW="701049" imgH="1980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67200"/>
                        <a:ext cx="16002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96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33400" y="914399"/>
            <a:ext cx="11963400" cy="838199"/>
            <a:chOff x="192" y="1968"/>
            <a:chExt cx="7536" cy="528"/>
          </a:xfrm>
        </p:grpSpPr>
        <p:sp>
          <p:nvSpPr>
            <p:cNvPr id="3" name="Text Box 22"/>
            <p:cNvSpPr txBox="1">
              <a:spLocks noChangeArrowheads="1"/>
            </p:cNvSpPr>
            <p:nvPr/>
          </p:nvSpPr>
          <p:spPr bwMode="auto">
            <a:xfrm>
              <a:off x="192" y="1968"/>
              <a:ext cx="753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23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、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电子质量 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m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，电量 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e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，以速度 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v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飞入磁感应强度 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的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均匀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磁场中，   与    的夹角为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，电子作螺旋运动，螺旋线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的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螺距 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=                  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，半径 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=                 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。</a:t>
              </a:r>
            </a:p>
          </p:txBody>
        </p:sp>
        <p:graphicFrame>
          <p:nvGraphicFramePr>
            <p:cNvPr id="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966927"/>
                </p:ext>
              </p:extLst>
            </p:nvPr>
          </p:nvGraphicFramePr>
          <p:xfrm>
            <a:off x="6672" y="1968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19" name="Equation" r:id="rId3" imgW="152334" imgH="190417" progId="Equation.3">
                    <p:embed/>
                  </p:oleObj>
                </mc:Choice>
                <mc:Fallback>
                  <p:oleObj name="Equation" r:id="rId3" imgW="152334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2" y="1968"/>
                          <a:ext cx="1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5044018"/>
                </p:ext>
              </p:extLst>
            </p:nvPr>
          </p:nvGraphicFramePr>
          <p:xfrm>
            <a:off x="6288" y="2016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20" name="Equation" r:id="rId5" imgW="126780" imgH="164814" progId="Equation.3">
                    <p:embed/>
                  </p:oleObj>
                </mc:Choice>
                <mc:Fallback>
                  <p:oleObj name="Equation" r:id="rId5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8" y="2016"/>
                          <a:ext cx="1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25"/>
            <p:cNvSpPr>
              <a:spLocks noChangeShapeType="1"/>
            </p:cNvSpPr>
            <p:nvPr/>
          </p:nvSpPr>
          <p:spPr bwMode="auto">
            <a:xfrm>
              <a:off x="3696" y="24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26"/>
            <p:cNvSpPr>
              <a:spLocks noChangeShapeType="1"/>
            </p:cNvSpPr>
            <p:nvPr/>
          </p:nvSpPr>
          <p:spPr bwMode="auto">
            <a:xfrm>
              <a:off x="5472" y="249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11487"/>
              </p:ext>
            </p:extLst>
          </p:nvPr>
        </p:nvGraphicFramePr>
        <p:xfrm>
          <a:off x="5943600" y="1828800"/>
          <a:ext cx="16573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1" name="Equation" r:id="rId7" imgW="731520" imgH="388584" progId="Equation.3">
                  <p:embed/>
                </p:oleObj>
              </mc:Choice>
              <mc:Fallback>
                <p:oleObj name="Equation" r:id="rId7" imgW="731520" imgH="388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828800"/>
                        <a:ext cx="16573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759666"/>
              </p:ext>
            </p:extLst>
          </p:nvPr>
        </p:nvGraphicFramePr>
        <p:xfrm>
          <a:off x="8686800" y="1828800"/>
          <a:ext cx="12573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2" name="Equation" r:id="rId9" imgW="548694" imgH="388584" progId="Equation.3">
                  <p:embed/>
                </p:oleObj>
              </mc:Choice>
              <mc:Fallback>
                <p:oleObj name="Equation" r:id="rId9" imgW="548694" imgH="388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1828800"/>
                        <a:ext cx="12573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609600" y="2895602"/>
            <a:ext cx="11277600" cy="1274763"/>
            <a:chOff x="240" y="2640"/>
            <a:chExt cx="7104" cy="803"/>
          </a:xfrm>
        </p:grpSpPr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240" y="2640"/>
              <a:ext cx="7104" cy="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24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、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有一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N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匝载流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的平面线圈（密绕），其面积为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S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，则在图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示均匀磁场    的作用下，线圈所受的磁力矩为                。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线圈法向矢量   将转向                       。</a:t>
              </a:r>
            </a:p>
          </p:txBody>
        </p:sp>
        <p:graphicFrame>
          <p:nvGraphicFramePr>
            <p:cNvPr id="12" name="Object 29"/>
            <p:cNvGraphicFramePr>
              <a:graphicFrameLocks noChangeAspect="1"/>
            </p:cNvGraphicFramePr>
            <p:nvPr/>
          </p:nvGraphicFramePr>
          <p:xfrm>
            <a:off x="1488" y="2916"/>
            <a:ext cx="201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23" name="Equation" r:id="rId11" imgW="152334" imgH="190417" progId="Equation.3">
                    <p:embed/>
                  </p:oleObj>
                </mc:Choice>
                <mc:Fallback>
                  <p:oleObj name="Equation" r:id="rId11" imgW="152334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916"/>
                          <a:ext cx="201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4368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2544" y="34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32"/>
            <p:cNvGraphicFramePr>
              <a:graphicFrameLocks noChangeAspect="1"/>
            </p:cNvGraphicFramePr>
            <p:nvPr/>
          </p:nvGraphicFramePr>
          <p:xfrm>
            <a:off x="1680" y="3189"/>
            <a:ext cx="16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24" name="Equation" r:id="rId12" imgW="126780" imgH="164814" progId="Equation.3">
                    <p:embed/>
                  </p:oleObj>
                </mc:Choice>
                <mc:Fallback>
                  <p:oleObj name="Equation" r:id="rId12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189"/>
                          <a:ext cx="168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33"/>
          <p:cNvGrpSpPr>
            <a:grpSpLocks/>
          </p:cNvGrpSpPr>
          <p:nvPr/>
        </p:nvGrpSpPr>
        <p:grpSpPr bwMode="auto">
          <a:xfrm>
            <a:off x="5562600" y="4724400"/>
            <a:ext cx="2557463" cy="1447800"/>
            <a:chOff x="3552" y="3120"/>
            <a:chExt cx="1611" cy="912"/>
          </a:xfrm>
        </p:grpSpPr>
        <p:grpSp>
          <p:nvGrpSpPr>
            <p:cNvPr id="17" name="Group 34"/>
            <p:cNvGrpSpPr>
              <a:grpSpLocks/>
            </p:cNvGrpSpPr>
            <p:nvPr/>
          </p:nvGrpSpPr>
          <p:grpSpPr bwMode="auto">
            <a:xfrm>
              <a:off x="3552" y="3216"/>
              <a:ext cx="1440" cy="816"/>
              <a:chOff x="1872" y="3312"/>
              <a:chExt cx="1440" cy="816"/>
            </a:xfrm>
          </p:grpSpPr>
          <p:sp>
            <p:nvSpPr>
              <p:cNvPr id="26" name="Oval 35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432" cy="480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chemeClr val="bg1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8300000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00FF"/>
                </a:extrusionClr>
                <a:contourClr>
                  <a:srgbClr val="FF00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/>
            </p:nvSpPr>
            <p:spPr bwMode="auto">
              <a:xfrm>
                <a:off x="2400" y="3312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37"/>
              <p:cNvSpPr>
                <a:spLocks noChangeShapeType="1"/>
              </p:cNvSpPr>
              <p:nvPr/>
            </p:nvSpPr>
            <p:spPr bwMode="auto">
              <a:xfrm>
                <a:off x="2400" y="3840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38"/>
              <p:cNvSpPr>
                <a:spLocks noChangeShapeType="1"/>
              </p:cNvSpPr>
              <p:nvPr/>
            </p:nvSpPr>
            <p:spPr bwMode="auto">
              <a:xfrm flipV="1">
                <a:off x="1968" y="3504"/>
                <a:ext cx="96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Arc 39"/>
              <p:cNvSpPr>
                <a:spLocks/>
              </p:cNvSpPr>
              <p:nvPr/>
            </p:nvSpPr>
            <p:spPr bwMode="auto">
              <a:xfrm flipH="1">
                <a:off x="2112" y="3628"/>
                <a:ext cx="144" cy="280"/>
              </a:xfrm>
              <a:custGeom>
                <a:avLst/>
                <a:gdLst>
                  <a:gd name="T0" fmla="*/ 69 w 21600"/>
                  <a:gd name="T1" fmla="*/ 0 h 22504"/>
                  <a:gd name="T2" fmla="*/ 142 w 21600"/>
                  <a:gd name="T3" fmla="*/ 280 h 22504"/>
                  <a:gd name="T4" fmla="*/ 0 w 21600"/>
                  <a:gd name="T5" fmla="*/ 236 h 225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2504" fill="none" extrusionOk="0">
                    <a:moveTo>
                      <a:pt x="10389" y="-1"/>
                    </a:moveTo>
                    <a:cubicBezTo>
                      <a:pt x="17302" y="3792"/>
                      <a:pt x="21600" y="11051"/>
                      <a:pt x="21600" y="18937"/>
                    </a:cubicBezTo>
                    <a:cubicBezTo>
                      <a:pt x="21600" y="20132"/>
                      <a:pt x="21500" y="21325"/>
                      <a:pt x="21303" y="22504"/>
                    </a:cubicBezTo>
                  </a:path>
                  <a:path w="21600" h="22504" stroke="0" extrusionOk="0">
                    <a:moveTo>
                      <a:pt x="10389" y="-1"/>
                    </a:moveTo>
                    <a:cubicBezTo>
                      <a:pt x="17302" y="3792"/>
                      <a:pt x="21600" y="11051"/>
                      <a:pt x="21600" y="18937"/>
                    </a:cubicBezTo>
                    <a:cubicBezTo>
                      <a:pt x="21600" y="20132"/>
                      <a:pt x="21500" y="21325"/>
                      <a:pt x="21303" y="22504"/>
                    </a:cubicBezTo>
                    <a:lnTo>
                      <a:pt x="0" y="18937"/>
                    </a:lnTo>
                    <a:lnTo>
                      <a:pt x="10389" y="-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Arc 40"/>
              <p:cNvSpPr>
                <a:spLocks/>
              </p:cNvSpPr>
              <p:nvPr/>
            </p:nvSpPr>
            <p:spPr bwMode="auto">
              <a:xfrm flipH="1">
                <a:off x="2208" y="3648"/>
                <a:ext cx="144" cy="280"/>
              </a:xfrm>
              <a:custGeom>
                <a:avLst/>
                <a:gdLst>
                  <a:gd name="T0" fmla="*/ 69 w 21600"/>
                  <a:gd name="T1" fmla="*/ 0 h 22504"/>
                  <a:gd name="T2" fmla="*/ 142 w 21600"/>
                  <a:gd name="T3" fmla="*/ 280 h 22504"/>
                  <a:gd name="T4" fmla="*/ 0 w 21600"/>
                  <a:gd name="T5" fmla="*/ 236 h 225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2504" fill="none" extrusionOk="0">
                    <a:moveTo>
                      <a:pt x="10389" y="-1"/>
                    </a:moveTo>
                    <a:cubicBezTo>
                      <a:pt x="17302" y="3792"/>
                      <a:pt x="21600" y="11051"/>
                      <a:pt x="21600" y="18937"/>
                    </a:cubicBezTo>
                    <a:cubicBezTo>
                      <a:pt x="21600" y="20132"/>
                      <a:pt x="21500" y="21325"/>
                      <a:pt x="21303" y="22504"/>
                    </a:cubicBezTo>
                  </a:path>
                  <a:path w="21600" h="22504" stroke="0" extrusionOk="0">
                    <a:moveTo>
                      <a:pt x="10389" y="-1"/>
                    </a:moveTo>
                    <a:cubicBezTo>
                      <a:pt x="17302" y="3792"/>
                      <a:pt x="21600" y="11051"/>
                      <a:pt x="21600" y="18937"/>
                    </a:cubicBezTo>
                    <a:cubicBezTo>
                      <a:pt x="21600" y="20132"/>
                      <a:pt x="21500" y="21325"/>
                      <a:pt x="21303" y="22504"/>
                    </a:cubicBezTo>
                    <a:lnTo>
                      <a:pt x="0" y="18937"/>
                    </a:lnTo>
                    <a:lnTo>
                      <a:pt x="10389" y="-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" name="Object 41"/>
              <p:cNvGraphicFramePr>
                <a:graphicFrameLocks noChangeAspect="1"/>
              </p:cNvGraphicFramePr>
              <p:nvPr/>
            </p:nvGraphicFramePr>
            <p:xfrm>
              <a:off x="1872" y="3696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25" name="Equation" r:id="rId14" imgW="126835" imgH="152202" progId="Equation.3">
                      <p:embed/>
                    </p:oleObj>
                  </mc:Choice>
                  <mc:Fallback>
                    <p:oleObj name="Equation" r:id="rId14" imgW="126835" imgH="1522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3696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" name="Object 42"/>
            <p:cNvGraphicFramePr>
              <a:graphicFrameLocks noChangeAspect="1"/>
            </p:cNvGraphicFramePr>
            <p:nvPr/>
          </p:nvGraphicFramePr>
          <p:xfrm>
            <a:off x="3984" y="3744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26" name="Equation" r:id="rId16" imgW="126835" imgH="139518" progId="Equation.3">
                    <p:embed/>
                  </p:oleObj>
                </mc:Choice>
                <mc:Fallback>
                  <p:oleObj name="Equation" r:id="rId16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744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43"/>
            <p:cNvGraphicFramePr>
              <a:graphicFrameLocks noChangeAspect="1"/>
            </p:cNvGraphicFramePr>
            <p:nvPr/>
          </p:nvGraphicFramePr>
          <p:xfrm>
            <a:off x="4128" y="3120"/>
            <a:ext cx="154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27" name="Equation" r:id="rId18" imgW="114102" imgH="126780" progId="Equation.3">
                    <p:embed/>
                  </p:oleObj>
                </mc:Choice>
                <mc:Fallback>
                  <p:oleObj name="Equation" r:id="rId18" imgW="114102" imgH="126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120"/>
                          <a:ext cx="154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44"/>
            <p:cNvGraphicFramePr>
              <a:graphicFrameLocks noChangeAspect="1"/>
            </p:cNvGraphicFramePr>
            <p:nvPr/>
          </p:nvGraphicFramePr>
          <p:xfrm>
            <a:off x="4608" y="3312"/>
            <a:ext cx="1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28" name="Equation" r:id="rId20" imgW="139579" imgH="164957" progId="Equation.3">
                    <p:embed/>
                  </p:oleObj>
                </mc:Choice>
                <mc:Fallback>
                  <p:oleObj name="Equation" r:id="rId20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312"/>
                          <a:ext cx="1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5"/>
            <p:cNvGraphicFramePr>
              <a:graphicFrameLocks noChangeAspect="1"/>
            </p:cNvGraphicFramePr>
            <p:nvPr/>
          </p:nvGraphicFramePr>
          <p:xfrm>
            <a:off x="4992" y="3744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29" name="Equation" r:id="rId22" imgW="126835" imgH="139518" progId="Equation.3">
                    <p:embed/>
                  </p:oleObj>
                </mc:Choice>
                <mc:Fallback>
                  <p:oleObj name="Equation" r:id="rId22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744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46"/>
            <p:cNvGraphicFramePr>
              <a:graphicFrameLocks noChangeAspect="1"/>
            </p:cNvGraphicFramePr>
            <p:nvPr/>
          </p:nvGraphicFramePr>
          <p:xfrm>
            <a:off x="4320" y="3792"/>
            <a:ext cx="17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30" name="Equation" r:id="rId24" imgW="121884" imgH="160056" progId="Equation.3">
                    <p:embed/>
                  </p:oleObj>
                </mc:Choice>
                <mc:Fallback>
                  <p:oleObj name="Equation" r:id="rId24" imgW="121884" imgH="16005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792"/>
                          <a:ext cx="17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4080" y="3744"/>
              <a:ext cx="2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" name="Object 48"/>
            <p:cNvGraphicFramePr>
              <a:graphicFrameLocks noChangeAspect="1"/>
            </p:cNvGraphicFramePr>
            <p:nvPr/>
          </p:nvGraphicFramePr>
          <p:xfrm>
            <a:off x="4224" y="3296"/>
            <a:ext cx="20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31" name="Equation" r:id="rId26" imgW="144791" imgH="182952" progId="Equation.3">
                    <p:embed/>
                  </p:oleObj>
                </mc:Choice>
                <mc:Fallback>
                  <p:oleObj name="Equation" r:id="rId26" imgW="144791" imgH="18295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296"/>
                          <a:ext cx="20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49"/>
            <p:cNvSpPr>
              <a:spLocks noChangeShapeType="1"/>
            </p:cNvSpPr>
            <p:nvPr/>
          </p:nvSpPr>
          <p:spPr bwMode="auto">
            <a:xfrm flipV="1">
              <a:off x="4080" y="3552"/>
              <a:ext cx="288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419577"/>
              </p:ext>
            </p:extLst>
          </p:nvPr>
        </p:nvGraphicFramePr>
        <p:xfrm>
          <a:off x="7391400" y="3394075"/>
          <a:ext cx="8572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2" name="Equation" r:id="rId28" imgW="373432" imgH="167616" progId="Equation.3">
                  <p:embed/>
                </p:oleObj>
              </mc:Choice>
              <mc:Fallback>
                <p:oleObj name="Equation" r:id="rId28" imgW="373432" imgH="1676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394075"/>
                        <a:ext cx="8572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192683"/>
              </p:ext>
            </p:extLst>
          </p:nvPr>
        </p:nvGraphicFramePr>
        <p:xfrm>
          <a:off x="4191000" y="3775075"/>
          <a:ext cx="16573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3" name="Equation" r:id="rId30" imgW="731520" imgH="205848" progId="Equation.3">
                  <p:embed/>
                </p:oleObj>
              </mc:Choice>
              <mc:Fallback>
                <p:oleObj name="Equation" r:id="rId30" imgW="731520" imgH="2058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75075"/>
                        <a:ext cx="16573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76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914400"/>
            <a:ext cx="1127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25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、在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一根通有电流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的长直导线旁，与之共面地放着一个长、宽各为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的矩形线框，线框的长边与载流长直导线平行，且二者相距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，如图所示．在此情形中，线框内的磁通量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F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=  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______________ 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294507"/>
              </p:ext>
            </p:extLst>
          </p:nvPr>
        </p:nvGraphicFramePr>
        <p:xfrm>
          <a:off x="4648200" y="2590800"/>
          <a:ext cx="2362200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4" r:id="rId3" imgW="1086612" imgH="943356" progId="Word.Picture.8">
                  <p:embed/>
                </p:oleObj>
              </mc:Choice>
              <mc:Fallback>
                <p:oleObj r:id="rId3" imgW="1086612" imgH="9433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90800"/>
                        <a:ext cx="2362200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474593"/>
              </p:ext>
            </p:extLst>
          </p:nvPr>
        </p:nvGraphicFramePr>
        <p:xfrm>
          <a:off x="4191000" y="1752600"/>
          <a:ext cx="10080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5" name="公式" r:id="rId5" imgW="563821" imgH="388584" progId="Equation.3">
                  <p:embed/>
                </p:oleObj>
              </mc:Choice>
              <mc:Fallback>
                <p:oleObj name="公式" r:id="rId5" imgW="563821" imgH="388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752600"/>
                        <a:ext cx="10080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4648200"/>
            <a:ext cx="1089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26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、</a:t>
            </a:r>
            <a:r>
              <a:rPr kumimoji="1" lang="zh-CN" altLang="en-US" sz="2400" b="1" dirty="0" smtClean="0">
                <a:latin typeface="宋体" panose="02010600030101010101" pitchFamily="2" charset="-122"/>
              </a:rPr>
              <a:t>在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磁场中某点放一很小的试验线圈．若线圈的面积增大一倍，且其中电流也增大一倍，该线圈所受的最大磁力矩将是原来的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______________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倍．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2296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329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04800" y="914400"/>
            <a:ext cx="11582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27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、半径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分别为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的两个半圆弧与直径的两小段构成的通电线圈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abcda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如图所示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，放在磁感强度为的均匀磁场中，平行线圈所在平面．则线圈的磁矩为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______            ;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线圈受到的磁力矩为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______.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357003"/>
              </p:ext>
            </p:extLst>
          </p:nvPr>
        </p:nvGraphicFramePr>
        <p:xfrm>
          <a:off x="7772400" y="2286000"/>
          <a:ext cx="23622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1" r:id="rId3" imgW="1257300" imgH="733044" progId="Word.Picture.8">
                  <p:embed/>
                </p:oleObj>
              </mc:Choice>
              <mc:Fallback>
                <p:oleObj r:id="rId3" imgW="1257300" imgH="7330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86000"/>
                        <a:ext cx="23622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8ECC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762395"/>
              </p:ext>
            </p:extLst>
          </p:nvPr>
        </p:nvGraphicFramePr>
        <p:xfrm>
          <a:off x="228600" y="2286000"/>
          <a:ext cx="1635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2" name="公式" r:id="rId5" imgW="922126" imgH="388584" progId="Equation.3">
                  <p:embed/>
                </p:oleObj>
              </mc:Choice>
              <mc:Fallback>
                <p:oleObj name="公式" r:id="rId5" imgW="922126" imgH="388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0"/>
                        <a:ext cx="16351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51824"/>
              </p:ext>
            </p:extLst>
          </p:nvPr>
        </p:nvGraphicFramePr>
        <p:xfrm>
          <a:off x="4800600" y="2438400"/>
          <a:ext cx="18145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3" name="公式" r:id="rId7" imgW="1021103" imgH="388584" progId="Equation.3">
                  <p:embed/>
                </p:oleObj>
              </mc:Choice>
              <mc:Fallback>
                <p:oleObj name="公式" r:id="rId7" imgW="1021103" imgH="388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438400"/>
                        <a:ext cx="18145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7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46062" y="8382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④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自感电动势的计算：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6062" y="1676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⑤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互感电动势的计算：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942525"/>
              </p:ext>
            </p:extLst>
          </p:nvPr>
        </p:nvGraphicFramePr>
        <p:xfrm>
          <a:off x="4589462" y="685800"/>
          <a:ext cx="17081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4" name="Equation" r:id="rId3" imgW="672840" imgH="393480" progId="Equation.3">
                  <p:embed/>
                </p:oleObj>
              </mc:Choice>
              <mc:Fallback>
                <p:oleObj name="Equation" r:id="rId3" imgW="672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2" y="685800"/>
                        <a:ext cx="1708150" cy="7683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059521"/>
              </p:ext>
            </p:extLst>
          </p:nvPr>
        </p:nvGraphicFramePr>
        <p:xfrm>
          <a:off x="4665662" y="1676400"/>
          <a:ext cx="16605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5" name="Equation" r:id="rId5" imgW="749160" imgH="393480" progId="Equation.3">
                  <p:embed/>
                </p:oleObj>
              </mc:Choice>
              <mc:Fallback>
                <p:oleObj name="Equation" r:id="rId5" imgW="74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2" y="1676400"/>
                        <a:ext cx="1660525" cy="7397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3662" y="27432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★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互感和自感系数的计算：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252825"/>
              </p:ext>
            </p:extLst>
          </p:nvPr>
        </p:nvGraphicFramePr>
        <p:xfrm>
          <a:off x="3979862" y="2667000"/>
          <a:ext cx="20701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6" name="Equation" r:id="rId7" imgW="888840" imgH="393480" progId="Equation.3">
                  <p:embed/>
                </p:oleObj>
              </mc:Choice>
              <mc:Fallback>
                <p:oleObj name="Equation" r:id="rId7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2" y="2667000"/>
                        <a:ext cx="2070100" cy="781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3662" y="35814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★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磁场能量的计算：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349548"/>
              </p:ext>
            </p:extLst>
          </p:nvPr>
        </p:nvGraphicFramePr>
        <p:xfrm>
          <a:off x="3522663" y="3605213"/>
          <a:ext cx="181133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7" name="Equation" r:id="rId9" imgW="723600" imgH="393480" progId="Equation.3">
                  <p:embed/>
                </p:oleObj>
              </mc:Choice>
              <mc:Fallback>
                <p:oleObj name="Equation" r:id="rId9" imgW="723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3605213"/>
                        <a:ext cx="1811338" cy="7381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022894"/>
              </p:ext>
            </p:extLst>
          </p:nvPr>
        </p:nvGraphicFramePr>
        <p:xfrm>
          <a:off x="990600" y="5105400"/>
          <a:ext cx="505618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8" name="Equation" r:id="rId11" imgW="2361960" imgH="444240" progId="Equation.3">
                  <p:embed/>
                </p:oleObj>
              </mc:Choice>
              <mc:Fallback>
                <p:oleObj name="Equation" r:id="rId11" imgW="2361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5056188" cy="8969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5181"/>
              </p:ext>
            </p:extLst>
          </p:nvPr>
        </p:nvGraphicFramePr>
        <p:xfrm>
          <a:off x="6629401" y="5029200"/>
          <a:ext cx="31242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9" name="Equation" r:id="rId13" imgW="1244520" imgH="393480" progId="Equation.3">
                  <p:embed/>
                </p:oleObj>
              </mc:Choice>
              <mc:Fallback>
                <p:oleObj name="Equation" r:id="rId13" imgW="1244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5029200"/>
                        <a:ext cx="3124200" cy="7762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522866"/>
              </p:ext>
            </p:extLst>
          </p:nvPr>
        </p:nvGraphicFramePr>
        <p:xfrm>
          <a:off x="6342062" y="2667000"/>
          <a:ext cx="14478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0" name="Equation" r:id="rId15" imgW="507960" imgH="393480" progId="Equation.3">
                  <p:embed/>
                </p:oleObj>
              </mc:Choice>
              <mc:Fallback>
                <p:oleObj name="Equation" r:id="rId15" imgW="507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2" y="2667000"/>
                        <a:ext cx="1447800" cy="7667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415019"/>
              </p:ext>
            </p:extLst>
          </p:nvPr>
        </p:nvGraphicFramePr>
        <p:xfrm>
          <a:off x="6172200" y="3657600"/>
          <a:ext cx="349450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1" name="公式" r:id="rId17" imgW="1231560" imgH="393480" progId="Equation.3">
                  <p:embed/>
                </p:oleObj>
              </mc:Choice>
              <mc:Fallback>
                <p:oleObj name="公式" r:id="rId17" imgW="1231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657600"/>
                        <a:ext cx="3494503" cy="685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63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6" grpId="0" autoUpdateAnimBg="0"/>
      <p:bldP spid="8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C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</TotalTime>
  <Words>7818</Words>
  <Application>Microsoft Office PowerPoint</Application>
  <PresentationFormat>宽屏</PresentationFormat>
  <Paragraphs>529</Paragraphs>
  <Slides>85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85</vt:i4>
      </vt:variant>
    </vt:vector>
  </HeadingPairs>
  <TitlesOfParts>
    <vt:vector size="104" baseType="lpstr">
      <vt:lpstr>314-CAI978</vt:lpstr>
      <vt:lpstr>方正大黑简体</vt:lpstr>
      <vt:lpstr>黑体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Microsoft Equation 3.0</vt:lpstr>
      <vt:lpstr>Microsoft 公式 3.0</vt:lpstr>
      <vt:lpstr>Origin Graph</vt:lpstr>
      <vt:lpstr>MathType 6.0 Equation</vt:lpstr>
      <vt:lpstr>MathType 5.0 Equation</vt:lpstr>
      <vt:lpstr>Microsoft Word 图片</vt:lpstr>
      <vt:lpstr>MathType 4.0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董梅峰</dc:creator>
  <cp:lastModifiedBy>hp</cp:lastModifiedBy>
  <cp:revision>163</cp:revision>
  <cp:lastPrinted>2019-10-31T14:07:05Z</cp:lastPrinted>
  <dcterms:created xsi:type="dcterms:W3CDTF">1601-01-01T00:00:00Z</dcterms:created>
  <dcterms:modified xsi:type="dcterms:W3CDTF">2019-12-08T08:40:48Z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