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68"/>
  </p:notesMasterIdLst>
  <p:handoutMasterIdLst>
    <p:handoutMasterId r:id="rId69"/>
  </p:handoutMasterIdLst>
  <p:sldIdLst>
    <p:sldId id="459" r:id="rId2"/>
    <p:sldId id="565" r:id="rId3"/>
    <p:sldId id="566" r:id="rId4"/>
    <p:sldId id="567" r:id="rId5"/>
    <p:sldId id="568" r:id="rId6"/>
    <p:sldId id="569" r:id="rId7"/>
    <p:sldId id="570" r:id="rId8"/>
    <p:sldId id="571" r:id="rId9"/>
    <p:sldId id="572" r:id="rId10"/>
    <p:sldId id="573" r:id="rId11"/>
    <p:sldId id="574" r:id="rId12"/>
    <p:sldId id="575" r:id="rId13"/>
    <p:sldId id="576" r:id="rId14"/>
    <p:sldId id="577" r:id="rId15"/>
    <p:sldId id="578" r:id="rId16"/>
    <p:sldId id="579" r:id="rId17"/>
    <p:sldId id="580" r:id="rId18"/>
    <p:sldId id="581" r:id="rId19"/>
    <p:sldId id="583" r:id="rId20"/>
    <p:sldId id="582" r:id="rId21"/>
    <p:sldId id="584" r:id="rId22"/>
    <p:sldId id="585" r:id="rId23"/>
    <p:sldId id="586" r:id="rId24"/>
    <p:sldId id="587" r:id="rId25"/>
    <p:sldId id="618" r:id="rId26"/>
    <p:sldId id="619" r:id="rId27"/>
    <p:sldId id="620" r:id="rId28"/>
    <p:sldId id="621" r:id="rId29"/>
    <p:sldId id="622" r:id="rId30"/>
    <p:sldId id="623" r:id="rId31"/>
    <p:sldId id="624" r:id="rId32"/>
    <p:sldId id="625" r:id="rId33"/>
    <p:sldId id="626" r:id="rId34"/>
    <p:sldId id="627" r:id="rId35"/>
    <p:sldId id="588" r:id="rId36"/>
    <p:sldId id="589" r:id="rId37"/>
    <p:sldId id="590" r:id="rId38"/>
    <p:sldId id="591" r:id="rId39"/>
    <p:sldId id="593" r:id="rId40"/>
    <p:sldId id="592" r:id="rId41"/>
    <p:sldId id="594" r:id="rId42"/>
    <p:sldId id="595" r:id="rId43"/>
    <p:sldId id="596" r:id="rId44"/>
    <p:sldId id="597" r:id="rId45"/>
    <p:sldId id="598" r:id="rId46"/>
    <p:sldId id="599" r:id="rId47"/>
    <p:sldId id="600" r:id="rId48"/>
    <p:sldId id="601" r:id="rId49"/>
    <p:sldId id="602" r:id="rId50"/>
    <p:sldId id="603" r:id="rId51"/>
    <p:sldId id="604" r:id="rId52"/>
    <p:sldId id="605" r:id="rId53"/>
    <p:sldId id="606" r:id="rId54"/>
    <p:sldId id="607" r:id="rId55"/>
    <p:sldId id="608" r:id="rId56"/>
    <p:sldId id="609" r:id="rId57"/>
    <p:sldId id="610" r:id="rId58"/>
    <p:sldId id="612" r:id="rId59"/>
    <p:sldId id="611" r:id="rId60"/>
    <p:sldId id="613" r:id="rId61"/>
    <p:sldId id="614" r:id="rId62"/>
    <p:sldId id="615" r:id="rId63"/>
    <p:sldId id="616" r:id="rId64"/>
    <p:sldId id="628" r:id="rId65"/>
    <p:sldId id="629" r:id="rId66"/>
    <p:sldId id="617" r:id="rId67"/>
  </p:sldIdLst>
  <p:sldSz cx="12192000" cy="6858000"/>
  <p:notesSz cx="9928225" cy="6797675"/>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FFCD"/>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41" autoAdjust="0"/>
    <p:restoredTop sz="99144" autoAdjust="0"/>
  </p:normalViewPr>
  <p:slideViewPr>
    <p:cSldViewPr>
      <p:cViewPr varScale="1">
        <p:scale>
          <a:sx n="86" d="100"/>
          <a:sy n="86" d="100"/>
        </p:scale>
        <p:origin x="370"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11.vml.rels><?xml version="1.0" encoding="UTF-8" standalone="yes"?>
<Relationships xmlns="http://schemas.openxmlformats.org/package/2006/relationships"><Relationship Id="rId13" Type="http://schemas.openxmlformats.org/officeDocument/2006/relationships/image" Target="../media/image141.emf"/><Relationship Id="rId18" Type="http://schemas.openxmlformats.org/officeDocument/2006/relationships/image" Target="../media/image146.emf"/><Relationship Id="rId26" Type="http://schemas.openxmlformats.org/officeDocument/2006/relationships/image" Target="../media/image154.emf"/><Relationship Id="rId39" Type="http://schemas.openxmlformats.org/officeDocument/2006/relationships/image" Target="../media/image167.emf"/><Relationship Id="rId21" Type="http://schemas.openxmlformats.org/officeDocument/2006/relationships/image" Target="../media/image149.emf"/><Relationship Id="rId34" Type="http://schemas.openxmlformats.org/officeDocument/2006/relationships/image" Target="../media/image162.emf"/><Relationship Id="rId42" Type="http://schemas.openxmlformats.org/officeDocument/2006/relationships/image" Target="../media/image170.emf"/><Relationship Id="rId7" Type="http://schemas.openxmlformats.org/officeDocument/2006/relationships/image" Target="../media/image135.emf"/><Relationship Id="rId2" Type="http://schemas.openxmlformats.org/officeDocument/2006/relationships/image" Target="../media/image130.emf"/><Relationship Id="rId16" Type="http://schemas.openxmlformats.org/officeDocument/2006/relationships/image" Target="../media/image144.emf"/><Relationship Id="rId29" Type="http://schemas.openxmlformats.org/officeDocument/2006/relationships/image" Target="../media/image157.emf"/><Relationship Id="rId1" Type="http://schemas.openxmlformats.org/officeDocument/2006/relationships/image" Target="../media/image129.emf"/><Relationship Id="rId6" Type="http://schemas.openxmlformats.org/officeDocument/2006/relationships/image" Target="../media/image134.emf"/><Relationship Id="rId11" Type="http://schemas.openxmlformats.org/officeDocument/2006/relationships/image" Target="../media/image139.emf"/><Relationship Id="rId24" Type="http://schemas.openxmlformats.org/officeDocument/2006/relationships/image" Target="../media/image152.emf"/><Relationship Id="rId32" Type="http://schemas.openxmlformats.org/officeDocument/2006/relationships/image" Target="../media/image160.emf"/><Relationship Id="rId37" Type="http://schemas.openxmlformats.org/officeDocument/2006/relationships/image" Target="../media/image165.emf"/><Relationship Id="rId40" Type="http://schemas.openxmlformats.org/officeDocument/2006/relationships/image" Target="../media/image168.emf"/><Relationship Id="rId45" Type="http://schemas.openxmlformats.org/officeDocument/2006/relationships/image" Target="../media/image173.emf"/><Relationship Id="rId5" Type="http://schemas.openxmlformats.org/officeDocument/2006/relationships/image" Target="../media/image133.emf"/><Relationship Id="rId15" Type="http://schemas.openxmlformats.org/officeDocument/2006/relationships/image" Target="../media/image143.emf"/><Relationship Id="rId23" Type="http://schemas.openxmlformats.org/officeDocument/2006/relationships/image" Target="../media/image151.emf"/><Relationship Id="rId28" Type="http://schemas.openxmlformats.org/officeDocument/2006/relationships/image" Target="../media/image156.emf"/><Relationship Id="rId36" Type="http://schemas.openxmlformats.org/officeDocument/2006/relationships/image" Target="../media/image164.emf"/><Relationship Id="rId10" Type="http://schemas.openxmlformats.org/officeDocument/2006/relationships/image" Target="../media/image138.emf"/><Relationship Id="rId19" Type="http://schemas.openxmlformats.org/officeDocument/2006/relationships/image" Target="../media/image147.emf"/><Relationship Id="rId31" Type="http://schemas.openxmlformats.org/officeDocument/2006/relationships/image" Target="../media/image159.emf"/><Relationship Id="rId44" Type="http://schemas.openxmlformats.org/officeDocument/2006/relationships/image" Target="../media/image172.emf"/><Relationship Id="rId4" Type="http://schemas.openxmlformats.org/officeDocument/2006/relationships/image" Target="../media/image132.emf"/><Relationship Id="rId9" Type="http://schemas.openxmlformats.org/officeDocument/2006/relationships/image" Target="../media/image137.emf"/><Relationship Id="rId14" Type="http://schemas.openxmlformats.org/officeDocument/2006/relationships/image" Target="../media/image142.emf"/><Relationship Id="rId22" Type="http://schemas.openxmlformats.org/officeDocument/2006/relationships/image" Target="../media/image150.emf"/><Relationship Id="rId27" Type="http://schemas.openxmlformats.org/officeDocument/2006/relationships/image" Target="../media/image155.emf"/><Relationship Id="rId30" Type="http://schemas.openxmlformats.org/officeDocument/2006/relationships/image" Target="../media/image158.emf"/><Relationship Id="rId35" Type="http://schemas.openxmlformats.org/officeDocument/2006/relationships/image" Target="../media/image163.emf"/><Relationship Id="rId43" Type="http://schemas.openxmlformats.org/officeDocument/2006/relationships/image" Target="../media/image171.emf"/><Relationship Id="rId8" Type="http://schemas.openxmlformats.org/officeDocument/2006/relationships/image" Target="../media/image136.emf"/><Relationship Id="rId3" Type="http://schemas.openxmlformats.org/officeDocument/2006/relationships/image" Target="../media/image131.emf"/><Relationship Id="rId12" Type="http://schemas.openxmlformats.org/officeDocument/2006/relationships/image" Target="../media/image140.emf"/><Relationship Id="rId17" Type="http://schemas.openxmlformats.org/officeDocument/2006/relationships/image" Target="../media/image145.emf"/><Relationship Id="rId25" Type="http://schemas.openxmlformats.org/officeDocument/2006/relationships/image" Target="../media/image153.emf"/><Relationship Id="rId33" Type="http://schemas.openxmlformats.org/officeDocument/2006/relationships/image" Target="../media/image161.emf"/><Relationship Id="rId38" Type="http://schemas.openxmlformats.org/officeDocument/2006/relationships/image" Target="../media/image166.emf"/><Relationship Id="rId46" Type="http://schemas.openxmlformats.org/officeDocument/2006/relationships/image" Target="../media/image174.emf"/><Relationship Id="rId20" Type="http://schemas.openxmlformats.org/officeDocument/2006/relationships/image" Target="../media/image148.emf"/><Relationship Id="rId41" Type="http://schemas.openxmlformats.org/officeDocument/2006/relationships/image" Target="../media/image16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 Id="rId4" Type="http://schemas.openxmlformats.org/officeDocument/2006/relationships/image" Target="../media/image178.wmf"/></Relationships>
</file>

<file path=ppt/drawings/_rels/vmlDrawing13.vml.rels><?xml version="1.0" encoding="UTF-8" standalone="yes"?>
<Relationships xmlns="http://schemas.openxmlformats.org/package/2006/relationships"><Relationship Id="rId13" Type="http://schemas.openxmlformats.org/officeDocument/2006/relationships/image" Target="../media/image191.emf"/><Relationship Id="rId18" Type="http://schemas.openxmlformats.org/officeDocument/2006/relationships/image" Target="../media/image196.emf"/><Relationship Id="rId26" Type="http://schemas.openxmlformats.org/officeDocument/2006/relationships/image" Target="../media/image204.emf"/><Relationship Id="rId39" Type="http://schemas.openxmlformats.org/officeDocument/2006/relationships/image" Target="../media/image217.emf"/><Relationship Id="rId21" Type="http://schemas.openxmlformats.org/officeDocument/2006/relationships/image" Target="../media/image199.emf"/><Relationship Id="rId34" Type="http://schemas.openxmlformats.org/officeDocument/2006/relationships/image" Target="../media/image212.emf"/><Relationship Id="rId42" Type="http://schemas.openxmlformats.org/officeDocument/2006/relationships/image" Target="../media/image220.emf"/><Relationship Id="rId47" Type="http://schemas.openxmlformats.org/officeDocument/2006/relationships/image" Target="../media/image225.wmf"/><Relationship Id="rId7" Type="http://schemas.openxmlformats.org/officeDocument/2006/relationships/image" Target="../media/image185.emf"/><Relationship Id="rId2" Type="http://schemas.openxmlformats.org/officeDocument/2006/relationships/image" Target="../media/image180.emf"/><Relationship Id="rId16" Type="http://schemas.openxmlformats.org/officeDocument/2006/relationships/image" Target="../media/image194.emf"/><Relationship Id="rId29" Type="http://schemas.openxmlformats.org/officeDocument/2006/relationships/image" Target="../media/image207.emf"/><Relationship Id="rId1" Type="http://schemas.openxmlformats.org/officeDocument/2006/relationships/image" Target="../media/image179.emf"/><Relationship Id="rId6" Type="http://schemas.openxmlformats.org/officeDocument/2006/relationships/image" Target="../media/image184.emf"/><Relationship Id="rId11" Type="http://schemas.openxmlformats.org/officeDocument/2006/relationships/image" Target="../media/image189.emf"/><Relationship Id="rId24" Type="http://schemas.openxmlformats.org/officeDocument/2006/relationships/image" Target="../media/image202.emf"/><Relationship Id="rId32" Type="http://schemas.openxmlformats.org/officeDocument/2006/relationships/image" Target="../media/image210.emf"/><Relationship Id="rId37" Type="http://schemas.openxmlformats.org/officeDocument/2006/relationships/image" Target="../media/image215.emf"/><Relationship Id="rId40" Type="http://schemas.openxmlformats.org/officeDocument/2006/relationships/image" Target="../media/image218.emf"/><Relationship Id="rId45" Type="http://schemas.openxmlformats.org/officeDocument/2006/relationships/image" Target="../media/image223.wmf"/><Relationship Id="rId5" Type="http://schemas.openxmlformats.org/officeDocument/2006/relationships/image" Target="../media/image183.emf"/><Relationship Id="rId15" Type="http://schemas.openxmlformats.org/officeDocument/2006/relationships/image" Target="../media/image193.emf"/><Relationship Id="rId23" Type="http://schemas.openxmlformats.org/officeDocument/2006/relationships/image" Target="../media/image201.emf"/><Relationship Id="rId28" Type="http://schemas.openxmlformats.org/officeDocument/2006/relationships/image" Target="../media/image206.emf"/><Relationship Id="rId36" Type="http://schemas.openxmlformats.org/officeDocument/2006/relationships/image" Target="../media/image214.emf"/><Relationship Id="rId10" Type="http://schemas.openxmlformats.org/officeDocument/2006/relationships/image" Target="../media/image188.emf"/><Relationship Id="rId19" Type="http://schemas.openxmlformats.org/officeDocument/2006/relationships/image" Target="../media/image197.emf"/><Relationship Id="rId31" Type="http://schemas.openxmlformats.org/officeDocument/2006/relationships/image" Target="../media/image209.emf"/><Relationship Id="rId44" Type="http://schemas.openxmlformats.org/officeDocument/2006/relationships/image" Target="../media/image222.emf"/><Relationship Id="rId4" Type="http://schemas.openxmlformats.org/officeDocument/2006/relationships/image" Target="../media/image182.emf"/><Relationship Id="rId9" Type="http://schemas.openxmlformats.org/officeDocument/2006/relationships/image" Target="../media/image187.emf"/><Relationship Id="rId14" Type="http://schemas.openxmlformats.org/officeDocument/2006/relationships/image" Target="../media/image192.emf"/><Relationship Id="rId22" Type="http://schemas.openxmlformats.org/officeDocument/2006/relationships/image" Target="../media/image200.emf"/><Relationship Id="rId27" Type="http://schemas.openxmlformats.org/officeDocument/2006/relationships/image" Target="../media/image205.emf"/><Relationship Id="rId30" Type="http://schemas.openxmlformats.org/officeDocument/2006/relationships/image" Target="../media/image208.emf"/><Relationship Id="rId35" Type="http://schemas.openxmlformats.org/officeDocument/2006/relationships/image" Target="../media/image213.emf"/><Relationship Id="rId43" Type="http://schemas.openxmlformats.org/officeDocument/2006/relationships/image" Target="../media/image221.emf"/><Relationship Id="rId48" Type="http://schemas.openxmlformats.org/officeDocument/2006/relationships/image" Target="../media/image226.wmf"/><Relationship Id="rId8" Type="http://schemas.openxmlformats.org/officeDocument/2006/relationships/image" Target="../media/image186.emf"/><Relationship Id="rId3" Type="http://schemas.openxmlformats.org/officeDocument/2006/relationships/image" Target="../media/image181.emf"/><Relationship Id="rId12" Type="http://schemas.openxmlformats.org/officeDocument/2006/relationships/image" Target="../media/image190.emf"/><Relationship Id="rId17" Type="http://schemas.openxmlformats.org/officeDocument/2006/relationships/image" Target="../media/image195.emf"/><Relationship Id="rId25" Type="http://schemas.openxmlformats.org/officeDocument/2006/relationships/image" Target="../media/image203.emf"/><Relationship Id="rId33" Type="http://schemas.openxmlformats.org/officeDocument/2006/relationships/image" Target="../media/image211.emf"/><Relationship Id="rId38" Type="http://schemas.openxmlformats.org/officeDocument/2006/relationships/image" Target="../media/image216.emf"/><Relationship Id="rId46" Type="http://schemas.openxmlformats.org/officeDocument/2006/relationships/image" Target="../media/image224.wmf"/><Relationship Id="rId20" Type="http://schemas.openxmlformats.org/officeDocument/2006/relationships/image" Target="../media/image198.emf"/><Relationship Id="rId41" Type="http://schemas.openxmlformats.org/officeDocument/2006/relationships/image" Target="../media/image21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 Id="rId5" Type="http://schemas.openxmlformats.org/officeDocument/2006/relationships/image" Target="../media/image236.wmf"/><Relationship Id="rId4" Type="http://schemas.openxmlformats.org/officeDocument/2006/relationships/image" Target="../media/image23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251.emf"/><Relationship Id="rId3" Type="http://schemas.openxmlformats.org/officeDocument/2006/relationships/image" Target="../media/image246.wmf"/><Relationship Id="rId7" Type="http://schemas.openxmlformats.org/officeDocument/2006/relationships/image" Target="../media/image250.wmf"/><Relationship Id="rId2" Type="http://schemas.openxmlformats.org/officeDocument/2006/relationships/image" Target="../media/image245.emf"/><Relationship Id="rId1" Type="http://schemas.openxmlformats.org/officeDocument/2006/relationships/image" Target="../media/image244.wmf"/><Relationship Id="rId6" Type="http://schemas.openxmlformats.org/officeDocument/2006/relationships/image" Target="../media/image249.wmf"/><Relationship Id="rId5" Type="http://schemas.openxmlformats.org/officeDocument/2006/relationships/image" Target="../media/image248.emf"/><Relationship Id="rId4" Type="http://schemas.openxmlformats.org/officeDocument/2006/relationships/image" Target="../media/image24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259.emf"/><Relationship Id="rId13" Type="http://schemas.openxmlformats.org/officeDocument/2006/relationships/image" Target="../media/image264.emf"/><Relationship Id="rId18" Type="http://schemas.openxmlformats.org/officeDocument/2006/relationships/image" Target="../media/image269.wmf"/><Relationship Id="rId3" Type="http://schemas.openxmlformats.org/officeDocument/2006/relationships/image" Target="../media/image254.emf"/><Relationship Id="rId7" Type="http://schemas.openxmlformats.org/officeDocument/2006/relationships/image" Target="../media/image258.emf"/><Relationship Id="rId12" Type="http://schemas.openxmlformats.org/officeDocument/2006/relationships/image" Target="../media/image263.emf"/><Relationship Id="rId17" Type="http://schemas.openxmlformats.org/officeDocument/2006/relationships/image" Target="../media/image268.wmf"/><Relationship Id="rId2" Type="http://schemas.openxmlformats.org/officeDocument/2006/relationships/image" Target="../media/image253.emf"/><Relationship Id="rId16" Type="http://schemas.openxmlformats.org/officeDocument/2006/relationships/image" Target="../media/image267.emf"/><Relationship Id="rId20" Type="http://schemas.openxmlformats.org/officeDocument/2006/relationships/image" Target="../media/image271.emf"/><Relationship Id="rId1" Type="http://schemas.openxmlformats.org/officeDocument/2006/relationships/image" Target="../media/image252.wmf"/><Relationship Id="rId6" Type="http://schemas.openxmlformats.org/officeDocument/2006/relationships/image" Target="../media/image257.emf"/><Relationship Id="rId11" Type="http://schemas.openxmlformats.org/officeDocument/2006/relationships/image" Target="../media/image262.wmf"/><Relationship Id="rId5" Type="http://schemas.openxmlformats.org/officeDocument/2006/relationships/image" Target="../media/image256.emf"/><Relationship Id="rId15" Type="http://schemas.openxmlformats.org/officeDocument/2006/relationships/image" Target="../media/image266.emf"/><Relationship Id="rId10" Type="http://schemas.openxmlformats.org/officeDocument/2006/relationships/image" Target="../media/image261.wmf"/><Relationship Id="rId19" Type="http://schemas.openxmlformats.org/officeDocument/2006/relationships/image" Target="../media/image270.emf"/><Relationship Id="rId4" Type="http://schemas.openxmlformats.org/officeDocument/2006/relationships/image" Target="../media/image255.emf"/><Relationship Id="rId9" Type="http://schemas.openxmlformats.org/officeDocument/2006/relationships/image" Target="../media/image260.emf"/><Relationship Id="rId14" Type="http://schemas.openxmlformats.org/officeDocument/2006/relationships/image" Target="../media/image265.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79.emf"/><Relationship Id="rId13" Type="http://schemas.openxmlformats.org/officeDocument/2006/relationships/image" Target="../media/image284.emf"/><Relationship Id="rId18" Type="http://schemas.openxmlformats.org/officeDocument/2006/relationships/image" Target="../media/image289.wmf"/><Relationship Id="rId3" Type="http://schemas.openxmlformats.org/officeDocument/2006/relationships/image" Target="../media/image274.wmf"/><Relationship Id="rId21" Type="http://schemas.openxmlformats.org/officeDocument/2006/relationships/image" Target="../media/image292.emf"/><Relationship Id="rId7" Type="http://schemas.openxmlformats.org/officeDocument/2006/relationships/image" Target="../media/image278.emf"/><Relationship Id="rId12" Type="http://schemas.openxmlformats.org/officeDocument/2006/relationships/image" Target="../media/image283.emf"/><Relationship Id="rId17" Type="http://schemas.openxmlformats.org/officeDocument/2006/relationships/image" Target="../media/image288.emf"/><Relationship Id="rId25" Type="http://schemas.openxmlformats.org/officeDocument/2006/relationships/image" Target="../media/image296.emf"/><Relationship Id="rId2" Type="http://schemas.openxmlformats.org/officeDocument/2006/relationships/image" Target="../media/image273.emf"/><Relationship Id="rId16" Type="http://schemas.openxmlformats.org/officeDocument/2006/relationships/image" Target="../media/image287.emf"/><Relationship Id="rId20" Type="http://schemas.openxmlformats.org/officeDocument/2006/relationships/image" Target="../media/image291.emf"/><Relationship Id="rId1" Type="http://schemas.openxmlformats.org/officeDocument/2006/relationships/image" Target="../media/image272.wmf"/><Relationship Id="rId6" Type="http://schemas.openxmlformats.org/officeDocument/2006/relationships/image" Target="../media/image277.emf"/><Relationship Id="rId11" Type="http://schemas.openxmlformats.org/officeDocument/2006/relationships/image" Target="../media/image282.emf"/><Relationship Id="rId24" Type="http://schemas.openxmlformats.org/officeDocument/2006/relationships/image" Target="../media/image295.emf"/><Relationship Id="rId5" Type="http://schemas.openxmlformats.org/officeDocument/2006/relationships/image" Target="../media/image276.emf"/><Relationship Id="rId15" Type="http://schemas.openxmlformats.org/officeDocument/2006/relationships/image" Target="../media/image286.wmf"/><Relationship Id="rId23" Type="http://schemas.openxmlformats.org/officeDocument/2006/relationships/image" Target="../media/image294.emf"/><Relationship Id="rId10" Type="http://schemas.openxmlformats.org/officeDocument/2006/relationships/image" Target="../media/image281.emf"/><Relationship Id="rId19" Type="http://schemas.openxmlformats.org/officeDocument/2006/relationships/image" Target="../media/image290.wmf"/><Relationship Id="rId4" Type="http://schemas.openxmlformats.org/officeDocument/2006/relationships/image" Target="../media/image275.wmf"/><Relationship Id="rId9" Type="http://schemas.openxmlformats.org/officeDocument/2006/relationships/image" Target="../media/image280.emf"/><Relationship Id="rId14" Type="http://schemas.openxmlformats.org/officeDocument/2006/relationships/image" Target="../media/image285.wmf"/><Relationship Id="rId22" Type="http://schemas.openxmlformats.org/officeDocument/2006/relationships/image" Target="../media/image293.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18" Type="http://schemas.openxmlformats.org/officeDocument/2006/relationships/image" Target="../media/image23.wmf"/><Relationship Id="rId3" Type="http://schemas.openxmlformats.org/officeDocument/2006/relationships/image" Target="../media/image5.wmf"/><Relationship Id="rId7" Type="http://schemas.openxmlformats.org/officeDocument/2006/relationships/image" Target="../media/image6.wmf"/><Relationship Id="rId12" Type="http://schemas.openxmlformats.org/officeDocument/2006/relationships/image" Target="../media/image17.wmf"/><Relationship Id="rId17" Type="http://schemas.openxmlformats.org/officeDocument/2006/relationships/image" Target="../media/image22.wmf"/><Relationship Id="rId2" Type="http://schemas.openxmlformats.org/officeDocument/2006/relationships/image" Target="../media/image9.wmf"/><Relationship Id="rId16" Type="http://schemas.openxmlformats.org/officeDocument/2006/relationships/image" Target="../media/image21.wmf"/><Relationship Id="rId20" Type="http://schemas.openxmlformats.org/officeDocument/2006/relationships/image" Target="../media/image25.wmf"/><Relationship Id="rId1" Type="http://schemas.openxmlformats.org/officeDocument/2006/relationships/image" Target="../media/image8.wmf"/><Relationship Id="rId6" Type="http://schemas.openxmlformats.org/officeDocument/2006/relationships/image" Target="../media/image12.wmf"/><Relationship Id="rId11" Type="http://schemas.openxmlformats.org/officeDocument/2006/relationships/image" Target="../media/image16.wmf"/><Relationship Id="rId5" Type="http://schemas.openxmlformats.org/officeDocument/2006/relationships/image" Target="../media/image11.wmf"/><Relationship Id="rId15" Type="http://schemas.openxmlformats.org/officeDocument/2006/relationships/image" Target="../media/image20.wmf"/><Relationship Id="rId10" Type="http://schemas.openxmlformats.org/officeDocument/2006/relationships/image" Target="../media/image15.wmf"/><Relationship Id="rId19" Type="http://schemas.openxmlformats.org/officeDocument/2006/relationships/image" Target="../media/image24.wmf"/><Relationship Id="rId4" Type="http://schemas.openxmlformats.org/officeDocument/2006/relationships/image" Target="../media/image10.wmf"/><Relationship Id="rId9" Type="http://schemas.openxmlformats.org/officeDocument/2006/relationships/image" Target="../media/image14.wmf"/><Relationship Id="rId14"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97.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275.wmf"/><Relationship Id="rId13" Type="http://schemas.openxmlformats.org/officeDocument/2006/relationships/image" Target="../media/image308.emf"/><Relationship Id="rId18" Type="http://schemas.openxmlformats.org/officeDocument/2006/relationships/image" Target="../media/image313.emf"/><Relationship Id="rId3" Type="http://schemas.openxmlformats.org/officeDocument/2006/relationships/image" Target="../media/image300.wmf"/><Relationship Id="rId21" Type="http://schemas.openxmlformats.org/officeDocument/2006/relationships/image" Target="../media/image316.wmf"/><Relationship Id="rId7" Type="http://schemas.openxmlformats.org/officeDocument/2006/relationships/image" Target="../media/image274.wmf"/><Relationship Id="rId12" Type="http://schemas.openxmlformats.org/officeDocument/2006/relationships/image" Target="../media/image307.emf"/><Relationship Id="rId17" Type="http://schemas.openxmlformats.org/officeDocument/2006/relationships/image" Target="../media/image312.emf"/><Relationship Id="rId2" Type="http://schemas.openxmlformats.org/officeDocument/2006/relationships/image" Target="../media/image299.wmf"/><Relationship Id="rId16" Type="http://schemas.openxmlformats.org/officeDocument/2006/relationships/image" Target="../media/image311.emf"/><Relationship Id="rId20" Type="http://schemas.openxmlformats.org/officeDocument/2006/relationships/image" Target="../media/image315.wmf"/><Relationship Id="rId1" Type="http://schemas.openxmlformats.org/officeDocument/2006/relationships/image" Target="../media/image298.wmf"/><Relationship Id="rId6" Type="http://schemas.openxmlformats.org/officeDocument/2006/relationships/image" Target="../media/image303.emf"/><Relationship Id="rId11" Type="http://schemas.openxmlformats.org/officeDocument/2006/relationships/image" Target="../media/image306.emf"/><Relationship Id="rId5" Type="http://schemas.openxmlformats.org/officeDocument/2006/relationships/image" Target="../media/image302.emf"/><Relationship Id="rId15" Type="http://schemas.openxmlformats.org/officeDocument/2006/relationships/image" Target="../media/image310.emf"/><Relationship Id="rId10" Type="http://schemas.openxmlformats.org/officeDocument/2006/relationships/image" Target="../media/image305.emf"/><Relationship Id="rId19" Type="http://schemas.openxmlformats.org/officeDocument/2006/relationships/image" Target="../media/image314.emf"/><Relationship Id="rId4" Type="http://schemas.openxmlformats.org/officeDocument/2006/relationships/image" Target="../media/image301.wmf"/><Relationship Id="rId9" Type="http://schemas.openxmlformats.org/officeDocument/2006/relationships/image" Target="../media/image304.emf"/><Relationship Id="rId14" Type="http://schemas.openxmlformats.org/officeDocument/2006/relationships/image" Target="../media/image309.emf"/><Relationship Id="rId22" Type="http://schemas.openxmlformats.org/officeDocument/2006/relationships/image" Target="../media/image317.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325.emf"/><Relationship Id="rId13" Type="http://schemas.openxmlformats.org/officeDocument/2006/relationships/image" Target="../media/image330.emf"/><Relationship Id="rId18" Type="http://schemas.openxmlformats.org/officeDocument/2006/relationships/image" Target="../media/image335.wmf"/><Relationship Id="rId3" Type="http://schemas.openxmlformats.org/officeDocument/2006/relationships/image" Target="../media/image320.emf"/><Relationship Id="rId7" Type="http://schemas.openxmlformats.org/officeDocument/2006/relationships/image" Target="../media/image324.emf"/><Relationship Id="rId12" Type="http://schemas.openxmlformats.org/officeDocument/2006/relationships/image" Target="../media/image329.emf"/><Relationship Id="rId17" Type="http://schemas.openxmlformats.org/officeDocument/2006/relationships/image" Target="../media/image334.wmf"/><Relationship Id="rId2" Type="http://schemas.openxmlformats.org/officeDocument/2006/relationships/image" Target="../media/image319.wmf"/><Relationship Id="rId16" Type="http://schemas.openxmlformats.org/officeDocument/2006/relationships/image" Target="../media/image333.wmf"/><Relationship Id="rId1" Type="http://schemas.openxmlformats.org/officeDocument/2006/relationships/image" Target="../media/image318.wmf"/><Relationship Id="rId6" Type="http://schemas.openxmlformats.org/officeDocument/2006/relationships/image" Target="../media/image323.emf"/><Relationship Id="rId11" Type="http://schemas.openxmlformats.org/officeDocument/2006/relationships/image" Target="../media/image328.emf"/><Relationship Id="rId5" Type="http://schemas.openxmlformats.org/officeDocument/2006/relationships/image" Target="../media/image322.emf"/><Relationship Id="rId15" Type="http://schemas.openxmlformats.org/officeDocument/2006/relationships/image" Target="../media/image332.emf"/><Relationship Id="rId10" Type="http://schemas.openxmlformats.org/officeDocument/2006/relationships/image" Target="../media/image327.emf"/><Relationship Id="rId4" Type="http://schemas.openxmlformats.org/officeDocument/2006/relationships/image" Target="../media/image321.emf"/><Relationship Id="rId9" Type="http://schemas.openxmlformats.org/officeDocument/2006/relationships/image" Target="../media/image326.emf"/><Relationship Id="rId14" Type="http://schemas.openxmlformats.org/officeDocument/2006/relationships/image" Target="../media/image331.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343.emf"/><Relationship Id="rId13" Type="http://schemas.openxmlformats.org/officeDocument/2006/relationships/image" Target="../media/image348.emf"/><Relationship Id="rId18" Type="http://schemas.openxmlformats.org/officeDocument/2006/relationships/image" Target="../media/image353.emf"/><Relationship Id="rId26" Type="http://schemas.openxmlformats.org/officeDocument/2006/relationships/image" Target="../media/image361.emf"/><Relationship Id="rId3" Type="http://schemas.openxmlformats.org/officeDocument/2006/relationships/image" Target="../media/image338.emf"/><Relationship Id="rId21" Type="http://schemas.openxmlformats.org/officeDocument/2006/relationships/image" Target="../media/image356.emf"/><Relationship Id="rId7" Type="http://schemas.openxmlformats.org/officeDocument/2006/relationships/image" Target="../media/image342.emf"/><Relationship Id="rId12" Type="http://schemas.openxmlformats.org/officeDocument/2006/relationships/image" Target="../media/image347.emf"/><Relationship Id="rId17" Type="http://schemas.openxmlformats.org/officeDocument/2006/relationships/image" Target="../media/image352.emf"/><Relationship Id="rId25" Type="http://schemas.openxmlformats.org/officeDocument/2006/relationships/image" Target="../media/image360.emf"/><Relationship Id="rId2" Type="http://schemas.openxmlformats.org/officeDocument/2006/relationships/image" Target="../media/image337.emf"/><Relationship Id="rId16" Type="http://schemas.openxmlformats.org/officeDocument/2006/relationships/image" Target="../media/image351.emf"/><Relationship Id="rId20" Type="http://schemas.openxmlformats.org/officeDocument/2006/relationships/image" Target="../media/image355.emf"/><Relationship Id="rId29" Type="http://schemas.openxmlformats.org/officeDocument/2006/relationships/image" Target="../media/image364.emf"/><Relationship Id="rId1" Type="http://schemas.openxmlformats.org/officeDocument/2006/relationships/image" Target="../media/image336.emf"/><Relationship Id="rId6" Type="http://schemas.openxmlformats.org/officeDocument/2006/relationships/image" Target="../media/image341.emf"/><Relationship Id="rId11" Type="http://schemas.openxmlformats.org/officeDocument/2006/relationships/image" Target="../media/image346.emf"/><Relationship Id="rId24" Type="http://schemas.openxmlformats.org/officeDocument/2006/relationships/image" Target="../media/image359.emf"/><Relationship Id="rId5" Type="http://schemas.openxmlformats.org/officeDocument/2006/relationships/image" Target="../media/image340.emf"/><Relationship Id="rId15" Type="http://schemas.openxmlformats.org/officeDocument/2006/relationships/image" Target="../media/image350.emf"/><Relationship Id="rId23" Type="http://schemas.openxmlformats.org/officeDocument/2006/relationships/image" Target="../media/image358.emf"/><Relationship Id="rId28" Type="http://schemas.openxmlformats.org/officeDocument/2006/relationships/image" Target="../media/image363.emf"/><Relationship Id="rId10" Type="http://schemas.openxmlformats.org/officeDocument/2006/relationships/image" Target="../media/image345.emf"/><Relationship Id="rId19" Type="http://schemas.openxmlformats.org/officeDocument/2006/relationships/image" Target="../media/image354.emf"/><Relationship Id="rId31" Type="http://schemas.openxmlformats.org/officeDocument/2006/relationships/image" Target="../media/image366.emf"/><Relationship Id="rId4" Type="http://schemas.openxmlformats.org/officeDocument/2006/relationships/image" Target="../media/image339.emf"/><Relationship Id="rId9" Type="http://schemas.openxmlformats.org/officeDocument/2006/relationships/image" Target="../media/image344.emf"/><Relationship Id="rId14" Type="http://schemas.openxmlformats.org/officeDocument/2006/relationships/image" Target="../media/image349.emf"/><Relationship Id="rId22" Type="http://schemas.openxmlformats.org/officeDocument/2006/relationships/image" Target="../media/image357.emf"/><Relationship Id="rId27" Type="http://schemas.openxmlformats.org/officeDocument/2006/relationships/image" Target="../media/image362.emf"/><Relationship Id="rId30" Type="http://schemas.openxmlformats.org/officeDocument/2006/relationships/image" Target="../media/image36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6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69.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374.wmf"/><Relationship Id="rId2" Type="http://schemas.openxmlformats.org/officeDocument/2006/relationships/image" Target="../media/image373.wmf"/><Relationship Id="rId1" Type="http://schemas.openxmlformats.org/officeDocument/2006/relationships/image" Target="../media/image372.wmf"/><Relationship Id="rId5" Type="http://schemas.openxmlformats.org/officeDocument/2006/relationships/image" Target="../media/image376.wmf"/><Relationship Id="rId4" Type="http://schemas.openxmlformats.org/officeDocument/2006/relationships/image" Target="../media/image37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395.emf"/><Relationship Id="rId2" Type="http://schemas.openxmlformats.org/officeDocument/2006/relationships/image" Target="../media/image394.emf"/><Relationship Id="rId1" Type="http://schemas.openxmlformats.org/officeDocument/2006/relationships/image" Target="../media/image393.emf"/><Relationship Id="rId5" Type="http://schemas.openxmlformats.org/officeDocument/2006/relationships/image" Target="../media/image397.wmf"/><Relationship Id="rId4" Type="http://schemas.openxmlformats.org/officeDocument/2006/relationships/image" Target="../media/image39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6.wmf"/><Relationship Id="rId7" Type="http://schemas.openxmlformats.org/officeDocument/2006/relationships/image" Target="../media/image17.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11.wmf"/><Relationship Id="rId9" Type="http://schemas.openxmlformats.org/officeDocument/2006/relationships/image" Target="../media/image28.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406.wmf"/><Relationship Id="rId3" Type="http://schemas.openxmlformats.org/officeDocument/2006/relationships/image" Target="../media/image401.wmf"/><Relationship Id="rId7" Type="http://schemas.openxmlformats.org/officeDocument/2006/relationships/image" Target="../media/image405.wmf"/><Relationship Id="rId2" Type="http://schemas.openxmlformats.org/officeDocument/2006/relationships/image" Target="../media/image400.wmf"/><Relationship Id="rId1" Type="http://schemas.openxmlformats.org/officeDocument/2006/relationships/image" Target="../media/image399.wmf"/><Relationship Id="rId6" Type="http://schemas.openxmlformats.org/officeDocument/2006/relationships/image" Target="../media/image404.wmf"/><Relationship Id="rId11" Type="http://schemas.openxmlformats.org/officeDocument/2006/relationships/image" Target="../media/image409.wmf"/><Relationship Id="rId5" Type="http://schemas.openxmlformats.org/officeDocument/2006/relationships/image" Target="../media/image403.wmf"/><Relationship Id="rId10" Type="http://schemas.openxmlformats.org/officeDocument/2006/relationships/image" Target="../media/image408.wmf"/><Relationship Id="rId4" Type="http://schemas.openxmlformats.org/officeDocument/2006/relationships/image" Target="../media/image402.wmf"/><Relationship Id="rId9" Type="http://schemas.openxmlformats.org/officeDocument/2006/relationships/image" Target="../media/image40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11.wmf"/><Relationship Id="rId1" Type="http://schemas.openxmlformats.org/officeDocument/2006/relationships/image" Target="../media/image41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image" Target="../media/image41.wmf"/><Relationship Id="rId3" Type="http://schemas.openxmlformats.org/officeDocument/2006/relationships/image" Target="../media/image31.wmf"/><Relationship Id="rId7" Type="http://schemas.openxmlformats.org/officeDocument/2006/relationships/image" Target="../media/image35.wmf"/><Relationship Id="rId12" Type="http://schemas.openxmlformats.org/officeDocument/2006/relationships/image" Target="../media/image40.wmf"/><Relationship Id="rId17" Type="http://schemas.openxmlformats.org/officeDocument/2006/relationships/image" Target="../media/image45.wmf"/><Relationship Id="rId2" Type="http://schemas.openxmlformats.org/officeDocument/2006/relationships/image" Target="../media/image30.wmf"/><Relationship Id="rId16" Type="http://schemas.openxmlformats.org/officeDocument/2006/relationships/image" Target="../media/image44.wmf"/><Relationship Id="rId1" Type="http://schemas.openxmlformats.org/officeDocument/2006/relationships/image" Target="../media/image29.wmf"/><Relationship Id="rId6" Type="http://schemas.openxmlformats.org/officeDocument/2006/relationships/image" Target="../media/image34.wmf"/><Relationship Id="rId11" Type="http://schemas.openxmlformats.org/officeDocument/2006/relationships/image" Target="../media/image39.wmf"/><Relationship Id="rId5" Type="http://schemas.openxmlformats.org/officeDocument/2006/relationships/image" Target="../media/image33.wmf"/><Relationship Id="rId15" Type="http://schemas.openxmlformats.org/officeDocument/2006/relationships/image" Target="../media/image43.wmf"/><Relationship Id="rId10" Type="http://schemas.openxmlformats.org/officeDocument/2006/relationships/image" Target="../media/image38.wmf"/><Relationship Id="rId4" Type="http://schemas.openxmlformats.org/officeDocument/2006/relationships/image" Target="../media/image32.wmf"/><Relationship Id="rId9" Type="http://schemas.openxmlformats.org/officeDocument/2006/relationships/image" Target="../media/image37.wmf"/><Relationship Id="rId14"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0.wmf"/><Relationship Id="rId7" Type="http://schemas.openxmlformats.org/officeDocument/2006/relationships/image" Target="../media/image44.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11" Type="http://schemas.openxmlformats.org/officeDocument/2006/relationships/image" Target="../media/image57.wmf"/><Relationship Id="rId5" Type="http://schemas.openxmlformats.org/officeDocument/2006/relationships/image" Target="../media/image51.wmf"/><Relationship Id="rId10" Type="http://schemas.openxmlformats.org/officeDocument/2006/relationships/image" Target="../media/image56.wmf"/><Relationship Id="rId4" Type="http://schemas.openxmlformats.org/officeDocument/2006/relationships/image" Target="../media/image50.wmf"/><Relationship Id="rId9" Type="http://schemas.openxmlformats.org/officeDocument/2006/relationships/image" Target="../media/image5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image" Target="../media/image73.emf"/><Relationship Id="rId3" Type="http://schemas.openxmlformats.org/officeDocument/2006/relationships/image" Target="../media/image63.emf"/><Relationship Id="rId7" Type="http://schemas.openxmlformats.org/officeDocument/2006/relationships/image" Target="../media/image67.emf"/><Relationship Id="rId12" Type="http://schemas.openxmlformats.org/officeDocument/2006/relationships/image" Target="../media/image72.emf"/><Relationship Id="rId2" Type="http://schemas.openxmlformats.org/officeDocument/2006/relationships/image" Target="../media/image62.emf"/><Relationship Id="rId16" Type="http://schemas.openxmlformats.org/officeDocument/2006/relationships/image" Target="../media/image76.emf"/><Relationship Id="rId1" Type="http://schemas.openxmlformats.org/officeDocument/2006/relationships/image" Target="../media/image61.emf"/><Relationship Id="rId6" Type="http://schemas.openxmlformats.org/officeDocument/2006/relationships/image" Target="../media/image66.emf"/><Relationship Id="rId11" Type="http://schemas.openxmlformats.org/officeDocument/2006/relationships/image" Target="../media/image71.emf"/><Relationship Id="rId5" Type="http://schemas.openxmlformats.org/officeDocument/2006/relationships/image" Target="../media/image65.emf"/><Relationship Id="rId15" Type="http://schemas.openxmlformats.org/officeDocument/2006/relationships/image" Target="../media/image75.emf"/><Relationship Id="rId10" Type="http://schemas.openxmlformats.org/officeDocument/2006/relationships/image" Target="../media/image70.emf"/><Relationship Id="rId4" Type="http://schemas.openxmlformats.org/officeDocument/2006/relationships/image" Target="../media/image64.emf"/><Relationship Id="rId9" Type="http://schemas.openxmlformats.org/officeDocument/2006/relationships/image" Target="../media/image69.emf"/><Relationship Id="rId14" Type="http://schemas.openxmlformats.org/officeDocument/2006/relationships/image" Target="../media/image74.emf"/></Relationships>
</file>

<file path=ppt/drawings/_rels/vmlDrawing9.vml.rels><?xml version="1.0" encoding="UTF-8" standalone="yes"?>
<Relationships xmlns="http://schemas.openxmlformats.org/package/2006/relationships"><Relationship Id="rId13" Type="http://schemas.openxmlformats.org/officeDocument/2006/relationships/image" Target="../media/image89.emf"/><Relationship Id="rId18" Type="http://schemas.openxmlformats.org/officeDocument/2006/relationships/image" Target="../media/image94.emf"/><Relationship Id="rId26" Type="http://schemas.openxmlformats.org/officeDocument/2006/relationships/image" Target="../media/image102.emf"/><Relationship Id="rId39" Type="http://schemas.openxmlformats.org/officeDocument/2006/relationships/image" Target="../media/image115.emf"/><Relationship Id="rId21" Type="http://schemas.openxmlformats.org/officeDocument/2006/relationships/image" Target="../media/image97.emf"/><Relationship Id="rId34" Type="http://schemas.openxmlformats.org/officeDocument/2006/relationships/image" Target="../media/image110.emf"/><Relationship Id="rId42" Type="http://schemas.openxmlformats.org/officeDocument/2006/relationships/image" Target="../media/image118.emf"/><Relationship Id="rId47" Type="http://schemas.openxmlformats.org/officeDocument/2006/relationships/image" Target="../media/image123.emf"/><Relationship Id="rId7" Type="http://schemas.openxmlformats.org/officeDocument/2006/relationships/image" Target="../media/image83.emf"/><Relationship Id="rId2" Type="http://schemas.openxmlformats.org/officeDocument/2006/relationships/image" Target="../media/image78.emf"/><Relationship Id="rId16" Type="http://schemas.openxmlformats.org/officeDocument/2006/relationships/image" Target="../media/image92.emf"/><Relationship Id="rId29" Type="http://schemas.openxmlformats.org/officeDocument/2006/relationships/image" Target="../media/image105.emf"/><Relationship Id="rId11" Type="http://schemas.openxmlformats.org/officeDocument/2006/relationships/image" Target="../media/image87.emf"/><Relationship Id="rId24" Type="http://schemas.openxmlformats.org/officeDocument/2006/relationships/image" Target="../media/image100.emf"/><Relationship Id="rId32" Type="http://schemas.openxmlformats.org/officeDocument/2006/relationships/image" Target="../media/image108.emf"/><Relationship Id="rId37" Type="http://schemas.openxmlformats.org/officeDocument/2006/relationships/image" Target="../media/image113.emf"/><Relationship Id="rId40" Type="http://schemas.openxmlformats.org/officeDocument/2006/relationships/image" Target="../media/image116.emf"/><Relationship Id="rId45" Type="http://schemas.openxmlformats.org/officeDocument/2006/relationships/image" Target="../media/image121.emf"/><Relationship Id="rId5" Type="http://schemas.openxmlformats.org/officeDocument/2006/relationships/image" Target="../media/image81.emf"/><Relationship Id="rId15" Type="http://schemas.openxmlformats.org/officeDocument/2006/relationships/image" Target="../media/image91.emf"/><Relationship Id="rId23" Type="http://schemas.openxmlformats.org/officeDocument/2006/relationships/image" Target="../media/image99.emf"/><Relationship Id="rId28" Type="http://schemas.openxmlformats.org/officeDocument/2006/relationships/image" Target="../media/image104.emf"/><Relationship Id="rId36" Type="http://schemas.openxmlformats.org/officeDocument/2006/relationships/image" Target="../media/image112.emf"/><Relationship Id="rId49" Type="http://schemas.openxmlformats.org/officeDocument/2006/relationships/image" Target="../media/image125.emf"/><Relationship Id="rId10" Type="http://schemas.openxmlformats.org/officeDocument/2006/relationships/image" Target="../media/image86.emf"/><Relationship Id="rId19" Type="http://schemas.openxmlformats.org/officeDocument/2006/relationships/image" Target="../media/image95.emf"/><Relationship Id="rId31" Type="http://schemas.openxmlformats.org/officeDocument/2006/relationships/image" Target="../media/image107.emf"/><Relationship Id="rId44" Type="http://schemas.openxmlformats.org/officeDocument/2006/relationships/image" Target="../media/image120.emf"/><Relationship Id="rId4" Type="http://schemas.openxmlformats.org/officeDocument/2006/relationships/image" Target="../media/image80.emf"/><Relationship Id="rId9" Type="http://schemas.openxmlformats.org/officeDocument/2006/relationships/image" Target="../media/image85.emf"/><Relationship Id="rId14" Type="http://schemas.openxmlformats.org/officeDocument/2006/relationships/image" Target="../media/image90.emf"/><Relationship Id="rId22" Type="http://schemas.openxmlformats.org/officeDocument/2006/relationships/image" Target="../media/image98.emf"/><Relationship Id="rId27" Type="http://schemas.openxmlformats.org/officeDocument/2006/relationships/image" Target="../media/image103.emf"/><Relationship Id="rId30" Type="http://schemas.openxmlformats.org/officeDocument/2006/relationships/image" Target="../media/image106.emf"/><Relationship Id="rId35" Type="http://schemas.openxmlformats.org/officeDocument/2006/relationships/image" Target="../media/image111.emf"/><Relationship Id="rId43" Type="http://schemas.openxmlformats.org/officeDocument/2006/relationships/image" Target="../media/image119.emf"/><Relationship Id="rId48" Type="http://schemas.openxmlformats.org/officeDocument/2006/relationships/image" Target="../media/image124.emf"/><Relationship Id="rId8" Type="http://schemas.openxmlformats.org/officeDocument/2006/relationships/image" Target="../media/image84.emf"/><Relationship Id="rId3" Type="http://schemas.openxmlformats.org/officeDocument/2006/relationships/image" Target="../media/image79.emf"/><Relationship Id="rId12" Type="http://schemas.openxmlformats.org/officeDocument/2006/relationships/image" Target="../media/image88.emf"/><Relationship Id="rId17" Type="http://schemas.openxmlformats.org/officeDocument/2006/relationships/image" Target="../media/image93.wmf"/><Relationship Id="rId25" Type="http://schemas.openxmlformats.org/officeDocument/2006/relationships/image" Target="../media/image101.emf"/><Relationship Id="rId33" Type="http://schemas.openxmlformats.org/officeDocument/2006/relationships/image" Target="../media/image109.emf"/><Relationship Id="rId38" Type="http://schemas.openxmlformats.org/officeDocument/2006/relationships/image" Target="../media/image114.emf"/><Relationship Id="rId46" Type="http://schemas.openxmlformats.org/officeDocument/2006/relationships/image" Target="../media/image122.emf"/><Relationship Id="rId20" Type="http://schemas.openxmlformats.org/officeDocument/2006/relationships/image" Target="../media/image96.emf"/><Relationship Id="rId41" Type="http://schemas.openxmlformats.org/officeDocument/2006/relationships/image" Target="../media/image117.emf"/><Relationship Id="rId1" Type="http://schemas.openxmlformats.org/officeDocument/2006/relationships/image" Target="../media/image77.emf"/><Relationship Id="rId6" Type="http://schemas.openxmlformats.org/officeDocument/2006/relationships/image" Target="../media/image8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2231"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1"/>
            <a:ext cx="4302231" cy="341064"/>
          </a:xfrm>
          <a:prstGeom prst="rect">
            <a:avLst/>
          </a:prstGeom>
        </p:spPr>
        <p:txBody>
          <a:bodyPr vert="horz" lIns="91440" tIns="45720" rIns="91440" bIns="45720" rtlCol="0"/>
          <a:lstStyle>
            <a:lvl1pPr algn="r">
              <a:defRPr sz="1200"/>
            </a:lvl1pPr>
          </a:lstStyle>
          <a:p>
            <a:fld id="{08F414C7-B6F5-4106-947E-F9B18805F570}" type="datetimeFigureOut">
              <a:rPr lang="zh-CN" altLang="en-US" smtClean="0"/>
              <a:t>2019/12/23</a:t>
            </a:fld>
            <a:endParaRPr lang="zh-CN" altLang="en-US"/>
          </a:p>
        </p:txBody>
      </p:sp>
      <p:sp>
        <p:nvSpPr>
          <p:cNvPr id="4" name="页脚占位符 3"/>
          <p:cNvSpPr>
            <a:spLocks noGrp="1"/>
          </p:cNvSpPr>
          <p:nvPr>
            <p:ph type="ftr" sz="quarter" idx="2"/>
          </p:nvPr>
        </p:nvSpPr>
        <p:spPr>
          <a:xfrm>
            <a:off x="0" y="6456612"/>
            <a:ext cx="4302231" cy="3410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41063"/>
          </a:xfrm>
          <a:prstGeom prst="rect">
            <a:avLst/>
          </a:prstGeom>
        </p:spPr>
        <p:txBody>
          <a:bodyPr vert="horz" lIns="91440" tIns="45720" rIns="91440" bIns="45720" rtlCol="0" anchor="b"/>
          <a:lstStyle>
            <a:lvl1pPr algn="r">
              <a:defRPr sz="1200"/>
            </a:lvl1pPr>
          </a:lstStyle>
          <a:p>
            <a:fld id="{D2D20037-9439-4384-822C-102AA84B71BC}" type="slidenum">
              <a:rPr lang="zh-CN" altLang="en-US" smtClean="0"/>
              <a:t>‹#›</a:t>
            </a:fld>
            <a:endParaRPr lang="zh-CN" altLang="en-US"/>
          </a:p>
        </p:txBody>
      </p:sp>
    </p:spTree>
    <p:extLst>
      <p:ext uri="{BB962C8B-B14F-4D97-AF65-F5344CB8AC3E}">
        <p14:creationId xmlns:p14="http://schemas.microsoft.com/office/powerpoint/2010/main" val="3104544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4302231"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a typeface="宋体" charset="-122"/>
              </a:defRPr>
            </a:lvl1pPr>
          </a:lstStyle>
          <a:p>
            <a:pPr>
              <a:defRPr/>
            </a:pPr>
            <a:endParaRPr lang="zh-CN" altLang="en-US"/>
          </a:p>
        </p:txBody>
      </p:sp>
      <p:sp>
        <p:nvSpPr>
          <p:cNvPr id="35843" name="Rectangle 3"/>
          <p:cNvSpPr>
            <a:spLocks noGrp="1" noChangeArrowheads="1"/>
          </p:cNvSpPr>
          <p:nvPr>
            <p:ph type="dt" idx="1"/>
          </p:nvPr>
        </p:nvSpPr>
        <p:spPr bwMode="auto">
          <a:xfrm>
            <a:off x="5623697" y="0"/>
            <a:ext cx="4302231"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a typeface="宋体"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2697163" y="509588"/>
            <a:ext cx="4533900"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92823" y="3228896"/>
            <a:ext cx="7942580"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5846" name="Rectangle 6"/>
          <p:cNvSpPr>
            <a:spLocks noGrp="1" noChangeArrowheads="1"/>
          </p:cNvSpPr>
          <p:nvPr>
            <p:ph type="ftr" sz="quarter" idx="4"/>
          </p:nvPr>
        </p:nvSpPr>
        <p:spPr bwMode="auto">
          <a:xfrm>
            <a:off x="0" y="6456612"/>
            <a:ext cx="4302231"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a typeface="宋体" charset="-122"/>
              </a:defRPr>
            </a:lvl1pPr>
          </a:lstStyle>
          <a:p>
            <a:pPr>
              <a:defRPr/>
            </a:pPr>
            <a:endParaRPr lang="en-US" altLang="zh-CN"/>
          </a:p>
        </p:txBody>
      </p:sp>
      <p:sp>
        <p:nvSpPr>
          <p:cNvPr id="35847" name="Rectangle 7"/>
          <p:cNvSpPr>
            <a:spLocks noGrp="1" noChangeArrowheads="1"/>
          </p:cNvSpPr>
          <p:nvPr>
            <p:ph type="sldNum" sz="quarter" idx="5"/>
          </p:nvPr>
        </p:nvSpPr>
        <p:spPr bwMode="auto">
          <a:xfrm>
            <a:off x="5623697" y="6456612"/>
            <a:ext cx="4302231"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61B640BF-337A-4AFC-AF73-3F09FEA07D6B}" type="slidenum">
              <a:rPr lang="zh-CN" altLang="en-US"/>
              <a:pPr>
                <a:defRPr/>
              </a:pPr>
              <a:t>‹#›</a:t>
            </a:fld>
            <a:endParaRPr lang="en-US" altLang="zh-CN"/>
          </a:p>
        </p:txBody>
      </p:sp>
    </p:spTree>
    <p:extLst>
      <p:ext uri="{BB962C8B-B14F-4D97-AF65-F5344CB8AC3E}">
        <p14:creationId xmlns:p14="http://schemas.microsoft.com/office/powerpoint/2010/main" val="14004649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Tree>
    <p:extLst>
      <p:ext uri="{BB962C8B-B14F-4D97-AF65-F5344CB8AC3E}">
        <p14:creationId xmlns:p14="http://schemas.microsoft.com/office/powerpoint/2010/main" val="224631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BA0F1D38-4B8F-4220-8A6B-7C5F58A3BE8E}"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83F8EDE-544A-4210-B78E-7FFF9AB92706}" type="slidenum">
              <a:rPr lang="zh-CN" altLang="en-US"/>
              <a:pPr>
                <a:defRPr/>
              </a:pPr>
              <a:t>‹#›</a:t>
            </a:fld>
            <a:endParaRPr lang="zh-CN" altLang="en-US"/>
          </a:p>
        </p:txBody>
      </p:sp>
    </p:spTree>
    <p:extLst>
      <p:ext uri="{BB962C8B-B14F-4D97-AF65-F5344CB8AC3E}">
        <p14:creationId xmlns:p14="http://schemas.microsoft.com/office/powerpoint/2010/main" val="229477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1AA69C33-22D8-4BA2-BF57-D356BF8B9164}"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1F438163-6773-4334-AD4F-6D86463C44A4}" type="slidenum">
              <a:rPr lang="zh-CN" altLang="en-US"/>
              <a:pPr>
                <a:defRPr/>
              </a:pPr>
              <a:t>‹#›</a:t>
            </a:fld>
            <a:endParaRPr lang="zh-CN" altLang="en-US"/>
          </a:p>
        </p:txBody>
      </p:sp>
    </p:spTree>
    <p:extLst>
      <p:ext uri="{BB962C8B-B14F-4D97-AF65-F5344CB8AC3E}">
        <p14:creationId xmlns:p14="http://schemas.microsoft.com/office/powerpoint/2010/main" val="342261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EB6A119-0E6A-4A11-8B4E-43678F78E4C3}"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DD5CA2FF-066B-4F11-8619-F6D4CA5275AA}" type="slidenum">
              <a:rPr lang="zh-CN" altLang="en-US"/>
              <a:pPr>
                <a:defRPr/>
              </a:pPr>
              <a:t>‹#›</a:t>
            </a:fld>
            <a:endParaRPr lang="zh-CN" altLang="en-US"/>
          </a:p>
        </p:txBody>
      </p:sp>
    </p:spTree>
    <p:extLst>
      <p:ext uri="{BB962C8B-B14F-4D97-AF65-F5344CB8AC3E}">
        <p14:creationId xmlns:p14="http://schemas.microsoft.com/office/powerpoint/2010/main" val="3685853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xfrm>
            <a:off x="914400" y="6248400"/>
            <a:ext cx="25400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lgn="l" eaLnBrk="1" hangingPunct="1">
              <a:spcBef>
                <a:spcPct val="0"/>
              </a:spcBef>
              <a:defRPr kumimoji="1" b="1">
                <a:solidFill>
                  <a:prstClr val="black"/>
                </a:solidFill>
                <a:latin typeface="Times New Roman" pitchFamily="18" charset="0"/>
                <a:ea typeface="宋体" charset="-122"/>
              </a:defRPr>
            </a:lvl1pPr>
          </a:lstStyle>
          <a:p>
            <a:pPr>
              <a:defRPr/>
            </a:pPr>
            <a:endParaRPr lang="en-US" altLang="zh-CN"/>
          </a:p>
        </p:txBody>
      </p:sp>
      <p:sp>
        <p:nvSpPr>
          <p:cNvPr id="5" name="Rectangle 6"/>
          <p:cNvSpPr>
            <a:spLocks noGrp="1" noChangeArrowheads="1"/>
          </p:cNvSpPr>
          <p:nvPr>
            <p:ph type="sldNum" sz="quarter" idx="12"/>
          </p:nvPr>
        </p:nvSpPr>
        <p:spPr>
          <a:xfrm>
            <a:off x="8737600" y="6248400"/>
            <a:ext cx="2540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kumimoji="1">
                <a:solidFill>
                  <a:srgbClr val="000000"/>
                </a:solidFill>
                <a:latin typeface="Times New Roman" panose="02020603050405020304" pitchFamily="18" charset="0"/>
                <a:ea typeface="宋体" panose="02010600030101010101" pitchFamily="2" charset="-122"/>
              </a:defRPr>
            </a:lvl1pPr>
          </a:lstStyle>
          <a:p>
            <a:pPr>
              <a:defRPr/>
            </a:pPr>
            <a:fld id="{6BF5DEDE-FCE0-4EB0-BE0C-DAFCA03C0F09}" type="slidenum">
              <a:rPr lang="en-US" altLang="zh-CN"/>
              <a:pPr>
                <a:defRPr/>
              </a:pPr>
              <a:t>‹#›</a:t>
            </a:fld>
            <a:endParaRPr lang="en-US" altLang="zh-CN"/>
          </a:p>
        </p:txBody>
      </p:sp>
    </p:spTree>
    <p:extLst>
      <p:ext uri="{BB962C8B-B14F-4D97-AF65-F5344CB8AC3E}">
        <p14:creationId xmlns:p14="http://schemas.microsoft.com/office/powerpoint/2010/main" val="3640907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0" y="1600200"/>
            <a:ext cx="5384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6197600" y="3938589"/>
            <a:ext cx="5384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75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109728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09600" y="3938589"/>
            <a:ext cx="109728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157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1785FE1-239D-4534-859F-0228D2C0B964}"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6A22DEDE-304B-4518-8EEC-17A65BF26256}" type="slidenum">
              <a:rPr lang="zh-CN" altLang="en-US"/>
              <a:pPr>
                <a:defRPr/>
              </a:pPr>
              <a:t>‹#›</a:t>
            </a:fld>
            <a:endParaRPr lang="zh-CN" altLang="en-US"/>
          </a:p>
        </p:txBody>
      </p:sp>
    </p:spTree>
    <p:extLst>
      <p:ext uri="{BB962C8B-B14F-4D97-AF65-F5344CB8AC3E}">
        <p14:creationId xmlns:p14="http://schemas.microsoft.com/office/powerpoint/2010/main" val="273122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408891AB-948A-4C54-B704-4605B32EF832}" type="datetimeFigureOut">
              <a:rPr lang="zh-CN" altLang="en-US"/>
              <a:pPr>
                <a:defRPr/>
              </a:pPr>
              <a:t>2019/12/23</a:t>
            </a:fld>
            <a:endParaRPr lang="zh-CN" altLang="en-US"/>
          </a:p>
        </p:txBody>
      </p:sp>
      <p:sp>
        <p:nvSpPr>
          <p:cNvPr id="5" name="页脚占位符 4"/>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2DB79E44-6725-49E2-A844-0F6E075BF59A}" type="slidenum">
              <a:rPr lang="zh-CN" altLang="en-US"/>
              <a:pPr>
                <a:defRPr/>
              </a:pPr>
              <a:t>‹#›</a:t>
            </a:fld>
            <a:endParaRPr lang="zh-CN" altLang="en-US"/>
          </a:p>
        </p:txBody>
      </p:sp>
    </p:spTree>
    <p:extLst>
      <p:ext uri="{BB962C8B-B14F-4D97-AF65-F5344CB8AC3E}">
        <p14:creationId xmlns:p14="http://schemas.microsoft.com/office/powerpoint/2010/main" val="386942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815D7177-8348-4526-BB27-6DFDF13AA720}" type="datetimeFigureOut">
              <a:rPr lang="zh-CN" altLang="en-US"/>
              <a:pPr>
                <a:defRPr/>
              </a:pPr>
              <a:t>2019/12/23</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859D742B-24CB-4025-B59B-029556C0D064}" type="slidenum">
              <a:rPr lang="zh-CN" altLang="en-US"/>
              <a:pPr>
                <a:defRPr/>
              </a:pPr>
              <a:t>‹#›</a:t>
            </a:fld>
            <a:endParaRPr lang="zh-CN" altLang="en-US"/>
          </a:p>
        </p:txBody>
      </p:sp>
    </p:spTree>
    <p:extLst>
      <p:ext uri="{BB962C8B-B14F-4D97-AF65-F5344CB8AC3E}">
        <p14:creationId xmlns:p14="http://schemas.microsoft.com/office/powerpoint/2010/main" val="3358090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04CFDEF7-4711-46BB-BB8F-7F40A10AA409}" type="datetimeFigureOut">
              <a:rPr lang="zh-CN" altLang="en-US"/>
              <a:pPr>
                <a:defRPr/>
              </a:pPr>
              <a:t>2019/12/23</a:t>
            </a:fld>
            <a:endParaRPr lang="zh-CN" altLang="en-US"/>
          </a:p>
        </p:txBody>
      </p:sp>
      <p:sp>
        <p:nvSpPr>
          <p:cNvPr id="8" name="页脚占位符 7"/>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79F57FD-22ED-4F4A-B6C0-D5AEBED06CA4}" type="slidenum">
              <a:rPr lang="zh-CN" altLang="en-US"/>
              <a:pPr>
                <a:defRPr/>
              </a:pPr>
              <a:t>‹#›</a:t>
            </a:fld>
            <a:endParaRPr lang="zh-CN" altLang="en-US"/>
          </a:p>
        </p:txBody>
      </p:sp>
    </p:spTree>
    <p:extLst>
      <p:ext uri="{BB962C8B-B14F-4D97-AF65-F5344CB8AC3E}">
        <p14:creationId xmlns:p14="http://schemas.microsoft.com/office/powerpoint/2010/main" val="61039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C0740772-FAE0-42BC-B6A3-74E539AEA99F}" type="datetimeFigureOut">
              <a:rPr lang="zh-CN" altLang="en-US"/>
              <a:pPr>
                <a:defRPr/>
              </a:pPr>
              <a:t>2019/12/23</a:t>
            </a:fld>
            <a:endParaRPr lang="zh-CN" altLang="en-US"/>
          </a:p>
        </p:txBody>
      </p:sp>
      <p:sp>
        <p:nvSpPr>
          <p:cNvPr id="4" name="页脚占位符 3"/>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EC20260F-B207-4DCF-AA64-422C6B83F8BA}" type="slidenum">
              <a:rPr lang="zh-CN" altLang="en-US"/>
              <a:pPr>
                <a:defRPr/>
              </a:pPr>
              <a:t>‹#›</a:t>
            </a:fld>
            <a:endParaRPr lang="zh-CN" altLang="en-US"/>
          </a:p>
        </p:txBody>
      </p:sp>
    </p:spTree>
    <p:extLst>
      <p:ext uri="{BB962C8B-B14F-4D97-AF65-F5344CB8AC3E}">
        <p14:creationId xmlns:p14="http://schemas.microsoft.com/office/powerpoint/2010/main" val="950538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E6FDFAFC-4725-444B-AF20-E11097602BA1}" type="datetimeFigureOut">
              <a:rPr lang="zh-CN" altLang="en-US"/>
              <a:pPr>
                <a:defRPr/>
              </a:pPr>
              <a:t>2019/12/23</a:t>
            </a:fld>
            <a:endParaRPr lang="zh-CN" altLang="en-US"/>
          </a:p>
        </p:txBody>
      </p:sp>
      <p:sp>
        <p:nvSpPr>
          <p:cNvPr id="3" name="页脚占位符 2"/>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B1B69B3B-73E6-4790-8C71-28847D0E605F}" type="slidenum">
              <a:rPr lang="zh-CN" altLang="en-US"/>
              <a:pPr>
                <a:defRPr/>
              </a:pPr>
              <a:t>‹#›</a:t>
            </a:fld>
            <a:endParaRPr lang="zh-CN" altLang="en-US"/>
          </a:p>
        </p:txBody>
      </p:sp>
    </p:spTree>
    <p:extLst>
      <p:ext uri="{BB962C8B-B14F-4D97-AF65-F5344CB8AC3E}">
        <p14:creationId xmlns:p14="http://schemas.microsoft.com/office/powerpoint/2010/main" val="233914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D87312F3-4A2F-419F-9CDA-722DFC5CAA8F}" type="datetimeFigureOut">
              <a:rPr lang="zh-CN" altLang="en-US"/>
              <a:pPr>
                <a:defRPr/>
              </a:pPr>
              <a:t>2019/12/23</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5987B363-CFCB-4537-A7F3-202048EB4171}" type="slidenum">
              <a:rPr lang="zh-CN" altLang="en-US"/>
              <a:pPr>
                <a:defRPr/>
              </a:pPr>
              <a:t>‹#›</a:t>
            </a:fld>
            <a:endParaRPr lang="zh-CN" altLang="en-US"/>
          </a:p>
        </p:txBody>
      </p:sp>
    </p:spTree>
    <p:extLst>
      <p:ext uri="{BB962C8B-B14F-4D97-AF65-F5344CB8AC3E}">
        <p14:creationId xmlns:p14="http://schemas.microsoft.com/office/powerpoint/2010/main" val="96067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fld id="{ACBB079F-4A16-4A37-AE2E-CBFD37176D72}" type="datetimeFigureOut">
              <a:rPr lang="zh-CN" altLang="en-US"/>
              <a:pPr>
                <a:defRPr/>
              </a:pPr>
              <a:t>2019/12/23</a:t>
            </a:fld>
            <a:endParaRPr lang="zh-CN" altLang="en-US"/>
          </a:p>
        </p:txBody>
      </p:sp>
      <p:sp>
        <p:nvSpPr>
          <p:cNvPr id="6" name="页脚占位符 5"/>
          <p:cNvSpPr>
            <a:spLocks noGrp="1"/>
          </p:cNvSpPr>
          <p:nvPr>
            <p:ph type="ftr" sz="quarter" idx="11"/>
          </p:nvPr>
        </p:nvSpPr>
        <p:spPr>
          <a:xfrm>
            <a:off x="4165600" y="6356350"/>
            <a:ext cx="3860800" cy="365125"/>
          </a:xfrm>
          <a:prstGeom prst="rect">
            <a:avLst/>
          </a:prstGeom>
        </p:spPr>
        <p:txBody>
          <a:bodyPr/>
          <a:lstStyle>
            <a:lvl1pPr algn="l" eaLnBrk="1" fontAlgn="auto" hangingPunct="1">
              <a:spcBef>
                <a:spcPts val="0"/>
              </a:spcBef>
              <a:spcAft>
                <a:spcPts val="0"/>
              </a:spcAft>
              <a:defRPr kumimoji="0" sz="1800" b="0">
                <a:solidFill>
                  <a:prstClr val="black"/>
                </a:solidFill>
                <a:latin typeface="Calibri"/>
                <a:ea typeface="宋体"/>
              </a:defRPr>
            </a:lvl1pPr>
          </a:lstStyle>
          <a:p>
            <a:pPr>
              <a:defRPr/>
            </a:pPr>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kumimoji="0" sz="1800" b="0">
                <a:solidFill>
                  <a:srgbClr val="000000"/>
                </a:solidFill>
                <a:latin typeface="Calibri" panose="020F0502020204030204" pitchFamily="34" charset="0"/>
                <a:ea typeface="宋体" panose="02010600030101010101" pitchFamily="2" charset="-122"/>
              </a:defRPr>
            </a:lvl1pPr>
          </a:lstStyle>
          <a:p>
            <a:pPr>
              <a:defRPr/>
            </a:pPr>
            <a:fld id="{3328FA9A-D8DA-4029-A074-85872B9C0587}" type="slidenum">
              <a:rPr lang="zh-CN" altLang="en-US"/>
              <a:pPr>
                <a:defRPr/>
              </a:pPr>
              <a:t>‹#›</a:t>
            </a:fld>
            <a:endParaRPr lang="zh-CN" altLang="en-US"/>
          </a:p>
        </p:txBody>
      </p:sp>
    </p:spTree>
    <p:extLst>
      <p:ext uri="{BB962C8B-B14F-4D97-AF65-F5344CB8AC3E}">
        <p14:creationId xmlns:p14="http://schemas.microsoft.com/office/powerpoint/2010/main" val="3559415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图片 4"/>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8496300" y="1588"/>
            <a:ext cx="37068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userDrawn="1"/>
        </p:nvSpPr>
        <p:spPr bwMode="auto">
          <a:xfrm>
            <a:off x="0" y="620683"/>
            <a:ext cx="12192000" cy="45719"/>
          </a:xfrm>
          <a:prstGeom prst="rect">
            <a:avLst/>
          </a:prstGeom>
          <a:solidFill>
            <a:srgbClr val="00CC99"/>
          </a:solidFill>
          <a:ln w="25400" cap="flat" cmpd="sng" algn="ctr">
            <a:solidFill>
              <a:srgbClr val="00CC99">
                <a:shade val="50000"/>
              </a:srgbClr>
            </a:solidFill>
            <a:prstDash val="solid"/>
          </a:ln>
          <a:effectLst>
            <a:glow rad="101600">
              <a:srgbClr val="AAE2CA">
                <a:satMod val="175000"/>
                <a:alpha val="40000"/>
              </a:srgbClr>
            </a:glow>
            <a:softEdge rad="0"/>
          </a:effectLst>
        </p:spPr>
        <p:txBody>
          <a:bodyPr anchor="ctr"/>
          <a:lstStyle/>
          <a:p>
            <a:pPr algn="ctr" eaLnBrk="1" hangingPunct="1">
              <a:defRPr/>
            </a:pPr>
            <a:endParaRPr lang="zh-CN" altLang="en-US" kern="0">
              <a:solidFill>
                <a:srgbClr val="FFFFFF"/>
              </a:solidFill>
              <a:latin typeface="Times New Roman"/>
              <a:ea typeface="宋体"/>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39" r:id="rId13"/>
    <p:sldLayoutId id="214748374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73.bin"/><Relationship Id="rId18" Type="http://schemas.openxmlformats.org/officeDocument/2006/relationships/image" Target="../media/image45.wmf"/><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42.wmf"/><Relationship Id="rId17" Type="http://schemas.openxmlformats.org/officeDocument/2006/relationships/oleObject" Target="../embeddings/oleObject75.bin"/><Relationship Id="rId2" Type="http://schemas.openxmlformats.org/officeDocument/2006/relationships/slideLayout" Target="../slideLayouts/slideLayout7.xml"/><Relationship Id="rId16" Type="http://schemas.openxmlformats.org/officeDocument/2006/relationships/image" Target="../media/image44.wmf"/><Relationship Id="rId1" Type="http://schemas.openxmlformats.org/officeDocument/2006/relationships/vmlDrawing" Target="../drawings/vmlDrawing5.vml"/><Relationship Id="rId6" Type="http://schemas.openxmlformats.org/officeDocument/2006/relationships/image" Target="../media/image39.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71.bin"/><Relationship Id="rId14" Type="http://schemas.openxmlformats.org/officeDocument/2006/relationships/image" Target="../media/image43.wmf"/></Relationships>
</file>

<file path=ppt/slides/_rels/slide11.xml.rels><?xml version="1.0" encoding="UTF-8" standalone="yes"?>
<Relationships xmlns="http://schemas.openxmlformats.org/package/2006/relationships"><Relationship Id="rId3" Type="http://schemas.openxmlformats.org/officeDocument/2006/relationships/image" Target="http://wutde.whut.edu.cn/kecheng/daxueweuligongke/p06/ch24/sec07/image/exa_01.jpg" TargetMode="External"/><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81.bin"/><Relationship Id="rId18" Type="http://schemas.openxmlformats.org/officeDocument/2006/relationships/image" Target="../media/image54.wmf"/><Relationship Id="rId3" Type="http://schemas.openxmlformats.org/officeDocument/2006/relationships/oleObject" Target="../embeddings/oleObject76.bin"/><Relationship Id="rId21" Type="http://schemas.openxmlformats.org/officeDocument/2006/relationships/oleObject" Target="../embeddings/oleObject85.bin"/><Relationship Id="rId7" Type="http://schemas.openxmlformats.org/officeDocument/2006/relationships/oleObject" Target="../embeddings/oleObject78.bin"/><Relationship Id="rId12" Type="http://schemas.openxmlformats.org/officeDocument/2006/relationships/image" Target="../media/image51.wmf"/><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53.wmf"/><Relationship Id="rId20" Type="http://schemas.openxmlformats.org/officeDocument/2006/relationships/image" Target="../media/image55.wmf"/><Relationship Id="rId1" Type="http://schemas.openxmlformats.org/officeDocument/2006/relationships/vmlDrawing" Target="../drawings/vmlDrawing6.vml"/><Relationship Id="rId6" Type="http://schemas.openxmlformats.org/officeDocument/2006/relationships/image" Target="../media/image48.wmf"/><Relationship Id="rId11" Type="http://schemas.openxmlformats.org/officeDocument/2006/relationships/oleObject" Target="../embeddings/oleObject80.bin"/><Relationship Id="rId24" Type="http://schemas.openxmlformats.org/officeDocument/2006/relationships/image" Target="../media/image57.wmf"/><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10" Type="http://schemas.openxmlformats.org/officeDocument/2006/relationships/image" Target="../media/image50.wmf"/><Relationship Id="rId19" Type="http://schemas.openxmlformats.org/officeDocument/2006/relationships/oleObject" Target="../embeddings/oleObject84.bin"/><Relationship Id="rId4" Type="http://schemas.openxmlformats.org/officeDocument/2006/relationships/image" Target="../media/image47.wmf"/><Relationship Id="rId9" Type="http://schemas.openxmlformats.org/officeDocument/2006/relationships/oleObject" Target="../embeddings/oleObject79.bin"/><Relationship Id="rId14" Type="http://schemas.openxmlformats.org/officeDocument/2006/relationships/image" Target="../media/image52.wmf"/><Relationship Id="rId22" Type="http://schemas.openxmlformats.org/officeDocument/2006/relationships/image" Target="../media/image56.wmf"/></Relationships>
</file>

<file path=ppt/slides/_rels/slide13.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9.wmf"/><Relationship Id="rId5" Type="http://schemas.openxmlformats.org/officeDocument/2006/relationships/oleObject" Target="../embeddings/oleObject88.bin"/><Relationship Id="rId4" Type="http://schemas.openxmlformats.org/officeDocument/2006/relationships/image" Target="../media/image5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oleObject" Target="../embeddings/oleObject95.bin"/><Relationship Id="rId18" Type="http://schemas.openxmlformats.org/officeDocument/2006/relationships/image" Target="../media/image68.emf"/><Relationship Id="rId26" Type="http://schemas.openxmlformats.org/officeDocument/2006/relationships/image" Target="../media/image72.emf"/><Relationship Id="rId3" Type="http://schemas.openxmlformats.org/officeDocument/2006/relationships/oleObject" Target="../embeddings/oleObject90.bin"/><Relationship Id="rId21" Type="http://schemas.openxmlformats.org/officeDocument/2006/relationships/oleObject" Target="../embeddings/oleObject99.bin"/><Relationship Id="rId34" Type="http://schemas.openxmlformats.org/officeDocument/2006/relationships/image" Target="../media/image76.emf"/><Relationship Id="rId7" Type="http://schemas.openxmlformats.org/officeDocument/2006/relationships/oleObject" Target="../embeddings/oleObject92.bin"/><Relationship Id="rId12" Type="http://schemas.openxmlformats.org/officeDocument/2006/relationships/image" Target="../media/image65.emf"/><Relationship Id="rId17" Type="http://schemas.openxmlformats.org/officeDocument/2006/relationships/oleObject" Target="../embeddings/oleObject97.bin"/><Relationship Id="rId25" Type="http://schemas.openxmlformats.org/officeDocument/2006/relationships/oleObject" Target="../embeddings/oleObject101.bin"/><Relationship Id="rId33"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67.emf"/><Relationship Id="rId20" Type="http://schemas.openxmlformats.org/officeDocument/2006/relationships/image" Target="../media/image69.emf"/><Relationship Id="rId29" Type="http://schemas.openxmlformats.org/officeDocument/2006/relationships/oleObject" Target="../embeddings/oleObject103.bin"/><Relationship Id="rId1" Type="http://schemas.openxmlformats.org/officeDocument/2006/relationships/vmlDrawing" Target="../drawings/vmlDrawing8.vml"/><Relationship Id="rId6" Type="http://schemas.openxmlformats.org/officeDocument/2006/relationships/image" Target="../media/image62.emf"/><Relationship Id="rId11" Type="http://schemas.openxmlformats.org/officeDocument/2006/relationships/oleObject" Target="../embeddings/oleObject94.bin"/><Relationship Id="rId24" Type="http://schemas.openxmlformats.org/officeDocument/2006/relationships/image" Target="../media/image71.emf"/><Relationship Id="rId32" Type="http://schemas.openxmlformats.org/officeDocument/2006/relationships/image" Target="../media/image75.emf"/><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oleObject" Target="../embeddings/oleObject100.bin"/><Relationship Id="rId28" Type="http://schemas.openxmlformats.org/officeDocument/2006/relationships/image" Target="../media/image73.emf"/><Relationship Id="rId10" Type="http://schemas.openxmlformats.org/officeDocument/2006/relationships/image" Target="../media/image64.emf"/><Relationship Id="rId19" Type="http://schemas.openxmlformats.org/officeDocument/2006/relationships/oleObject" Target="../embeddings/oleObject98.bin"/><Relationship Id="rId31" Type="http://schemas.openxmlformats.org/officeDocument/2006/relationships/oleObject" Target="../embeddings/oleObject104.bin"/><Relationship Id="rId4" Type="http://schemas.openxmlformats.org/officeDocument/2006/relationships/image" Target="../media/image61.emf"/><Relationship Id="rId9" Type="http://schemas.openxmlformats.org/officeDocument/2006/relationships/oleObject" Target="../embeddings/oleObject93.bin"/><Relationship Id="rId14" Type="http://schemas.openxmlformats.org/officeDocument/2006/relationships/image" Target="../media/image66.emf"/><Relationship Id="rId22" Type="http://schemas.openxmlformats.org/officeDocument/2006/relationships/image" Target="../media/image70.emf"/><Relationship Id="rId27" Type="http://schemas.openxmlformats.org/officeDocument/2006/relationships/oleObject" Target="../embeddings/oleObject102.bin"/><Relationship Id="rId30" Type="http://schemas.openxmlformats.org/officeDocument/2006/relationships/image" Target="../media/image74.emf"/><Relationship Id="rId8" Type="http://schemas.openxmlformats.org/officeDocument/2006/relationships/image" Target="../media/image63.emf"/></Relationships>
</file>

<file path=ppt/slides/_rels/slide16.xml.rels><?xml version="1.0" encoding="UTF-8" standalone="yes"?>
<Relationships xmlns="http://schemas.openxmlformats.org/package/2006/relationships"><Relationship Id="rId26" Type="http://schemas.openxmlformats.org/officeDocument/2006/relationships/image" Target="../media/image88.emf"/><Relationship Id="rId21" Type="http://schemas.openxmlformats.org/officeDocument/2006/relationships/oleObject" Target="../embeddings/oleObject115.bin"/><Relationship Id="rId42" Type="http://schemas.openxmlformats.org/officeDocument/2006/relationships/image" Target="../media/image96.emf"/><Relationship Id="rId47" Type="http://schemas.openxmlformats.org/officeDocument/2006/relationships/oleObject" Target="../embeddings/oleObject128.bin"/><Relationship Id="rId63" Type="http://schemas.openxmlformats.org/officeDocument/2006/relationships/oleObject" Target="../embeddings/oleObject136.bin"/><Relationship Id="rId68" Type="http://schemas.openxmlformats.org/officeDocument/2006/relationships/image" Target="../media/image109.emf"/><Relationship Id="rId84" Type="http://schemas.openxmlformats.org/officeDocument/2006/relationships/oleObject" Target="../embeddings/oleObject147.bin"/><Relationship Id="rId89" Type="http://schemas.openxmlformats.org/officeDocument/2006/relationships/image" Target="../media/image119.emf"/><Relationship Id="rId16" Type="http://schemas.openxmlformats.org/officeDocument/2006/relationships/image" Target="../media/image83.emf"/><Relationship Id="rId11" Type="http://schemas.openxmlformats.org/officeDocument/2006/relationships/oleObject" Target="../embeddings/oleObject110.bin"/><Relationship Id="rId32" Type="http://schemas.openxmlformats.org/officeDocument/2006/relationships/image" Target="../media/image91.emf"/><Relationship Id="rId37" Type="http://schemas.openxmlformats.org/officeDocument/2006/relationships/oleObject" Target="../embeddings/oleObject123.bin"/><Relationship Id="rId53" Type="http://schemas.openxmlformats.org/officeDocument/2006/relationships/oleObject" Target="../embeddings/oleObject131.bin"/><Relationship Id="rId58" Type="http://schemas.openxmlformats.org/officeDocument/2006/relationships/image" Target="../media/image104.emf"/><Relationship Id="rId74" Type="http://schemas.openxmlformats.org/officeDocument/2006/relationships/oleObject" Target="../embeddings/oleObject142.bin"/><Relationship Id="rId79" Type="http://schemas.openxmlformats.org/officeDocument/2006/relationships/image" Target="../media/image114.emf"/><Relationship Id="rId5" Type="http://schemas.openxmlformats.org/officeDocument/2006/relationships/oleObject" Target="../embeddings/oleObject107.bin"/><Relationship Id="rId90" Type="http://schemas.openxmlformats.org/officeDocument/2006/relationships/oleObject" Target="../embeddings/oleObject150.bin"/><Relationship Id="rId95" Type="http://schemas.openxmlformats.org/officeDocument/2006/relationships/image" Target="../media/image122.emf"/><Relationship Id="rId22" Type="http://schemas.openxmlformats.org/officeDocument/2006/relationships/image" Target="../media/image86.emf"/><Relationship Id="rId27" Type="http://schemas.openxmlformats.org/officeDocument/2006/relationships/oleObject" Target="../embeddings/oleObject118.bin"/><Relationship Id="rId43" Type="http://schemas.openxmlformats.org/officeDocument/2006/relationships/oleObject" Target="../embeddings/oleObject126.bin"/><Relationship Id="rId48" Type="http://schemas.openxmlformats.org/officeDocument/2006/relationships/image" Target="../media/image99.emf"/><Relationship Id="rId64" Type="http://schemas.openxmlformats.org/officeDocument/2006/relationships/image" Target="../media/image107.emf"/><Relationship Id="rId69" Type="http://schemas.openxmlformats.org/officeDocument/2006/relationships/oleObject" Target="../embeddings/oleObject139.bin"/><Relationship Id="rId80" Type="http://schemas.openxmlformats.org/officeDocument/2006/relationships/oleObject" Target="../embeddings/oleObject145.bin"/><Relationship Id="rId85" Type="http://schemas.openxmlformats.org/officeDocument/2006/relationships/image" Target="../media/image117.emf"/><Relationship Id="rId12" Type="http://schemas.openxmlformats.org/officeDocument/2006/relationships/image" Target="../media/image81.emf"/><Relationship Id="rId17" Type="http://schemas.openxmlformats.org/officeDocument/2006/relationships/oleObject" Target="../embeddings/oleObject113.bin"/><Relationship Id="rId25" Type="http://schemas.openxmlformats.org/officeDocument/2006/relationships/oleObject" Target="../embeddings/oleObject117.bin"/><Relationship Id="rId33" Type="http://schemas.openxmlformats.org/officeDocument/2006/relationships/oleObject" Target="../embeddings/oleObject121.bin"/><Relationship Id="rId38" Type="http://schemas.openxmlformats.org/officeDocument/2006/relationships/image" Target="../media/image94.emf"/><Relationship Id="rId46" Type="http://schemas.openxmlformats.org/officeDocument/2006/relationships/image" Target="../media/image98.emf"/><Relationship Id="rId59" Type="http://schemas.openxmlformats.org/officeDocument/2006/relationships/oleObject" Target="../embeddings/oleObject134.bin"/><Relationship Id="rId67" Type="http://schemas.openxmlformats.org/officeDocument/2006/relationships/oleObject" Target="../embeddings/oleObject138.bin"/><Relationship Id="rId20" Type="http://schemas.openxmlformats.org/officeDocument/2006/relationships/image" Target="../media/image85.emf"/><Relationship Id="rId41" Type="http://schemas.openxmlformats.org/officeDocument/2006/relationships/oleObject" Target="../embeddings/oleObject125.bin"/><Relationship Id="rId54" Type="http://schemas.openxmlformats.org/officeDocument/2006/relationships/image" Target="../media/image102.emf"/><Relationship Id="rId62" Type="http://schemas.openxmlformats.org/officeDocument/2006/relationships/image" Target="../media/image106.emf"/><Relationship Id="rId70" Type="http://schemas.openxmlformats.org/officeDocument/2006/relationships/oleObject" Target="../embeddings/oleObject140.bin"/><Relationship Id="rId75" Type="http://schemas.openxmlformats.org/officeDocument/2006/relationships/image" Target="../media/image112.emf"/><Relationship Id="rId83" Type="http://schemas.openxmlformats.org/officeDocument/2006/relationships/image" Target="../media/image116.emf"/><Relationship Id="rId88" Type="http://schemas.openxmlformats.org/officeDocument/2006/relationships/oleObject" Target="../embeddings/oleObject149.bin"/><Relationship Id="rId91" Type="http://schemas.openxmlformats.org/officeDocument/2006/relationships/image" Target="../media/image120.emf"/><Relationship Id="rId96" Type="http://schemas.openxmlformats.org/officeDocument/2006/relationships/oleObject" Target="../embeddings/oleObject153.bin"/><Relationship Id="rId1" Type="http://schemas.openxmlformats.org/officeDocument/2006/relationships/vmlDrawing" Target="../drawings/vmlDrawing9.vml"/><Relationship Id="rId6" Type="http://schemas.openxmlformats.org/officeDocument/2006/relationships/image" Target="../media/image78.emf"/><Relationship Id="rId15" Type="http://schemas.openxmlformats.org/officeDocument/2006/relationships/oleObject" Target="../embeddings/oleObject112.bin"/><Relationship Id="rId23" Type="http://schemas.openxmlformats.org/officeDocument/2006/relationships/oleObject" Target="../embeddings/oleObject116.bin"/><Relationship Id="rId28" Type="http://schemas.openxmlformats.org/officeDocument/2006/relationships/image" Target="../media/image89.emf"/><Relationship Id="rId36" Type="http://schemas.openxmlformats.org/officeDocument/2006/relationships/image" Target="../media/image93.wmf"/><Relationship Id="rId49" Type="http://schemas.openxmlformats.org/officeDocument/2006/relationships/oleObject" Target="../embeddings/oleObject129.bin"/><Relationship Id="rId57" Type="http://schemas.openxmlformats.org/officeDocument/2006/relationships/oleObject" Target="../embeddings/oleObject133.bin"/><Relationship Id="rId10" Type="http://schemas.openxmlformats.org/officeDocument/2006/relationships/image" Target="../media/image80.emf"/><Relationship Id="rId31" Type="http://schemas.openxmlformats.org/officeDocument/2006/relationships/oleObject" Target="../embeddings/oleObject120.bin"/><Relationship Id="rId44" Type="http://schemas.openxmlformats.org/officeDocument/2006/relationships/image" Target="../media/image97.emf"/><Relationship Id="rId52" Type="http://schemas.openxmlformats.org/officeDocument/2006/relationships/image" Target="../media/image101.emf"/><Relationship Id="rId60" Type="http://schemas.openxmlformats.org/officeDocument/2006/relationships/image" Target="../media/image105.emf"/><Relationship Id="rId65" Type="http://schemas.openxmlformats.org/officeDocument/2006/relationships/oleObject" Target="../embeddings/oleObject137.bin"/><Relationship Id="rId73" Type="http://schemas.openxmlformats.org/officeDocument/2006/relationships/image" Target="../media/image111.emf"/><Relationship Id="rId78" Type="http://schemas.openxmlformats.org/officeDocument/2006/relationships/oleObject" Target="../embeddings/oleObject144.bin"/><Relationship Id="rId81" Type="http://schemas.openxmlformats.org/officeDocument/2006/relationships/image" Target="../media/image115.emf"/><Relationship Id="rId86" Type="http://schemas.openxmlformats.org/officeDocument/2006/relationships/oleObject" Target="../embeddings/oleObject148.bin"/><Relationship Id="rId94" Type="http://schemas.openxmlformats.org/officeDocument/2006/relationships/oleObject" Target="../embeddings/oleObject152.bin"/><Relationship Id="rId99" Type="http://schemas.openxmlformats.org/officeDocument/2006/relationships/image" Target="../media/image124.emf"/><Relationship Id="rId101" Type="http://schemas.openxmlformats.org/officeDocument/2006/relationships/image" Target="../media/image125.emf"/><Relationship Id="rId4" Type="http://schemas.openxmlformats.org/officeDocument/2006/relationships/image" Target="../media/image77.emf"/><Relationship Id="rId9" Type="http://schemas.openxmlformats.org/officeDocument/2006/relationships/oleObject" Target="../embeddings/oleObject109.bin"/><Relationship Id="rId13" Type="http://schemas.openxmlformats.org/officeDocument/2006/relationships/oleObject" Target="../embeddings/oleObject111.bin"/><Relationship Id="rId18" Type="http://schemas.openxmlformats.org/officeDocument/2006/relationships/image" Target="../media/image84.emf"/><Relationship Id="rId39" Type="http://schemas.openxmlformats.org/officeDocument/2006/relationships/oleObject" Target="../embeddings/oleObject124.bin"/><Relationship Id="rId34" Type="http://schemas.openxmlformats.org/officeDocument/2006/relationships/image" Target="../media/image92.emf"/><Relationship Id="rId50" Type="http://schemas.openxmlformats.org/officeDocument/2006/relationships/image" Target="../media/image100.emf"/><Relationship Id="rId55" Type="http://schemas.openxmlformats.org/officeDocument/2006/relationships/oleObject" Target="../embeddings/oleObject132.bin"/><Relationship Id="rId76" Type="http://schemas.openxmlformats.org/officeDocument/2006/relationships/oleObject" Target="../embeddings/oleObject143.bin"/><Relationship Id="rId97" Type="http://schemas.openxmlformats.org/officeDocument/2006/relationships/image" Target="../media/image123.emf"/><Relationship Id="rId7" Type="http://schemas.openxmlformats.org/officeDocument/2006/relationships/oleObject" Target="../embeddings/oleObject108.bin"/><Relationship Id="rId71" Type="http://schemas.openxmlformats.org/officeDocument/2006/relationships/image" Target="../media/image110.emf"/><Relationship Id="rId92" Type="http://schemas.openxmlformats.org/officeDocument/2006/relationships/oleObject" Target="../embeddings/oleObject151.bin"/><Relationship Id="rId2" Type="http://schemas.openxmlformats.org/officeDocument/2006/relationships/slideLayout" Target="../slideLayouts/slideLayout7.xml"/><Relationship Id="rId29" Type="http://schemas.openxmlformats.org/officeDocument/2006/relationships/oleObject" Target="../embeddings/oleObject119.bin"/><Relationship Id="rId24" Type="http://schemas.openxmlformats.org/officeDocument/2006/relationships/image" Target="../media/image87.emf"/><Relationship Id="rId40" Type="http://schemas.openxmlformats.org/officeDocument/2006/relationships/image" Target="../media/image95.emf"/><Relationship Id="rId45" Type="http://schemas.openxmlformats.org/officeDocument/2006/relationships/oleObject" Target="../embeddings/oleObject127.bin"/><Relationship Id="rId66" Type="http://schemas.openxmlformats.org/officeDocument/2006/relationships/image" Target="../media/image108.emf"/><Relationship Id="rId87" Type="http://schemas.openxmlformats.org/officeDocument/2006/relationships/image" Target="../media/image118.emf"/><Relationship Id="rId61" Type="http://schemas.openxmlformats.org/officeDocument/2006/relationships/oleObject" Target="../embeddings/oleObject135.bin"/><Relationship Id="rId82" Type="http://schemas.openxmlformats.org/officeDocument/2006/relationships/oleObject" Target="../embeddings/oleObject146.bin"/><Relationship Id="rId19" Type="http://schemas.openxmlformats.org/officeDocument/2006/relationships/oleObject" Target="../embeddings/oleObject114.bin"/><Relationship Id="rId14" Type="http://schemas.openxmlformats.org/officeDocument/2006/relationships/image" Target="../media/image82.emf"/><Relationship Id="rId30" Type="http://schemas.openxmlformats.org/officeDocument/2006/relationships/image" Target="../media/image90.emf"/><Relationship Id="rId35" Type="http://schemas.openxmlformats.org/officeDocument/2006/relationships/oleObject" Target="../embeddings/oleObject122.bin"/><Relationship Id="rId56" Type="http://schemas.openxmlformats.org/officeDocument/2006/relationships/image" Target="../media/image103.emf"/><Relationship Id="rId77" Type="http://schemas.openxmlformats.org/officeDocument/2006/relationships/image" Target="../media/image113.emf"/><Relationship Id="rId100" Type="http://schemas.openxmlformats.org/officeDocument/2006/relationships/oleObject" Target="../embeddings/oleObject155.bin"/><Relationship Id="rId8" Type="http://schemas.openxmlformats.org/officeDocument/2006/relationships/image" Target="../media/image79.emf"/><Relationship Id="rId51" Type="http://schemas.openxmlformats.org/officeDocument/2006/relationships/oleObject" Target="../embeddings/oleObject130.bin"/><Relationship Id="rId72" Type="http://schemas.openxmlformats.org/officeDocument/2006/relationships/oleObject" Target="../embeddings/oleObject141.bin"/><Relationship Id="rId93" Type="http://schemas.openxmlformats.org/officeDocument/2006/relationships/image" Target="../media/image121.emf"/><Relationship Id="rId98" Type="http://schemas.openxmlformats.org/officeDocument/2006/relationships/oleObject" Target="../embeddings/oleObject154.bin"/><Relationship Id="rId3" Type="http://schemas.openxmlformats.org/officeDocument/2006/relationships/oleObject" Target="../embeddings/oleObject10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oleObject" Target="../embeddings/oleObject156.bin"/><Relationship Id="rId7"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image" Target="../media/image126.wmf"/><Relationship Id="rId9" Type="http://schemas.openxmlformats.org/officeDocument/2006/relationships/image" Target="../media/image12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6" Type="http://schemas.openxmlformats.org/officeDocument/2006/relationships/image" Target="../media/image140.emf"/><Relationship Id="rId21" Type="http://schemas.openxmlformats.org/officeDocument/2006/relationships/oleObject" Target="../embeddings/oleObject169.bin"/><Relationship Id="rId42" Type="http://schemas.openxmlformats.org/officeDocument/2006/relationships/image" Target="../media/image148.emf"/><Relationship Id="rId47" Type="http://schemas.openxmlformats.org/officeDocument/2006/relationships/oleObject" Target="../embeddings/oleObject182.bin"/><Relationship Id="rId63" Type="http://schemas.openxmlformats.org/officeDocument/2006/relationships/oleObject" Target="../embeddings/oleObject190.bin"/><Relationship Id="rId68" Type="http://schemas.openxmlformats.org/officeDocument/2006/relationships/image" Target="../media/image161.emf"/><Relationship Id="rId84" Type="http://schemas.openxmlformats.org/officeDocument/2006/relationships/image" Target="../media/image169.emf"/><Relationship Id="rId89" Type="http://schemas.openxmlformats.org/officeDocument/2006/relationships/oleObject" Target="../embeddings/oleObject203.bin"/><Relationship Id="rId16" Type="http://schemas.openxmlformats.org/officeDocument/2006/relationships/image" Target="../media/image135.emf"/><Relationship Id="rId11" Type="http://schemas.openxmlformats.org/officeDocument/2006/relationships/oleObject" Target="../embeddings/oleObject164.bin"/><Relationship Id="rId32" Type="http://schemas.openxmlformats.org/officeDocument/2006/relationships/image" Target="../media/image143.emf"/><Relationship Id="rId37" Type="http://schemas.openxmlformats.org/officeDocument/2006/relationships/oleObject" Target="../embeddings/oleObject177.bin"/><Relationship Id="rId53" Type="http://schemas.openxmlformats.org/officeDocument/2006/relationships/oleObject" Target="../embeddings/oleObject185.bin"/><Relationship Id="rId58" Type="http://schemas.openxmlformats.org/officeDocument/2006/relationships/image" Target="../media/image156.emf"/><Relationship Id="rId74" Type="http://schemas.openxmlformats.org/officeDocument/2006/relationships/image" Target="../media/image164.emf"/><Relationship Id="rId79" Type="http://schemas.openxmlformats.org/officeDocument/2006/relationships/oleObject" Target="../embeddings/oleObject198.bin"/><Relationship Id="rId5" Type="http://schemas.openxmlformats.org/officeDocument/2006/relationships/oleObject" Target="../embeddings/oleObject161.bin"/><Relationship Id="rId90" Type="http://schemas.openxmlformats.org/officeDocument/2006/relationships/image" Target="../media/image172.emf"/><Relationship Id="rId22" Type="http://schemas.openxmlformats.org/officeDocument/2006/relationships/image" Target="../media/image138.emf"/><Relationship Id="rId27" Type="http://schemas.openxmlformats.org/officeDocument/2006/relationships/oleObject" Target="../embeddings/oleObject172.bin"/><Relationship Id="rId43" Type="http://schemas.openxmlformats.org/officeDocument/2006/relationships/oleObject" Target="../embeddings/oleObject180.bin"/><Relationship Id="rId48" Type="http://schemas.openxmlformats.org/officeDocument/2006/relationships/image" Target="../media/image151.emf"/><Relationship Id="rId64" Type="http://schemas.openxmlformats.org/officeDocument/2006/relationships/image" Target="../media/image159.emf"/><Relationship Id="rId69" Type="http://schemas.openxmlformats.org/officeDocument/2006/relationships/oleObject" Target="../embeddings/oleObject193.bin"/><Relationship Id="rId8" Type="http://schemas.openxmlformats.org/officeDocument/2006/relationships/image" Target="../media/image131.emf"/><Relationship Id="rId51" Type="http://schemas.openxmlformats.org/officeDocument/2006/relationships/oleObject" Target="../embeddings/oleObject184.bin"/><Relationship Id="rId72" Type="http://schemas.openxmlformats.org/officeDocument/2006/relationships/image" Target="../media/image163.emf"/><Relationship Id="rId80" Type="http://schemas.openxmlformats.org/officeDocument/2006/relationships/image" Target="../media/image167.emf"/><Relationship Id="rId85" Type="http://schemas.openxmlformats.org/officeDocument/2006/relationships/oleObject" Target="../embeddings/oleObject201.bin"/><Relationship Id="rId93" Type="http://schemas.openxmlformats.org/officeDocument/2006/relationships/oleObject" Target="../embeddings/oleObject205.bin"/><Relationship Id="rId3" Type="http://schemas.openxmlformats.org/officeDocument/2006/relationships/oleObject" Target="../embeddings/oleObject160.bin"/><Relationship Id="rId12" Type="http://schemas.openxmlformats.org/officeDocument/2006/relationships/image" Target="../media/image133.emf"/><Relationship Id="rId17" Type="http://schemas.openxmlformats.org/officeDocument/2006/relationships/oleObject" Target="../embeddings/oleObject167.bin"/><Relationship Id="rId25" Type="http://schemas.openxmlformats.org/officeDocument/2006/relationships/oleObject" Target="../embeddings/oleObject171.bin"/><Relationship Id="rId33" Type="http://schemas.openxmlformats.org/officeDocument/2006/relationships/oleObject" Target="../embeddings/oleObject175.bin"/><Relationship Id="rId38" Type="http://schemas.openxmlformats.org/officeDocument/2006/relationships/image" Target="../media/image146.emf"/><Relationship Id="rId46" Type="http://schemas.openxmlformats.org/officeDocument/2006/relationships/image" Target="../media/image150.emf"/><Relationship Id="rId59" Type="http://schemas.openxmlformats.org/officeDocument/2006/relationships/oleObject" Target="../embeddings/oleObject188.bin"/><Relationship Id="rId67" Type="http://schemas.openxmlformats.org/officeDocument/2006/relationships/oleObject" Target="../embeddings/oleObject192.bin"/><Relationship Id="rId20" Type="http://schemas.openxmlformats.org/officeDocument/2006/relationships/image" Target="../media/image137.emf"/><Relationship Id="rId41" Type="http://schemas.openxmlformats.org/officeDocument/2006/relationships/oleObject" Target="../embeddings/oleObject179.bin"/><Relationship Id="rId54" Type="http://schemas.openxmlformats.org/officeDocument/2006/relationships/image" Target="../media/image154.emf"/><Relationship Id="rId62" Type="http://schemas.openxmlformats.org/officeDocument/2006/relationships/image" Target="../media/image158.emf"/><Relationship Id="rId70" Type="http://schemas.openxmlformats.org/officeDocument/2006/relationships/image" Target="../media/image162.emf"/><Relationship Id="rId75" Type="http://schemas.openxmlformats.org/officeDocument/2006/relationships/oleObject" Target="../embeddings/oleObject196.bin"/><Relationship Id="rId83" Type="http://schemas.openxmlformats.org/officeDocument/2006/relationships/oleObject" Target="../embeddings/oleObject200.bin"/><Relationship Id="rId88" Type="http://schemas.openxmlformats.org/officeDocument/2006/relationships/image" Target="../media/image171.emf"/><Relationship Id="rId91" Type="http://schemas.openxmlformats.org/officeDocument/2006/relationships/oleObject" Target="../embeddings/oleObject204.bin"/><Relationship Id="rId1" Type="http://schemas.openxmlformats.org/officeDocument/2006/relationships/vmlDrawing" Target="../drawings/vmlDrawing11.vml"/><Relationship Id="rId6" Type="http://schemas.openxmlformats.org/officeDocument/2006/relationships/image" Target="../media/image130.emf"/><Relationship Id="rId15" Type="http://schemas.openxmlformats.org/officeDocument/2006/relationships/oleObject" Target="../embeddings/oleObject166.bin"/><Relationship Id="rId23" Type="http://schemas.openxmlformats.org/officeDocument/2006/relationships/oleObject" Target="../embeddings/oleObject170.bin"/><Relationship Id="rId28" Type="http://schemas.openxmlformats.org/officeDocument/2006/relationships/image" Target="../media/image141.emf"/><Relationship Id="rId36" Type="http://schemas.openxmlformats.org/officeDocument/2006/relationships/image" Target="../media/image145.emf"/><Relationship Id="rId49" Type="http://schemas.openxmlformats.org/officeDocument/2006/relationships/oleObject" Target="../embeddings/oleObject183.bin"/><Relationship Id="rId57" Type="http://schemas.openxmlformats.org/officeDocument/2006/relationships/oleObject" Target="../embeddings/oleObject187.bin"/><Relationship Id="rId10" Type="http://schemas.openxmlformats.org/officeDocument/2006/relationships/image" Target="../media/image132.emf"/><Relationship Id="rId31" Type="http://schemas.openxmlformats.org/officeDocument/2006/relationships/oleObject" Target="../embeddings/oleObject174.bin"/><Relationship Id="rId44" Type="http://schemas.openxmlformats.org/officeDocument/2006/relationships/image" Target="../media/image149.emf"/><Relationship Id="rId52" Type="http://schemas.openxmlformats.org/officeDocument/2006/relationships/image" Target="../media/image153.emf"/><Relationship Id="rId60" Type="http://schemas.openxmlformats.org/officeDocument/2006/relationships/image" Target="../media/image157.emf"/><Relationship Id="rId65" Type="http://schemas.openxmlformats.org/officeDocument/2006/relationships/oleObject" Target="../embeddings/oleObject191.bin"/><Relationship Id="rId73" Type="http://schemas.openxmlformats.org/officeDocument/2006/relationships/oleObject" Target="../embeddings/oleObject195.bin"/><Relationship Id="rId78" Type="http://schemas.openxmlformats.org/officeDocument/2006/relationships/image" Target="../media/image166.emf"/><Relationship Id="rId81" Type="http://schemas.openxmlformats.org/officeDocument/2006/relationships/oleObject" Target="../embeddings/oleObject199.bin"/><Relationship Id="rId86" Type="http://schemas.openxmlformats.org/officeDocument/2006/relationships/image" Target="../media/image170.emf"/><Relationship Id="rId94" Type="http://schemas.openxmlformats.org/officeDocument/2006/relationships/image" Target="../media/image174.emf"/><Relationship Id="rId4" Type="http://schemas.openxmlformats.org/officeDocument/2006/relationships/image" Target="../media/image129.emf"/><Relationship Id="rId9" Type="http://schemas.openxmlformats.org/officeDocument/2006/relationships/oleObject" Target="../embeddings/oleObject163.bin"/><Relationship Id="rId13" Type="http://schemas.openxmlformats.org/officeDocument/2006/relationships/oleObject" Target="../embeddings/oleObject165.bin"/><Relationship Id="rId18" Type="http://schemas.openxmlformats.org/officeDocument/2006/relationships/image" Target="../media/image136.emf"/><Relationship Id="rId39" Type="http://schemas.openxmlformats.org/officeDocument/2006/relationships/oleObject" Target="../embeddings/oleObject178.bin"/><Relationship Id="rId34" Type="http://schemas.openxmlformats.org/officeDocument/2006/relationships/image" Target="../media/image144.emf"/><Relationship Id="rId50" Type="http://schemas.openxmlformats.org/officeDocument/2006/relationships/image" Target="../media/image152.emf"/><Relationship Id="rId55" Type="http://schemas.openxmlformats.org/officeDocument/2006/relationships/oleObject" Target="../embeddings/oleObject186.bin"/><Relationship Id="rId76" Type="http://schemas.openxmlformats.org/officeDocument/2006/relationships/image" Target="../media/image165.emf"/><Relationship Id="rId7" Type="http://schemas.openxmlformats.org/officeDocument/2006/relationships/oleObject" Target="../embeddings/oleObject162.bin"/><Relationship Id="rId71" Type="http://schemas.openxmlformats.org/officeDocument/2006/relationships/oleObject" Target="../embeddings/oleObject194.bin"/><Relationship Id="rId92" Type="http://schemas.openxmlformats.org/officeDocument/2006/relationships/image" Target="../media/image173.emf"/><Relationship Id="rId2" Type="http://schemas.openxmlformats.org/officeDocument/2006/relationships/slideLayout" Target="../slideLayouts/slideLayout7.xml"/><Relationship Id="rId29" Type="http://schemas.openxmlformats.org/officeDocument/2006/relationships/oleObject" Target="../embeddings/oleObject173.bin"/><Relationship Id="rId24" Type="http://schemas.openxmlformats.org/officeDocument/2006/relationships/image" Target="../media/image139.emf"/><Relationship Id="rId40" Type="http://schemas.openxmlformats.org/officeDocument/2006/relationships/image" Target="../media/image147.emf"/><Relationship Id="rId45" Type="http://schemas.openxmlformats.org/officeDocument/2006/relationships/oleObject" Target="../embeddings/oleObject181.bin"/><Relationship Id="rId66" Type="http://schemas.openxmlformats.org/officeDocument/2006/relationships/image" Target="../media/image160.emf"/><Relationship Id="rId87" Type="http://schemas.openxmlformats.org/officeDocument/2006/relationships/oleObject" Target="../embeddings/oleObject202.bin"/><Relationship Id="rId61" Type="http://schemas.openxmlformats.org/officeDocument/2006/relationships/oleObject" Target="../embeddings/oleObject189.bin"/><Relationship Id="rId82" Type="http://schemas.openxmlformats.org/officeDocument/2006/relationships/image" Target="../media/image168.emf"/><Relationship Id="rId19" Type="http://schemas.openxmlformats.org/officeDocument/2006/relationships/oleObject" Target="../embeddings/oleObject168.bin"/><Relationship Id="rId14" Type="http://schemas.openxmlformats.org/officeDocument/2006/relationships/image" Target="../media/image134.emf"/><Relationship Id="rId30" Type="http://schemas.openxmlformats.org/officeDocument/2006/relationships/image" Target="../media/image142.emf"/><Relationship Id="rId35" Type="http://schemas.openxmlformats.org/officeDocument/2006/relationships/oleObject" Target="../embeddings/oleObject176.bin"/><Relationship Id="rId56" Type="http://schemas.openxmlformats.org/officeDocument/2006/relationships/image" Target="../media/image155.emf"/><Relationship Id="rId77" Type="http://schemas.openxmlformats.org/officeDocument/2006/relationships/oleObject" Target="../embeddings/oleObject197.bin"/></Relationships>
</file>

<file path=ppt/slides/_rels/slide22.xml.rels><?xml version="1.0" encoding="UTF-8" standalone="yes"?>
<Relationships xmlns="http://schemas.openxmlformats.org/package/2006/relationships"><Relationship Id="rId8" Type="http://schemas.openxmlformats.org/officeDocument/2006/relationships/image" Target="../media/image177.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76.wmf"/><Relationship Id="rId5" Type="http://schemas.openxmlformats.org/officeDocument/2006/relationships/oleObject" Target="../embeddings/oleObject207.bin"/><Relationship Id="rId10" Type="http://schemas.openxmlformats.org/officeDocument/2006/relationships/image" Target="../media/image178.wmf"/><Relationship Id="rId4" Type="http://schemas.openxmlformats.org/officeDocument/2006/relationships/image" Target="../media/image175.wmf"/><Relationship Id="rId9" Type="http://schemas.openxmlformats.org/officeDocument/2006/relationships/oleObject" Target="../embeddings/oleObject209.bin"/></Relationships>
</file>

<file path=ppt/slides/_rels/slide23.xml.rels><?xml version="1.0" encoding="UTF-8" standalone="yes"?>
<Relationships xmlns="http://schemas.openxmlformats.org/package/2006/relationships"><Relationship Id="rId26" Type="http://schemas.openxmlformats.org/officeDocument/2006/relationships/image" Target="../media/image190.emf"/><Relationship Id="rId21" Type="http://schemas.openxmlformats.org/officeDocument/2006/relationships/oleObject" Target="../embeddings/oleObject219.bin"/><Relationship Id="rId42" Type="http://schemas.openxmlformats.org/officeDocument/2006/relationships/image" Target="../media/image198.emf"/><Relationship Id="rId47" Type="http://schemas.openxmlformats.org/officeDocument/2006/relationships/oleObject" Target="../embeddings/oleObject232.bin"/><Relationship Id="rId63" Type="http://schemas.openxmlformats.org/officeDocument/2006/relationships/oleObject" Target="../embeddings/oleObject240.bin"/><Relationship Id="rId68" Type="http://schemas.openxmlformats.org/officeDocument/2006/relationships/image" Target="../media/image211.emf"/><Relationship Id="rId84" Type="http://schemas.openxmlformats.org/officeDocument/2006/relationships/image" Target="../media/image219.emf"/><Relationship Id="rId89" Type="http://schemas.openxmlformats.org/officeDocument/2006/relationships/oleObject" Target="../embeddings/oleObject253.bin"/><Relationship Id="rId16" Type="http://schemas.openxmlformats.org/officeDocument/2006/relationships/image" Target="../media/image185.emf"/><Relationship Id="rId11" Type="http://schemas.openxmlformats.org/officeDocument/2006/relationships/oleObject" Target="../embeddings/oleObject214.bin"/><Relationship Id="rId32" Type="http://schemas.openxmlformats.org/officeDocument/2006/relationships/image" Target="../media/image193.emf"/><Relationship Id="rId37" Type="http://schemas.openxmlformats.org/officeDocument/2006/relationships/oleObject" Target="../embeddings/oleObject227.bin"/><Relationship Id="rId53" Type="http://schemas.openxmlformats.org/officeDocument/2006/relationships/oleObject" Target="../embeddings/oleObject235.bin"/><Relationship Id="rId58" Type="http://schemas.openxmlformats.org/officeDocument/2006/relationships/image" Target="../media/image206.emf"/><Relationship Id="rId74" Type="http://schemas.openxmlformats.org/officeDocument/2006/relationships/image" Target="../media/image214.emf"/><Relationship Id="rId79" Type="http://schemas.openxmlformats.org/officeDocument/2006/relationships/oleObject" Target="../embeddings/oleObject248.bin"/><Relationship Id="rId5" Type="http://schemas.openxmlformats.org/officeDocument/2006/relationships/oleObject" Target="../embeddings/oleObject211.bin"/><Relationship Id="rId90" Type="http://schemas.openxmlformats.org/officeDocument/2006/relationships/image" Target="../media/image222.emf"/><Relationship Id="rId95" Type="http://schemas.openxmlformats.org/officeDocument/2006/relationships/oleObject" Target="../embeddings/oleObject256.bin"/><Relationship Id="rId22" Type="http://schemas.openxmlformats.org/officeDocument/2006/relationships/image" Target="../media/image188.emf"/><Relationship Id="rId27" Type="http://schemas.openxmlformats.org/officeDocument/2006/relationships/oleObject" Target="../embeddings/oleObject222.bin"/><Relationship Id="rId43" Type="http://schemas.openxmlformats.org/officeDocument/2006/relationships/oleObject" Target="../embeddings/oleObject230.bin"/><Relationship Id="rId48" Type="http://schemas.openxmlformats.org/officeDocument/2006/relationships/image" Target="../media/image201.emf"/><Relationship Id="rId64" Type="http://schemas.openxmlformats.org/officeDocument/2006/relationships/image" Target="../media/image209.emf"/><Relationship Id="rId69" Type="http://schemas.openxmlformats.org/officeDocument/2006/relationships/oleObject" Target="../embeddings/oleObject243.bin"/><Relationship Id="rId80" Type="http://schemas.openxmlformats.org/officeDocument/2006/relationships/image" Target="../media/image217.emf"/><Relationship Id="rId85" Type="http://schemas.openxmlformats.org/officeDocument/2006/relationships/oleObject" Target="../embeddings/oleObject251.bin"/><Relationship Id="rId3" Type="http://schemas.openxmlformats.org/officeDocument/2006/relationships/oleObject" Target="../embeddings/oleObject210.bin"/><Relationship Id="rId12" Type="http://schemas.openxmlformats.org/officeDocument/2006/relationships/image" Target="../media/image183.emf"/><Relationship Id="rId17" Type="http://schemas.openxmlformats.org/officeDocument/2006/relationships/oleObject" Target="../embeddings/oleObject217.bin"/><Relationship Id="rId25" Type="http://schemas.openxmlformats.org/officeDocument/2006/relationships/oleObject" Target="../embeddings/oleObject221.bin"/><Relationship Id="rId33" Type="http://schemas.openxmlformats.org/officeDocument/2006/relationships/oleObject" Target="../embeddings/oleObject225.bin"/><Relationship Id="rId38" Type="http://schemas.openxmlformats.org/officeDocument/2006/relationships/image" Target="../media/image196.emf"/><Relationship Id="rId46" Type="http://schemas.openxmlformats.org/officeDocument/2006/relationships/image" Target="../media/image200.emf"/><Relationship Id="rId59" Type="http://schemas.openxmlformats.org/officeDocument/2006/relationships/oleObject" Target="../embeddings/oleObject238.bin"/><Relationship Id="rId67" Type="http://schemas.openxmlformats.org/officeDocument/2006/relationships/oleObject" Target="../embeddings/oleObject242.bin"/><Relationship Id="rId20" Type="http://schemas.openxmlformats.org/officeDocument/2006/relationships/image" Target="../media/image187.emf"/><Relationship Id="rId41" Type="http://schemas.openxmlformats.org/officeDocument/2006/relationships/oleObject" Target="../embeddings/oleObject229.bin"/><Relationship Id="rId54" Type="http://schemas.openxmlformats.org/officeDocument/2006/relationships/image" Target="../media/image204.emf"/><Relationship Id="rId62" Type="http://schemas.openxmlformats.org/officeDocument/2006/relationships/image" Target="../media/image208.emf"/><Relationship Id="rId70" Type="http://schemas.openxmlformats.org/officeDocument/2006/relationships/image" Target="../media/image212.emf"/><Relationship Id="rId75" Type="http://schemas.openxmlformats.org/officeDocument/2006/relationships/oleObject" Target="../embeddings/oleObject246.bin"/><Relationship Id="rId83" Type="http://schemas.openxmlformats.org/officeDocument/2006/relationships/oleObject" Target="../embeddings/oleObject250.bin"/><Relationship Id="rId88" Type="http://schemas.openxmlformats.org/officeDocument/2006/relationships/image" Target="../media/image221.emf"/><Relationship Id="rId91" Type="http://schemas.openxmlformats.org/officeDocument/2006/relationships/oleObject" Target="../embeddings/oleObject254.bin"/><Relationship Id="rId96" Type="http://schemas.openxmlformats.org/officeDocument/2006/relationships/image" Target="../media/image225.wmf"/><Relationship Id="rId1" Type="http://schemas.openxmlformats.org/officeDocument/2006/relationships/vmlDrawing" Target="../drawings/vmlDrawing13.vml"/><Relationship Id="rId6" Type="http://schemas.openxmlformats.org/officeDocument/2006/relationships/image" Target="../media/image180.emf"/><Relationship Id="rId15" Type="http://schemas.openxmlformats.org/officeDocument/2006/relationships/oleObject" Target="../embeddings/oleObject216.bin"/><Relationship Id="rId23" Type="http://schemas.openxmlformats.org/officeDocument/2006/relationships/oleObject" Target="../embeddings/oleObject220.bin"/><Relationship Id="rId28" Type="http://schemas.openxmlformats.org/officeDocument/2006/relationships/image" Target="../media/image191.emf"/><Relationship Id="rId36" Type="http://schemas.openxmlformats.org/officeDocument/2006/relationships/image" Target="../media/image195.emf"/><Relationship Id="rId49" Type="http://schemas.openxmlformats.org/officeDocument/2006/relationships/oleObject" Target="../embeddings/oleObject233.bin"/><Relationship Id="rId57" Type="http://schemas.openxmlformats.org/officeDocument/2006/relationships/oleObject" Target="../embeddings/oleObject237.bin"/><Relationship Id="rId10" Type="http://schemas.openxmlformats.org/officeDocument/2006/relationships/image" Target="../media/image182.emf"/><Relationship Id="rId31" Type="http://schemas.openxmlformats.org/officeDocument/2006/relationships/oleObject" Target="../embeddings/oleObject224.bin"/><Relationship Id="rId44" Type="http://schemas.openxmlformats.org/officeDocument/2006/relationships/image" Target="../media/image199.emf"/><Relationship Id="rId52" Type="http://schemas.openxmlformats.org/officeDocument/2006/relationships/image" Target="../media/image203.emf"/><Relationship Id="rId60" Type="http://schemas.openxmlformats.org/officeDocument/2006/relationships/image" Target="../media/image207.emf"/><Relationship Id="rId65" Type="http://schemas.openxmlformats.org/officeDocument/2006/relationships/oleObject" Target="../embeddings/oleObject241.bin"/><Relationship Id="rId73" Type="http://schemas.openxmlformats.org/officeDocument/2006/relationships/oleObject" Target="../embeddings/oleObject245.bin"/><Relationship Id="rId78" Type="http://schemas.openxmlformats.org/officeDocument/2006/relationships/image" Target="../media/image216.emf"/><Relationship Id="rId81" Type="http://schemas.openxmlformats.org/officeDocument/2006/relationships/oleObject" Target="../embeddings/oleObject249.bin"/><Relationship Id="rId86" Type="http://schemas.openxmlformats.org/officeDocument/2006/relationships/image" Target="../media/image220.emf"/><Relationship Id="rId94" Type="http://schemas.openxmlformats.org/officeDocument/2006/relationships/image" Target="../media/image224.wmf"/><Relationship Id="rId4" Type="http://schemas.openxmlformats.org/officeDocument/2006/relationships/image" Target="../media/image179.emf"/><Relationship Id="rId9" Type="http://schemas.openxmlformats.org/officeDocument/2006/relationships/oleObject" Target="../embeddings/oleObject213.bin"/><Relationship Id="rId13" Type="http://schemas.openxmlformats.org/officeDocument/2006/relationships/oleObject" Target="../embeddings/oleObject215.bin"/><Relationship Id="rId18" Type="http://schemas.openxmlformats.org/officeDocument/2006/relationships/image" Target="../media/image186.emf"/><Relationship Id="rId39" Type="http://schemas.openxmlformats.org/officeDocument/2006/relationships/oleObject" Target="../embeddings/oleObject228.bin"/><Relationship Id="rId34" Type="http://schemas.openxmlformats.org/officeDocument/2006/relationships/image" Target="../media/image194.emf"/><Relationship Id="rId50" Type="http://schemas.openxmlformats.org/officeDocument/2006/relationships/image" Target="../media/image202.emf"/><Relationship Id="rId55" Type="http://schemas.openxmlformats.org/officeDocument/2006/relationships/oleObject" Target="../embeddings/oleObject236.bin"/><Relationship Id="rId76" Type="http://schemas.openxmlformats.org/officeDocument/2006/relationships/image" Target="../media/image215.emf"/><Relationship Id="rId97" Type="http://schemas.openxmlformats.org/officeDocument/2006/relationships/oleObject" Target="../embeddings/oleObject257.bin"/><Relationship Id="rId7" Type="http://schemas.openxmlformats.org/officeDocument/2006/relationships/oleObject" Target="../embeddings/oleObject212.bin"/><Relationship Id="rId71" Type="http://schemas.openxmlformats.org/officeDocument/2006/relationships/oleObject" Target="../embeddings/oleObject244.bin"/><Relationship Id="rId92" Type="http://schemas.openxmlformats.org/officeDocument/2006/relationships/image" Target="../media/image223.wmf"/><Relationship Id="rId2" Type="http://schemas.openxmlformats.org/officeDocument/2006/relationships/slideLayout" Target="../slideLayouts/slideLayout7.xml"/><Relationship Id="rId29" Type="http://schemas.openxmlformats.org/officeDocument/2006/relationships/oleObject" Target="../embeddings/oleObject223.bin"/><Relationship Id="rId24" Type="http://schemas.openxmlformats.org/officeDocument/2006/relationships/image" Target="../media/image189.emf"/><Relationship Id="rId40" Type="http://schemas.openxmlformats.org/officeDocument/2006/relationships/image" Target="../media/image197.emf"/><Relationship Id="rId45" Type="http://schemas.openxmlformats.org/officeDocument/2006/relationships/oleObject" Target="../embeddings/oleObject231.bin"/><Relationship Id="rId66" Type="http://schemas.openxmlformats.org/officeDocument/2006/relationships/image" Target="../media/image210.emf"/><Relationship Id="rId87" Type="http://schemas.openxmlformats.org/officeDocument/2006/relationships/oleObject" Target="../embeddings/oleObject252.bin"/><Relationship Id="rId61" Type="http://schemas.openxmlformats.org/officeDocument/2006/relationships/oleObject" Target="../embeddings/oleObject239.bin"/><Relationship Id="rId82" Type="http://schemas.openxmlformats.org/officeDocument/2006/relationships/image" Target="../media/image218.emf"/><Relationship Id="rId19" Type="http://schemas.openxmlformats.org/officeDocument/2006/relationships/oleObject" Target="../embeddings/oleObject218.bin"/><Relationship Id="rId14" Type="http://schemas.openxmlformats.org/officeDocument/2006/relationships/image" Target="../media/image184.emf"/><Relationship Id="rId30" Type="http://schemas.openxmlformats.org/officeDocument/2006/relationships/image" Target="../media/image192.emf"/><Relationship Id="rId35" Type="http://schemas.openxmlformats.org/officeDocument/2006/relationships/oleObject" Target="../embeddings/oleObject226.bin"/><Relationship Id="rId56" Type="http://schemas.openxmlformats.org/officeDocument/2006/relationships/image" Target="../media/image205.emf"/><Relationship Id="rId77" Type="http://schemas.openxmlformats.org/officeDocument/2006/relationships/oleObject" Target="../embeddings/oleObject247.bin"/><Relationship Id="rId8" Type="http://schemas.openxmlformats.org/officeDocument/2006/relationships/image" Target="../media/image181.emf"/><Relationship Id="rId51" Type="http://schemas.openxmlformats.org/officeDocument/2006/relationships/oleObject" Target="../embeddings/oleObject234.bin"/><Relationship Id="rId72" Type="http://schemas.openxmlformats.org/officeDocument/2006/relationships/image" Target="../media/image213.emf"/><Relationship Id="rId93" Type="http://schemas.openxmlformats.org/officeDocument/2006/relationships/oleObject" Target="../embeddings/oleObject255.bin"/><Relationship Id="rId98" Type="http://schemas.openxmlformats.org/officeDocument/2006/relationships/image" Target="../media/image22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58.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227.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227.wmf"/></Relationships>
</file>

<file path=ppt/slides/_rels/slide27.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34.wmf"/><Relationship Id="rId13" Type="http://schemas.openxmlformats.org/officeDocument/2006/relationships/oleObject" Target="../embeddings/oleObject265.bin"/><Relationship Id="rId3" Type="http://schemas.openxmlformats.org/officeDocument/2006/relationships/oleObject" Target="../embeddings/oleObject260.bin"/><Relationship Id="rId7" Type="http://schemas.openxmlformats.org/officeDocument/2006/relationships/oleObject" Target="../embeddings/oleObject262.bin"/><Relationship Id="rId12" Type="http://schemas.openxmlformats.org/officeDocument/2006/relationships/image" Target="../media/image23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233.wmf"/><Relationship Id="rId11" Type="http://schemas.openxmlformats.org/officeDocument/2006/relationships/oleObject" Target="../embeddings/oleObject264.bin"/><Relationship Id="rId5" Type="http://schemas.openxmlformats.org/officeDocument/2006/relationships/oleObject" Target="../embeddings/oleObject261.bin"/><Relationship Id="rId10" Type="http://schemas.openxmlformats.org/officeDocument/2006/relationships/image" Target="../media/image235.wmf"/><Relationship Id="rId4" Type="http://schemas.openxmlformats.org/officeDocument/2006/relationships/image" Target="../media/image232.wmf"/><Relationship Id="rId9" Type="http://schemas.openxmlformats.org/officeDocument/2006/relationships/oleObject" Target="../embeddings/oleObject263.bin"/></Relationships>
</file>

<file path=ppt/slides/_rels/slide33.xml.rels><?xml version="1.0" encoding="UTF-8" standalone="yes"?>
<Relationships xmlns="http://schemas.openxmlformats.org/package/2006/relationships"><Relationship Id="rId2" Type="http://schemas.openxmlformats.org/officeDocument/2006/relationships/image" Target="../media/image2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0.jpeg"/><Relationship Id="rId2" Type="http://schemas.openxmlformats.org/officeDocument/2006/relationships/image" Target="../media/image239.jpeg"/><Relationship Id="rId1" Type="http://schemas.openxmlformats.org/officeDocument/2006/relationships/slideLayout" Target="../slideLayouts/slideLayout7.xml"/><Relationship Id="rId4" Type="http://schemas.openxmlformats.org/officeDocument/2006/relationships/image" Target="../media/image241.jpeg"/></Relationships>
</file>

<file path=ppt/slides/_rels/slide39.xml.rels><?xml version="1.0" encoding="UTF-8" standalone="yes"?>
<Relationships xmlns="http://schemas.openxmlformats.org/package/2006/relationships"><Relationship Id="rId3" Type="http://schemas.openxmlformats.org/officeDocument/2006/relationships/image" Target="../media/image239.jpeg"/><Relationship Id="rId2" Type="http://schemas.openxmlformats.org/officeDocument/2006/relationships/image" Target="../media/image242.jpeg"/><Relationship Id="rId1" Type="http://schemas.openxmlformats.org/officeDocument/2006/relationships/slideLayout" Target="../slideLayouts/slideLayout7.xml"/><Relationship Id="rId4" Type="http://schemas.openxmlformats.org/officeDocument/2006/relationships/image" Target="../media/image24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71.bin"/><Relationship Id="rId18" Type="http://schemas.openxmlformats.org/officeDocument/2006/relationships/image" Target="../media/image251.emf"/><Relationship Id="rId3" Type="http://schemas.openxmlformats.org/officeDocument/2006/relationships/oleObject" Target="../embeddings/oleObject266.bin"/><Relationship Id="rId7" Type="http://schemas.openxmlformats.org/officeDocument/2006/relationships/oleObject" Target="../embeddings/oleObject268.bin"/><Relationship Id="rId12" Type="http://schemas.openxmlformats.org/officeDocument/2006/relationships/image" Target="../media/image248.emf"/><Relationship Id="rId17" Type="http://schemas.openxmlformats.org/officeDocument/2006/relationships/oleObject" Target="../embeddings/oleObject273.bin"/><Relationship Id="rId2" Type="http://schemas.openxmlformats.org/officeDocument/2006/relationships/slideLayout" Target="../slideLayouts/slideLayout7.xml"/><Relationship Id="rId16" Type="http://schemas.openxmlformats.org/officeDocument/2006/relationships/image" Target="../media/image250.wmf"/><Relationship Id="rId1" Type="http://schemas.openxmlformats.org/officeDocument/2006/relationships/vmlDrawing" Target="../drawings/vmlDrawing17.vml"/><Relationship Id="rId6" Type="http://schemas.openxmlformats.org/officeDocument/2006/relationships/image" Target="../media/image245.emf"/><Relationship Id="rId11" Type="http://schemas.openxmlformats.org/officeDocument/2006/relationships/oleObject" Target="../embeddings/oleObject270.bin"/><Relationship Id="rId5" Type="http://schemas.openxmlformats.org/officeDocument/2006/relationships/oleObject" Target="../embeddings/oleObject267.bin"/><Relationship Id="rId15" Type="http://schemas.openxmlformats.org/officeDocument/2006/relationships/oleObject" Target="../embeddings/oleObject272.bin"/><Relationship Id="rId10" Type="http://schemas.openxmlformats.org/officeDocument/2006/relationships/image" Target="../media/image247.wmf"/><Relationship Id="rId19" Type="http://schemas.openxmlformats.org/officeDocument/2006/relationships/slide" Target="slide9.xml"/><Relationship Id="rId4" Type="http://schemas.openxmlformats.org/officeDocument/2006/relationships/image" Target="../media/image244.wmf"/><Relationship Id="rId9" Type="http://schemas.openxmlformats.org/officeDocument/2006/relationships/oleObject" Target="../embeddings/oleObject269.bin"/><Relationship Id="rId14" Type="http://schemas.openxmlformats.org/officeDocument/2006/relationships/image" Target="../media/image249.wmf"/></Relationships>
</file>

<file path=ppt/slides/_rels/slide41.xml.rels><?xml version="1.0" encoding="UTF-8" standalone="yes"?>
<Relationships xmlns="http://schemas.openxmlformats.org/package/2006/relationships"><Relationship Id="rId13" Type="http://schemas.openxmlformats.org/officeDocument/2006/relationships/oleObject" Target="../embeddings/oleObject279.bin"/><Relationship Id="rId18" Type="http://schemas.openxmlformats.org/officeDocument/2006/relationships/image" Target="../media/image259.emf"/><Relationship Id="rId26" Type="http://schemas.openxmlformats.org/officeDocument/2006/relationships/image" Target="../media/image263.emf"/><Relationship Id="rId39" Type="http://schemas.openxmlformats.org/officeDocument/2006/relationships/oleObject" Target="../embeddings/oleObject292.bin"/><Relationship Id="rId21" Type="http://schemas.openxmlformats.org/officeDocument/2006/relationships/oleObject" Target="../embeddings/oleObject283.bin"/><Relationship Id="rId34" Type="http://schemas.openxmlformats.org/officeDocument/2006/relationships/image" Target="../media/image267.emf"/><Relationship Id="rId42" Type="http://schemas.openxmlformats.org/officeDocument/2006/relationships/image" Target="../media/image271.emf"/><Relationship Id="rId7" Type="http://schemas.openxmlformats.org/officeDocument/2006/relationships/oleObject" Target="../embeddings/oleObject276.bin"/><Relationship Id="rId2" Type="http://schemas.openxmlformats.org/officeDocument/2006/relationships/slideLayout" Target="../slideLayouts/slideLayout7.xml"/><Relationship Id="rId16" Type="http://schemas.openxmlformats.org/officeDocument/2006/relationships/image" Target="../media/image258.emf"/><Relationship Id="rId20" Type="http://schemas.openxmlformats.org/officeDocument/2006/relationships/image" Target="../media/image260.emf"/><Relationship Id="rId29" Type="http://schemas.openxmlformats.org/officeDocument/2006/relationships/oleObject" Target="../embeddings/oleObject287.bin"/><Relationship Id="rId41" Type="http://schemas.openxmlformats.org/officeDocument/2006/relationships/oleObject" Target="../embeddings/oleObject293.bin"/><Relationship Id="rId1" Type="http://schemas.openxmlformats.org/officeDocument/2006/relationships/vmlDrawing" Target="../drawings/vmlDrawing18.vml"/><Relationship Id="rId6" Type="http://schemas.openxmlformats.org/officeDocument/2006/relationships/image" Target="../media/image253.emf"/><Relationship Id="rId11" Type="http://schemas.openxmlformats.org/officeDocument/2006/relationships/oleObject" Target="../embeddings/oleObject278.bin"/><Relationship Id="rId24" Type="http://schemas.openxmlformats.org/officeDocument/2006/relationships/image" Target="../media/image262.wmf"/><Relationship Id="rId32" Type="http://schemas.openxmlformats.org/officeDocument/2006/relationships/image" Target="../media/image266.emf"/><Relationship Id="rId37" Type="http://schemas.openxmlformats.org/officeDocument/2006/relationships/oleObject" Target="../embeddings/oleObject291.bin"/><Relationship Id="rId40" Type="http://schemas.openxmlformats.org/officeDocument/2006/relationships/image" Target="../media/image270.emf"/><Relationship Id="rId5" Type="http://schemas.openxmlformats.org/officeDocument/2006/relationships/oleObject" Target="../embeddings/oleObject275.bin"/><Relationship Id="rId15" Type="http://schemas.openxmlformats.org/officeDocument/2006/relationships/oleObject" Target="../embeddings/oleObject280.bin"/><Relationship Id="rId23" Type="http://schemas.openxmlformats.org/officeDocument/2006/relationships/oleObject" Target="../embeddings/oleObject284.bin"/><Relationship Id="rId28" Type="http://schemas.openxmlformats.org/officeDocument/2006/relationships/image" Target="../media/image264.emf"/><Relationship Id="rId36" Type="http://schemas.openxmlformats.org/officeDocument/2006/relationships/image" Target="../media/image268.wmf"/><Relationship Id="rId10" Type="http://schemas.openxmlformats.org/officeDocument/2006/relationships/image" Target="../media/image255.emf"/><Relationship Id="rId19" Type="http://schemas.openxmlformats.org/officeDocument/2006/relationships/oleObject" Target="../embeddings/oleObject282.bin"/><Relationship Id="rId31" Type="http://schemas.openxmlformats.org/officeDocument/2006/relationships/oleObject" Target="../embeddings/oleObject288.bin"/><Relationship Id="rId4" Type="http://schemas.openxmlformats.org/officeDocument/2006/relationships/image" Target="../media/image252.wmf"/><Relationship Id="rId9" Type="http://schemas.openxmlformats.org/officeDocument/2006/relationships/oleObject" Target="../embeddings/oleObject277.bin"/><Relationship Id="rId14" Type="http://schemas.openxmlformats.org/officeDocument/2006/relationships/image" Target="../media/image257.emf"/><Relationship Id="rId22" Type="http://schemas.openxmlformats.org/officeDocument/2006/relationships/image" Target="../media/image261.wmf"/><Relationship Id="rId27" Type="http://schemas.openxmlformats.org/officeDocument/2006/relationships/oleObject" Target="../embeddings/oleObject286.bin"/><Relationship Id="rId30" Type="http://schemas.openxmlformats.org/officeDocument/2006/relationships/image" Target="../media/image265.emf"/><Relationship Id="rId35" Type="http://schemas.openxmlformats.org/officeDocument/2006/relationships/oleObject" Target="../embeddings/oleObject290.bin"/><Relationship Id="rId43" Type="http://schemas.openxmlformats.org/officeDocument/2006/relationships/slide" Target="slide9.xml"/><Relationship Id="rId8" Type="http://schemas.openxmlformats.org/officeDocument/2006/relationships/image" Target="../media/image254.emf"/><Relationship Id="rId3" Type="http://schemas.openxmlformats.org/officeDocument/2006/relationships/oleObject" Target="../embeddings/oleObject274.bin"/><Relationship Id="rId12" Type="http://schemas.openxmlformats.org/officeDocument/2006/relationships/image" Target="../media/image256.emf"/><Relationship Id="rId17" Type="http://schemas.openxmlformats.org/officeDocument/2006/relationships/oleObject" Target="../embeddings/oleObject281.bin"/><Relationship Id="rId25" Type="http://schemas.openxmlformats.org/officeDocument/2006/relationships/oleObject" Target="../embeddings/oleObject285.bin"/><Relationship Id="rId33" Type="http://schemas.openxmlformats.org/officeDocument/2006/relationships/oleObject" Target="../embeddings/oleObject289.bin"/><Relationship Id="rId38" Type="http://schemas.openxmlformats.org/officeDocument/2006/relationships/image" Target="../media/image269.wmf"/></Relationships>
</file>

<file path=ppt/slides/_rels/slide42.xml.rels><?xml version="1.0" encoding="UTF-8" standalone="yes"?>
<Relationships xmlns="http://schemas.openxmlformats.org/package/2006/relationships"><Relationship Id="rId13" Type="http://schemas.openxmlformats.org/officeDocument/2006/relationships/oleObject" Target="../embeddings/oleObject299.bin"/><Relationship Id="rId18" Type="http://schemas.openxmlformats.org/officeDocument/2006/relationships/image" Target="../media/image279.emf"/><Relationship Id="rId26" Type="http://schemas.openxmlformats.org/officeDocument/2006/relationships/image" Target="../media/image283.emf"/><Relationship Id="rId39" Type="http://schemas.openxmlformats.org/officeDocument/2006/relationships/oleObject" Target="../embeddings/oleObject312.bin"/><Relationship Id="rId21" Type="http://schemas.openxmlformats.org/officeDocument/2006/relationships/oleObject" Target="../embeddings/oleObject303.bin"/><Relationship Id="rId34" Type="http://schemas.openxmlformats.org/officeDocument/2006/relationships/image" Target="../media/image287.emf"/><Relationship Id="rId42" Type="http://schemas.openxmlformats.org/officeDocument/2006/relationships/image" Target="../media/image291.emf"/><Relationship Id="rId47" Type="http://schemas.openxmlformats.org/officeDocument/2006/relationships/oleObject" Target="../embeddings/oleObject316.bin"/><Relationship Id="rId50" Type="http://schemas.openxmlformats.org/officeDocument/2006/relationships/image" Target="../media/image295.emf"/><Relationship Id="rId7" Type="http://schemas.openxmlformats.org/officeDocument/2006/relationships/oleObject" Target="../embeddings/oleObject296.bin"/><Relationship Id="rId2" Type="http://schemas.openxmlformats.org/officeDocument/2006/relationships/slideLayout" Target="../slideLayouts/slideLayout7.xml"/><Relationship Id="rId16" Type="http://schemas.openxmlformats.org/officeDocument/2006/relationships/image" Target="../media/image278.emf"/><Relationship Id="rId29" Type="http://schemas.openxmlformats.org/officeDocument/2006/relationships/oleObject" Target="../embeddings/oleObject307.bin"/><Relationship Id="rId11" Type="http://schemas.openxmlformats.org/officeDocument/2006/relationships/oleObject" Target="../embeddings/oleObject298.bin"/><Relationship Id="rId24" Type="http://schemas.openxmlformats.org/officeDocument/2006/relationships/image" Target="../media/image282.emf"/><Relationship Id="rId32" Type="http://schemas.openxmlformats.org/officeDocument/2006/relationships/image" Target="../media/image286.wmf"/><Relationship Id="rId37" Type="http://schemas.openxmlformats.org/officeDocument/2006/relationships/oleObject" Target="../embeddings/oleObject311.bin"/><Relationship Id="rId40" Type="http://schemas.openxmlformats.org/officeDocument/2006/relationships/image" Target="../media/image290.wmf"/><Relationship Id="rId45" Type="http://schemas.openxmlformats.org/officeDocument/2006/relationships/oleObject" Target="../embeddings/oleObject315.bin"/><Relationship Id="rId53" Type="http://schemas.openxmlformats.org/officeDocument/2006/relationships/slide" Target="slide9.xml"/><Relationship Id="rId5" Type="http://schemas.openxmlformats.org/officeDocument/2006/relationships/oleObject" Target="../embeddings/oleObject295.bin"/><Relationship Id="rId10" Type="http://schemas.openxmlformats.org/officeDocument/2006/relationships/image" Target="../media/image275.wmf"/><Relationship Id="rId19" Type="http://schemas.openxmlformats.org/officeDocument/2006/relationships/oleObject" Target="../embeddings/oleObject302.bin"/><Relationship Id="rId31" Type="http://schemas.openxmlformats.org/officeDocument/2006/relationships/oleObject" Target="../embeddings/oleObject308.bin"/><Relationship Id="rId44" Type="http://schemas.openxmlformats.org/officeDocument/2006/relationships/image" Target="../media/image292.emf"/><Relationship Id="rId52" Type="http://schemas.openxmlformats.org/officeDocument/2006/relationships/image" Target="../media/image296.emf"/><Relationship Id="rId4" Type="http://schemas.openxmlformats.org/officeDocument/2006/relationships/image" Target="../media/image272.wmf"/><Relationship Id="rId9" Type="http://schemas.openxmlformats.org/officeDocument/2006/relationships/oleObject" Target="../embeddings/oleObject297.bin"/><Relationship Id="rId14" Type="http://schemas.openxmlformats.org/officeDocument/2006/relationships/image" Target="../media/image277.emf"/><Relationship Id="rId22" Type="http://schemas.openxmlformats.org/officeDocument/2006/relationships/image" Target="../media/image281.emf"/><Relationship Id="rId27" Type="http://schemas.openxmlformats.org/officeDocument/2006/relationships/oleObject" Target="../embeddings/oleObject306.bin"/><Relationship Id="rId30" Type="http://schemas.openxmlformats.org/officeDocument/2006/relationships/image" Target="../media/image285.wmf"/><Relationship Id="rId35" Type="http://schemas.openxmlformats.org/officeDocument/2006/relationships/oleObject" Target="../embeddings/oleObject310.bin"/><Relationship Id="rId43" Type="http://schemas.openxmlformats.org/officeDocument/2006/relationships/oleObject" Target="../embeddings/oleObject314.bin"/><Relationship Id="rId48" Type="http://schemas.openxmlformats.org/officeDocument/2006/relationships/image" Target="../media/image294.emf"/><Relationship Id="rId8" Type="http://schemas.openxmlformats.org/officeDocument/2006/relationships/image" Target="../media/image274.wmf"/><Relationship Id="rId51" Type="http://schemas.openxmlformats.org/officeDocument/2006/relationships/oleObject" Target="../embeddings/oleObject318.bin"/><Relationship Id="rId3" Type="http://schemas.openxmlformats.org/officeDocument/2006/relationships/oleObject" Target="../embeddings/oleObject294.bin"/><Relationship Id="rId12" Type="http://schemas.openxmlformats.org/officeDocument/2006/relationships/image" Target="../media/image276.emf"/><Relationship Id="rId17" Type="http://schemas.openxmlformats.org/officeDocument/2006/relationships/oleObject" Target="../embeddings/oleObject301.bin"/><Relationship Id="rId25" Type="http://schemas.openxmlformats.org/officeDocument/2006/relationships/oleObject" Target="../embeddings/oleObject305.bin"/><Relationship Id="rId33" Type="http://schemas.openxmlformats.org/officeDocument/2006/relationships/oleObject" Target="../embeddings/oleObject309.bin"/><Relationship Id="rId38" Type="http://schemas.openxmlformats.org/officeDocument/2006/relationships/image" Target="../media/image289.wmf"/><Relationship Id="rId46" Type="http://schemas.openxmlformats.org/officeDocument/2006/relationships/image" Target="../media/image293.emf"/><Relationship Id="rId20" Type="http://schemas.openxmlformats.org/officeDocument/2006/relationships/image" Target="../media/image280.emf"/><Relationship Id="rId41" Type="http://schemas.openxmlformats.org/officeDocument/2006/relationships/oleObject" Target="../embeddings/oleObject313.bin"/><Relationship Id="rId1" Type="http://schemas.openxmlformats.org/officeDocument/2006/relationships/vmlDrawing" Target="../drawings/vmlDrawing19.vml"/><Relationship Id="rId6" Type="http://schemas.openxmlformats.org/officeDocument/2006/relationships/image" Target="../media/image273.emf"/><Relationship Id="rId15" Type="http://schemas.openxmlformats.org/officeDocument/2006/relationships/oleObject" Target="../embeddings/oleObject300.bin"/><Relationship Id="rId23" Type="http://schemas.openxmlformats.org/officeDocument/2006/relationships/oleObject" Target="../embeddings/oleObject304.bin"/><Relationship Id="rId28" Type="http://schemas.openxmlformats.org/officeDocument/2006/relationships/image" Target="../media/image284.emf"/><Relationship Id="rId36" Type="http://schemas.openxmlformats.org/officeDocument/2006/relationships/image" Target="../media/image288.emf"/><Relationship Id="rId49" Type="http://schemas.openxmlformats.org/officeDocument/2006/relationships/oleObject" Target="../embeddings/oleObject317.bin"/></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20.vml"/><Relationship Id="rId4" Type="http://schemas.openxmlformats.org/officeDocument/2006/relationships/image" Target="../media/image297.wmf"/></Relationships>
</file>

<file path=ppt/slides/_rels/slide44.xml.rels><?xml version="1.0" encoding="UTF-8" standalone="yes"?>
<Relationships xmlns="http://schemas.openxmlformats.org/package/2006/relationships"><Relationship Id="rId13" Type="http://schemas.openxmlformats.org/officeDocument/2006/relationships/oleObject" Target="../embeddings/oleObject324.bin"/><Relationship Id="rId18" Type="http://schemas.openxmlformats.org/officeDocument/2006/relationships/image" Target="../media/image275.wmf"/><Relationship Id="rId26" Type="http://schemas.openxmlformats.org/officeDocument/2006/relationships/image" Target="../media/image307.emf"/><Relationship Id="rId39" Type="http://schemas.openxmlformats.org/officeDocument/2006/relationships/oleObject" Target="../embeddings/oleObject337.bin"/><Relationship Id="rId21" Type="http://schemas.openxmlformats.org/officeDocument/2006/relationships/oleObject" Target="../embeddings/oleObject328.bin"/><Relationship Id="rId34" Type="http://schemas.openxmlformats.org/officeDocument/2006/relationships/image" Target="../media/image311.emf"/><Relationship Id="rId42" Type="http://schemas.openxmlformats.org/officeDocument/2006/relationships/image" Target="../media/image315.wmf"/><Relationship Id="rId7" Type="http://schemas.openxmlformats.org/officeDocument/2006/relationships/oleObject" Target="../embeddings/oleObject321.bin"/><Relationship Id="rId2" Type="http://schemas.openxmlformats.org/officeDocument/2006/relationships/slideLayout" Target="../slideLayouts/slideLayout7.xml"/><Relationship Id="rId16" Type="http://schemas.openxmlformats.org/officeDocument/2006/relationships/image" Target="../media/image274.wmf"/><Relationship Id="rId29" Type="http://schemas.openxmlformats.org/officeDocument/2006/relationships/oleObject" Target="../embeddings/oleObject332.bin"/><Relationship Id="rId1" Type="http://schemas.openxmlformats.org/officeDocument/2006/relationships/vmlDrawing" Target="../drawings/vmlDrawing21.vml"/><Relationship Id="rId6" Type="http://schemas.openxmlformats.org/officeDocument/2006/relationships/image" Target="../media/image299.wmf"/><Relationship Id="rId11" Type="http://schemas.openxmlformats.org/officeDocument/2006/relationships/oleObject" Target="../embeddings/oleObject323.bin"/><Relationship Id="rId24" Type="http://schemas.openxmlformats.org/officeDocument/2006/relationships/image" Target="../media/image306.emf"/><Relationship Id="rId32" Type="http://schemas.openxmlformats.org/officeDocument/2006/relationships/image" Target="../media/image310.emf"/><Relationship Id="rId37" Type="http://schemas.openxmlformats.org/officeDocument/2006/relationships/oleObject" Target="../embeddings/oleObject336.bin"/><Relationship Id="rId40" Type="http://schemas.openxmlformats.org/officeDocument/2006/relationships/image" Target="../media/image314.emf"/><Relationship Id="rId45" Type="http://schemas.openxmlformats.org/officeDocument/2006/relationships/oleObject" Target="../embeddings/oleObject340.bin"/><Relationship Id="rId5" Type="http://schemas.openxmlformats.org/officeDocument/2006/relationships/oleObject" Target="../embeddings/oleObject320.bin"/><Relationship Id="rId15" Type="http://schemas.openxmlformats.org/officeDocument/2006/relationships/oleObject" Target="../embeddings/oleObject325.bin"/><Relationship Id="rId23" Type="http://schemas.openxmlformats.org/officeDocument/2006/relationships/oleObject" Target="../embeddings/oleObject329.bin"/><Relationship Id="rId28" Type="http://schemas.openxmlformats.org/officeDocument/2006/relationships/image" Target="../media/image308.emf"/><Relationship Id="rId36" Type="http://schemas.openxmlformats.org/officeDocument/2006/relationships/image" Target="../media/image312.emf"/><Relationship Id="rId10" Type="http://schemas.openxmlformats.org/officeDocument/2006/relationships/image" Target="../media/image301.wmf"/><Relationship Id="rId19" Type="http://schemas.openxmlformats.org/officeDocument/2006/relationships/oleObject" Target="../embeddings/oleObject327.bin"/><Relationship Id="rId31" Type="http://schemas.openxmlformats.org/officeDocument/2006/relationships/oleObject" Target="../embeddings/oleObject333.bin"/><Relationship Id="rId44" Type="http://schemas.openxmlformats.org/officeDocument/2006/relationships/image" Target="../media/image316.wmf"/><Relationship Id="rId4" Type="http://schemas.openxmlformats.org/officeDocument/2006/relationships/image" Target="../media/image298.wmf"/><Relationship Id="rId9" Type="http://schemas.openxmlformats.org/officeDocument/2006/relationships/oleObject" Target="../embeddings/oleObject322.bin"/><Relationship Id="rId14" Type="http://schemas.openxmlformats.org/officeDocument/2006/relationships/image" Target="../media/image303.emf"/><Relationship Id="rId22" Type="http://schemas.openxmlformats.org/officeDocument/2006/relationships/image" Target="../media/image305.emf"/><Relationship Id="rId27" Type="http://schemas.openxmlformats.org/officeDocument/2006/relationships/oleObject" Target="../embeddings/oleObject331.bin"/><Relationship Id="rId30" Type="http://schemas.openxmlformats.org/officeDocument/2006/relationships/image" Target="../media/image309.emf"/><Relationship Id="rId35" Type="http://schemas.openxmlformats.org/officeDocument/2006/relationships/oleObject" Target="../embeddings/oleObject335.bin"/><Relationship Id="rId43" Type="http://schemas.openxmlformats.org/officeDocument/2006/relationships/oleObject" Target="../embeddings/oleObject339.bin"/><Relationship Id="rId8" Type="http://schemas.openxmlformats.org/officeDocument/2006/relationships/image" Target="../media/image300.wmf"/><Relationship Id="rId3" Type="http://schemas.openxmlformats.org/officeDocument/2006/relationships/oleObject" Target="../embeddings/oleObject319.bin"/><Relationship Id="rId12" Type="http://schemas.openxmlformats.org/officeDocument/2006/relationships/image" Target="../media/image302.emf"/><Relationship Id="rId17" Type="http://schemas.openxmlformats.org/officeDocument/2006/relationships/oleObject" Target="../embeddings/oleObject326.bin"/><Relationship Id="rId25" Type="http://schemas.openxmlformats.org/officeDocument/2006/relationships/oleObject" Target="../embeddings/oleObject330.bin"/><Relationship Id="rId33" Type="http://schemas.openxmlformats.org/officeDocument/2006/relationships/oleObject" Target="../embeddings/oleObject334.bin"/><Relationship Id="rId38" Type="http://schemas.openxmlformats.org/officeDocument/2006/relationships/image" Target="../media/image313.emf"/><Relationship Id="rId46" Type="http://schemas.openxmlformats.org/officeDocument/2006/relationships/image" Target="../media/image317.wmf"/><Relationship Id="rId20" Type="http://schemas.openxmlformats.org/officeDocument/2006/relationships/image" Target="../media/image304.emf"/><Relationship Id="rId41" Type="http://schemas.openxmlformats.org/officeDocument/2006/relationships/oleObject" Target="../embeddings/oleObject338.bin"/></Relationships>
</file>

<file path=ppt/slides/_rels/slide45.xml.rels><?xml version="1.0" encoding="UTF-8" standalone="yes"?>
<Relationships xmlns="http://schemas.openxmlformats.org/package/2006/relationships"><Relationship Id="rId13" Type="http://schemas.openxmlformats.org/officeDocument/2006/relationships/oleObject" Target="../embeddings/oleObject346.bin"/><Relationship Id="rId18" Type="http://schemas.openxmlformats.org/officeDocument/2006/relationships/image" Target="../media/image325.emf"/><Relationship Id="rId26" Type="http://schemas.openxmlformats.org/officeDocument/2006/relationships/image" Target="../media/image329.emf"/><Relationship Id="rId21" Type="http://schemas.openxmlformats.org/officeDocument/2006/relationships/oleObject" Target="../embeddings/oleObject350.bin"/><Relationship Id="rId34" Type="http://schemas.openxmlformats.org/officeDocument/2006/relationships/image" Target="../media/image333.wmf"/><Relationship Id="rId7" Type="http://schemas.openxmlformats.org/officeDocument/2006/relationships/oleObject" Target="../embeddings/oleObject343.bin"/><Relationship Id="rId12" Type="http://schemas.openxmlformats.org/officeDocument/2006/relationships/image" Target="../media/image322.emf"/><Relationship Id="rId17" Type="http://schemas.openxmlformats.org/officeDocument/2006/relationships/oleObject" Target="../embeddings/oleObject348.bin"/><Relationship Id="rId25" Type="http://schemas.openxmlformats.org/officeDocument/2006/relationships/oleObject" Target="../embeddings/oleObject352.bin"/><Relationship Id="rId33" Type="http://schemas.openxmlformats.org/officeDocument/2006/relationships/oleObject" Target="../embeddings/oleObject356.bin"/><Relationship Id="rId38" Type="http://schemas.openxmlformats.org/officeDocument/2006/relationships/image" Target="../media/image335.wmf"/><Relationship Id="rId2" Type="http://schemas.openxmlformats.org/officeDocument/2006/relationships/slideLayout" Target="../slideLayouts/slideLayout7.xml"/><Relationship Id="rId16" Type="http://schemas.openxmlformats.org/officeDocument/2006/relationships/image" Target="../media/image324.emf"/><Relationship Id="rId20" Type="http://schemas.openxmlformats.org/officeDocument/2006/relationships/image" Target="../media/image326.emf"/><Relationship Id="rId29" Type="http://schemas.openxmlformats.org/officeDocument/2006/relationships/oleObject" Target="../embeddings/oleObject354.bin"/><Relationship Id="rId1" Type="http://schemas.openxmlformats.org/officeDocument/2006/relationships/vmlDrawing" Target="../drawings/vmlDrawing22.vml"/><Relationship Id="rId6" Type="http://schemas.openxmlformats.org/officeDocument/2006/relationships/image" Target="../media/image319.wmf"/><Relationship Id="rId11" Type="http://schemas.openxmlformats.org/officeDocument/2006/relationships/oleObject" Target="../embeddings/oleObject345.bin"/><Relationship Id="rId24" Type="http://schemas.openxmlformats.org/officeDocument/2006/relationships/image" Target="../media/image328.emf"/><Relationship Id="rId32" Type="http://schemas.openxmlformats.org/officeDocument/2006/relationships/image" Target="../media/image332.emf"/><Relationship Id="rId37" Type="http://schemas.openxmlformats.org/officeDocument/2006/relationships/oleObject" Target="../embeddings/oleObject358.bin"/><Relationship Id="rId5" Type="http://schemas.openxmlformats.org/officeDocument/2006/relationships/oleObject" Target="../embeddings/oleObject342.bin"/><Relationship Id="rId15" Type="http://schemas.openxmlformats.org/officeDocument/2006/relationships/oleObject" Target="../embeddings/oleObject347.bin"/><Relationship Id="rId23" Type="http://schemas.openxmlformats.org/officeDocument/2006/relationships/oleObject" Target="../embeddings/oleObject351.bin"/><Relationship Id="rId28" Type="http://schemas.openxmlformats.org/officeDocument/2006/relationships/image" Target="../media/image330.emf"/><Relationship Id="rId36" Type="http://schemas.openxmlformats.org/officeDocument/2006/relationships/image" Target="../media/image334.wmf"/><Relationship Id="rId10" Type="http://schemas.openxmlformats.org/officeDocument/2006/relationships/image" Target="../media/image321.emf"/><Relationship Id="rId19" Type="http://schemas.openxmlformats.org/officeDocument/2006/relationships/oleObject" Target="../embeddings/oleObject349.bin"/><Relationship Id="rId31" Type="http://schemas.openxmlformats.org/officeDocument/2006/relationships/oleObject" Target="../embeddings/oleObject355.bin"/><Relationship Id="rId4" Type="http://schemas.openxmlformats.org/officeDocument/2006/relationships/image" Target="../media/image318.wmf"/><Relationship Id="rId9" Type="http://schemas.openxmlformats.org/officeDocument/2006/relationships/oleObject" Target="../embeddings/oleObject344.bin"/><Relationship Id="rId14" Type="http://schemas.openxmlformats.org/officeDocument/2006/relationships/image" Target="../media/image323.emf"/><Relationship Id="rId22" Type="http://schemas.openxmlformats.org/officeDocument/2006/relationships/image" Target="../media/image327.emf"/><Relationship Id="rId27" Type="http://schemas.openxmlformats.org/officeDocument/2006/relationships/oleObject" Target="../embeddings/oleObject353.bin"/><Relationship Id="rId30" Type="http://schemas.openxmlformats.org/officeDocument/2006/relationships/image" Target="../media/image331.emf"/><Relationship Id="rId35" Type="http://schemas.openxmlformats.org/officeDocument/2006/relationships/oleObject" Target="../embeddings/oleObject357.bin"/><Relationship Id="rId8" Type="http://schemas.openxmlformats.org/officeDocument/2006/relationships/image" Target="../media/image320.emf"/><Relationship Id="rId3" Type="http://schemas.openxmlformats.org/officeDocument/2006/relationships/oleObject" Target="../embeddings/oleObject34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6" Type="http://schemas.openxmlformats.org/officeDocument/2006/relationships/image" Target="../media/image347.emf"/><Relationship Id="rId21" Type="http://schemas.openxmlformats.org/officeDocument/2006/relationships/oleObject" Target="../embeddings/oleObject368.bin"/><Relationship Id="rId34" Type="http://schemas.openxmlformats.org/officeDocument/2006/relationships/image" Target="../media/image351.emf"/><Relationship Id="rId42" Type="http://schemas.openxmlformats.org/officeDocument/2006/relationships/image" Target="../media/image355.emf"/><Relationship Id="rId47" Type="http://schemas.openxmlformats.org/officeDocument/2006/relationships/oleObject" Target="../embeddings/oleObject381.bin"/><Relationship Id="rId50" Type="http://schemas.openxmlformats.org/officeDocument/2006/relationships/image" Target="../media/image359.emf"/><Relationship Id="rId55" Type="http://schemas.openxmlformats.org/officeDocument/2006/relationships/oleObject" Target="../embeddings/oleObject385.bin"/><Relationship Id="rId63" Type="http://schemas.openxmlformats.org/officeDocument/2006/relationships/oleObject" Target="../embeddings/oleObject389.bin"/><Relationship Id="rId7" Type="http://schemas.openxmlformats.org/officeDocument/2006/relationships/oleObject" Target="../embeddings/oleObject361.bin"/><Relationship Id="rId2" Type="http://schemas.openxmlformats.org/officeDocument/2006/relationships/slideLayout" Target="../slideLayouts/slideLayout7.xml"/><Relationship Id="rId16" Type="http://schemas.openxmlformats.org/officeDocument/2006/relationships/image" Target="../media/image342.emf"/><Relationship Id="rId29" Type="http://schemas.openxmlformats.org/officeDocument/2006/relationships/oleObject" Target="../embeddings/oleObject372.bin"/><Relationship Id="rId11" Type="http://schemas.openxmlformats.org/officeDocument/2006/relationships/oleObject" Target="../embeddings/oleObject363.bin"/><Relationship Id="rId24" Type="http://schemas.openxmlformats.org/officeDocument/2006/relationships/image" Target="../media/image346.emf"/><Relationship Id="rId32" Type="http://schemas.openxmlformats.org/officeDocument/2006/relationships/image" Target="../media/image350.emf"/><Relationship Id="rId37" Type="http://schemas.openxmlformats.org/officeDocument/2006/relationships/oleObject" Target="../embeddings/oleObject376.bin"/><Relationship Id="rId40" Type="http://schemas.openxmlformats.org/officeDocument/2006/relationships/image" Target="../media/image354.emf"/><Relationship Id="rId45" Type="http://schemas.openxmlformats.org/officeDocument/2006/relationships/oleObject" Target="../embeddings/oleObject380.bin"/><Relationship Id="rId53" Type="http://schemas.openxmlformats.org/officeDocument/2006/relationships/oleObject" Target="../embeddings/oleObject384.bin"/><Relationship Id="rId58" Type="http://schemas.openxmlformats.org/officeDocument/2006/relationships/image" Target="../media/image363.emf"/><Relationship Id="rId66" Type="http://schemas.openxmlformats.org/officeDocument/2006/relationships/slide" Target="slide15.xml"/><Relationship Id="rId5" Type="http://schemas.openxmlformats.org/officeDocument/2006/relationships/oleObject" Target="../embeddings/oleObject360.bin"/><Relationship Id="rId61" Type="http://schemas.openxmlformats.org/officeDocument/2006/relationships/oleObject" Target="../embeddings/oleObject388.bin"/><Relationship Id="rId19" Type="http://schemas.openxmlformats.org/officeDocument/2006/relationships/oleObject" Target="../embeddings/oleObject367.bin"/><Relationship Id="rId14" Type="http://schemas.openxmlformats.org/officeDocument/2006/relationships/image" Target="../media/image341.emf"/><Relationship Id="rId22" Type="http://schemas.openxmlformats.org/officeDocument/2006/relationships/image" Target="../media/image345.emf"/><Relationship Id="rId27" Type="http://schemas.openxmlformats.org/officeDocument/2006/relationships/oleObject" Target="../embeddings/oleObject371.bin"/><Relationship Id="rId30" Type="http://schemas.openxmlformats.org/officeDocument/2006/relationships/image" Target="../media/image349.emf"/><Relationship Id="rId35" Type="http://schemas.openxmlformats.org/officeDocument/2006/relationships/oleObject" Target="../embeddings/oleObject375.bin"/><Relationship Id="rId43" Type="http://schemas.openxmlformats.org/officeDocument/2006/relationships/oleObject" Target="../embeddings/oleObject379.bin"/><Relationship Id="rId48" Type="http://schemas.openxmlformats.org/officeDocument/2006/relationships/image" Target="../media/image358.emf"/><Relationship Id="rId56" Type="http://schemas.openxmlformats.org/officeDocument/2006/relationships/image" Target="../media/image362.emf"/><Relationship Id="rId64" Type="http://schemas.openxmlformats.org/officeDocument/2006/relationships/image" Target="../media/image366.emf"/><Relationship Id="rId8" Type="http://schemas.openxmlformats.org/officeDocument/2006/relationships/image" Target="../media/image338.emf"/><Relationship Id="rId51" Type="http://schemas.openxmlformats.org/officeDocument/2006/relationships/oleObject" Target="../embeddings/oleObject383.bin"/><Relationship Id="rId3" Type="http://schemas.openxmlformats.org/officeDocument/2006/relationships/oleObject" Target="../embeddings/oleObject359.bin"/><Relationship Id="rId12" Type="http://schemas.openxmlformats.org/officeDocument/2006/relationships/image" Target="../media/image340.emf"/><Relationship Id="rId17" Type="http://schemas.openxmlformats.org/officeDocument/2006/relationships/oleObject" Target="../embeddings/oleObject366.bin"/><Relationship Id="rId25" Type="http://schemas.openxmlformats.org/officeDocument/2006/relationships/oleObject" Target="../embeddings/oleObject370.bin"/><Relationship Id="rId33" Type="http://schemas.openxmlformats.org/officeDocument/2006/relationships/oleObject" Target="../embeddings/oleObject374.bin"/><Relationship Id="rId38" Type="http://schemas.openxmlformats.org/officeDocument/2006/relationships/image" Target="../media/image353.emf"/><Relationship Id="rId46" Type="http://schemas.openxmlformats.org/officeDocument/2006/relationships/image" Target="../media/image357.emf"/><Relationship Id="rId59" Type="http://schemas.openxmlformats.org/officeDocument/2006/relationships/oleObject" Target="../embeddings/oleObject387.bin"/><Relationship Id="rId20" Type="http://schemas.openxmlformats.org/officeDocument/2006/relationships/image" Target="../media/image344.emf"/><Relationship Id="rId41" Type="http://schemas.openxmlformats.org/officeDocument/2006/relationships/oleObject" Target="../embeddings/oleObject378.bin"/><Relationship Id="rId54" Type="http://schemas.openxmlformats.org/officeDocument/2006/relationships/image" Target="../media/image361.emf"/><Relationship Id="rId62" Type="http://schemas.openxmlformats.org/officeDocument/2006/relationships/image" Target="../media/image365.emf"/><Relationship Id="rId1" Type="http://schemas.openxmlformats.org/officeDocument/2006/relationships/vmlDrawing" Target="../drawings/vmlDrawing23.vml"/><Relationship Id="rId6" Type="http://schemas.openxmlformats.org/officeDocument/2006/relationships/image" Target="../media/image337.emf"/><Relationship Id="rId15" Type="http://schemas.openxmlformats.org/officeDocument/2006/relationships/oleObject" Target="../embeddings/oleObject365.bin"/><Relationship Id="rId23" Type="http://schemas.openxmlformats.org/officeDocument/2006/relationships/oleObject" Target="../embeddings/oleObject369.bin"/><Relationship Id="rId28" Type="http://schemas.openxmlformats.org/officeDocument/2006/relationships/image" Target="../media/image348.emf"/><Relationship Id="rId36" Type="http://schemas.openxmlformats.org/officeDocument/2006/relationships/image" Target="../media/image352.emf"/><Relationship Id="rId49" Type="http://schemas.openxmlformats.org/officeDocument/2006/relationships/oleObject" Target="../embeddings/oleObject382.bin"/><Relationship Id="rId57" Type="http://schemas.openxmlformats.org/officeDocument/2006/relationships/oleObject" Target="../embeddings/oleObject386.bin"/><Relationship Id="rId10" Type="http://schemas.openxmlformats.org/officeDocument/2006/relationships/image" Target="../media/image339.emf"/><Relationship Id="rId31" Type="http://schemas.openxmlformats.org/officeDocument/2006/relationships/oleObject" Target="../embeddings/oleObject373.bin"/><Relationship Id="rId44" Type="http://schemas.openxmlformats.org/officeDocument/2006/relationships/image" Target="../media/image356.emf"/><Relationship Id="rId52" Type="http://schemas.openxmlformats.org/officeDocument/2006/relationships/image" Target="../media/image360.emf"/><Relationship Id="rId60" Type="http://schemas.openxmlformats.org/officeDocument/2006/relationships/image" Target="../media/image364.emf"/><Relationship Id="rId65" Type="http://schemas.openxmlformats.org/officeDocument/2006/relationships/slide" Target="slide14.xml"/><Relationship Id="rId4" Type="http://schemas.openxmlformats.org/officeDocument/2006/relationships/image" Target="../media/image336.emf"/><Relationship Id="rId9" Type="http://schemas.openxmlformats.org/officeDocument/2006/relationships/oleObject" Target="../embeddings/oleObject362.bin"/><Relationship Id="rId13" Type="http://schemas.openxmlformats.org/officeDocument/2006/relationships/oleObject" Target="../embeddings/oleObject364.bin"/><Relationship Id="rId18" Type="http://schemas.openxmlformats.org/officeDocument/2006/relationships/image" Target="../media/image343.emf"/><Relationship Id="rId39" Type="http://schemas.openxmlformats.org/officeDocument/2006/relationships/oleObject" Target="../embeddings/oleObject377.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24.vml"/><Relationship Id="rId5" Type="http://schemas.openxmlformats.org/officeDocument/2006/relationships/image" Target="../media/image367.wmf"/><Relationship Id="rId4" Type="http://schemas.openxmlformats.org/officeDocument/2006/relationships/slide" Target="slide1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25.vml"/><Relationship Id="rId5" Type="http://schemas.openxmlformats.org/officeDocument/2006/relationships/image" Target="../media/image368.wmf"/><Relationship Id="rId4" Type="http://schemas.openxmlformats.org/officeDocument/2006/relationships/slide" Target="slide13.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oleObject" Target="../embeddings/oleObject11.bin"/><Relationship Id="rId3" Type="http://schemas.openxmlformats.org/officeDocument/2006/relationships/oleObject" Target="../embeddings/oleObject1.bin"/><Relationship Id="rId21" Type="http://schemas.openxmlformats.org/officeDocument/2006/relationships/oleObject" Target="../embeddings/oleObject14.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10.bin"/><Relationship Id="rId25" Type="http://schemas.openxmlformats.org/officeDocument/2006/relationships/oleObject" Target="../embeddings/oleObject18.bin"/><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oleObject" Target="../embeddings/oleObject13.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oleObject" Target="../embeddings/oleObject17.bin"/><Relationship Id="rId5" Type="http://schemas.openxmlformats.org/officeDocument/2006/relationships/oleObject" Target="../embeddings/oleObject2.bin"/><Relationship Id="rId15" Type="http://schemas.openxmlformats.org/officeDocument/2006/relationships/oleObject" Target="../embeddings/oleObject8.bin"/><Relationship Id="rId23" Type="http://schemas.openxmlformats.org/officeDocument/2006/relationships/oleObject" Target="../embeddings/oleObject16.bin"/><Relationship Id="rId10" Type="http://schemas.openxmlformats.org/officeDocument/2006/relationships/image" Target="../media/image6.wmf"/><Relationship Id="rId19" Type="http://schemas.openxmlformats.org/officeDocument/2006/relationships/oleObject" Target="../embeddings/oleObject12.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5.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90.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slide" Target="slide17.xml"/><Relationship Id="rId4" Type="http://schemas.openxmlformats.org/officeDocument/2006/relationships/image" Target="../media/image369.wmf"/></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27.vml"/><Relationship Id="rId5" Type="http://schemas.openxmlformats.org/officeDocument/2006/relationships/image" Target="../media/image370.wmf"/><Relationship Id="rId4" Type="http://schemas.openxmlformats.org/officeDocument/2006/relationships/slide" Target="slide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94.bin"/><Relationship Id="rId13" Type="http://schemas.openxmlformats.org/officeDocument/2006/relationships/oleObject" Target="../embeddings/oleObject397.bin"/><Relationship Id="rId3" Type="http://schemas.openxmlformats.org/officeDocument/2006/relationships/oleObject" Target="../embeddings/oleObject391.bin"/><Relationship Id="rId7" Type="http://schemas.openxmlformats.org/officeDocument/2006/relationships/oleObject" Target="../embeddings/oleObject393.bin"/><Relationship Id="rId12" Type="http://schemas.openxmlformats.org/officeDocument/2006/relationships/image" Target="../media/image375.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373.wmf"/><Relationship Id="rId11" Type="http://schemas.openxmlformats.org/officeDocument/2006/relationships/oleObject" Target="../embeddings/oleObject396.bin"/><Relationship Id="rId5" Type="http://schemas.openxmlformats.org/officeDocument/2006/relationships/oleObject" Target="../embeddings/oleObject392.bin"/><Relationship Id="rId10" Type="http://schemas.openxmlformats.org/officeDocument/2006/relationships/image" Target="../media/image374.wmf"/><Relationship Id="rId4" Type="http://schemas.openxmlformats.org/officeDocument/2006/relationships/image" Target="../media/image372.wmf"/><Relationship Id="rId9" Type="http://schemas.openxmlformats.org/officeDocument/2006/relationships/oleObject" Target="../embeddings/oleObject395.bin"/><Relationship Id="rId14" Type="http://schemas.openxmlformats.org/officeDocument/2006/relationships/image" Target="../media/image376.wmf"/></Relationships>
</file>

<file path=ppt/slides/_rels/slide55.xml.rels><?xml version="1.0" encoding="UTF-8" standalone="yes"?>
<Relationships xmlns="http://schemas.openxmlformats.org/package/2006/relationships"><Relationship Id="rId3" Type="http://schemas.openxmlformats.org/officeDocument/2006/relationships/image" Target="../media/image378.png"/><Relationship Id="rId2" Type="http://schemas.openxmlformats.org/officeDocument/2006/relationships/image" Target="../media/image377.jpeg"/><Relationship Id="rId1" Type="http://schemas.openxmlformats.org/officeDocument/2006/relationships/slideLayout" Target="../slideLayouts/slideLayout7.xml"/><Relationship Id="rId6" Type="http://schemas.openxmlformats.org/officeDocument/2006/relationships/image" Target="../media/image381.jpeg"/><Relationship Id="rId5" Type="http://schemas.openxmlformats.org/officeDocument/2006/relationships/image" Target="../media/image380.jpeg"/><Relationship Id="rId4" Type="http://schemas.openxmlformats.org/officeDocument/2006/relationships/image" Target="../media/image379.jpeg"/></Relationships>
</file>

<file path=ppt/slides/_rels/slide56.xml.rels><?xml version="1.0" encoding="UTF-8" standalone="yes"?>
<Relationships xmlns="http://schemas.openxmlformats.org/package/2006/relationships"><Relationship Id="rId2" Type="http://schemas.openxmlformats.org/officeDocument/2006/relationships/image" Target="../media/image382.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4.jpeg"/><Relationship Id="rId2" Type="http://schemas.openxmlformats.org/officeDocument/2006/relationships/image" Target="../media/image383.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86.jpeg"/><Relationship Id="rId2" Type="http://schemas.openxmlformats.org/officeDocument/2006/relationships/image" Target="../media/image385.jpeg"/><Relationship Id="rId1" Type="http://schemas.openxmlformats.org/officeDocument/2006/relationships/slideLayout" Target="../slideLayouts/slideLayout7.xml"/><Relationship Id="rId6" Type="http://schemas.openxmlformats.org/officeDocument/2006/relationships/image" Target="../media/image389.png"/><Relationship Id="rId5" Type="http://schemas.openxmlformats.org/officeDocument/2006/relationships/image" Target="../media/image388.jpeg"/><Relationship Id="rId4" Type="http://schemas.openxmlformats.org/officeDocument/2006/relationships/image" Target="../media/image387.jpeg"/></Relationships>
</file>

<file path=ppt/slides/_rels/slide59.xml.rels><?xml version="1.0" encoding="UTF-8" standalone="yes"?>
<Relationships xmlns="http://schemas.openxmlformats.org/package/2006/relationships"><Relationship Id="rId3" Type="http://schemas.openxmlformats.org/officeDocument/2006/relationships/image" Target="../media/image391.jpeg"/><Relationship Id="rId2" Type="http://schemas.openxmlformats.org/officeDocument/2006/relationships/image" Target="../media/image390.jpeg"/><Relationship Id="rId1" Type="http://schemas.openxmlformats.org/officeDocument/2006/relationships/slideLayout" Target="../slideLayouts/slideLayout7.xml"/><Relationship Id="rId4" Type="http://schemas.openxmlformats.org/officeDocument/2006/relationships/image" Target="../media/image392.jpeg"/></Relationships>
</file>

<file path=ppt/slides/_rels/slide6.xml.rels><?xml version="1.0" encoding="UTF-8" standalone="yes"?>
<Relationships xmlns="http://schemas.openxmlformats.org/package/2006/relationships"><Relationship Id="rId13" Type="http://schemas.openxmlformats.org/officeDocument/2006/relationships/oleObject" Target="../embeddings/oleObject24.bin"/><Relationship Id="rId18" Type="http://schemas.openxmlformats.org/officeDocument/2006/relationships/image" Target="../media/image13.wmf"/><Relationship Id="rId26" Type="http://schemas.openxmlformats.org/officeDocument/2006/relationships/image" Target="../media/image17.wmf"/><Relationship Id="rId39" Type="http://schemas.openxmlformats.org/officeDocument/2006/relationships/oleObject" Target="../embeddings/oleObject38.bin"/><Relationship Id="rId21" Type="http://schemas.openxmlformats.org/officeDocument/2006/relationships/oleObject" Target="../embeddings/oleObject28.bin"/><Relationship Id="rId34" Type="http://schemas.openxmlformats.org/officeDocument/2006/relationships/oleObject" Target="../embeddings/oleObject35.bin"/><Relationship Id="rId42" Type="http://schemas.openxmlformats.org/officeDocument/2006/relationships/image" Target="../media/image24.wmf"/><Relationship Id="rId7" Type="http://schemas.openxmlformats.org/officeDocument/2006/relationships/oleObject" Target="../embeddings/oleObject21.bin"/><Relationship Id="rId2" Type="http://schemas.openxmlformats.org/officeDocument/2006/relationships/slideLayout" Target="../slideLayouts/slideLayout7.xml"/><Relationship Id="rId16" Type="http://schemas.openxmlformats.org/officeDocument/2006/relationships/image" Target="../media/image6.wmf"/><Relationship Id="rId20" Type="http://schemas.openxmlformats.org/officeDocument/2006/relationships/image" Target="../media/image14.wmf"/><Relationship Id="rId29" Type="http://schemas.openxmlformats.org/officeDocument/2006/relationships/oleObject" Target="../embeddings/oleObject32.bin"/><Relationship Id="rId41" Type="http://schemas.openxmlformats.org/officeDocument/2006/relationships/oleObject" Target="../embeddings/oleObject39.bin"/><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23.bin"/><Relationship Id="rId24" Type="http://schemas.openxmlformats.org/officeDocument/2006/relationships/image" Target="../media/image16.wmf"/><Relationship Id="rId32" Type="http://schemas.openxmlformats.org/officeDocument/2006/relationships/image" Target="../media/image20.wmf"/><Relationship Id="rId37" Type="http://schemas.openxmlformats.org/officeDocument/2006/relationships/image" Target="../media/image22.wmf"/><Relationship Id="rId40" Type="http://schemas.openxmlformats.org/officeDocument/2006/relationships/image" Target="../media/image23.wmf"/><Relationship Id="rId5" Type="http://schemas.openxmlformats.org/officeDocument/2006/relationships/oleObject" Target="../embeddings/oleObject20.bin"/><Relationship Id="rId15" Type="http://schemas.openxmlformats.org/officeDocument/2006/relationships/oleObject" Target="../embeddings/oleObject25.bin"/><Relationship Id="rId23" Type="http://schemas.openxmlformats.org/officeDocument/2006/relationships/oleObject" Target="../embeddings/oleObject29.bin"/><Relationship Id="rId28" Type="http://schemas.openxmlformats.org/officeDocument/2006/relationships/image" Target="../media/image18.wmf"/><Relationship Id="rId36" Type="http://schemas.openxmlformats.org/officeDocument/2006/relationships/oleObject" Target="../embeddings/oleObject36.bin"/><Relationship Id="rId10" Type="http://schemas.openxmlformats.org/officeDocument/2006/relationships/image" Target="../media/image10.wmf"/><Relationship Id="rId19" Type="http://schemas.openxmlformats.org/officeDocument/2006/relationships/oleObject" Target="../embeddings/oleObject27.bin"/><Relationship Id="rId31" Type="http://schemas.openxmlformats.org/officeDocument/2006/relationships/oleObject" Target="../embeddings/oleObject33.bin"/><Relationship Id="rId44" Type="http://schemas.openxmlformats.org/officeDocument/2006/relationships/image" Target="../media/image25.wmf"/><Relationship Id="rId4" Type="http://schemas.openxmlformats.org/officeDocument/2006/relationships/image" Target="../media/image8.wmf"/><Relationship Id="rId9" Type="http://schemas.openxmlformats.org/officeDocument/2006/relationships/oleObject" Target="../embeddings/oleObject22.bin"/><Relationship Id="rId14" Type="http://schemas.openxmlformats.org/officeDocument/2006/relationships/image" Target="../media/image12.wmf"/><Relationship Id="rId22" Type="http://schemas.openxmlformats.org/officeDocument/2006/relationships/image" Target="../media/image15.wmf"/><Relationship Id="rId27" Type="http://schemas.openxmlformats.org/officeDocument/2006/relationships/oleObject" Target="../embeddings/oleObject31.bin"/><Relationship Id="rId30" Type="http://schemas.openxmlformats.org/officeDocument/2006/relationships/image" Target="../media/image19.wmf"/><Relationship Id="rId35" Type="http://schemas.openxmlformats.org/officeDocument/2006/relationships/image" Target="../media/image21.wmf"/><Relationship Id="rId43" Type="http://schemas.openxmlformats.org/officeDocument/2006/relationships/oleObject" Target="../embeddings/oleObject40.bin"/><Relationship Id="rId8" Type="http://schemas.openxmlformats.org/officeDocument/2006/relationships/image" Target="../media/image5.wmf"/><Relationship Id="rId3" Type="http://schemas.openxmlformats.org/officeDocument/2006/relationships/oleObject" Target="../embeddings/oleObject19.bin"/><Relationship Id="rId12" Type="http://schemas.openxmlformats.org/officeDocument/2006/relationships/image" Target="../media/image11.wmf"/><Relationship Id="rId17" Type="http://schemas.openxmlformats.org/officeDocument/2006/relationships/oleObject" Target="../embeddings/oleObject26.bin"/><Relationship Id="rId25" Type="http://schemas.openxmlformats.org/officeDocument/2006/relationships/oleObject" Target="../embeddings/oleObject30.bin"/><Relationship Id="rId33" Type="http://schemas.openxmlformats.org/officeDocument/2006/relationships/oleObject" Target="../embeddings/oleObject34.bin"/><Relationship Id="rId38" Type="http://schemas.openxmlformats.org/officeDocument/2006/relationships/oleObject" Target="../embeddings/oleObject37.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395.emf"/><Relationship Id="rId13" Type="http://schemas.openxmlformats.org/officeDocument/2006/relationships/image" Target="../media/image398.png"/><Relationship Id="rId3" Type="http://schemas.openxmlformats.org/officeDocument/2006/relationships/oleObject" Target="../embeddings/oleObject398.bin"/><Relationship Id="rId7" Type="http://schemas.openxmlformats.org/officeDocument/2006/relationships/oleObject" Target="../embeddings/oleObject400.bin"/><Relationship Id="rId12" Type="http://schemas.openxmlformats.org/officeDocument/2006/relationships/image" Target="../media/image39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394.emf"/><Relationship Id="rId11" Type="http://schemas.openxmlformats.org/officeDocument/2006/relationships/oleObject" Target="../embeddings/oleObject402.bin"/><Relationship Id="rId5" Type="http://schemas.openxmlformats.org/officeDocument/2006/relationships/oleObject" Target="../embeddings/oleObject399.bin"/><Relationship Id="rId10" Type="http://schemas.openxmlformats.org/officeDocument/2006/relationships/image" Target="../media/image396.emf"/><Relationship Id="rId4" Type="http://schemas.openxmlformats.org/officeDocument/2006/relationships/image" Target="../media/image393.emf"/><Relationship Id="rId9" Type="http://schemas.openxmlformats.org/officeDocument/2006/relationships/oleObject" Target="../embeddings/oleObject401.bin"/></Relationships>
</file>

<file path=ppt/slides/_rels/slide63.xml.rels><?xml version="1.0" encoding="UTF-8" standalone="yes"?>
<Relationships xmlns="http://schemas.openxmlformats.org/package/2006/relationships"><Relationship Id="rId8" Type="http://schemas.openxmlformats.org/officeDocument/2006/relationships/image" Target="../media/image401.wmf"/><Relationship Id="rId13" Type="http://schemas.openxmlformats.org/officeDocument/2006/relationships/oleObject" Target="../embeddings/oleObject408.bin"/><Relationship Id="rId18" Type="http://schemas.openxmlformats.org/officeDocument/2006/relationships/image" Target="../media/image406.wmf"/><Relationship Id="rId3" Type="http://schemas.openxmlformats.org/officeDocument/2006/relationships/oleObject" Target="../embeddings/oleObject403.bin"/><Relationship Id="rId21" Type="http://schemas.openxmlformats.org/officeDocument/2006/relationships/oleObject" Target="../embeddings/oleObject412.bin"/><Relationship Id="rId7" Type="http://schemas.openxmlformats.org/officeDocument/2006/relationships/oleObject" Target="../embeddings/oleObject405.bin"/><Relationship Id="rId12" Type="http://schemas.openxmlformats.org/officeDocument/2006/relationships/image" Target="../media/image403.wmf"/><Relationship Id="rId17" Type="http://schemas.openxmlformats.org/officeDocument/2006/relationships/oleObject" Target="../embeddings/oleObject410.bin"/><Relationship Id="rId2" Type="http://schemas.openxmlformats.org/officeDocument/2006/relationships/slideLayout" Target="../slideLayouts/slideLayout7.xml"/><Relationship Id="rId16" Type="http://schemas.openxmlformats.org/officeDocument/2006/relationships/image" Target="../media/image405.wmf"/><Relationship Id="rId20" Type="http://schemas.openxmlformats.org/officeDocument/2006/relationships/image" Target="../media/image407.wmf"/><Relationship Id="rId1" Type="http://schemas.openxmlformats.org/officeDocument/2006/relationships/vmlDrawing" Target="../drawings/vmlDrawing30.vml"/><Relationship Id="rId6" Type="http://schemas.openxmlformats.org/officeDocument/2006/relationships/image" Target="../media/image400.wmf"/><Relationship Id="rId11" Type="http://schemas.openxmlformats.org/officeDocument/2006/relationships/oleObject" Target="../embeddings/oleObject407.bin"/><Relationship Id="rId24" Type="http://schemas.openxmlformats.org/officeDocument/2006/relationships/image" Target="../media/image409.wmf"/><Relationship Id="rId5" Type="http://schemas.openxmlformats.org/officeDocument/2006/relationships/oleObject" Target="../embeddings/oleObject404.bin"/><Relationship Id="rId15" Type="http://schemas.openxmlformats.org/officeDocument/2006/relationships/oleObject" Target="../embeddings/oleObject409.bin"/><Relationship Id="rId23" Type="http://schemas.openxmlformats.org/officeDocument/2006/relationships/oleObject" Target="../embeddings/oleObject413.bin"/><Relationship Id="rId10" Type="http://schemas.openxmlformats.org/officeDocument/2006/relationships/image" Target="../media/image402.wmf"/><Relationship Id="rId19" Type="http://schemas.openxmlformats.org/officeDocument/2006/relationships/oleObject" Target="../embeddings/oleObject411.bin"/><Relationship Id="rId4" Type="http://schemas.openxmlformats.org/officeDocument/2006/relationships/image" Target="../media/image399.wmf"/><Relationship Id="rId9" Type="http://schemas.openxmlformats.org/officeDocument/2006/relationships/oleObject" Target="../embeddings/oleObject406.bin"/><Relationship Id="rId14" Type="http://schemas.openxmlformats.org/officeDocument/2006/relationships/image" Target="../media/image404.wmf"/><Relationship Id="rId22" Type="http://schemas.openxmlformats.org/officeDocument/2006/relationships/image" Target="../media/image408.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414.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411.wmf"/><Relationship Id="rId5" Type="http://schemas.openxmlformats.org/officeDocument/2006/relationships/oleObject" Target="../embeddings/oleObject415.bin"/><Relationship Id="rId4" Type="http://schemas.openxmlformats.org/officeDocument/2006/relationships/image" Target="../media/image410.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16.bin"/><Relationship Id="rId2" Type="http://schemas.openxmlformats.org/officeDocument/2006/relationships/slideLayout" Target="../slideLayouts/slideLayout7.xml"/><Relationship Id="rId1" Type="http://schemas.openxmlformats.org/officeDocument/2006/relationships/vmlDrawing" Target="../drawings/vmlDrawing32.vml"/><Relationship Id="rId4" Type="http://schemas.openxmlformats.org/officeDocument/2006/relationships/image" Target="../media/image41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46.bin"/><Relationship Id="rId18" Type="http://schemas.openxmlformats.org/officeDocument/2006/relationships/image" Target="../media/image27.w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6.w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17.wmf"/><Relationship Id="rId20" Type="http://schemas.openxmlformats.org/officeDocument/2006/relationships/image" Target="../media/image28.wmf"/><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11.wmf"/><Relationship Id="rId19" Type="http://schemas.openxmlformats.org/officeDocument/2006/relationships/oleObject" Target="../embeddings/oleObject49.bin"/><Relationship Id="rId4" Type="http://schemas.openxmlformats.org/officeDocument/2006/relationships/image" Target="../media/image9.wmf"/><Relationship Id="rId9" Type="http://schemas.openxmlformats.org/officeDocument/2006/relationships/oleObject" Target="../embeddings/oleObject44.bin"/><Relationship Id="rId1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3" Type="http://schemas.openxmlformats.org/officeDocument/2006/relationships/oleObject" Target="../embeddings/oleObject56.bin"/><Relationship Id="rId18" Type="http://schemas.openxmlformats.org/officeDocument/2006/relationships/image" Target="../media/image36.wmf"/><Relationship Id="rId26" Type="http://schemas.openxmlformats.org/officeDocument/2006/relationships/image" Target="../media/image40.wmf"/><Relationship Id="rId3" Type="http://schemas.openxmlformats.org/officeDocument/2006/relationships/oleObject" Target="../embeddings/oleObject51.bin"/><Relationship Id="rId21" Type="http://schemas.openxmlformats.org/officeDocument/2006/relationships/oleObject" Target="../embeddings/oleObject60.bin"/><Relationship Id="rId34" Type="http://schemas.openxmlformats.org/officeDocument/2006/relationships/image" Target="../media/image44.wmf"/><Relationship Id="rId7" Type="http://schemas.openxmlformats.org/officeDocument/2006/relationships/oleObject" Target="../embeddings/oleObject53.bin"/><Relationship Id="rId12" Type="http://schemas.openxmlformats.org/officeDocument/2006/relationships/image" Target="../media/image33.wmf"/><Relationship Id="rId17" Type="http://schemas.openxmlformats.org/officeDocument/2006/relationships/oleObject" Target="../embeddings/oleObject58.bin"/><Relationship Id="rId25" Type="http://schemas.openxmlformats.org/officeDocument/2006/relationships/oleObject" Target="../embeddings/oleObject62.bin"/><Relationship Id="rId33" Type="http://schemas.openxmlformats.org/officeDocument/2006/relationships/oleObject" Target="../embeddings/oleObject66.bin"/><Relationship Id="rId2" Type="http://schemas.openxmlformats.org/officeDocument/2006/relationships/slideLayout" Target="../slideLayouts/slideLayout7.xml"/><Relationship Id="rId16" Type="http://schemas.openxmlformats.org/officeDocument/2006/relationships/image" Target="../media/image35.wmf"/><Relationship Id="rId20" Type="http://schemas.openxmlformats.org/officeDocument/2006/relationships/image" Target="../media/image37.wmf"/><Relationship Id="rId29" Type="http://schemas.openxmlformats.org/officeDocument/2006/relationships/oleObject" Target="../embeddings/oleObject64.bin"/><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oleObject" Target="../embeddings/oleObject55.bin"/><Relationship Id="rId24" Type="http://schemas.openxmlformats.org/officeDocument/2006/relationships/image" Target="../media/image39.wmf"/><Relationship Id="rId32" Type="http://schemas.openxmlformats.org/officeDocument/2006/relationships/image" Target="../media/image43.wmf"/><Relationship Id="rId5" Type="http://schemas.openxmlformats.org/officeDocument/2006/relationships/oleObject" Target="../embeddings/oleObject52.bin"/><Relationship Id="rId15" Type="http://schemas.openxmlformats.org/officeDocument/2006/relationships/oleObject" Target="../embeddings/oleObject57.bin"/><Relationship Id="rId23" Type="http://schemas.openxmlformats.org/officeDocument/2006/relationships/oleObject" Target="../embeddings/oleObject61.bin"/><Relationship Id="rId28" Type="http://schemas.openxmlformats.org/officeDocument/2006/relationships/image" Target="../media/image41.wmf"/><Relationship Id="rId36" Type="http://schemas.openxmlformats.org/officeDocument/2006/relationships/image" Target="../media/image45.wmf"/><Relationship Id="rId10" Type="http://schemas.openxmlformats.org/officeDocument/2006/relationships/image" Target="../media/image32.wmf"/><Relationship Id="rId19" Type="http://schemas.openxmlformats.org/officeDocument/2006/relationships/oleObject" Target="../embeddings/oleObject59.bin"/><Relationship Id="rId31" Type="http://schemas.openxmlformats.org/officeDocument/2006/relationships/oleObject" Target="../embeddings/oleObject65.bin"/><Relationship Id="rId4" Type="http://schemas.openxmlformats.org/officeDocument/2006/relationships/image" Target="../media/image29.wmf"/><Relationship Id="rId9" Type="http://schemas.openxmlformats.org/officeDocument/2006/relationships/oleObject" Target="../embeddings/oleObject54.bin"/><Relationship Id="rId14" Type="http://schemas.openxmlformats.org/officeDocument/2006/relationships/image" Target="../media/image34.wmf"/><Relationship Id="rId22" Type="http://schemas.openxmlformats.org/officeDocument/2006/relationships/image" Target="../media/image38.wmf"/><Relationship Id="rId27" Type="http://schemas.openxmlformats.org/officeDocument/2006/relationships/oleObject" Target="../embeddings/oleObject63.bin"/><Relationship Id="rId30" Type="http://schemas.openxmlformats.org/officeDocument/2006/relationships/image" Target="../media/image42.wmf"/><Relationship Id="rId35" Type="http://schemas.openxmlformats.org/officeDocument/2006/relationships/oleObject" Target="../embeddings/oleObject67.bin"/><Relationship Id="rId8" Type="http://schemas.openxmlformats.org/officeDocument/2006/relationships/image" Target="../media/image3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33476" name="Rectangle 4"/>
          <p:cNvSpPr>
            <a:spLocks noChangeArrowheads="1"/>
          </p:cNvSpPr>
          <p:nvPr/>
        </p:nvSpPr>
        <p:spPr bwMode="auto">
          <a:xfrm>
            <a:off x="2783632" y="1844824"/>
            <a:ext cx="720065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4000" dirty="0" smtClean="0">
                <a:solidFill>
                  <a:schemeClr val="tx2"/>
                </a:solidFill>
                <a:latin typeface="楷体_GB2312" pitchFamily="49" charset="-122"/>
              </a:rPr>
              <a:t>第二十章   </a:t>
            </a:r>
            <a:endParaRPr lang="zh-CN" altLang="en-US" sz="4000" dirty="0">
              <a:solidFill>
                <a:schemeClr val="tx2"/>
              </a:solidFill>
              <a:latin typeface="楷体_GB2312" pitchFamily="49" charset="-122"/>
            </a:endParaRPr>
          </a:p>
          <a:p>
            <a:pPr algn="ctr" eaLnBrk="1" hangingPunct="1">
              <a:spcBef>
                <a:spcPct val="50000"/>
              </a:spcBef>
            </a:pPr>
            <a:r>
              <a:rPr lang="zh-CN" altLang="en-US" sz="4000" dirty="0" smtClean="0">
                <a:solidFill>
                  <a:schemeClr val="tx2"/>
                </a:solidFill>
                <a:latin typeface="楷体_GB2312" pitchFamily="49" charset="-122"/>
              </a:rPr>
              <a:t>固体物理的量子理论 激光</a:t>
            </a:r>
            <a:endParaRPr lang="en-US" altLang="zh-CN" sz="4000" dirty="0">
              <a:solidFill>
                <a:schemeClr val="tx2"/>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6">
                                            <p:txEl>
                                              <p:pRg st="0" end="0"/>
                                            </p:txEl>
                                          </p:spTgt>
                                        </p:tgtEl>
                                        <p:attrNameLst>
                                          <p:attrName>style.visibility</p:attrName>
                                        </p:attrNameLst>
                                      </p:cBhvr>
                                      <p:to>
                                        <p:strVal val="visible"/>
                                      </p:to>
                                    </p:set>
                                    <p:animEffect transition="in" filter="wipe(left)">
                                      <p:cBhvr>
                                        <p:cTn id="7" dur="500"/>
                                        <p:tgtEl>
                                          <p:spTgt spid="2334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6">
                                            <p:txEl>
                                              <p:pRg st="1" end="1"/>
                                            </p:txEl>
                                          </p:spTgt>
                                        </p:tgtEl>
                                        <p:attrNameLst>
                                          <p:attrName>style.visibility</p:attrName>
                                        </p:attrNameLst>
                                      </p:cBhvr>
                                      <p:to>
                                        <p:strVal val="visible"/>
                                      </p:to>
                                    </p:set>
                                    <p:animEffect transition="in" filter="wipe(left)">
                                      <p:cBhvr>
                                        <p:cTn id="12" dur="500"/>
                                        <p:tgtEl>
                                          <p:spTgt spid="2334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296" y="620688"/>
            <a:ext cx="1200229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ts val="0"/>
              </a:spcBef>
            </a:pPr>
            <a:r>
              <a:rPr lang="zh-CN" altLang="en-US" dirty="0">
                <a:solidFill>
                  <a:srgbClr val="0000FF"/>
                </a:solidFill>
              </a:rPr>
              <a:t>能带：单个原子的某一能级，在</a:t>
            </a:r>
            <a:r>
              <a:rPr lang="en-US" altLang="zh-CN" i="1" dirty="0">
                <a:solidFill>
                  <a:srgbClr val="0000FF"/>
                </a:solidFill>
              </a:rPr>
              <a:t>N</a:t>
            </a:r>
            <a:r>
              <a:rPr lang="en-US" altLang="zh-CN" dirty="0">
                <a:solidFill>
                  <a:srgbClr val="0000FF"/>
                </a:solidFill>
              </a:rPr>
              <a:t> </a:t>
            </a:r>
            <a:r>
              <a:rPr lang="zh-CN" altLang="en-US" dirty="0">
                <a:solidFill>
                  <a:srgbClr val="0000FF"/>
                </a:solidFill>
              </a:rPr>
              <a:t>个原子组成晶体时分裂</a:t>
            </a:r>
            <a:r>
              <a:rPr lang="zh-CN" altLang="en-US" dirty="0" smtClean="0">
                <a:solidFill>
                  <a:srgbClr val="0000FF"/>
                </a:solidFill>
              </a:rPr>
              <a:t>成的</a:t>
            </a:r>
            <a:r>
              <a:rPr lang="en-US" altLang="zh-CN" i="1" dirty="0">
                <a:solidFill>
                  <a:srgbClr val="0000FF"/>
                </a:solidFill>
              </a:rPr>
              <a:t>N</a:t>
            </a:r>
            <a:r>
              <a:rPr lang="en-US" altLang="zh-CN" dirty="0">
                <a:solidFill>
                  <a:srgbClr val="0000FF"/>
                </a:solidFill>
              </a:rPr>
              <a:t> </a:t>
            </a:r>
            <a:r>
              <a:rPr lang="zh-CN" altLang="en-US" dirty="0">
                <a:solidFill>
                  <a:srgbClr val="0000FF"/>
                </a:solidFill>
              </a:rPr>
              <a:t>个能级称为能带。能带用⊿</a:t>
            </a:r>
            <a:r>
              <a:rPr lang="en-US" altLang="zh-CN" i="1" dirty="0">
                <a:solidFill>
                  <a:srgbClr val="0000FF"/>
                </a:solidFill>
              </a:rPr>
              <a:t>E</a:t>
            </a:r>
            <a:r>
              <a:rPr lang="en-US" altLang="zh-CN" dirty="0">
                <a:solidFill>
                  <a:srgbClr val="0000FF"/>
                </a:solidFill>
              </a:rPr>
              <a:t>  </a:t>
            </a:r>
            <a:r>
              <a:rPr lang="zh-CN" altLang="en-US" dirty="0">
                <a:solidFill>
                  <a:srgbClr val="0000FF"/>
                </a:solidFill>
              </a:rPr>
              <a:t>表示。</a:t>
            </a:r>
          </a:p>
        </p:txBody>
      </p:sp>
      <p:sp>
        <p:nvSpPr>
          <p:cNvPr id="3" name="Text Box 3"/>
          <p:cNvSpPr txBox="1">
            <a:spLocks noChangeArrowheads="1"/>
          </p:cNvSpPr>
          <p:nvPr/>
        </p:nvSpPr>
        <p:spPr bwMode="auto">
          <a:xfrm>
            <a:off x="119336" y="206084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zh-CN" altLang="en-US" dirty="0">
                <a:solidFill>
                  <a:srgbClr val="FF0066"/>
                </a:solidFill>
              </a:rPr>
              <a:t>说明</a:t>
            </a:r>
            <a:r>
              <a:rPr lang="en-US" altLang="zh-CN" dirty="0">
                <a:solidFill>
                  <a:srgbClr val="FF0066"/>
                </a:solidFill>
              </a:rPr>
              <a:t>:</a:t>
            </a:r>
          </a:p>
        </p:txBody>
      </p:sp>
      <p:sp>
        <p:nvSpPr>
          <p:cNvPr id="4" name="Text Box 4"/>
          <p:cNvSpPr txBox="1">
            <a:spLocks noChangeArrowheads="1"/>
          </p:cNvSpPr>
          <p:nvPr/>
        </p:nvSpPr>
        <p:spPr bwMode="auto">
          <a:xfrm>
            <a:off x="191344" y="4653136"/>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3</a:t>
            </a:r>
            <a:r>
              <a:rPr lang="zh-CN" altLang="en-US" dirty="0"/>
              <a:t>）能带宽度△</a:t>
            </a:r>
            <a:r>
              <a:rPr lang="en-US" altLang="zh-CN" i="1" dirty="0"/>
              <a:t>E</a:t>
            </a:r>
            <a:r>
              <a:rPr lang="en-US" altLang="zh-CN" dirty="0"/>
              <a:t> </a:t>
            </a:r>
            <a:r>
              <a:rPr lang="zh-CN" altLang="en-US" dirty="0"/>
              <a:t>与格点间距 </a:t>
            </a:r>
            <a:r>
              <a:rPr lang="en-US" altLang="zh-CN" i="1" dirty="0"/>
              <a:t>d </a:t>
            </a:r>
            <a:r>
              <a:rPr lang="en-US" altLang="zh-CN" dirty="0"/>
              <a:t> </a:t>
            </a:r>
            <a:r>
              <a:rPr lang="zh-CN" altLang="en-US" dirty="0"/>
              <a:t>有关。</a:t>
            </a:r>
          </a:p>
        </p:txBody>
      </p:sp>
      <p:sp>
        <p:nvSpPr>
          <p:cNvPr id="5" name="Rectangle 5"/>
          <p:cNvSpPr>
            <a:spLocks noChangeArrowheads="1"/>
          </p:cNvSpPr>
          <p:nvPr/>
        </p:nvSpPr>
        <p:spPr bwMode="auto">
          <a:xfrm>
            <a:off x="191344" y="2852936"/>
            <a:ext cx="8250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 原子数 </a:t>
            </a:r>
            <a:r>
              <a:rPr lang="en-US" altLang="zh-CN" dirty="0"/>
              <a:t>N </a:t>
            </a:r>
            <a:r>
              <a:rPr lang="zh-CN" altLang="en-US" dirty="0"/>
              <a:t>越大，分裂后的能级数也越多，能级越密集。</a:t>
            </a:r>
          </a:p>
        </p:txBody>
      </p:sp>
      <p:sp>
        <p:nvSpPr>
          <p:cNvPr id="6" name="Rectangle 6"/>
          <p:cNvSpPr>
            <a:spLocks noChangeArrowheads="1"/>
          </p:cNvSpPr>
          <p:nvPr/>
        </p:nvSpPr>
        <p:spPr bwMode="auto">
          <a:xfrm>
            <a:off x="191344" y="3429000"/>
            <a:ext cx="784860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en-US" altLang="zh-CN"/>
              <a:t>2</a:t>
            </a:r>
            <a:r>
              <a:rPr lang="zh-CN" altLang="en-US"/>
              <a:t>） 一 般组成晶体的原子数极大，能带宽度△</a:t>
            </a:r>
            <a:r>
              <a:rPr lang="en-US" altLang="zh-CN" i="1"/>
              <a:t>E</a:t>
            </a:r>
            <a:r>
              <a:rPr lang="en-US" altLang="zh-CN"/>
              <a:t> </a:t>
            </a:r>
            <a:r>
              <a:rPr lang="zh-CN" altLang="en-US"/>
              <a:t>又很小，</a:t>
            </a:r>
          </a:p>
          <a:p>
            <a:pPr algn="just" eaLnBrk="1" hangingPunct="1">
              <a:lnSpc>
                <a:spcPct val="150000"/>
              </a:lnSpc>
              <a:spcBef>
                <a:spcPts val="0"/>
              </a:spcBef>
            </a:pPr>
            <a:r>
              <a:rPr lang="zh-CN" altLang="en-US"/>
              <a:t>       故在一个能带中电子的能量可看成是连续变化的。</a:t>
            </a:r>
          </a:p>
        </p:txBody>
      </p:sp>
      <p:sp>
        <p:nvSpPr>
          <p:cNvPr id="7" name="Text Box 7"/>
          <p:cNvSpPr txBox="1">
            <a:spLocks noChangeArrowheads="1"/>
          </p:cNvSpPr>
          <p:nvPr/>
        </p:nvSpPr>
        <p:spPr bwMode="auto">
          <a:xfrm>
            <a:off x="191344" y="5517232"/>
            <a:ext cx="7488832" cy="117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spcBef>
                <a:spcPct val="50000"/>
              </a:spcBef>
            </a:pPr>
            <a:r>
              <a:rPr lang="en-US" altLang="zh-CN" dirty="0"/>
              <a:t>4</a:t>
            </a:r>
            <a:r>
              <a:rPr lang="zh-CN" altLang="en-US" dirty="0"/>
              <a:t>）相邻两个能带之间不</a:t>
            </a:r>
            <a:r>
              <a:rPr lang="zh-CN" altLang="en-US" dirty="0" smtClean="0"/>
              <a:t>存在能级</a:t>
            </a:r>
            <a:r>
              <a:rPr lang="zh-CN" altLang="en-US" dirty="0"/>
              <a:t>的区域，称为禁带。</a:t>
            </a:r>
          </a:p>
          <a:p>
            <a:pPr algn="just" eaLnBrk="1" hangingPunct="1">
              <a:lnSpc>
                <a:spcPct val="90000"/>
              </a:lnSpc>
              <a:spcBef>
                <a:spcPct val="50000"/>
              </a:spcBef>
            </a:pPr>
            <a:r>
              <a:rPr lang="zh-CN" altLang="en-US" dirty="0"/>
              <a:t>      用△</a:t>
            </a:r>
            <a:r>
              <a:rPr lang="en-US" altLang="zh-CN" i="1" dirty="0"/>
              <a:t>E</a:t>
            </a:r>
            <a:r>
              <a:rPr lang="en-US" altLang="zh-CN" dirty="0"/>
              <a:t> </a:t>
            </a:r>
            <a:r>
              <a:rPr lang="en-US" altLang="zh-CN" baseline="-25000" dirty="0"/>
              <a:t>g </a:t>
            </a:r>
            <a:r>
              <a:rPr lang="zh-CN" altLang="en-US" dirty="0"/>
              <a:t>表 示。</a:t>
            </a:r>
          </a:p>
          <a:p>
            <a:pPr algn="just" eaLnBrk="1" hangingPunct="1">
              <a:lnSpc>
                <a:spcPct val="80000"/>
              </a:lnSpc>
              <a:spcBef>
                <a:spcPct val="50000"/>
              </a:spcBef>
            </a:pPr>
            <a:endParaRPr lang="zh-CN" altLang="en-US" sz="800" dirty="0"/>
          </a:p>
        </p:txBody>
      </p:sp>
      <p:sp>
        <p:nvSpPr>
          <p:cNvPr id="8" name="Rectangle 8"/>
          <p:cNvSpPr>
            <a:spLocks noChangeArrowheads="1"/>
          </p:cNvSpPr>
          <p:nvPr/>
        </p:nvSpPr>
        <p:spPr bwMode="auto">
          <a:xfrm>
            <a:off x="1991544" y="1268760"/>
            <a:ext cx="8250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如上图中，格点间距为</a:t>
            </a:r>
            <a:r>
              <a:rPr lang="en-US" altLang="zh-CN" i="1" dirty="0"/>
              <a:t>d </a:t>
            </a:r>
            <a:r>
              <a:rPr lang="zh-CN" altLang="en-US" dirty="0"/>
              <a:t>时， </a:t>
            </a:r>
            <a:r>
              <a:rPr lang="zh-CN" altLang="en-US" dirty="0">
                <a:ea typeface="宋体" panose="02010600030101010101" pitchFamily="2" charset="-122"/>
              </a:rPr>
              <a:t>⊿</a:t>
            </a:r>
            <a:r>
              <a:rPr lang="en-US" altLang="zh-CN" i="1" dirty="0">
                <a:ea typeface="宋体" panose="02010600030101010101" pitchFamily="2" charset="-122"/>
              </a:rPr>
              <a:t>E </a:t>
            </a:r>
            <a:r>
              <a:rPr lang="en-US" altLang="zh-CN" dirty="0">
                <a:ea typeface="宋体" panose="02010600030101010101" pitchFamily="2" charset="-122"/>
              </a:rPr>
              <a:t>=</a:t>
            </a:r>
            <a:r>
              <a:rPr lang="en-US" altLang="zh-CN" i="1" dirty="0" err="1">
                <a:ea typeface="宋体" panose="02010600030101010101" pitchFamily="2" charset="-122"/>
              </a:rPr>
              <a:t>E</a:t>
            </a:r>
            <a:r>
              <a:rPr lang="en-US" altLang="zh-CN" baseline="-25000" dirty="0" err="1">
                <a:ea typeface="宋体" panose="02010600030101010101" pitchFamily="2" charset="-122"/>
              </a:rPr>
              <a:t>a</a:t>
            </a:r>
            <a:r>
              <a:rPr lang="en-US" altLang="zh-CN" dirty="0" err="1">
                <a:ea typeface="宋体" panose="02010600030101010101" pitchFamily="2" charset="-122"/>
              </a:rPr>
              <a:t>-</a:t>
            </a:r>
            <a:r>
              <a:rPr lang="en-US" altLang="zh-CN" i="1" dirty="0" err="1">
                <a:ea typeface="宋体" panose="02010600030101010101" pitchFamily="2" charset="-122"/>
              </a:rPr>
              <a:t>E</a:t>
            </a:r>
            <a:r>
              <a:rPr lang="en-US" altLang="zh-CN" baseline="-25000" dirty="0" err="1">
                <a:ea typeface="宋体" panose="02010600030101010101" pitchFamily="2" charset="-122"/>
              </a:rPr>
              <a:t>b</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p>
        </p:txBody>
      </p:sp>
      <p:grpSp>
        <p:nvGrpSpPr>
          <p:cNvPr id="9" name="Group 9"/>
          <p:cNvGrpSpPr>
            <a:grpSpLocks/>
          </p:cNvGrpSpPr>
          <p:nvPr/>
        </p:nvGrpSpPr>
        <p:grpSpPr bwMode="auto">
          <a:xfrm>
            <a:off x="8184232" y="3501008"/>
            <a:ext cx="3490913" cy="2316163"/>
            <a:chOff x="3448" y="2592"/>
            <a:chExt cx="2072" cy="1459"/>
          </a:xfrm>
        </p:grpSpPr>
        <p:sp>
          <p:nvSpPr>
            <p:cNvPr id="10" name="Line 10"/>
            <p:cNvSpPr>
              <a:spLocks noChangeShapeType="1"/>
            </p:cNvSpPr>
            <p:nvPr/>
          </p:nvSpPr>
          <p:spPr bwMode="auto">
            <a:xfrm>
              <a:off x="3792" y="2688"/>
              <a:ext cx="0" cy="115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3792" y="3840"/>
              <a:ext cx="16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4320" y="2928"/>
              <a:ext cx="0" cy="9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13"/>
            <p:cNvSpPr>
              <a:spLocks noChangeShapeType="1"/>
            </p:cNvSpPr>
            <p:nvPr/>
          </p:nvSpPr>
          <p:spPr bwMode="auto">
            <a:xfrm>
              <a:off x="4656" y="3312"/>
              <a:ext cx="720"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Freeform 14"/>
            <p:cNvSpPr>
              <a:spLocks/>
            </p:cNvSpPr>
            <p:nvPr/>
          </p:nvSpPr>
          <p:spPr bwMode="auto">
            <a:xfrm>
              <a:off x="3984" y="3312"/>
              <a:ext cx="720" cy="240"/>
            </a:xfrm>
            <a:custGeom>
              <a:avLst/>
              <a:gdLst>
                <a:gd name="T0" fmla="*/ 720 w 720"/>
                <a:gd name="T1" fmla="*/ 0 h 264"/>
                <a:gd name="T2" fmla="*/ 528 w 720"/>
                <a:gd name="T3" fmla="*/ 175 h 264"/>
                <a:gd name="T4" fmla="*/ 288 w 720"/>
                <a:gd name="T5" fmla="*/ 218 h 264"/>
                <a:gd name="T6" fmla="*/ 0 w 720"/>
                <a:gd name="T7" fmla="*/ 44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64">
                  <a:moveTo>
                    <a:pt x="720" y="0"/>
                  </a:moveTo>
                  <a:cubicBezTo>
                    <a:pt x="660" y="76"/>
                    <a:pt x="600" y="152"/>
                    <a:pt x="528" y="192"/>
                  </a:cubicBezTo>
                  <a:cubicBezTo>
                    <a:pt x="456" y="232"/>
                    <a:pt x="376" y="264"/>
                    <a:pt x="288" y="240"/>
                  </a:cubicBezTo>
                  <a:cubicBezTo>
                    <a:pt x="200" y="216"/>
                    <a:pt x="100" y="132"/>
                    <a:pt x="0" y="48"/>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5" name="Freeform 15"/>
            <p:cNvSpPr>
              <a:spLocks/>
            </p:cNvSpPr>
            <p:nvPr/>
          </p:nvSpPr>
          <p:spPr bwMode="auto">
            <a:xfrm>
              <a:off x="4020" y="2652"/>
              <a:ext cx="684" cy="660"/>
            </a:xfrm>
            <a:custGeom>
              <a:avLst/>
              <a:gdLst>
                <a:gd name="T0" fmla="*/ 684 w 684"/>
                <a:gd name="T1" fmla="*/ 660 h 660"/>
                <a:gd name="T2" fmla="*/ 432 w 684"/>
                <a:gd name="T3" fmla="*/ 600 h 660"/>
                <a:gd name="T4" fmla="*/ 252 w 684"/>
                <a:gd name="T5" fmla="*/ 468 h 660"/>
                <a:gd name="T6" fmla="*/ 0 w 684"/>
                <a:gd name="T7" fmla="*/ 0 h 6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4" h="660">
                  <a:moveTo>
                    <a:pt x="684" y="660"/>
                  </a:moveTo>
                  <a:cubicBezTo>
                    <a:pt x="642" y="650"/>
                    <a:pt x="504" y="632"/>
                    <a:pt x="432" y="600"/>
                  </a:cubicBezTo>
                  <a:cubicBezTo>
                    <a:pt x="360" y="568"/>
                    <a:pt x="324" y="568"/>
                    <a:pt x="252" y="468"/>
                  </a:cubicBezTo>
                  <a:cubicBezTo>
                    <a:pt x="180" y="368"/>
                    <a:pt x="52" y="98"/>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6" name="Freeform 16"/>
            <p:cNvSpPr>
              <a:spLocks/>
            </p:cNvSpPr>
            <p:nvPr/>
          </p:nvSpPr>
          <p:spPr bwMode="auto">
            <a:xfrm>
              <a:off x="3984" y="3216"/>
              <a:ext cx="672" cy="256"/>
            </a:xfrm>
            <a:custGeom>
              <a:avLst/>
              <a:gdLst>
                <a:gd name="T0" fmla="*/ 672 w 672"/>
                <a:gd name="T1" fmla="*/ 96 h 256"/>
                <a:gd name="T2" fmla="*/ 336 w 672"/>
                <a:gd name="T3" fmla="*/ 240 h 256"/>
                <a:gd name="T4" fmla="*/ 0 w 672"/>
                <a:gd name="T5" fmla="*/ 0 h 256"/>
                <a:gd name="T6" fmla="*/ 0 60000 65536"/>
                <a:gd name="T7" fmla="*/ 0 60000 65536"/>
                <a:gd name="T8" fmla="*/ 0 60000 65536"/>
              </a:gdLst>
              <a:ahLst/>
              <a:cxnLst>
                <a:cxn ang="T6">
                  <a:pos x="T0" y="T1"/>
                </a:cxn>
                <a:cxn ang="T7">
                  <a:pos x="T2" y="T3"/>
                </a:cxn>
                <a:cxn ang="T8">
                  <a:pos x="T4" y="T5"/>
                </a:cxn>
              </a:cxnLst>
              <a:rect l="0" t="0" r="r" b="b"/>
              <a:pathLst>
                <a:path w="672" h="256">
                  <a:moveTo>
                    <a:pt x="672" y="96"/>
                  </a:moveTo>
                  <a:cubicBezTo>
                    <a:pt x="560" y="176"/>
                    <a:pt x="448" y="256"/>
                    <a:pt x="336" y="240"/>
                  </a:cubicBezTo>
                  <a:cubicBezTo>
                    <a:pt x="224" y="224"/>
                    <a:pt x="112" y="112"/>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7" name="Freeform 17"/>
            <p:cNvSpPr>
              <a:spLocks/>
            </p:cNvSpPr>
            <p:nvPr/>
          </p:nvSpPr>
          <p:spPr bwMode="auto">
            <a:xfrm>
              <a:off x="3984" y="3120"/>
              <a:ext cx="672" cy="272"/>
            </a:xfrm>
            <a:custGeom>
              <a:avLst/>
              <a:gdLst>
                <a:gd name="T0" fmla="*/ 672 w 672"/>
                <a:gd name="T1" fmla="*/ 192 h 272"/>
                <a:gd name="T2" fmla="*/ 336 w 672"/>
                <a:gd name="T3" fmla="*/ 240 h 272"/>
                <a:gd name="T4" fmla="*/ 0 w 672"/>
                <a:gd name="T5" fmla="*/ 0 h 272"/>
                <a:gd name="T6" fmla="*/ 0 60000 65536"/>
                <a:gd name="T7" fmla="*/ 0 60000 65536"/>
                <a:gd name="T8" fmla="*/ 0 60000 65536"/>
              </a:gdLst>
              <a:ahLst/>
              <a:cxnLst>
                <a:cxn ang="T6">
                  <a:pos x="T0" y="T1"/>
                </a:cxn>
                <a:cxn ang="T7">
                  <a:pos x="T2" y="T3"/>
                </a:cxn>
                <a:cxn ang="T8">
                  <a:pos x="T4" y="T5"/>
                </a:cxn>
              </a:cxnLst>
              <a:rect l="0" t="0" r="r" b="b"/>
              <a:pathLst>
                <a:path w="672" h="272">
                  <a:moveTo>
                    <a:pt x="672" y="192"/>
                  </a:moveTo>
                  <a:cubicBezTo>
                    <a:pt x="560" y="232"/>
                    <a:pt x="448" y="272"/>
                    <a:pt x="336" y="240"/>
                  </a:cubicBezTo>
                  <a:cubicBezTo>
                    <a:pt x="224" y="208"/>
                    <a:pt x="112" y="104"/>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8" name="Freeform 18"/>
            <p:cNvSpPr>
              <a:spLocks/>
            </p:cNvSpPr>
            <p:nvPr/>
          </p:nvSpPr>
          <p:spPr bwMode="auto">
            <a:xfrm>
              <a:off x="3984" y="2976"/>
              <a:ext cx="672" cy="344"/>
            </a:xfrm>
            <a:custGeom>
              <a:avLst/>
              <a:gdLst>
                <a:gd name="T0" fmla="*/ 672 w 672"/>
                <a:gd name="T1" fmla="*/ 336 h 344"/>
                <a:gd name="T2" fmla="*/ 336 w 672"/>
                <a:gd name="T3" fmla="*/ 288 h 344"/>
                <a:gd name="T4" fmla="*/ 0 w 672"/>
                <a:gd name="T5" fmla="*/ 0 h 344"/>
                <a:gd name="T6" fmla="*/ 0 60000 65536"/>
                <a:gd name="T7" fmla="*/ 0 60000 65536"/>
                <a:gd name="T8" fmla="*/ 0 60000 65536"/>
              </a:gdLst>
              <a:ahLst/>
              <a:cxnLst>
                <a:cxn ang="T6">
                  <a:pos x="T0" y="T1"/>
                </a:cxn>
                <a:cxn ang="T7">
                  <a:pos x="T2" y="T3"/>
                </a:cxn>
                <a:cxn ang="T8">
                  <a:pos x="T4" y="T5"/>
                </a:cxn>
              </a:cxnLst>
              <a:rect l="0" t="0" r="r" b="b"/>
              <a:pathLst>
                <a:path w="672" h="344">
                  <a:moveTo>
                    <a:pt x="672" y="336"/>
                  </a:moveTo>
                  <a:cubicBezTo>
                    <a:pt x="560" y="340"/>
                    <a:pt x="448" y="344"/>
                    <a:pt x="336" y="288"/>
                  </a:cubicBezTo>
                  <a:cubicBezTo>
                    <a:pt x="224" y="232"/>
                    <a:pt x="112" y="116"/>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graphicFrame>
          <p:nvGraphicFramePr>
            <p:cNvPr id="19" name="Object 19"/>
            <p:cNvGraphicFramePr>
              <a:graphicFrameLocks noChangeAspect="1"/>
            </p:cNvGraphicFramePr>
            <p:nvPr/>
          </p:nvGraphicFramePr>
          <p:xfrm>
            <a:off x="3792" y="2640"/>
            <a:ext cx="307" cy="912"/>
          </p:xfrm>
          <a:graphic>
            <a:graphicData uri="http://schemas.openxmlformats.org/presentationml/2006/ole">
              <mc:AlternateContent xmlns:mc="http://schemas.openxmlformats.org/markup-compatibility/2006">
                <mc:Choice xmlns:v="urn:schemas-microsoft-com:vml" Requires="v">
                  <p:oleObj spid="_x0000_s83082" name="Equation" r:id="rId3" imgW="164885" imgH="215619" progId="Equation.3">
                    <p:embed/>
                  </p:oleObj>
                </mc:Choice>
                <mc:Fallback>
                  <p:oleObj name="Equation" r:id="rId3" imgW="164885"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640"/>
                          <a:ext cx="307"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0"/>
            <p:cNvGraphicFramePr>
              <a:graphicFrameLocks noChangeAspect="1"/>
            </p:cNvGraphicFramePr>
            <p:nvPr/>
          </p:nvGraphicFramePr>
          <p:xfrm>
            <a:off x="3448" y="2928"/>
            <a:ext cx="304" cy="196"/>
          </p:xfrm>
          <a:graphic>
            <a:graphicData uri="http://schemas.openxmlformats.org/presentationml/2006/ole">
              <mc:AlternateContent xmlns:mc="http://schemas.openxmlformats.org/markup-compatibility/2006">
                <mc:Choice xmlns:v="urn:schemas-microsoft-com:vml" Requires="v">
                  <p:oleObj spid="_x0000_s83083" name="公式" r:id="rId5" imgW="253780" imgH="164957" progId="Equation.3">
                    <p:embed/>
                  </p:oleObj>
                </mc:Choice>
                <mc:Fallback>
                  <p:oleObj name="公式" r:id="rId5" imgW="253780"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 y="2928"/>
                          <a:ext cx="30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AutoShape 21"/>
            <p:cNvSpPr>
              <a:spLocks noChangeArrowheads="1"/>
            </p:cNvSpPr>
            <p:nvPr/>
          </p:nvSpPr>
          <p:spPr bwMode="auto">
            <a:xfrm>
              <a:off x="4224" y="2640"/>
              <a:ext cx="816" cy="288"/>
            </a:xfrm>
            <a:prstGeom prst="wedgeRoundRectCallout">
              <a:avLst>
                <a:gd name="adj1" fmla="val -43750"/>
                <a:gd name="adj2" fmla="val 79861"/>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2000">
                  <a:solidFill>
                    <a:srgbClr val="0000FF"/>
                  </a:solidFill>
                </a:rPr>
                <a:t>N</a:t>
              </a:r>
              <a:r>
                <a:rPr lang="zh-CN" altLang="en-US" sz="2000">
                  <a:solidFill>
                    <a:srgbClr val="0000FF"/>
                  </a:solidFill>
                </a:rPr>
                <a:t>个能级</a:t>
              </a:r>
            </a:p>
          </p:txBody>
        </p:sp>
        <p:graphicFrame>
          <p:nvGraphicFramePr>
            <p:cNvPr id="22" name="Object 22"/>
            <p:cNvGraphicFramePr>
              <a:graphicFrameLocks noChangeAspect="1"/>
            </p:cNvGraphicFramePr>
            <p:nvPr/>
          </p:nvGraphicFramePr>
          <p:xfrm>
            <a:off x="3508" y="2592"/>
            <a:ext cx="196" cy="196"/>
          </p:xfrm>
          <a:graphic>
            <a:graphicData uri="http://schemas.openxmlformats.org/presentationml/2006/ole">
              <mc:AlternateContent xmlns:mc="http://schemas.openxmlformats.org/markup-compatibility/2006">
                <mc:Choice xmlns:v="urn:schemas-microsoft-com:vml" Requires="v">
                  <p:oleObj spid="_x0000_s83084" name="公式" r:id="rId7" imgW="164885" imgH="164885" progId="Equation.3">
                    <p:embed/>
                  </p:oleObj>
                </mc:Choice>
                <mc:Fallback>
                  <p:oleObj name="公式" r:id="rId7" imgW="164885" imgH="16488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8" y="2592"/>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4353" y="3521"/>
            <a:ext cx="256" cy="271"/>
          </p:xfrm>
          <a:graphic>
            <a:graphicData uri="http://schemas.openxmlformats.org/presentationml/2006/ole">
              <mc:AlternateContent xmlns:mc="http://schemas.openxmlformats.org/markup-compatibility/2006">
                <mc:Choice xmlns:v="urn:schemas-microsoft-com:vml" Requires="v">
                  <p:oleObj spid="_x0000_s83085" name="公式" r:id="rId9" imgW="215806" imgH="228501" progId="Equation.3">
                    <p:embed/>
                  </p:oleObj>
                </mc:Choice>
                <mc:Fallback>
                  <p:oleObj name="公式" r:id="rId9" imgW="21580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53" y="3521"/>
                          <a:ext cx="25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4360" y="2880"/>
            <a:ext cx="257" cy="271"/>
          </p:xfrm>
          <a:graphic>
            <a:graphicData uri="http://schemas.openxmlformats.org/presentationml/2006/ole">
              <mc:AlternateContent xmlns:mc="http://schemas.openxmlformats.org/markup-compatibility/2006">
                <mc:Choice xmlns:v="urn:schemas-microsoft-com:vml" Requires="v">
                  <p:oleObj spid="_x0000_s83086" name="公式" r:id="rId11" imgW="215806" imgH="228501" progId="Equation.3">
                    <p:embed/>
                  </p:oleObj>
                </mc:Choice>
                <mc:Fallback>
                  <p:oleObj name="公式" r:id="rId11" imgW="215806"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0" y="2880"/>
                          <a:ext cx="25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5"/>
            <p:cNvGraphicFramePr>
              <a:graphicFrameLocks noChangeAspect="1"/>
            </p:cNvGraphicFramePr>
            <p:nvPr/>
          </p:nvGraphicFramePr>
          <p:xfrm>
            <a:off x="5384" y="3881"/>
            <a:ext cx="136" cy="151"/>
          </p:xfrm>
          <a:graphic>
            <a:graphicData uri="http://schemas.openxmlformats.org/presentationml/2006/ole">
              <mc:AlternateContent xmlns:mc="http://schemas.openxmlformats.org/markup-compatibility/2006">
                <mc:Choice xmlns:v="urn:schemas-microsoft-com:vml" Requires="v">
                  <p:oleObj spid="_x0000_s83087" name="公式" r:id="rId13" imgW="114102" imgH="126780" progId="Equation.3">
                    <p:embed/>
                  </p:oleObj>
                </mc:Choice>
                <mc:Fallback>
                  <p:oleObj name="公式" r:id="rId13" imgW="114102" imgH="1267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84" y="3881"/>
                          <a:ext cx="13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4231" y="3840"/>
            <a:ext cx="166" cy="211"/>
          </p:xfrm>
          <a:graphic>
            <a:graphicData uri="http://schemas.openxmlformats.org/presentationml/2006/ole">
              <mc:AlternateContent xmlns:mc="http://schemas.openxmlformats.org/markup-compatibility/2006">
                <mc:Choice xmlns:v="urn:schemas-microsoft-com:vml" Requires="v">
                  <p:oleObj spid="_x0000_s83088" name="公式" r:id="rId15" imgW="139579" imgH="177646" progId="Equation.3">
                    <p:embed/>
                  </p:oleObj>
                </mc:Choice>
                <mc:Fallback>
                  <p:oleObj name="公式" r:id="rId15" imgW="139579" imgH="17764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31" y="3840"/>
                          <a:ext cx="166"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3696" y="3866"/>
            <a:ext cx="151" cy="166"/>
          </p:xfrm>
          <a:graphic>
            <a:graphicData uri="http://schemas.openxmlformats.org/presentationml/2006/ole">
              <mc:AlternateContent xmlns:mc="http://schemas.openxmlformats.org/markup-compatibility/2006">
                <mc:Choice xmlns:v="urn:schemas-microsoft-com:vml" Requires="v">
                  <p:oleObj spid="_x0000_s83089" name="公式" r:id="rId17" imgW="126835" imgH="139518" progId="Equation.3">
                    <p:embed/>
                  </p:oleObj>
                </mc:Choice>
                <mc:Fallback>
                  <p:oleObj name="公式" r:id="rId17" imgW="126835" imgH="13951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96" y="3866"/>
                          <a:ext cx="151"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0274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utde.whut.edu.cn/kecheng/daxueweuligongke/p06/ch24/sec07/image/exa_01.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855640" y="1052736"/>
            <a:ext cx="71278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000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045471" y="1072282"/>
            <a:ext cx="3963988" cy="5645150"/>
            <a:chOff x="2256" y="392"/>
            <a:chExt cx="2497" cy="3556"/>
          </a:xfrm>
        </p:grpSpPr>
        <p:grpSp>
          <p:nvGrpSpPr>
            <p:cNvPr id="3" name="Group 3"/>
            <p:cNvGrpSpPr>
              <a:grpSpLocks/>
            </p:cNvGrpSpPr>
            <p:nvPr/>
          </p:nvGrpSpPr>
          <p:grpSpPr bwMode="auto">
            <a:xfrm>
              <a:off x="3943" y="2868"/>
              <a:ext cx="783" cy="240"/>
              <a:chOff x="4752" y="3888"/>
              <a:chExt cx="1008" cy="240"/>
            </a:xfrm>
          </p:grpSpPr>
          <p:sp>
            <p:nvSpPr>
              <p:cNvPr id="91" name="Line 4"/>
              <p:cNvSpPr>
                <a:spLocks noChangeShapeType="1"/>
              </p:cNvSpPr>
              <p:nvPr/>
            </p:nvSpPr>
            <p:spPr bwMode="auto">
              <a:xfrm>
                <a:off x="4752" y="4128"/>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2" name="Line 5"/>
              <p:cNvSpPr>
                <a:spLocks noChangeShapeType="1"/>
              </p:cNvSpPr>
              <p:nvPr/>
            </p:nvSpPr>
            <p:spPr bwMode="auto">
              <a:xfrm>
                <a:off x="4752" y="4080"/>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3" name="Line 6"/>
              <p:cNvSpPr>
                <a:spLocks noChangeShapeType="1"/>
              </p:cNvSpPr>
              <p:nvPr/>
            </p:nvSpPr>
            <p:spPr bwMode="auto">
              <a:xfrm>
                <a:off x="4752" y="4032"/>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4" name="Line 7"/>
              <p:cNvSpPr>
                <a:spLocks noChangeShapeType="1"/>
              </p:cNvSpPr>
              <p:nvPr/>
            </p:nvSpPr>
            <p:spPr bwMode="auto">
              <a:xfrm>
                <a:off x="4752" y="3984"/>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5" name="Line 8"/>
              <p:cNvSpPr>
                <a:spLocks noChangeShapeType="1"/>
              </p:cNvSpPr>
              <p:nvPr/>
            </p:nvSpPr>
            <p:spPr bwMode="auto">
              <a:xfrm>
                <a:off x="4752" y="3936"/>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 name="Line 9"/>
              <p:cNvSpPr>
                <a:spLocks noChangeShapeType="1"/>
              </p:cNvSpPr>
              <p:nvPr/>
            </p:nvSpPr>
            <p:spPr bwMode="auto">
              <a:xfrm>
                <a:off x="4752" y="3888"/>
                <a:ext cx="100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 name="Group 10"/>
            <p:cNvGrpSpPr>
              <a:grpSpLocks/>
            </p:cNvGrpSpPr>
            <p:nvPr/>
          </p:nvGrpSpPr>
          <p:grpSpPr bwMode="auto">
            <a:xfrm>
              <a:off x="3943" y="2270"/>
              <a:ext cx="783" cy="239"/>
              <a:chOff x="4752" y="3888"/>
              <a:chExt cx="1008" cy="240"/>
            </a:xfrm>
          </p:grpSpPr>
          <p:sp>
            <p:nvSpPr>
              <p:cNvPr id="85" name="Line 11"/>
              <p:cNvSpPr>
                <a:spLocks noChangeShapeType="1"/>
              </p:cNvSpPr>
              <p:nvPr/>
            </p:nvSpPr>
            <p:spPr bwMode="auto">
              <a:xfrm>
                <a:off x="4752" y="4128"/>
                <a:ext cx="1008"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 name="Line 12"/>
              <p:cNvSpPr>
                <a:spLocks noChangeShapeType="1"/>
              </p:cNvSpPr>
              <p:nvPr/>
            </p:nvSpPr>
            <p:spPr bwMode="auto">
              <a:xfrm>
                <a:off x="4752" y="4080"/>
                <a:ext cx="1008"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7" name="Line 13"/>
              <p:cNvSpPr>
                <a:spLocks noChangeShapeType="1"/>
              </p:cNvSpPr>
              <p:nvPr/>
            </p:nvSpPr>
            <p:spPr bwMode="auto">
              <a:xfrm>
                <a:off x="4752" y="4032"/>
                <a:ext cx="1008"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 name="Line 14"/>
              <p:cNvSpPr>
                <a:spLocks noChangeShapeType="1"/>
              </p:cNvSpPr>
              <p:nvPr/>
            </p:nvSpPr>
            <p:spPr bwMode="auto">
              <a:xfrm>
                <a:off x="4752" y="3984"/>
                <a:ext cx="1008"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9" name="Line 15"/>
              <p:cNvSpPr>
                <a:spLocks noChangeShapeType="1"/>
              </p:cNvSpPr>
              <p:nvPr/>
            </p:nvSpPr>
            <p:spPr bwMode="auto">
              <a:xfrm>
                <a:off x="4752" y="3936"/>
                <a:ext cx="1008"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0" name="Line 16"/>
              <p:cNvSpPr>
                <a:spLocks noChangeShapeType="1"/>
              </p:cNvSpPr>
              <p:nvPr/>
            </p:nvSpPr>
            <p:spPr bwMode="auto">
              <a:xfrm>
                <a:off x="4752" y="3888"/>
                <a:ext cx="1008"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5" name="Group 17"/>
            <p:cNvGrpSpPr>
              <a:grpSpLocks/>
            </p:cNvGrpSpPr>
            <p:nvPr/>
          </p:nvGrpSpPr>
          <p:grpSpPr bwMode="auto">
            <a:xfrm>
              <a:off x="3943" y="1792"/>
              <a:ext cx="783" cy="239"/>
              <a:chOff x="4752" y="3888"/>
              <a:chExt cx="1008" cy="240"/>
            </a:xfrm>
          </p:grpSpPr>
          <p:sp>
            <p:nvSpPr>
              <p:cNvPr id="79" name="Line 18"/>
              <p:cNvSpPr>
                <a:spLocks noChangeShapeType="1"/>
              </p:cNvSpPr>
              <p:nvPr/>
            </p:nvSpPr>
            <p:spPr bwMode="auto">
              <a:xfrm>
                <a:off x="4752" y="4128"/>
                <a:ext cx="100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 name="Line 19"/>
              <p:cNvSpPr>
                <a:spLocks noChangeShapeType="1"/>
              </p:cNvSpPr>
              <p:nvPr/>
            </p:nvSpPr>
            <p:spPr bwMode="auto">
              <a:xfrm>
                <a:off x="4752" y="4080"/>
                <a:ext cx="100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Line 20"/>
              <p:cNvSpPr>
                <a:spLocks noChangeShapeType="1"/>
              </p:cNvSpPr>
              <p:nvPr/>
            </p:nvSpPr>
            <p:spPr bwMode="auto">
              <a:xfrm>
                <a:off x="4752" y="4032"/>
                <a:ext cx="100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Line 21"/>
              <p:cNvSpPr>
                <a:spLocks noChangeShapeType="1"/>
              </p:cNvSpPr>
              <p:nvPr/>
            </p:nvSpPr>
            <p:spPr bwMode="auto">
              <a:xfrm>
                <a:off x="4752" y="3984"/>
                <a:ext cx="100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 name="Line 22"/>
              <p:cNvSpPr>
                <a:spLocks noChangeShapeType="1"/>
              </p:cNvSpPr>
              <p:nvPr/>
            </p:nvSpPr>
            <p:spPr bwMode="auto">
              <a:xfrm>
                <a:off x="4752" y="3936"/>
                <a:ext cx="100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 name="Line 23"/>
              <p:cNvSpPr>
                <a:spLocks noChangeShapeType="1"/>
              </p:cNvSpPr>
              <p:nvPr/>
            </p:nvSpPr>
            <p:spPr bwMode="auto">
              <a:xfrm>
                <a:off x="4752" y="3888"/>
                <a:ext cx="100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6" name="Group 24"/>
            <p:cNvGrpSpPr>
              <a:grpSpLocks/>
            </p:cNvGrpSpPr>
            <p:nvPr/>
          </p:nvGrpSpPr>
          <p:grpSpPr bwMode="auto">
            <a:xfrm>
              <a:off x="3943" y="1313"/>
              <a:ext cx="783" cy="240"/>
              <a:chOff x="4752" y="3888"/>
              <a:chExt cx="1008" cy="240"/>
            </a:xfrm>
          </p:grpSpPr>
          <p:sp>
            <p:nvSpPr>
              <p:cNvPr id="73" name="Line 25"/>
              <p:cNvSpPr>
                <a:spLocks noChangeShapeType="1"/>
              </p:cNvSpPr>
              <p:nvPr/>
            </p:nvSpPr>
            <p:spPr bwMode="auto">
              <a:xfrm>
                <a:off x="4752" y="4128"/>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4" name="Line 26"/>
              <p:cNvSpPr>
                <a:spLocks noChangeShapeType="1"/>
              </p:cNvSpPr>
              <p:nvPr/>
            </p:nvSpPr>
            <p:spPr bwMode="auto">
              <a:xfrm>
                <a:off x="4752" y="4080"/>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5" name="Line 27"/>
              <p:cNvSpPr>
                <a:spLocks noChangeShapeType="1"/>
              </p:cNvSpPr>
              <p:nvPr/>
            </p:nvSpPr>
            <p:spPr bwMode="auto">
              <a:xfrm>
                <a:off x="4752" y="4032"/>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6" name="Line 28"/>
              <p:cNvSpPr>
                <a:spLocks noChangeShapeType="1"/>
              </p:cNvSpPr>
              <p:nvPr/>
            </p:nvSpPr>
            <p:spPr bwMode="auto">
              <a:xfrm>
                <a:off x="4752" y="3984"/>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7" name="Line 29"/>
              <p:cNvSpPr>
                <a:spLocks noChangeShapeType="1"/>
              </p:cNvSpPr>
              <p:nvPr/>
            </p:nvSpPr>
            <p:spPr bwMode="auto">
              <a:xfrm>
                <a:off x="4752" y="3936"/>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8" name="Line 30"/>
              <p:cNvSpPr>
                <a:spLocks noChangeShapeType="1"/>
              </p:cNvSpPr>
              <p:nvPr/>
            </p:nvSpPr>
            <p:spPr bwMode="auto">
              <a:xfrm>
                <a:off x="4752" y="3888"/>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 name="Group 31"/>
            <p:cNvGrpSpPr>
              <a:grpSpLocks/>
            </p:cNvGrpSpPr>
            <p:nvPr/>
          </p:nvGrpSpPr>
          <p:grpSpPr bwMode="auto">
            <a:xfrm>
              <a:off x="3943" y="1014"/>
              <a:ext cx="783" cy="240"/>
              <a:chOff x="4752" y="3888"/>
              <a:chExt cx="1008" cy="240"/>
            </a:xfrm>
          </p:grpSpPr>
          <p:sp>
            <p:nvSpPr>
              <p:cNvPr id="67" name="Line 32"/>
              <p:cNvSpPr>
                <a:spLocks noChangeShapeType="1"/>
              </p:cNvSpPr>
              <p:nvPr/>
            </p:nvSpPr>
            <p:spPr bwMode="auto">
              <a:xfrm>
                <a:off x="4752" y="4128"/>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 name="Line 33"/>
              <p:cNvSpPr>
                <a:spLocks noChangeShapeType="1"/>
              </p:cNvSpPr>
              <p:nvPr/>
            </p:nvSpPr>
            <p:spPr bwMode="auto">
              <a:xfrm>
                <a:off x="4752" y="4080"/>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 name="Line 34"/>
              <p:cNvSpPr>
                <a:spLocks noChangeShapeType="1"/>
              </p:cNvSpPr>
              <p:nvPr/>
            </p:nvSpPr>
            <p:spPr bwMode="auto">
              <a:xfrm>
                <a:off x="4752" y="4032"/>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 name="Line 35"/>
              <p:cNvSpPr>
                <a:spLocks noChangeShapeType="1"/>
              </p:cNvSpPr>
              <p:nvPr/>
            </p:nvSpPr>
            <p:spPr bwMode="auto">
              <a:xfrm>
                <a:off x="4752" y="3984"/>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 name="Line 36"/>
              <p:cNvSpPr>
                <a:spLocks noChangeShapeType="1"/>
              </p:cNvSpPr>
              <p:nvPr/>
            </p:nvSpPr>
            <p:spPr bwMode="auto">
              <a:xfrm>
                <a:off x="4752" y="3936"/>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 name="Line 37"/>
              <p:cNvSpPr>
                <a:spLocks noChangeShapeType="1"/>
              </p:cNvSpPr>
              <p:nvPr/>
            </p:nvSpPr>
            <p:spPr bwMode="auto">
              <a:xfrm>
                <a:off x="4752" y="3888"/>
                <a:ext cx="100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8" name="Group 38"/>
            <p:cNvGrpSpPr>
              <a:grpSpLocks/>
            </p:cNvGrpSpPr>
            <p:nvPr/>
          </p:nvGrpSpPr>
          <p:grpSpPr bwMode="auto">
            <a:xfrm>
              <a:off x="3943" y="715"/>
              <a:ext cx="783" cy="239"/>
              <a:chOff x="4752" y="3888"/>
              <a:chExt cx="1008" cy="240"/>
            </a:xfrm>
          </p:grpSpPr>
          <p:sp>
            <p:nvSpPr>
              <p:cNvPr id="61" name="Line 39"/>
              <p:cNvSpPr>
                <a:spLocks noChangeShapeType="1"/>
              </p:cNvSpPr>
              <p:nvPr/>
            </p:nvSpPr>
            <p:spPr bwMode="auto">
              <a:xfrm>
                <a:off x="4752" y="4128"/>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Line 40"/>
              <p:cNvSpPr>
                <a:spLocks noChangeShapeType="1"/>
              </p:cNvSpPr>
              <p:nvPr/>
            </p:nvSpPr>
            <p:spPr bwMode="auto">
              <a:xfrm>
                <a:off x="4752" y="4080"/>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 name="Line 41"/>
              <p:cNvSpPr>
                <a:spLocks noChangeShapeType="1"/>
              </p:cNvSpPr>
              <p:nvPr/>
            </p:nvSpPr>
            <p:spPr bwMode="auto">
              <a:xfrm>
                <a:off x="4752" y="4032"/>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 name="Line 42"/>
              <p:cNvSpPr>
                <a:spLocks noChangeShapeType="1"/>
              </p:cNvSpPr>
              <p:nvPr/>
            </p:nvSpPr>
            <p:spPr bwMode="auto">
              <a:xfrm>
                <a:off x="4752" y="3984"/>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 name="Line 43"/>
              <p:cNvSpPr>
                <a:spLocks noChangeShapeType="1"/>
              </p:cNvSpPr>
              <p:nvPr/>
            </p:nvSpPr>
            <p:spPr bwMode="auto">
              <a:xfrm>
                <a:off x="4752" y="3936"/>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Line 44"/>
              <p:cNvSpPr>
                <a:spLocks noChangeShapeType="1"/>
              </p:cNvSpPr>
              <p:nvPr/>
            </p:nvSpPr>
            <p:spPr bwMode="auto">
              <a:xfrm>
                <a:off x="4752" y="3888"/>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 name="Line 45"/>
            <p:cNvSpPr>
              <a:spLocks noChangeShapeType="1"/>
            </p:cNvSpPr>
            <p:nvPr/>
          </p:nvSpPr>
          <p:spPr bwMode="auto">
            <a:xfrm>
              <a:off x="3943" y="2270"/>
              <a:ext cx="723"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46"/>
            <p:cNvSpPr>
              <a:spLocks noChangeShapeType="1"/>
            </p:cNvSpPr>
            <p:nvPr/>
          </p:nvSpPr>
          <p:spPr bwMode="auto">
            <a:xfrm>
              <a:off x="3943" y="2569"/>
              <a:ext cx="783"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47"/>
            <p:cNvSpPr>
              <a:spLocks noChangeShapeType="1"/>
            </p:cNvSpPr>
            <p:nvPr/>
          </p:nvSpPr>
          <p:spPr bwMode="auto">
            <a:xfrm>
              <a:off x="3943" y="1731"/>
              <a:ext cx="783"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48"/>
            <p:cNvSpPr>
              <a:spLocks noChangeShapeType="1"/>
            </p:cNvSpPr>
            <p:nvPr/>
          </p:nvSpPr>
          <p:spPr bwMode="auto">
            <a:xfrm>
              <a:off x="3943" y="1672"/>
              <a:ext cx="783"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 name="Group 49"/>
            <p:cNvGrpSpPr>
              <a:grpSpLocks/>
            </p:cNvGrpSpPr>
            <p:nvPr/>
          </p:nvGrpSpPr>
          <p:grpSpPr bwMode="auto">
            <a:xfrm>
              <a:off x="3943" y="3305"/>
              <a:ext cx="783" cy="191"/>
              <a:chOff x="3943" y="3287"/>
              <a:chExt cx="783" cy="191"/>
            </a:xfrm>
          </p:grpSpPr>
          <p:sp>
            <p:nvSpPr>
              <p:cNvPr id="56" name="Line 50"/>
              <p:cNvSpPr>
                <a:spLocks noChangeShapeType="1"/>
              </p:cNvSpPr>
              <p:nvPr/>
            </p:nvSpPr>
            <p:spPr bwMode="auto">
              <a:xfrm>
                <a:off x="3943" y="3478"/>
                <a:ext cx="78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51"/>
              <p:cNvSpPr>
                <a:spLocks noChangeShapeType="1"/>
              </p:cNvSpPr>
              <p:nvPr/>
            </p:nvSpPr>
            <p:spPr bwMode="auto">
              <a:xfrm>
                <a:off x="3943" y="3430"/>
                <a:ext cx="78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Line 52"/>
              <p:cNvSpPr>
                <a:spLocks noChangeShapeType="1"/>
              </p:cNvSpPr>
              <p:nvPr/>
            </p:nvSpPr>
            <p:spPr bwMode="auto">
              <a:xfrm>
                <a:off x="3943" y="3383"/>
                <a:ext cx="78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9" name="Line 53"/>
              <p:cNvSpPr>
                <a:spLocks noChangeShapeType="1"/>
              </p:cNvSpPr>
              <p:nvPr/>
            </p:nvSpPr>
            <p:spPr bwMode="auto">
              <a:xfrm>
                <a:off x="3943" y="3335"/>
                <a:ext cx="78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0" name="Line 54"/>
              <p:cNvSpPr>
                <a:spLocks noChangeShapeType="1"/>
              </p:cNvSpPr>
              <p:nvPr/>
            </p:nvSpPr>
            <p:spPr bwMode="auto">
              <a:xfrm>
                <a:off x="3943" y="3287"/>
                <a:ext cx="78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4" name="Line 55"/>
            <p:cNvSpPr>
              <a:spLocks noChangeShapeType="1"/>
            </p:cNvSpPr>
            <p:nvPr/>
          </p:nvSpPr>
          <p:spPr bwMode="auto">
            <a:xfrm>
              <a:off x="2498" y="3412"/>
              <a:ext cx="843"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56"/>
            <p:cNvSpPr>
              <a:spLocks noChangeShapeType="1"/>
            </p:cNvSpPr>
            <p:nvPr/>
          </p:nvSpPr>
          <p:spPr bwMode="auto">
            <a:xfrm flipH="1">
              <a:off x="3341" y="3305"/>
              <a:ext cx="602" cy="12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57"/>
            <p:cNvSpPr>
              <a:spLocks noChangeShapeType="1"/>
            </p:cNvSpPr>
            <p:nvPr/>
          </p:nvSpPr>
          <p:spPr bwMode="auto">
            <a:xfrm>
              <a:off x="3401" y="3425"/>
              <a:ext cx="568" cy="6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7" name="Group 58"/>
            <p:cNvGrpSpPr>
              <a:grpSpLocks/>
            </p:cNvGrpSpPr>
            <p:nvPr/>
          </p:nvGrpSpPr>
          <p:grpSpPr bwMode="auto">
            <a:xfrm>
              <a:off x="3943" y="2868"/>
              <a:ext cx="783" cy="240"/>
              <a:chOff x="4752" y="3888"/>
              <a:chExt cx="1008" cy="240"/>
            </a:xfrm>
          </p:grpSpPr>
          <p:sp>
            <p:nvSpPr>
              <p:cNvPr id="50" name="Line 59"/>
              <p:cNvSpPr>
                <a:spLocks noChangeShapeType="1"/>
              </p:cNvSpPr>
              <p:nvPr/>
            </p:nvSpPr>
            <p:spPr bwMode="auto">
              <a:xfrm>
                <a:off x="4752" y="4128"/>
                <a:ext cx="10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60"/>
              <p:cNvSpPr>
                <a:spLocks noChangeShapeType="1"/>
              </p:cNvSpPr>
              <p:nvPr/>
            </p:nvSpPr>
            <p:spPr bwMode="auto">
              <a:xfrm>
                <a:off x="4752" y="4080"/>
                <a:ext cx="10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 name="Line 61"/>
              <p:cNvSpPr>
                <a:spLocks noChangeShapeType="1"/>
              </p:cNvSpPr>
              <p:nvPr/>
            </p:nvSpPr>
            <p:spPr bwMode="auto">
              <a:xfrm>
                <a:off x="4752" y="4032"/>
                <a:ext cx="10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 name="Line 62"/>
              <p:cNvSpPr>
                <a:spLocks noChangeShapeType="1"/>
              </p:cNvSpPr>
              <p:nvPr/>
            </p:nvSpPr>
            <p:spPr bwMode="auto">
              <a:xfrm>
                <a:off x="4752" y="3984"/>
                <a:ext cx="10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4" name="Line 63"/>
              <p:cNvSpPr>
                <a:spLocks noChangeShapeType="1"/>
              </p:cNvSpPr>
              <p:nvPr/>
            </p:nvSpPr>
            <p:spPr bwMode="auto">
              <a:xfrm>
                <a:off x="4752" y="3936"/>
                <a:ext cx="10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5" name="Line 64"/>
              <p:cNvSpPr>
                <a:spLocks noChangeShapeType="1"/>
              </p:cNvSpPr>
              <p:nvPr/>
            </p:nvSpPr>
            <p:spPr bwMode="auto">
              <a:xfrm>
                <a:off x="4752" y="3888"/>
                <a:ext cx="1008"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8" name="Line 65"/>
            <p:cNvSpPr>
              <a:spLocks noChangeShapeType="1"/>
            </p:cNvSpPr>
            <p:nvPr/>
          </p:nvSpPr>
          <p:spPr bwMode="auto">
            <a:xfrm>
              <a:off x="2498" y="2987"/>
              <a:ext cx="843" cy="0"/>
            </a:xfrm>
            <a:prstGeom prst="line">
              <a:avLst/>
            </a:prstGeom>
            <a:noFill/>
            <a:ln w="508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66"/>
            <p:cNvSpPr>
              <a:spLocks noChangeShapeType="1"/>
            </p:cNvSpPr>
            <p:nvPr/>
          </p:nvSpPr>
          <p:spPr bwMode="auto">
            <a:xfrm flipH="1">
              <a:off x="3281" y="2868"/>
              <a:ext cx="602" cy="11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67"/>
            <p:cNvSpPr>
              <a:spLocks noChangeShapeType="1"/>
            </p:cNvSpPr>
            <p:nvPr/>
          </p:nvSpPr>
          <p:spPr bwMode="auto">
            <a:xfrm>
              <a:off x="3341" y="2987"/>
              <a:ext cx="602" cy="121"/>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68"/>
            <p:cNvSpPr>
              <a:spLocks noChangeShapeType="1"/>
            </p:cNvSpPr>
            <p:nvPr/>
          </p:nvSpPr>
          <p:spPr bwMode="auto">
            <a:xfrm>
              <a:off x="3943" y="2629"/>
              <a:ext cx="783" cy="0"/>
            </a:xfrm>
            <a:prstGeom prst="line">
              <a:avLst/>
            </a:prstGeom>
            <a:noFill/>
            <a:ln w="381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69"/>
            <p:cNvSpPr>
              <a:spLocks noChangeShapeType="1"/>
            </p:cNvSpPr>
            <p:nvPr/>
          </p:nvSpPr>
          <p:spPr bwMode="auto">
            <a:xfrm>
              <a:off x="3943" y="2091"/>
              <a:ext cx="783"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3" name="Group 70"/>
            <p:cNvGrpSpPr>
              <a:grpSpLocks/>
            </p:cNvGrpSpPr>
            <p:nvPr/>
          </p:nvGrpSpPr>
          <p:grpSpPr bwMode="auto">
            <a:xfrm>
              <a:off x="3943" y="416"/>
              <a:ext cx="783" cy="239"/>
              <a:chOff x="4752" y="3888"/>
              <a:chExt cx="1008" cy="240"/>
            </a:xfrm>
          </p:grpSpPr>
          <p:sp>
            <p:nvSpPr>
              <p:cNvPr id="44" name="Line 71"/>
              <p:cNvSpPr>
                <a:spLocks noChangeShapeType="1"/>
              </p:cNvSpPr>
              <p:nvPr/>
            </p:nvSpPr>
            <p:spPr bwMode="auto">
              <a:xfrm>
                <a:off x="4752" y="4128"/>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72"/>
              <p:cNvSpPr>
                <a:spLocks noChangeShapeType="1"/>
              </p:cNvSpPr>
              <p:nvPr/>
            </p:nvSpPr>
            <p:spPr bwMode="auto">
              <a:xfrm>
                <a:off x="4752" y="4080"/>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 name="Line 73"/>
              <p:cNvSpPr>
                <a:spLocks noChangeShapeType="1"/>
              </p:cNvSpPr>
              <p:nvPr/>
            </p:nvSpPr>
            <p:spPr bwMode="auto">
              <a:xfrm>
                <a:off x="4752" y="4032"/>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74"/>
              <p:cNvSpPr>
                <a:spLocks noChangeShapeType="1"/>
              </p:cNvSpPr>
              <p:nvPr/>
            </p:nvSpPr>
            <p:spPr bwMode="auto">
              <a:xfrm>
                <a:off x="4752" y="3984"/>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8" name="Line 75"/>
              <p:cNvSpPr>
                <a:spLocks noChangeShapeType="1"/>
              </p:cNvSpPr>
              <p:nvPr/>
            </p:nvSpPr>
            <p:spPr bwMode="auto">
              <a:xfrm>
                <a:off x="4752" y="3936"/>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76"/>
              <p:cNvSpPr>
                <a:spLocks noChangeShapeType="1"/>
              </p:cNvSpPr>
              <p:nvPr/>
            </p:nvSpPr>
            <p:spPr bwMode="auto">
              <a:xfrm>
                <a:off x="4752" y="3888"/>
                <a:ext cx="1008" cy="0"/>
              </a:xfrm>
              <a:prstGeom prst="line">
                <a:avLst/>
              </a:prstGeom>
              <a:noFill/>
              <a:ln w="381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4" name="Line 77"/>
            <p:cNvSpPr>
              <a:spLocks noChangeShapeType="1"/>
            </p:cNvSpPr>
            <p:nvPr/>
          </p:nvSpPr>
          <p:spPr bwMode="auto">
            <a:xfrm>
              <a:off x="2498" y="2450"/>
              <a:ext cx="843" cy="0"/>
            </a:xfrm>
            <a:prstGeom prst="line">
              <a:avLst/>
            </a:prstGeom>
            <a:noFill/>
            <a:ln w="5080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78"/>
            <p:cNvSpPr>
              <a:spLocks noChangeShapeType="1"/>
            </p:cNvSpPr>
            <p:nvPr/>
          </p:nvSpPr>
          <p:spPr bwMode="auto">
            <a:xfrm>
              <a:off x="2498" y="1852"/>
              <a:ext cx="843" cy="0"/>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79"/>
            <p:cNvSpPr>
              <a:spLocks noChangeShapeType="1"/>
            </p:cNvSpPr>
            <p:nvPr/>
          </p:nvSpPr>
          <p:spPr bwMode="auto">
            <a:xfrm>
              <a:off x="2498" y="1254"/>
              <a:ext cx="843" cy="0"/>
            </a:xfrm>
            <a:prstGeom prst="line">
              <a:avLst/>
            </a:prstGeom>
            <a:noFill/>
            <a:ln w="508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80"/>
            <p:cNvSpPr>
              <a:spLocks noChangeShapeType="1"/>
            </p:cNvSpPr>
            <p:nvPr/>
          </p:nvSpPr>
          <p:spPr bwMode="auto">
            <a:xfrm>
              <a:off x="2498" y="715"/>
              <a:ext cx="843" cy="0"/>
            </a:xfrm>
            <a:prstGeom prst="line">
              <a:avLst/>
            </a:prstGeom>
            <a:noFill/>
            <a:ln w="5080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81"/>
            <p:cNvSpPr>
              <a:spLocks noChangeShapeType="1"/>
            </p:cNvSpPr>
            <p:nvPr/>
          </p:nvSpPr>
          <p:spPr bwMode="auto">
            <a:xfrm>
              <a:off x="3341" y="2450"/>
              <a:ext cx="602" cy="17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82"/>
            <p:cNvSpPr>
              <a:spLocks noChangeShapeType="1"/>
            </p:cNvSpPr>
            <p:nvPr/>
          </p:nvSpPr>
          <p:spPr bwMode="auto">
            <a:xfrm flipV="1">
              <a:off x="3341" y="2270"/>
              <a:ext cx="602" cy="1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83"/>
            <p:cNvSpPr>
              <a:spLocks noChangeShapeType="1"/>
            </p:cNvSpPr>
            <p:nvPr/>
          </p:nvSpPr>
          <p:spPr bwMode="auto">
            <a:xfrm>
              <a:off x="3341" y="1852"/>
              <a:ext cx="602" cy="23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Line 84"/>
            <p:cNvSpPr>
              <a:spLocks noChangeShapeType="1"/>
            </p:cNvSpPr>
            <p:nvPr/>
          </p:nvSpPr>
          <p:spPr bwMode="auto">
            <a:xfrm flipV="1">
              <a:off x="3341" y="1672"/>
              <a:ext cx="602" cy="18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85"/>
            <p:cNvSpPr>
              <a:spLocks noChangeShapeType="1"/>
            </p:cNvSpPr>
            <p:nvPr/>
          </p:nvSpPr>
          <p:spPr bwMode="auto">
            <a:xfrm>
              <a:off x="3341" y="1254"/>
              <a:ext cx="602" cy="29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86"/>
            <p:cNvSpPr>
              <a:spLocks noChangeShapeType="1"/>
            </p:cNvSpPr>
            <p:nvPr/>
          </p:nvSpPr>
          <p:spPr bwMode="auto">
            <a:xfrm flipV="1">
              <a:off x="3341" y="954"/>
              <a:ext cx="602" cy="3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87"/>
            <p:cNvSpPr>
              <a:spLocks noChangeShapeType="1"/>
            </p:cNvSpPr>
            <p:nvPr/>
          </p:nvSpPr>
          <p:spPr bwMode="auto">
            <a:xfrm>
              <a:off x="3341" y="715"/>
              <a:ext cx="602" cy="23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88"/>
            <p:cNvSpPr>
              <a:spLocks noChangeShapeType="1"/>
            </p:cNvSpPr>
            <p:nvPr/>
          </p:nvSpPr>
          <p:spPr bwMode="auto">
            <a:xfrm flipV="1">
              <a:off x="3341" y="416"/>
              <a:ext cx="602" cy="299"/>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Text Box 89"/>
            <p:cNvSpPr txBox="1">
              <a:spLocks noChangeArrowheads="1"/>
            </p:cNvSpPr>
            <p:nvPr/>
          </p:nvSpPr>
          <p:spPr bwMode="auto">
            <a:xfrm>
              <a:off x="2499" y="928"/>
              <a:ext cx="319"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a:t>3p</a:t>
              </a:r>
            </a:p>
          </p:txBody>
        </p:sp>
        <p:sp>
          <p:nvSpPr>
            <p:cNvPr id="37" name="Text Box 90"/>
            <p:cNvSpPr txBox="1">
              <a:spLocks noChangeArrowheads="1"/>
            </p:cNvSpPr>
            <p:nvPr/>
          </p:nvSpPr>
          <p:spPr bwMode="auto">
            <a:xfrm>
              <a:off x="2496" y="3081"/>
              <a:ext cx="28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a:t>1s</a:t>
              </a:r>
            </a:p>
          </p:txBody>
        </p:sp>
        <p:sp>
          <p:nvSpPr>
            <p:cNvPr id="38" name="Text Box 91"/>
            <p:cNvSpPr txBox="1">
              <a:spLocks noChangeArrowheads="1"/>
            </p:cNvSpPr>
            <p:nvPr/>
          </p:nvSpPr>
          <p:spPr bwMode="auto">
            <a:xfrm>
              <a:off x="2534" y="2658"/>
              <a:ext cx="286"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a:t>2s</a:t>
              </a:r>
            </a:p>
          </p:txBody>
        </p:sp>
        <p:sp>
          <p:nvSpPr>
            <p:cNvPr id="39" name="Text Box 92"/>
            <p:cNvSpPr txBox="1">
              <a:spLocks noChangeArrowheads="1"/>
            </p:cNvSpPr>
            <p:nvPr/>
          </p:nvSpPr>
          <p:spPr bwMode="auto">
            <a:xfrm>
              <a:off x="2514" y="2125"/>
              <a:ext cx="31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a:t>2p</a:t>
              </a:r>
            </a:p>
          </p:txBody>
        </p:sp>
        <p:sp>
          <p:nvSpPr>
            <p:cNvPr id="40" name="Text Box 93"/>
            <p:cNvSpPr txBox="1">
              <a:spLocks noChangeArrowheads="1"/>
            </p:cNvSpPr>
            <p:nvPr/>
          </p:nvSpPr>
          <p:spPr bwMode="auto">
            <a:xfrm>
              <a:off x="2497" y="1527"/>
              <a:ext cx="287"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a:t>3s</a:t>
              </a:r>
            </a:p>
          </p:txBody>
        </p:sp>
        <p:sp>
          <p:nvSpPr>
            <p:cNvPr id="41" name="Text Box 94"/>
            <p:cNvSpPr txBox="1">
              <a:spLocks noChangeArrowheads="1"/>
            </p:cNvSpPr>
            <p:nvPr/>
          </p:nvSpPr>
          <p:spPr bwMode="auto">
            <a:xfrm>
              <a:off x="2514" y="392"/>
              <a:ext cx="31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a:t>3d</a:t>
              </a:r>
            </a:p>
          </p:txBody>
        </p:sp>
        <p:sp>
          <p:nvSpPr>
            <p:cNvPr id="42" name="Text Box 95"/>
            <p:cNvSpPr txBox="1">
              <a:spLocks noChangeArrowheads="1"/>
            </p:cNvSpPr>
            <p:nvPr/>
          </p:nvSpPr>
          <p:spPr bwMode="auto">
            <a:xfrm>
              <a:off x="2256" y="3660"/>
              <a:ext cx="156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0000FF"/>
                  </a:solidFill>
                </a:rPr>
                <a:t>原子能级  →</a:t>
              </a:r>
            </a:p>
          </p:txBody>
        </p:sp>
        <p:sp>
          <p:nvSpPr>
            <p:cNvPr id="43" name="Text Box 96"/>
            <p:cNvSpPr txBox="1">
              <a:spLocks noChangeArrowheads="1"/>
            </p:cNvSpPr>
            <p:nvPr/>
          </p:nvSpPr>
          <p:spPr bwMode="auto">
            <a:xfrm>
              <a:off x="3869" y="366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0000FF"/>
                  </a:solidFill>
                </a:rPr>
                <a:t>晶体能带</a:t>
              </a:r>
            </a:p>
          </p:txBody>
        </p:sp>
      </p:grpSp>
      <p:sp>
        <p:nvSpPr>
          <p:cNvPr id="97" name="Text Box 97"/>
          <p:cNvSpPr txBox="1">
            <a:spLocks noChangeArrowheads="1"/>
          </p:cNvSpPr>
          <p:nvPr/>
        </p:nvSpPr>
        <p:spPr bwMode="auto">
          <a:xfrm>
            <a:off x="191344" y="116632"/>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a:t>
            </a:r>
            <a:r>
              <a:rPr lang="zh-CN" altLang="en-US" dirty="0"/>
              <a:t>、能带结构：</a:t>
            </a:r>
          </a:p>
        </p:txBody>
      </p:sp>
      <p:sp>
        <p:nvSpPr>
          <p:cNvPr id="98" name="Text Box 98"/>
          <p:cNvSpPr txBox="1">
            <a:spLocks noChangeArrowheads="1"/>
          </p:cNvSpPr>
          <p:nvPr/>
        </p:nvSpPr>
        <p:spPr bwMode="auto">
          <a:xfrm>
            <a:off x="983432" y="3284984"/>
            <a:ext cx="4104456"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2) </a:t>
            </a:r>
            <a:r>
              <a:rPr lang="zh-CN" altLang="en-US" dirty="0"/>
              <a:t>能带可以用相应的</a:t>
            </a:r>
            <a:r>
              <a:rPr lang="zh-CN" altLang="en-US" dirty="0" smtClean="0"/>
              <a:t>能级符</a:t>
            </a:r>
            <a:endParaRPr lang="en-US" altLang="zh-CN" dirty="0" smtClean="0"/>
          </a:p>
          <a:p>
            <a:pPr algn="just" eaLnBrk="1" hangingPunct="1">
              <a:spcBef>
                <a:spcPct val="50000"/>
              </a:spcBef>
            </a:pPr>
            <a:r>
              <a:rPr lang="en-US" altLang="zh-CN" dirty="0"/>
              <a:t> </a:t>
            </a:r>
            <a:r>
              <a:rPr lang="en-US" altLang="zh-CN" dirty="0" smtClean="0"/>
              <a:t>    </a:t>
            </a:r>
            <a:r>
              <a:rPr lang="zh-CN" altLang="en-US" dirty="0" smtClean="0"/>
              <a:t>号 表示  </a:t>
            </a:r>
            <a:r>
              <a:rPr lang="en-US" altLang="zh-CN" i="1" dirty="0" smtClean="0"/>
              <a:t>s , p , d , f,</a:t>
            </a:r>
            <a:r>
              <a:rPr lang="en-US" altLang="zh-CN" dirty="0" smtClean="0"/>
              <a:t>…</a:t>
            </a:r>
            <a:r>
              <a:rPr kumimoji="0" lang="zh-CN" altLang="en-US" dirty="0" smtClean="0"/>
              <a:t>带。</a:t>
            </a:r>
            <a:endParaRPr lang="zh-CN" altLang="en-US" dirty="0"/>
          </a:p>
        </p:txBody>
      </p:sp>
      <p:sp>
        <p:nvSpPr>
          <p:cNvPr id="99" name="Text Box 99"/>
          <p:cNvSpPr txBox="1">
            <a:spLocks noChangeArrowheads="1"/>
          </p:cNvSpPr>
          <p:nvPr/>
        </p:nvSpPr>
        <p:spPr bwMode="auto">
          <a:xfrm>
            <a:off x="1127448" y="5445224"/>
            <a:ext cx="33528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10000"/>
              </a:lnSpc>
              <a:spcBef>
                <a:spcPct val="50000"/>
              </a:spcBef>
            </a:pPr>
            <a:r>
              <a:rPr lang="en-US" altLang="zh-CN" dirty="0"/>
              <a:t>3) </a:t>
            </a:r>
            <a:r>
              <a:rPr lang="zh-CN" altLang="en-US" dirty="0"/>
              <a:t>用△</a:t>
            </a:r>
            <a:r>
              <a:rPr lang="en-US" altLang="zh-CN" i="1" dirty="0"/>
              <a:t>E</a:t>
            </a:r>
            <a:r>
              <a:rPr lang="en-US" altLang="zh-CN" dirty="0"/>
              <a:t> </a:t>
            </a:r>
            <a:r>
              <a:rPr lang="en-US" altLang="zh-CN" baseline="-25000" dirty="0"/>
              <a:t>g </a:t>
            </a:r>
            <a:r>
              <a:rPr lang="zh-CN" altLang="en-US" dirty="0"/>
              <a:t>表 示禁带。</a:t>
            </a:r>
            <a:endParaRPr lang="zh-CN" altLang="en-US" sz="800" dirty="0"/>
          </a:p>
        </p:txBody>
      </p:sp>
      <p:grpSp>
        <p:nvGrpSpPr>
          <p:cNvPr id="100" name="Group 100"/>
          <p:cNvGrpSpPr>
            <a:grpSpLocks/>
          </p:cNvGrpSpPr>
          <p:nvPr/>
        </p:nvGrpSpPr>
        <p:grpSpPr bwMode="auto">
          <a:xfrm>
            <a:off x="9552384" y="1916832"/>
            <a:ext cx="876300" cy="3852862"/>
            <a:chOff x="5095" y="924"/>
            <a:chExt cx="552" cy="2427"/>
          </a:xfrm>
        </p:grpSpPr>
        <p:graphicFrame>
          <p:nvGraphicFramePr>
            <p:cNvPr id="101" name="Object 101"/>
            <p:cNvGraphicFramePr>
              <a:graphicFrameLocks noChangeAspect="1"/>
            </p:cNvGraphicFramePr>
            <p:nvPr/>
          </p:nvGraphicFramePr>
          <p:xfrm>
            <a:off x="5197" y="3113"/>
            <a:ext cx="301" cy="238"/>
          </p:xfrm>
          <a:graphic>
            <a:graphicData uri="http://schemas.openxmlformats.org/presentationml/2006/ole">
              <mc:AlternateContent xmlns:mc="http://schemas.openxmlformats.org/markup-compatibility/2006">
                <mc:Choice xmlns:v="urn:schemas-microsoft-com:vml" Requires="v">
                  <p:oleObj spid="_x0000_s84157" name="公式" r:id="rId3" imgW="304668" imgH="241195" progId="Equation.3">
                    <p:embed/>
                  </p:oleObj>
                </mc:Choice>
                <mc:Fallback>
                  <p:oleObj name="公式" r:id="rId3" imgW="304668"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 y="3113"/>
                          <a:ext cx="30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102"/>
            <p:cNvGraphicFramePr>
              <a:graphicFrameLocks noChangeAspect="1"/>
            </p:cNvGraphicFramePr>
            <p:nvPr/>
          </p:nvGraphicFramePr>
          <p:xfrm>
            <a:off x="5197" y="2661"/>
            <a:ext cx="301" cy="238"/>
          </p:xfrm>
          <a:graphic>
            <a:graphicData uri="http://schemas.openxmlformats.org/presentationml/2006/ole">
              <mc:AlternateContent xmlns:mc="http://schemas.openxmlformats.org/markup-compatibility/2006">
                <mc:Choice xmlns:v="urn:schemas-microsoft-com:vml" Requires="v">
                  <p:oleObj spid="_x0000_s84158" name="公式" r:id="rId5" imgW="304668" imgH="241195" progId="Equation.3">
                    <p:embed/>
                  </p:oleObj>
                </mc:Choice>
                <mc:Fallback>
                  <p:oleObj name="公式" r:id="rId5" imgW="304668"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7" y="2661"/>
                          <a:ext cx="30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103"/>
            <p:cNvGraphicFramePr>
              <a:graphicFrameLocks noChangeAspect="1"/>
            </p:cNvGraphicFramePr>
            <p:nvPr/>
          </p:nvGraphicFramePr>
          <p:xfrm>
            <a:off x="5197" y="1525"/>
            <a:ext cx="301" cy="238"/>
          </p:xfrm>
          <a:graphic>
            <a:graphicData uri="http://schemas.openxmlformats.org/presentationml/2006/ole">
              <mc:AlternateContent xmlns:mc="http://schemas.openxmlformats.org/markup-compatibility/2006">
                <mc:Choice xmlns:v="urn:schemas-microsoft-com:vml" Requires="v">
                  <p:oleObj spid="_x0000_s84159" name="公式" r:id="rId7" imgW="304668" imgH="241195" progId="Equation.3">
                    <p:embed/>
                  </p:oleObj>
                </mc:Choice>
                <mc:Fallback>
                  <p:oleObj name="公式" r:id="rId7" imgW="304668"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7" y="1525"/>
                          <a:ext cx="30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 name="Object 104"/>
            <p:cNvGraphicFramePr>
              <a:graphicFrameLocks noChangeAspect="1"/>
            </p:cNvGraphicFramePr>
            <p:nvPr/>
          </p:nvGraphicFramePr>
          <p:xfrm>
            <a:off x="5095" y="924"/>
            <a:ext cx="552" cy="238"/>
          </p:xfrm>
          <a:graphic>
            <a:graphicData uri="http://schemas.openxmlformats.org/presentationml/2006/ole">
              <mc:AlternateContent xmlns:mc="http://schemas.openxmlformats.org/markup-compatibility/2006">
                <mc:Choice xmlns:v="urn:schemas-microsoft-com:vml" Requires="v">
                  <p:oleObj spid="_x0000_s84160" name="公式" r:id="rId9" imgW="558558" imgH="241195" progId="Equation.3">
                    <p:embed/>
                  </p:oleObj>
                </mc:Choice>
                <mc:Fallback>
                  <p:oleObj name="公式" r:id="rId9" imgW="558558"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5" y="924"/>
                          <a:ext cx="552"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 name="Object 105"/>
            <p:cNvGraphicFramePr>
              <a:graphicFrameLocks noChangeAspect="1"/>
            </p:cNvGraphicFramePr>
            <p:nvPr/>
          </p:nvGraphicFramePr>
          <p:xfrm>
            <a:off x="5197" y="2085"/>
            <a:ext cx="301" cy="238"/>
          </p:xfrm>
          <a:graphic>
            <a:graphicData uri="http://schemas.openxmlformats.org/presentationml/2006/ole">
              <mc:AlternateContent xmlns:mc="http://schemas.openxmlformats.org/markup-compatibility/2006">
                <mc:Choice xmlns:v="urn:schemas-microsoft-com:vml" Requires="v">
                  <p:oleObj spid="_x0000_s84161" name="公式" r:id="rId11" imgW="304668" imgH="241195" progId="Equation.3">
                    <p:embed/>
                  </p:oleObj>
                </mc:Choice>
                <mc:Fallback>
                  <p:oleObj name="公式" r:id="rId11" imgW="304668"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7" y="2085"/>
                          <a:ext cx="30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6" name="Text Box 106"/>
          <p:cNvSpPr txBox="1">
            <a:spLocks noChangeArrowheads="1"/>
          </p:cNvSpPr>
          <p:nvPr/>
        </p:nvSpPr>
        <p:spPr bwMode="auto">
          <a:xfrm>
            <a:off x="911424" y="1484784"/>
            <a:ext cx="44196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1</a:t>
            </a:r>
            <a:r>
              <a:rPr lang="zh-CN" altLang="en-US" dirty="0"/>
              <a:t>）每一个原子的能级都</a:t>
            </a:r>
          </a:p>
          <a:p>
            <a:pPr>
              <a:spcBef>
                <a:spcPct val="50000"/>
              </a:spcBef>
            </a:pPr>
            <a:r>
              <a:rPr lang="zh-CN" altLang="en-US" dirty="0"/>
              <a:t>     对应晶体的一个能带。</a:t>
            </a:r>
          </a:p>
        </p:txBody>
      </p:sp>
      <p:grpSp>
        <p:nvGrpSpPr>
          <p:cNvPr id="107" name="Group 107"/>
          <p:cNvGrpSpPr>
            <a:grpSpLocks/>
          </p:cNvGrpSpPr>
          <p:nvPr/>
        </p:nvGrpSpPr>
        <p:grpSpPr bwMode="auto">
          <a:xfrm>
            <a:off x="9131696" y="1431057"/>
            <a:ext cx="560388" cy="4600575"/>
            <a:chOff x="5158" y="240"/>
            <a:chExt cx="353" cy="2658"/>
          </a:xfrm>
        </p:grpSpPr>
        <p:graphicFrame>
          <p:nvGraphicFramePr>
            <p:cNvPr id="108" name="Object 108"/>
            <p:cNvGraphicFramePr>
              <a:graphicFrameLocks noChangeAspect="1"/>
            </p:cNvGraphicFramePr>
            <p:nvPr/>
          </p:nvGraphicFramePr>
          <p:xfrm>
            <a:off x="5178" y="2688"/>
            <a:ext cx="304" cy="210"/>
          </p:xfrm>
          <a:graphic>
            <a:graphicData uri="http://schemas.openxmlformats.org/presentationml/2006/ole">
              <mc:AlternateContent xmlns:mc="http://schemas.openxmlformats.org/markup-compatibility/2006">
                <mc:Choice xmlns:v="urn:schemas-microsoft-com:vml" Requires="v">
                  <p:oleObj spid="_x0000_s84162" name="公式" r:id="rId13" imgW="330200" imgH="228600" progId="Equation.3">
                    <p:embed/>
                  </p:oleObj>
                </mc:Choice>
                <mc:Fallback>
                  <p:oleObj name="公式" r:id="rId13" imgW="3302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78" y="2688"/>
                          <a:ext cx="30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109"/>
            <p:cNvGraphicFramePr>
              <a:graphicFrameLocks noChangeAspect="1"/>
            </p:cNvGraphicFramePr>
            <p:nvPr/>
          </p:nvGraphicFramePr>
          <p:xfrm>
            <a:off x="5172" y="1795"/>
            <a:ext cx="339" cy="221"/>
          </p:xfrm>
          <a:graphic>
            <a:graphicData uri="http://schemas.openxmlformats.org/presentationml/2006/ole">
              <mc:AlternateContent xmlns:mc="http://schemas.openxmlformats.org/markup-compatibility/2006">
                <mc:Choice xmlns:v="urn:schemas-microsoft-com:vml" Requires="v">
                  <p:oleObj spid="_x0000_s84163" name="公式" r:id="rId15" imgW="368300" imgH="241300" progId="Equation.3">
                    <p:embed/>
                  </p:oleObj>
                </mc:Choice>
                <mc:Fallback>
                  <p:oleObj name="公式" r:id="rId15" imgW="368300" imgH="2413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72" y="1795"/>
                          <a:ext cx="339"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10"/>
            <p:cNvGraphicFramePr>
              <a:graphicFrameLocks noChangeAspect="1"/>
            </p:cNvGraphicFramePr>
            <p:nvPr/>
          </p:nvGraphicFramePr>
          <p:xfrm>
            <a:off x="5179" y="2304"/>
            <a:ext cx="315" cy="210"/>
          </p:xfrm>
          <a:graphic>
            <a:graphicData uri="http://schemas.openxmlformats.org/presentationml/2006/ole">
              <mc:AlternateContent xmlns:mc="http://schemas.openxmlformats.org/markup-compatibility/2006">
                <mc:Choice xmlns:v="urn:schemas-microsoft-com:vml" Requires="v">
                  <p:oleObj spid="_x0000_s84164" name="公式" r:id="rId17" imgW="342751" imgH="228501" progId="Equation.3">
                    <p:embed/>
                  </p:oleObj>
                </mc:Choice>
                <mc:Fallback>
                  <p:oleObj name="公式" r:id="rId17" imgW="342751"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79" y="2304"/>
                          <a:ext cx="315"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11"/>
            <p:cNvGraphicFramePr>
              <a:graphicFrameLocks noChangeAspect="1"/>
            </p:cNvGraphicFramePr>
            <p:nvPr/>
          </p:nvGraphicFramePr>
          <p:xfrm>
            <a:off x="5173" y="1302"/>
            <a:ext cx="315" cy="209"/>
          </p:xfrm>
          <a:graphic>
            <a:graphicData uri="http://schemas.openxmlformats.org/presentationml/2006/ole">
              <mc:AlternateContent xmlns:mc="http://schemas.openxmlformats.org/markup-compatibility/2006">
                <mc:Choice xmlns:v="urn:schemas-microsoft-com:vml" Requires="v">
                  <p:oleObj spid="_x0000_s84165" name="公式" r:id="rId19" imgW="342751" imgH="228501" progId="Equation.3">
                    <p:embed/>
                  </p:oleObj>
                </mc:Choice>
                <mc:Fallback>
                  <p:oleObj name="公式" r:id="rId19" imgW="342751" imgH="228501"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73" y="1302"/>
                          <a:ext cx="315"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112"/>
            <p:cNvGraphicFramePr>
              <a:graphicFrameLocks noChangeAspect="1"/>
            </p:cNvGraphicFramePr>
            <p:nvPr/>
          </p:nvGraphicFramePr>
          <p:xfrm>
            <a:off x="5162" y="810"/>
            <a:ext cx="338" cy="221"/>
          </p:xfrm>
          <a:graphic>
            <a:graphicData uri="http://schemas.openxmlformats.org/presentationml/2006/ole">
              <mc:AlternateContent xmlns:mc="http://schemas.openxmlformats.org/markup-compatibility/2006">
                <mc:Choice xmlns:v="urn:schemas-microsoft-com:vml" Requires="v">
                  <p:oleObj spid="_x0000_s84166" name="公式" r:id="rId21" imgW="368300" imgH="241300" progId="Equation.3">
                    <p:embed/>
                  </p:oleObj>
                </mc:Choice>
                <mc:Fallback>
                  <p:oleObj name="公式" r:id="rId21" imgW="368300" imgH="2413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62" y="810"/>
                          <a:ext cx="338"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113"/>
            <p:cNvGraphicFramePr>
              <a:graphicFrameLocks noChangeAspect="1"/>
            </p:cNvGraphicFramePr>
            <p:nvPr/>
          </p:nvGraphicFramePr>
          <p:xfrm>
            <a:off x="5158" y="240"/>
            <a:ext cx="326" cy="210"/>
          </p:xfrm>
          <a:graphic>
            <a:graphicData uri="http://schemas.openxmlformats.org/presentationml/2006/ole">
              <mc:AlternateContent xmlns:mc="http://schemas.openxmlformats.org/markup-compatibility/2006">
                <mc:Choice xmlns:v="urn:schemas-microsoft-com:vml" Requires="v">
                  <p:oleObj spid="_x0000_s84167" name="公式" r:id="rId23" imgW="355446" imgH="228501" progId="Equation.3">
                    <p:embed/>
                  </p:oleObj>
                </mc:Choice>
                <mc:Fallback>
                  <p:oleObj name="公式" r:id="rId23" imgW="355446" imgH="228501"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58" y="240"/>
                          <a:ext cx="32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1201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left)">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
                                        </p:tgtEl>
                                        <p:attrNameLst>
                                          <p:attrName>style.visibility</p:attrName>
                                        </p:attrNameLst>
                                      </p:cBhvr>
                                      <p:to>
                                        <p:strVal val="visible"/>
                                      </p:to>
                                    </p:set>
                                    <p:animEffect transition="in" filter="wipe(left)">
                                      <p:cBhvr>
                                        <p:cTn id="17" dur="500"/>
                                        <p:tgtEl>
                                          <p:spTgt spid="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wipe(left)">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wipe(left)">
                                      <p:cBhvr>
                                        <p:cTn id="27" dur="500"/>
                                        <p:tgtEl>
                                          <p:spTgt spid="9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00"/>
                                        </p:tgtEl>
                                        <p:attrNameLst>
                                          <p:attrName>style.visibility</p:attrName>
                                        </p:attrNameLst>
                                      </p:cBhvr>
                                      <p:to>
                                        <p:strVal val="visible"/>
                                      </p:to>
                                    </p:set>
                                    <p:anim calcmode="lin" valueType="num">
                                      <p:cBhvr additive="base">
                                        <p:cTn id="32" dur="500" fill="hold"/>
                                        <p:tgtEl>
                                          <p:spTgt spid="100"/>
                                        </p:tgtEl>
                                        <p:attrNameLst>
                                          <p:attrName>ppt_x</p:attrName>
                                        </p:attrNameLst>
                                      </p:cBhvr>
                                      <p:tavLst>
                                        <p:tav tm="0">
                                          <p:val>
                                            <p:strVal val="1+#ppt_w/2"/>
                                          </p:val>
                                        </p:tav>
                                        <p:tav tm="100000">
                                          <p:val>
                                            <p:strVal val="#ppt_x"/>
                                          </p:val>
                                        </p:tav>
                                      </p:tavLst>
                                    </p:anim>
                                    <p:anim calcmode="lin" valueType="num">
                                      <p:cBhvr additive="base">
                                        <p:cTn id="33" dur="500" fill="hold"/>
                                        <p:tgtEl>
                                          <p:spTgt spid="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utoUpdateAnimBg="0"/>
      <p:bldP spid="99" grpId="0" autoUpdateAnimBg="0"/>
      <p:bldP spid="10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3352" y="1412776"/>
            <a:ext cx="11665296" cy="222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latin typeface="楷体_GB2312" pitchFamily="49" charset="-122"/>
              </a:rPr>
              <a:t>原因：</a:t>
            </a:r>
          </a:p>
          <a:p>
            <a:pPr algn="just" eaLnBrk="1" hangingPunct="1">
              <a:lnSpc>
                <a:spcPct val="150000"/>
              </a:lnSpc>
            </a:pPr>
            <a:r>
              <a:rPr lang="zh-CN" altLang="en-US" dirty="0">
                <a:latin typeface="楷体_GB2312" pitchFamily="49" charset="-122"/>
              </a:rPr>
              <a:t>    这是由于能量最低的能带对应于最内层的电子，它们的电子轨道很小，在不同原子间很少相互重叠，因此较窄。能量较高的外层电子轨道，在不同原子间有较多重叠，则能带较宽。</a:t>
            </a:r>
          </a:p>
        </p:txBody>
      </p:sp>
      <p:sp>
        <p:nvSpPr>
          <p:cNvPr id="3" name="Text Box 3"/>
          <p:cNvSpPr txBox="1">
            <a:spLocks noChangeArrowheads="1"/>
          </p:cNvSpPr>
          <p:nvPr/>
        </p:nvSpPr>
        <p:spPr bwMode="auto">
          <a:xfrm>
            <a:off x="191344" y="836712"/>
            <a:ext cx="600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latin typeface="楷体_GB2312" pitchFamily="49" charset="-122"/>
              </a:rPr>
              <a:t>说明：越低的能带越窄，越高的能带越宽。</a:t>
            </a:r>
          </a:p>
        </p:txBody>
      </p:sp>
      <p:sp>
        <p:nvSpPr>
          <p:cNvPr id="4" name="Text Box 4"/>
          <p:cNvSpPr txBox="1">
            <a:spLocks noChangeArrowheads="1"/>
          </p:cNvSpPr>
          <p:nvPr/>
        </p:nvSpPr>
        <p:spPr bwMode="auto">
          <a:xfrm>
            <a:off x="335360" y="3861048"/>
            <a:ext cx="495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3</a:t>
            </a:r>
            <a:r>
              <a:rPr lang="zh-CN" altLang="en-US" dirty="0"/>
              <a:t>、电子在能带中的填充</a:t>
            </a:r>
            <a:r>
              <a:rPr lang="en-US" altLang="zh-CN" dirty="0"/>
              <a:t>:</a:t>
            </a:r>
          </a:p>
        </p:txBody>
      </p:sp>
      <p:sp>
        <p:nvSpPr>
          <p:cNvPr id="5" name="Rectangle 5"/>
          <p:cNvSpPr>
            <a:spLocks noChangeArrowheads="1"/>
          </p:cNvSpPr>
          <p:nvPr/>
        </p:nvSpPr>
        <p:spPr bwMode="auto">
          <a:xfrm>
            <a:off x="767408" y="4509120"/>
            <a:ext cx="1002010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电子在能带中的填充方式服从</a:t>
            </a:r>
            <a:r>
              <a:rPr lang="zh-CN" altLang="en-US" dirty="0">
                <a:solidFill>
                  <a:srgbClr val="0000FF"/>
                </a:solidFill>
              </a:rPr>
              <a:t>能量最小原理</a:t>
            </a:r>
            <a:r>
              <a:rPr lang="zh-CN" altLang="en-US" dirty="0" smtClean="0">
                <a:solidFill>
                  <a:srgbClr val="0000FF"/>
                </a:solidFill>
              </a:rPr>
              <a:t>和泡利不相容原理</a:t>
            </a:r>
            <a:r>
              <a:rPr lang="zh-CN" altLang="en-US" dirty="0">
                <a:solidFill>
                  <a:srgbClr val="0000FF"/>
                </a:solidFill>
              </a:rPr>
              <a:t>。</a:t>
            </a:r>
          </a:p>
        </p:txBody>
      </p:sp>
      <p:sp>
        <p:nvSpPr>
          <p:cNvPr id="6" name="Text Box 6"/>
          <p:cNvSpPr txBox="1">
            <a:spLocks noChangeArrowheads="1"/>
          </p:cNvSpPr>
          <p:nvPr/>
        </p:nvSpPr>
        <p:spPr bwMode="auto">
          <a:xfrm>
            <a:off x="839416" y="5157192"/>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1)  </a:t>
            </a:r>
            <a:r>
              <a:rPr lang="zh-CN" altLang="en-US" dirty="0"/>
              <a:t>能带可填充的电子数</a:t>
            </a:r>
            <a:r>
              <a:rPr lang="en-US" altLang="zh-CN" dirty="0"/>
              <a:t>:</a:t>
            </a:r>
          </a:p>
        </p:txBody>
      </p:sp>
      <p:graphicFrame>
        <p:nvGraphicFramePr>
          <p:cNvPr id="7" name="Object 7"/>
          <p:cNvGraphicFramePr>
            <a:graphicFrameLocks noChangeAspect="1"/>
          </p:cNvGraphicFramePr>
          <p:nvPr>
            <p:extLst>
              <p:ext uri="{D42A27DB-BD31-4B8C-83A1-F6EECF244321}">
                <p14:modId xmlns:p14="http://schemas.microsoft.com/office/powerpoint/2010/main" val="936382864"/>
              </p:ext>
            </p:extLst>
          </p:nvPr>
        </p:nvGraphicFramePr>
        <p:xfrm>
          <a:off x="5108947" y="5682332"/>
          <a:ext cx="1849438" cy="474663"/>
        </p:xfrm>
        <a:graphic>
          <a:graphicData uri="http://schemas.openxmlformats.org/presentationml/2006/ole">
            <mc:AlternateContent xmlns:mc="http://schemas.openxmlformats.org/markup-compatibility/2006">
              <mc:Choice xmlns:v="urn:schemas-microsoft-com:vml" Requires="v">
                <p:oleObj spid="_x0000_s85042" name="Equation" r:id="rId3" imgW="837836" imgH="215806" progId="Equation.3">
                  <p:embed/>
                </p:oleObj>
              </mc:Choice>
              <mc:Fallback>
                <p:oleObj name="Equation" r:id="rId3" imgW="837836"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8947" y="5682332"/>
                        <a:ext cx="1849438"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3385638435"/>
              </p:ext>
            </p:extLst>
          </p:nvPr>
        </p:nvGraphicFramePr>
        <p:xfrm>
          <a:off x="5108947" y="6215732"/>
          <a:ext cx="1828800" cy="460375"/>
        </p:xfrm>
        <a:graphic>
          <a:graphicData uri="http://schemas.openxmlformats.org/presentationml/2006/ole">
            <mc:AlternateContent xmlns:mc="http://schemas.openxmlformats.org/markup-compatibility/2006">
              <mc:Choice xmlns:v="urn:schemas-microsoft-com:vml" Requires="v">
                <p:oleObj spid="_x0000_s85043" name="Equation" r:id="rId5" imgW="850531" imgH="215806" progId="Equation.3">
                  <p:embed/>
                </p:oleObj>
              </mc:Choice>
              <mc:Fallback>
                <p:oleObj name="Equation" r:id="rId5" imgW="850531"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947" y="6215732"/>
                        <a:ext cx="182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3771922816"/>
              </p:ext>
            </p:extLst>
          </p:nvPr>
        </p:nvGraphicFramePr>
        <p:xfrm>
          <a:off x="7521947" y="5995070"/>
          <a:ext cx="2535238" cy="466725"/>
        </p:xfrm>
        <a:graphic>
          <a:graphicData uri="http://schemas.openxmlformats.org/presentationml/2006/ole">
            <mc:AlternateContent xmlns:mc="http://schemas.openxmlformats.org/markup-compatibility/2006">
              <mc:Choice xmlns:v="urn:schemas-microsoft-com:vml" Requires="v">
                <p:oleObj spid="_x0000_s85044" name="公式" r:id="rId7" imgW="1129810" imgH="215806" progId="Equation.3">
                  <p:embed/>
                </p:oleObj>
              </mc:Choice>
              <mc:Fallback>
                <p:oleObj name="公式" r:id="rId7" imgW="1129810"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21947" y="5995070"/>
                        <a:ext cx="253523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
          <p:cNvSpPr>
            <a:spLocks noChangeArrowheads="1"/>
          </p:cNvSpPr>
          <p:nvPr/>
        </p:nvSpPr>
        <p:spPr bwMode="auto">
          <a:xfrm>
            <a:off x="1703512" y="6021288"/>
            <a:ext cx="3049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由泡利不相容原理：</a:t>
            </a:r>
          </a:p>
        </p:txBody>
      </p:sp>
    </p:spTree>
    <p:extLst>
      <p:ext uri="{BB962C8B-B14F-4D97-AF65-F5344CB8AC3E}">
        <p14:creationId xmlns:p14="http://schemas.microsoft.com/office/powerpoint/2010/main" val="151810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utoUpdateAnimBg="0"/>
      <p:bldP spid="5" grpId="0" autoUpdateAnimBg="0"/>
      <p:bldP spid="6" grpId="0" autoUpdateAnimBg="0"/>
      <p:bldP spid="1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168696" y="908720"/>
            <a:ext cx="964907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     即能带所容纳的电子数为相应的原子能级所容纳的电子数的 </a:t>
            </a:r>
            <a:r>
              <a:rPr lang="en-US" altLang="zh-CN" i="1" dirty="0">
                <a:solidFill>
                  <a:srgbClr val="0000FF"/>
                </a:solidFill>
              </a:rPr>
              <a:t>N </a:t>
            </a:r>
            <a:r>
              <a:rPr lang="zh-CN" altLang="en-US" dirty="0">
                <a:solidFill>
                  <a:srgbClr val="0000FF"/>
                </a:solidFill>
              </a:rPr>
              <a:t>倍。</a:t>
            </a:r>
          </a:p>
        </p:txBody>
      </p:sp>
      <p:sp>
        <p:nvSpPr>
          <p:cNvPr id="3" name="Text Box 8"/>
          <p:cNvSpPr txBox="1">
            <a:spLocks noChangeArrowheads="1"/>
          </p:cNvSpPr>
          <p:nvPr/>
        </p:nvSpPr>
        <p:spPr bwMode="auto">
          <a:xfrm>
            <a:off x="335360" y="162880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2 )  </a:t>
            </a:r>
            <a:r>
              <a:rPr lang="zh-CN" altLang="en-US" dirty="0"/>
              <a:t>填充方式</a:t>
            </a:r>
            <a:r>
              <a:rPr lang="en-US" altLang="zh-CN" dirty="0"/>
              <a:t>:</a:t>
            </a:r>
          </a:p>
        </p:txBody>
      </p:sp>
      <p:sp>
        <p:nvSpPr>
          <p:cNvPr id="4" name="Text Box 9"/>
          <p:cNvSpPr txBox="1">
            <a:spLocks noChangeArrowheads="1"/>
          </p:cNvSpPr>
          <p:nvPr/>
        </p:nvSpPr>
        <p:spPr bwMode="auto">
          <a:xfrm>
            <a:off x="911424" y="3933056"/>
            <a:ext cx="78486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zh-CN" altLang="en-US" dirty="0">
                <a:solidFill>
                  <a:srgbClr val="0000FF"/>
                </a:solidFill>
              </a:rPr>
              <a:t>满带：</a:t>
            </a:r>
            <a:r>
              <a:rPr lang="zh-CN" altLang="en-US" dirty="0"/>
              <a:t>如果一个能带中的每一个能级都被电子填满，                            </a:t>
            </a:r>
          </a:p>
          <a:p>
            <a:pPr algn="just" eaLnBrk="1" hangingPunct="1">
              <a:lnSpc>
                <a:spcPct val="60000"/>
              </a:lnSpc>
              <a:spcBef>
                <a:spcPct val="50000"/>
              </a:spcBef>
            </a:pPr>
            <a:r>
              <a:rPr lang="zh-CN" altLang="en-US" dirty="0"/>
              <a:t>            这样的能带称为满带。（</a:t>
            </a:r>
            <a:r>
              <a:rPr lang="zh-CN" altLang="en-US" dirty="0">
                <a:solidFill>
                  <a:srgbClr val="0000FF"/>
                </a:solidFill>
              </a:rPr>
              <a:t>填满电子</a:t>
            </a:r>
            <a:r>
              <a:rPr lang="zh-CN" altLang="en-US" dirty="0"/>
              <a:t>）</a:t>
            </a:r>
          </a:p>
        </p:txBody>
      </p:sp>
      <p:sp>
        <p:nvSpPr>
          <p:cNvPr id="5" name="Rectangle 12"/>
          <p:cNvSpPr>
            <a:spLocks noChangeArrowheads="1"/>
          </p:cNvSpPr>
          <p:nvPr/>
        </p:nvSpPr>
        <p:spPr bwMode="auto">
          <a:xfrm>
            <a:off x="839416" y="2276872"/>
            <a:ext cx="280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由能量最小原理：</a:t>
            </a:r>
          </a:p>
        </p:txBody>
      </p:sp>
      <p:sp>
        <p:nvSpPr>
          <p:cNvPr id="6" name="Rectangle 13"/>
          <p:cNvSpPr>
            <a:spLocks noChangeArrowheads="1"/>
          </p:cNvSpPr>
          <p:nvPr/>
        </p:nvSpPr>
        <p:spPr bwMode="auto">
          <a:xfrm>
            <a:off x="3287688" y="2276872"/>
            <a:ext cx="282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正常态由低到高。</a:t>
            </a:r>
          </a:p>
        </p:txBody>
      </p:sp>
      <p:sp>
        <p:nvSpPr>
          <p:cNvPr id="7" name="Text Box 14"/>
          <p:cNvSpPr txBox="1">
            <a:spLocks noChangeArrowheads="1"/>
          </p:cNvSpPr>
          <p:nvPr/>
        </p:nvSpPr>
        <p:spPr bwMode="auto">
          <a:xfrm>
            <a:off x="407368" y="2924944"/>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3</a:t>
            </a:r>
            <a:r>
              <a:rPr lang="zh-CN" altLang="en-US" dirty="0"/>
              <a:t>）根据能带中电子填充方式的不同，能带可分为：</a:t>
            </a:r>
          </a:p>
        </p:txBody>
      </p:sp>
      <p:sp>
        <p:nvSpPr>
          <p:cNvPr id="8" name="Rectangle 15"/>
          <p:cNvSpPr>
            <a:spLocks noChangeArrowheads="1"/>
          </p:cNvSpPr>
          <p:nvPr/>
        </p:nvSpPr>
        <p:spPr bwMode="auto">
          <a:xfrm>
            <a:off x="911424" y="4874444"/>
            <a:ext cx="84582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价带：</a:t>
            </a:r>
            <a:r>
              <a:rPr lang="zh-CN" altLang="en-US"/>
              <a:t>由</a:t>
            </a:r>
            <a:r>
              <a:rPr lang="zh-CN" altLang="en-US">
                <a:solidFill>
                  <a:srgbClr val="0000FF"/>
                </a:solidFill>
              </a:rPr>
              <a:t>价电子</a:t>
            </a:r>
            <a:r>
              <a:rPr lang="zh-CN" altLang="en-US"/>
              <a:t>能级分裂而形成的能带称为价带。价带可能</a:t>
            </a:r>
          </a:p>
          <a:p>
            <a:pPr eaLnBrk="1" hangingPunct="1">
              <a:lnSpc>
                <a:spcPct val="60000"/>
              </a:lnSpc>
              <a:spcBef>
                <a:spcPct val="50000"/>
              </a:spcBef>
            </a:pPr>
            <a:r>
              <a:rPr lang="zh-CN" altLang="en-US"/>
              <a:t>            是满带，也可能是不满的。</a:t>
            </a:r>
          </a:p>
        </p:txBody>
      </p:sp>
      <p:sp>
        <p:nvSpPr>
          <p:cNvPr id="9" name="Rectangle 16"/>
          <p:cNvSpPr>
            <a:spLocks noChangeArrowheads="1"/>
          </p:cNvSpPr>
          <p:nvPr/>
        </p:nvSpPr>
        <p:spPr bwMode="auto">
          <a:xfrm>
            <a:off x="925711" y="5703119"/>
            <a:ext cx="85550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rgbClr val="0000FF"/>
                </a:solidFill>
              </a:rPr>
              <a:t>空带：</a:t>
            </a:r>
            <a:r>
              <a:rPr lang="zh-CN" altLang="en-US"/>
              <a:t>如果一个能带在未被激发的正常情况下没有电子填入，</a:t>
            </a:r>
          </a:p>
          <a:p>
            <a:pPr eaLnBrk="1" hangingPunct="1">
              <a:lnSpc>
                <a:spcPct val="50000"/>
              </a:lnSpc>
              <a:spcBef>
                <a:spcPct val="50000"/>
              </a:spcBef>
            </a:pPr>
            <a:r>
              <a:rPr lang="zh-CN" altLang="en-US"/>
              <a:t>            这样的能带称为空带。（</a:t>
            </a:r>
            <a:r>
              <a:rPr lang="zh-CN" altLang="en-US">
                <a:solidFill>
                  <a:srgbClr val="0000FF"/>
                </a:solidFill>
              </a:rPr>
              <a:t>未填电子</a:t>
            </a:r>
            <a:r>
              <a:rPr lang="zh-CN" altLang="en-US"/>
              <a:t>，处于价带上面）</a:t>
            </a:r>
          </a:p>
        </p:txBody>
      </p:sp>
    </p:spTree>
    <p:extLst>
      <p:ext uri="{BB962C8B-B14F-4D97-AF65-F5344CB8AC3E}">
        <p14:creationId xmlns:p14="http://schemas.microsoft.com/office/powerpoint/2010/main" val="147260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P spid="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911424" y="1484784"/>
            <a:ext cx="500752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solidFill>
                  <a:srgbClr val="0000FF"/>
                </a:solidFill>
              </a:rPr>
              <a:t>导带</a:t>
            </a:r>
            <a:r>
              <a:rPr lang="zh-CN" altLang="en-US" dirty="0"/>
              <a:t>：未被电子填满的价带或完</a:t>
            </a:r>
          </a:p>
          <a:p>
            <a:pPr>
              <a:lnSpc>
                <a:spcPct val="50000"/>
              </a:lnSpc>
              <a:spcBef>
                <a:spcPct val="50000"/>
              </a:spcBef>
            </a:pPr>
            <a:r>
              <a:rPr lang="zh-CN" altLang="en-US" dirty="0"/>
              <a:t>            全没有电子的空带统称为</a:t>
            </a:r>
          </a:p>
          <a:p>
            <a:pPr>
              <a:lnSpc>
                <a:spcPct val="50000"/>
              </a:lnSpc>
              <a:spcBef>
                <a:spcPct val="50000"/>
              </a:spcBef>
            </a:pPr>
            <a:r>
              <a:rPr lang="zh-CN" altLang="en-US" dirty="0"/>
              <a:t>            导带。</a:t>
            </a:r>
          </a:p>
        </p:txBody>
      </p:sp>
      <p:sp>
        <p:nvSpPr>
          <p:cNvPr id="3" name="Line 5"/>
          <p:cNvSpPr>
            <a:spLocks noChangeShapeType="1"/>
          </p:cNvSpPr>
          <p:nvPr/>
        </p:nvSpPr>
        <p:spPr bwMode="auto">
          <a:xfrm flipV="1">
            <a:off x="6304384" y="926852"/>
            <a:ext cx="0" cy="289560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4" name="Rectangle 6"/>
          <p:cNvSpPr>
            <a:spLocks noChangeArrowheads="1"/>
          </p:cNvSpPr>
          <p:nvPr/>
        </p:nvSpPr>
        <p:spPr bwMode="auto">
          <a:xfrm>
            <a:off x="6456784" y="1091952"/>
            <a:ext cx="1066800" cy="4572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 name="Group 7"/>
          <p:cNvGrpSpPr>
            <a:grpSpLocks/>
          </p:cNvGrpSpPr>
          <p:nvPr/>
        </p:nvGrpSpPr>
        <p:grpSpPr bwMode="auto">
          <a:xfrm>
            <a:off x="6456784" y="2006352"/>
            <a:ext cx="1066800" cy="533400"/>
            <a:chOff x="4320" y="1920"/>
            <a:chExt cx="672" cy="336"/>
          </a:xfrm>
        </p:grpSpPr>
        <p:sp>
          <p:nvSpPr>
            <p:cNvPr id="6" name="Rectangle 8"/>
            <p:cNvSpPr>
              <a:spLocks noChangeArrowheads="1"/>
            </p:cNvSpPr>
            <p:nvPr/>
          </p:nvSpPr>
          <p:spPr bwMode="auto">
            <a:xfrm>
              <a:off x="4320" y="1920"/>
              <a:ext cx="672" cy="96"/>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 name="Rectangle 9" descr="宽上对角线"/>
            <p:cNvSpPr>
              <a:spLocks noChangeArrowheads="1"/>
            </p:cNvSpPr>
            <p:nvPr/>
          </p:nvSpPr>
          <p:spPr bwMode="auto">
            <a:xfrm>
              <a:off x="4320" y="2016"/>
              <a:ext cx="672" cy="240"/>
            </a:xfrm>
            <a:prstGeom prst="rect">
              <a:avLst/>
            </a:prstGeom>
            <a:pattFill prst="wdUpDiag">
              <a:fgClr>
                <a:srgbClr val="FF99CC"/>
              </a:fgClr>
              <a:bgClr>
                <a:srgbClr val="FFFFFF"/>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8" name="Rectangle 10" descr="宽上对角线"/>
          <p:cNvSpPr>
            <a:spLocks noChangeArrowheads="1"/>
          </p:cNvSpPr>
          <p:nvPr/>
        </p:nvSpPr>
        <p:spPr bwMode="auto">
          <a:xfrm>
            <a:off x="6456784" y="2996952"/>
            <a:ext cx="1066800" cy="533400"/>
          </a:xfrm>
          <a:prstGeom prst="rect">
            <a:avLst/>
          </a:prstGeom>
          <a:pattFill prst="wdUpDiag">
            <a:fgClr>
              <a:srgbClr val="FF99CC"/>
            </a:fgClr>
            <a:bgClr>
              <a:srgbClr val="FFFFFF"/>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 name="Text Box 11"/>
          <p:cNvSpPr txBox="1">
            <a:spLocks noChangeArrowheads="1"/>
          </p:cNvSpPr>
          <p:nvPr/>
        </p:nvSpPr>
        <p:spPr bwMode="auto">
          <a:xfrm>
            <a:off x="7752184" y="2996952"/>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a:t>满带</a:t>
            </a:r>
          </a:p>
        </p:txBody>
      </p:sp>
      <p:sp>
        <p:nvSpPr>
          <p:cNvPr id="10" name="Text Box 12"/>
          <p:cNvSpPr txBox="1">
            <a:spLocks noChangeArrowheads="1"/>
          </p:cNvSpPr>
          <p:nvPr/>
        </p:nvSpPr>
        <p:spPr bwMode="auto">
          <a:xfrm>
            <a:off x="7752184" y="1091952"/>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a:t>空带</a:t>
            </a:r>
          </a:p>
        </p:txBody>
      </p:sp>
      <p:sp>
        <p:nvSpPr>
          <p:cNvPr id="11" name="Text Box 13"/>
          <p:cNvSpPr txBox="1">
            <a:spLocks noChangeArrowheads="1"/>
          </p:cNvSpPr>
          <p:nvPr/>
        </p:nvSpPr>
        <p:spPr bwMode="auto">
          <a:xfrm>
            <a:off x="7752184" y="2082552"/>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a:t>价带</a:t>
            </a:r>
          </a:p>
        </p:txBody>
      </p:sp>
      <p:grpSp>
        <p:nvGrpSpPr>
          <p:cNvPr id="12" name="Group 14"/>
          <p:cNvGrpSpPr>
            <a:grpSpLocks/>
          </p:cNvGrpSpPr>
          <p:nvPr/>
        </p:nvGrpSpPr>
        <p:grpSpPr bwMode="auto">
          <a:xfrm>
            <a:off x="8895184" y="1384052"/>
            <a:ext cx="1600200" cy="1066800"/>
            <a:chOff x="4704" y="1488"/>
            <a:chExt cx="1008" cy="672"/>
          </a:xfrm>
        </p:grpSpPr>
        <p:sp>
          <p:nvSpPr>
            <p:cNvPr id="13" name="AutoShape 15"/>
            <p:cNvSpPr>
              <a:spLocks/>
            </p:cNvSpPr>
            <p:nvPr/>
          </p:nvSpPr>
          <p:spPr bwMode="auto">
            <a:xfrm>
              <a:off x="4752" y="1488"/>
              <a:ext cx="96" cy="672"/>
            </a:xfrm>
            <a:prstGeom prst="rightBrace">
              <a:avLst>
                <a:gd name="adj1" fmla="val 58333"/>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 name="Text Box 16"/>
            <p:cNvSpPr txBox="1">
              <a:spLocks noChangeArrowheads="1"/>
            </p:cNvSpPr>
            <p:nvPr/>
          </p:nvSpPr>
          <p:spPr bwMode="auto">
            <a:xfrm>
              <a:off x="4704" y="168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a:t>导带</a:t>
              </a:r>
            </a:p>
          </p:txBody>
        </p:sp>
      </p:grpSp>
      <p:sp>
        <p:nvSpPr>
          <p:cNvPr id="15" name="Rectangle 17"/>
          <p:cNvSpPr>
            <a:spLocks noChangeArrowheads="1"/>
          </p:cNvSpPr>
          <p:nvPr/>
        </p:nvSpPr>
        <p:spPr bwMode="auto">
          <a:xfrm>
            <a:off x="191344" y="3501008"/>
            <a:ext cx="522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dirty="0"/>
              <a:t>3) </a:t>
            </a:r>
            <a:r>
              <a:rPr lang="zh-CN" altLang="en-US" dirty="0"/>
              <a:t>导电性与能带填充状态的关系：</a:t>
            </a:r>
          </a:p>
        </p:txBody>
      </p:sp>
      <p:sp>
        <p:nvSpPr>
          <p:cNvPr id="16" name="Rectangle 18"/>
          <p:cNvSpPr>
            <a:spLocks noChangeArrowheads="1"/>
          </p:cNvSpPr>
          <p:nvPr/>
        </p:nvSpPr>
        <p:spPr bwMode="auto">
          <a:xfrm>
            <a:off x="479376" y="4149080"/>
            <a:ext cx="514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dirty="0"/>
              <a:t>A</a:t>
            </a:r>
            <a:r>
              <a:rPr lang="zh-CN" altLang="en-US" dirty="0"/>
              <a:t>、满带中的电子无导电作用。</a:t>
            </a:r>
          </a:p>
        </p:txBody>
      </p:sp>
      <p:grpSp>
        <p:nvGrpSpPr>
          <p:cNvPr id="17" name="Group 19"/>
          <p:cNvGrpSpPr>
            <a:grpSpLocks/>
          </p:cNvGrpSpPr>
          <p:nvPr/>
        </p:nvGrpSpPr>
        <p:grpSpPr bwMode="auto">
          <a:xfrm>
            <a:off x="2030834" y="4887665"/>
            <a:ext cx="3786188" cy="1890712"/>
            <a:chOff x="559" y="2736"/>
            <a:chExt cx="2207" cy="1191"/>
          </a:xfrm>
        </p:grpSpPr>
        <p:sp>
          <p:nvSpPr>
            <p:cNvPr id="18" name="Line 20"/>
            <p:cNvSpPr>
              <a:spLocks noChangeShapeType="1"/>
            </p:cNvSpPr>
            <p:nvPr/>
          </p:nvSpPr>
          <p:spPr bwMode="auto">
            <a:xfrm>
              <a:off x="628" y="350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 name="Line 21"/>
            <p:cNvSpPr>
              <a:spLocks noChangeShapeType="1"/>
            </p:cNvSpPr>
            <p:nvPr/>
          </p:nvSpPr>
          <p:spPr bwMode="auto">
            <a:xfrm>
              <a:off x="628" y="3408"/>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 name="Line 22"/>
            <p:cNvSpPr>
              <a:spLocks noChangeShapeType="1"/>
            </p:cNvSpPr>
            <p:nvPr/>
          </p:nvSpPr>
          <p:spPr bwMode="auto">
            <a:xfrm>
              <a:off x="628" y="3325"/>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1" name="Line 23"/>
            <p:cNvSpPr>
              <a:spLocks noChangeShapeType="1"/>
            </p:cNvSpPr>
            <p:nvPr/>
          </p:nvSpPr>
          <p:spPr bwMode="auto">
            <a:xfrm>
              <a:off x="628" y="325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 name="Line 24"/>
            <p:cNvSpPr>
              <a:spLocks noChangeShapeType="1"/>
            </p:cNvSpPr>
            <p:nvPr/>
          </p:nvSpPr>
          <p:spPr bwMode="auto">
            <a:xfrm>
              <a:off x="628" y="318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3" name="Line 25"/>
            <p:cNvSpPr>
              <a:spLocks noChangeShapeType="1"/>
            </p:cNvSpPr>
            <p:nvPr/>
          </p:nvSpPr>
          <p:spPr bwMode="auto">
            <a:xfrm>
              <a:off x="628" y="318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4" name="Line 26"/>
            <p:cNvSpPr>
              <a:spLocks noChangeShapeType="1"/>
            </p:cNvSpPr>
            <p:nvPr/>
          </p:nvSpPr>
          <p:spPr bwMode="auto">
            <a:xfrm>
              <a:off x="628" y="318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5" name="Line 27"/>
            <p:cNvSpPr>
              <a:spLocks noChangeShapeType="1"/>
            </p:cNvSpPr>
            <p:nvPr/>
          </p:nvSpPr>
          <p:spPr bwMode="auto">
            <a:xfrm>
              <a:off x="628" y="318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 name="Line 28"/>
            <p:cNvSpPr>
              <a:spLocks noChangeShapeType="1"/>
            </p:cNvSpPr>
            <p:nvPr/>
          </p:nvSpPr>
          <p:spPr bwMode="auto">
            <a:xfrm>
              <a:off x="628" y="318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29"/>
            <p:cNvSpPr>
              <a:spLocks noChangeShapeType="1"/>
            </p:cNvSpPr>
            <p:nvPr/>
          </p:nvSpPr>
          <p:spPr bwMode="auto">
            <a:xfrm>
              <a:off x="628" y="318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Line 30"/>
            <p:cNvSpPr>
              <a:spLocks noChangeShapeType="1"/>
            </p:cNvSpPr>
            <p:nvPr/>
          </p:nvSpPr>
          <p:spPr bwMode="auto">
            <a:xfrm>
              <a:off x="628" y="311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31"/>
            <p:cNvSpPr>
              <a:spLocks noChangeShapeType="1"/>
            </p:cNvSpPr>
            <p:nvPr/>
          </p:nvSpPr>
          <p:spPr bwMode="auto">
            <a:xfrm>
              <a:off x="628" y="311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32"/>
            <p:cNvSpPr>
              <a:spLocks noChangeShapeType="1"/>
            </p:cNvSpPr>
            <p:nvPr/>
          </p:nvSpPr>
          <p:spPr bwMode="auto">
            <a:xfrm>
              <a:off x="628" y="302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Text Box 33"/>
            <p:cNvSpPr txBox="1">
              <a:spLocks noChangeArrowheads="1"/>
            </p:cNvSpPr>
            <p:nvPr/>
          </p:nvSpPr>
          <p:spPr bwMode="auto">
            <a:xfrm>
              <a:off x="559" y="3639"/>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满带中的电子跃迁</a:t>
              </a:r>
            </a:p>
          </p:txBody>
        </p:sp>
        <p:sp>
          <p:nvSpPr>
            <p:cNvPr id="32" name="AutoShape 34"/>
            <p:cNvSpPr>
              <a:spLocks noChangeArrowheads="1"/>
            </p:cNvSpPr>
            <p:nvPr/>
          </p:nvSpPr>
          <p:spPr bwMode="auto">
            <a:xfrm>
              <a:off x="2120" y="2928"/>
              <a:ext cx="646" cy="211"/>
            </a:xfrm>
            <a:prstGeom prst="wedgeEllipseCallout">
              <a:avLst>
                <a:gd name="adj1" fmla="val -67648"/>
                <a:gd name="adj2" fmla="val 10069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满带</a:t>
              </a:r>
            </a:p>
          </p:txBody>
        </p:sp>
        <p:graphicFrame>
          <p:nvGraphicFramePr>
            <p:cNvPr id="33" name="Object 35"/>
            <p:cNvGraphicFramePr>
              <a:graphicFrameLocks noChangeAspect="1"/>
            </p:cNvGraphicFramePr>
            <p:nvPr/>
          </p:nvGraphicFramePr>
          <p:xfrm>
            <a:off x="920" y="2940"/>
            <a:ext cx="132" cy="132"/>
          </p:xfrm>
          <a:graphic>
            <a:graphicData uri="http://schemas.openxmlformats.org/presentationml/2006/ole">
              <mc:AlternateContent xmlns:mc="http://schemas.openxmlformats.org/markup-compatibility/2006">
                <mc:Choice xmlns:v="urn:schemas-microsoft-com:vml" Requires="v">
                  <p:oleObj spid="_x0000_s86274" name="Equation" r:id="rId3" imgW="104737" imgH="104734" progId="Equation.3">
                    <p:embed/>
                  </p:oleObj>
                </mc:Choice>
                <mc:Fallback>
                  <p:oleObj name="Equation" r:id="rId3" imgW="104737" imgH="1047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 y="294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6"/>
            <p:cNvGraphicFramePr>
              <a:graphicFrameLocks noChangeAspect="1"/>
            </p:cNvGraphicFramePr>
            <p:nvPr/>
          </p:nvGraphicFramePr>
          <p:xfrm>
            <a:off x="1016" y="3036"/>
            <a:ext cx="132" cy="132"/>
          </p:xfrm>
          <a:graphic>
            <a:graphicData uri="http://schemas.openxmlformats.org/presentationml/2006/ole">
              <mc:AlternateContent xmlns:mc="http://schemas.openxmlformats.org/markup-compatibility/2006">
                <mc:Choice xmlns:v="urn:schemas-microsoft-com:vml" Requires="v">
                  <p:oleObj spid="_x0000_s86275" name="Equation" r:id="rId5" imgW="104737" imgH="104734" progId="Equation.3">
                    <p:embed/>
                  </p:oleObj>
                </mc:Choice>
                <mc:Fallback>
                  <p:oleObj name="Equation" r:id="rId5" imgW="104737" imgH="1047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6" y="303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37"/>
            <p:cNvGraphicFramePr>
              <a:graphicFrameLocks noChangeAspect="1"/>
            </p:cNvGraphicFramePr>
            <p:nvPr/>
          </p:nvGraphicFramePr>
          <p:xfrm>
            <a:off x="1112" y="3132"/>
            <a:ext cx="132" cy="132"/>
          </p:xfrm>
          <a:graphic>
            <a:graphicData uri="http://schemas.openxmlformats.org/presentationml/2006/ole">
              <mc:AlternateContent xmlns:mc="http://schemas.openxmlformats.org/markup-compatibility/2006">
                <mc:Choice xmlns:v="urn:schemas-microsoft-com:vml" Requires="v">
                  <p:oleObj spid="_x0000_s86276" name="Equation" r:id="rId7" imgW="104737" imgH="104734" progId="Equation.3">
                    <p:embed/>
                  </p:oleObj>
                </mc:Choice>
                <mc:Fallback>
                  <p:oleObj name="Equation" r:id="rId7" imgW="104737" imgH="1047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2" y="313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38"/>
            <p:cNvGraphicFramePr>
              <a:graphicFrameLocks noChangeAspect="1"/>
            </p:cNvGraphicFramePr>
            <p:nvPr/>
          </p:nvGraphicFramePr>
          <p:xfrm>
            <a:off x="1208" y="3228"/>
            <a:ext cx="132" cy="132"/>
          </p:xfrm>
          <a:graphic>
            <a:graphicData uri="http://schemas.openxmlformats.org/presentationml/2006/ole">
              <mc:AlternateContent xmlns:mc="http://schemas.openxmlformats.org/markup-compatibility/2006">
                <mc:Choice xmlns:v="urn:schemas-microsoft-com:vml" Requires="v">
                  <p:oleObj spid="_x0000_s86277" name="Equation" r:id="rId9" imgW="104737" imgH="104734" progId="Equation.3">
                    <p:embed/>
                  </p:oleObj>
                </mc:Choice>
                <mc:Fallback>
                  <p:oleObj name="Equation" r:id="rId9" imgW="104737" imgH="1047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8" y="322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39"/>
            <p:cNvGraphicFramePr>
              <a:graphicFrameLocks noChangeAspect="1"/>
            </p:cNvGraphicFramePr>
            <p:nvPr/>
          </p:nvGraphicFramePr>
          <p:xfrm>
            <a:off x="1304" y="3324"/>
            <a:ext cx="132" cy="132"/>
          </p:xfrm>
          <a:graphic>
            <a:graphicData uri="http://schemas.openxmlformats.org/presentationml/2006/ole">
              <mc:AlternateContent xmlns:mc="http://schemas.openxmlformats.org/markup-compatibility/2006">
                <mc:Choice xmlns:v="urn:schemas-microsoft-com:vml" Requires="v">
                  <p:oleObj spid="_x0000_s86278" name="Equation" r:id="rId11" imgW="104737" imgH="104734" progId="Equation.3">
                    <p:embed/>
                  </p:oleObj>
                </mc:Choice>
                <mc:Fallback>
                  <p:oleObj name="Equation"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4" y="332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40"/>
            <p:cNvGraphicFramePr>
              <a:graphicFrameLocks noChangeAspect="1"/>
            </p:cNvGraphicFramePr>
            <p:nvPr/>
          </p:nvGraphicFramePr>
          <p:xfrm>
            <a:off x="1400" y="3420"/>
            <a:ext cx="132" cy="132"/>
          </p:xfrm>
          <a:graphic>
            <a:graphicData uri="http://schemas.openxmlformats.org/presentationml/2006/ole">
              <mc:AlternateContent xmlns:mc="http://schemas.openxmlformats.org/markup-compatibility/2006">
                <mc:Choice xmlns:v="urn:schemas-microsoft-com:vml" Requires="v">
                  <p:oleObj spid="_x0000_s86279" name="Equation" r:id="rId13" imgW="104737" imgH="104734" progId="Equation.3">
                    <p:embed/>
                  </p:oleObj>
                </mc:Choice>
                <mc:Fallback>
                  <p:oleObj name="Equation"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00" y="342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41"/>
            <p:cNvGraphicFramePr>
              <a:graphicFrameLocks noChangeAspect="1"/>
            </p:cNvGraphicFramePr>
            <p:nvPr/>
          </p:nvGraphicFramePr>
          <p:xfrm>
            <a:off x="1352" y="3036"/>
            <a:ext cx="132" cy="132"/>
          </p:xfrm>
          <a:graphic>
            <a:graphicData uri="http://schemas.openxmlformats.org/presentationml/2006/ole">
              <mc:AlternateContent xmlns:mc="http://schemas.openxmlformats.org/markup-compatibility/2006">
                <mc:Choice xmlns:v="urn:schemas-microsoft-com:vml" Requires="v">
                  <p:oleObj spid="_x0000_s86280" name="Equation" r:id="rId15" imgW="104737" imgH="104734" progId="Equation.3">
                    <p:embed/>
                  </p:oleObj>
                </mc:Choice>
                <mc:Fallback>
                  <p:oleObj name="Equation" r:id="rId15" imgW="104737"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52" y="303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42"/>
            <p:cNvGraphicFramePr>
              <a:graphicFrameLocks noChangeAspect="1"/>
            </p:cNvGraphicFramePr>
            <p:nvPr/>
          </p:nvGraphicFramePr>
          <p:xfrm>
            <a:off x="1448" y="3132"/>
            <a:ext cx="132" cy="132"/>
          </p:xfrm>
          <a:graphic>
            <a:graphicData uri="http://schemas.openxmlformats.org/presentationml/2006/ole">
              <mc:AlternateContent xmlns:mc="http://schemas.openxmlformats.org/markup-compatibility/2006">
                <mc:Choice xmlns:v="urn:schemas-microsoft-com:vml" Requires="v">
                  <p:oleObj spid="_x0000_s86281" name="Equation" r:id="rId17" imgW="104737" imgH="104734" progId="Equation.3">
                    <p:embed/>
                  </p:oleObj>
                </mc:Choice>
                <mc:Fallback>
                  <p:oleObj name="Equation"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8" y="313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3"/>
            <p:cNvGraphicFramePr>
              <a:graphicFrameLocks noChangeAspect="1"/>
            </p:cNvGraphicFramePr>
            <p:nvPr/>
          </p:nvGraphicFramePr>
          <p:xfrm>
            <a:off x="1544" y="3228"/>
            <a:ext cx="132" cy="132"/>
          </p:xfrm>
          <a:graphic>
            <a:graphicData uri="http://schemas.openxmlformats.org/presentationml/2006/ole">
              <mc:AlternateContent xmlns:mc="http://schemas.openxmlformats.org/markup-compatibility/2006">
                <mc:Choice xmlns:v="urn:schemas-microsoft-com:vml" Requires="v">
                  <p:oleObj spid="_x0000_s86282" name="Equation" r:id="rId19" imgW="104737" imgH="104734" progId="Equation.3">
                    <p:embed/>
                  </p:oleObj>
                </mc:Choice>
                <mc:Fallback>
                  <p:oleObj name="Equation"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44" y="322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4"/>
            <p:cNvGraphicFramePr>
              <a:graphicFrameLocks noChangeAspect="1"/>
            </p:cNvGraphicFramePr>
            <p:nvPr/>
          </p:nvGraphicFramePr>
          <p:xfrm>
            <a:off x="1640" y="3324"/>
            <a:ext cx="132" cy="132"/>
          </p:xfrm>
          <a:graphic>
            <a:graphicData uri="http://schemas.openxmlformats.org/presentationml/2006/ole">
              <mc:AlternateContent xmlns:mc="http://schemas.openxmlformats.org/markup-compatibility/2006">
                <mc:Choice xmlns:v="urn:schemas-microsoft-com:vml" Requires="v">
                  <p:oleObj spid="_x0000_s86283" name="Equation" r:id="rId21" imgW="104737" imgH="104734" progId="Equation.3">
                    <p:embed/>
                  </p:oleObj>
                </mc:Choice>
                <mc:Fallback>
                  <p:oleObj name="Equation"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40" y="332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5"/>
            <p:cNvGraphicFramePr>
              <a:graphicFrameLocks noChangeAspect="1"/>
            </p:cNvGraphicFramePr>
            <p:nvPr/>
          </p:nvGraphicFramePr>
          <p:xfrm>
            <a:off x="1736" y="3420"/>
            <a:ext cx="132" cy="132"/>
          </p:xfrm>
          <a:graphic>
            <a:graphicData uri="http://schemas.openxmlformats.org/presentationml/2006/ole">
              <mc:AlternateContent xmlns:mc="http://schemas.openxmlformats.org/markup-compatibility/2006">
                <mc:Choice xmlns:v="urn:schemas-microsoft-com:vml" Requires="v">
                  <p:oleObj spid="_x0000_s86284" name="Equation" r:id="rId23" imgW="104737" imgH="104734" progId="Equation.3">
                    <p:embed/>
                  </p:oleObj>
                </mc:Choice>
                <mc:Fallback>
                  <p:oleObj name="Equation"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36" y="342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46"/>
            <p:cNvSpPr>
              <a:spLocks noChangeShapeType="1"/>
            </p:cNvSpPr>
            <p:nvPr/>
          </p:nvSpPr>
          <p:spPr bwMode="auto">
            <a:xfrm>
              <a:off x="632" y="2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Line 47"/>
            <p:cNvSpPr>
              <a:spLocks noChangeShapeType="1"/>
            </p:cNvSpPr>
            <p:nvPr/>
          </p:nvSpPr>
          <p:spPr bwMode="auto">
            <a:xfrm>
              <a:off x="632" y="2928"/>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6" name="Object 48"/>
            <p:cNvGraphicFramePr>
              <a:graphicFrameLocks noChangeAspect="1"/>
            </p:cNvGraphicFramePr>
            <p:nvPr/>
          </p:nvGraphicFramePr>
          <p:xfrm>
            <a:off x="728" y="2748"/>
            <a:ext cx="132" cy="132"/>
          </p:xfrm>
          <a:graphic>
            <a:graphicData uri="http://schemas.openxmlformats.org/presentationml/2006/ole">
              <mc:AlternateContent xmlns:mc="http://schemas.openxmlformats.org/markup-compatibility/2006">
                <mc:Choice xmlns:v="urn:schemas-microsoft-com:vml" Requires="v">
                  <p:oleObj spid="_x0000_s86285" name="Equation" r:id="rId25" imgW="104737" imgH="104734" progId="Equation.3">
                    <p:embed/>
                  </p:oleObj>
                </mc:Choice>
                <mc:Fallback>
                  <p:oleObj name="Equation" r:id="rId25" imgW="104737" imgH="10473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8" y="274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49"/>
            <p:cNvGraphicFramePr>
              <a:graphicFrameLocks noChangeAspect="1"/>
            </p:cNvGraphicFramePr>
            <p:nvPr/>
          </p:nvGraphicFramePr>
          <p:xfrm>
            <a:off x="824" y="2844"/>
            <a:ext cx="132" cy="132"/>
          </p:xfrm>
          <a:graphic>
            <a:graphicData uri="http://schemas.openxmlformats.org/presentationml/2006/ole">
              <mc:AlternateContent xmlns:mc="http://schemas.openxmlformats.org/markup-compatibility/2006">
                <mc:Choice xmlns:v="urn:schemas-microsoft-com:vml" Requires="v">
                  <p:oleObj spid="_x0000_s86286" name="Equation" r:id="rId27" imgW="104737" imgH="104734" progId="Equation.3">
                    <p:embed/>
                  </p:oleObj>
                </mc:Choice>
                <mc:Fallback>
                  <p:oleObj name="Equation" r:id="rId27" imgW="104737" imgH="10473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4" y="2844"/>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50"/>
            <p:cNvGraphicFramePr>
              <a:graphicFrameLocks noChangeAspect="1"/>
            </p:cNvGraphicFramePr>
            <p:nvPr/>
          </p:nvGraphicFramePr>
          <p:xfrm>
            <a:off x="1028" y="2736"/>
            <a:ext cx="132" cy="132"/>
          </p:xfrm>
          <a:graphic>
            <a:graphicData uri="http://schemas.openxmlformats.org/presentationml/2006/ole">
              <mc:AlternateContent xmlns:mc="http://schemas.openxmlformats.org/markup-compatibility/2006">
                <mc:Choice xmlns:v="urn:schemas-microsoft-com:vml" Requires="v">
                  <p:oleObj spid="_x0000_s86287" name="Equation" r:id="rId29" imgW="104737" imgH="104734" progId="Equation.3">
                    <p:embed/>
                  </p:oleObj>
                </mc:Choice>
                <mc:Fallback>
                  <p:oleObj name="Equation"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28" y="273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51"/>
            <p:cNvGraphicFramePr>
              <a:graphicFrameLocks noChangeAspect="1"/>
            </p:cNvGraphicFramePr>
            <p:nvPr/>
          </p:nvGraphicFramePr>
          <p:xfrm>
            <a:off x="1124" y="2832"/>
            <a:ext cx="132" cy="132"/>
          </p:xfrm>
          <a:graphic>
            <a:graphicData uri="http://schemas.openxmlformats.org/presentationml/2006/ole">
              <mc:AlternateContent xmlns:mc="http://schemas.openxmlformats.org/markup-compatibility/2006">
                <mc:Choice xmlns:v="urn:schemas-microsoft-com:vml" Requires="v">
                  <p:oleObj spid="_x0000_s86288" name="Equation" r:id="rId31" imgW="104737" imgH="104734" progId="Equation.3">
                    <p:embed/>
                  </p:oleObj>
                </mc:Choice>
                <mc:Fallback>
                  <p:oleObj name="Equation"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124" y="283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2"/>
            <p:cNvGraphicFramePr>
              <a:graphicFrameLocks noChangeAspect="1"/>
            </p:cNvGraphicFramePr>
            <p:nvPr/>
          </p:nvGraphicFramePr>
          <p:xfrm>
            <a:off x="1220" y="2928"/>
            <a:ext cx="132" cy="132"/>
          </p:xfrm>
          <a:graphic>
            <a:graphicData uri="http://schemas.openxmlformats.org/presentationml/2006/ole">
              <mc:AlternateContent xmlns:mc="http://schemas.openxmlformats.org/markup-compatibility/2006">
                <mc:Choice xmlns:v="urn:schemas-microsoft-com:vml" Requires="v">
                  <p:oleObj spid="_x0000_s86289" name="Equation" r:id="rId33" imgW="104737" imgH="104734" progId="Equation.3">
                    <p:embed/>
                  </p:oleObj>
                </mc:Choice>
                <mc:Fallback>
                  <p:oleObj name="Equation"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20" y="292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Arc 53"/>
            <p:cNvSpPr>
              <a:spLocks/>
            </p:cNvSpPr>
            <p:nvPr/>
          </p:nvSpPr>
          <p:spPr bwMode="auto">
            <a:xfrm>
              <a:off x="968" y="2976"/>
              <a:ext cx="624" cy="336"/>
            </a:xfrm>
            <a:custGeom>
              <a:avLst/>
              <a:gdLst>
                <a:gd name="T0" fmla="*/ 0 w 21600"/>
                <a:gd name="T1" fmla="*/ 0 h 21600"/>
                <a:gd name="T2" fmla="*/ 624 w 21600"/>
                <a:gd name="T3" fmla="*/ 336 h 21600"/>
                <a:gd name="T4" fmla="*/ 0 w 21600"/>
                <a:gd name="T5" fmla="*/ 3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2" name="Arc 54"/>
            <p:cNvSpPr>
              <a:spLocks/>
            </p:cNvSpPr>
            <p:nvPr/>
          </p:nvSpPr>
          <p:spPr bwMode="auto">
            <a:xfrm rot="10800000">
              <a:off x="968" y="2976"/>
              <a:ext cx="624" cy="336"/>
            </a:xfrm>
            <a:custGeom>
              <a:avLst/>
              <a:gdLst>
                <a:gd name="T0" fmla="*/ 0 w 21600"/>
                <a:gd name="T1" fmla="*/ 0 h 21600"/>
                <a:gd name="T2" fmla="*/ 624 w 21600"/>
                <a:gd name="T3" fmla="*/ 336 h 21600"/>
                <a:gd name="T4" fmla="*/ 0 w 21600"/>
                <a:gd name="T5" fmla="*/ 3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3" name="Line 55"/>
            <p:cNvSpPr>
              <a:spLocks noChangeShapeType="1"/>
            </p:cNvSpPr>
            <p:nvPr/>
          </p:nvSpPr>
          <p:spPr bwMode="auto">
            <a:xfrm>
              <a:off x="1296" y="3024"/>
              <a:ext cx="96" cy="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sp>
        <p:nvSpPr>
          <p:cNvPr id="54" name="Rectangle 56"/>
          <p:cNvSpPr>
            <a:spLocks noChangeArrowheads="1"/>
          </p:cNvSpPr>
          <p:nvPr/>
        </p:nvSpPr>
        <p:spPr bwMode="auto">
          <a:xfrm>
            <a:off x="5820197" y="4671765"/>
            <a:ext cx="441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       满带中的电子在能带中的跃迁，总体效果不产生定向电流，所以满带中的电子不参与导电过程。</a:t>
            </a:r>
          </a:p>
        </p:txBody>
      </p:sp>
    </p:spTree>
    <p:extLst>
      <p:ext uri="{BB962C8B-B14F-4D97-AF65-F5344CB8AC3E}">
        <p14:creationId xmlns:p14="http://schemas.microsoft.com/office/powerpoint/2010/main" val="227192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up)">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4" grpId="0" animBg="1"/>
      <p:bldP spid="8" grpId="0" animBg="1"/>
      <p:bldP spid="9" grpId="0" autoUpdateAnimBg="0"/>
      <p:bldP spid="10" grpId="0" autoUpdateAnimBg="0"/>
      <p:bldP spid="11" grpId="0" autoUpdateAnimBg="0"/>
      <p:bldP spid="15" grpId="0" autoUpdateAnimBg="0"/>
      <p:bldP spid="16" grpId="0" autoUpdateAnimBg="0"/>
      <p:bldP spid="5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116632"/>
            <a:ext cx="500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dirty="0"/>
              <a:t>B</a:t>
            </a:r>
            <a:r>
              <a:rPr lang="zh-CN" altLang="en-US" dirty="0"/>
              <a:t>、未满的价带中电子有导电作用。</a:t>
            </a:r>
          </a:p>
        </p:txBody>
      </p:sp>
      <p:sp>
        <p:nvSpPr>
          <p:cNvPr id="3" name="Text Box 3"/>
          <p:cNvSpPr txBox="1">
            <a:spLocks noChangeArrowheads="1"/>
          </p:cNvSpPr>
          <p:nvPr/>
        </p:nvSpPr>
        <p:spPr bwMode="auto">
          <a:xfrm>
            <a:off x="263352" y="278092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C</a:t>
            </a:r>
            <a:r>
              <a:rPr lang="zh-CN" altLang="en-US" dirty="0"/>
              <a:t>、若电子受激从满带跃迁到空带，则空穴和电子均可导电 </a:t>
            </a:r>
            <a:r>
              <a:rPr lang="en-US" altLang="zh-CN" dirty="0"/>
              <a:t>.</a:t>
            </a:r>
          </a:p>
        </p:txBody>
      </p:sp>
      <p:grpSp>
        <p:nvGrpSpPr>
          <p:cNvPr id="4" name="Group 4"/>
          <p:cNvGrpSpPr>
            <a:grpSpLocks/>
          </p:cNvGrpSpPr>
          <p:nvPr/>
        </p:nvGrpSpPr>
        <p:grpSpPr bwMode="auto">
          <a:xfrm>
            <a:off x="2642419" y="914400"/>
            <a:ext cx="3571875" cy="1738313"/>
            <a:chOff x="775" y="480"/>
            <a:chExt cx="2231" cy="1095"/>
          </a:xfrm>
        </p:grpSpPr>
        <p:sp>
          <p:nvSpPr>
            <p:cNvPr id="5" name="Line 5"/>
            <p:cNvSpPr>
              <a:spLocks noChangeShapeType="1"/>
            </p:cNvSpPr>
            <p:nvPr/>
          </p:nvSpPr>
          <p:spPr bwMode="auto">
            <a:xfrm>
              <a:off x="868" y="115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 name="Line 6"/>
            <p:cNvSpPr>
              <a:spLocks noChangeShapeType="1"/>
            </p:cNvSpPr>
            <p:nvPr/>
          </p:nvSpPr>
          <p:spPr bwMode="auto">
            <a:xfrm>
              <a:off x="868" y="1056"/>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Line 7"/>
            <p:cNvSpPr>
              <a:spLocks noChangeShapeType="1"/>
            </p:cNvSpPr>
            <p:nvPr/>
          </p:nvSpPr>
          <p:spPr bwMode="auto">
            <a:xfrm>
              <a:off x="868" y="973"/>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 name="Line 8"/>
            <p:cNvSpPr>
              <a:spLocks noChangeShapeType="1"/>
            </p:cNvSpPr>
            <p:nvPr/>
          </p:nvSpPr>
          <p:spPr bwMode="auto">
            <a:xfrm>
              <a:off x="868" y="90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Line 9"/>
            <p:cNvSpPr>
              <a:spLocks noChangeShapeType="1"/>
            </p:cNvSpPr>
            <p:nvPr/>
          </p:nvSpPr>
          <p:spPr bwMode="auto">
            <a:xfrm>
              <a:off x="868"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868"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868"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868"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Line 13"/>
            <p:cNvSpPr>
              <a:spLocks noChangeShapeType="1"/>
            </p:cNvSpPr>
            <p:nvPr/>
          </p:nvSpPr>
          <p:spPr bwMode="auto">
            <a:xfrm>
              <a:off x="868"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Line 14"/>
            <p:cNvSpPr>
              <a:spLocks noChangeShapeType="1"/>
            </p:cNvSpPr>
            <p:nvPr/>
          </p:nvSpPr>
          <p:spPr bwMode="auto">
            <a:xfrm>
              <a:off x="868"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868" y="76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6" name="Line 16"/>
            <p:cNvSpPr>
              <a:spLocks noChangeShapeType="1"/>
            </p:cNvSpPr>
            <p:nvPr/>
          </p:nvSpPr>
          <p:spPr bwMode="auto">
            <a:xfrm>
              <a:off x="868" y="76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 name="Line 17"/>
            <p:cNvSpPr>
              <a:spLocks noChangeShapeType="1"/>
            </p:cNvSpPr>
            <p:nvPr/>
          </p:nvSpPr>
          <p:spPr bwMode="auto">
            <a:xfrm>
              <a:off x="868" y="67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 name="Text Box 18"/>
            <p:cNvSpPr txBox="1">
              <a:spLocks noChangeArrowheads="1"/>
            </p:cNvSpPr>
            <p:nvPr/>
          </p:nvSpPr>
          <p:spPr bwMode="auto">
            <a:xfrm>
              <a:off x="775" y="1287"/>
              <a:ext cx="1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导带中的电子跃迁</a:t>
              </a:r>
            </a:p>
          </p:txBody>
        </p:sp>
        <p:sp>
          <p:nvSpPr>
            <p:cNvPr id="19" name="AutoShape 19"/>
            <p:cNvSpPr>
              <a:spLocks noChangeArrowheads="1"/>
            </p:cNvSpPr>
            <p:nvPr/>
          </p:nvSpPr>
          <p:spPr bwMode="auto">
            <a:xfrm>
              <a:off x="2360" y="576"/>
              <a:ext cx="646" cy="211"/>
            </a:xfrm>
            <a:prstGeom prst="wedgeEllipseCallout">
              <a:avLst>
                <a:gd name="adj1" fmla="val -67648"/>
                <a:gd name="adj2" fmla="val 10069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导带</a:t>
              </a:r>
            </a:p>
          </p:txBody>
        </p:sp>
        <p:graphicFrame>
          <p:nvGraphicFramePr>
            <p:cNvPr id="20" name="Object 20"/>
            <p:cNvGraphicFramePr>
              <a:graphicFrameLocks noChangeAspect="1"/>
            </p:cNvGraphicFramePr>
            <p:nvPr/>
          </p:nvGraphicFramePr>
          <p:xfrm>
            <a:off x="1352" y="780"/>
            <a:ext cx="132" cy="132"/>
          </p:xfrm>
          <a:graphic>
            <a:graphicData uri="http://schemas.openxmlformats.org/presentationml/2006/ole">
              <mc:AlternateContent xmlns:mc="http://schemas.openxmlformats.org/markup-compatibility/2006">
                <mc:Choice xmlns:v="urn:schemas-microsoft-com:vml" Requires="v">
                  <p:oleObj spid="_x0000_s87842" name="Equation" r:id="rId3" imgW="104737" imgH="104734" progId="Equation.3">
                    <p:embed/>
                  </p:oleObj>
                </mc:Choice>
                <mc:Fallback>
                  <p:oleObj name="Equation" r:id="rId3" imgW="104737" imgH="1047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2" y="78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p:cNvGraphicFramePr>
              <a:graphicFrameLocks noChangeAspect="1"/>
            </p:cNvGraphicFramePr>
            <p:nvPr/>
          </p:nvGraphicFramePr>
          <p:xfrm>
            <a:off x="1448" y="876"/>
            <a:ext cx="132" cy="132"/>
          </p:xfrm>
          <a:graphic>
            <a:graphicData uri="http://schemas.openxmlformats.org/presentationml/2006/ole">
              <mc:AlternateContent xmlns:mc="http://schemas.openxmlformats.org/markup-compatibility/2006">
                <mc:Choice xmlns:v="urn:schemas-microsoft-com:vml" Requires="v">
                  <p:oleObj spid="_x0000_s87843" name="Equation" r:id="rId5" imgW="104737" imgH="104734" progId="Equation.3">
                    <p:embed/>
                  </p:oleObj>
                </mc:Choice>
                <mc:Fallback>
                  <p:oleObj name="Equation" r:id="rId5" imgW="104737" imgH="1047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8" y="8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1544" y="972"/>
            <a:ext cx="132" cy="132"/>
          </p:xfrm>
          <a:graphic>
            <a:graphicData uri="http://schemas.openxmlformats.org/presentationml/2006/ole">
              <mc:AlternateContent xmlns:mc="http://schemas.openxmlformats.org/markup-compatibility/2006">
                <mc:Choice xmlns:v="urn:schemas-microsoft-com:vml" Requires="v">
                  <p:oleObj spid="_x0000_s87844" name="Equation" r:id="rId7" imgW="104737" imgH="104734" progId="Equation.3">
                    <p:embed/>
                  </p:oleObj>
                </mc:Choice>
                <mc:Fallback>
                  <p:oleObj name="Equation" r:id="rId7" imgW="104737" imgH="1047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4" y="97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1640" y="1068"/>
            <a:ext cx="132" cy="132"/>
          </p:xfrm>
          <a:graphic>
            <a:graphicData uri="http://schemas.openxmlformats.org/presentationml/2006/ole">
              <mc:AlternateContent xmlns:mc="http://schemas.openxmlformats.org/markup-compatibility/2006">
                <mc:Choice xmlns:v="urn:schemas-microsoft-com:vml" Requires="v">
                  <p:oleObj spid="_x0000_s87845" name="Equation" r:id="rId9" imgW="104737" imgH="104734" progId="Equation.3">
                    <p:embed/>
                  </p:oleObj>
                </mc:Choice>
                <mc:Fallback>
                  <p:oleObj name="Equation" r:id="rId9" imgW="104737" imgH="1047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0" y="106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1680" y="780"/>
            <a:ext cx="132" cy="132"/>
          </p:xfrm>
          <a:graphic>
            <a:graphicData uri="http://schemas.openxmlformats.org/presentationml/2006/ole">
              <mc:AlternateContent xmlns:mc="http://schemas.openxmlformats.org/markup-compatibility/2006">
                <mc:Choice xmlns:v="urn:schemas-microsoft-com:vml" Requires="v">
                  <p:oleObj spid="_x0000_s87846" name="Equation" r:id="rId11" imgW="104737" imgH="104734" progId="Equation.3">
                    <p:embed/>
                  </p:oleObj>
                </mc:Choice>
                <mc:Fallback>
                  <p:oleObj name="Equation"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0" y="78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5"/>
            <p:cNvGraphicFramePr>
              <a:graphicFrameLocks noChangeAspect="1"/>
            </p:cNvGraphicFramePr>
            <p:nvPr/>
          </p:nvGraphicFramePr>
          <p:xfrm>
            <a:off x="1784" y="876"/>
            <a:ext cx="132" cy="132"/>
          </p:xfrm>
          <a:graphic>
            <a:graphicData uri="http://schemas.openxmlformats.org/presentationml/2006/ole">
              <mc:AlternateContent xmlns:mc="http://schemas.openxmlformats.org/markup-compatibility/2006">
                <mc:Choice xmlns:v="urn:schemas-microsoft-com:vml" Requires="v">
                  <p:oleObj spid="_x0000_s87847" name="Equation" r:id="rId13" imgW="104737" imgH="104734" progId="Equation.3">
                    <p:embed/>
                  </p:oleObj>
                </mc:Choice>
                <mc:Fallback>
                  <p:oleObj name="Equation"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84" y="8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1880" y="972"/>
            <a:ext cx="132" cy="132"/>
          </p:xfrm>
          <a:graphic>
            <a:graphicData uri="http://schemas.openxmlformats.org/presentationml/2006/ole">
              <mc:AlternateContent xmlns:mc="http://schemas.openxmlformats.org/markup-compatibility/2006">
                <mc:Choice xmlns:v="urn:schemas-microsoft-com:vml" Requires="v">
                  <p:oleObj spid="_x0000_s87848" name="Equation" r:id="rId15" imgW="104737" imgH="104734" progId="Equation.3">
                    <p:embed/>
                  </p:oleObj>
                </mc:Choice>
                <mc:Fallback>
                  <p:oleObj name="Equation" r:id="rId15" imgW="104737"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0" y="97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1976" y="1068"/>
            <a:ext cx="132" cy="132"/>
          </p:xfrm>
          <a:graphic>
            <a:graphicData uri="http://schemas.openxmlformats.org/presentationml/2006/ole">
              <mc:AlternateContent xmlns:mc="http://schemas.openxmlformats.org/markup-compatibility/2006">
                <mc:Choice xmlns:v="urn:schemas-microsoft-com:vml" Requires="v">
                  <p:oleObj spid="_x0000_s87849" name="Equation" r:id="rId17" imgW="104737" imgH="104734" progId="Equation.3">
                    <p:embed/>
                  </p:oleObj>
                </mc:Choice>
                <mc:Fallback>
                  <p:oleObj name="Equation"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76" y="106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28"/>
            <p:cNvSpPr>
              <a:spLocks noChangeShapeType="1"/>
            </p:cNvSpPr>
            <p:nvPr/>
          </p:nvSpPr>
          <p:spPr bwMode="auto">
            <a:xfrm>
              <a:off x="872" y="48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 name="Line 29"/>
            <p:cNvSpPr>
              <a:spLocks noChangeShapeType="1"/>
            </p:cNvSpPr>
            <p:nvPr/>
          </p:nvSpPr>
          <p:spPr bwMode="auto">
            <a:xfrm>
              <a:off x="872" y="576"/>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30"/>
            <p:cNvSpPr>
              <a:spLocks noChangeShapeType="1"/>
            </p:cNvSpPr>
            <p:nvPr/>
          </p:nvSpPr>
          <p:spPr bwMode="auto">
            <a:xfrm flipV="1">
              <a:off x="1728" y="624"/>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31" name="Group 31"/>
          <p:cNvGrpSpPr>
            <a:grpSpLocks/>
          </p:cNvGrpSpPr>
          <p:nvPr/>
        </p:nvGrpSpPr>
        <p:grpSpPr bwMode="auto">
          <a:xfrm>
            <a:off x="6528619" y="990600"/>
            <a:ext cx="3571875" cy="1738313"/>
            <a:chOff x="3079" y="480"/>
            <a:chExt cx="2231" cy="1095"/>
          </a:xfrm>
        </p:grpSpPr>
        <p:sp>
          <p:nvSpPr>
            <p:cNvPr id="32" name="Line 32"/>
            <p:cNvSpPr>
              <a:spLocks noChangeShapeType="1"/>
            </p:cNvSpPr>
            <p:nvPr/>
          </p:nvSpPr>
          <p:spPr bwMode="auto">
            <a:xfrm>
              <a:off x="3172" y="115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Line 33"/>
            <p:cNvSpPr>
              <a:spLocks noChangeShapeType="1"/>
            </p:cNvSpPr>
            <p:nvPr/>
          </p:nvSpPr>
          <p:spPr bwMode="auto">
            <a:xfrm>
              <a:off x="3172" y="1056"/>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4" name="Line 34"/>
            <p:cNvSpPr>
              <a:spLocks noChangeShapeType="1"/>
            </p:cNvSpPr>
            <p:nvPr/>
          </p:nvSpPr>
          <p:spPr bwMode="auto">
            <a:xfrm>
              <a:off x="3172" y="973"/>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5" name="Line 35"/>
            <p:cNvSpPr>
              <a:spLocks noChangeShapeType="1"/>
            </p:cNvSpPr>
            <p:nvPr/>
          </p:nvSpPr>
          <p:spPr bwMode="auto">
            <a:xfrm>
              <a:off x="3172" y="90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 name="Line 36"/>
            <p:cNvSpPr>
              <a:spLocks noChangeShapeType="1"/>
            </p:cNvSpPr>
            <p:nvPr/>
          </p:nvSpPr>
          <p:spPr bwMode="auto">
            <a:xfrm>
              <a:off x="3172"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Line 37"/>
            <p:cNvSpPr>
              <a:spLocks noChangeShapeType="1"/>
            </p:cNvSpPr>
            <p:nvPr/>
          </p:nvSpPr>
          <p:spPr bwMode="auto">
            <a:xfrm>
              <a:off x="3172"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 name="Line 38"/>
            <p:cNvSpPr>
              <a:spLocks noChangeShapeType="1"/>
            </p:cNvSpPr>
            <p:nvPr/>
          </p:nvSpPr>
          <p:spPr bwMode="auto">
            <a:xfrm>
              <a:off x="3172"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3172"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 name="Line 40"/>
            <p:cNvSpPr>
              <a:spLocks noChangeShapeType="1"/>
            </p:cNvSpPr>
            <p:nvPr/>
          </p:nvSpPr>
          <p:spPr bwMode="auto">
            <a:xfrm>
              <a:off x="3172"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1" name="Line 41"/>
            <p:cNvSpPr>
              <a:spLocks noChangeShapeType="1"/>
            </p:cNvSpPr>
            <p:nvPr/>
          </p:nvSpPr>
          <p:spPr bwMode="auto">
            <a:xfrm>
              <a:off x="3172" y="83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2" name="Line 42"/>
            <p:cNvSpPr>
              <a:spLocks noChangeShapeType="1"/>
            </p:cNvSpPr>
            <p:nvPr/>
          </p:nvSpPr>
          <p:spPr bwMode="auto">
            <a:xfrm>
              <a:off x="3172" y="76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3" name="Line 43"/>
            <p:cNvSpPr>
              <a:spLocks noChangeShapeType="1"/>
            </p:cNvSpPr>
            <p:nvPr/>
          </p:nvSpPr>
          <p:spPr bwMode="auto">
            <a:xfrm>
              <a:off x="3172" y="76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 name="Line 44"/>
            <p:cNvSpPr>
              <a:spLocks noChangeShapeType="1"/>
            </p:cNvSpPr>
            <p:nvPr/>
          </p:nvSpPr>
          <p:spPr bwMode="auto">
            <a:xfrm>
              <a:off x="3172" y="67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5" name="Text Box 45"/>
            <p:cNvSpPr txBox="1">
              <a:spLocks noChangeArrowheads="1"/>
            </p:cNvSpPr>
            <p:nvPr/>
          </p:nvSpPr>
          <p:spPr bwMode="auto">
            <a:xfrm>
              <a:off x="3079" y="1287"/>
              <a:ext cx="16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导带中的电子跃迁</a:t>
              </a:r>
            </a:p>
          </p:txBody>
        </p:sp>
        <p:sp>
          <p:nvSpPr>
            <p:cNvPr id="46" name="AutoShape 46"/>
            <p:cNvSpPr>
              <a:spLocks noChangeArrowheads="1"/>
            </p:cNvSpPr>
            <p:nvPr/>
          </p:nvSpPr>
          <p:spPr bwMode="auto">
            <a:xfrm>
              <a:off x="4664" y="576"/>
              <a:ext cx="646" cy="211"/>
            </a:xfrm>
            <a:prstGeom prst="wedgeEllipseCallout">
              <a:avLst>
                <a:gd name="adj1" fmla="val -67648"/>
                <a:gd name="adj2" fmla="val 10069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导带</a:t>
              </a:r>
            </a:p>
          </p:txBody>
        </p:sp>
        <p:graphicFrame>
          <p:nvGraphicFramePr>
            <p:cNvPr id="47" name="Object 47"/>
            <p:cNvGraphicFramePr>
              <a:graphicFrameLocks noChangeAspect="1"/>
            </p:cNvGraphicFramePr>
            <p:nvPr/>
          </p:nvGraphicFramePr>
          <p:xfrm>
            <a:off x="3656" y="780"/>
            <a:ext cx="132" cy="132"/>
          </p:xfrm>
          <a:graphic>
            <a:graphicData uri="http://schemas.openxmlformats.org/presentationml/2006/ole">
              <mc:AlternateContent xmlns:mc="http://schemas.openxmlformats.org/markup-compatibility/2006">
                <mc:Choice xmlns:v="urn:schemas-microsoft-com:vml" Requires="v">
                  <p:oleObj spid="_x0000_s87850" name="Equation" r:id="rId19" imgW="104737" imgH="104734" progId="Equation.3">
                    <p:embed/>
                  </p:oleObj>
                </mc:Choice>
                <mc:Fallback>
                  <p:oleObj name="Equation"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56" y="780"/>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48"/>
            <p:cNvGraphicFramePr>
              <a:graphicFrameLocks noChangeAspect="1"/>
            </p:cNvGraphicFramePr>
            <p:nvPr/>
          </p:nvGraphicFramePr>
          <p:xfrm>
            <a:off x="3752" y="876"/>
            <a:ext cx="132" cy="132"/>
          </p:xfrm>
          <a:graphic>
            <a:graphicData uri="http://schemas.openxmlformats.org/presentationml/2006/ole">
              <mc:AlternateContent xmlns:mc="http://schemas.openxmlformats.org/markup-compatibility/2006">
                <mc:Choice xmlns:v="urn:schemas-microsoft-com:vml" Requires="v">
                  <p:oleObj spid="_x0000_s87851" name="Equation" r:id="rId21" imgW="104737" imgH="104734" progId="Equation.3">
                    <p:embed/>
                  </p:oleObj>
                </mc:Choice>
                <mc:Fallback>
                  <p:oleObj name="Equation"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52" y="8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49"/>
            <p:cNvGraphicFramePr>
              <a:graphicFrameLocks noChangeAspect="1"/>
            </p:cNvGraphicFramePr>
            <p:nvPr/>
          </p:nvGraphicFramePr>
          <p:xfrm>
            <a:off x="3848" y="972"/>
            <a:ext cx="132" cy="132"/>
          </p:xfrm>
          <a:graphic>
            <a:graphicData uri="http://schemas.openxmlformats.org/presentationml/2006/ole">
              <mc:AlternateContent xmlns:mc="http://schemas.openxmlformats.org/markup-compatibility/2006">
                <mc:Choice xmlns:v="urn:schemas-microsoft-com:vml" Requires="v">
                  <p:oleObj spid="_x0000_s87852" name="Equation" r:id="rId23" imgW="104737" imgH="104734" progId="Equation.3">
                    <p:embed/>
                  </p:oleObj>
                </mc:Choice>
                <mc:Fallback>
                  <p:oleObj name="Equation"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48" y="97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50"/>
            <p:cNvGraphicFramePr>
              <a:graphicFrameLocks noChangeAspect="1"/>
            </p:cNvGraphicFramePr>
            <p:nvPr/>
          </p:nvGraphicFramePr>
          <p:xfrm>
            <a:off x="3944" y="1068"/>
            <a:ext cx="132" cy="132"/>
          </p:xfrm>
          <a:graphic>
            <a:graphicData uri="http://schemas.openxmlformats.org/presentationml/2006/ole">
              <mc:AlternateContent xmlns:mc="http://schemas.openxmlformats.org/markup-compatibility/2006">
                <mc:Choice xmlns:v="urn:schemas-microsoft-com:vml" Requires="v">
                  <p:oleObj spid="_x0000_s87853" name="Equation" r:id="rId25" imgW="104737" imgH="104734" progId="Equation.3">
                    <p:embed/>
                  </p:oleObj>
                </mc:Choice>
                <mc:Fallback>
                  <p:oleObj name="Equation" r:id="rId25" imgW="104737" imgH="10473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44" y="106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1"/>
            <p:cNvGraphicFramePr>
              <a:graphicFrameLocks noChangeAspect="1"/>
            </p:cNvGraphicFramePr>
            <p:nvPr/>
          </p:nvGraphicFramePr>
          <p:xfrm>
            <a:off x="3984" y="567"/>
            <a:ext cx="132" cy="132"/>
          </p:xfrm>
          <a:graphic>
            <a:graphicData uri="http://schemas.openxmlformats.org/presentationml/2006/ole">
              <mc:AlternateContent xmlns:mc="http://schemas.openxmlformats.org/markup-compatibility/2006">
                <mc:Choice xmlns:v="urn:schemas-microsoft-com:vml" Requires="v">
                  <p:oleObj spid="_x0000_s87854" name="Equation" r:id="rId27" imgW="104737" imgH="104734" progId="Equation.3">
                    <p:embed/>
                  </p:oleObj>
                </mc:Choice>
                <mc:Fallback>
                  <p:oleObj name="Equation" r:id="rId27" imgW="104737" imgH="10473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84" y="56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2"/>
            <p:cNvGraphicFramePr>
              <a:graphicFrameLocks noChangeAspect="1"/>
            </p:cNvGraphicFramePr>
            <p:nvPr/>
          </p:nvGraphicFramePr>
          <p:xfrm>
            <a:off x="4088" y="876"/>
            <a:ext cx="132" cy="132"/>
          </p:xfrm>
          <a:graphic>
            <a:graphicData uri="http://schemas.openxmlformats.org/presentationml/2006/ole">
              <mc:AlternateContent xmlns:mc="http://schemas.openxmlformats.org/markup-compatibility/2006">
                <mc:Choice xmlns:v="urn:schemas-microsoft-com:vml" Requires="v">
                  <p:oleObj spid="_x0000_s87855" name="Equation" r:id="rId29" imgW="104737" imgH="104734" progId="Equation.3">
                    <p:embed/>
                  </p:oleObj>
                </mc:Choice>
                <mc:Fallback>
                  <p:oleObj name="Equation"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088" y="87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53"/>
            <p:cNvGraphicFramePr>
              <a:graphicFrameLocks noChangeAspect="1"/>
            </p:cNvGraphicFramePr>
            <p:nvPr/>
          </p:nvGraphicFramePr>
          <p:xfrm>
            <a:off x="4184" y="972"/>
            <a:ext cx="132" cy="132"/>
          </p:xfrm>
          <a:graphic>
            <a:graphicData uri="http://schemas.openxmlformats.org/presentationml/2006/ole">
              <mc:AlternateContent xmlns:mc="http://schemas.openxmlformats.org/markup-compatibility/2006">
                <mc:Choice xmlns:v="urn:schemas-microsoft-com:vml" Requires="v">
                  <p:oleObj spid="_x0000_s87856" name="Equation" r:id="rId31" imgW="104737" imgH="104734" progId="Equation.3">
                    <p:embed/>
                  </p:oleObj>
                </mc:Choice>
                <mc:Fallback>
                  <p:oleObj name="Equation"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84" y="972"/>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54"/>
            <p:cNvGraphicFramePr>
              <a:graphicFrameLocks noChangeAspect="1"/>
            </p:cNvGraphicFramePr>
            <p:nvPr/>
          </p:nvGraphicFramePr>
          <p:xfrm>
            <a:off x="4280" y="1068"/>
            <a:ext cx="132" cy="132"/>
          </p:xfrm>
          <a:graphic>
            <a:graphicData uri="http://schemas.openxmlformats.org/presentationml/2006/ole">
              <mc:AlternateContent xmlns:mc="http://schemas.openxmlformats.org/markup-compatibility/2006">
                <mc:Choice xmlns:v="urn:schemas-microsoft-com:vml" Requires="v">
                  <p:oleObj spid="_x0000_s87857" name="Equation" r:id="rId33" imgW="104737" imgH="104734" progId="Equation.3">
                    <p:embed/>
                  </p:oleObj>
                </mc:Choice>
                <mc:Fallback>
                  <p:oleObj name="Equation"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80" y="1068"/>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 name="Line 55"/>
            <p:cNvSpPr>
              <a:spLocks noChangeShapeType="1"/>
            </p:cNvSpPr>
            <p:nvPr/>
          </p:nvSpPr>
          <p:spPr bwMode="auto">
            <a:xfrm>
              <a:off x="3176" y="48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6" name="Line 56"/>
            <p:cNvSpPr>
              <a:spLocks noChangeShapeType="1"/>
            </p:cNvSpPr>
            <p:nvPr/>
          </p:nvSpPr>
          <p:spPr bwMode="auto">
            <a:xfrm>
              <a:off x="3176" y="576"/>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7" name="Line 57"/>
            <p:cNvSpPr>
              <a:spLocks noChangeShapeType="1"/>
            </p:cNvSpPr>
            <p:nvPr/>
          </p:nvSpPr>
          <p:spPr bwMode="auto">
            <a:xfrm flipV="1">
              <a:off x="4032" y="624"/>
              <a:ext cx="0" cy="19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58" name="AutoShape 58"/>
            <p:cNvSpPr>
              <a:spLocks noChangeArrowheads="1"/>
            </p:cNvSpPr>
            <p:nvPr/>
          </p:nvSpPr>
          <p:spPr bwMode="auto">
            <a:xfrm>
              <a:off x="3984" y="807"/>
              <a:ext cx="48" cy="48"/>
            </a:xfrm>
            <a:prstGeom prst="flowChartConnector">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9" name="Group 59"/>
          <p:cNvGrpSpPr>
            <a:grpSpLocks/>
          </p:cNvGrpSpPr>
          <p:nvPr/>
        </p:nvGrpSpPr>
        <p:grpSpPr bwMode="auto">
          <a:xfrm>
            <a:off x="2561456" y="3290888"/>
            <a:ext cx="3933825" cy="3567112"/>
            <a:chOff x="1174" y="1929"/>
            <a:chExt cx="2426" cy="2247"/>
          </a:xfrm>
        </p:grpSpPr>
        <p:sp>
          <p:nvSpPr>
            <p:cNvPr id="60" name="Line 60"/>
            <p:cNvSpPr>
              <a:spLocks noChangeShapeType="1"/>
            </p:cNvSpPr>
            <p:nvPr/>
          </p:nvSpPr>
          <p:spPr bwMode="auto">
            <a:xfrm>
              <a:off x="1296" y="259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1" name="Line 61"/>
            <p:cNvSpPr>
              <a:spLocks noChangeShapeType="1"/>
            </p:cNvSpPr>
            <p:nvPr/>
          </p:nvSpPr>
          <p:spPr bwMode="auto">
            <a:xfrm>
              <a:off x="1244" y="2528"/>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2" name="Line 62"/>
            <p:cNvSpPr>
              <a:spLocks noChangeShapeType="1"/>
            </p:cNvSpPr>
            <p:nvPr/>
          </p:nvSpPr>
          <p:spPr bwMode="auto">
            <a:xfrm>
              <a:off x="1244" y="2457"/>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3" name="Line 63"/>
            <p:cNvSpPr>
              <a:spLocks noChangeShapeType="1"/>
            </p:cNvSpPr>
            <p:nvPr/>
          </p:nvSpPr>
          <p:spPr bwMode="auto">
            <a:xfrm>
              <a:off x="1244" y="2387"/>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 name="Line 64"/>
            <p:cNvSpPr>
              <a:spLocks noChangeShapeType="1"/>
            </p:cNvSpPr>
            <p:nvPr/>
          </p:nvSpPr>
          <p:spPr bwMode="auto">
            <a:xfrm>
              <a:off x="1244" y="221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5" name="Line 65"/>
            <p:cNvSpPr>
              <a:spLocks noChangeShapeType="1"/>
            </p:cNvSpPr>
            <p:nvPr/>
          </p:nvSpPr>
          <p:spPr bwMode="auto">
            <a:xfrm>
              <a:off x="1244" y="221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6" name="Line 66"/>
            <p:cNvSpPr>
              <a:spLocks noChangeShapeType="1"/>
            </p:cNvSpPr>
            <p:nvPr/>
          </p:nvSpPr>
          <p:spPr bwMode="auto">
            <a:xfrm>
              <a:off x="1244" y="221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7" name="Line 67"/>
            <p:cNvSpPr>
              <a:spLocks noChangeShapeType="1"/>
            </p:cNvSpPr>
            <p:nvPr/>
          </p:nvSpPr>
          <p:spPr bwMode="auto">
            <a:xfrm>
              <a:off x="1244" y="211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8" name="Line 68"/>
            <p:cNvSpPr>
              <a:spLocks noChangeShapeType="1"/>
            </p:cNvSpPr>
            <p:nvPr/>
          </p:nvSpPr>
          <p:spPr bwMode="auto">
            <a:xfrm>
              <a:off x="1244" y="2208"/>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 name="Line 69"/>
            <p:cNvSpPr>
              <a:spLocks noChangeShapeType="1"/>
            </p:cNvSpPr>
            <p:nvPr/>
          </p:nvSpPr>
          <p:spPr bwMode="auto">
            <a:xfrm>
              <a:off x="1244" y="230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 name="Line 70"/>
            <p:cNvSpPr>
              <a:spLocks noChangeShapeType="1"/>
            </p:cNvSpPr>
            <p:nvPr/>
          </p:nvSpPr>
          <p:spPr bwMode="auto">
            <a:xfrm>
              <a:off x="1244" y="211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1" name="Line 71"/>
            <p:cNvSpPr>
              <a:spLocks noChangeShapeType="1"/>
            </p:cNvSpPr>
            <p:nvPr/>
          </p:nvSpPr>
          <p:spPr bwMode="auto">
            <a:xfrm>
              <a:off x="1244" y="2016"/>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2" name="Line 72"/>
            <p:cNvSpPr>
              <a:spLocks noChangeShapeType="1"/>
            </p:cNvSpPr>
            <p:nvPr/>
          </p:nvSpPr>
          <p:spPr bwMode="auto">
            <a:xfrm flipV="1">
              <a:off x="1728" y="2448"/>
              <a:ext cx="0" cy="57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3" name="Line 73"/>
            <p:cNvSpPr>
              <a:spLocks noChangeShapeType="1"/>
            </p:cNvSpPr>
            <p:nvPr/>
          </p:nvSpPr>
          <p:spPr bwMode="auto">
            <a:xfrm>
              <a:off x="2112" y="2592"/>
              <a:ext cx="0" cy="528"/>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74" name="Object 74"/>
            <p:cNvGraphicFramePr>
              <a:graphicFrameLocks noChangeAspect="1"/>
            </p:cNvGraphicFramePr>
            <p:nvPr/>
          </p:nvGraphicFramePr>
          <p:xfrm>
            <a:off x="2136" y="2703"/>
            <a:ext cx="456" cy="335"/>
          </p:xfrm>
          <a:graphic>
            <a:graphicData uri="http://schemas.openxmlformats.org/presentationml/2006/ole">
              <mc:AlternateContent xmlns:mc="http://schemas.openxmlformats.org/markup-compatibility/2006">
                <mc:Choice xmlns:v="urn:schemas-microsoft-com:vml" Requires="v">
                  <p:oleObj spid="_x0000_s87858" name="公式" r:id="rId35" imgW="304668" imgH="241195" progId="Equation.3">
                    <p:embed/>
                  </p:oleObj>
                </mc:Choice>
                <mc:Fallback>
                  <p:oleObj name="公式" r:id="rId35" imgW="304668" imgH="24119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136" y="2703"/>
                          <a:ext cx="45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AutoShape 75"/>
            <p:cNvSpPr>
              <a:spLocks noChangeArrowheads="1"/>
            </p:cNvSpPr>
            <p:nvPr/>
          </p:nvSpPr>
          <p:spPr bwMode="auto">
            <a:xfrm>
              <a:off x="2650" y="1929"/>
              <a:ext cx="950" cy="282"/>
            </a:xfrm>
            <a:prstGeom prst="wedgeRoundRectCallout">
              <a:avLst>
                <a:gd name="adj1" fmla="val -67083"/>
                <a:gd name="adj2" fmla="val 112500"/>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空带</a:t>
              </a:r>
              <a:r>
                <a:rPr lang="zh-CN" altLang="en-US" sz="1800"/>
                <a:t>（导带）</a:t>
              </a:r>
            </a:p>
          </p:txBody>
        </p:sp>
        <p:sp>
          <p:nvSpPr>
            <p:cNvPr id="76" name="AutoShape 76"/>
            <p:cNvSpPr>
              <a:spLocks noChangeArrowheads="1"/>
            </p:cNvSpPr>
            <p:nvPr/>
          </p:nvSpPr>
          <p:spPr bwMode="auto">
            <a:xfrm>
              <a:off x="2880" y="2736"/>
              <a:ext cx="532" cy="247"/>
            </a:xfrm>
            <a:prstGeom prst="wedgeEllipseCallout">
              <a:avLst>
                <a:gd name="adj1" fmla="val -100565"/>
                <a:gd name="adj2" fmla="val 16398"/>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禁带</a:t>
              </a:r>
            </a:p>
          </p:txBody>
        </p:sp>
        <p:grpSp>
          <p:nvGrpSpPr>
            <p:cNvPr id="77" name="Group 77"/>
            <p:cNvGrpSpPr>
              <a:grpSpLocks/>
            </p:cNvGrpSpPr>
            <p:nvPr/>
          </p:nvGrpSpPr>
          <p:grpSpPr bwMode="auto">
            <a:xfrm>
              <a:off x="1174" y="3081"/>
              <a:ext cx="2234" cy="1095"/>
              <a:chOff x="694" y="3033"/>
              <a:chExt cx="2234" cy="1095"/>
            </a:xfrm>
          </p:grpSpPr>
          <p:sp>
            <p:nvSpPr>
              <p:cNvPr id="78" name="Line 78"/>
              <p:cNvSpPr>
                <a:spLocks noChangeShapeType="1"/>
              </p:cNvSpPr>
              <p:nvPr/>
            </p:nvSpPr>
            <p:spPr bwMode="auto">
              <a:xfrm>
                <a:off x="790" y="380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 name="Line 79"/>
              <p:cNvSpPr>
                <a:spLocks noChangeShapeType="1"/>
              </p:cNvSpPr>
              <p:nvPr/>
            </p:nvSpPr>
            <p:spPr bwMode="auto">
              <a:xfrm>
                <a:off x="790" y="3705"/>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0" name="Line 80"/>
              <p:cNvSpPr>
                <a:spLocks noChangeShapeType="1"/>
              </p:cNvSpPr>
              <p:nvPr/>
            </p:nvSpPr>
            <p:spPr bwMode="auto">
              <a:xfrm>
                <a:off x="790" y="362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1" name="Line 81"/>
              <p:cNvSpPr>
                <a:spLocks noChangeShapeType="1"/>
              </p:cNvSpPr>
              <p:nvPr/>
            </p:nvSpPr>
            <p:spPr bwMode="auto">
              <a:xfrm>
                <a:off x="790" y="355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2" name="Line 82"/>
              <p:cNvSpPr>
                <a:spLocks noChangeShapeType="1"/>
              </p:cNvSpPr>
              <p:nvPr/>
            </p:nvSpPr>
            <p:spPr bwMode="auto">
              <a:xfrm>
                <a:off x="790" y="348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3" name="Line 83"/>
              <p:cNvSpPr>
                <a:spLocks noChangeShapeType="1"/>
              </p:cNvSpPr>
              <p:nvPr/>
            </p:nvSpPr>
            <p:spPr bwMode="auto">
              <a:xfrm>
                <a:off x="790" y="348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4" name="Line 84"/>
              <p:cNvSpPr>
                <a:spLocks noChangeShapeType="1"/>
              </p:cNvSpPr>
              <p:nvPr/>
            </p:nvSpPr>
            <p:spPr bwMode="auto">
              <a:xfrm>
                <a:off x="790" y="348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5" name="Line 85"/>
              <p:cNvSpPr>
                <a:spLocks noChangeShapeType="1"/>
              </p:cNvSpPr>
              <p:nvPr/>
            </p:nvSpPr>
            <p:spPr bwMode="auto">
              <a:xfrm>
                <a:off x="790" y="348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6" name="Line 86"/>
              <p:cNvSpPr>
                <a:spLocks noChangeShapeType="1"/>
              </p:cNvSpPr>
              <p:nvPr/>
            </p:nvSpPr>
            <p:spPr bwMode="auto">
              <a:xfrm>
                <a:off x="790" y="348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7" name="Line 87"/>
              <p:cNvSpPr>
                <a:spLocks noChangeShapeType="1"/>
              </p:cNvSpPr>
              <p:nvPr/>
            </p:nvSpPr>
            <p:spPr bwMode="auto">
              <a:xfrm>
                <a:off x="790" y="348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 name="Line 88"/>
              <p:cNvSpPr>
                <a:spLocks noChangeShapeType="1"/>
              </p:cNvSpPr>
              <p:nvPr/>
            </p:nvSpPr>
            <p:spPr bwMode="auto">
              <a:xfrm>
                <a:off x="790" y="341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9" name="Line 89"/>
              <p:cNvSpPr>
                <a:spLocks noChangeShapeType="1"/>
              </p:cNvSpPr>
              <p:nvPr/>
            </p:nvSpPr>
            <p:spPr bwMode="auto">
              <a:xfrm>
                <a:off x="790" y="341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0" name="Line 90"/>
              <p:cNvSpPr>
                <a:spLocks noChangeShapeType="1"/>
              </p:cNvSpPr>
              <p:nvPr/>
            </p:nvSpPr>
            <p:spPr bwMode="auto">
              <a:xfrm>
                <a:off x="790" y="3321"/>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1" name="Text Box 91"/>
              <p:cNvSpPr txBox="1">
                <a:spLocks noChangeArrowheads="1"/>
              </p:cNvSpPr>
              <p:nvPr/>
            </p:nvSpPr>
            <p:spPr bwMode="auto">
              <a:xfrm>
                <a:off x="694" y="3840"/>
                <a:ext cx="1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满带中的电子跃迁</a:t>
                </a:r>
              </a:p>
            </p:txBody>
          </p:sp>
          <p:sp>
            <p:nvSpPr>
              <p:cNvPr id="92" name="AutoShape 92"/>
              <p:cNvSpPr>
                <a:spLocks noChangeArrowheads="1"/>
              </p:cNvSpPr>
              <p:nvPr/>
            </p:nvSpPr>
            <p:spPr bwMode="auto">
              <a:xfrm>
                <a:off x="2282" y="3225"/>
                <a:ext cx="646" cy="211"/>
              </a:xfrm>
              <a:prstGeom prst="wedgeEllipseCallout">
                <a:avLst>
                  <a:gd name="adj1" fmla="val -67648"/>
                  <a:gd name="adj2" fmla="val 10069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满带</a:t>
                </a:r>
              </a:p>
            </p:txBody>
          </p:sp>
          <p:graphicFrame>
            <p:nvGraphicFramePr>
              <p:cNvPr id="93" name="Object 93"/>
              <p:cNvGraphicFramePr>
                <a:graphicFrameLocks noChangeAspect="1"/>
              </p:cNvGraphicFramePr>
              <p:nvPr/>
            </p:nvGraphicFramePr>
            <p:xfrm>
              <a:off x="1082" y="3237"/>
              <a:ext cx="132" cy="132"/>
            </p:xfrm>
            <a:graphic>
              <a:graphicData uri="http://schemas.openxmlformats.org/presentationml/2006/ole">
                <mc:AlternateContent xmlns:mc="http://schemas.openxmlformats.org/markup-compatibility/2006">
                  <mc:Choice xmlns:v="urn:schemas-microsoft-com:vml" Requires="v">
                    <p:oleObj spid="_x0000_s87859" name="Equation" r:id="rId37" imgW="104737" imgH="104734" progId="Equation.3">
                      <p:embed/>
                    </p:oleObj>
                  </mc:Choice>
                  <mc:Fallback>
                    <p:oleObj name="Equation" r:id="rId37" imgW="104737" imgH="10473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082" y="323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 name="Object 94"/>
              <p:cNvGraphicFramePr>
                <a:graphicFrameLocks noChangeAspect="1"/>
              </p:cNvGraphicFramePr>
              <p:nvPr/>
            </p:nvGraphicFramePr>
            <p:xfrm>
              <a:off x="1178" y="3333"/>
              <a:ext cx="132" cy="132"/>
            </p:xfrm>
            <a:graphic>
              <a:graphicData uri="http://schemas.openxmlformats.org/presentationml/2006/ole">
                <mc:AlternateContent xmlns:mc="http://schemas.openxmlformats.org/markup-compatibility/2006">
                  <mc:Choice xmlns:v="urn:schemas-microsoft-com:vml" Requires="v">
                    <p:oleObj spid="_x0000_s87860" name="Equation" r:id="rId39" imgW="104737" imgH="104734" progId="Equation.3">
                      <p:embed/>
                    </p:oleObj>
                  </mc:Choice>
                  <mc:Fallback>
                    <p:oleObj name="Equation" r:id="rId39" imgW="104737" imgH="10473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78" y="333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 name="Object 95"/>
              <p:cNvGraphicFramePr>
                <a:graphicFrameLocks noChangeAspect="1"/>
              </p:cNvGraphicFramePr>
              <p:nvPr/>
            </p:nvGraphicFramePr>
            <p:xfrm>
              <a:off x="1274" y="3429"/>
              <a:ext cx="132" cy="132"/>
            </p:xfrm>
            <a:graphic>
              <a:graphicData uri="http://schemas.openxmlformats.org/presentationml/2006/ole">
                <mc:AlternateContent xmlns:mc="http://schemas.openxmlformats.org/markup-compatibility/2006">
                  <mc:Choice xmlns:v="urn:schemas-microsoft-com:vml" Requires="v">
                    <p:oleObj spid="_x0000_s87861" name="Equation" r:id="rId41" imgW="104737" imgH="104734" progId="Equation.3">
                      <p:embed/>
                    </p:oleObj>
                  </mc:Choice>
                  <mc:Fallback>
                    <p:oleObj name="Equation" r:id="rId41" imgW="104737" imgH="10473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274" y="3429"/>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96"/>
              <p:cNvGraphicFramePr>
                <a:graphicFrameLocks noChangeAspect="1"/>
              </p:cNvGraphicFramePr>
              <p:nvPr/>
            </p:nvGraphicFramePr>
            <p:xfrm>
              <a:off x="1370" y="3525"/>
              <a:ext cx="132" cy="132"/>
            </p:xfrm>
            <a:graphic>
              <a:graphicData uri="http://schemas.openxmlformats.org/presentationml/2006/ole">
                <mc:AlternateContent xmlns:mc="http://schemas.openxmlformats.org/markup-compatibility/2006">
                  <mc:Choice xmlns:v="urn:schemas-microsoft-com:vml" Requires="v">
                    <p:oleObj spid="_x0000_s87862" name="Equation" r:id="rId43" imgW="104737" imgH="104734" progId="Equation.3">
                      <p:embed/>
                    </p:oleObj>
                  </mc:Choice>
                  <mc:Fallback>
                    <p:oleObj name="Equation" r:id="rId43" imgW="104737" imgH="10473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370" y="352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97"/>
              <p:cNvGraphicFramePr>
                <a:graphicFrameLocks noChangeAspect="1"/>
              </p:cNvGraphicFramePr>
              <p:nvPr/>
            </p:nvGraphicFramePr>
            <p:xfrm>
              <a:off x="1466" y="3621"/>
              <a:ext cx="132" cy="132"/>
            </p:xfrm>
            <a:graphic>
              <a:graphicData uri="http://schemas.openxmlformats.org/presentationml/2006/ole">
                <mc:AlternateContent xmlns:mc="http://schemas.openxmlformats.org/markup-compatibility/2006">
                  <mc:Choice xmlns:v="urn:schemas-microsoft-com:vml" Requires="v">
                    <p:oleObj spid="_x0000_s87863" name="Equation" r:id="rId45" imgW="104737" imgH="104734" progId="Equation.3">
                      <p:embed/>
                    </p:oleObj>
                  </mc:Choice>
                  <mc:Fallback>
                    <p:oleObj name="Equation" r:id="rId45" imgW="104737" imgH="104734"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466" y="3621"/>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98"/>
              <p:cNvGraphicFramePr>
                <a:graphicFrameLocks noChangeAspect="1"/>
              </p:cNvGraphicFramePr>
              <p:nvPr/>
            </p:nvGraphicFramePr>
            <p:xfrm>
              <a:off x="1562" y="3717"/>
              <a:ext cx="132" cy="132"/>
            </p:xfrm>
            <a:graphic>
              <a:graphicData uri="http://schemas.openxmlformats.org/presentationml/2006/ole">
                <mc:AlternateContent xmlns:mc="http://schemas.openxmlformats.org/markup-compatibility/2006">
                  <mc:Choice xmlns:v="urn:schemas-microsoft-com:vml" Requires="v">
                    <p:oleObj spid="_x0000_s87864" name="Equation" r:id="rId47" imgW="104737" imgH="104734" progId="Equation.3">
                      <p:embed/>
                    </p:oleObj>
                  </mc:Choice>
                  <mc:Fallback>
                    <p:oleObj name="Equation" r:id="rId47" imgW="104737" imgH="104734"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1562" y="371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 name="Object 99"/>
              <p:cNvGraphicFramePr>
                <a:graphicFrameLocks noChangeAspect="1"/>
              </p:cNvGraphicFramePr>
              <p:nvPr/>
            </p:nvGraphicFramePr>
            <p:xfrm>
              <a:off x="1514" y="3333"/>
              <a:ext cx="132" cy="132"/>
            </p:xfrm>
            <a:graphic>
              <a:graphicData uri="http://schemas.openxmlformats.org/presentationml/2006/ole">
                <mc:AlternateContent xmlns:mc="http://schemas.openxmlformats.org/markup-compatibility/2006">
                  <mc:Choice xmlns:v="urn:schemas-microsoft-com:vml" Requires="v">
                    <p:oleObj spid="_x0000_s87865" name="Equation" r:id="rId49" imgW="104737" imgH="104734" progId="Equation.3">
                      <p:embed/>
                    </p:oleObj>
                  </mc:Choice>
                  <mc:Fallback>
                    <p:oleObj name="Equation" r:id="rId49" imgW="104737" imgH="104734"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514" y="333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 name="Object 100"/>
              <p:cNvGraphicFramePr>
                <a:graphicFrameLocks noChangeAspect="1"/>
              </p:cNvGraphicFramePr>
              <p:nvPr/>
            </p:nvGraphicFramePr>
            <p:xfrm>
              <a:off x="1610" y="3429"/>
              <a:ext cx="132" cy="132"/>
            </p:xfrm>
            <a:graphic>
              <a:graphicData uri="http://schemas.openxmlformats.org/presentationml/2006/ole">
                <mc:AlternateContent xmlns:mc="http://schemas.openxmlformats.org/markup-compatibility/2006">
                  <mc:Choice xmlns:v="urn:schemas-microsoft-com:vml" Requires="v">
                    <p:oleObj spid="_x0000_s87866" name="Equation" r:id="rId51" imgW="104737" imgH="104734" progId="Equation.3">
                      <p:embed/>
                    </p:oleObj>
                  </mc:Choice>
                  <mc:Fallback>
                    <p:oleObj name="Equation" r:id="rId51" imgW="104737" imgH="104734"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610" y="3429"/>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101"/>
              <p:cNvGraphicFramePr>
                <a:graphicFrameLocks noChangeAspect="1"/>
              </p:cNvGraphicFramePr>
              <p:nvPr/>
            </p:nvGraphicFramePr>
            <p:xfrm>
              <a:off x="1706" y="3525"/>
              <a:ext cx="132" cy="132"/>
            </p:xfrm>
            <a:graphic>
              <a:graphicData uri="http://schemas.openxmlformats.org/presentationml/2006/ole">
                <mc:AlternateContent xmlns:mc="http://schemas.openxmlformats.org/markup-compatibility/2006">
                  <mc:Choice xmlns:v="urn:schemas-microsoft-com:vml" Requires="v">
                    <p:oleObj spid="_x0000_s87867" name="Equation" r:id="rId53" imgW="104737" imgH="104734" progId="Equation.3">
                      <p:embed/>
                    </p:oleObj>
                  </mc:Choice>
                  <mc:Fallback>
                    <p:oleObj name="Equation" r:id="rId53" imgW="104737" imgH="104734"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706" y="352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 name="Object 102"/>
              <p:cNvGraphicFramePr>
                <a:graphicFrameLocks noChangeAspect="1"/>
              </p:cNvGraphicFramePr>
              <p:nvPr/>
            </p:nvGraphicFramePr>
            <p:xfrm>
              <a:off x="1802" y="3621"/>
              <a:ext cx="132" cy="132"/>
            </p:xfrm>
            <a:graphic>
              <a:graphicData uri="http://schemas.openxmlformats.org/presentationml/2006/ole">
                <mc:AlternateContent xmlns:mc="http://schemas.openxmlformats.org/markup-compatibility/2006">
                  <mc:Choice xmlns:v="urn:schemas-microsoft-com:vml" Requires="v">
                    <p:oleObj spid="_x0000_s87868" name="Equation" r:id="rId55" imgW="104737" imgH="104734" progId="Equation.3">
                      <p:embed/>
                    </p:oleObj>
                  </mc:Choice>
                  <mc:Fallback>
                    <p:oleObj name="Equation" r:id="rId55" imgW="104737" imgH="104734"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1802" y="3621"/>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103"/>
              <p:cNvGraphicFramePr>
                <a:graphicFrameLocks noChangeAspect="1"/>
              </p:cNvGraphicFramePr>
              <p:nvPr/>
            </p:nvGraphicFramePr>
            <p:xfrm>
              <a:off x="1898" y="3717"/>
              <a:ext cx="132" cy="132"/>
            </p:xfrm>
            <a:graphic>
              <a:graphicData uri="http://schemas.openxmlformats.org/presentationml/2006/ole">
                <mc:AlternateContent xmlns:mc="http://schemas.openxmlformats.org/markup-compatibility/2006">
                  <mc:Choice xmlns:v="urn:schemas-microsoft-com:vml" Requires="v">
                    <p:oleObj spid="_x0000_s87869" name="Equation" r:id="rId57" imgW="104737" imgH="104734" progId="Equation.3">
                      <p:embed/>
                    </p:oleObj>
                  </mc:Choice>
                  <mc:Fallback>
                    <p:oleObj name="Equation" r:id="rId57" imgW="104737" imgH="104734"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1898" y="371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 name="Line 104"/>
              <p:cNvSpPr>
                <a:spLocks noChangeShapeType="1"/>
              </p:cNvSpPr>
              <p:nvPr/>
            </p:nvSpPr>
            <p:spPr bwMode="auto">
              <a:xfrm>
                <a:off x="794" y="31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5" name="Line 105"/>
              <p:cNvSpPr>
                <a:spLocks noChangeShapeType="1"/>
              </p:cNvSpPr>
              <p:nvPr/>
            </p:nvSpPr>
            <p:spPr bwMode="auto">
              <a:xfrm>
                <a:off x="794" y="3225"/>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06" name="Object 106"/>
              <p:cNvGraphicFramePr>
                <a:graphicFrameLocks noChangeAspect="1"/>
              </p:cNvGraphicFramePr>
              <p:nvPr/>
            </p:nvGraphicFramePr>
            <p:xfrm>
              <a:off x="890" y="3045"/>
              <a:ext cx="132" cy="132"/>
            </p:xfrm>
            <a:graphic>
              <a:graphicData uri="http://schemas.openxmlformats.org/presentationml/2006/ole">
                <mc:AlternateContent xmlns:mc="http://schemas.openxmlformats.org/markup-compatibility/2006">
                  <mc:Choice xmlns:v="urn:schemas-microsoft-com:vml" Requires="v">
                    <p:oleObj spid="_x0000_s87870" name="Equation" r:id="rId59" imgW="104737" imgH="104734" progId="Equation.3">
                      <p:embed/>
                    </p:oleObj>
                  </mc:Choice>
                  <mc:Fallback>
                    <p:oleObj name="Equation" r:id="rId59" imgW="104737" imgH="104734"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90" y="304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 name="Object 107"/>
              <p:cNvGraphicFramePr>
                <a:graphicFrameLocks noChangeAspect="1"/>
              </p:cNvGraphicFramePr>
              <p:nvPr/>
            </p:nvGraphicFramePr>
            <p:xfrm>
              <a:off x="986" y="3141"/>
              <a:ext cx="132" cy="132"/>
            </p:xfrm>
            <a:graphic>
              <a:graphicData uri="http://schemas.openxmlformats.org/presentationml/2006/ole">
                <mc:AlternateContent xmlns:mc="http://schemas.openxmlformats.org/markup-compatibility/2006">
                  <mc:Choice xmlns:v="urn:schemas-microsoft-com:vml" Requires="v">
                    <p:oleObj spid="_x0000_s87871" name="Equation" r:id="rId61" imgW="104737" imgH="104734" progId="Equation.3">
                      <p:embed/>
                    </p:oleObj>
                  </mc:Choice>
                  <mc:Fallback>
                    <p:oleObj name="Equation" r:id="rId61" imgW="104737" imgH="104734"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986" y="3141"/>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108"/>
              <p:cNvGraphicFramePr>
                <a:graphicFrameLocks noChangeAspect="1"/>
              </p:cNvGraphicFramePr>
              <p:nvPr/>
            </p:nvGraphicFramePr>
            <p:xfrm>
              <a:off x="1190" y="3033"/>
              <a:ext cx="132" cy="132"/>
            </p:xfrm>
            <a:graphic>
              <a:graphicData uri="http://schemas.openxmlformats.org/presentationml/2006/ole">
                <mc:AlternateContent xmlns:mc="http://schemas.openxmlformats.org/markup-compatibility/2006">
                  <mc:Choice xmlns:v="urn:schemas-microsoft-com:vml" Requires="v">
                    <p:oleObj spid="_x0000_s87872" name="Equation" r:id="rId63" imgW="104737" imgH="104734" progId="Equation.3">
                      <p:embed/>
                    </p:oleObj>
                  </mc:Choice>
                  <mc:Fallback>
                    <p:oleObj name="Equation" r:id="rId63" imgW="104737" imgH="104734"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1190" y="303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109"/>
              <p:cNvGraphicFramePr>
                <a:graphicFrameLocks noChangeAspect="1"/>
              </p:cNvGraphicFramePr>
              <p:nvPr/>
            </p:nvGraphicFramePr>
            <p:xfrm>
              <a:off x="1286" y="3129"/>
              <a:ext cx="132" cy="132"/>
            </p:xfrm>
            <a:graphic>
              <a:graphicData uri="http://schemas.openxmlformats.org/presentationml/2006/ole">
                <mc:AlternateContent xmlns:mc="http://schemas.openxmlformats.org/markup-compatibility/2006">
                  <mc:Choice xmlns:v="urn:schemas-microsoft-com:vml" Requires="v">
                    <p:oleObj spid="_x0000_s87873" name="Equation" r:id="rId65" imgW="104737" imgH="104734" progId="Equation.3">
                      <p:embed/>
                    </p:oleObj>
                  </mc:Choice>
                  <mc:Fallback>
                    <p:oleObj name="Equation" r:id="rId65" imgW="104737" imgH="104734"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1286" y="3129"/>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10"/>
              <p:cNvGraphicFramePr>
                <a:graphicFrameLocks noChangeAspect="1"/>
              </p:cNvGraphicFramePr>
              <p:nvPr/>
            </p:nvGraphicFramePr>
            <p:xfrm>
              <a:off x="1382" y="3225"/>
              <a:ext cx="132" cy="132"/>
            </p:xfrm>
            <a:graphic>
              <a:graphicData uri="http://schemas.openxmlformats.org/presentationml/2006/ole">
                <mc:AlternateContent xmlns:mc="http://schemas.openxmlformats.org/markup-compatibility/2006">
                  <mc:Choice xmlns:v="urn:schemas-microsoft-com:vml" Requires="v">
                    <p:oleObj spid="_x0000_s87874" name="Equation" r:id="rId67" imgW="104737" imgH="104734" progId="Equation.3">
                      <p:embed/>
                    </p:oleObj>
                  </mc:Choice>
                  <mc:Fallback>
                    <p:oleObj name="Equation" r:id="rId67" imgW="104737" imgH="104734"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1382" y="322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11" name="Group 111"/>
          <p:cNvGrpSpPr>
            <a:grpSpLocks/>
          </p:cNvGrpSpPr>
          <p:nvPr/>
        </p:nvGrpSpPr>
        <p:grpSpPr bwMode="auto">
          <a:xfrm>
            <a:off x="6600056" y="3290888"/>
            <a:ext cx="3933825" cy="3567112"/>
            <a:chOff x="3124" y="1929"/>
            <a:chExt cx="2426" cy="2247"/>
          </a:xfrm>
        </p:grpSpPr>
        <p:sp>
          <p:nvSpPr>
            <p:cNvPr id="112" name="Line 112"/>
            <p:cNvSpPr>
              <a:spLocks noChangeShapeType="1"/>
            </p:cNvSpPr>
            <p:nvPr/>
          </p:nvSpPr>
          <p:spPr bwMode="auto">
            <a:xfrm>
              <a:off x="3246" y="259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3" name="Line 113"/>
            <p:cNvSpPr>
              <a:spLocks noChangeShapeType="1"/>
            </p:cNvSpPr>
            <p:nvPr/>
          </p:nvSpPr>
          <p:spPr bwMode="auto">
            <a:xfrm>
              <a:off x="3194" y="2528"/>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4" name="Line 114"/>
            <p:cNvSpPr>
              <a:spLocks noChangeShapeType="1"/>
            </p:cNvSpPr>
            <p:nvPr/>
          </p:nvSpPr>
          <p:spPr bwMode="auto">
            <a:xfrm>
              <a:off x="3194" y="2457"/>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5" name="Line 115"/>
            <p:cNvSpPr>
              <a:spLocks noChangeShapeType="1"/>
            </p:cNvSpPr>
            <p:nvPr/>
          </p:nvSpPr>
          <p:spPr bwMode="auto">
            <a:xfrm>
              <a:off x="3194" y="2387"/>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6" name="Line 116"/>
            <p:cNvSpPr>
              <a:spLocks noChangeShapeType="1"/>
            </p:cNvSpPr>
            <p:nvPr/>
          </p:nvSpPr>
          <p:spPr bwMode="auto">
            <a:xfrm>
              <a:off x="3194" y="221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7" name="Line 117"/>
            <p:cNvSpPr>
              <a:spLocks noChangeShapeType="1"/>
            </p:cNvSpPr>
            <p:nvPr/>
          </p:nvSpPr>
          <p:spPr bwMode="auto">
            <a:xfrm>
              <a:off x="3194" y="221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8" name="Line 118"/>
            <p:cNvSpPr>
              <a:spLocks noChangeShapeType="1"/>
            </p:cNvSpPr>
            <p:nvPr/>
          </p:nvSpPr>
          <p:spPr bwMode="auto">
            <a:xfrm>
              <a:off x="3194" y="221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9" name="Line 119"/>
            <p:cNvSpPr>
              <a:spLocks noChangeShapeType="1"/>
            </p:cNvSpPr>
            <p:nvPr/>
          </p:nvSpPr>
          <p:spPr bwMode="auto">
            <a:xfrm>
              <a:off x="3194" y="211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0" name="Line 120"/>
            <p:cNvSpPr>
              <a:spLocks noChangeShapeType="1"/>
            </p:cNvSpPr>
            <p:nvPr/>
          </p:nvSpPr>
          <p:spPr bwMode="auto">
            <a:xfrm>
              <a:off x="3194" y="2208"/>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1" name="Line 121"/>
            <p:cNvSpPr>
              <a:spLocks noChangeShapeType="1"/>
            </p:cNvSpPr>
            <p:nvPr/>
          </p:nvSpPr>
          <p:spPr bwMode="auto">
            <a:xfrm>
              <a:off x="3194" y="2304"/>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2" name="Line 122"/>
            <p:cNvSpPr>
              <a:spLocks noChangeShapeType="1"/>
            </p:cNvSpPr>
            <p:nvPr/>
          </p:nvSpPr>
          <p:spPr bwMode="auto">
            <a:xfrm>
              <a:off x="3194" y="2112"/>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3" name="Line 123"/>
            <p:cNvSpPr>
              <a:spLocks noChangeShapeType="1"/>
            </p:cNvSpPr>
            <p:nvPr/>
          </p:nvSpPr>
          <p:spPr bwMode="auto">
            <a:xfrm>
              <a:off x="3194" y="2016"/>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4" name="Line 124"/>
            <p:cNvSpPr>
              <a:spLocks noChangeShapeType="1"/>
            </p:cNvSpPr>
            <p:nvPr/>
          </p:nvSpPr>
          <p:spPr bwMode="auto">
            <a:xfrm flipV="1">
              <a:off x="3696" y="2448"/>
              <a:ext cx="0" cy="576"/>
            </a:xfrm>
            <a:prstGeom prst="line">
              <a:avLst/>
            </a:prstGeom>
            <a:noFill/>
            <a:ln w="1905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5" name="Line 125"/>
            <p:cNvSpPr>
              <a:spLocks noChangeShapeType="1"/>
            </p:cNvSpPr>
            <p:nvPr/>
          </p:nvSpPr>
          <p:spPr bwMode="auto">
            <a:xfrm>
              <a:off x="4062" y="2592"/>
              <a:ext cx="0" cy="528"/>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26" name="Object 126"/>
            <p:cNvGraphicFramePr>
              <a:graphicFrameLocks noChangeAspect="1"/>
            </p:cNvGraphicFramePr>
            <p:nvPr/>
          </p:nvGraphicFramePr>
          <p:xfrm>
            <a:off x="4086" y="2703"/>
            <a:ext cx="456" cy="335"/>
          </p:xfrm>
          <a:graphic>
            <a:graphicData uri="http://schemas.openxmlformats.org/presentationml/2006/ole">
              <mc:AlternateContent xmlns:mc="http://schemas.openxmlformats.org/markup-compatibility/2006">
                <mc:Choice xmlns:v="urn:schemas-microsoft-com:vml" Requires="v">
                  <p:oleObj spid="_x0000_s87875" name="公式" r:id="rId69" imgW="304668" imgH="241195" progId="Equation.3">
                    <p:embed/>
                  </p:oleObj>
                </mc:Choice>
                <mc:Fallback>
                  <p:oleObj name="公式" r:id="rId69" imgW="304668" imgH="241195"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086" y="2703"/>
                          <a:ext cx="456"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 name="AutoShape 127"/>
            <p:cNvSpPr>
              <a:spLocks noChangeArrowheads="1"/>
            </p:cNvSpPr>
            <p:nvPr/>
          </p:nvSpPr>
          <p:spPr bwMode="auto">
            <a:xfrm>
              <a:off x="4600" y="1929"/>
              <a:ext cx="950" cy="282"/>
            </a:xfrm>
            <a:prstGeom prst="wedgeRoundRectCallout">
              <a:avLst>
                <a:gd name="adj1" fmla="val -67083"/>
                <a:gd name="adj2" fmla="val 112500"/>
                <a:gd name="adj3" fmla="val 16667"/>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空带</a:t>
              </a:r>
              <a:r>
                <a:rPr lang="zh-CN" altLang="en-US" sz="1800"/>
                <a:t>（导带）</a:t>
              </a:r>
            </a:p>
          </p:txBody>
        </p:sp>
        <p:sp>
          <p:nvSpPr>
            <p:cNvPr id="128" name="AutoShape 128"/>
            <p:cNvSpPr>
              <a:spLocks noChangeArrowheads="1"/>
            </p:cNvSpPr>
            <p:nvPr/>
          </p:nvSpPr>
          <p:spPr bwMode="auto">
            <a:xfrm>
              <a:off x="4830" y="2736"/>
              <a:ext cx="532" cy="247"/>
            </a:xfrm>
            <a:prstGeom prst="wedgeEllipseCallout">
              <a:avLst>
                <a:gd name="adj1" fmla="val -100565"/>
                <a:gd name="adj2" fmla="val 16398"/>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禁带</a:t>
              </a:r>
            </a:p>
          </p:txBody>
        </p:sp>
        <p:sp>
          <p:nvSpPr>
            <p:cNvPr id="129" name="Line 129"/>
            <p:cNvSpPr>
              <a:spLocks noChangeShapeType="1"/>
            </p:cNvSpPr>
            <p:nvPr/>
          </p:nvSpPr>
          <p:spPr bwMode="auto">
            <a:xfrm>
              <a:off x="3220" y="384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0" name="Line 130"/>
            <p:cNvSpPr>
              <a:spLocks noChangeShapeType="1"/>
            </p:cNvSpPr>
            <p:nvPr/>
          </p:nvSpPr>
          <p:spPr bwMode="auto">
            <a:xfrm>
              <a:off x="3220" y="3753"/>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1" name="Line 131"/>
            <p:cNvSpPr>
              <a:spLocks noChangeShapeType="1"/>
            </p:cNvSpPr>
            <p:nvPr/>
          </p:nvSpPr>
          <p:spPr bwMode="auto">
            <a:xfrm>
              <a:off x="3220" y="3670"/>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2" name="Line 132"/>
            <p:cNvSpPr>
              <a:spLocks noChangeShapeType="1"/>
            </p:cNvSpPr>
            <p:nvPr/>
          </p:nvSpPr>
          <p:spPr bwMode="auto">
            <a:xfrm>
              <a:off x="3220" y="359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 name="Line 133"/>
            <p:cNvSpPr>
              <a:spLocks noChangeShapeType="1"/>
            </p:cNvSpPr>
            <p:nvPr/>
          </p:nvSpPr>
          <p:spPr bwMode="auto">
            <a:xfrm>
              <a:off x="3220" y="35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4" name="Line 134"/>
            <p:cNvSpPr>
              <a:spLocks noChangeShapeType="1"/>
            </p:cNvSpPr>
            <p:nvPr/>
          </p:nvSpPr>
          <p:spPr bwMode="auto">
            <a:xfrm>
              <a:off x="3220" y="35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5" name="Line 135"/>
            <p:cNvSpPr>
              <a:spLocks noChangeShapeType="1"/>
            </p:cNvSpPr>
            <p:nvPr/>
          </p:nvSpPr>
          <p:spPr bwMode="auto">
            <a:xfrm>
              <a:off x="3220" y="35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6" name="Line 136"/>
            <p:cNvSpPr>
              <a:spLocks noChangeShapeType="1"/>
            </p:cNvSpPr>
            <p:nvPr/>
          </p:nvSpPr>
          <p:spPr bwMode="auto">
            <a:xfrm>
              <a:off x="3220" y="35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 name="Line 137"/>
            <p:cNvSpPr>
              <a:spLocks noChangeShapeType="1"/>
            </p:cNvSpPr>
            <p:nvPr/>
          </p:nvSpPr>
          <p:spPr bwMode="auto">
            <a:xfrm>
              <a:off x="3220" y="35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8" name="Line 138"/>
            <p:cNvSpPr>
              <a:spLocks noChangeShapeType="1"/>
            </p:cNvSpPr>
            <p:nvPr/>
          </p:nvSpPr>
          <p:spPr bwMode="auto">
            <a:xfrm>
              <a:off x="3220" y="352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9" name="Line 139"/>
            <p:cNvSpPr>
              <a:spLocks noChangeShapeType="1"/>
            </p:cNvSpPr>
            <p:nvPr/>
          </p:nvSpPr>
          <p:spPr bwMode="auto">
            <a:xfrm>
              <a:off x="3220" y="345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 name="Line 140"/>
            <p:cNvSpPr>
              <a:spLocks noChangeShapeType="1"/>
            </p:cNvSpPr>
            <p:nvPr/>
          </p:nvSpPr>
          <p:spPr bwMode="auto">
            <a:xfrm>
              <a:off x="3220" y="345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 name="Line 141"/>
            <p:cNvSpPr>
              <a:spLocks noChangeShapeType="1"/>
            </p:cNvSpPr>
            <p:nvPr/>
          </p:nvSpPr>
          <p:spPr bwMode="auto">
            <a:xfrm>
              <a:off x="3220" y="3369"/>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 name="Text Box 142"/>
            <p:cNvSpPr txBox="1">
              <a:spLocks noChangeArrowheads="1"/>
            </p:cNvSpPr>
            <p:nvPr/>
          </p:nvSpPr>
          <p:spPr bwMode="auto">
            <a:xfrm>
              <a:off x="3124" y="3888"/>
              <a:ext cx="1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满带中的电子跃迁</a:t>
              </a:r>
            </a:p>
          </p:txBody>
        </p:sp>
        <p:sp>
          <p:nvSpPr>
            <p:cNvPr id="143" name="AutoShape 143"/>
            <p:cNvSpPr>
              <a:spLocks noChangeArrowheads="1"/>
            </p:cNvSpPr>
            <p:nvPr/>
          </p:nvSpPr>
          <p:spPr bwMode="auto">
            <a:xfrm>
              <a:off x="4712" y="3273"/>
              <a:ext cx="646" cy="211"/>
            </a:xfrm>
            <a:prstGeom prst="wedgeEllipseCallout">
              <a:avLst>
                <a:gd name="adj1" fmla="val -67648"/>
                <a:gd name="adj2" fmla="val 100694"/>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000"/>
                <a:t>满带</a:t>
              </a:r>
            </a:p>
          </p:txBody>
        </p:sp>
        <p:graphicFrame>
          <p:nvGraphicFramePr>
            <p:cNvPr id="144" name="Object 144"/>
            <p:cNvGraphicFramePr>
              <a:graphicFrameLocks noChangeAspect="1"/>
            </p:cNvGraphicFramePr>
            <p:nvPr/>
          </p:nvGraphicFramePr>
          <p:xfrm>
            <a:off x="3512" y="3285"/>
            <a:ext cx="132" cy="132"/>
          </p:xfrm>
          <a:graphic>
            <a:graphicData uri="http://schemas.openxmlformats.org/presentationml/2006/ole">
              <mc:AlternateContent xmlns:mc="http://schemas.openxmlformats.org/markup-compatibility/2006">
                <mc:Choice xmlns:v="urn:schemas-microsoft-com:vml" Requires="v">
                  <p:oleObj spid="_x0000_s87876" name="Equation" r:id="rId70" imgW="104737" imgH="104734" progId="Equation.3">
                    <p:embed/>
                  </p:oleObj>
                </mc:Choice>
                <mc:Fallback>
                  <p:oleObj name="Equation" r:id="rId70" imgW="104737" imgH="104734" progId="Equation.3">
                    <p:embed/>
                    <p:pic>
                      <p:nvPicPr>
                        <p:cNvPr id="0" name=""/>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3512" y="328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 name="Object 145"/>
            <p:cNvGraphicFramePr>
              <a:graphicFrameLocks noChangeAspect="1"/>
            </p:cNvGraphicFramePr>
            <p:nvPr/>
          </p:nvGraphicFramePr>
          <p:xfrm>
            <a:off x="3608" y="3381"/>
            <a:ext cx="132" cy="132"/>
          </p:xfrm>
          <a:graphic>
            <a:graphicData uri="http://schemas.openxmlformats.org/presentationml/2006/ole">
              <mc:AlternateContent xmlns:mc="http://schemas.openxmlformats.org/markup-compatibility/2006">
                <mc:Choice xmlns:v="urn:schemas-microsoft-com:vml" Requires="v">
                  <p:oleObj spid="_x0000_s87877" name="Equation" r:id="rId72" imgW="104737" imgH="104734" progId="Equation.3">
                    <p:embed/>
                  </p:oleObj>
                </mc:Choice>
                <mc:Fallback>
                  <p:oleObj name="Equation" r:id="rId72" imgW="104737" imgH="104734" progId="Equation.3">
                    <p:embed/>
                    <p:pic>
                      <p:nvPicPr>
                        <p:cNvPr id="0" name=""/>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3608" y="3381"/>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 name="Object 146"/>
            <p:cNvGraphicFramePr>
              <a:graphicFrameLocks noChangeAspect="1"/>
            </p:cNvGraphicFramePr>
            <p:nvPr/>
          </p:nvGraphicFramePr>
          <p:xfrm>
            <a:off x="3704" y="3477"/>
            <a:ext cx="132" cy="132"/>
          </p:xfrm>
          <a:graphic>
            <a:graphicData uri="http://schemas.openxmlformats.org/presentationml/2006/ole">
              <mc:AlternateContent xmlns:mc="http://schemas.openxmlformats.org/markup-compatibility/2006">
                <mc:Choice xmlns:v="urn:schemas-microsoft-com:vml" Requires="v">
                  <p:oleObj spid="_x0000_s87878" name="Equation" r:id="rId74" imgW="104737" imgH="104734" progId="Equation.3">
                    <p:embed/>
                  </p:oleObj>
                </mc:Choice>
                <mc:Fallback>
                  <p:oleObj name="Equation" r:id="rId74" imgW="104737" imgH="104734" progId="Equation.3">
                    <p:embed/>
                    <p:pic>
                      <p:nvPicPr>
                        <p:cNvPr id="0" name=""/>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3704" y="347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 name="Object 147"/>
            <p:cNvGraphicFramePr>
              <a:graphicFrameLocks noChangeAspect="1"/>
            </p:cNvGraphicFramePr>
            <p:nvPr/>
          </p:nvGraphicFramePr>
          <p:xfrm>
            <a:off x="3800" y="3573"/>
            <a:ext cx="132" cy="132"/>
          </p:xfrm>
          <a:graphic>
            <a:graphicData uri="http://schemas.openxmlformats.org/presentationml/2006/ole">
              <mc:AlternateContent xmlns:mc="http://schemas.openxmlformats.org/markup-compatibility/2006">
                <mc:Choice xmlns:v="urn:schemas-microsoft-com:vml" Requires="v">
                  <p:oleObj spid="_x0000_s87879" name="Equation" r:id="rId76" imgW="104737" imgH="104734" progId="Equation.3">
                    <p:embed/>
                  </p:oleObj>
                </mc:Choice>
                <mc:Fallback>
                  <p:oleObj name="Equation" r:id="rId76" imgW="104737" imgH="104734" progId="Equation.3">
                    <p:embed/>
                    <p:pic>
                      <p:nvPicPr>
                        <p:cNvPr id="0" name=""/>
                        <p:cNvPicPr>
                          <a:picLocks noChangeAspect="1" noChangeArrowheads="1"/>
                        </p:cNvPicPr>
                        <p:nvPr/>
                      </p:nvPicPr>
                      <p:blipFill>
                        <a:blip r:embed="rId77">
                          <a:extLst>
                            <a:ext uri="{28A0092B-C50C-407E-A947-70E740481C1C}">
                              <a14:useLocalDpi xmlns:a14="http://schemas.microsoft.com/office/drawing/2010/main" val="0"/>
                            </a:ext>
                          </a:extLst>
                        </a:blip>
                        <a:srcRect/>
                        <a:stretch>
                          <a:fillRect/>
                        </a:stretch>
                      </p:blipFill>
                      <p:spPr bwMode="auto">
                        <a:xfrm>
                          <a:off x="3800" y="357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 name="Object 148"/>
            <p:cNvGraphicFramePr>
              <a:graphicFrameLocks noChangeAspect="1"/>
            </p:cNvGraphicFramePr>
            <p:nvPr/>
          </p:nvGraphicFramePr>
          <p:xfrm>
            <a:off x="3896" y="3669"/>
            <a:ext cx="132" cy="132"/>
          </p:xfrm>
          <a:graphic>
            <a:graphicData uri="http://schemas.openxmlformats.org/presentationml/2006/ole">
              <mc:AlternateContent xmlns:mc="http://schemas.openxmlformats.org/markup-compatibility/2006">
                <mc:Choice xmlns:v="urn:schemas-microsoft-com:vml" Requires="v">
                  <p:oleObj spid="_x0000_s87880" name="Equation" r:id="rId78" imgW="104737" imgH="104734" progId="Equation.3">
                    <p:embed/>
                  </p:oleObj>
                </mc:Choice>
                <mc:Fallback>
                  <p:oleObj name="Equation" r:id="rId78" imgW="104737" imgH="104734" progId="Equation.3">
                    <p:embed/>
                    <p:pic>
                      <p:nvPicPr>
                        <p:cNvPr id="0" name=""/>
                        <p:cNvPicPr>
                          <a:picLocks noChangeAspect="1" noChangeArrowheads="1"/>
                        </p:cNvPicPr>
                        <p:nvPr/>
                      </p:nvPicPr>
                      <p:blipFill>
                        <a:blip r:embed="rId79">
                          <a:extLst>
                            <a:ext uri="{28A0092B-C50C-407E-A947-70E740481C1C}">
                              <a14:useLocalDpi xmlns:a14="http://schemas.microsoft.com/office/drawing/2010/main" val="0"/>
                            </a:ext>
                          </a:extLst>
                        </a:blip>
                        <a:srcRect/>
                        <a:stretch>
                          <a:fillRect/>
                        </a:stretch>
                      </p:blipFill>
                      <p:spPr bwMode="auto">
                        <a:xfrm>
                          <a:off x="3896" y="3669"/>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 name="Object 149"/>
            <p:cNvGraphicFramePr>
              <a:graphicFrameLocks noChangeAspect="1"/>
            </p:cNvGraphicFramePr>
            <p:nvPr/>
          </p:nvGraphicFramePr>
          <p:xfrm>
            <a:off x="3992" y="3765"/>
            <a:ext cx="132" cy="132"/>
          </p:xfrm>
          <a:graphic>
            <a:graphicData uri="http://schemas.openxmlformats.org/presentationml/2006/ole">
              <mc:AlternateContent xmlns:mc="http://schemas.openxmlformats.org/markup-compatibility/2006">
                <mc:Choice xmlns:v="urn:schemas-microsoft-com:vml" Requires="v">
                  <p:oleObj spid="_x0000_s87881" name="Equation" r:id="rId80" imgW="104737" imgH="104734" progId="Equation.3">
                    <p:embed/>
                  </p:oleObj>
                </mc:Choice>
                <mc:Fallback>
                  <p:oleObj name="Equation" r:id="rId80" imgW="104737" imgH="104734" progId="Equation.3">
                    <p:embed/>
                    <p:pic>
                      <p:nvPicPr>
                        <p:cNvPr id="0" name=""/>
                        <p:cNvPicPr>
                          <a:picLocks noChangeAspect="1" noChangeArrowheads="1"/>
                        </p:cNvPicPr>
                        <p:nvPr/>
                      </p:nvPicPr>
                      <p:blipFill>
                        <a:blip r:embed="rId81">
                          <a:extLst>
                            <a:ext uri="{28A0092B-C50C-407E-A947-70E740481C1C}">
                              <a14:useLocalDpi xmlns:a14="http://schemas.microsoft.com/office/drawing/2010/main" val="0"/>
                            </a:ext>
                          </a:extLst>
                        </a:blip>
                        <a:srcRect/>
                        <a:stretch>
                          <a:fillRect/>
                        </a:stretch>
                      </p:blipFill>
                      <p:spPr bwMode="auto">
                        <a:xfrm>
                          <a:off x="3992" y="376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 name="Object 150"/>
            <p:cNvGraphicFramePr>
              <a:graphicFrameLocks noChangeAspect="1"/>
            </p:cNvGraphicFramePr>
            <p:nvPr/>
          </p:nvGraphicFramePr>
          <p:xfrm>
            <a:off x="3944" y="3381"/>
            <a:ext cx="132" cy="132"/>
          </p:xfrm>
          <a:graphic>
            <a:graphicData uri="http://schemas.openxmlformats.org/presentationml/2006/ole">
              <mc:AlternateContent xmlns:mc="http://schemas.openxmlformats.org/markup-compatibility/2006">
                <mc:Choice xmlns:v="urn:schemas-microsoft-com:vml" Requires="v">
                  <p:oleObj spid="_x0000_s87882" name="Equation" r:id="rId82" imgW="104737" imgH="104734" progId="Equation.3">
                    <p:embed/>
                  </p:oleObj>
                </mc:Choice>
                <mc:Fallback>
                  <p:oleObj name="Equation" r:id="rId82" imgW="104737" imgH="104734" progId="Equation.3">
                    <p:embed/>
                    <p:pic>
                      <p:nvPicPr>
                        <p:cNvPr id="0" name=""/>
                        <p:cNvPicPr>
                          <a:picLocks noChangeAspect="1" noChangeArrowheads="1"/>
                        </p:cNvPicPr>
                        <p:nvPr/>
                      </p:nvPicPr>
                      <p:blipFill>
                        <a:blip r:embed="rId83">
                          <a:extLst>
                            <a:ext uri="{28A0092B-C50C-407E-A947-70E740481C1C}">
                              <a14:useLocalDpi xmlns:a14="http://schemas.microsoft.com/office/drawing/2010/main" val="0"/>
                            </a:ext>
                          </a:extLst>
                        </a:blip>
                        <a:srcRect/>
                        <a:stretch>
                          <a:fillRect/>
                        </a:stretch>
                      </p:blipFill>
                      <p:spPr bwMode="auto">
                        <a:xfrm>
                          <a:off x="3944" y="3381"/>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 name="Object 151"/>
            <p:cNvGraphicFramePr>
              <a:graphicFrameLocks noChangeAspect="1"/>
            </p:cNvGraphicFramePr>
            <p:nvPr/>
          </p:nvGraphicFramePr>
          <p:xfrm>
            <a:off x="4040" y="3477"/>
            <a:ext cx="132" cy="132"/>
          </p:xfrm>
          <a:graphic>
            <a:graphicData uri="http://schemas.openxmlformats.org/presentationml/2006/ole">
              <mc:AlternateContent xmlns:mc="http://schemas.openxmlformats.org/markup-compatibility/2006">
                <mc:Choice xmlns:v="urn:schemas-microsoft-com:vml" Requires="v">
                  <p:oleObj spid="_x0000_s87883" name="Equation" r:id="rId84" imgW="104737" imgH="104734" progId="Equation.3">
                    <p:embed/>
                  </p:oleObj>
                </mc:Choice>
                <mc:Fallback>
                  <p:oleObj name="Equation" r:id="rId84" imgW="104737" imgH="104734" progId="Equation.3">
                    <p:embed/>
                    <p:pic>
                      <p:nvPicPr>
                        <p:cNvPr id="0" name=""/>
                        <p:cNvPicPr>
                          <a:picLocks noChangeAspect="1" noChangeArrowheads="1"/>
                        </p:cNvPicPr>
                        <p:nvPr/>
                      </p:nvPicPr>
                      <p:blipFill>
                        <a:blip r:embed="rId85">
                          <a:extLst>
                            <a:ext uri="{28A0092B-C50C-407E-A947-70E740481C1C}">
                              <a14:useLocalDpi xmlns:a14="http://schemas.microsoft.com/office/drawing/2010/main" val="0"/>
                            </a:ext>
                          </a:extLst>
                        </a:blip>
                        <a:srcRect/>
                        <a:stretch>
                          <a:fillRect/>
                        </a:stretch>
                      </p:blipFill>
                      <p:spPr bwMode="auto">
                        <a:xfrm>
                          <a:off x="4040" y="347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2" name="Object 152"/>
            <p:cNvGraphicFramePr>
              <a:graphicFrameLocks noChangeAspect="1"/>
            </p:cNvGraphicFramePr>
            <p:nvPr/>
          </p:nvGraphicFramePr>
          <p:xfrm>
            <a:off x="4136" y="3573"/>
            <a:ext cx="132" cy="132"/>
          </p:xfrm>
          <a:graphic>
            <a:graphicData uri="http://schemas.openxmlformats.org/presentationml/2006/ole">
              <mc:AlternateContent xmlns:mc="http://schemas.openxmlformats.org/markup-compatibility/2006">
                <mc:Choice xmlns:v="urn:schemas-microsoft-com:vml" Requires="v">
                  <p:oleObj spid="_x0000_s87884" name="Equation" r:id="rId86" imgW="104737" imgH="104734" progId="Equation.3">
                    <p:embed/>
                  </p:oleObj>
                </mc:Choice>
                <mc:Fallback>
                  <p:oleObj name="Equation" r:id="rId86" imgW="104737" imgH="104734" progId="Equation.3">
                    <p:embed/>
                    <p:pic>
                      <p:nvPicPr>
                        <p:cNvPr id="0" name=""/>
                        <p:cNvPicPr>
                          <a:picLocks noChangeAspect="1" noChangeArrowheads="1"/>
                        </p:cNvPicPr>
                        <p:nvPr/>
                      </p:nvPicPr>
                      <p:blipFill>
                        <a:blip r:embed="rId87">
                          <a:extLst>
                            <a:ext uri="{28A0092B-C50C-407E-A947-70E740481C1C}">
                              <a14:useLocalDpi xmlns:a14="http://schemas.microsoft.com/office/drawing/2010/main" val="0"/>
                            </a:ext>
                          </a:extLst>
                        </a:blip>
                        <a:srcRect/>
                        <a:stretch>
                          <a:fillRect/>
                        </a:stretch>
                      </p:blipFill>
                      <p:spPr bwMode="auto">
                        <a:xfrm>
                          <a:off x="4136" y="357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 name="Object 153"/>
            <p:cNvGraphicFramePr>
              <a:graphicFrameLocks noChangeAspect="1"/>
            </p:cNvGraphicFramePr>
            <p:nvPr/>
          </p:nvGraphicFramePr>
          <p:xfrm>
            <a:off x="4232" y="3669"/>
            <a:ext cx="132" cy="132"/>
          </p:xfrm>
          <a:graphic>
            <a:graphicData uri="http://schemas.openxmlformats.org/presentationml/2006/ole">
              <mc:AlternateContent xmlns:mc="http://schemas.openxmlformats.org/markup-compatibility/2006">
                <mc:Choice xmlns:v="urn:schemas-microsoft-com:vml" Requires="v">
                  <p:oleObj spid="_x0000_s87885" name="Equation" r:id="rId88" imgW="104737" imgH="104734" progId="Equation.3">
                    <p:embed/>
                  </p:oleObj>
                </mc:Choice>
                <mc:Fallback>
                  <p:oleObj name="Equation" r:id="rId88" imgW="104737" imgH="104734" progId="Equation.3">
                    <p:embed/>
                    <p:pic>
                      <p:nvPicPr>
                        <p:cNvPr id="0" name=""/>
                        <p:cNvPicPr>
                          <a:picLocks noChangeAspect="1" noChangeArrowheads="1"/>
                        </p:cNvPicPr>
                        <p:nvPr/>
                      </p:nvPicPr>
                      <p:blipFill>
                        <a:blip r:embed="rId89">
                          <a:extLst>
                            <a:ext uri="{28A0092B-C50C-407E-A947-70E740481C1C}">
                              <a14:useLocalDpi xmlns:a14="http://schemas.microsoft.com/office/drawing/2010/main" val="0"/>
                            </a:ext>
                          </a:extLst>
                        </a:blip>
                        <a:srcRect/>
                        <a:stretch>
                          <a:fillRect/>
                        </a:stretch>
                      </p:blipFill>
                      <p:spPr bwMode="auto">
                        <a:xfrm>
                          <a:off x="4232" y="3669"/>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 name="Object 154"/>
            <p:cNvGraphicFramePr>
              <a:graphicFrameLocks noChangeAspect="1"/>
            </p:cNvGraphicFramePr>
            <p:nvPr/>
          </p:nvGraphicFramePr>
          <p:xfrm>
            <a:off x="4328" y="3765"/>
            <a:ext cx="132" cy="132"/>
          </p:xfrm>
          <a:graphic>
            <a:graphicData uri="http://schemas.openxmlformats.org/presentationml/2006/ole">
              <mc:AlternateContent xmlns:mc="http://schemas.openxmlformats.org/markup-compatibility/2006">
                <mc:Choice xmlns:v="urn:schemas-microsoft-com:vml" Requires="v">
                  <p:oleObj spid="_x0000_s87886" name="Equation" r:id="rId90" imgW="104737" imgH="104734" progId="Equation.3">
                    <p:embed/>
                  </p:oleObj>
                </mc:Choice>
                <mc:Fallback>
                  <p:oleObj name="Equation" r:id="rId90" imgW="104737" imgH="104734" progId="Equation.3">
                    <p:embed/>
                    <p:pic>
                      <p:nvPicPr>
                        <p:cNvPr id="0" name=""/>
                        <p:cNvPicPr>
                          <a:picLocks noChangeAspect="1" noChangeArrowheads="1"/>
                        </p:cNvPicPr>
                        <p:nvPr/>
                      </p:nvPicPr>
                      <p:blipFill>
                        <a:blip r:embed="rId91">
                          <a:extLst>
                            <a:ext uri="{28A0092B-C50C-407E-A947-70E740481C1C}">
                              <a14:useLocalDpi xmlns:a14="http://schemas.microsoft.com/office/drawing/2010/main" val="0"/>
                            </a:ext>
                          </a:extLst>
                        </a:blip>
                        <a:srcRect/>
                        <a:stretch>
                          <a:fillRect/>
                        </a:stretch>
                      </p:blipFill>
                      <p:spPr bwMode="auto">
                        <a:xfrm>
                          <a:off x="4328" y="3765"/>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 name="Line 155"/>
            <p:cNvSpPr>
              <a:spLocks noChangeShapeType="1"/>
            </p:cNvSpPr>
            <p:nvPr/>
          </p:nvSpPr>
          <p:spPr bwMode="auto">
            <a:xfrm>
              <a:off x="3224" y="3177"/>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6" name="Line 156"/>
            <p:cNvSpPr>
              <a:spLocks noChangeShapeType="1"/>
            </p:cNvSpPr>
            <p:nvPr/>
          </p:nvSpPr>
          <p:spPr bwMode="auto">
            <a:xfrm>
              <a:off x="3224" y="3273"/>
              <a:ext cx="1368"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57" name="Object 157"/>
            <p:cNvGraphicFramePr>
              <a:graphicFrameLocks noChangeAspect="1"/>
            </p:cNvGraphicFramePr>
            <p:nvPr/>
          </p:nvGraphicFramePr>
          <p:xfrm>
            <a:off x="3320" y="3093"/>
            <a:ext cx="132" cy="132"/>
          </p:xfrm>
          <a:graphic>
            <a:graphicData uri="http://schemas.openxmlformats.org/presentationml/2006/ole">
              <mc:AlternateContent xmlns:mc="http://schemas.openxmlformats.org/markup-compatibility/2006">
                <mc:Choice xmlns:v="urn:schemas-microsoft-com:vml" Requires="v">
                  <p:oleObj spid="_x0000_s87887" name="Equation" r:id="rId92" imgW="104737" imgH="104734" progId="Equation.3">
                    <p:embed/>
                  </p:oleObj>
                </mc:Choice>
                <mc:Fallback>
                  <p:oleObj name="Equation" r:id="rId92" imgW="104737" imgH="104734" progId="Equation.3">
                    <p:embed/>
                    <p:pic>
                      <p:nvPicPr>
                        <p:cNvPr id="0" name=""/>
                        <p:cNvPicPr>
                          <a:picLocks noChangeAspect="1" noChangeArrowheads="1"/>
                        </p:cNvPicPr>
                        <p:nvPr/>
                      </p:nvPicPr>
                      <p:blipFill>
                        <a:blip r:embed="rId93">
                          <a:extLst>
                            <a:ext uri="{28A0092B-C50C-407E-A947-70E740481C1C}">
                              <a14:useLocalDpi xmlns:a14="http://schemas.microsoft.com/office/drawing/2010/main" val="0"/>
                            </a:ext>
                          </a:extLst>
                        </a:blip>
                        <a:srcRect/>
                        <a:stretch>
                          <a:fillRect/>
                        </a:stretch>
                      </p:blipFill>
                      <p:spPr bwMode="auto">
                        <a:xfrm>
                          <a:off x="3320" y="309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8" name="Object 158"/>
            <p:cNvGraphicFramePr>
              <a:graphicFrameLocks noChangeAspect="1"/>
            </p:cNvGraphicFramePr>
            <p:nvPr/>
          </p:nvGraphicFramePr>
          <p:xfrm>
            <a:off x="3416" y="3189"/>
            <a:ext cx="132" cy="132"/>
          </p:xfrm>
          <a:graphic>
            <a:graphicData uri="http://schemas.openxmlformats.org/presentationml/2006/ole">
              <mc:AlternateContent xmlns:mc="http://schemas.openxmlformats.org/markup-compatibility/2006">
                <mc:Choice xmlns:v="urn:schemas-microsoft-com:vml" Requires="v">
                  <p:oleObj spid="_x0000_s87888" name="Equation" r:id="rId94" imgW="104737" imgH="104734" progId="Equation.3">
                    <p:embed/>
                  </p:oleObj>
                </mc:Choice>
                <mc:Fallback>
                  <p:oleObj name="Equation" r:id="rId94" imgW="104737" imgH="104734" progId="Equation.3">
                    <p:embed/>
                    <p:pic>
                      <p:nvPicPr>
                        <p:cNvPr id="0" name=""/>
                        <p:cNvPicPr>
                          <a:picLocks noChangeAspect="1" noChangeArrowheads="1"/>
                        </p:cNvPicPr>
                        <p:nvPr/>
                      </p:nvPicPr>
                      <p:blipFill>
                        <a:blip r:embed="rId95">
                          <a:extLst>
                            <a:ext uri="{28A0092B-C50C-407E-A947-70E740481C1C}">
                              <a14:useLocalDpi xmlns:a14="http://schemas.microsoft.com/office/drawing/2010/main" val="0"/>
                            </a:ext>
                          </a:extLst>
                        </a:blip>
                        <a:srcRect/>
                        <a:stretch>
                          <a:fillRect/>
                        </a:stretch>
                      </p:blipFill>
                      <p:spPr bwMode="auto">
                        <a:xfrm>
                          <a:off x="3416" y="3189"/>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 name="Object 159"/>
            <p:cNvGraphicFramePr>
              <a:graphicFrameLocks noChangeAspect="1"/>
            </p:cNvGraphicFramePr>
            <p:nvPr/>
          </p:nvGraphicFramePr>
          <p:xfrm>
            <a:off x="3660" y="2316"/>
            <a:ext cx="132" cy="132"/>
          </p:xfrm>
          <a:graphic>
            <a:graphicData uri="http://schemas.openxmlformats.org/presentationml/2006/ole">
              <mc:AlternateContent xmlns:mc="http://schemas.openxmlformats.org/markup-compatibility/2006">
                <mc:Choice xmlns:v="urn:schemas-microsoft-com:vml" Requires="v">
                  <p:oleObj spid="_x0000_s87889" name="Equation" r:id="rId96" imgW="104737" imgH="104734" progId="Equation.3">
                    <p:embed/>
                  </p:oleObj>
                </mc:Choice>
                <mc:Fallback>
                  <p:oleObj name="Equation" r:id="rId96" imgW="104737" imgH="104734" progId="Equation.3">
                    <p:embed/>
                    <p:pic>
                      <p:nvPicPr>
                        <p:cNvPr id="0" name=""/>
                        <p:cNvPicPr>
                          <a:picLocks noChangeAspect="1" noChangeArrowheads="1"/>
                        </p:cNvPicPr>
                        <p:nvPr/>
                      </p:nvPicPr>
                      <p:blipFill>
                        <a:blip r:embed="rId97">
                          <a:extLst>
                            <a:ext uri="{28A0092B-C50C-407E-A947-70E740481C1C}">
                              <a14:useLocalDpi xmlns:a14="http://schemas.microsoft.com/office/drawing/2010/main" val="0"/>
                            </a:ext>
                          </a:extLst>
                        </a:blip>
                        <a:srcRect/>
                        <a:stretch>
                          <a:fillRect/>
                        </a:stretch>
                      </p:blipFill>
                      <p:spPr bwMode="auto">
                        <a:xfrm>
                          <a:off x="3660" y="2316"/>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0" name="Object 160"/>
            <p:cNvGraphicFramePr>
              <a:graphicFrameLocks noChangeAspect="1"/>
            </p:cNvGraphicFramePr>
            <p:nvPr/>
          </p:nvGraphicFramePr>
          <p:xfrm>
            <a:off x="3716" y="3177"/>
            <a:ext cx="132" cy="132"/>
          </p:xfrm>
          <a:graphic>
            <a:graphicData uri="http://schemas.openxmlformats.org/presentationml/2006/ole">
              <mc:AlternateContent xmlns:mc="http://schemas.openxmlformats.org/markup-compatibility/2006">
                <mc:Choice xmlns:v="urn:schemas-microsoft-com:vml" Requires="v">
                  <p:oleObj spid="_x0000_s87890" name="Equation" r:id="rId98" imgW="104737" imgH="104734" progId="Equation.3">
                    <p:embed/>
                  </p:oleObj>
                </mc:Choice>
                <mc:Fallback>
                  <p:oleObj name="Equation" r:id="rId98" imgW="104737" imgH="104734" progId="Equation.3">
                    <p:embed/>
                    <p:pic>
                      <p:nvPicPr>
                        <p:cNvPr id="0" name=""/>
                        <p:cNvPicPr>
                          <a:picLocks noChangeAspect="1" noChangeArrowheads="1"/>
                        </p:cNvPicPr>
                        <p:nvPr/>
                      </p:nvPicPr>
                      <p:blipFill>
                        <a:blip r:embed="rId99">
                          <a:extLst>
                            <a:ext uri="{28A0092B-C50C-407E-A947-70E740481C1C}">
                              <a14:useLocalDpi xmlns:a14="http://schemas.microsoft.com/office/drawing/2010/main" val="0"/>
                            </a:ext>
                          </a:extLst>
                        </a:blip>
                        <a:srcRect/>
                        <a:stretch>
                          <a:fillRect/>
                        </a:stretch>
                      </p:blipFill>
                      <p:spPr bwMode="auto">
                        <a:xfrm>
                          <a:off x="3716" y="3177"/>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1" name="Object 161"/>
            <p:cNvGraphicFramePr>
              <a:graphicFrameLocks noChangeAspect="1"/>
            </p:cNvGraphicFramePr>
            <p:nvPr/>
          </p:nvGraphicFramePr>
          <p:xfrm>
            <a:off x="3812" y="3273"/>
            <a:ext cx="132" cy="132"/>
          </p:xfrm>
          <a:graphic>
            <a:graphicData uri="http://schemas.openxmlformats.org/presentationml/2006/ole">
              <mc:AlternateContent xmlns:mc="http://schemas.openxmlformats.org/markup-compatibility/2006">
                <mc:Choice xmlns:v="urn:schemas-microsoft-com:vml" Requires="v">
                  <p:oleObj spid="_x0000_s87891" name="Equation" r:id="rId100" imgW="104737" imgH="104734" progId="Equation.3">
                    <p:embed/>
                  </p:oleObj>
                </mc:Choice>
                <mc:Fallback>
                  <p:oleObj name="Equation" r:id="rId100" imgW="104737" imgH="104734" progId="Equation.3">
                    <p:embed/>
                    <p:pic>
                      <p:nvPicPr>
                        <p:cNvPr id="0" name=""/>
                        <p:cNvPicPr>
                          <a:picLocks noChangeAspect="1" noChangeArrowheads="1"/>
                        </p:cNvPicPr>
                        <p:nvPr/>
                      </p:nvPicPr>
                      <p:blipFill>
                        <a:blip r:embed="rId101">
                          <a:extLst>
                            <a:ext uri="{28A0092B-C50C-407E-A947-70E740481C1C}">
                              <a14:useLocalDpi xmlns:a14="http://schemas.microsoft.com/office/drawing/2010/main" val="0"/>
                            </a:ext>
                          </a:extLst>
                        </a:blip>
                        <a:srcRect/>
                        <a:stretch>
                          <a:fillRect/>
                        </a:stretch>
                      </p:blipFill>
                      <p:spPr bwMode="auto">
                        <a:xfrm>
                          <a:off x="3812" y="3273"/>
                          <a:ext cx="132"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2" name="AutoShape 162"/>
            <p:cNvSpPr>
              <a:spLocks noChangeArrowheads="1"/>
            </p:cNvSpPr>
            <p:nvPr/>
          </p:nvSpPr>
          <p:spPr bwMode="auto">
            <a:xfrm>
              <a:off x="3696" y="3120"/>
              <a:ext cx="48" cy="48"/>
            </a:xfrm>
            <a:prstGeom prst="flowChartConnector">
              <a:avLst/>
            </a:prstGeom>
            <a:solidFill>
              <a:schemeClr val="bg1"/>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Tree>
    <p:extLst>
      <p:ext uri="{BB962C8B-B14F-4D97-AF65-F5344CB8AC3E}">
        <p14:creationId xmlns:p14="http://schemas.microsoft.com/office/powerpoint/2010/main" val="40401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left)">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3352" y="5157192"/>
            <a:ext cx="6324600" cy="82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zh-CN" dirty="0"/>
              <a:t> 3）价带是未满的导带，而它又与相邻的</a:t>
            </a:r>
            <a:endParaRPr lang="zh-CN" altLang="en-US" dirty="0"/>
          </a:p>
          <a:p>
            <a:pPr eaLnBrk="1" hangingPunct="1">
              <a:lnSpc>
                <a:spcPct val="50000"/>
              </a:lnSpc>
              <a:spcBef>
                <a:spcPct val="50000"/>
              </a:spcBef>
            </a:pPr>
            <a:r>
              <a:rPr lang="zh-CN" altLang="en-US" dirty="0"/>
              <a:t>       </a:t>
            </a:r>
            <a:r>
              <a:rPr lang="zh-CN" altLang="zh-CN" dirty="0"/>
              <a:t>空带重叠。 电子很容易跃迁导电。</a:t>
            </a:r>
            <a:endParaRPr lang="zh-CN" altLang="en-US" dirty="0"/>
          </a:p>
        </p:txBody>
      </p:sp>
      <p:sp>
        <p:nvSpPr>
          <p:cNvPr id="3" name="Rectangle 4"/>
          <p:cNvSpPr>
            <a:spLocks noChangeArrowheads="1"/>
          </p:cNvSpPr>
          <p:nvPr/>
        </p:nvSpPr>
        <p:spPr bwMode="auto">
          <a:xfrm>
            <a:off x="34565" y="116632"/>
            <a:ext cx="608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四、导体、绝缘体和半导体的能带结构：</a:t>
            </a:r>
          </a:p>
        </p:txBody>
      </p:sp>
      <p:sp>
        <p:nvSpPr>
          <p:cNvPr id="4" name="Rectangle 5"/>
          <p:cNvSpPr>
            <a:spLocks noChangeArrowheads="1"/>
          </p:cNvSpPr>
          <p:nvPr/>
        </p:nvSpPr>
        <p:spPr bwMode="auto">
          <a:xfrm>
            <a:off x="191344" y="908720"/>
            <a:ext cx="5618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、导体：导体的能带可分为三种情况 ：</a:t>
            </a:r>
          </a:p>
        </p:txBody>
      </p:sp>
      <p:sp>
        <p:nvSpPr>
          <p:cNvPr id="5" name="Rectangle 6"/>
          <p:cNvSpPr>
            <a:spLocks noChangeArrowheads="1"/>
          </p:cNvSpPr>
          <p:nvPr/>
        </p:nvSpPr>
        <p:spPr bwMode="auto">
          <a:xfrm>
            <a:off x="191344" y="1628800"/>
            <a:ext cx="7924800"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）价带是未填满的导带。   </a:t>
            </a:r>
          </a:p>
          <a:p>
            <a:pPr algn="just" eaLnBrk="1" hangingPunct="1">
              <a:lnSpc>
                <a:spcPct val="150000"/>
              </a:lnSpc>
              <a:spcBef>
                <a:spcPts val="0"/>
              </a:spcBef>
            </a:pPr>
            <a:r>
              <a:rPr lang="zh-CN" altLang="en-US" dirty="0"/>
              <a:t>      电子很容易在导带中从低能级向高能级跃迁而导电。</a:t>
            </a:r>
          </a:p>
        </p:txBody>
      </p:sp>
      <p:sp>
        <p:nvSpPr>
          <p:cNvPr id="6" name="Rectangle 7"/>
          <p:cNvSpPr>
            <a:spLocks noChangeArrowheads="1"/>
          </p:cNvSpPr>
          <p:nvPr/>
        </p:nvSpPr>
        <p:spPr bwMode="auto">
          <a:xfrm>
            <a:off x="1967143" y="2737200"/>
            <a:ext cx="279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zh-CN" dirty="0"/>
              <a:t>金属 </a:t>
            </a:r>
            <a:r>
              <a:rPr lang="en-US" altLang="zh-CN" dirty="0"/>
              <a:t>Li </a:t>
            </a:r>
            <a:r>
              <a:rPr lang="zh-CN" altLang="zh-CN" dirty="0"/>
              <a:t>属此类。</a:t>
            </a:r>
          </a:p>
        </p:txBody>
      </p:sp>
      <p:sp>
        <p:nvSpPr>
          <p:cNvPr id="7" name="Rectangle 8"/>
          <p:cNvSpPr>
            <a:spLocks noChangeArrowheads="1"/>
          </p:cNvSpPr>
          <p:nvPr/>
        </p:nvSpPr>
        <p:spPr bwMode="auto">
          <a:xfrm>
            <a:off x="335360" y="3356992"/>
            <a:ext cx="6553200"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zh-CN"/>
              <a:t>2）价带是满带，但满带与空带相重叠。 </a:t>
            </a:r>
          </a:p>
          <a:p>
            <a:pPr eaLnBrk="1" hangingPunct="1">
              <a:lnSpc>
                <a:spcPct val="40000"/>
              </a:lnSpc>
              <a:spcBef>
                <a:spcPct val="50000"/>
              </a:spcBef>
            </a:pPr>
            <a:r>
              <a:rPr lang="zh-CN" altLang="en-US"/>
              <a:t>      </a:t>
            </a:r>
            <a:r>
              <a:rPr lang="zh-CN" altLang="zh-CN"/>
              <a:t>电子很容易从满带跃迁到空带中而导电。</a:t>
            </a:r>
            <a:endParaRPr lang="zh-CN" altLang="en-US"/>
          </a:p>
        </p:txBody>
      </p:sp>
      <p:sp>
        <p:nvSpPr>
          <p:cNvPr id="8" name="Rectangle 9"/>
          <p:cNvSpPr>
            <a:spLocks noChangeArrowheads="1"/>
          </p:cNvSpPr>
          <p:nvPr/>
        </p:nvSpPr>
        <p:spPr bwMode="auto">
          <a:xfrm>
            <a:off x="1631504" y="4365104"/>
            <a:ext cx="420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zh-CN" dirty="0"/>
              <a:t>金属 </a:t>
            </a:r>
            <a:r>
              <a:rPr lang="en-US" altLang="zh-CN" dirty="0"/>
              <a:t>Mg</a:t>
            </a:r>
            <a:r>
              <a:rPr lang="zh-CN" altLang="en-US" dirty="0"/>
              <a:t>、</a:t>
            </a:r>
            <a:r>
              <a:rPr lang="en-US" altLang="zh-CN" dirty="0"/>
              <a:t>Be</a:t>
            </a:r>
            <a:r>
              <a:rPr lang="zh-CN" altLang="en-US" dirty="0"/>
              <a:t>、</a:t>
            </a:r>
            <a:r>
              <a:rPr lang="en-US" altLang="zh-CN" dirty="0"/>
              <a:t>Zn </a:t>
            </a:r>
            <a:r>
              <a:rPr lang="zh-CN" altLang="zh-CN" dirty="0"/>
              <a:t>属此类。</a:t>
            </a:r>
            <a:endParaRPr lang="zh-CN" altLang="en-US" dirty="0"/>
          </a:p>
        </p:txBody>
      </p:sp>
      <p:sp>
        <p:nvSpPr>
          <p:cNvPr id="9" name="Rectangle 10"/>
          <p:cNvSpPr>
            <a:spLocks noChangeArrowheads="1"/>
          </p:cNvSpPr>
          <p:nvPr/>
        </p:nvSpPr>
        <p:spPr bwMode="auto">
          <a:xfrm>
            <a:off x="1559496" y="6093296"/>
            <a:ext cx="530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zh-CN" dirty="0"/>
              <a:t>金属 </a:t>
            </a:r>
            <a:r>
              <a:rPr lang="en-US" altLang="zh-CN" dirty="0"/>
              <a:t>Na</a:t>
            </a:r>
            <a:r>
              <a:rPr lang="zh-CN" altLang="en-US" dirty="0"/>
              <a:t>、</a:t>
            </a:r>
            <a:r>
              <a:rPr lang="en-US" altLang="zh-CN" dirty="0"/>
              <a:t>K</a:t>
            </a:r>
            <a:r>
              <a:rPr lang="zh-CN" altLang="en-US" dirty="0"/>
              <a:t>、</a:t>
            </a:r>
            <a:r>
              <a:rPr lang="en-US" altLang="zh-CN" dirty="0"/>
              <a:t>Cu</a:t>
            </a:r>
            <a:r>
              <a:rPr lang="zh-CN" altLang="en-US" dirty="0"/>
              <a:t>、</a:t>
            </a:r>
            <a:r>
              <a:rPr lang="en-US" altLang="zh-CN" dirty="0"/>
              <a:t>Al</a:t>
            </a:r>
            <a:r>
              <a:rPr lang="zh-CN" altLang="en-US" dirty="0"/>
              <a:t>、</a:t>
            </a:r>
            <a:r>
              <a:rPr lang="en-US" altLang="zh-CN" dirty="0"/>
              <a:t>Ag </a:t>
            </a:r>
            <a:r>
              <a:rPr lang="zh-CN" altLang="en-US" dirty="0"/>
              <a:t>属此类。</a:t>
            </a:r>
          </a:p>
        </p:txBody>
      </p:sp>
      <p:grpSp>
        <p:nvGrpSpPr>
          <p:cNvPr id="10" name="Group 11"/>
          <p:cNvGrpSpPr>
            <a:grpSpLocks/>
          </p:cNvGrpSpPr>
          <p:nvPr/>
        </p:nvGrpSpPr>
        <p:grpSpPr bwMode="auto">
          <a:xfrm>
            <a:off x="8688288" y="3284984"/>
            <a:ext cx="2797175" cy="1524000"/>
            <a:chOff x="3840" y="1824"/>
            <a:chExt cx="1776" cy="864"/>
          </a:xfrm>
        </p:grpSpPr>
        <p:sp>
          <p:nvSpPr>
            <p:cNvPr id="11" name="Line 12"/>
            <p:cNvSpPr>
              <a:spLocks noChangeShapeType="1"/>
            </p:cNvSpPr>
            <p:nvPr/>
          </p:nvSpPr>
          <p:spPr bwMode="auto">
            <a:xfrm>
              <a:off x="3840" y="2448"/>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3"/>
            <p:cNvSpPr>
              <a:spLocks noChangeShapeType="1"/>
            </p:cNvSpPr>
            <p:nvPr/>
          </p:nvSpPr>
          <p:spPr bwMode="auto">
            <a:xfrm>
              <a:off x="3840" y="2400"/>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4"/>
            <p:cNvSpPr>
              <a:spLocks noChangeShapeType="1"/>
            </p:cNvSpPr>
            <p:nvPr/>
          </p:nvSpPr>
          <p:spPr bwMode="auto">
            <a:xfrm>
              <a:off x="3840" y="2544"/>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5"/>
            <p:cNvSpPr>
              <a:spLocks noChangeShapeType="1"/>
            </p:cNvSpPr>
            <p:nvPr/>
          </p:nvSpPr>
          <p:spPr bwMode="auto">
            <a:xfrm>
              <a:off x="3840" y="2640"/>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6"/>
            <p:cNvSpPr>
              <a:spLocks noChangeShapeType="1"/>
            </p:cNvSpPr>
            <p:nvPr/>
          </p:nvSpPr>
          <p:spPr bwMode="auto">
            <a:xfrm>
              <a:off x="4560" y="2448"/>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7"/>
            <p:cNvSpPr>
              <a:spLocks noChangeShapeType="1"/>
            </p:cNvSpPr>
            <p:nvPr/>
          </p:nvSpPr>
          <p:spPr bwMode="auto">
            <a:xfrm>
              <a:off x="4656" y="2400"/>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8"/>
            <p:cNvSpPr>
              <a:spLocks noChangeShapeType="1"/>
            </p:cNvSpPr>
            <p:nvPr/>
          </p:nvSpPr>
          <p:spPr bwMode="auto">
            <a:xfrm>
              <a:off x="4656" y="2352"/>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9"/>
            <p:cNvSpPr>
              <a:spLocks noChangeShapeType="1"/>
            </p:cNvSpPr>
            <p:nvPr/>
          </p:nvSpPr>
          <p:spPr bwMode="auto">
            <a:xfrm>
              <a:off x="4656" y="2544"/>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0"/>
            <p:cNvSpPr>
              <a:spLocks noChangeShapeType="1"/>
            </p:cNvSpPr>
            <p:nvPr/>
          </p:nvSpPr>
          <p:spPr bwMode="auto">
            <a:xfrm>
              <a:off x="3840" y="2496"/>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AutoShape 21"/>
            <p:cNvSpPr>
              <a:spLocks noChangeArrowheads="1"/>
            </p:cNvSpPr>
            <p:nvPr/>
          </p:nvSpPr>
          <p:spPr bwMode="auto">
            <a:xfrm>
              <a:off x="4176" y="2400"/>
              <a:ext cx="96" cy="96"/>
            </a:xfrm>
            <a:prstGeom prst="flowChartConnector">
              <a:avLst/>
            </a:prstGeom>
            <a:solidFill>
              <a:srgbClr val="FF0000"/>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 name="AutoShape 22"/>
            <p:cNvSpPr>
              <a:spLocks noChangeArrowheads="1"/>
            </p:cNvSpPr>
            <p:nvPr/>
          </p:nvSpPr>
          <p:spPr bwMode="auto">
            <a:xfrm>
              <a:off x="3936" y="2496"/>
              <a:ext cx="96" cy="96"/>
            </a:xfrm>
            <a:prstGeom prst="flowChartConnector">
              <a:avLst/>
            </a:prstGeom>
            <a:solidFill>
              <a:srgbClr val="FF0000"/>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 name="AutoShape 23"/>
            <p:cNvSpPr>
              <a:spLocks noChangeArrowheads="1"/>
            </p:cNvSpPr>
            <p:nvPr/>
          </p:nvSpPr>
          <p:spPr bwMode="auto">
            <a:xfrm>
              <a:off x="3888" y="2592"/>
              <a:ext cx="96" cy="96"/>
            </a:xfrm>
            <a:prstGeom prst="flowChartConnector">
              <a:avLst/>
            </a:prstGeom>
            <a:solidFill>
              <a:srgbClr val="FF0000"/>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 name="AutoShape 24"/>
            <p:cNvSpPr>
              <a:spLocks noChangeArrowheads="1"/>
            </p:cNvSpPr>
            <p:nvPr/>
          </p:nvSpPr>
          <p:spPr bwMode="auto">
            <a:xfrm>
              <a:off x="4272" y="2352"/>
              <a:ext cx="96" cy="96"/>
            </a:xfrm>
            <a:prstGeom prst="flowChartConnector">
              <a:avLst/>
            </a:prstGeom>
            <a:solidFill>
              <a:srgbClr val="FF0000"/>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 name="AutoShape 25"/>
            <p:cNvSpPr>
              <a:spLocks noChangeArrowheads="1"/>
            </p:cNvSpPr>
            <p:nvPr/>
          </p:nvSpPr>
          <p:spPr bwMode="auto">
            <a:xfrm>
              <a:off x="4080" y="2448"/>
              <a:ext cx="96" cy="96"/>
            </a:xfrm>
            <a:prstGeom prst="flowChartConnector">
              <a:avLst/>
            </a:prstGeom>
            <a:solidFill>
              <a:srgbClr val="FF0000"/>
            </a:solidFill>
            <a:ln w="1270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 name="Line 26"/>
            <p:cNvSpPr>
              <a:spLocks noChangeShapeType="1"/>
            </p:cNvSpPr>
            <p:nvPr/>
          </p:nvSpPr>
          <p:spPr bwMode="auto">
            <a:xfrm>
              <a:off x="4656" y="2304"/>
              <a:ext cx="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7"/>
            <p:cNvSpPr>
              <a:spLocks noChangeShapeType="1"/>
            </p:cNvSpPr>
            <p:nvPr/>
          </p:nvSpPr>
          <p:spPr bwMode="auto">
            <a:xfrm>
              <a:off x="4656" y="2304"/>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8"/>
            <p:cNvSpPr>
              <a:spLocks noChangeShapeType="1"/>
            </p:cNvSpPr>
            <p:nvPr/>
          </p:nvSpPr>
          <p:spPr bwMode="auto">
            <a:xfrm>
              <a:off x="4656" y="2256"/>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29"/>
            <p:cNvSpPr>
              <a:spLocks noChangeShapeType="1"/>
            </p:cNvSpPr>
            <p:nvPr/>
          </p:nvSpPr>
          <p:spPr bwMode="auto">
            <a:xfrm>
              <a:off x="4656" y="2208"/>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AutoShape 30"/>
            <p:cNvSpPr>
              <a:spLocks noChangeArrowheads="1"/>
            </p:cNvSpPr>
            <p:nvPr/>
          </p:nvSpPr>
          <p:spPr bwMode="auto">
            <a:xfrm>
              <a:off x="3888" y="1920"/>
              <a:ext cx="576" cy="384"/>
            </a:xfrm>
            <a:prstGeom prst="wedgeEllipseCallout">
              <a:avLst>
                <a:gd name="adj1" fmla="val -18750"/>
                <a:gd name="adj2" fmla="val 85417"/>
              </a:avLst>
            </a:prstGeom>
            <a:solidFill>
              <a:srgbClr val="FF66FF"/>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满带</a:t>
              </a:r>
              <a:endParaRPr lang="zh-CN" altLang="en-US" sz="2000">
                <a:solidFill>
                  <a:schemeClr val="tx2"/>
                </a:solidFill>
              </a:endParaRPr>
            </a:p>
          </p:txBody>
        </p:sp>
        <p:sp>
          <p:nvSpPr>
            <p:cNvPr id="30" name="AutoShape 31"/>
            <p:cNvSpPr>
              <a:spLocks noChangeArrowheads="1"/>
            </p:cNvSpPr>
            <p:nvPr/>
          </p:nvSpPr>
          <p:spPr bwMode="auto">
            <a:xfrm>
              <a:off x="4656" y="1824"/>
              <a:ext cx="720" cy="288"/>
            </a:xfrm>
            <a:prstGeom prst="wedgeRoundRectCallout">
              <a:avLst>
                <a:gd name="adj1" fmla="val 35000"/>
                <a:gd name="adj2" fmla="val 95486"/>
                <a:gd name="adj3" fmla="val 16667"/>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空带</a:t>
              </a:r>
            </a:p>
          </p:txBody>
        </p:sp>
      </p:grpSp>
      <p:grpSp>
        <p:nvGrpSpPr>
          <p:cNvPr id="31" name="Group 32"/>
          <p:cNvGrpSpPr>
            <a:grpSpLocks/>
          </p:cNvGrpSpPr>
          <p:nvPr/>
        </p:nvGrpSpPr>
        <p:grpSpPr bwMode="auto">
          <a:xfrm>
            <a:off x="8184232" y="5257800"/>
            <a:ext cx="2949575" cy="1600200"/>
            <a:chOff x="3744" y="2928"/>
            <a:chExt cx="1872" cy="1008"/>
          </a:xfrm>
        </p:grpSpPr>
        <p:sp>
          <p:nvSpPr>
            <p:cNvPr id="32" name="Line 33"/>
            <p:cNvSpPr>
              <a:spLocks noChangeShapeType="1"/>
            </p:cNvSpPr>
            <p:nvPr/>
          </p:nvSpPr>
          <p:spPr bwMode="auto">
            <a:xfrm>
              <a:off x="3840" y="3504"/>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4"/>
            <p:cNvSpPr>
              <a:spLocks noChangeShapeType="1"/>
            </p:cNvSpPr>
            <p:nvPr/>
          </p:nvSpPr>
          <p:spPr bwMode="auto">
            <a:xfrm>
              <a:off x="3840" y="3600"/>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5"/>
            <p:cNvSpPr>
              <a:spLocks noChangeShapeType="1"/>
            </p:cNvSpPr>
            <p:nvPr/>
          </p:nvSpPr>
          <p:spPr bwMode="auto">
            <a:xfrm>
              <a:off x="3840" y="3744"/>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6"/>
            <p:cNvSpPr>
              <a:spLocks noChangeShapeType="1"/>
            </p:cNvSpPr>
            <p:nvPr/>
          </p:nvSpPr>
          <p:spPr bwMode="auto">
            <a:xfrm>
              <a:off x="3840" y="3888"/>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AutoShape 37"/>
            <p:cNvSpPr>
              <a:spLocks noChangeArrowheads="1"/>
            </p:cNvSpPr>
            <p:nvPr/>
          </p:nvSpPr>
          <p:spPr bwMode="auto">
            <a:xfrm>
              <a:off x="3888" y="384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 name="AutoShape 38"/>
            <p:cNvSpPr>
              <a:spLocks noChangeArrowheads="1"/>
            </p:cNvSpPr>
            <p:nvPr/>
          </p:nvSpPr>
          <p:spPr bwMode="auto">
            <a:xfrm>
              <a:off x="3936" y="369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 name="Line 39"/>
            <p:cNvSpPr>
              <a:spLocks noChangeShapeType="1"/>
            </p:cNvSpPr>
            <p:nvPr/>
          </p:nvSpPr>
          <p:spPr bwMode="auto">
            <a:xfrm>
              <a:off x="4656" y="3456"/>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0"/>
            <p:cNvSpPr>
              <a:spLocks noChangeShapeType="1"/>
            </p:cNvSpPr>
            <p:nvPr/>
          </p:nvSpPr>
          <p:spPr bwMode="auto">
            <a:xfrm>
              <a:off x="4656" y="3408"/>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41"/>
            <p:cNvSpPr>
              <a:spLocks noChangeShapeType="1"/>
            </p:cNvSpPr>
            <p:nvPr/>
          </p:nvSpPr>
          <p:spPr bwMode="auto">
            <a:xfrm>
              <a:off x="4656" y="3360"/>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42"/>
            <p:cNvSpPr>
              <a:spLocks noChangeShapeType="1"/>
            </p:cNvSpPr>
            <p:nvPr/>
          </p:nvSpPr>
          <p:spPr bwMode="auto">
            <a:xfrm>
              <a:off x="4656" y="3504"/>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3"/>
            <p:cNvSpPr>
              <a:spLocks noChangeShapeType="1"/>
            </p:cNvSpPr>
            <p:nvPr/>
          </p:nvSpPr>
          <p:spPr bwMode="auto">
            <a:xfrm>
              <a:off x="4656" y="3600"/>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4"/>
            <p:cNvSpPr>
              <a:spLocks noChangeShapeType="1"/>
            </p:cNvSpPr>
            <p:nvPr/>
          </p:nvSpPr>
          <p:spPr bwMode="auto">
            <a:xfrm>
              <a:off x="3840" y="3552"/>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5"/>
            <p:cNvSpPr>
              <a:spLocks noChangeShapeType="1"/>
            </p:cNvSpPr>
            <p:nvPr/>
          </p:nvSpPr>
          <p:spPr bwMode="auto">
            <a:xfrm>
              <a:off x="3840" y="3648"/>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AutoShape 46"/>
            <p:cNvSpPr>
              <a:spLocks noChangeArrowheads="1"/>
            </p:cNvSpPr>
            <p:nvPr/>
          </p:nvSpPr>
          <p:spPr bwMode="auto">
            <a:xfrm>
              <a:off x="4032" y="360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 name="Line 47"/>
            <p:cNvSpPr>
              <a:spLocks noChangeShapeType="1"/>
            </p:cNvSpPr>
            <p:nvPr/>
          </p:nvSpPr>
          <p:spPr bwMode="auto">
            <a:xfrm>
              <a:off x="3840" y="3456"/>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48"/>
            <p:cNvSpPr>
              <a:spLocks noChangeShapeType="1"/>
            </p:cNvSpPr>
            <p:nvPr/>
          </p:nvSpPr>
          <p:spPr bwMode="auto">
            <a:xfrm>
              <a:off x="4656" y="3312"/>
              <a:ext cx="9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AutoShape 49"/>
            <p:cNvSpPr>
              <a:spLocks noChangeArrowheads="1"/>
            </p:cNvSpPr>
            <p:nvPr/>
          </p:nvSpPr>
          <p:spPr bwMode="auto">
            <a:xfrm>
              <a:off x="3744" y="3072"/>
              <a:ext cx="768" cy="336"/>
            </a:xfrm>
            <a:prstGeom prst="wedgeEllipseCallout">
              <a:avLst>
                <a:gd name="adj1" fmla="val -4426"/>
                <a:gd name="adj2" fmla="val 98213"/>
              </a:avLst>
            </a:prstGeom>
            <a:solidFill>
              <a:srgbClr val="33CCCC"/>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solidFill>
                    <a:schemeClr val="tx2"/>
                  </a:solidFill>
                </a:rPr>
                <a:t>导带</a:t>
              </a:r>
            </a:p>
          </p:txBody>
        </p:sp>
        <p:sp>
          <p:nvSpPr>
            <p:cNvPr id="49" name="AutoShape 50"/>
            <p:cNvSpPr>
              <a:spLocks noChangeArrowheads="1"/>
            </p:cNvSpPr>
            <p:nvPr/>
          </p:nvSpPr>
          <p:spPr bwMode="auto">
            <a:xfrm>
              <a:off x="4704" y="2928"/>
              <a:ext cx="720" cy="288"/>
            </a:xfrm>
            <a:prstGeom prst="wedgeRoundRectCallout">
              <a:avLst>
                <a:gd name="adj1" fmla="val 35000"/>
                <a:gd name="adj2" fmla="val 95486"/>
                <a:gd name="adj3" fmla="val 16667"/>
              </a:avLst>
            </a:prstGeom>
            <a:solidFill>
              <a:srgbClr val="99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空带</a:t>
              </a:r>
            </a:p>
          </p:txBody>
        </p:sp>
      </p:grpSp>
      <p:grpSp>
        <p:nvGrpSpPr>
          <p:cNvPr id="50" name="Group 51"/>
          <p:cNvGrpSpPr>
            <a:grpSpLocks/>
          </p:cNvGrpSpPr>
          <p:nvPr/>
        </p:nvGrpSpPr>
        <p:grpSpPr bwMode="auto">
          <a:xfrm>
            <a:off x="9336360" y="1052736"/>
            <a:ext cx="2139950" cy="1600200"/>
            <a:chOff x="4032" y="192"/>
            <a:chExt cx="1248" cy="1008"/>
          </a:xfrm>
        </p:grpSpPr>
        <p:sp>
          <p:nvSpPr>
            <p:cNvPr id="51" name="Line 52"/>
            <p:cNvSpPr>
              <a:spLocks noChangeShapeType="1"/>
            </p:cNvSpPr>
            <p:nvPr/>
          </p:nvSpPr>
          <p:spPr bwMode="auto">
            <a:xfrm>
              <a:off x="4032" y="576"/>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53"/>
            <p:cNvSpPr>
              <a:spLocks noChangeShapeType="1"/>
            </p:cNvSpPr>
            <p:nvPr/>
          </p:nvSpPr>
          <p:spPr bwMode="auto">
            <a:xfrm>
              <a:off x="4032" y="768"/>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54"/>
            <p:cNvSpPr>
              <a:spLocks noChangeShapeType="1"/>
            </p:cNvSpPr>
            <p:nvPr/>
          </p:nvSpPr>
          <p:spPr bwMode="auto">
            <a:xfrm>
              <a:off x="4032" y="672"/>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55"/>
            <p:cNvSpPr>
              <a:spLocks noChangeShapeType="1"/>
            </p:cNvSpPr>
            <p:nvPr/>
          </p:nvSpPr>
          <p:spPr bwMode="auto">
            <a:xfrm>
              <a:off x="4032" y="1008"/>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AutoShape 56"/>
            <p:cNvSpPr>
              <a:spLocks noChangeArrowheads="1"/>
            </p:cNvSpPr>
            <p:nvPr/>
          </p:nvSpPr>
          <p:spPr bwMode="auto">
            <a:xfrm>
              <a:off x="4224" y="96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 name="Line 57"/>
            <p:cNvSpPr>
              <a:spLocks noChangeShapeType="1"/>
            </p:cNvSpPr>
            <p:nvPr/>
          </p:nvSpPr>
          <p:spPr bwMode="auto">
            <a:xfrm>
              <a:off x="4032" y="864"/>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AutoShape 58"/>
            <p:cNvSpPr>
              <a:spLocks noChangeArrowheads="1"/>
            </p:cNvSpPr>
            <p:nvPr/>
          </p:nvSpPr>
          <p:spPr bwMode="auto">
            <a:xfrm>
              <a:off x="4368" y="81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 name="Line 59"/>
            <p:cNvSpPr>
              <a:spLocks noChangeShapeType="1"/>
            </p:cNvSpPr>
            <p:nvPr/>
          </p:nvSpPr>
          <p:spPr bwMode="auto">
            <a:xfrm>
              <a:off x="4032" y="624"/>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60"/>
            <p:cNvSpPr>
              <a:spLocks noChangeShapeType="1"/>
            </p:cNvSpPr>
            <p:nvPr/>
          </p:nvSpPr>
          <p:spPr bwMode="auto">
            <a:xfrm>
              <a:off x="4032" y="1152"/>
              <a:ext cx="124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AutoShape 61"/>
            <p:cNvSpPr>
              <a:spLocks noChangeArrowheads="1"/>
            </p:cNvSpPr>
            <p:nvPr/>
          </p:nvSpPr>
          <p:spPr bwMode="auto">
            <a:xfrm>
              <a:off x="4032" y="1104"/>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1" name="AutoShape 62"/>
            <p:cNvSpPr>
              <a:spLocks noChangeArrowheads="1"/>
            </p:cNvSpPr>
            <p:nvPr/>
          </p:nvSpPr>
          <p:spPr bwMode="auto">
            <a:xfrm>
              <a:off x="4464" y="192"/>
              <a:ext cx="768" cy="336"/>
            </a:xfrm>
            <a:prstGeom prst="wedgeEllipseCallout">
              <a:avLst>
                <a:gd name="adj1" fmla="val -4426"/>
                <a:gd name="adj2" fmla="val 98213"/>
              </a:avLst>
            </a:prstGeom>
            <a:solidFill>
              <a:srgbClr val="33CCCC"/>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solidFill>
                    <a:schemeClr val="tx2"/>
                  </a:solidFill>
                </a:rPr>
                <a:t>导带</a:t>
              </a:r>
            </a:p>
          </p:txBody>
        </p:sp>
      </p:grpSp>
    </p:spTree>
    <p:extLst>
      <p:ext uri="{BB962C8B-B14F-4D97-AF65-F5344CB8AC3E}">
        <p14:creationId xmlns:p14="http://schemas.microsoft.com/office/powerpoint/2010/main" val="281626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wipe(left)">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utoUpdateAnimBg="0"/>
      <p:bldP spid="6" grpId="0" autoUpdateAnimBg="0"/>
      <p:bldP spid="7" grpId="0" autoUpdateAnimBg="0"/>
      <p:bldP spid="8" grpId="0" autoUpdateAnimBg="0"/>
      <p:bldP spid="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4"/>
          <p:cNvGrpSpPr>
            <a:grpSpLocks/>
          </p:cNvGrpSpPr>
          <p:nvPr/>
        </p:nvGrpSpPr>
        <p:grpSpPr bwMode="auto">
          <a:xfrm>
            <a:off x="263352" y="692696"/>
            <a:ext cx="11521280" cy="1201738"/>
            <a:chOff x="-86" y="432"/>
            <a:chExt cx="4992" cy="757"/>
          </a:xfrm>
        </p:grpSpPr>
        <p:sp>
          <p:nvSpPr>
            <p:cNvPr id="26" name="Rectangle 26"/>
            <p:cNvSpPr>
              <a:spLocks noChangeArrowheads="1"/>
            </p:cNvSpPr>
            <p:nvPr/>
          </p:nvSpPr>
          <p:spPr bwMode="auto">
            <a:xfrm>
              <a:off x="-86" y="432"/>
              <a:ext cx="4992" cy="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绝缘体的价带为满带，且满带与空带之间的禁带</a:t>
              </a:r>
              <a:r>
                <a:rPr lang="zh-CN" altLang="en-US" dirty="0" smtClean="0"/>
                <a:t>宽度         较大</a:t>
              </a:r>
              <a:r>
                <a:rPr lang="zh-CN" altLang="en-US" dirty="0"/>
                <a:t>（约 </a:t>
              </a:r>
              <a:r>
                <a:rPr lang="en-US" altLang="zh-CN" dirty="0"/>
                <a:t>3 - 6 eV)</a:t>
              </a:r>
              <a:r>
                <a:rPr lang="zh-CN" altLang="en-US" dirty="0"/>
                <a:t>，电子很难跃迁导电。</a:t>
              </a:r>
            </a:p>
          </p:txBody>
        </p:sp>
        <p:graphicFrame>
          <p:nvGraphicFramePr>
            <p:cNvPr id="25" name="Object 25"/>
            <p:cNvGraphicFramePr>
              <a:graphicFrameLocks noChangeAspect="1"/>
            </p:cNvGraphicFramePr>
            <p:nvPr>
              <p:extLst>
                <p:ext uri="{D42A27DB-BD31-4B8C-83A1-F6EECF244321}">
                  <p14:modId xmlns:p14="http://schemas.microsoft.com/office/powerpoint/2010/main" val="257589093"/>
                </p:ext>
              </p:extLst>
            </p:nvPr>
          </p:nvGraphicFramePr>
          <p:xfrm>
            <a:off x="3034" y="523"/>
            <a:ext cx="353" cy="291"/>
          </p:xfrm>
          <a:graphic>
            <a:graphicData uri="http://schemas.openxmlformats.org/presentationml/2006/ole">
              <mc:AlternateContent xmlns:mc="http://schemas.openxmlformats.org/markup-compatibility/2006">
                <mc:Choice xmlns:v="urn:schemas-microsoft-com:vml" Requires="v">
                  <p:oleObj spid="_x0000_s88130" name="Equation" r:id="rId3" imgW="291973" imgH="241195" progId="Equation.3">
                    <p:embed/>
                  </p:oleObj>
                </mc:Choice>
                <mc:Fallback>
                  <p:oleObj name="Equation" r:id="rId3" imgW="291973"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4" y="523"/>
                          <a:ext cx="353"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 name="Group 2"/>
          <p:cNvGrpSpPr>
            <a:grpSpLocks/>
          </p:cNvGrpSpPr>
          <p:nvPr/>
        </p:nvGrpSpPr>
        <p:grpSpPr bwMode="auto">
          <a:xfrm>
            <a:off x="192069" y="3861049"/>
            <a:ext cx="8616139" cy="1754188"/>
            <a:chOff x="223" y="2016"/>
            <a:chExt cx="4175" cy="1105"/>
          </a:xfrm>
        </p:grpSpPr>
        <p:sp>
          <p:nvSpPr>
            <p:cNvPr id="3" name="Text Box 3"/>
            <p:cNvSpPr txBox="1">
              <a:spLocks noChangeArrowheads="1"/>
            </p:cNvSpPr>
            <p:nvPr/>
          </p:nvSpPr>
          <p:spPr bwMode="auto">
            <a:xfrm>
              <a:off x="223" y="2016"/>
              <a:ext cx="4175" cy="11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半导体的价带也是满带，但满带与空带之间的禁带宽度          较小（约</a:t>
              </a:r>
              <a:r>
                <a:rPr lang="en-US" altLang="zh-CN" dirty="0"/>
                <a:t>0.1-1.5 eV) </a:t>
              </a:r>
              <a:r>
                <a:rPr lang="zh-CN" altLang="en-US" dirty="0"/>
                <a:t>。电子容易从满带被激发到空带中去，从而电子和空穴都参与导电。</a:t>
              </a:r>
            </a:p>
          </p:txBody>
        </p:sp>
        <p:graphicFrame>
          <p:nvGraphicFramePr>
            <p:cNvPr id="4" name="Object 4"/>
            <p:cNvGraphicFramePr>
              <a:graphicFrameLocks noChangeAspect="1"/>
            </p:cNvGraphicFramePr>
            <p:nvPr>
              <p:extLst>
                <p:ext uri="{D42A27DB-BD31-4B8C-83A1-F6EECF244321}">
                  <p14:modId xmlns:p14="http://schemas.microsoft.com/office/powerpoint/2010/main" val="3814290675"/>
                </p:ext>
              </p:extLst>
            </p:nvPr>
          </p:nvGraphicFramePr>
          <p:xfrm>
            <a:off x="3851" y="2107"/>
            <a:ext cx="397" cy="311"/>
          </p:xfrm>
          <a:graphic>
            <a:graphicData uri="http://schemas.openxmlformats.org/presentationml/2006/ole">
              <mc:AlternateContent xmlns:mc="http://schemas.openxmlformats.org/markup-compatibility/2006">
                <mc:Choice xmlns:v="urn:schemas-microsoft-com:vml" Requires="v">
                  <p:oleObj spid="_x0000_s88131" name="Equation" r:id="rId5" imgW="291973" imgH="241195" progId="Equation.3">
                    <p:embed/>
                  </p:oleObj>
                </mc:Choice>
                <mc:Fallback>
                  <p:oleObj name="Equation" r:id="rId5" imgW="291973"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 y="2107"/>
                          <a:ext cx="397" cy="31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
          <p:cNvGrpSpPr>
            <a:grpSpLocks/>
          </p:cNvGrpSpPr>
          <p:nvPr/>
        </p:nvGrpSpPr>
        <p:grpSpPr bwMode="auto">
          <a:xfrm>
            <a:off x="9264352" y="1556792"/>
            <a:ext cx="2590800" cy="2590800"/>
            <a:chOff x="3792" y="624"/>
            <a:chExt cx="1632" cy="1632"/>
          </a:xfrm>
        </p:grpSpPr>
        <p:sp>
          <p:nvSpPr>
            <p:cNvPr id="6" name="Line 6"/>
            <p:cNvSpPr>
              <a:spLocks noChangeShapeType="1"/>
            </p:cNvSpPr>
            <p:nvPr/>
          </p:nvSpPr>
          <p:spPr bwMode="auto">
            <a:xfrm>
              <a:off x="3792" y="816"/>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7"/>
            <p:cNvSpPr>
              <a:spLocks noChangeShapeType="1"/>
            </p:cNvSpPr>
            <p:nvPr/>
          </p:nvSpPr>
          <p:spPr bwMode="auto">
            <a:xfrm>
              <a:off x="3792" y="720"/>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8"/>
            <p:cNvSpPr>
              <a:spLocks noChangeShapeType="1"/>
            </p:cNvSpPr>
            <p:nvPr/>
          </p:nvSpPr>
          <p:spPr bwMode="auto">
            <a:xfrm>
              <a:off x="3792" y="768"/>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9"/>
            <p:cNvSpPr>
              <a:spLocks noChangeShapeType="1"/>
            </p:cNvSpPr>
            <p:nvPr/>
          </p:nvSpPr>
          <p:spPr bwMode="auto">
            <a:xfrm>
              <a:off x="3792" y="912"/>
              <a:ext cx="11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p:cNvSpPr>
              <a:spLocks noChangeShapeType="1"/>
            </p:cNvSpPr>
            <p:nvPr/>
          </p:nvSpPr>
          <p:spPr bwMode="auto">
            <a:xfrm>
              <a:off x="3792" y="2064"/>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1"/>
            <p:cNvSpPr>
              <a:spLocks noChangeShapeType="1"/>
            </p:cNvSpPr>
            <p:nvPr/>
          </p:nvSpPr>
          <p:spPr bwMode="auto">
            <a:xfrm>
              <a:off x="3792" y="1824"/>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2"/>
            <p:cNvSpPr>
              <a:spLocks noChangeShapeType="1"/>
            </p:cNvSpPr>
            <p:nvPr/>
          </p:nvSpPr>
          <p:spPr bwMode="auto">
            <a:xfrm>
              <a:off x="3792" y="2208"/>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3"/>
            <p:cNvSpPr>
              <a:spLocks noChangeShapeType="1"/>
            </p:cNvSpPr>
            <p:nvPr/>
          </p:nvSpPr>
          <p:spPr bwMode="auto">
            <a:xfrm>
              <a:off x="3792" y="1920"/>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utoShape 14"/>
            <p:cNvSpPr>
              <a:spLocks noChangeArrowheads="1"/>
            </p:cNvSpPr>
            <p:nvPr/>
          </p:nvSpPr>
          <p:spPr bwMode="auto">
            <a:xfrm>
              <a:off x="4848" y="624"/>
              <a:ext cx="576" cy="288"/>
            </a:xfrm>
            <a:prstGeom prst="wedgeRectCallout">
              <a:avLst>
                <a:gd name="adj1" fmla="val -38019"/>
                <a:gd name="adj2" fmla="val -13194"/>
              </a:avLst>
            </a:prstGeom>
            <a:solidFill>
              <a:srgbClr val="99CC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空带</a:t>
              </a:r>
              <a:endParaRPr lang="zh-CN" altLang="en-US" sz="2000">
                <a:solidFill>
                  <a:schemeClr val="tx2"/>
                </a:solidFill>
              </a:endParaRPr>
            </a:p>
          </p:txBody>
        </p:sp>
        <p:sp>
          <p:nvSpPr>
            <p:cNvPr id="15" name="AutoShape 15"/>
            <p:cNvSpPr>
              <a:spLocks noChangeArrowheads="1"/>
            </p:cNvSpPr>
            <p:nvPr/>
          </p:nvSpPr>
          <p:spPr bwMode="auto">
            <a:xfrm>
              <a:off x="4800" y="1632"/>
              <a:ext cx="624" cy="288"/>
            </a:xfrm>
            <a:prstGeom prst="wedgeEllipseCallout">
              <a:avLst>
                <a:gd name="adj1" fmla="val -43750"/>
                <a:gd name="adj2" fmla="val 70000"/>
              </a:avLst>
            </a:prstGeom>
            <a:solidFill>
              <a:srgbClr val="FF66CC"/>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满带</a:t>
              </a:r>
              <a:endParaRPr lang="zh-CN" altLang="en-US" sz="2000">
                <a:solidFill>
                  <a:srgbClr val="FFFF99"/>
                </a:solidFill>
              </a:endParaRPr>
            </a:p>
          </p:txBody>
        </p:sp>
        <p:sp>
          <p:nvSpPr>
            <p:cNvPr id="16" name="Line 16"/>
            <p:cNvSpPr>
              <a:spLocks noChangeShapeType="1"/>
            </p:cNvSpPr>
            <p:nvPr/>
          </p:nvSpPr>
          <p:spPr bwMode="auto">
            <a:xfrm>
              <a:off x="3840" y="115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 name="Object 17"/>
            <p:cNvGraphicFramePr>
              <a:graphicFrameLocks noChangeAspect="1"/>
            </p:cNvGraphicFramePr>
            <p:nvPr/>
          </p:nvGraphicFramePr>
          <p:xfrm>
            <a:off x="3904" y="1125"/>
            <a:ext cx="1232" cy="314"/>
          </p:xfrm>
          <a:graphic>
            <a:graphicData uri="http://schemas.openxmlformats.org/presentationml/2006/ole">
              <mc:AlternateContent xmlns:mc="http://schemas.openxmlformats.org/markup-compatibility/2006">
                <mc:Choice xmlns:v="urn:schemas-microsoft-com:vml" Requires="v">
                  <p:oleObj spid="_x0000_s88132" name="Equation" r:id="rId6" imgW="939392" imgH="241195" progId="Equation.3">
                    <p:embed/>
                  </p:oleObj>
                </mc:Choice>
                <mc:Fallback>
                  <p:oleObj name="Equation" r:id="rId6" imgW="939392"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04" y="1125"/>
                          <a:ext cx="1232" cy="314"/>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utoShape 18"/>
            <p:cNvSpPr>
              <a:spLocks noChangeArrowheads="1"/>
            </p:cNvSpPr>
            <p:nvPr/>
          </p:nvSpPr>
          <p:spPr bwMode="auto">
            <a:xfrm>
              <a:off x="4080" y="201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 name="AutoShape 19"/>
            <p:cNvSpPr>
              <a:spLocks noChangeArrowheads="1"/>
            </p:cNvSpPr>
            <p:nvPr/>
          </p:nvSpPr>
          <p:spPr bwMode="auto">
            <a:xfrm>
              <a:off x="4224" y="187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 name="AutoShape 20"/>
            <p:cNvSpPr>
              <a:spLocks noChangeArrowheads="1"/>
            </p:cNvSpPr>
            <p:nvPr/>
          </p:nvSpPr>
          <p:spPr bwMode="auto">
            <a:xfrm>
              <a:off x="3936" y="216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 name="AutoShape 21"/>
            <p:cNvSpPr>
              <a:spLocks noChangeArrowheads="1"/>
            </p:cNvSpPr>
            <p:nvPr/>
          </p:nvSpPr>
          <p:spPr bwMode="auto">
            <a:xfrm>
              <a:off x="4416" y="177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 name="Line 22"/>
            <p:cNvSpPr>
              <a:spLocks noChangeShapeType="1"/>
            </p:cNvSpPr>
            <p:nvPr/>
          </p:nvSpPr>
          <p:spPr bwMode="auto">
            <a:xfrm flipV="1">
              <a:off x="3840" y="91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 name="Rectangle 23"/>
          <p:cNvSpPr>
            <a:spLocks noChangeArrowheads="1"/>
          </p:cNvSpPr>
          <p:nvPr/>
        </p:nvSpPr>
        <p:spPr bwMode="auto">
          <a:xfrm>
            <a:off x="0" y="116632"/>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a:t>
            </a:r>
            <a:r>
              <a:rPr lang="zh-CN" altLang="en-US" dirty="0"/>
              <a:t>、绝缘体：</a:t>
            </a:r>
          </a:p>
        </p:txBody>
      </p:sp>
      <p:sp>
        <p:nvSpPr>
          <p:cNvPr id="27" name="Rectangle 27"/>
          <p:cNvSpPr>
            <a:spLocks noChangeArrowheads="1"/>
          </p:cNvSpPr>
          <p:nvPr/>
        </p:nvSpPr>
        <p:spPr bwMode="auto">
          <a:xfrm>
            <a:off x="479376" y="1988840"/>
            <a:ext cx="8208912"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如果外电场很强，使满带中的电子大量 跃迁到空带中去，从而绝缘体变成导体，这就是</a:t>
            </a:r>
            <a:r>
              <a:rPr lang="zh-CN" altLang="en-US" dirty="0">
                <a:solidFill>
                  <a:srgbClr val="0000FF"/>
                </a:solidFill>
              </a:rPr>
              <a:t>绝缘体的击穿。</a:t>
            </a:r>
          </a:p>
        </p:txBody>
      </p:sp>
      <p:sp>
        <p:nvSpPr>
          <p:cNvPr id="28" name="Rectangle 28"/>
          <p:cNvSpPr>
            <a:spLocks noChangeArrowheads="1"/>
          </p:cNvSpPr>
          <p:nvPr/>
        </p:nvSpPr>
        <p:spPr bwMode="auto">
          <a:xfrm>
            <a:off x="263352" y="3284984"/>
            <a:ext cx="187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dirty="0"/>
              <a:t>3</a:t>
            </a:r>
            <a:r>
              <a:rPr lang="zh-CN" altLang="en-US" dirty="0"/>
              <a:t>、半导体：</a:t>
            </a:r>
          </a:p>
        </p:txBody>
      </p:sp>
      <p:sp>
        <p:nvSpPr>
          <p:cNvPr id="29" name="Rectangle 29"/>
          <p:cNvSpPr>
            <a:spLocks noChangeArrowheads="1"/>
          </p:cNvSpPr>
          <p:nvPr/>
        </p:nvSpPr>
        <p:spPr bwMode="auto">
          <a:xfrm>
            <a:off x="407368" y="5450323"/>
            <a:ext cx="756084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en-US" altLang="zh-CN" dirty="0">
                <a:solidFill>
                  <a:srgbClr val="0000FF"/>
                </a:solidFill>
              </a:rPr>
              <a:t>[</a:t>
            </a:r>
            <a:r>
              <a:rPr lang="zh-CN" altLang="en-US" dirty="0">
                <a:solidFill>
                  <a:srgbClr val="0000FF"/>
                </a:solidFill>
              </a:rPr>
              <a:t>例</a:t>
            </a:r>
            <a:r>
              <a:rPr lang="en-US" altLang="zh-CN" dirty="0">
                <a:solidFill>
                  <a:srgbClr val="0000FF"/>
                </a:solidFill>
              </a:rPr>
              <a:t>] </a:t>
            </a:r>
            <a:r>
              <a:rPr lang="zh-CN" altLang="en-US" dirty="0"/>
              <a:t>硅 </a:t>
            </a:r>
            <a:r>
              <a:rPr lang="en-US" altLang="zh-CN" dirty="0"/>
              <a:t>Si  </a:t>
            </a:r>
            <a:r>
              <a:rPr lang="zh-CN" altLang="en-US" dirty="0"/>
              <a:t>和锗 </a:t>
            </a:r>
            <a:r>
              <a:rPr lang="en-US" altLang="zh-CN" dirty="0"/>
              <a:t>Ge </a:t>
            </a:r>
            <a:r>
              <a:rPr lang="zh-CN" altLang="zh-CN" dirty="0"/>
              <a:t>的禁带宽度，  </a:t>
            </a:r>
            <a:endParaRPr lang="zh-CN" altLang="en-US" dirty="0"/>
          </a:p>
          <a:p>
            <a:pPr algn="just" eaLnBrk="1" hangingPunct="1">
              <a:lnSpc>
                <a:spcPct val="150000"/>
              </a:lnSpc>
              <a:spcBef>
                <a:spcPts val="0"/>
              </a:spcBef>
            </a:pPr>
            <a:r>
              <a:rPr lang="zh-CN" altLang="en-US" dirty="0"/>
              <a:t>      </a:t>
            </a:r>
            <a:r>
              <a:rPr lang="zh-CN" altLang="zh-CN" dirty="0"/>
              <a:t>在常温下分别为  </a:t>
            </a:r>
            <a:r>
              <a:rPr lang="en-US" altLang="zh-CN" dirty="0"/>
              <a:t>1.11 eV </a:t>
            </a:r>
            <a:r>
              <a:rPr lang="zh-CN" altLang="zh-CN" dirty="0"/>
              <a:t>和  0 .47 </a:t>
            </a:r>
            <a:r>
              <a:rPr lang="en-US" altLang="zh-CN" dirty="0"/>
              <a:t>eV  </a:t>
            </a:r>
            <a:r>
              <a:rPr lang="zh-CN" altLang="en-US" dirty="0"/>
              <a:t>。</a:t>
            </a:r>
          </a:p>
        </p:txBody>
      </p:sp>
      <p:grpSp>
        <p:nvGrpSpPr>
          <p:cNvPr id="30" name="Group 30"/>
          <p:cNvGrpSpPr>
            <a:grpSpLocks/>
          </p:cNvGrpSpPr>
          <p:nvPr/>
        </p:nvGrpSpPr>
        <p:grpSpPr bwMode="auto">
          <a:xfrm>
            <a:off x="8832304" y="4509120"/>
            <a:ext cx="2895600" cy="2057400"/>
            <a:chOff x="3648" y="2400"/>
            <a:chExt cx="1824" cy="1296"/>
          </a:xfrm>
        </p:grpSpPr>
        <p:sp>
          <p:nvSpPr>
            <p:cNvPr id="31" name="Line 31"/>
            <p:cNvSpPr>
              <a:spLocks noChangeShapeType="1"/>
            </p:cNvSpPr>
            <p:nvPr/>
          </p:nvSpPr>
          <p:spPr bwMode="auto">
            <a:xfrm>
              <a:off x="5139" y="3229"/>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2"/>
            <p:cNvSpPr>
              <a:spLocks noChangeShapeType="1"/>
            </p:cNvSpPr>
            <p:nvPr/>
          </p:nvSpPr>
          <p:spPr bwMode="auto">
            <a:xfrm>
              <a:off x="3808" y="2711"/>
              <a:ext cx="1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3"/>
            <p:cNvSpPr>
              <a:spLocks noChangeShapeType="1"/>
            </p:cNvSpPr>
            <p:nvPr/>
          </p:nvSpPr>
          <p:spPr bwMode="auto">
            <a:xfrm>
              <a:off x="3808" y="2607"/>
              <a:ext cx="1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4"/>
            <p:cNvSpPr>
              <a:spLocks noChangeShapeType="1"/>
            </p:cNvSpPr>
            <p:nvPr/>
          </p:nvSpPr>
          <p:spPr bwMode="auto">
            <a:xfrm>
              <a:off x="3808" y="2556"/>
              <a:ext cx="1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5"/>
            <p:cNvSpPr>
              <a:spLocks noChangeShapeType="1"/>
            </p:cNvSpPr>
            <p:nvPr/>
          </p:nvSpPr>
          <p:spPr bwMode="auto">
            <a:xfrm>
              <a:off x="3808" y="2504"/>
              <a:ext cx="1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6"/>
            <p:cNvSpPr>
              <a:spLocks noChangeShapeType="1"/>
            </p:cNvSpPr>
            <p:nvPr/>
          </p:nvSpPr>
          <p:spPr bwMode="auto">
            <a:xfrm>
              <a:off x="3808" y="3437"/>
              <a:ext cx="12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37"/>
            <p:cNvSpPr>
              <a:spLocks noChangeShapeType="1"/>
            </p:cNvSpPr>
            <p:nvPr/>
          </p:nvSpPr>
          <p:spPr bwMode="auto">
            <a:xfrm>
              <a:off x="3808" y="3333"/>
              <a:ext cx="12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8"/>
            <p:cNvSpPr>
              <a:spLocks noChangeShapeType="1"/>
            </p:cNvSpPr>
            <p:nvPr/>
          </p:nvSpPr>
          <p:spPr bwMode="auto">
            <a:xfrm>
              <a:off x="3808" y="3540"/>
              <a:ext cx="12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9"/>
            <p:cNvSpPr>
              <a:spLocks noChangeShapeType="1"/>
            </p:cNvSpPr>
            <p:nvPr/>
          </p:nvSpPr>
          <p:spPr bwMode="auto">
            <a:xfrm>
              <a:off x="3808" y="3644"/>
              <a:ext cx="1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AutoShape 40"/>
            <p:cNvSpPr>
              <a:spLocks noChangeArrowheads="1"/>
            </p:cNvSpPr>
            <p:nvPr/>
          </p:nvSpPr>
          <p:spPr bwMode="auto">
            <a:xfrm>
              <a:off x="4854" y="2400"/>
              <a:ext cx="523" cy="311"/>
            </a:xfrm>
            <a:prstGeom prst="wedgeRectCallout">
              <a:avLst>
                <a:gd name="adj1" fmla="val -46593"/>
                <a:gd name="adj2" fmla="val 36806"/>
              </a:avLst>
            </a:prstGeom>
            <a:solidFill>
              <a:srgbClr val="99CC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空带</a:t>
              </a:r>
            </a:p>
          </p:txBody>
        </p:sp>
        <p:sp>
          <p:nvSpPr>
            <p:cNvPr id="41" name="AutoShape 41"/>
            <p:cNvSpPr>
              <a:spLocks noChangeArrowheads="1"/>
            </p:cNvSpPr>
            <p:nvPr/>
          </p:nvSpPr>
          <p:spPr bwMode="auto">
            <a:xfrm>
              <a:off x="4807" y="3281"/>
              <a:ext cx="665" cy="259"/>
            </a:xfrm>
            <a:prstGeom prst="wedgeEllipseCallout">
              <a:avLst>
                <a:gd name="adj1" fmla="val -78569"/>
                <a:gd name="adj2" fmla="val 19167"/>
              </a:avLst>
            </a:prstGeom>
            <a:solidFill>
              <a:srgbClr val="FF66CC"/>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满带</a:t>
              </a:r>
              <a:endParaRPr lang="zh-CN" altLang="en-US" sz="2000">
                <a:solidFill>
                  <a:schemeClr val="tx2"/>
                </a:solidFill>
              </a:endParaRPr>
            </a:p>
          </p:txBody>
        </p:sp>
        <p:sp>
          <p:nvSpPr>
            <p:cNvPr id="42" name="AutoShape 42"/>
            <p:cNvSpPr>
              <a:spLocks noChangeArrowheads="1"/>
            </p:cNvSpPr>
            <p:nvPr/>
          </p:nvSpPr>
          <p:spPr bwMode="auto">
            <a:xfrm>
              <a:off x="3951" y="3592"/>
              <a:ext cx="95" cy="104"/>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3" name="AutoShape 43"/>
            <p:cNvSpPr>
              <a:spLocks noChangeArrowheads="1"/>
            </p:cNvSpPr>
            <p:nvPr/>
          </p:nvSpPr>
          <p:spPr bwMode="auto">
            <a:xfrm flipV="1">
              <a:off x="4094" y="3489"/>
              <a:ext cx="95" cy="103"/>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 name="AutoShape 44"/>
            <p:cNvSpPr>
              <a:spLocks noChangeArrowheads="1"/>
            </p:cNvSpPr>
            <p:nvPr/>
          </p:nvSpPr>
          <p:spPr bwMode="auto">
            <a:xfrm>
              <a:off x="4284" y="3385"/>
              <a:ext cx="95" cy="104"/>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5" name="AutoShape 45"/>
            <p:cNvSpPr>
              <a:spLocks noChangeArrowheads="1"/>
            </p:cNvSpPr>
            <p:nvPr/>
          </p:nvSpPr>
          <p:spPr bwMode="auto">
            <a:xfrm>
              <a:off x="4426" y="3281"/>
              <a:ext cx="95" cy="104"/>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6" name="Group 46"/>
            <p:cNvGrpSpPr>
              <a:grpSpLocks/>
            </p:cNvGrpSpPr>
            <p:nvPr/>
          </p:nvGrpSpPr>
          <p:grpSpPr bwMode="auto">
            <a:xfrm>
              <a:off x="3808" y="2711"/>
              <a:ext cx="48" cy="622"/>
              <a:chOff x="3792" y="3408"/>
              <a:chExt cx="0" cy="384"/>
            </a:xfrm>
          </p:grpSpPr>
          <p:sp>
            <p:nvSpPr>
              <p:cNvPr id="48" name="Line 47"/>
              <p:cNvSpPr>
                <a:spLocks noChangeShapeType="1"/>
              </p:cNvSpPr>
              <p:nvPr/>
            </p:nvSpPr>
            <p:spPr bwMode="auto">
              <a:xfrm flipV="1">
                <a:off x="3792" y="340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48"/>
              <p:cNvSpPr>
                <a:spLocks noChangeShapeType="1"/>
              </p:cNvSpPr>
              <p:nvPr/>
            </p:nvSpPr>
            <p:spPr bwMode="auto">
              <a:xfrm>
                <a:off x="3792" y="3504"/>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7" name="Object 49"/>
            <p:cNvGraphicFramePr>
              <a:graphicFrameLocks noChangeAspect="1"/>
            </p:cNvGraphicFramePr>
            <p:nvPr/>
          </p:nvGraphicFramePr>
          <p:xfrm>
            <a:off x="3648" y="2867"/>
            <a:ext cx="1491" cy="339"/>
          </p:xfrm>
          <a:graphic>
            <a:graphicData uri="http://schemas.openxmlformats.org/presentationml/2006/ole">
              <mc:AlternateContent xmlns:mc="http://schemas.openxmlformats.org/markup-compatibility/2006">
                <mc:Choice xmlns:v="urn:schemas-microsoft-com:vml" Requires="v">
                  <p:oleObj spid="_x0000_s88133" name="Equation" r:id="rId8" imgW="1143000" imgH="241300" progId="Equation.3">
                    <p:embed/>
                  </p:oleObj>
                </mc:Choice>
                <mc:Fallback>
                  <p:oleObj name="Equation" r:id="rId8" imgW="11430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8" y="2867"/>
                          <a:ext cx="1491" cy="339"/>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6345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left)">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P spid="2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矩形 37"/>
          <p:cNvSpPr>
            <a:spLocks noChangeArrowheads="1"/>
          </p:cNvSpPr>
          <p:nvPr/>
        </p:nvSpPr>
        <p:spPr bwMode="auto">
          <a:xfrm>
            <a:off x="2063750" y="2060576"/>
            <a:ext cx="7848600"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F10FF1"/>
                </a:solidFill>
                <a:ea typeface="隶书" panose="02010509060101010101" pitchFamily="49" charset="-122"/>
              </a:rPr>
              <a:t>专题</a:t>
            </a:r>
            <a:endParaRPr lang="en-US" altLang="zh-CN" sz="6600">
              <a:solidFill>
                <a:srgbClr val="F10FF1"/>
              </a:solidFill>
              <a:ea typeface="隶书" panose="02010509060101010101" pitchFamily="49" charset="-122"/>
            </a:endParaRPr>
          </a:p>
          <a:p>
            <a:pPr algn="ctr" eaLnBrk="1" hangingPunct="1">
              <a:spcBef>
                <a:spcPct val="50000"/>
              </a:spcBef>
            </a:pPr>
            <a:r>
              <a:rPr lang="zh-CN" altLang="en-US" sz="6600">
                <a:solidFill>
                  <a:srgbClr val="F10FF1"/>
                </a:solidFill>
                <a:ea typeface="隶书" panose="02010509060101010101" pitchFamily="49" charset="-122"/>
              </a:rPr>
              <a:t>半导体和半导体技术</a:t>
            </a:r>
          </a:p>
        </p:txBody>
      </p:sp>
    </p:spTree>
    <p:extLst>
      <p:ext uri="{BB962C8B-B14F-4D97-AF65-F5344CB8AC3E}">
        <p14:creationId xmlns:p14="http://schemas.microsoft.com/office/powerpoint/2010/main" val="10520169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7"/>
          <p:cNvSpPr>
            <a:spLocks noChangeArrowheads="1"/>
          </p:cNvSpPr>
          <p:nvPr/>
        </p:nvSpPr>
        <p:spPr bwMode="auto">
          <a:xfrm>
            <a:off x="2711624" y="2204864"/>
            <a:ext cx="7272337"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a:solidFill>
                  <a:srgbClr val="F10FF1"/>
                </a:solidFill>
                <a:ea typeface="隶书" panose="02010509060101010101" pitchFamily="49" charset="-122"/>
              </a:rPr>
              <a:t>专题</a:t>
            </a:r>
            <a:endParaRPr lang="en-US" altLang="zh-CN" sz="6600">
              <a:solidFill>
                <a:srgbClr val="F10FF1"/>
              </a:solidFill>
              <a:ea typeface="隶书" panose="02010509060101010101" pitchFamily="49" charset="-122"/>
            </a:endParaRPr>
          </a:p>
          <a:p>
            <a:pPr algn="ctr" eaLnBrk="1" hangingPunct="1">
              <a:spcBef>
                <a:spcPct val="50000"/>
              </a:spcBef>
            </a:pPr>
            <a:r>
              <a:rPr lang="zh-CN" altLang="en-US" sz="6600">
                <a:solidFill>
                  <a:srgbClr val="F10FF1"/>
                </a:solidFill>
                <a:ea typeface="隶书" panose="02010509060101010101" pitchFamily="49" charset="-122"/>
              </a:rPr>
              <a:t>晶体的结构和能带</a:t>
            </a:r>
          </a:p>
        </p:txBody>
      </p:sp>
    </p:spTree>
    <p:extLst>
      <p:ext uri="{BB962C8B-B14F-4D97-AF65-F5344CB8AC3E}">
        <p14:creationId xmlns:p14="http://schemas.microsoft.com/office/powerpoint/2010/main" val="196827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427468" y="3013720"/>
            <a:ext cx="849313" cy="457200"/>
          </a:xfrm>
          <a:prstGeom prst="rect">
            <a:avLst/>
          </a:prstGeom>
          <a:solidFill>
            <a:srgbClr val="FF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空带</a:t>
            </a:r>
          </a:p>
        </p:txBody>
      </p:sp>
      <p:sp>
        <p:nvSpPr>
          <p:cNvPr id="3" name="Text Box 3"/>
          <p:cNvSpPr txBox="1">
            <a:spLocks noChangeArrowheads="1"/>
          </p:cNvSpPr>
          <p:nvPr/>
        </p:nvSpPr>
        <p:spPr bwMode="auto">
          <a:xfrm>
            <a:off x="9430643" y="5299720"/>
            <a:ext cx="846138" cy="457200"/>
          </a:xfrm>
          <a:prstGeom prst="rect">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满带</a:t>
            </a:r>
          </a:p>
        </p:txBody>
      </p:sp>
      <p:sp>
        <p:nvSpPr>
          <p:cNvPr id="4" name="Rectangle 4"/>
          <p:cNvSpPr>
            <a:spLocks noChangeArrowheads="1"/>
          </p:cNvSpPr>
          <p:nvPr/>
        </p:nvSpPr>
        <p:spPr bwMode="auto">
          <a:xfrm>
            <a:off x="5807968" y="4509145"/>
            <a:ext cx="3505200" cy="205740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 name="Rectangle 5"/>
          <p:cNvSpPr>
            <a:spLocks noChangeArrowheads="1"/>
          </p:cNvSpPr>
          <p:nvPr/>
        </p:nvSpPr>
        <p:spPr bwMode="auto">
          <a:xfrm>
            <a:off x="5807968" y="2708920"/>
            <a:ext cx="3429000" cy="1219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 name="Line 6"/>
          <p:cNvSpPr>
            <a:spLocks noChangeShapeType="1"/>
          </p:cNvSpPr>
          <p:nvPr/>
        </p:nvSpPr>
        <p:spPr bwMode="auto">
          <a:xfrm flipV="1">
            <a:off x="7484368" y="3928120"/>
            <a:ext cx="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7"/>
          <p:cNvSpPr>
            <a:spLocks noChangeArrowheads="1"/>
          </p:cNvSpPr>
          <p:nvPr/>
        </p:nvSpPr>
        <p:spPr bwMode="auto">
          <a:xfrm>
            <a:off x="7408168" y="3623320"/>
            <a:ext cx="228600" cy="228600"/>
          </a:xfrm>
          <a:prstGeom prst="ellipse">
            <a:avLst/>
          </a:prstGeom>
          <a:solidFill>
            <a:srgbClr val="FF00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 name="Line 8"/>
          <p:cNvSpPr>
            <a:spLocks noChangeShapeType="1"/>
          </p:cNvSpPr>
          <p:nvPr/>
        </p:nvSpPr>
        <p:spPr bwMode="auto">
          <a:xfrm flipV="1">
            <a:off x="7484368" y="476632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9" name="Line 9"/>
          <p:cNvSpPr>
            <a:spLocks noChangeShapeType="1"/>
          </p:cNvSpPr>
          <p:nvPr/>
        </p:nvSpPr>
        <p:spPr bwMode="auto">
          <a:xfrm flipV="1">
            <a:off x="7484368" y="522352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Line 10"/>
          <p:cNvSpPr>
            <a:spLocks noChangeShapeType="1"/>
          </p:cNvSpPr>
          <p:nvPr/>
        </p:nvSpPr>
        <p:spPr bwMode="auto">
          <a:xfrm flipV="1">
            <a:off x="7484368" y="560452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11"/>
          <p:cNvSpPr>
            <a:spLocks noChangeShapeType="1"/>
          </p:cNvSpPr>
          <p:nvPr/>
        </p:nvSpPr>
        <p:spPr bwMode="auto">
          <a:xfrm flipV="1">
            <a:off x="7484368" y="6061720"/>
            <a:ext cx="0" cy="228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nvGrpSpPr>
          <p:cNvPr id="12" name="Group 12"/>
          <p:cNvGrpSpPr>
            <a:grpSpLocks/>
          </p:cNvGrpSpPr>
          <p:nvPr/>
        </p:nvGrpSpPr>
        <p:grpSpPr bwMode="auto">
          <a:xfrm>
            <a:off x="5884168" y="4537720"/>
            <a:ext cx="3276600" cy="228600"/>
            <a:chOff x="1056" y="2496"/>
            <a:chExt cx="2064" cy="144"/>
          </a:xfrm>
        </p:grpSpPr>
        <p:sp>
          <p:nvSpPr>
            <p:cNvPr id="13" name="Oval 13"/>
            <p:cNvSpPr>
              <a:spLocks noChangeArrowheads="1"/>
            </p:cNvSpPr>
            <p:nvPr/>
          </p:nvSpPr>
          <p:spPr bwMode="auto">
            <a:xfrm>
              <a:off x="2016" y="2496"/>
              <a:ext cx="144" cy="1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 name="Oval 14"/>
            <p:cNvSpPr>
              <a:spLocks noChangeArrowheads="1"/>
            </p:cNvSpPr>
            <p:nvPr/>
          </p:nvSpPr>
          <p:spPr bwMode="auto">
            <a:xfrm>
              <a:off x="201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15" name="Group 15"/>
            <p:cNvGrpSpPr>
              <a:grpSpLocks/>
            </p:cNvGrpSpPr>
            <p:nvPr/>
          </p:nvGrpSpPr>
          <p:grpSpPr bwMode="auto">
            <a:xfrm>
              <a:off x="1056" y="2496"/>
              <a:ext cx="864" cy="144"/>
              <a:chOff x="1056" y="2496"/>
              <a:chExt cx="864" cy="144"/>
            </a:xfrm>
          </p:grpSpPr>
          <p:sp>
            <p:nvSpPr>
              <p:cNvPr id="22" name="Oval 16"/>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 name="Oval 17"/>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 name="Oval 18"/>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 name="Oval 19"/>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6" name="Group 20"/>
            <p:cNvGrpSpPr>
              <a:grpSpLocks/>
            </p:cNvGrpSpPr>
            <p:nvPr/>
          </p:nvGrpSpPr>
          <p:grpSpPr bwMode="auto">
            <a:xfrm>
              <a:off x="2256" y="2496"/>
              <a:ext cx="864" cy="144"/>
              <a:chOff x="1056" y="2496"/>
              <a:chExt cx="864" cy="144"/>
            </a:xfrm>
          </p:grpSpPr>
          <p:sp>
            <p:nvSpPr>
              <p:cNvPr id="18" name="Oval 21"/>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 name="Oval 22"/>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 name="Oval 23"/>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 name="Oval 24"/>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7" name="Oval 25"/>
            <p:cNvSpPr>
              <a:spLocks noChangeArrowheads="1"/>
            </p:cNvSpPr>
            <p:nvPr/>
          </p:nvSpPr>
          <p:spPr bwMode="auto">
            <a:xfrm>
              <a:off x="201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26" name="Group 26"/>
          <p:cNvGrpSpPr>
            <a:grpSpLocks/>
          </p:cNvGrpSpPr>
          <p:nvPr/>
        </p:nvGrpSpPr>
        <p:grpSpPr bwMode="auto">
          <a:xfrm>
            <a:off x="5884168" y="4994920"/>
            <a:ext cx="3276600" cy="228600"/>
            <a:chOff x="1056" y="2784"/>
            <a:chExt cx="2064" cy="144"/>
          </a:xfrm>
        </p:grpSpPr>
        <p:sp>
          <p:nvSpPr>
            <p:cNvPr id="27" name="Oval 27"/>
            <p:cNvSpPr>
              <a:spLocks noChangeArrowheads="1"/>
            </p:cNvSpPr>
            <p:nvPr/>
          </p:nvSpPr>
          <p:spPr bwMode="auto">
            <a:xfrm>
              <a:off x="2016" y="2784"/>
              <a:ext cx="144" cy="1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 name="Oval 28"/>
            <p:cNvSpPr>
              <a:spLocks noChangeArrowheads="1"/>
            </p:cNvSpPr>
            <p:nvPr/>
          </p:nvSpPr>
          <p:spPr bwMode="auto">
            <a:xfrm>
              <a:off x="2016" y="2784"/>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9" name="Group 29"/>
            <p:cNvGrpSpPr>
              <a:grpSpLocks/>
            </p:cNvGrpSpPr>
            <p:nvPr/>
          </p:nvGrpSpPr>
          <p:grpSpPr bwMode="auto">
            <a:xfrm>
              <a:off x="1056" y="2784"/>
              <a:ext cx="864" cy="144"/>
              <a:chOff x="1056" y="2496"/>
              <a:chExt cx="864" cy="144"/>
            </a:xfrm>
          </p:grpSpPr>
          <p:sp>
            <p:nvSpPr>
              <p:cNvPr id="36" name="Oval 30"/>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 name="Oval 31"/>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 name="Oval 32"/>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 name="Oval 33"/>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30" name="Group 34"/>
            <p:cNvGrpSpPr>
              <a:grpSpLocks/>
            </p:cNvGrpSpPr>
            <p:nvPr/>
          </p:nvGrpSpPr>
          <p:grpSpPr bwMode="auto">
            <a:xfrm>
              <a:off x="2256" y="2784"/>
              <a:ext cx="864" cy="144"/>
              <a:chOff x="1056" y="2496"/>
              <a:chExt cx="864" cy="144"/>
            </a:xfrm>
          </p:grpSpPr>
          <p:sp>
            <p:nvSpPr>
              <p:cNvPr id="32" name="Oval 35"/>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3" name="Oval 36"/>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4" name="Oval 37"/>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 name="Oval 38"/>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1" name="Oval 39"/>
            <p:cNvSpPr>
              <a:spLocks noChangeArrowheads="1"/>
            </p:cNvSpPr>
            <p:nvPr/>
          </p:nvSpPr>
          <p:spPr bwMode="auto">
            <a:xfrm>
              <a:off x="2016" y="2784"/>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0" name="Group 40"/>
          <p:cNvGrpSpPr>
            <a:grpSpLocks/>
          </p:cNvGrpSpPr>
          <p:nvPr/>
        </p:nvGrpSpPr>
        <p:grpSpPr bwMode="auto">
          <a:xfrm>
            <a:off x="5884168" y="5452120"/>
            <a:ext cx="3276600" cy="228600"/>
            <a:chOff x="1056" y="3072"/>
            <a:chExt cx="2064" cy="144"/>
          </a:xfrm>
        </p:grpSpPr>
        <p:sp>
          <p:nvSpPr>
            <p:cNvPr id="41" name="Oval 41"/>
            <p:cNvSpPr>
              <a:spLocks noChangeArrowheads="1"/>
            </p:cNvSpPr>
            <p:nvPr/>
          </p:nvSpPr>
          <p:spPr bwMode="auto">
            <a:xfrm>
              <a:off x="2016" y="3072"/>
              <a:ext cx="144" cy="1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 name="Oval 42"/>
            <p:cNvSpPr>
              <a:spLocks noChangeArrowheads="1"/>
            </p:cNvSpPr>
            <p:nvPr/>
          </p:nvSpPr>
          <p:spPr bwMode="auto">
            <a:xfrm>
              <a:off x="2016" y="3072"/>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3" name="Group 43"/>
            <p:cNvGrpSpPr>
              <a:grpSpLocks/>
            </p:cNvGrpSpPr>
            <p:nvPr/>
          </p:nvGrpSpPr>
          <p:grpSpPr bwMode="auto">
            <a:xfrm>
              <a:off x="2256" y="3072"/>
              <a:ext cx="864" cy="144"/>
              <a:chOff x="1056" y="2496"/>
              <a:chExt cx="864" cy="144"/>
            </a:xfrm>
          </p:grpSpPr>
          <p:sp>
            <p:nvSpPr>
              <p:cNvPr id="50" name="Oval 44"/>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 name="Oval 45"/>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 name="Oval 46"/>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3" name="Oval 47"/>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44" name="Group 48"/>
            <p:cNvGrpSpPr>
              <a:grpSpLocks/>
            </p:cNvGrpSpPr>
            <p:nvPr/>
          </p:nvGrpSpPr>
          <p:grpSpPr bwMode="auto">
            <a:xfrm>
              <a:off x="1056" y="3072"/>
              <a:ext cx="864" cy="144"/>
              <a:chOff x="1056" y="2496"/>
              <a:chExt cx="864" cy="144"/>
            </a:xfrm>
          </p:grpSpPr>
          <p:sp>
            <p:nvSpPr>
              <p:cNvPr id="46" name="Oval 49"/>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7" name="Oval 50"/>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 name="Oval 51"/>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 name="Oval 52"/>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45" name="Oval 53"/>
            <p:cNvSpPr>
              <a:spLocks noChangeArrowheads="1"/>
            </p:cNvSpPr>
            <p:nvPr/>
          </p:nvSpPr>
          <p:spPr bwMode="auto">
            <a:xfrm>
              <a:off x="2016" y="3072"/>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4" name="Group 54"/>
          <p:cNvGrpSpPr>
            <a:grpSpLocks/>
          </p:cNvGrpSpPr>
          <p:nvPr/>
        </p:nvGrpSpPr>
        <p:grpSpPr bwMode="auto">
          <a:xfrm>
            <a:off x="5884168" y="5833120"/>
            <a:ext cx="3276600" cy="228600"/>
            <a:chOff x="1056" y="3312"/>
            <a:chExt cx="2064" cy="144"/>
          </a:xfrm>
        </p:grpSpPr>
        <p:sp>
          <p:nvSpPr>
            <p:cNvPr id="55" name="Oval 55"/>
            <p:cNvSpPr>
              <a:spLocks noChangeArrowheads="1"/>
            </p:cNvSpPr>
            <p:nvPr/>
          </p:nvSpPr>
          <p:spPr bwMode="auto">
            <a:xfrm>
              <a:off x="2016" y="3312"/>
              <a:ext cx="144" cy="1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 name="Oval 56"/>
            <p:cNvSpPr>
              <a:spLocks noChangeArrowheads="1"/>
            </p:cNvSpPr>
            <p:nvPr/>
          </p:nvSpPr>
          <p:spPr bwMode="auto">
            <a:xfrm>
              <a:off x="2016" y="3312"/>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7" name="Group 57"/>
            <p:cNvGrpSpPr>
              <a:grpSpLocks/>
            </p:cNvGrpSpPr>
            <p:nvPr/>
          </p:nvGrpSpPr>
          <p:grpSpPr bwMode="auto">
            <a:xfrm>
              <a:off x="1056" y="3312"/>
              <a:ext cx="864" cy="144"/>
              <a:chOff x="1056" y="2496"/>
              <a:chExt cx="864" cy="144"/>
            </a:xfrm>
          </p:grpSpPr>
          <p:sp>
            <p:nvSpPr>
              <p:cNvPr id="64" name="Oval 58"/>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 name="Oval 59"/>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 name="Oval 60"/>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7" name="Oval 61"/>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8" name="Group 62"/>
            <p:cNvGrpSpPr>
              <a:grpSpLocks/>
            </p:cNvGrpSpPr>
            <p:nvPr/>
          </p:nvGrpSpPr>
          <p:grpSpPr bwMode="auto">
            <a:xfrm>
              <a:off x="2256" y="3312"/>
              <a:ext cx="864" cy="144"/>
              <a:chOff x="1056" y="2496"/>
              <a:chExt cx="864" cy="144"/>
            </a:xfrm>
          </p:grpSpPr>
          <p:sp>
            <p:nvSpPr>
              <p:cNvPr id="60" name="Oval 63"/>
              <p:cNvSpPr>
                <a:spLocks noChangeArrowheads="1"/>
              </p:cNvSpPr>
              <p:nvPr/>
            </p:nvSpPr>
            <p:spPr bwMode="auto">
              <a:xfrm>
                <a:off x="177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1" name="Oval 64"/>
              <p:cNvSpPr>
                <a:spLocks noChangeArrowheads="1"/>
              </p:cNvSpPr>
              <p:nvPr/>
            </p:nvSpPr>
            <p:spPr bwMode="auto">
              <a:xfrm>
                <a:off x="153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2" name="Oval 65"/>
              <p:cNvSpPr>
                <a:spLocks noChangeArrowheads="1"/>
              </p:cNvSpPr>
              <p:nvPr/>
            </p:nvSpPr>
            <p:spPr bwMode="auto">
              <a:xfrm>
                <a:off x="129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3" name="Oval 66"/>
              <p:cNvSpPr>
                <a:spLocks noChangeArrowheads="1"/>
              </p:cNvSpPr>
              <p:nvPr/>
            </p:nvSpPr>
            <p:spPr bwMode="auto">
              <a:xfrm>
                <a:off x="1056" y="2496"/>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59" name="Oval 67"/>
            <p:cNvSpPr>
              <a:spLocks noChangeArrowheads="1"/>
            </p:cNvSpPr>
            <p:nvPr/>
          </p:nvSpPr>
          <p:spPr bwMode="auto">
            <a:xfrm>
              <a:off x="2016" y="3312"/>
              <a:ext cx="144" cy="144"/>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68" name="Group 68"/>
          <p:cNvGrpSpPr>
            <a:grpSpLocks/>
          </p:cNvGrpSpPr>
          <p:nvPr/>
        </p:nvGrpSpPr>
        <p:grpSpPr bwMode="auto">
          <a:xfrm>
            <a:off x="5884168" y="6290320"/>
            <a:ext cx="3276600" cy="228600"/>
            <a:chOff x="1056" y="3600"/>
            <a:chExt cx="2064" cy="144"/>
          </a:xfrm>
        </p:grpSpPr>
        <p:sp>
          <p:nvSpPr>
            <p:cNvPr id="69" name="Oval 69"/>
            <p:cNvSpPr>
              <a:spLocks noChangeArrowheads="1"/>
            </p:cNvSpPr>
            <p:nvPr/>
          </p:nvSpPr>
          <p:spPr bwMode="auto">
            <a:xfrm>
              <a:off x="2016" y="3600"/>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70" name="Group 70"/>
            <p:cNvGrpSpPr>
              <a:grpSpLocks/>
            </p:cNvGrpSpPr>
            <p:nvPr/>
          </p:nvGrpSpPr>
          <p:grpSpPr bwMode="auto">
            <a:xfrm>
              <a:off x="1056" y="3600"/>
              <a:ext cx="864" cy="144"/>
              <a:chOff x="1056" y="2496"/>
              <a:chExt cx="864" cy="144"/>
            </a:xfrm>
          </p:grpSpPr>
          <p:sp>
            <p:nvSpPr>
              <p:cNvPr id="77" name="Oval 71"/>
              <p:cNvSpPr>
                <a:spLocks noChangeArrowheads="1"/>
              </p:cNvSpPr>
              <p:nvPr/>
            </p:nvSpPr>
            <p:spPr bwMode="auto">
              <a:xfrm>
                <a:off x="177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8" name="Oval 72"/>
              <p:cNvSpPr>
                <a:spLocks noChangeArrowheads="1"/>
              </p:cNvSpPr>
              <p:nvPr/>
            </p:nvSpPr>
            <p:spPr bwMode="auto">
              <a:xfrm>
                <a:off x="153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9" name="Oval 73"/>
              <p:cNvSpPr>
                <a:spLocks noChangeArrowheads="1"/>
              </p:cNvSpPr>
              <p:nvPr/>
            </p:nvSpPr>
            <p:spPr bwMode="auto">
              <a:xfrm>
                <a:off x="129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 name="Oval 74"/>
              <p:cNvSpPr>
                <a:spLocks noChangeArrowheads="1"/>
              </p:cNvSpPr>
              <p:nvPr/>
            </p:nvSpPr>
            <p:spPr bwMode="auto">
              <a:xfrm>
                <a:off x="105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71" name="Group 75"/>
            <p:cNvGrpSpPr>
              <a:grpSpLocks/>
            </p:cNvGrpSpPr>
            <p:nvPr/>
          </p:nvGrpSpPr>
          <p:grpSpPr bwMode="auto">
            <a:xfrm>
              <a:off x="2256" y="3600"/>
              <a:ext cx="864" cy="144"/>
              <a:chOff x="1056" y="2496"/>
              <a:chExt cx="864" cy="144"/>
            </a:xfrm>
          </p:grpSpPr>
          <p:sp>
            <p:nvSpPr>
              <p:cNvPr id="73" name="Oval 76"/>
              <p:cNvSpPr>
                <a:spLocks noChangeArrowheads="1"/>
              </p:cNvSpPr>
              <p:nvPr/>
            </p:nvSpPr>
            <p:spPr bwMode="auto">
              <a:xfrm>
                <a:off x="177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 name="Oval 77"/>
              <p:cNvSpPr>
                <a:spLocks noChangeArrowheads="1"/>
              </p:cNvSpPr>
              <p:nvPr/>
            </p:nvSpPr>
            <p:spPr bwMode="auto">
              <a:xfrm>
                <a:off x="153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5" name="Oval 78"/>
              <p:cNvSpPr>
                <a:spLocks noChangeArrowheads="1"/>
              </p:cNvSpPr>
              <p:nvPr/>
            </p:nvSpPr>
            <p:spPr bwMode="auto">
              <a:xfrm>
                <a:off x="129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6" name="Oval 79"/>
              <p:cNvSpPr>
                <a:spLocks noChangeArrowheads="1"/>
              </p:cNvSpPr>
              <p:nvPr/>
            </p:nvSpPr>
            <p:spPr bwMode="auto">
              <a:xfrm>
                <a:off x="1056" y="2496"/>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72" name="Oval 80"/>
            <p:cNvSpPr>
              <a:spLocks noChangeArrowheads="1"/>
            </p:cNvSpPr>
            <p:nvPr/>
          </p:nvSpPr>
          <p:spPr bwMode="auto">
            <a:xfrm>
              <a:off x="2016" y="3600"/>
              <a:ext cx="144" cy="144"/>
            </a:xfrm>
            <a:prstGeom prst="ellipse">
              <a:avLst/>
            </a:prstGeom>
            <a:solidFill>
              <a:srgbClr val="FF0066"/>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81" name="Oval 81"/>
          <p:cNvSpPr>
            <a:spLocks noChangeArrowheads="1"/>
          </p:cNvSpPr>
          <p:nvPr/>
        </p:nvSpPr>
        <p:spPr bwMode="auto">
          <a:xfrm>
            <a:off x="7408168" y="499492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2" name="Oval 82"/>
          <p:cNvSpPr>
            <a:spLocks noChangeArrowheads="1"/>
          </p:cNvSpPr>
          <p:nvPr/>
        </p:nvSpPr>
        <p:spPr bwMode="auto">
          <a:xfrm>
            <a:off x="7408168" y="545212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3" name="Oval 83"/>
          <p:cNvSpPr>
            <a:spLocks noChangeArrowheads="1"/>
          </p:cNvSpPr>
          <p:nvPr/>
        </p:nvSpPr>
        <p:spPr bwMode="auto">
          <a:xfrm>
            <a:off x="7408168" y="583312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4" name="Oval 84"/>
          <p:cNvSpPr>
            <a:spLocks noChangeArrowheads="1"/>
          </p:cNvSpPr>
          <p:nvPr/>
        </p:nvSpPr>
        <p:spPr bwMode="auto">
          <a:xfrm>
            <a:off x="7408168" y="629032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5" name="Oval 85"/>
          <p:cNvSpPr>
            <a:spLocks noChangeArrowheads="1"/>
          </p:cNvSpPr>
          <p:nvPr/>
        </p:nvSpPr>
        <p:spPr bwMode="auto">
          <a:xfrm>
            <a:off x="7408168" y="4994920"/>
            <a:ext cx="228600" cy="2286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6" name="Oval 86"/>
          <p:cNvSpPr>
            <a:spLocks noChangeArrowheads="1"/>
          </p:cNvSpPr>
          <p:nvPr/>
        </p:nvSpPr>
        <p:spPr bwMode="auto">
          <a:xfrm>
            <a:off x="7408168" y="5452120"/>
            <a:ext cx="228600" cy="2286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7" name="Oval 87"/>
          <p:cNvSpPr>
            <a:spLocks noChangeArrowheads="1"/>
          </p:cNvSpPr>
          <p:nvPr/>
        </p:nvSpPr>
        <p:spPr bwMode="auto">
          <a:xfrm>
            <a:off x="7408168" y="5833120"/>
            <a:ext cx="228600" cy="2286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8" name="Oval 88"/>
          <p:cNvSpPr>
            <a:spLocks noChangeArrowheads="1"/>
          </p:cNvSpPr>
          <p:nvPr/>
        </p:nvSpPr>
        <p:spPr bwMode="auto">
          <a:xfrm>
            <a:off x="7408168" y="4537720"/>
            <a:ext cx="228600" cy="2286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9" name="Oval 89"/>
          <p:cNvSpPr>
            <a:spLocks noChangeArrowheads="1"/>
          </p:cNvSpPr>
          <p:nvPr/>
        </p:nvSpPr>
        <p:spPr bwMode="auto">
          <a:xfrm>
            <a:off x="7408168" y="4537720"/>
            <a:ext cx="228600" cy="228600"/>
          </a:xfrm>
          <a:prstGeom prst="ellipse">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0" name="Text Box 90"/>
          <p:cNvSpPr txBox="1">
            <a:spLocks noChangeArrowheads="1"/>
          </p:cNvSpPr>
          <p:nvPr/>
        </p:nvSpPr>
        <p:spPr bwMode="auto">
          <a:xfrm>
            <a:off x="8170168" y="3866208"/>
            <a:ext cx="758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800">
                <a:ea typeface="宋体" panose="02010600030101010101" pitchFamily="2" charset="-122"/>
                <a:sym typeface="Symbol" panose="05050102010706020507" pitchFamily="18" charset="2"/>
              </a:rPr>
              <a:t></a:t>
            </a:r>
            <a:r>
              <a:rPr lang="en-US" altLang="zh-CN" sz="2800" i="1">
                <a:ea typeface="宋体" panose="02010600030101010101" pitchFamily="2" charset="-122"/>
                <a:sym typeface="Symbol" panose="05050102010706020507" pitchFamily="18" charset="2"/>
              </a:rPr>
              <a:t>E</a:t>
            </a:r>
            <a:r>
              <a:rPr lang="en-US" altLang="zh-CN" sz="2800" i="1" baseline="-25000">
                <a:ea typeface="宋体" panose="02010600030101010101" pitchFamily="2" charset="-122"/>
                <a:sym typeface="Symbol" panose="05050102010706020507" pitchFamily="18" charset="2"/>
              </a:rPr>
              <a:t>g</a:t>
            </a:r>
            <a:endParaRPr lang="en-US" altLang="zh-CN" sz="2800">
              <a:ea typeface="宋体" panose="02010600030101010101" pitchFamily="2" charset="-122"/>
            </a:endParaRPr>
          </a:p>
        </p:txBody>
      </p:sp>
      <p:sp>
        <p:nvSpPr>
          <p:cNvPr id="91" name="Rectangle 91"/>
          <p:cNvSpPr>
            <a:spLocks noChangeArrowheads="1"/>
          </p:cNvSpPr>
          <p:nvPr/>
        </p:nvSpPr>
        <p:spPr bwMode="auto">
          <a:xfrm>
            <a:off x="47328" y="116632"/>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一、本征半导体与杂质半导体：</a:t>
            </a:r>
          </a:p>
        </p:txBody>
      </p:sp>
      <p:sp>
        <p:nvSpPr>
          <p:cNvPr id="92" name="Rectangle 92"/>
          <p:cNvSpPr>
            <a:spLocks noChangeArrowheads="1"/>
          </p:cNvSpPr>
          <p:nvPr/>
        </p:nvSpPr>
        <p:spPr bwMode="auto">
          <a:xfrm>
            <a:off x="263352" y="764704"/>
            <a:ext cx="1116124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en-US" altLang="zh-CN" dirty="0"/>
              <a:t>1</a:t>
            </a:r>
            <a:r>
              <a:rPr lang="zh-CN" altLang="en-US" dirty="0"/>
              <a:t>、</a:t>
            </a:r>
            <a:r>
              <a:rPr lang="zh-CN" altLang="en-US" dirty="0">
                <a:solidFill>
                  <a:srgbClr val="0000FF"/>
                </a:solidFill>
              </a:rPr>
              <a:t>本征半导体</a:t>
            </a:r>
            <a:r>
              <a:rPr lang="zh-CN" altLang="en-US" dirty="0"/>
              <a:t>：不含任何杂质和缺陷的纯净理想半导体</a:t>
            </a:r>
          </a:p>
          <a:p>
            <a:pPr algn="just" eaLnBrk="1" hangingPunct="1">
              <a:lnSpc>
                <a:spcPct val="150000"/>
              </a:lnSpc>
              <a:spcBef>
                <a:spcPts val="0"/>
              </a:spcBef>
            </a:pPr>
            <a:r>
              <a:rPr lang="zh-CN" altLang="en-US" dirty="0"/>
              <a:t>                               称为本征半导体。</a:t>
            </a:r>
          </a:p>
        </p:txBody>
      </p:sp>
      <p:sp>
        <p:nvSpPr>
          <p:cNvPr id="93" name="Text Box 93"/>
          <p:cNvSpPr txBox="1">
            <a:spLocks noChangeArrowheads="1"/>
          </p:cNvSpPr>
          <p:nvPr/>
        </p:nvSpPr>
        <p:spPr bwMode="auto">
          <a:xfrm>
            <a:off x="767408" y="2060848"/>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本征半导体的导电机理：</a:t>
            </a:r>
            <a:r>
              <a:rPr lang="zh-CN" altLang="en-US" dirty="0">
                <a:solidFill>
                  <a:srgbClr val="0000FF"/>
                </a:solidFill>
              </a:rPr>
              <a:t>电子和空穴混合导电</a:t>
            </a:r>
            <a:r>
              <a:rPr lang="zh-CN" altLang="en-US" dirty="0"/>
              <a:t>。</a:t>
            </a:r>
          </a:p>
        </p:txBody>
      </p:sp>
      <p:sp>
        <p:nvSpPr>
          <p:cNvPr id="94" name="Rectangle 94"/>
          <p:cNvSpPr>
            <a:spLocks noChangeArrowheads="1"/>
          </p:cNvSpPr>
          <p:nvPr/>
        </p:nvSpPr>
        <p:spPr bwMode="auto">
          <a:xfrm>
            <a:off x="767408" y="2924944"/>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本征载流子：电子和空穴。</a:t>
            </a:r>
          </a:p>
        </p:txBody>
      </p:sp>
      <p:sp>
        <p:nvSpPr>
          <p:cNvPr id="95" name="Rectangle 95"/>
          <p:cNvSpPr>
            <a:spLocks noChangeArrowheads="1"/>
          </p:cNvSpPr>
          <p:nvPr/>
        </p:nvSpPr>
        <p:spPr bwMode="auto">
          <a:xfrm>
            <a:off x="335360" y="3933056"/>
            <a:ext cx="4968552" cy="17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在本征半导体中，参与导电的电子和空穴数目相等，电子和空穴同时参与导电，统称为本征导电。</a:t>
            </a:r>
          </a:p>
        </p:txBody>
      </p:sp>
      <p:sp>
        <p:nvSpPr>
          <p:cNvPr id="96" name="Rectangle 96"/>
          <p:cNvSpPr>
            <a:spLocks noChangeArrowheads="1"/>
          </p:cNvSpPr>
          <p:nvPr/>
        </p:nvSpPr>
        <p:spPr bwMode="auto">
          <a:xfrm>
            <a:off x="623392" y="5733256"/>
            <a:ext cx="468052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ct val="50000"/>
              </a:spcBef>
            </a:pPr>
            <a:r>
              <a:rPr lang="zh-CN" altLang="en-US" dirty="0">
                <a:solidFill>
                  <a:srgbClr val="0000FF"/>
                </a:solidFill>
              </a:rPr>
              <a:t>本征半导体具有导电性，但其导电率很低。</a:t>
            </a:r>
          </a:p>
        </p:txBody>
      </p:sp>
    </p:spTree>
    <p:extLst>
      <p:ext uri="{BB962C8B-B14F-4D97-AF65-F5344CB8AC3E}">
        <p14:creationId xmlns:p14="http://schemas.microsoft.com/office/powerpoint/2010/main" val="1557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left)">
                                      <p:cBhvr>
                                        <p:cTn id="12" dur="500"/>
                                        <p:tgtEl>
                                          <p:spTgt spid="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wipe(left)">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0">
                                            <p:txEl>
                                              <p:pRg st="0" end="0"/>
                                            </p:txEl>
                                          </p:spTgt>
                                        </p:tgtEl>
                                        <p:attrNameLst>
                                          <p:attrName>style.visibility</p:attrName>
                                        </p:attrNameLst>
                                      </p:cBhvr>
                                      <p:to>
                                        <p:strVal val="visible"/>
                                      </p:to>
                                    </p:set>
                                    <p:animEffect transition="in" filter="wipe(left)">
                                      <p:cBhvr>
                                        <p:cTn id="42" dur="500"/>
                                        <p:tgtEl>
                                          <p:spTgt spid="90">
                                            <p:txEl>
                                              <p:pRg st="0" end="0"/>
                                            </p:txEl>
                                          </p:spTgt>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left)">
                                      <p:cBhvr>
                                        <p:cTn id="46" dur="500"/>
                                        <p:tgtEl>
                                          <p:spTgt spid="68"/>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left)">
                                      <p:cBhvr>
                                        <p:cTn id="50" dur="500"/>
                                        <p:tgtEl>
                                          <p:spTgt spid="54"/>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wipe(left)">
                                      <p:cBhvr>
                                        <p:cTn id="54" dur="500"/>
                                        <p:tgtEl>
                                          <p:spTgt spid="40"/>
                                        </p:tgtEl>
                                      </p:cBhvr>
                                    </p:animEffect>
                                  </p:childTnLst>
                                </p:cTn>
                              </p:par>
                            </p:childTnLst>
                          </p:cTn>
                        </p:par>
                        <p:par>
                          <p:cTn id="55" fill="hold">
                            <p:stCondLst>
                              <p:cond delay="20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left)">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17" presetClass="entr" presetSubtype="4" fill="hold" grpId="0" nodeType="clickEffect">
                                  <p:stCondLst>
                                    <p:cond delay="0"/>
                                  </p:stCondLst>
                                  <p:childTnLst>
                                    <p:set>
                                      <p:cBhvr>
                                        <p:cTn id="66" dur="1" fill="hold">
                                          <p:stCondLst>
                                            <p:cond delay="0"/>
                                          </p:stCondLst>
                                        </p:cTn>
                                        <p:tgtEl>
                                          <p:spTgt spid="88"/>
                                        </p:tgtEl>
                                        <p:attrNameLst>
                                          <p:attrName>style.visibility</p:attrName>
                                        </p:attrNameLst>
                                      </p:cBhvr>
                                      <p:to>
                                        <p:strVal val="visible"/>
                                      </p:to>
                                    </p:set>
                                    <p:anim calcmode="lin" valueType="num">
                                      <p:cBhvr>
                                        <p:cTn id="67" dur="500" fill="hold"/>
                                        <p:tgtEl>
                                          <p:spTgt spid="88"/>
                                        </p:tgtEl>
                                        <p:attrNameLst>
                                          <p:attrName>ppt_x</p:attrName>
                                        </p:attrNameLst>
                                      </p:cBhvr>
                                      <p:tavLst>
                                        <p:tav tm="0">
                                          <p:val>
                                            <p:strVal val="#ppt_x"/>
                                          </p:val>
                                        </p:tav>
                                        <p:tav tm="100000">
                                          <p:val>
                                            <p:strVal val="#ppt_x"/>
                                          </p:val>
                                        </p:tav>
                                      </p:tavLst>
                                    </p:anim>
                                    <p:anim calcmode="lin" valueType="num">
                                      <p:cBhvr>
                                        <p:cTn id="68" dur="500" fill="hold"/>
                                        <p:tgtEl>
                                          <p:spTgt spid="88"/>
                                        </p:tgtEl>
                                        <p:attrNameLst>
                                          <p:attrName>ppt_y</p:attrName>
                                        </p:attrNameLst>
                                      </p:cBhvr>
                                      <p:tavLst>
                                        <p:tav tm="0">
                                          <p:val>
                                            <p:strVal val="#ppt_y+#ppt_h/2"/>
                                          </p:val>
                                        </p:tav>
                                        <p:tav tm="100000">
                                          <p:val>
                                            <p:strVal val="#ppt_y"/>
                                          </p:val>
                                        </p:tav>
                                      </p:tavLst>
                                    </p:anim>
                                    <p:anim calcmode="lin" valueType="num">
                                      <p:cBhvr>
                                        <p:cTn id="69" dur="500" fill="hold"/>
                                        <p:tgtEl>
                                          <p:spTgt spid="88"/>
                                        </p:tgtEl>
                                        <p:attrNameLst>
                                          <p:attrName>ppt_w</p:attrName>
                                        </p:attrNameLst>
                                      </p:cBhvr>
                                      <p:tavLst>
                                        <p:tav tm="0">
                                          <p:val>
                                            <p:strVal val="#ppt_w"/>
                                          </p:val>
                                        </p:tav>
                                        <p:tav tm="100000">
                                          <p:val>
                                            <p:strVal val="#ppt_w"/>
                                          </p:val>
                                        </p:tav>
                                      </p:tavLst>
                                    </p:anim>
                                    <p:anim calcmode="lin" valueType="num">
                                      <p:cBhvr>
                                        <p:cTn id="70" dur="500" fill="hold"/>
                                        <p:tgtEl>
                                          <p:spTgt spid="88"/>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17" presetClass="entr" presetSubtype="4" fill="hold" grpId="0" nodeType="afterEffect">
                                  <p:stCondLst>
                                    <p:cond delay="0"/>
                                  </p:stCondLst>
                                  <p:childTnLst>
                                    <p:set>
                                      <p:cBhvr>
                                        <p:cTn id="73" dur="1" fill="hold">
                                          <p:stCondLst>
                                            <p:cond delay="0"/>
                                          </p:stCondLst>
                                        </p:cTn>
                                        <p:tgtEl>
                                          <p:spTgt spid="6"/>
                                        </p:tgtEl>
                                        <p:attrNameLst>
                                          <p:attrName>style.visibility</p:attrName>
                                        </p:attrNameLst>
                                      </p:cBhvr>
                                      <p:to>
                                        <p:strVal val="visible"/>
                                      </p:to>
                                    </p:set>
                                    <p:anim calcmode="lin" valueType="num">
                                      <p:cBhvr>
                                        <p:cTn id="74" dur="500" fill="hold"/>
                                        <p:tgtEl>
                                          <p:spTgt spid="6"/>
                                        </p:tgtEl>
                                        <p:attrNameLst>
                                          <p:attrName>ppt_x</p:attrName>
                                        </p:attrNameLst>
                                      </p:cBhvr>
                                      <p:tavLst>
                                        <p:tav tm="0">
                                          <p:val>
                                            <p:strVal val="#ppt_x"/>
                                          </p:val>
                                        </p:tav>
                                        <p:tav tm="100000">
                                          <p:val>
                                            <p:strVal val="#ppt_x"/>
                                          </p:val>
                                        </p:tav>
                                      </p:tavLst>
                                    </p:anim>
                                    <p:anim calcmode="lin" valueType="num">
                                      <p:cBhvr>
                                        <p:cTn id="75" dur="500" fill="hold"/>
                                        <p:tgtEl>
                                          <p:spTgt spid="6"/>
                                        </p:tgtEl>
                                        <p:attrNameLst>
                                          <p:attrName>ppt_y</p:attrName>
                                        </p:attrNameLst>
                                      </p:cBhvr>
                                      <p:tavLst>
                                        <p:tav tm="0">
                                          <p:val>
                                            <p:strVal val="#ppt_y+#ppt_h/2"/>
                                          </p:val>
                                        </p:tav>
                                        <p:tav tm="100000">
                                          <p:val>
                                            <p:strVal val="#ppt_y"/>
                                          </p:val>
                                        </p:tav>
                                      </p:tavLst>
                                    </p:anim>
                                    <p:anim calcmode="lin" valueType="num">
                                      <p:cBhvr>
                                        <p:cTn id="76" dur="500" fill="hold"/>
                                        <p:tgtEl>
                                          <p:spTgt spid="6"/>
                                        </p:tgtEl>
                                        <p:attrNameLst>
                                          <p:attrName>ppt_w</p:attrName>
                                        </p:attrNameLst>
                                      </p:cBhvr>
                                      <p:tavLst>
                                        <p:tav tm="0">
                                          <p:val>
                                            <p:strVal val="#ppt_w"/>
                                          </p:val>
                                        </p:tav>
                                        <p:tav tm="100000">
                                          <p:val>
                                            <p:strVal val="#ppt_w"/>
                                          </p:val>
                                        </p:tav>
                                      </p:tavLst>
                                    </p:anim>
                                    <p:anim calcmode="lin" valueType="num">
                                      <p:cBhvr>
                                        <p:cTn id="77" dur="500" fill="hold"/>
                                        <p:tgtEl>
                                          <p:spTgt spid="6"/>
                                        </p:tgtEl>
                                        <p:attrNameLst>
                                          <p:attrName>ppt_h</p:attrName>
                                        </p:attrNameLst>
                                      </p:cBhvr>
                                      <p:tavLst>
                                        <p:tav tm="0">
                                          <p:val>
                                            <p:fltVal val="0"/>
                                          </p:val>
                                        </p:tav>
                                        <p:tav tm="100000">
                                          <p:val>
                                            <p:strVal val="#ppt_h"/>
                                          </p:val>
                                        </p:tav>
                                      </p:tavLst>
                                    </p:anim>
                                  </p:childTnLst>
                                </p:cTn>
                              </p:par>
                            </p:childTnLst>
                          </p:cTn>
                        </p:par>
                        <p:par>
                          <p:cTn id="78" fill="hold">
                            <p:stCondLst>
                              <p:cond delay="1000"/>
                            </p:stCondLst>
                            <p:childTnLst>
                              <p:par>
                                <p:cTn id="79" presetID="17" presetClass="entr" presetSubtype="4"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500" fill="hold"/>
                                        <p:tgtEl>
                                          <p:spTgt spid="7"/>
                                        </p:tgtEl>
                                        <p:attrNameLst>
                                          <p:attrName>ppt_x</p:attrName>
                                        </p:attrNameLst>
                                      </p:cBhvr>
                                      <p:tavLst>
                                        <p:tav tm="0">
                                          <p:val>
                                            <p:strVal val="#ppt_x"/>
                                          </p:val>
                                        </p:tav>
                                        <p:tav tm="100000">
                                          <p:val>
                                            <p:strVal val="#ppt_x"/>
                                          </p:val>
                                        </p:tav>
                                      </p:tavLst>
                                    </p:anim>
                                    <p:anim calcmode="lin" valueType="num">
                                      <p:cBhvr>
                                        <p:cTn id="82" dur="500" fill="hold"/>
                                        <p:tgtEl>
                                          <p:spTgt spid="7"/>
                                        </p:tgtEl>
                                        <p:attrNameLst>
                                          <p:attrName>ppt_y</p:attrName>
                                        </p:attrNameLst>
                                      </p:cBhvr>
                                      <p:tavLst>
                                        <p:tav tm="0">
                                          <p:val>
                                            <p:strVal val="#ppt_y+#ppt_h/2"/>
                                          </p:val>
                                        </p:tav>
                                        <p:tav tm="100000">
                                          <p:val>
                                            <p:strVal val="#ppt_y"/>
                                          </p:val>
                                        </p:tav>
                                      </p:tavLst>
                                    </p:anim>
                                    <p:anim calcmode="lin" valueType="num">
                                      <p:cBhvr>
                                        <p:cTn id="83" dur="500" fill="hold"/>
                                        <p:tgtEl>
                                          <p:spTgt spid="7"/>
                                        </p:tgtEl>
                                        <p:attrNameLst>
                                          <p:attrName>ppt_w</p:attrName>
                                        </p:attrNameLst>
                                      </p:cBhvr>
                                      <p:tavLst>
                                        <p:tav tm="0">
                                          <p:val>
                                            <p:strVal val="#ppt_w"/>
                                          </p:val>
                                        </p:tav>
                                        <p:tav tm="100000">
                                          <p:val>
                                            <p:strVal val="#ppt_w"/>
                                          </p:val>
                                        </p:tav>
                                      </p:tavLst>
                                    </p:anim>
                                    <p:anim calcmode="lin" valueType="num">
                                      <p:cBhvr>
                                        <p:cTn id="84" dur="500" fill="hold"/>
                                        <p:tgtEl>
                                          <p:spTgt spid="7"/>
                                        </p:tgtEl>
                                        <p:attrNameLst>
                                          <p:attrName>ppt_h</p:attrName>
                                        </p:attrNameLst>
                                      </p:cBhvr>
                                      <p:tavLst>
                                        <p:tav tm="0">
                                          <p:val>
                                            <p:fltVal val="0"/>
                                          </p:val>
                                        </p:tav>
                                        <p:tav tm="100000">
                                          <p:val>
                                            <p:strVal val="#ppt_h"/>
                                          </p:val>
                                        </p:tav>
                                      </p:tavLst>
                                    </p:anim>
                                  </p:childTnLst>
                                </p:cTn>
                              </p:par>
                            </p:childTnLst>
                          </p:cTn>
                        </p:par>
                        <p:par>
                          <p:cTn id="85" fill="hold">
                            <p:stCondLst>
                              <p:cond delay="1500"/>
                            </p:stCondLst>
                            <p:childTnLst>
                              <p:par>
                                <p:cTn id="86" presetID="17" presetClass="entr" presetSubtype="4" fill="hold" grpId="0" nodeType="afterEffect">
                                  <p:stCondLst>
                                    <p:cond delay="0"/>
                                  </p:stCondLst>
                                  <p:childTnLst>
                                    <p:set>
                                      <p:cBhvr>
                                        <p:cTn id="87" dur="1" fill="hold">
                                          <p:stCondLst>
                                            <p:cond delay="0"/>
                                          </p:stCondLst>
                                        </p:cTn>
                                        <p:tgtEl>
                                          <p:spTgt spid="81"/>
                                        </p:tgtEl>
                                        <p:attrNameLst>
                                          <p:attrName>style.visibility</p:attrName>
                                        </p:attrNameLst>
                                      </p:cBhvr>
                                      <p:to>
                                        <p:strVal val="visible"/>
                                      </p:to>
                                    </p:set>
                                    <p:anim calcmode="lin" valueType="num">
                                      <p:cBhvr>
                                        <p:cTn id="88" dur="500" fill="hold"/>
                                        <p:tgtEl>
                                          <p:spTgt spid="81"/>
                                        </p:tgtEl>
                                        <p:attrNameLst>
                                          <p:attrName>ppt_x</p:attrName>
                                        </p:attrNameLst>
                                      </p:cBhvr>
                                      <p:tavLst>
                                        <p:tav tm="0">
                                          <p:val>
                                            <p:strVal val="#ppt_x"/>
                                          </p:val>
                                        </p:tav>
                                        <p:tav tm="100000">
                                          <p:val>
                                            <p:strVal val="#ppt_x"/>
                                          </p:val>
                                        </p:tav>
                                      </p:tavLst>
                                    </p:anim>
                                    <p:anim calcmode="lin" valueType="num">
                                      <p:cBhvr>
                                        <p:cTn id="89" dur="500" fill="hold"/>
                                        <p:tgtEl>
                                          <p:spTgt spid="81"/>
                                        </p:tgtEl>
                                        <p:attrNameLst>
                                          <p:attrName>ppt_y</p:attrName>
                                        </p:attrNameLst>
                                      </p:cBhvr>
                                      <p:tavLst>
                                        <p:tav tm="0">
                                          <p:val>
                                            <p:strVal val="#ppt_y+#ppt_h/2"/>
                                          </p:val>
                                        </p:tav>
                                        <p:tav tm="100000">
                                          <p:val>
                                            <p:strVal val="#ppt_y"/>
                                          </p:val>
                                        </p:tav>
                                      </p:tavLst>
                                    </p:anim>
                                    <p:anim calcmode="lin" valueType="num">
                                      <p:cBhvr>
                                        <p:cTn id="90" dur="500" fill="hold"/>
                                        <p:tgtEl>
                                          <p:spTgt spid="81"/>
                                        </p:tgtEl>
                                        <p:attrNameLst>
                                          <p:attrName>ppt_w</p:attrName>
                                        </p:attrNameLst>
                                      </p:cBhvr>
                                      <p:tavLst>
                                        <p:tav tm="0">
                                          <p:val>
                                            <p:strVal val="#ppt_w"/>
                                          </p:val>
                                        </p:tav>
                                        <p:tav tm="100000">
                                          <p:val>
                                            <p:strVal val="#ppt_w"/>
                                          </p:val>
                                        </p:tav>
                                      </p:tavLst>
                                    </p:anim>
                                    <p:anim calcmode="lin" valueType="num">
                                      <p:cBhvr>
                                        <p:cTn id="91" dur="500" fill="hold"/>
                                        <p:tgtEl>
                                          <p:spTgt spid="81"/>
                                        </p:tgtEl>
                                        <p:attrNameLst>
                                          <p:attrName>ppt_h</p:attrName>
                                        </p:attrNameLst>
                                      </p:cBhvr>
                                      <p:tavLst>
                                        <p:tav tm="0">
                                          <p:val>
                                            <p:fltVal val="0"/>
                                          </p:val>
                                        </p:tav>
                                        <p:tav tm="100000">
                                          <p:val>
                                            <p:strVal val="#ppt_h"/>
                                          </p:val>
                                        </p:tav>
                                      </p:tavLst>
                                    </p:anim>
                                  </p:childTnLst>
                                </p:cTn>
                              </p:par>
                            </p:childTnLst>
                          </p:cTn>
                        </p:par>
                        <p:par>
                          <p:cTn id="92" fill="hold">
                            <p:stCondLst>
                              <p:cond delay="2000"/>
                            </p:stCondLst>
                            <p:childTnLst>
                              <p:par>
                                <p:cTn id="93" presetID="17" presetClass="entr" presetSubtype="4" fill="hold" grpId="0" nodeType="afterEffect">
                                  <p:stCondLst>
                                    <p:cond delay="0"/>
                                  </p:stCondLst>
                                  <p:childTnLst>
                                    <p:set>
                                      <p:cBhvr>
                                        <p:cTn id="94" dur="1" fill="hold">
                                          <p:stCondLst>
                                            <p:cond delay="0"/>
                                          </p:stCondLst>
                                        </p:cTn>
                                        <p:tgtEl>
                                          <p:spTgt spid="8"/>
                                        </p:tgtEl>
                                        <p:attrNameLst>
                                          <p:attrName>style.visibility</p:attrName>
                                        </p:attrNameLst>
                                      </p:cBhvr>
                                      <p:to>
                                        <p:strVal val="visible"/>
                                      </p:to>
                                    </p:set>
                                    <p:anim calcmode="lin" valueType="num">
                                      <p:cBhvr>
                                        <p:cTn id="95" dur="500" fill="hold"/>
                                        <p:tgtEl>
                                          <p:spTgt spid="8"/>
                                        </p:tgtEl>
                                        <p:attrNameLst>
                                          <p:attrName>ppt_x</p:attrName>
                                        </p:attrNameLst>
                                      </p:cBhvr>
                                      <p:tavLst>
                                        <p:tav tm="0">
                                          <p:val>
                                            <p:strVal val="#ppt_x"/>
                                          </p:val>
                                        </p:tav>
                                        <p:tav tm="100000">
                                          <p:val>
                                            <p:strVal val="#ppt_x"/>
                                          </p:val>
                                        </p:tav>
                                      </p:tavLst>
                                    </p:anim>
                                    <p:anim calcmode="lin" valueType="num">
                                      <p:cBhvr>
                                        <p:cTn id="96" dur="500" fill="hold"/>
                                        <p:tgtEl>
                                          <p:spTgt spid="8"/>
                                        </p:tgtEl>
                                        <p:attrNameLst>
                                          <p:attrName>ppt_y</p:attrName>
                                        </p:attrNameLst>
                                      </p:cBhvr>
                                      <p:tavLst>
                                        <p:tav tm="0">
                                          <p:val>
                                            <p:strVal val="#ppt_y+#ppt_h/2"/>
                                          </p:val>
                                        </p:tav>
                                        <p:tav tm="100000">
                                          <p:val>
                                            <p:strVal val="#ppt_y"/>
                                          </p:val>
                                        </p:tav>
                                      </p:tavLst>
                                    </p:anim>
                                    <p:anim calcmode="lin" valueType="num">
                                      <p:cBhvr>
                                        <p:cTn id="97" dur="500" fill="hold"/>
                                        <p:tgtEl>
                                          <p:spTgt spid="8"/>
                                        </p:tgtEl>
                                        <p:attrNameLst>
                                          <p:attrName>ppt_w</p:attrName>
                                        </p:attrNameLst>
                                      </p:cBhvr>
                                      <p:tavLst>
                                        <p:tav tm="0">
                                          <p:val>
                                            <p:strVal val="#ppt_w"/>
                                          </p:val>
                                        </p:tav>
                                        <p:tav tm="100000">
                                          <p:val>
                                            <p:strVal val="#ppt_w"/>
                                          </p:val>
                                        </p:tav>
                                      </p:tavLst>
                                    </p:anim>
                                    <p:anim calcmode="lin" valueType="num">
                                      <p:cBhvr>
                                        <p:cTn id="98" dur="500" fill="hold"/>
                                        <p:tgtEl>
                                          <p:spTgt spid="8"/>
                                        </p:tgtEl>
                                        <p:attrNameLst>
                                          <p:attrName>ppt_h</p:attrName>
                                        </p:attrNameLst>
                                      </p:cBhvr>
                                      <p:tavLst>
                                        <p:tav tm="0">
                                          <p:val>
                                            <p:fltVal val="0"/>
                                          </p:val>
                                        </p:tav>
                                        <p:tav tm="100000">
                                          <p:val>
                                            <p:strVal val="#ppt_h"/>
                                          </p:val>
                                        </p:tav>
                                      </p:tavLst>
                                    </p:anim>
                                  </p:childTnLst>
                                </p:cTn>
                              </p:par>
                            </p:childTnLst>
                          </p:cTn>
                        </p:par>
                        <p:par>
                          <p:cTn id="99" fill="hold">
                            <p:stCondLst>
                              <p:cond delay="2500"/>
                            </p:stCondLst>
                            <p:childTnLst>
                              <p:par>
                                <p:cTn id="100" presetID="17" presetClass="entr" presetSubtype="4" fill="hold" grpId="0" nodeType="afterEffect">
                                  <p:stCondLst>
                                    <p:cond delay="0"/>
                                  </p:stCondLst>
                                  <p:childTnLst>
                                    <p:set>
                                      <p:cBhvr>
                                        <p:cTn id="101" dur="1" fill="hold">
                                          <p:stCondLst>
                                            <p:cond delay="0"/>
                                          </p:stCondLst>
                                        </p:cTn>
                                        <p:tgtEl>
                                          <p:spTgt spid="89"/>
                                        </p:tgtEl>
                                        <p:attrNameLst>
                                          <p:attrName>style.visibility</p:attrName>
                                        </p:attrNameLst>
                                      </p:cBhvr>
                                      <p:to>
                                        <p:strVal val="visible"/>
                                      </p:to>
                                    </p:set>
                                    <p:anim calcmode="lin" valueType="num">
                                      <p:cBhvr>
                                        <p:cTn id="102" dur="500" fill="hold"/>
                                        <p:tgtEl>
                                          <p:spTgt spid="89"/>
                                        </p:tgtEl>
                                        <p:attrNameLst>
                                          <p:attrName>ppt_x</p:attrName>
                                        </p:attrNameLst>
                                      </p:cBhvr>
                                      <p:tavLst>
                                        <p:tav tm="0">
                                          <p:val>
                                            <p:strVal val="#ppt_x"/>
                                          </p:val>
                                        </p:tav>
                                        <p:tav tm="100000">
                                          <p:val>
                                            <p:strVal val="#ppt_x"/>
                                          </p:val>
                                        </p:tav>
                                      </p:tavLst>
                                    </p:anim>
                                    <p:anim calcmode="lin" valueType="num">
                                      <p:cBhvr>
                                        <p:cTn id="103" dur="500" fill="hold"/>
                                        <p:tgtEl>
                                          <p:spTgt spid="89"/>
                                        </p:tgtEl>
                                        <p:attrNameLst>
                                          <p:attrName>ppt_y</p:attrName>
                                        </p:attrNameLst>
                                      </p:cBhvr>
                                      <p:tavLst>
                                        <p:tav tm="0">
                                          <p:val>
                                            <p:strVal val="#ppt_y+#ppt_h/2"/>
                                          </p:val>
                                        </p:tav>
                                        <p:tav tm="100000">
                                          <p:val>
                                            <p:strVal val="#ppt_y"/>
                                          </p:val>
                                        </p:tav>
                                      </p:tavLst>
                                    </p:anim>
                                    <p:anim calcmode="lin" valueType="num">
                                      <p:cBhvr>
                                        <p:cTn id="104" dur="500" fill="hold"/>
                                        <p:tgtEl>
                                          <p:spTgt spid="89"/>
                                        </p:tgtEl>
                                        <p:attrNameLst>
                                          <p:attrName>ppt_w</p:attrName>
                                        </p:attrNameLst>
                                      </p:cBhvr>
                                      <p:tavLst>
                                        <p:tav tm="0">
                                          <p:val>
                                            <p:strVal val="#ppt_w"/>
                                          </p:val>
                                        </p:tav>
                                        <p:tav tm="100000">
                                          <p:val>
                                            <p:strVal val="#ppt_w"/>
                                          </p:val>
                                        </p:tav>
                                      </p:tavLst>
                                    </p:anim>
                                    <p:anim calcmode="lin" valueType="num">
                                      <p:cBhvr>
                                        <p:cTn id="105" dur="500" fill="hold"/>
                                        <p:tgtEl>
                                          <p:spTgt spid="89"/>
                                        </p:tgtEl>
                                        <p:attrNameLst>
                                          <p:attrName>ppt_h</p:attrName>
                                        </p:attrNameLst>
                                      </p:cBhvr>
                                      <p:tavLst>
                                        <p:tav tm="0">
                                          <p:val>
                                            <p:fltVal val="0"/>
                                          </p:val>
                                        </p:tav>
                                        <p:tav tm="100000">
                                          <p:val>
                                            <p:strVal val="#ppt_h"/>
                                          </p:val>
                                        </p:tav>
                                      </p:tavLst>
                                    </p:anim>
                                  </p:childTnLst>
                                </p:cTn>
                              </p:par>
                            </p:childTnLst>
                          </p:cTn>
                        </p:par>
                        <p:par>
                          <p:cTn id="106" fill="hold">
                            <p:stCondLst>
                              <p:cond delay="3000"/>
                            </p:stCondLst>
                            <p:childTnLst>
                              <p:par>
                                <p:cTn id="107" presetID="17" presetClass="entr" presetSubtype="4" fill="hold" grpId="0" nodeType="afterEffect">
                                  <p:stCondLst>
                                    <p:cond delay="0"/>
                                  </p:stCondLst>
                                  <p:childTnLst>
                                    <p:set>
                                      <p:cBhvr>
                                        <p:cTn id="108" dur="1" fill="hold">
                                          <p:stCondLst>
                                            <p:cond delay="0"/>
                                          </p:stCondLst>
                                        </p:cTn>
                                        <p:tgtEl>
                                          <p:spTgt spid="82"/>
                                        </p:tgtEl>
                                        <p:attrNameLst>
                                          <p:attrName>style.visibility</p:attrName>
                                        </p:attrNameLst>
                                      </p:cBhvr>
                                      <p:to>
                                        <p:strVal val="visible"/>
                                      </p:to>
                                    </p:set>
                                    <p:anim calcmode="lin" valueType="num">
                                      <p:cBhvr>
                                        <p:cTn id="109" dur="500" fill="hold"/>
                                        <p:tgtEl>
                                          <p:spTgt spid="82"/>
                                        </p:tgtEl>
                                        <p:attrNameLst>
                                          <p:attrName>ppt_x</p:attrName>
                                        </p:attrNameLst>
                                      </p:cBhvr>
                                      <p:tavLst>
                                        <p:tav tm="0">
                                          <p:val>
                                            <p:strVal val="#ppt_x"/>
                                          </p:val>
                                        </p:tav>
                                        <p:tav tm="100000">
                                          <p:val>
                                            <p:strVal val="#ppt_x"/>
                                          </p:val>
                                        </p:tav>
                                      </p:tavLst>
                                    </p:anim>
                                    <p:anim calcmode="lin" valueType="num">
                                      <p:cBhvr>
                                        <p:cTn id="110" dur="500" fill="hold"/>
                                        <p:tgtEl>
                                          <p:spTgt spid="82"/>
                                        </p:tgtEl>
                                        <p:attrNameLst>
                                          <p:attrName>ppt_y</p:attrName>
                                        </p:attrNameLst>
                                      </p:cBhvr>
                                      <p:tavLst>
                                        <p:tav tm="0">
                                          <p:val>
                                            <p:strVal val="#ppt_y+#ppt_h/2"/>
                                          </p:val>
                                        </p:tav>
                                        <p:tav tm="100000">
                                          <p:val>
                                            <p:strVal val="#ppt_y"/>
                                          </p:val>
                                        </p:tav>
                                      </p:tavLst>
                                    </p:anim>
                                    <p:anim calcmode="lin" valueType="num">
                                      <p:cBhvr>
                                        <p:cTn id="111" dur="500" fill="hold"/>
                                        <p:tgtEl>
                                          <p:spTgt spid="82"/>
                                        </p:tgtEl>
                                        <p:attrNameLst>
                                          <p:attrName>ppt_w</p:attrName>
                                        </p:attrNameLst>
                                      </p:cBhvr>
                                      <p:tavLst>
                                        <p:tav tm="0">
                                          <p:val>
                                            <p:strVal val="#ppt_w"/>
                                          </p:val>
                                        </p:tav>
                                        <p:tav tm="100000">
                                          <p:val>
                                            <p:strVal val="#ppt_w"/>
                                          </p:val>
                                        </p:tav>
                                      </p:tavLst>
                                    </p:anim>
                                    <p:anim calcmode="lin" valueType="num">
                                      <p:cBhvr>
                                        <p:cTn id="112" dur="500" fill="hold"/>
                                        <p:tgtEl>
                                          <p:spTgt spid="82"/>
                                        </p:tgtEl>
                                        <p:attrNameLst>
                                          <p:attrName>ppt_h</p:attrName>
                                        </p:attrNameLst>
                                      </p:cBhvr>
                                      <p:tavLst>
                                        <p:tav tm="0">
                                          <p:val>
                                            <p:fltVal val="0"/>
                                          </p:val>
                                        </p:tav>
                                        <p:tav tm="100000">
                                          <p:val>
                                            <p:strVal val="#ppt_h"/>
                                          </p:val>
                                        </p:tav>
                                      </p:tavLst>
                                    </p:anim>
                                  </p:childTnLst>
                                </p:cTn>
                              </p:par>
                            </p:childTnLst>
                          </p:cTn>
                        </p:par>
                        <p:par>
                          <p:cTn id="113" fill="hold">
                            <p:stCondLst>
                              <p:cond delay="3500"/>
                            </p:stCondLst>
                            <p:childTnLst>
                              <p:par>
                                <p:cTn id="114" presetID="17" presetClass="entr" presetSubtype="4" fill="hold" grpId="0" nodeType="afterEffect">
                                  <p:stCondLst>
                                    <p:cond delay="0"/>
                                  </p:stCondLst>
                                  <p:childTnLst>
                                    <p:set>
                                      <p:cBhvr>
                                        <p:cTn id="115" dur="1" fill="hold">
                                          <p:stCondLst>
                                            <p:cond delay="0"/>
                                          </p:stCondLst>
                                        </p:cTn>
                                        <p:tgtEl>
                                          <p:spTgt spid="9"/>
                                        </p:tgtEl>
                                        <p:attrNameLst>
                                          <p:attrName>style.visibility</p:attrName>
                                        </p:attrNameLst>
                                      </p:cBhvr>
                                      <p:to>
                                        <p:strVal val="visible"/>
                                      </p:to>
                                    </p:set>
                                    <p:anim calcmode="lin" valueType="num">
                                      <p:cBhvr>
                                        <p:cTn id="116" dur="500" fill="hold"/>
                                        <p:tgtEl>
                                          <p:spTgt spid="9"/>
                                        </p:tgtEl>
                                        <p:attrNameLst>
                                          <p:attrName>ppt_x</p:attrName>
                                        </p:attrNameLst>
                                      </p:cBhvr>
                                      <p:tavLst>
                                        <p:tav tm="0">
                                          <p:val>
                                            <p:strVal val="#ppt_x"/>
                                          </p:val>
                                        </p:tav>
                                        <p:tav tm="100000">
                                          <p:val>
                                            <p:strVal val="#ppt_x"/>
                                          </p:val>
                                        </p:tav>
                                      </p:tavLst>
                                    </p:anim>
                                    <p:anim calcmode="lin" valueType="num">
                                      <p:cBhvr>
                                        <p:cTn id="117" dur="500" fill="hold"/>
                                        <p:tgtEl>
                                          <p:spTgt spid="9"/>
                                        </p:tgtEl>
                                        <p:attrNameLst>
                                          <p:attrName>ppt_y</p:attrName>
                                        </p:attrNameLst>
                                      </p:cBhvr>
                                      <p:tavLst>
                                        <p:tav tm="0">
                                          <p:val>
                                            <p:strVal val="#ppt_y+#ppt_h/2"/>
                                          </p:val>
                                        </p:tav>
                                        <p:tav tm="100000">
                                          <p:val>
                                            <p:strVal val="#ppt_y"/>
                                          </p:val>
                                        </p:tav>
                                      </p:tavLst>
                                    </p:anim>
                                    <p:anim calcmode="lin" valueType="num">
                                      <p:cBhvr>
                                        <p:cTn id="118" dur="500" fill="hold"/>
                                        <p:tgtEl>
                                          <p:spTgt spid="9"/>
                                        </p:tgtEl>
                                        <p:attrNameLst>
                                          <p:attrName>ppt_w</p:attrName>
                                        </p:attrNameLst>
                                      </p:cBhvr>
                                      <p:tavLst>
                                        <p:tav tm="0">
                                          <p:val>
                                            <p:strVal val="#ppt_w"/>
                                          </p:val>
                                        </p:tav>
                                        <p:tav tm="100000">
                                          <p:val>
                                            <p:strVal val="#ppt_w"/>
                                          </p:val>
                                        </p:tav>
                                      </p:tavLst>
                                    </p:anim>
                                    <p:anim calcmode="lin" valueType="num">
                                      <p:cBhvr>
                                        <p:cTn id="119" dur="500" fill="hold"/>
                                        <p:tgtEl>
                                          <p:spTgt spid="9"/>
                                        </p:tgtEl>
                                        <p:attrNameLst>
                                          <p:attrName>ppt_h</p:attrName>
                                        </p:attrNameLst>
                                      </p:cBhvr>
                                      <p:tavLst>
                                        <p:tav tm="0">
                                          <p:val>
                                            <p:fltVal val="0"/>
                                          </p:val>
                                        </p:tav>
                                        <p:tav tm="100000">
                                          <p:val>
                                            <p:strVal val="#ppt_h"/>
                                          </p:val>
                                        </p:tav>
                                      </p:tavLst>
                                    </p:anim>
                                  </p:childTnLst>
                                </p:cTn>
                              </p:par>
                            </p:childTnLst>
                          </p:cTn>
                        </p:par>
                        <p:par>
                          <p:cTn id="120" fill="hold">
                            <p:stCondLst>
                              <p:cond delay="4000"/>
                            </p:stCondLst>
                            <p:childTnLst>
                              <p:par>
                                <p:cTn id="121" presetID="17" presetClass="entr" presetSubtype="4" fill="hold" grpId="0" nodeType="afterEffect">
                                  <p:stCondLst>
                                    <p:cond delay="0"/>
                                  </p:stCondLst>
                                  <p:childTnLst>
                                    <p:set>
                                      <p:cBhvr>
                                        <p:cTn id="122" dur="1" fill="hold">
                                          <p:stCondLst>
                                            <p:cond delay="0"/>
                                          </p:stCondLst>
                                        </p:cTn>
                                        <p:tgtEl>
                                          <p:spTgt spid="85"/>
                                        </p:tgtEl>
                                        <p:attrNameLst>
                                          <p:attrName>style.visibility</p:attrName>
                                        </p:attrNameLst>
                                      </p:cBhvr>
                                      <p:to>
                                        <p:strVal val="visible"/>
                                      </p:to>
                                    </p:set>
                                    <p:anim calcmode="lin" valueType="num">
                                      <p:cBhvr>
                                        <p:cTn id="123" dur="500" fill="hold"/>
                                        <p:tgtEl>
                                          <p:spTgt spid="85"/>
                                        </p:tgtEl>
                                        <p:attrNameLst>
                                          <p:attrName>ppt_x</p:attrName>
                                        </p:attrNameLst>
                                      </p:cBhvr>
                                      <p:tavLst>
                                        <p:tav tm="0">
                                          <p:val>
                                            <p:strVal val="#ppt_x"/>
                                          </p:val>
                                        </p:tav>
                                        <p:tav tm="100000">
                                          <p:val>
                                            <p:strVal val="#ppt_x"/>
                                          </p:val>
                                        </p:tav>
                                      </p:tavLst>
                                    </p:anim>
                                    <p:anim calcmode="lin" valueType="num">
                                      <p:cBhvr>
                                        <p:cTn id="124" dur="500" fill="hold"/>
                                        <p:tgtEl>
                                          <p:spTgt spid="85"/>
                                        </p:tgtEl>
                                        <p:attrNameLst>
                                          <p:attrName>ppt_y</p:attrName>
                                        </p:attrNameLst>
                                      </p:cBhvr>
                                      <p:tavLst>
                                        <p:tav tm="0">
                                          <p:val>
                                            <p:strVal val="#ppt_y+#ppt_h/2"/>
                                          </p:val>
                                        </p:tav>
                                        <p:tav tm="100000">
                                          <p:val>
                                            <p:strVal val="#ppt_y"/>
                                          </p:val>
                                        </p:tav>
                                      </p:tavLst>
                                    </p:anim>
                                    <p:anim calcmode="lin" valueType="num">
                                      <p:cBhvr>
                                        <p:cTn id="125" dur="500" fill="hold"/>
                                        <p:tgtEl>
                                          <p:spTgt spid="85"/>
                                        </p:tgtEl>
                                        <p:attrNameLst>
                                          <p:attrName>ppt_w</p:attrName>
                                        </p:attrNameLst>
                                      </p:cBhvr>
                                      <p:tavLst>
                                        <p:tav tm="0">
                                          <p:val>
                                            <p:strVal val="#ppt_w"/>
                                          </p:val>
                                        </p:tav>
                                        <p:tav tm="100000">
                                          <p:val>
                                            <p:strVal val="#ppt_w"/>
                                          </p:val>
                                        </p:tav>
                                      </p:tavLst>
                                    </p:anim>
                                    <p:anim calcmode="lin" valueType="num">
                                      <p:cBhvr>
                                        <p:cTn id="126" dur="500" fill="hold"/>
                                        <p:tgtEl>
                                          <p:spTgt spid="85"/>
                                        </p:tgtEl>
                                        <p:attrNameLst>
                                          <p:attrName>ppt_h</p:attrName>
                                        </p:attrNameLst>
                                      </p:cBhvr>
                                      <p:tavLst>
                                        <p:tav tm="0">
                                          <p:val>
                                            <p:fltVal val="0"/>
                                          </p:val>
                                        </p:tav>
                                        <p:tav tm="100000">
                                          <p:val>
                                            <p:strVal val="#ppt_h"/>
                                          </p:val>
                                        </p:tav>
                                      </p:tavLst>
                                    </p:anim>
                                  </p:childTnLst>
                                </p:cTn>
                              </p:par>
                            </p:childTnLst>
                          </p:cTn>
                        </p:par>
                        <p:par>
                          <p:cTn id="127" fill="hold">
                            <p:stCondLst>
                              <p:cond delay="4500"/>
                            </p:stCondLst>
                            <p:childTnLst>
                              <p:par>
                                <p:cTn id="128" presetID="17" presetClass="entr" presetSubtype="4" fill="hold" grpId="0" nodeType="afterEffect">
                                  <p:stCondLst>
                                    <p:cond delay="0"/>
                                  </p:stCondLst>
                                  <p:childTnLst>
                                    <p:set>
                                      <p:cBhvr>
                                        <p:cTn id="129" dur="1" fill="hold">
                                          <p:stCondLst>
                                            <p:cond delay="0"/>
                                          </p:stCondLst>
                                        </p:cTn>
                                        <p:tgtEl>
                                          <p:spTgt spid="83"/>
                                        </p:tgtEl>
                                        <p:attrNameLst>
                                          <p:attrName>style.visibility</p:attrName>
                                        </p:attrNameLst>
                                      </p:cBhvr>
                                      <p:to>
                                        <p:strVal val="visible"/>
                                      </p:to>
                                    </p:set>
                                    <p:anim calcmode="lin" valueType="num">
                                      <p:cBhvr>
                                        <p:cTn id="130" dur="500" fill="hold"/>
                                        <p:tgtEl>
                                          <p:spTgt spid="83"/>
                                        </p:tgtEl>
                                        <p:attrNameLst>
                                          <p:attrName>ppt_x</p:attrName>
                                        </p:attrNameLst>
                                      </p:cBhvr>
                                      <p:tavLst>
                                        <p:tav tm="0">
                                          <p:val>
                                            <p:strVal val="#ppt_x"/>
                                          </p:val>
                                        </p:tav>
                                        <p:tav tm="100000">
                                          <p:val>
                                            <p:strVal val="#ppt_x"/>
                                          </p:val>
                                        </p:tav>
                                      </p:tavLst>
                                    </p:anim>
                                    <p:anim calcmode="lin" valueType="num">
                                      <p:cBhvr>
                                        <p:cTn id="131" dur="500" fill="hold"/>
                                        <p:tgtEl>
                                          <p:spTgt spid="83"/>
                                        </p:tgtEl>
                                        <p:attrNameLst>
                                          <p:attrName>ppt_y</p:attrName>
                                        </p:attrNameLst>
                                      </p:cBhvr>
                                      <p:tavLst>
                                        <p:tav tm="0">
                                          <p:val>
                                            <p:strVal val="#ppt_y+#ppt_h/2"/>
                                          </p:val>
                                        </p:tav>
                                        <p:tav tm="100000">
                                          <p:val>
                                            <p:strVal val="#ppt_y"/>
                                          </p:val>
                                        </p:tav>
                                      </p:tavLst>
                                    </p:anim>
                                    <p:anim calcmode="lin" valueType="num">
                                      <p:cBhvr>
                                        <p:cTn id="132" dur="500" fill="hold"/>
                                        <p:tgtEl>
                                          <p:spTgt spid="83"/>
                                        </p:tgtEl>
                                        <p:attrNameLst>
                                          <p:attrName>ppt_w</p:attrName>
                                        </p:attrNameLst>
                                      </p:cBhvr>
                                      <p:tavLst>
                                        <p:tav tm="0">
                                          <p:val>
                                            <p:strVal val="#ppt_w"/>
                                          </p:val>
                                        </p:tav>
                                        <p:tav tm="100000">
                                          <p:val>
                                            <p:strVal val="#ppt_w"/>
                                          </p:val>
                                        </p:tav>
                                      </p:tavLst>
                                    </p:anim>
                                    <p:anim calcmode="lin" valueType="num">
                                      <p:cBhvr>
                                        <p:cTn id="133" dur="500" fill="hold"/>
                                        <p:tgtEl>
                                          <p:spTgt spid="83"/>
                                        </p:tgtEl>
                                        <p:attrNameLst>
                                          <p:attrName>ppt_h</p:attrName>
                                        </p:attrNameLst>
                                      </p:cBhvr>
                                      <p:tavLst>
                                        <p:tav tm="0">
                                          <p:val>
                                            <p:fltVal val="0"/>
                                          </p:val>
                                        </p:tav>
                                        <p:tav tm="100000">
                                          <p:val>
                                            <p:strVal val="#ppt_h"/>
                                          </p:val>
                                        </p:tav>
                                      </p:tavLst>
                                    </p:anim>
                                  </p:childTnLst>
                                </p:cTn>
                              </p:par>
                            </p:childTnLst>
                          </p:cTn>
                        </p:par>
                        <p:par>
                          <p:cTn id="134" fill="hold">
                            <p:stCondLst>
                              <p:cond delay="5000"/>
                            </p:stCondLst>
                            <p:childTnLst>
                              <p:par>
                                <p:cTn id="135" presetID="17" presetClass="entr" presetSubtype="4" fill="hold" grpId="0" nodeType="afterEffect">
                                  <p:stCondLst>
                                    <p:cond delay="0"/>
                                  </p:stCondLst>
                                  <p:childTnLst>
                                    <p:set>
                                      <p:cBhvr>
                                        <p:cTn id="136" dur="1" fill="hold">
                                          <p:stCondLst>
                                            <p:cond delay="0"/>
                                          </p:stCondLst>
                                        </p:cTn>
                                        <p:tgtEl>
                                          <p:spTgt spid="10"/>
                                        </p:tgtEl>
                                        <p:attrNameLst>
                                          <p:attrName>style.visibility</p:attrName>
                                        </p:attrNameLst>
                                      </p:cBhvr>
                                      <p:to>
                                        <p:strVal val="visible"/>
                                      </p:to>
                                    </p:set>
                                    <p:anim calcmode="lin" valueType="num">
                                      <p:cBhvr>
                                        <p:cTn id="137" dur="500" fill="hold"/>
                                        <p:tgtEl>
                                          <p:spTgt spid="10"/>
                                        </p:tgtEl>
                                        <p:attrNameLst>
                                          <p:attrName>ppt_x</p:attrName>
                                        </p:attrNameLst>
                                      </p:cBhvr>
                                      <p:tavLst>
                                        <p:tav tm="0">
                                          <p:val>
                                            <p:strVal val="#ppt_x"/>
                                          </p:val>
                                        </p:tav>
                                        <p:tav tm="100000">
                                          <p:val>
                                            <p:strVal val="#ppt_x"/>
                                          </p:val>
                                        </p:tav>
                                      </p:tavLst>
                                    </p:anim>
                                    <p:anim calcmode="lin" valueType="num">
                                      <p:cBhvr>
                                        <p:cTn id="138" dur="500" fill="hold"/>
                                        <p:tgtEl>
                                          <p:spTgt spid="10"/>
                                        </p:tgtEl>
                                        <p:attrNameLst>
                                          <p:attrName>ppt_y</p:attrName>
                                        </p:attrNameLst>
                                      </p:cBhvr>
                                      <p:tavLst>
                                        <p:tav tm="0">
                                          <p:val>
                                            <p:strVal val="#ppt_y+#ppt_h/2"/>
                                          </p:val>
                                        </p:tav>
                                        <p:tav tm="100000">
                                          <p:val>
                                            <p:strVal val="#ppt_y"/>
                                          </p:val>
                                        </p:tav>
                                      </p:tavLst>
                                    </p:anim>
                                    <p:anim calcmode="lin" valueType="num">
                                      <p:cBhvr>
                                        <p:cTn id="139" dur="500" fill="hold"/>
                                        <p:tgtEl>
                                          <p:spTgt spid="10"/>
                                        </p:tgtEl>
                                        <p:attrNameLst>
                                          <p:attrName>ppt_w</p:attrName>
                                        </p:attrNameLst>
                                      </p:cBhvr>
                                      <p:tavLst>
                                        <p:tav tm="0">
                                          <p:val>
                                            <p:strVal val="#ppt_w"/>
                                          </p:val>
                                        </p:tav>
                                        <p:tav tm="100000">
                                          <p:val>
                                            <p:strVal val="#ppt_w"/>
                                          </p:val>
                                        </p:tav>
                                      </p:tavLst>
                                    </p:anim>
                                    <p:anim calcmode="lin" valueType="num">
                                      <p:cBhvr>
                                        <p:cTn id="140" dur="500" fill="hold"/>
                                        <p:tgtEl>
                                          <p:spTgt spid="10"/>
                                        </p:tgtEl>
                                        <p:attrNameLst>
                                          <p:attrName>ppt_h</p:attrName>
                                        </p:attrNameLst>
                                      </p:cBhvr>
                                      <p:tavLst>
                                        <p:tav tm="0">
                                          <p:val>
                                            <p:fltVal val="0"/>
                                          </p:val>
                                        </p:tav>
                                        <p:tav tm="100000">
                                          <p:val>
                                            <p:strVal val="#ppt_h"/>
                                          </p:val>
                                        </p:tav>
                                      </p:tavLst>
                                    </p:anim>
                                  </p:childTnLst>
                                </p:cTn>
                              </p:par>
                            </p:childTnLst>
                          </p:cTn>
                        </p:par>
                        <p:par>
                          <p:cTn id="141" fill="hold">
                            <p:stCondLst>
                              <p:cond delay="5500"/>
                            </p:stCondLst>
                            <p:childTnLst>
                              <p:par>
                                <p:cTn id="142" presetID="17" presetClass="entr" presetSubtype="4" fill="hold" grpId="0" nodeType="afterEffect">
                                  <p:stCondLst>
                                    <p:cond delay="0"/>
                                  </p:stCondLst>
                                  <p:childTnLst>
                                    <p:set>
                                      <p:cBhvr>
                                        <p:cTn id="143" dur="1" fill="hold">
                                          <p:stCondLst>
                                            <p:cond delay="0"/>
                                          </p:stCondLst>
                                        </p:cTn>
                                        <p:tgtEl>
                                          <p:spTgt spid="86"/>
                                        </p:tgtEl>
                                        <p:attrNameLst>
                                          <p:attrName>style.visibility</p:attrName>
                                        </p:attrNameLst>
                                      </p:cBhvr>
                                      <p:to>
                                        <p:strVal val="visible"/>
                                      </p:to>
                                    </p:set>
                                    <p:anim calcmode="lin" valueType="num">
                                      <p:cBhvr>
                                        <p:cTn id="144" dur="500" fill="hold"/>
                                        <p:tgtEl>
                                          <p:spTgt spid="86"/>
                                        </p:tgtEl>
                                        <p:attrNameLst>
                                          <p:attrName>ppt_x</p:attrName>
                                        </p:attrNameLst>
                                      </p:cBhvr>
                                      <p:tavLst>
                                        <p:tav tm="0">
                                          <p:val>
                                            <p:strVal val="#ppt_x"/>
                                          </p:val>
                                        </p:tav>
                                        <p:tav tm="100000">
                                          <p:val>
                                            <p:strVal val="#ppt_x"/>
                                          </p:val>
                                        </p:tav>
                                      </p:tavLst>
                                    </p:anim>
                                    <p:anim calcmode="lin" valueType="num">
                                      <p:cBhvr>
                                        <p:cTn id="145" dur="500" fill="hold"/>
                                        <p:tgtEl>
                                          <p:spTgt spid="86"/>
                                        </p:tgtEl>
                                        <p:attrNameLst>
                                          <p:attrName>ppt_y</p:attrName>
                                        </p:attrNameLst>
                                      </p:cBhvr>
                                      <p:tavLst>
                                        <p:tav tm="0">
                                          <p:val>
                                            <p:strVal val="#ppt_y+#ppt_h/2"/>
                                          </p:val>
                                        </p:tav>
                                        <p:tav tm="100000">
                                          <p:val>
                                            <p:strVal val="#ppt_y"/>
                                          </p:val>
                                        </p:tav>
                                      </p:tavLst>
                                    </p:anim>
                                    <p:anim calcmode="lin" valueType="num">
                                      <p:cBhvr>
                                        <p:cTn id="146" dur="500" fill="hold"/>
                                        <p:tgtEl>
                                          <p:spTgt spid="86"/>
                                        </p:tgtEl>
                                        <p:attrNameLst>
                                          <p:attrName>ppt_w</p:attrName>
                                        </p:attrNameLst>
                                      </p:cBhvr>
                                      <p:tavLst>
                                        <p:tav tm="0">
                                          <p:val>
                                            <p:strVal val="#ppt_w"/>
                                          </p:val>
                                        </p:tav>
                                        <p:tav tm="100000">
                                          <p:val>
                                            <p:strVal val="#ppt_w"/>
                                          </p:val>
                                        </p:tav>
                                      </p:tavLst>
                                    </p:anim>
                                    <p:anim calcmode="lin" valueType="num">
                                      <p:cBhvr>
                                        <p:cTn id="147" dur="500" fill="hold"/>
                                        <p:tgtEl>
                                          <p:spTgt spid="86"/>
                                        </p:tgtEl>
                                        <p:attrNameLst>
                                          <p:attrName>ppt_h</p:attrName>
                                        </p:attrNameLst>
                                      </p:cBhvr>
                                      <p:tavLst>
                                        <p:tav tm="0">
                                          <p:val>
                                            <p:fltVal val="0"/>
                                          </p:val>
                                        </p:tav>
                                        <p:tav tm="100000">
                                          <p:val>
                                            <p:strVal val="#ppt_h"/>
                                          </p:val>
                                        </p:tav>
                                      </p:tavLst>
                                    </p:anim>
                                  </p:childTnLst>
                                </p:cTn>
                              </p:par>
                            </p:childTnLst>
                          </p:cTn>
                        </p:par>
                        <p:par>
                          <p:cTn id="148" fill="hold">
                            <p:stCondLst>
                              <p:cond delay="6000"/>
                            </p:stCondLst>
                            <p:childTnLst>
                              <p:par>
                                <p:cTn id="149" presetID="17" presetClass="entr" presetSubtype="4" fill="hold" grpId="0" nodeType="afterEffect">
                                  <p:stCondLst>
                                    <p:cond delay="0"/>
                                  </p:stCondLst>
                                  <p:childTnLst>
                                    <p:set>
                                      <p:cBhvr>
                                        <p:cTn id="150" dur="1" fill="hold">
                                          <p:stCondLst>
                                            <p:cond delay="0"/>
                                          </p:stCondLst>
                                        </p:cTn>
                                        <p:tgtEl>
                                          <p:spTgt spid="84"/>
                                        </p:tgtEl>
                                        <p:attrNameLst>
                                          <p:attrName>style.visibility</p:attrName>
                                        </p:attrNameLst>
                                      </p:cBhvr>
                                      <p:to>
                                        <p:strVal val="visible"/>
                                      </p:to>
                                    </p:set>
                                    <p:anim calcmode="lin" valueType="num">
                                      <p:cBhvr>
                                        <p:cTn id="151" dur="500" fill="hold"/>
                                        <p:tgtEl>
                                          <p:spTgt spid="84"/>
                                        </p:tgtEl>
                                        <p:attrNameLst>
                                          <p:attrName>ppt_x</p:attrName>
                                        </p:attrNameLst>
                                      </p:cBhvr>
                                      <p:tavLst>
                                        <p:tav tm="0">
                                          <p:val>
                                            <p:strVal val="#ppt_x"/>
                                          </p:val>
                                        </p:tav>
                                        <p:tav tm="100000">
                                          <p:val>
                                            <p:strVal val="#ppt_x"/>
                                          </p:val>
                                        </p:tav>
                                      </p:tavLst>
                                    </p:anim>
                                    <p:anim calcmode="lin" valueType="num">
                                      <p:cBhvr>
                                        <p:cTn id="152" dur="500" fill="hold"/>
                                        <p:tgtEl>
                                          <p:spTgt spid="84"/>
                                        </p:tgtEl>
                                        <p:attrNameLst>
                                          <p:attrName>ppt_y</p:attrName>
                                        </p:attrNameLst>
                                      </p:cBhvr>
                                      <p:tavLst>
                                        <p:tav tm="0">
                                          <p:val>
                                            <p:strVal val="#ppt_y+#ppt_h/2"/>
                                          </p:val>
                                        </p:tav>
                                        <p:tav tm="100000">
                                          <p:val>
                                            <p:strVal val="#ppt_y"/>
                                          </p:val>
                                        </p:tav>
                                      </p:tavLst>
                                    </p:anim>
                                    <p:anim calcmode="lin" valueType="num">
                                      <p:cBhvr>
                                        <p:cTn id="153" dur="500" fill="hold"/>
                                        <p:tgtEl>
                                          <p:spTgt spid="84"/>
                                        </p:tgtEl>
                                        <p:attrNameLst>
                                          <p:attrName>ppt_w</p:attrName>
                                        </p:attrNameLst>
                                      </p:cBhvr>
                                      <p:tavLst>
                                        <p:tav tm="0">
                                          <p:val>
                                            <p:strVal val="#ppt_w"/>
                                          </p:val>
                                        </p:tav>
                                        <p:tav tm="100000">
                                          <p:val>
                                            <p:strVal val="#ppt_w"/>
                                          </p:val>
                                        </p:tav>
                                      </p:tavLst>
                                    </p:anim>
                                    <p:anim calcmode="lin" valueType="num">
                                      <p:cBhvr>
                                        <p:cTn id="154" dur="500" fill="hold"/>
                                        <p:tgtEl>
                                          <p:spTgt spid="84"/>
                                        </p:tgtEl>
                                        <p:attrNameLst>
                                          <p:attrName>ppt_h</p:attrName>
                                        </p:attrNameLst>
                                      </p:cBhvr>
                                      <p:tavLst>
                                        <p:tav tm="0">
                                          <p:val>
                                            <p:fltVal val="0"/>
                                          </p:val>
                                        </p:tav>
                                        <p:tav tm="100000">
                                          <p:val>
                                            <p:strVal val="#ppt_h"/>
                                          </p:val>
                                        </p:tav>
                                      </p:tavLst>
                                    </p:anim>
                                  </p:childTnLst>
                                </p:cTn>
                              </p:par>
                            </p:childTnLst>
                          </p:cTn>
                        </p:par>
                        <p:par>
                          <p:cTn id="155" fill="hold">
                            <p:stCondLst>
                              <p:cond delay="6500"/>
                            </p:stCondLst>
                            <p:childTnLst>
                              <p:par>
                                <p:cTn id="156" presetID="17" presetClass="entr" presetSubtype="4" fill="hold" grpId="0" nodeType="afterEffect">
                                  <p:stCondLst>
                                    <p:cond delay="0"/>
                                  </p:stCondLst>
                                  <p:childTnLst>
                                    <p:set>
                                      <p:cBhvr>
                                        <p:cTn id="157" dur="1" fill="hold">
                                          <p:stCondLst>
                                            <p:cond delay="0"/>
                                          </p:stCondLst>
                                        </p:cTn>
                                        <p:tgtEl>
                                          <p:spTgt spid="11"/>
                                        </p:tgtEl>
                                        <p:attrNameLst>
                                          <p:attrName>style.visibility</p:attrName>
                                        </p:attrNameLst>
                                      </p:cBhvr>
                                      <p:to>
                                        <p:strVal val="visible"/>
                                      </p:to>
                                    </p:set>
                                    <p:anim calcmode="lin" valueType="num">
                                      <p:cBhvr>
                                        <p:cTn id="158" dur="500" fill="hold"/>
                                        <p:tgtEl>
                                          <p:spTgt spid="11"/>
                                        </p:tgtEl>
                                        <p:attrNameLst>
                                          <p:attrName>ppt_x</p:attrName>
                                        </p:attrNameLst>
                                      </p:cBhvr>
                                      <p:tavLst>
                                        <p:tav tm="0">
                                          <p:val>
                                            <p:strVal val="#ppt_x"/>
                                          </p:val>
                                        </p:tav>
                                        <p:tav tm="100000">
                                          <p:val>
                                            <p:strVal val="#ppt_x"/>
                                          </p:val>
                                        </p:tav>
                                      </p:tavLst>
                                    </p:anim>
                                    <p:anim calcmode="lin" valueType="num">
                                      <p:cBhvr>
                                        <p:cTn id="159" dur="500" fill="hold"/>
                                        <p:tgtEl>
                                          <p:spTgt spid="11"/>
                                        </p:tgtEl>
                                        <p:attrNameLst>
                                          <p:attrName>ppt_y</p:attrName>
                                        </p:attrNameLst>
                                      </p:cBhvr>
                                      <p:tavLst>
                                        <p:tav tm="0">
                                          <p:val>
                                            <p:strVal val="#ppt_y+#ppt_h/2"/>
                                          </p:val>
                                        </p:tav>
                                        <p:tav tm="100000">
                                          <p:val>
                                            <p:strVal val="#ppt_y"/>
                                          </p:val>
                                        </p:tav>
                                      </p:tavLst>
                                    </p:anim>
                                    <p:anim calcmode="lin" valueType="num">
                                      <p:cBhvr>
                                        <p:cTn id="160" dur="500" fill="hold"/>
                                        <p:tgtEl>
                                          <p:spTgt spid="11"/>
                                        </p:tgtEl>
                                        <p:attrNameLst>
                                          <p:attrName>ppt_w</p:attrName>
                                        </p:attrNameLst>
                                      </p:cBhvr>
                                      <p:tavLst>
                                        <p:tav tm="0">
                                          <p:val>
                                            <p:strVal val="#ppt_w"/>
                                          </p:val>
                                        </p:tav>
                                        <p:tav tm="100000">
                                          <p:val>
                                            <p:strVal val="#ppt_w"/>
                                          </p:val>
                                        </p:tav>
                                      </p:tavLst>
                                    </p:anim>
                                    <p:anim calcmode="lin" valueType="num">
                                      <p:cBhvr>
                                        <p:cTn id="161" dur="500" fill="hold"/>
                                        <p:tgtEl>
                                          <p:spTgt spid="11"/>
                                        </p:tgtEl>
                                        <p:attrNameLst>
                                          <p:attrName>ppt_h</p:attrName>
                                        </p:attrNameLst>
                                      </p:cBhvr>
                                      <p:tavLst>
                                        <p:tav tm="0">
                                          <p:val>
                                            <p:fltVal val="0"/>
                                          </p:val>
                                        </p:tav>
                                        <p:tav tm="100000">
                                          <p:val>
                                            <p:strVal val="#ppt_h"/>
                                          </p:val>
                                        </p:tav>
                                      </p:tavLst>
                                    </p:anim>
                                  </p:childTnLst>
                                </p:cTn>
                              </p:par>
                            </p:childTnLst>
                          </p:cTn>
                        </p:par>
                        <p:par>
                          <p:cTn id="162" fill="hold">
                            <p:stCondLst>
                              <p:cond delay="7000"/>
                            </p:stCondLst>
                            <p:childTnLst>
                              <p:par>
                                <p:cTn id="163" presetID="17" presetClass="entr" presetSubtype="4" fill="hold" grpId="0" nodeType="afterEffect">
                                  <p:stCondLst>
                                    <p:cond delay="0"/>
                                  </p:stCondLst>
                                  <p:childTnLst>
                                    <p:set>
                                      <p:cBhvr>
                                        <p:cTn id="164" dur="1" fill="hold">
                                          <p:stCondLst>
                                            <p:cond delay="0"/>
                                          </p:stCondLst>
                                        </p:cTn>
                                        <p:tgtEl>
                                          <p:spTgt spid="87"/>
                                        </p:tgtEl>
                                        <p:attrNameLst>
                                          <p:attrName>style.visibility</p:attrName>
                                        </p:attrNameLst>
                                      </p:cBhvr>
                                      <p:to>
                                        <p:strVal val="visible"/>
                                      </p:to>
                                    </p:set>
                                    <p:anim calcmode="lin" valueType="num">
                                      <p:cBhvr>
                                        <p:cTn id="165" dur="500" fill="hold"/>
                                        <p:tgtEl>
                                          <p:spTgt spid="87"/>
                                        </p:tgtEl>
                                        <p:attrNameLst>
                                          <p:attrName>ppt_x</p:attrName>
                                        </p:attrNameLst>
                                      </p:cBhvr>
                                      <p:tavLst>
                                        <p:tav tm="0">
                                          <p:val>
                                            <p:strVal val="#ppt_x"/>
                                          </p:val>
                                        </p:tav>
                                        <p:tav tm="100000">
                                          <p:val>
                                            <p:strVal val="#ppt_x"/>
                                          </p:val>
                                        </p:tav>
                                      </p:tavLst>
                                    </p:anim>
                                    <p:anim calcmode="lin" valueType="num">
                                      <p:cBhvr>
                                        <p:cTn id="166" dur="500" fill="hold"/>
                                        <p:tgtEl>
                                          <p:spTgt spid="87"/>
                                        </p:tgtEl>
                                        <p:attrNameLst>
                                          <p:attrName>ppt_y</p:attrName>
                                        </p:attrNameLst>
                                      </p:cBhvr>
                                      <p:tavLst>
                                        <p:tav tm="0">
                                          <p:val>
                                            <p:strVal val="#ppt_y+#ppt_h/2"/>
                                          </p:val>
                                        </p:tav>
                                        <p:tav tm="100000">
                                          <p:val>
                                            <p:strVal val="#ppt_y"/>
                                          </p:val>
                                        </p:tav>
                                      </p:tavLst>
                                    </p:anim>
                                    <p:anim calcmode="lin" valueType="num">
                                      <p:cBhvr>
                                        <p:cTn id="167" dur="500" fill="hold"/>
                                        <p:tgtEl>
                                          <p:spTgt spid="87"/>
                                        </p:tgtEl>
                                        <p:attrNameLst>
                                          <p:attrName>ppt_w</p:attrName>
                                        </p:attrNameLst>
                                      </p:cBhvr>
                                      <p:tavLst>
                                        <p:tav tm="0">
                                          <p:val>
                                            <p:strVal val="#ppt_w"/>
                                          </p:val>
                                        </p:tav>
                                        <p:tav tm="100000">
                                          <p:val>
                                            <p:strVal val="#ppt_w"/>
                                          </p:val>
                                        </p:tav>
                                      </p:tavLst>
                                    </p:anim>
                                    <p:anim calcmode="lin" valueType="num">
                                      <p:cBhvr>
                                        <p:cTn id="168" dur="500" fill="hold"/>
                                        <p:tgtEl>
                                          <p:spTgt spid="87"/>
                                        </p:tgtEl>
                                        <p:attrNameLst>
                                          <p:attrName>ppt_h</p:attrName>
                                        </p:attrNameLst>
                                      </p:cBhvr>
                                      <p:tavLst>
                                        <p:tav tm="0">
                                          <p:val>
                                            <p:fltVal val="0"/>
                                          </p:val>
                                        </p:tav>
                                        <p:tav tm="100000">
                                          <p:val>
                                            <p:strVal val="#ppt_h"/>
                                          </p:val>
                                        </p:tav>
                                      </p:tavLst>
                                    </p:anim>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95"/>
                                        </p:tgtEl>
                                        <p:attrNameLst>
                                          <p:attrName>style.visibility</p:attrName>
                                        </p:attrNameLst>
                                      </p:cBhvr>
                                      <p:to>
                                        <p:strVal val="visible"/>
                                      </p:to>
                                    </p:set>
                                    <p:animEffect transition="in" filter="wipe(left)">
                                      <p:cBhvr>
                                        <p:cTn id="173" dur="500"/>
                                        <p:tgtEl>
                                          <p:spTgt spid="9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96"/>
                                        </p:tgtEl>
                                        <p:attrNameLst>
                                          <p:attrName>style.visibility</p:attrName>
                                        </p:attrNameLst>
                                      </p:cBhvr>
                                      <p:to>
                                        <p:strVal val="visible"/>
                                      </p:to>
                                    </p:set>
                                    <p:animEffect transition="in" filter="wipe(left)">
                                      <p:cBhvr>
                                        <p:cTn id="17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p:bldP spid="5" grpId="0" animBg="1"/>
      <p:bldP spid="6" grpId="0" animBg="1"/>
      <p:bldP spid="7" grpId="0" animBg="1"/>
      <p:bldP spid="8" grpId="0" animBg="1"/>
      <p:bldP spid="9" grpId="0" animBg="1"/>
      <p:bldP spid="10" grpId="0" animBg="1"/>
      <p:bldP spid="11"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build="p" autoUpdateAnimBg="0"/>
      <p:bldP spid="92" grpId="0" autoUpdateAnimBg="0"/>
      <p:bldP spid="93" grpId="0" autoUpdateAnimBg="0"/>
      <p:bldP spid="94" grpId="0" autoUpdateAnimBg="0"/>
      <p:bldP spid="95" grpId="0" autoUpdateAnimBg="0"/>
      <p:bldP spid="9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116632"/>
            <a:ext cx="268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a:t>2</a:t>
            </a:r>
            <a:r>
              <a:rPr lang="zh-CN" altLang="en-US"/>
              <a:t>、</a:t>
            </a:r>
            <a:r>
              <a:rPr lang="zh-CN" altLang="en-US">
                <a:solidFill>
                  <a:srgbClr val="0000FF"/>
                </a:solidFill>
              </a:rPr>
              <a:t>杂质半导体：</a:t>
            </a:r>
          </a:p>
        </p:txBody>
      </p:sp>
      <p:sp>
        <p:nvSpPr>
          <p:cNvPr id="3" name="Rectangle 3"/>
          <p:cNvSpPr>
            <a:spLocks noChangeArrowheads="1"/>
          </p:cNvSpPr>
          <p:nvPr/>
        </p:nvSpPr>
        <p:spPr bwMode="auto">
          <a:xfrm>
            <a:off x="191344" y="764704"/>
            <a:ext cx="5614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掺有杂质的半导体称为杂质半导体。</a:t>
            </a:r>
          </a:p>
        </p:txBody>
      </p:sp>
      <p:sp>
        <p:nvSpPr>
          <p:cNvPr id="4" name="Rectangle 4"/>
          <p:cNvSpPr>
            <a:spLocks noChangeArrowheads="1"/>
          </p:cNvSpPr>
          <p:nvPr/>
        </p:nvSpPr>
        <p:spPr bwMode="auto">
          <a:xfrm>
            <a:off x="191344" y="1340768"/>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在半导体中掺入杂质可以大大提高半导体的导电性。</a:t>
            </a:r>
          </a:p>
        </p:txBody>
      </p:sp>
      <p:sp>
        <p:nvSpPr>
          <p:cNvPr id="5" name="Text Box 5"/>
          <p:cNvSpPr txBox="1">
            <a:spLocks noChangeArrowheads="1"/>
          </p:cNvSpPr>
          <p:nvPr/>
        </p:nvSpPr>
        <p:spPr bwMode="auto">
          <a:xfrm>
            <a:off x="191344" y="1916832"/>
            <a:ext cx="1166529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按照导电机制的不同，杂质半导体可分为</a:t>
            </a:r>
            <a:r>
              <a:rPr lang="zh-CN" altLang="en-US" dirty="0" smtClean="0"/>
              <a:t>：</a:t>
            </a:r>
            <a:r>
              <a:rPr lang="zh-CN" altLang="en-US" i="1" dirty="0" smtClean="0">
                <a:solidFill>
                  <a:srgbClr val="0000FF"/>
                </a:solidFill>
              </a:rPr>
              <a:t>  </a:t>
            </a:r>
            <a:r>
              <a:rPr lang="en-US" altLang="zh-CN" i="1" dirty="0">
                <a:solidFill>
                  <a:srgbClr val="0000FF"/>
                </a:solidFill>
              </a:rPr>
              <a:t>n </a:t>
            </a:r>
            <a:r>
              <a:rPr lang="zh-CN" altLang="en-US" dirty="0">
                <a:solidFill>
                  <a:srgbClr val="0000FF"/>
                </a:solidFill>
              </a:rPr>
              <a:t>型半导体、</a:t>
            </a:r>
            <a:r>
              <a:rPr lang="en-US" altLang="zh-CN" i="1" dirty="0">
                <a:solidFill>
                  <a:srgbClr val="0000FF"/>
                </a:solidFill>
              </a:rPr>
              <a:t>p</a:t>
            </a:r>
            <a:r>
              <a:rPr lang="en-US" altLang="zh-CN" dirty="0">
                <a:solidFill>
                  <a:srgbClr val="0000FF"/>
                </a:solidFill>
              </a:rPr>
              <a:t> </a:t>
            </a:r>
            <a:r>
              <a:rPr lang="zh-CN" altLang="en-US" dirty="0">
                <a:solidFill>
                  <a:srgbClr val="0000FF"/>
                </a:solidFill>
              </a:rPr>
              <a:t>型半导体。</a:t>
            </a:r>
          </a:p>
        </p:txBody>
      </p:sp>
      <p:sp>
        <p:nvSpPr>
          <p:cNvPr id="6" name="Rectangle 6"/>
          <p:cNvSpPr>
            <a:spLocks noChangeArrowheads="1"/>
          </p:cNvSpPr>
          <p:nvPr/>
        </p:nvSpPr>
        <p:spPr bwMode="auto">
          <a:xfrm>
            <a:off x="263352" y="3140968"/>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由四价元素（如硅）半导体掺入五价元素（如砷）杂质构成。     </a:t>
            </a:r>
          </a:p>
        </p:txBody>
      </p:sp>
      <p:sp>
        <p:nvSpPr>
          <p:cNvPr id="7" name="Rectangle 7"/>
          <p:cNvSpPr>
            <a:spLocks noChangeArrowheads="1"/>
          </p:cNvSpPr>
          <p:nvPr/>
        </p:nvSpPr>
        <p:spPr bwMode="auto">
          <a:xfrm>
            <a:off x="263352" y="2492896"/>
            <a:ext cx="4665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a:t>
            </a:r>
            <a:r>
              <a:rPr lang="en-US" altLang="zh-CN" i="1" dirty="0">
                <a:solidFill>
                  <a:srgbClr val="0000FF"/>
                </a:solidFill>
              </a:rPr>
              <a:t>n</a:t>
            </a:r>
            <a:r>
              <a:rPr lang="en-US" altLang="zh-CN" dirty="0">
                <a:solidFill>
                  <a:srgbClr val="0000FF"/>
                </a:solidFill>
              </a:rPr>
              <a:t> </a:t>
            </a:r>
            <a:r>
              <a:rPr lang="zh-CN" altLang="en-US" dirty="0">
                <a:solidFill>
                  <a:srgbClr val="0000FF"/>
                </a:solidFill>
              </a:rPr>
              <a:t>型半导体</a:t>
            </a:r>
            <a:r>
              <a:rPr lang="zh-CN" altLang="en-US" dirty="0"/>
              <a:t>（</a:t>
            </a:r>
            <a:r>
              <a:rPr lang="zh-CN" altLang="en-US" dirty="0">
                <a:solidFill>
                  <a:srgbClr val="0000FF"/>
                </a:solidFill>
              </a:rPr>
              <a:t>电子</a:t>
            </a:r>
            <a:r>
              <a:rPr lang="zh-CN" altLang="en-US" dirty="0"/>
              <a:t>型）：</a:t>
            </a:r>
            <a:r>
              <a:rPr lang="zh-CN" altLang="en-US" sz="2000" dirty="0"/>
              <a:t>           </a:t>
            </a:r>
          </a:p>
        </p:txBody>
      </p:sp>
      <p:sp>
        <p:nvSpPr>
          <p:cNvPr id="8" name="Rectangle 8"/>
          <p:cNvSpPr>
            <a:spLocks noChangeArrowheads="1"/>
          </p:cNvSpPr>
          <p:nvPr/>
        </p:nvSpPr>
        <p:spPr bwMode="auto">
          <a:xfrm>
            <a:off x="1199456" y="5013176"/>
            <a:ext cx="5592688"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chemeClr val="accent2"/>
                </a:solidFill>
              </a:rPr>
              <a:t>◆ </a:t>
            </a:r>
            <a:r>
              <a:rPr lang="zh-CN" altLang="en-US" dirty="0"/>
              <a:t>掺入五价元素（如砷）</a:t>
            </a:r>
            <a:r>
              <a:rPr lang="zh-CN" altLang="en-US" dirty="0" smtClean="0"/>
              <a:t>存在 </a:t>
            </a:r>
            <a:r>
              <a:rPr lang="zh-CN" altLang="en-US" dirty="0" smtClean="0">
                <a:solidFill>
                  <a:srgbClr val="FF0000"/>
                </a:solidFill>
              </a:rPr>
              <a:t>逾量</a:t>
            </a:r>
            <a:r>
              <a:rPr lang="zh-CN" altLang="en-US" dirty="0">
                <a:solidFill>
                  <a:srgbClr val="FF0000"/>
                </a:solidFill>
              </a:rPr>
              <a:t>电子</a:t>
            </a:r>
            <a:r>
              <a:rPr lang="zh-CN" altLang="en-US" dirty="0"/>
              <a:t>。</a:t>
            </a:r>
          </a:p>
        </p:txBody>
      </p:sp>
      <p:sp>
        <p:nvSpPr>
          <p:cNvPr id="9" name="Rectangle 9"/>
          <p:cNvSpPr>
            <a:spLocks noChangeArrowheads="1"/>
          </p:cNvSpPr>
          <p:nvPr/>
        </p:nvSpPr>
        <p:spPr bwMode="auto">
          <a:xfrm>
            <a:off x="1199456" y="5877272"/>
            <a:ext cx="6696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chemeClr val="accent2"/>
                </a:solidFill>
              </a:rPr>
              <a:t>◆</a:t>
            </a:r>
            <a:r>
              <a:rPr lang="zh-CN" altLang="en-US" dirty="0"/>
              <a:t>施主杂质：能向导带中提供</a:t>
            </a:r>
            <a:r>
              <a:rPr lang="zh-CN" altLang="en-US" dirty="0" smtClean="0"/>
              <a:t>电子的</a:t>
            </a:r>
            <a:r>
              <a:rPr lang="zh-CN" altLang="en-US" dirty="0"/>
              <a:t>杂质。</a:t>
            </a:r>
          </a:p>
        </p:txBody>
      </p:sp>
      <p:grpSp>
        <p:nvGrpSpPr>
          <p:cNvPr id="10" name="Group 10"/>
          <p:cNvGrpSpPr>
            <a:grpSpLocks/>
          </p:cNvGrpSpPr>
          <p:nvPr/>
        </p:nvGrpSpPr>
        <p:grpSpPr bwMode="auto">
          <a:xfrm>
            <a:off x="8256240" y="3822298"/>
            <a:ext cx="3048000" cy="3048000"/>
            <a:chOff x="3216" y="816"/>
            <a:chExt cx="1728" cy="1680"/>
          </a:xfrm>
        </p:grpSpPr>
        <p:sp>
          <p:nvSpPr>
            <p:cNvPr id="11" name="AutoShape 11"/>
            <p:cNvSpPr>
              <a:spLocks noChangeArrowheads="1"/>
            </p:cNvSpPr>
            <p:nvPr/>
          </p:nvSpPr>
          <p:spPr bwMode="auto">
            <a:xfrm>
              <a:off x="3408" y="1536"/>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2" name="Object 12"/>
            <p:cNvGraphicFramePr>
              <a:graphicFrameLocks noChangeAspect="1"/>
            </p:cNvGraphicFramePr>
            <p:nvPr/>
          </p:nvGraphicFramePr>
          <p:xfrm>
            <a:off x="3456" y="1440"/>
            <a:ext cx="144" cy="144"/>
          </p:xfrm>
          <a:graphic>
            <a:graphicData uri="http://schemas.openxmlformats.org/presentationml/2006/ole">
              <mc:AlternateContent xmlns:mc="http://schemas.openxmlformats.org/markup-compatibility/2006">
                <mc:Choice xmlns:v="urn:schemas-microsoft-com:vml" Requires="v">
                  <p:oleObj spid="_x0000_s89826" name="Equation" r:id="rId3" imgW="104737" imgH="104734" progId="Equation.3">
                    <p:embed/>
                  </p:oleObj>
                </mc:Choice>
                <mc:Fallback>
                  <p:oleObj name="Equation" r:id="rId3" imgW="104737" imgH="1047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440"/>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nvGraphicFramePr>
          <p:xfrm>
            <a:off x="3448" y="1584"/>
            <a:ext cx="152" cy="152"/>
          </p:xfrm>
          <a:graphic>
            <a:graphicData uri="http://schemas.openxmlformats.org/presentationml/2006/ole">
              <mc:AlternateContent xmlns:mc="http://schemas.openxmlformats.org/markup-compatibility/2006">
                <mc:Choice xmlns:v="urn:schemas-microsoft-com:vml" Requires="v">
                  <p:oleObj spid="_x0000_s89827" name="Equation" r:id="rId5" imgW="171412" imgH="171408" progId="Equation.3">
                    <p:embed/>
                  </p:oleObj>
                </mc:Choice>
                <mc:Fallback>
                  <p:oleObj name="Equation" r:id="rId5" imgW="171412" imgH="171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8" y="1584"/>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Line 14"/>
            <p:cNvSpPr>
              <a:spLocks noChangeShapeType="1"/>
            </p:cNvSpPr>
            <p:nvPr/>
          </p:nvSpPr>
          <p:spPr bwMode="auto">
            <a:xfrm>
              <a:off x="3504" y="1296"/>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5" name="Line 15"/>
            <p:cNvSpPr>
              <a:spLocks noChangeShapeType="1"/>
            </p:cNvSpPr>
            <p:nvPr/>
          </p:nvSpPr>
          <p:spPr bwMode="auto">
            <a:xfrm>
              <a:off x="3680" y="165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6" name="Object 16"/>
            <p:cNvGraphicFramePr>
              <a:graphicFrameLocks noChangeAspect="1"/>
            </p:cNvGraphicFramePr>
            <p:nvPr/>
          </p:nvGraphicFramePr>
          <p:xfrm>
            <a:off x="3600" y="1584"/>
            <a:ext cx="160" cy="144"/>
          </p:xfrm>
          <a:graphic>
            <a:graphicData uri="http://schemas.openxmlformats.org/presentationml/2006/ole">
              <mc:AlternateContent xmlns:mc="http://schemas.openxmlformats.org/markup-compatibility/2006">
                <mc:Choice xmlns:v="urn:schemas-microsoft-com:vml" Requires="v">
                  <p:oleObj spid="_x0000_s89828" name="Equation" r:id="rId7" imgW="104737" imgH="104734" progId="Equation.3">
                    <p:embed/>
                  </p:oleObj>
                </mc:Choice>
                <mc:Fallback>
                  <p:oleObj name="Equation" r:id="rId7" imgW="104737" imgH="1047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158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17"/>
            <p:cNvGrpSpPr>
              <a:grpSpLocks/>
            </p:cNvGrpSpPr>
            <p:nvPr/>
          </p:nvGrpSpPr>
          <p:grpSpPr bwMode="auto">
            <a:xfrm>
              <a:off x="3216" y="1584"/>
              <a:ext cx="256" cy="144"/>
              <a:chOff x="2720" y="2064"/>
              <a:chExt cx="256" cy="144"/>
            </a:xfrm>
          </p:grpSpPr>
          <p:sp>
            <p:nvSpPr>
              <p:cNvPr id="125" name="Line 18"/>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26" name="Object 19"/>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29" name="Equation" r:id="rId9" imgW="104737" imgH="104734" progId="Equation.3">
                      <p:embed/>
                    </p:oleObj>
                  </mc:Choice>
                  <mc:Fallback>
                    <p:oleObj name="Equation" r:id="rId9" imgW="104737" imgH="1047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 name="Object 20"/>
            <p:cNvGraphicFramePr>
              <a:graphicFrameLocks noChangeAspect="1"/>
            </p:cNvGraphicFramePr>
            <p:nvPr/>
          </p:nvGraphicFramePr>
          <p:xfrm>
            <a:off x="3456" y="1728"/>
            <a:ext cx="144" cy="144"/>
          </p:xfrm>
          <a:graphic>
            <a:graphicData uri="http://schemas.openxmlformats.org/presentationml/2006/ole">
              <mc:AlternateContent xmlns:mc="http://schemas.openxmlformats.org/markup-compatibility/2006">
                <mc:Choice xmlns:v="urn:schemas-microsoft-com:vml" Requires="v">
                  <p:oleObj spid="_x0000_s89830" name="Equation" r:id="rId11" imgW="104737" imgH="104734" progId="Equation.3">
                    <p:embed/>
                  </p:oleObj>
                </mc:Choice>
                <mc:Fallback>
                  <p:oleObj name="Equation"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172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21"/>
            <p:cNvSpPr>
              <a:spLocks noChangeShapeType="1"/>
            </p:cNvSpPr>
            <p:nvPr/>
          </p:nvSpPr>
          <p:spPr bwMode="auto">
            <a:xfrm>
              <a:off x="3504" y="1776"/>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20" name="Group 22"/>
            <p:cNvGrpSpPr>
              <a:grpSpLocks/>
            </p:cNvGrpSpPr>
            <p:nvPr/>
          </p:nvGrpSpPr>
          <p:grpSpPr bwMode="auto">
            <a:xfrm>
              <a:off x="4320" y="816"/>
              <a:ext cx="624" cy="720"/>
              <a:chOff x="2160" y="1680"/>
              <a:chExt cx="624" cy="720"/>
            </a:xfrm>
          </p:grpSpPr>
          <p:sp>
            <p:nvSpPr>
              <p:cNvPr id="113" name="AutoShape 23"/>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14" name="Object 24"/>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31" name="Equation" r:id="rId13" imgW="104737" imgH="104734" progId="Equation.3">
                      <p:embed/>
                    </p:oleObj>
                  </mc:Choice>
                  <mc:Fallback>
                    <p:oleObj name="Equation"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 name="Object 25"/>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32" name="Equation" r:id="rId15" imgW="171412" imgH="171408" progId="Equation.3">
                      <p:embed/>
                    </p:oleObj>
                  </mc:Choice>
                  <mc:Fallback>
                    <p:oleObj name="Equation" r:id="rId15" imgW="171412" imgH="17140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 name="Line 26"/>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117" name="Group 27"/>
              <p:cNvGrpSpPr>
                <a:grpSpLocks/>
              </p:cNvGrpSpPr>
              <p:nvPr/>
            </p:nvGrpSpPr>
            <p:grpSpPr bwMode="auto">
              <a:xfrm>
                <a:off x="2544" y="1968"/>
                <a:ext cx="240" cy="144"/>
                <a:chOff x="2736" y="1632"/>
                <a:chExt cx="288" cy="192"/>
              </a:xfrm>
            </p:grpSpPr>
            <p:sp>
              <p:nvSpPr>
                <p:cNvPr id="123" name="Line 28"/>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24" name="Object 29"/>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33" name="Equation" r:id="rId17" imgW="104737" imgH="104734" progId="Equation.3">
                        <p:embed/>
                      </p:oleObj>
                    </mc:Choice>
                    <mc:Fallback>
                      <p:oleObj name="Equation"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8" name="Group 30"/>
              <p:cNvGrpSpPr>
                <a:grpSpLocks/>
              </p:cNvGrpSpPr>
              <p:nvPr/>
            </p:nvGrpSpPr>
            <p:grpSpPr bwMode="auto">
              <a:xfrm>
                <a:off x="2160" y="1968"/>
                <a:ext cx="256" cy="144"/>
                <a:chOff x="2720" y="2064"/>
                <a:chExt cx="256" cy="144"/>
              </a:xfrm>
            </p:grpSpPr>
            <p:sp>
              <p:nvSpPr>
                <p:cNvPr id="121" name="Line 31"/>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22" name="Object 32"/>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34" name="Equation" r:id="rId19" imgW="104737" imgH="104734" progId="Equation.3">
                        <p:embed/>
                      </p:oleObj>
                    </mc:Choice>
                    <mc:Fallback>
                      <p:oleObj name="Equation"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9" name="Object 33"/>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35" name="Equation" r:id="rId21" imgW="104737" imgH="104734" progId="Equation.3">
                      <p:embed/>
                    </p:oleObj>
                  </mc:Choice>
                  <mc:Fallback>
                    <p:oleObj name="Equation"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 name="Line 34"/>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1" name="Group 35"/>
            <p:cNvGrpSpPr>
              <a:grpSpLocks/>
            </p:cNvGrpSpPr>
            <p:nvPr/>
          </p:nvGrpSpPr>
          <p:grpSpPr bwMode="auto">
            <a:xfrm>
              <a:off x="3744" y="816"/>
              <a:ext cx="624" cy="720"/>
              <a:chOff x="2160" y="1680"/>
              <a:chExt cx="624" cy="720"/>
            </a:xfrm>
          </p:grpSpPr>
          <p:sp>
            <p:nvSpPr>
              <p:cNvPr id="101" name="AutoShape 36"/>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02" name="Object 37"/>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36" name="Equation" r:id="rId23" imgW="104737" imgH="104734" progId="Equation.3">
                      <p:embed/>
                    </p:oleObj>
                  </mc:Choice>
                  <mc:Fallback>
                    <p:oleObj name="Equation"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 name="Object 38"/>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37" name="Equation" r:id="rId25" imgW="171412" imgH="171408" progId="Equation.3">
                      <p:embed/>
                    </p:oleObj>
                  </mc:Choice>
                  <mc:Fallback>
                    <p:oleObj name="Equation" r:id="rId25" imgW="171412" imgH="17140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 name="Line 39"/>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105" name="Group 40"/>
              <p:cNvGrpSpPr>
                <a:grpSpLocks/>
              </p:cNvGrpSpPr>
              <p:nvPr/>
            </p:nvGrpSpPr>
            <p:grpSpPr bwMode="auto">
              <a:xfrm>
                <a:off x="2544" y="1968"/>
                <a:ext cx="240" cy="144"/>
                <a:chOff x="2736" y="1632"/>
                <a:chExt cx="288" cy="192"/>
              </a:xfrm>
            </p:grpSpPr>
            <p:sp>
              <p:nvSpPr>
                <p:cNvPr id="111" name="Line 41"/>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12" name="Object 42"/>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38" name="Equation" r:id="rId27" imgW="104737" imgH="104734" progId="Equation.3">
                        <p:embed/>
                      </p:oleObj>
                    </mc:Choice>
                    <mc:Fallback>
                      <p:oleObj name="Equation" r:id="rId27" imgW="104737" imgH="10473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6" name="Group 43"/>
              <p:cNvGrpSpPr>
                <a:grpSpLocks/>
              </p:cNvGrpSpPr>
              <p:nvPr/>
            </p:nvGrpSpPr>
            <p:grpSpPr bwMode="auto">
              <a:xfrm>
                <a:off x="2160" y="1968"/>
                <a:ext cx="256" cy="144"/>
                <a:chOff x="2720" y="2064"/>
                <a:chExt cx="256" cy="144"/>
              </a:xfrm>
            </p:grpSpPr>
            <p:sp>
              <p:nvSpPr>
                <p:cNvPr id="109" name="Line 44"/>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10" name="Object 45"/>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39" name="Equation" r:id="rId29" imgW="104737" imgH="104734" progId="Equation.3">
                        <p:embed/>
                      </p:oleObj>
                    </mc:Choice>
                    <mc:Fallback>
                      <p:oleObj name="Equation"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7" name="Object 46"/>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40" name="Equation" r:id="rId31" imgW="104737" imgH="104734" progId="Equation.3">
                      <p:embed/>
                    </p:oleObj>
                  </mc:Choice>
                  <mc:Fallback>
                    <p:oleObj name="Equation"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 name="Line 47"/>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2" name="Group 48"/>
            <p:cNvGrpSpPr>
              <a:grpSpLocks/>
            </p:cNvGrpSpPr>
            <p:nvPr/>
          </p:nvGrpSpPr>
          <p:grpSpPr bwMode="auto">
            <a:xfrm>
              <a:off x="3216" y="816"/>
              <a:ext cx="624" cy="720"/>
              <a:chOff x="2160" y="1680"/>
              <a:chExt cx="624" cy="720"/>
            </a:xfrm>
          </p:grpSpPr>
          <p:sp>
            <p:nvSpPr>
              <p:cNvPr id="89" name="AutoShape 49"/>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90" name="Object 50"/>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41" name="Equation" r:id="rId33" imgW="104737" imgH="104734" progId="Equation.3">
                      <p:embed/>
                    </p:oleObj>
                  </mc:Choice>
                  <mc:Fallback>
                    <p:oleObj name="Equation"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51"/>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42" name="Equation" r:id="rId35" imgW="171412" imgH="171408" progId="Equation.3">
                      <p:embed/>
                    </p:oleObj>
                  </mc:Choice>
                  <mc:Fallback>
                    <p:oleObj name="Equation" r:id="rId35" imgW="171412" imgH="17140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 name="Line 52"/>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93" name="Group 53"/>
              <p:cNvGrpSpPr>
                <a:grpSpLocks/>
              </p:cNvGrpSpPr>
              <p:nvPr/>
            </p:nvGrpSpPr>
            <p:grpSpPr bwMode="auto">
              <a:xfrm>
                <a:off x="2544" y="1968"/>
                <a:ext cx="240" cy="144"/>
                <a:chOff x="2736" y="1632"/>
                <a:chExt cx="288" cy="192"/>
              </a:xfrm>
            </p:grpSpPr>
            <p:sp>
              <p:nvSpPr>
                <p:cNvPr id="99" name="Line 54"/>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00" name="Object 55"/>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43" name="Equation" r:id="rId37" imgW="104737" imgH="104734" progId="Equation.3">
                        <p:embed/>
                      </p:oleObj>
                    </mc:Choice>
                    <mc:Fallback>
                      <p:oleObj name="Equation" r:id="rId37" imgW="104737" imgH="10473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 name="Group 56"/>
              <p:cNvGrpSpPr>
                <a:grpSpLocks/>
              </p:cNvGrpSpPr>
              <p:nvPr/>
            </p:nvGrpSpPr>
            <p:grpSpPr bwMode="auto">
              <a:xfrm>
                <a:off x="2160" y="1968"/>
                <a:ext cx="256" cy="144"/>
                <a:chOff x="2720" y="2064"/>
                <a:chExt cx="256" cy="144"/>
              </a:xfrm>
            </p:grpSpPr>
            <p:sp>
              <p:nvSpPr>
                <p:cNvPr id="97" name="Line 57"/>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98" name="Object 58"/>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44" name="Equation" r:id="rId39" imgW="104737" imgH="104734" progId="Equation.3">
                        <p:embed/>
                      </p:oleObj>
                    </mc:Choice>
                    <mc:Fallback>
                      <p:oleObj name="Equation" r:id="rId39" imgW="104737" imgH="10473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5" name="Object 59"/>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45" name="Equation" r:id="rId41" imgW="104737" imgH="104734" progId="Equation.3">
                      <p:embed/>
                    </p:oleObj>
                  </mc:Choice>
                  <mc:Fallback>
                    <p:oleObj name="Equation" r:id="rId41" imgW="104737" imgH="10473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 name="Line 60"/>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3" name="Group 61"/>
            <p:cNvGrpSpPr>
              <a:grpSpLocks/>
            </p:cNvGrpSpPr>
            <p:nvPr/>
          </p:nvGrpSpPr>
          <p:grpSpPr bwMode="auto">
            <a:xfrm>
              <a:off x="3216" y="1776"/>
              <a:ext cx="624" cy="720"/>
              <a:chOff x="2160" y="1680"/>
              <a:chExt cx="624" cy="720"/>
            </a:xfrm>
          </p:grpSpPr>
          <p:sp>
            <p:nvSpPr>
              <p:cNvPr id="77" name="AutoShape 62"/>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78" name="Object 63"/>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46" name="Equation" r:id="rId43" imgW="104737" imgH="104734" progId="Equation.3">
                      <p:embed/>
                    </p:oleObj>
                  </mc:Choice>
                  <mc:Fallback>
                    <p:oleObj name="Equation" r:id="rId43" imgW="104737" imgH="10473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64"/>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47" name="Equation" r:id="rId45" imgW="171412" imgH="171408" progId="Equation.3">
                      <p:embed/>
                    </p:oleObj>
                  </mc:Choice>
                  <mc:Fallback>
                    <p:oleObj name="Equation" r:id="rId45" imgW="171412" imgH="171408"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Line 65"/>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81" name="Group 66"/>
              <p:cNvGrpSpPr>
                <a:grpSpLocks/>
              </p:cNvGrpSpPr>
              <p:nvPr/>
            </p:nvGrpSpPr>
            <p:grpSpPr bwMode="auto">
              <a:xfrm>
                <a:off x="2544" y="1968"/>
                <a:ext cx="240" cy="144"/>
                <a:chOff x="2736" y="1632"/>
                <a:chExt cx="288" cy="192"/>
              </a:xfrm>
            </p:grpSpPr>
            <p:sp>
              <p:nvSpPr>
                <p:cNvPr id="87" name="Line 67"/>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88" name="Object 68"/>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48" name="Equation" r:id="rId47" imgW="104737" imgH="104734" progId="Equation.3">
                        <p:embed/>
                      </p:oleObj>
                    </mc:Choice>
                    <mc:Fallback>
                      <p:oleObj name="Equation" r:id="rId47" imgW="104737" imgH="104734"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 name="Group 69"/>
              <p:cNvGrpSpPr>
                <a:grpSpLocks/>
              </p:cNvGrpSpPr>
              <p:nvPr/>
            </p:nvGrpSpPr>
            <p:grpSpPr bwMode="auto">
              <a:xfrm>
                <a:off x="2160" y="1968"/>
                <a:ext cx="256" cy="144"/>
                <a:chOff x="2720" y="2064"/>
                <a:chExt cx="256" cy="144"/>
              </a:xfrm>
            </p:grpSpPr>
            <p:sp>
              <p:nvSpPr>
                <p:cNvPr id="85" name="Line 70"/>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86" name="Object 71"/>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49" name="Equation" r:id="rId49" imgW="104737" imgH="104734" progId="Equation.3">
                        <p:embed/>
                      </p:oleObj>
                    </mc:Choice>
                    <mc:Fallback>
                      <p:oleObj name="Equation" r:id="rId49" imgW="104737" imgH="104734"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3" name="Object 72"/>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50" name="Equation" r:id="rId51" imgW="104737" imgH="104734" progId="Equation.3">
                      <p:embed/>
                    </p:oleObj>
                  </mc:Choice>
                  <mc:Fallback>
                    <p:oleObj name="Equation" r:id="rId51" imgW="104737" imgH="104734"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 name="Line 73"/>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4" name="Group 74"/>
            <p:cNvGrpSpPr>
              <a:grpSpLocks/>
            </p:cNvGrpSpPr>
            <p:nvPr/>
          </p:nvGrpSpPr>
          <p:grpSpPr bwMode="auto">
            <a:xfrm>
              <a:off x="4320" y="1296"/>
              <a:ext cx="624" cy="720"/>
              <a:chOff x="2160" y="1680"/>
              <a:chExt cx="624" cy="720"/>
            </a:xfrm>
          </p:grpSpPr>
          <p:sp>
            <p:nvSpPr>
              <p:cNvPr id="65" name="AutoShape 75"/>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66" name="Object 76"/>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51" name="Equation" r:id="rId53" imgW="104737" imgH="104734" progId="Equation.3">
                      <p:embed/>
                    </p:oleObj>
                  </mc:Choice>
                  <mc:Fallback>
                    <p:oleObj name="Equation" r:id="rId53" imgW="104737" imgH="104734"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77"/>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52" name="Equation" r:id="rId55" imgW="171412" imgH="171408" progId="Equation.3">
                      <p:embed/>
                    </p:oleObj>
                  </mc:Choice>
                  <mc:Fallback>
                    <p:oleObj name="Equation" r:id="rId55" imgW="171412" imgH="171408"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 name="Line 78"/>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69" name="Group 79"/>
              <p:cNvGrpSpPr>
                <a:grpSpLocks/>
              </p:cNvGrpSpPr>
              <p:nvPr/>
            </p:nvGrpSpPr>
            <p:grpSpPr bwMode="auto">
              <a:xfrm>
                <a:off x="2544" y="1968"/>
                <a:ext cx="240" cy="144"/>
                <a:chOff x="2736" y="1632"/>
                <a:chExt cx="288" cy="192"/>
              </a:xfrm>
            </p:grpSpPr>
            <p:sp>
              <p:nvSpPr>
                <p:cNvPr id="75" name="Line 80"/>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76" name="Object 81"/>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53" name="Equation" r:id="rId57" imgW="104737" imgH="104734" progId="Equation.3">
                        <p:embed/>
                      </p:oleObj>
                    </mc:Choice>
                    <mc:Fallback>
                      <p:oleObj name="Equation" r:id="rId57" imgW="104737" imgH="104734"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0" name="Group 82"/>
              <p:cNvGrpSpPr>
                <a:grpSpLocks/>
              </p:cNvGrpSpPr>
              <p:nvPr/>
            </p:nvGrpSpPr>
            <p:grpSpPr bwMode="auto">
              <a:xfrm>
                <a:off x="2160" y="1968"/>
                <a:ext cx="256" cy="144"/>
                <a:chOff x="2720" y="2064"/>
                <a:chExt cx="256" cy="144"/>
              </a:xfrm>
            </p:grpSpPr>
            <p:sp>
              <p:nvSpPr>
                <p:cNvPr id="73" name="Line 83"/>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74" name="Object 84"/>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54" name="Equation" r:id="rId59" imgW="104737" imgH="104734" progId="Equation.3">
                        <p:embed/>
                      </p:oleObj>
                    </mc:Choice>
                    <mc:Fallback>
                      <p:oleObj name="Equation" r:id="rId59" imgW="104737" imgH="104734"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1" name="Object 85"/>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55" name="Equation" r:id="rId61" imgW="104737" imgH="104734" progId="Equation.3">
                      <p:embed/>
                    </p:oleObj>
                  </mc:Choice>
                  <mc:Fallback>
                    <p:oleObj name="Equation" r:id="rId61" imgW="104737" imgH="104734"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Line 86"/>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5" name="Group 87"/>
            <p:cNvGrpSpPr>
              <a:grpSpLocks/>
            </p:cNvGrpSpPr>
            <p:nvPr/>
          </p:nvGrpSpPr>
          <p:grpSpPr bwMode="auto">
            <a:xfrm>
              <a:off x="4320" y="1776"/>
              <a:ext cx="624" cy="720"/>
              <a:chOff x="2160" y="1680"/>
              <a:chExt cx="624" cy="720"/>
            </a:xfrm>
          </p:grpSpPr>
          <p:sp>
            <p:nvSpPr>
              <p:cNvPr id="53" name="AutoShape 88"/>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4" name="Object 89"/>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56" name="Equation" r:id="rId63" imgW="104737" imgH="104734" progId="Equation.3">
                      <p:embed/>
                    </p:oleObj>
                  </mc:Choice>
                  <mc:Fallback>
                    <p:oleObj name="Equation" r:id="rId63" imgW="104737" imgH="104734"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90"/>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57" name="Equation" r:id="rId65" imgW="171412" imgH="171408" progId="Equation.3">
                      <p:embed/>
                    </p:oleObj>
                  </mc:Choice>
                  <mc:Fallback>
                    <p:oleObj name="Equation" r:id="rId65" imgW="171412" imgH="171408"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Line 91"/>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57" name="Group 92"/>
              <p:cNvGrpSpPr>
                <a:grpSpLocks/>
              </p:cNvGrpSpPr>
              <p:nvPr/>
            </p:nvGrpSpPr>
            <p:grpSpPr bwMode="auto">
              <a:xfrm>
                <a:off x="2544" y="1968"/>
                <a:ext cx="240" cy="144"/>
                <a:chOff x="2736" y="1632"/>
                <a:chExt cx="288" cy="192"/>
              </a:xfrm>
            </p:grpSpPr>
            <p:sp>
              <p:nvSpPr>
                <p:cNvPr id="63" name="Line 93"/>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64" name="Object 94"/>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58" name="Equation" r:id="rId67" imgW="104737" imgH="104734" progId="Equation.3">
                        <p:embed/>
                      </p:oleObj>
                    </mc:Choice>
                    <mc:Fallback>
                      <p:oleObj name="Equation" r:id="rId67" imgW="104737" imgH="104734"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8" name="Group 95"/>
              <p:cNvGrpSpPr>
                <a:grpSpLocks/>
              </p:cNvGrpSpPr>
              <p:nvPr/>
            </p:nvGrpSpPr>
            <p:grpSpPr bwMode="auto">
              <a:xfrm>
                <a:off x="2160" y="1968"/>
                <a:ext cx="256" cy="144"/>
                <a:chOff x="2720" y="2064"/>
                <a:chExt cx="256" cy="144"/>
              </a:xfrm>
            </p:grpSpPr>
            <p:sp>
              <p:nvSpPr>
                <p:cNvPr id="61" name="Line 96"/>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62" name="Object 97"/>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59" name="Equation" r:id="rId69" imgW="104737" imgH="104734" progId="Equation.3">
                        <p:embed/>
                      </p:oleObj>
                    </mc:Choice>
                    <mc:Fallback>
                      <p:oleObj name="Equation" r:id="rId69" imgW="104737" imgH="104734" progId="Equation.3">
                        <p:embed/>
                        <p:pic>
                          <p:nvPicPr>
                            <p:cNvPr id="0" name=""/>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9" name="Object 98"/>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60" name="Equation" r:id="rId71" imgW="104737" imgH="104734" progId="Equation.3">
                      <p:embed/>
                    </p:oleObj>
                  </mc:Choice>
                  <mc:Fallback>
                    <p:oleObj name="Equation" r:id="rId71" imgW="104737" imgH="104734" progId="Equation.3">
                      <p:embed/>
                      <p:pic>
                        <p:nvPicPr>
                          <p:cNvPr id="0" name=""/>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Line 99"/>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6" name="Group 100"/>
            <p:cNvGrpSpPr>
              <a:grpSpLocks/>
            </p:cNvGrpSpPr>
            <p:nvPr/>
          </p:nvGrpSpPr>
          <p:grpSpPr bwMode="auto">
            <a:xfrm>
              <a:off x="3744" y="1776"/>
              <a:ext cx="624" cy="720"/>
              <a:chOff x="2160" y="1680"/>
              <a:chExt cx="624" cy="720"/>
            </a:xfrm>
          </p:grpSpPr>
          <p:sp>
            <p:nvSpPr>
              <p:cNvPr id="41" name="AutoShape 101"/>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2" name="Object 102"/>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89861" name="Equation" r:id="rId73" imgW="104737" imgH="104734" progId="Equation.3">
                      <p:embed/>
                    </p:oleObj>
                  </mc:Choice>
                  <mc:Fallback>
                    <p:oleObj name="Equation" r:id="rId73" imgW="104737" imgH="104734" progId="Equation.3">
                      <p:embed/>
                      <p:pic>
                        <p:nvPicPr>
                          <p:cNvPr id="0" name=""/>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03"/>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89862" name="Equation" r:id="rId75" imgW="171412" imgH="171408" progId="Equation.3">
                      <p:embed/>
                    </p:oleObj>
                  </mc:Choice>
                  <mc:Fallback>
                    <p:oleObj name="Equation" r:id="rId75" imgW="171412" imgH="171408" progId="Equation.3">
                      <p:embed/>
                      <p:pic>
                        <p:nvPicPr>
                          <p:cNvPr id="0" name=""/>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104"/>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45" name="Group 105"/>
              <p:cNvGrpSpPr>
                <a:grpSpLocks/>
              </p:cNvGrpSpPr>
              <p:nvPr/>
            </p:nvGrpSpPr>
            <p:grpSpPr bwMode="auto">
              <a:xfrm>
                <a:off x="2544" y="1968"/>
                <a:ext cx="240" cy="144"/>
                <a:chOff x="2736" y="1632"/>
                <a:chExt cx="288" cy="192"/>
              </a:xfrm>
            </p:grpSpPr>
            <p:sp>
              <p:nvSpPr>
                <p:cNvPr id="51" name="Line 106"/>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52" name="Object 107"/>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63" name="Equation" r:id="rId77" imgW="104737" imgH="104734" progId="Equation.3">
                        <p:embed/>
                      </p:oleObj>
                    </mc:Choice>
                    <mc:Fallback>
                      <p:oleObj name="Equation" r:id="rId77" imgW="104737" imgH="104734" progId="Equation.3">
                        <p:embed/>
                        <p:pic>
                          <p:nvPicPr>
                            <p:cNvPr id="0" name=""/>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 name="Group 108"/>
              <p:cNvGrpSpPr>
                <a:grpSpLocks/>
              </p:cNvGrpSpPr>
              <p:nvPr/>
            </p:nvGrpSpPr>
            <p:grpSpPr bwMode="auto">
              <a:xfrm>
                <a:off x="2160" y="1968"/>
                <a:ext cx="256" cy="144"/>
                <a:chOff x="2720" y="2064"/>
                <a:chExt cx="256" cy="144"/>
              </a:xfrm>
            </p:grpSpPr>
            <p:sp>
              <p:nvSpPr>
                <p:cNvPr id="49" name="Line 109"/>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50" name="Object 110"/>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64" name="Equation" r:id="rId79" imgW="104737" imgH="104734" progId="Equation.3">
                        <p:embed/>
                      </p:oleObj>
                    </mc:Choice>
                    <mc:Fallback>
                      <p:oleObj name="Equation" r:id="rId79" imgW="104737" imgH="104734" progId="Equation.3">
                        <p:embed/>
                        <p:pic>
                          <p:nvPicPr>
                            <p:cNvPr id="0" name=""/>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 name="Object 111"/>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89865" name="Equation" r:id="rId81" imgW="104737" imgH="104734" progId="Equation.3">
                      <p:embed/>
                    </p:oleObj>
                  </mc:Choice>
                  <mc:Fallback>
                    <p:oleObj name="Equation" r:id="rId81" imgW="104737" imgH="104734" progId="Equation.3">
                      <p:embed/>
                      <p:pic>
                        <p:nvPicPr>
                          <p:cNvPr id="0" name=""/>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112"/>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aphicFrame>
          <p:nvGraphicFramePr>
            <p:cNvPr id="27" name="Object 113"/>
            <p:cNvGraphicFramePr>
              <a:graphicFrameLocks noChangeAspect="1"/>
            </p:cNvGraphicFramePr>
            <p:nvPr/>
          </p:nvGraphicFramePr>
          <p:xfrm>
            <a:off x="3984" y="1440"/>
            <a:ext cx="144" cy="144"/>
          </p:xfrm>
          <a:graphic>
            <a:graphicData uri="http://schemas.openxmlformats.org/presentationml/2006/ole">
              <mc:AlternateContent xmlns:mc="http://schemas.openxmlformats.org/markup-compatibility/2006">
                <mc:Choice xmlns:v="urn:schemas-microsoft-com:vml" Requires="v">
                  <p:oleObj spid="_x0000_s89866" name="Equation" r:id="rId83" imgW="104737" imgH="104734" progId="Equation.3">
                    <p:embed/>
                  </p:oleObj>
                </mc:Choice>
                <mc:Fallback>
                  <p:oleObj name="Equation" r:id="rId83" imgW="104737" imgH="104734" progId="Equation.3">
                    <p:embed/>
                    <p:pic>
                      <p:nvPicPr>
                        <p:cNvPr id="0" name=""/>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3984" y="1440"/>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14"/>
            <p:cNvGraphicFramePr>
              <a:graphicFrameLocks noChangeAspect="1"/>
            </p:cNvGraphicFramePr>
            <p:nvPr/>
          </p:nvGraphicFramePr>
          <p:xfrm>
            <a:off x="3939" y="1581"/>
            <a:ext cx="237" cy="195"/>
          </p:xfrm>
          <a:graphic>
            <a:graphicData uri="http://schemas.openxmlformats.org/presentationml/2006/ole">
              <mc:AlternateContent xmlns:mc="http://schemas.openxmlformats.org/markup-compatibility/2006">
                <mc:Choice xmlns:v="urn:schemas-microsoft-com:vml" Requires="v">
                  <p:oleObj spid="_x0000_s89867" name="Equation" r:id="rId85" imgW="209474" imgH="171408" progId="Equation.3">
                    <p:embed/>
                  </p:oleObj>
                </mc:Choice>
                <mc:Fallback>
                  <p:oleObj name="Equation" r:id="rId85" imgW="209474" imgH="171408" progId="Equation.3">
                    <p:embed/>
                    <p:pic>
                      <p:nvPicPr>
                        <p:cNvPr id="0" name=""/>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3939" y="1581"/>
                          <a:ext cx="237"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15"/>
            <p:cNvSpPr>
              <a:spLocks noChangeShapeType="1"/>
            </p:cNvSpPr>
            <p:nvPr/>
          </p:nvSpPr>
          <p:spPr bwMode="auto">
            <a:xfrm>
              <a:off x="4032" y="1296"/>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30" name="Group 116"/>
            <p:cNvGrpSpPr>
              <a:grpSpLocks/>
            </p:cNvGrpSpPr>
            <p:nvPr/>
          </p:nvGrpSpPr>
          <p:grpSpPr bwMode="auto">
            <a:xfrm>
              <a:off x="4128" y="1584"/>
              <a:ext cx="240" cy="144"/>
              <a:chOff x="2736" y="1632"/>
              <a:chExt cx="288" cy="192"/>
            </a:xfrm>
          </p:grpSpPr>
          <p:sp>
            <p:nvSpPr>
              <p:cNvPr id="39" name="Line 117"/>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40" name="Object 118"/>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89868" name="Equation" r:id="rId87" imgW="104737" imgH="104734" progId="Equation.3">
                      <p:embed/>
                    </p:oleObj>
                  </mc:Choice>
                  <mc:Fallback>
                    <p:oleObj name="Equation" r:id="rId87" imgW="104737" imgH="104734" progId="Equation.3">
                      <p:embed/>
                      <p:pic>
                        <p:nvPicPr>
                          <p:cNvPr id="0" name=""/>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119"/>
            <p:cNvGrpSpPr>
              <a:grpSpLocks/>
            </p:cNvGrpSpPr>
            <p:nvPr/>
          </p:nvGrpSpPr>
          <p:grpSpPr bwMode="auto">
            <a:xfrm>
              <a:off x="3744" y="1584"/>
              <a:ext cx="256" cy="144"/>
              <a:chOff x="2720" y="2064"/>
              <a:chExt cx="256" cy="144"/>
            </a:xfrm>
          </p:grpSpPr>
          <p:sp>
            <p:nvSpPr>
              <p:cNvPr id="37" name="Line 120"/>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38" name="Object 121"/>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89869" name="Equation" r:id="rId89" imgW="104737" imgH="104734" progId="Equation.3">
                      <p:embed/>
                    </p:oleObj>
                  </mc:Choice>
                  <mc:Fallback>
                    <p:oleObj name="Equation" r:id="rId89" imgW="104737" imgH="104734" progId="Equation.3">
                      <p:embed/>
                      <p:pic>
                        <p:nvPicPr>
                          <p:cNvPr id="0" name=""/>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 name="Object 122"/>
            <p:cNvGraphicFramePr>
              <a:graphicFrameLocks noChangeAspect="1"/>
            </p:cNvGraphicFramePr>
            <p:nvPr/>
          </p:nvGraphicFramePr>
          <p:xfrm>
            <a:off x="3984" y="1728"/>
            <a:ext cx="144" cy="144"/>
          </p:xfrm>
          <a:graphic>
            <a:graphicData uri="http://schemas.openxmlformats.org/presentationml/2006/ole">
              <mc:AlternateContent xmlns:mc="http://schemas.openxmlformats.org/markup-compatibility/2006">
                <mc:Choice xmlns:v="urn:schemas-microsoft-com:vml" Requires="v">
                  <p:oleObj spid="_x0000_s89870" name="Equation" r:id="rId91" imgW="104737" imgH="104734" progId="Equation.3">
                    <p:embed/>
                  </p:oleObj>
                </mc:Choice>
                <mc:Fallback>
                  <p:oleObj name="Equation" r:id="rId91" imgW="104737" imgH="104734" progId="Equation.3">
                    <p:embed/>
                    <p:pic>
                      <p:nvPicPr>
                        <p:cNvPr id="0" name=""/>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3984" y="172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 name="Line 123"/>
            <p:cNvSpPr>
              <a:spLocks noChangeShapeType="1"/>
            </p:cNvSpPr>
            <p:nvPr/>
          </p:nvSpPr>
          <p:spPr bwMode="auto">
            <a:xfrm>
              <a:off x="4032" y="1776"/>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34" name="Line 124"/>
            <p:cNvSpPr>
              <a:spLocks noChangeShapeType="1"/>
            </p:cNvSpPr>
            <p:nvPr/>
          </p:nvSpPr>
          <p:spPr bwMode="auto">
            <a:xfrm flipV="1">
              <a:off x="4128" y="1440"/>
              <a:ext cx="144" cy="144"/>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35" name="AutoShape 125"/>
            <p:cNvSpPr>
              <a:spLocks noChangeArrowheads="1"/>
            </p:cNvSpPr>
            <p:nvPr/>
          </p:nvSpPr>
          <p:spPr bwMode="auto">
            <a:xfrm>
              <a:off x="3936" y="1536"/>
              <a:ext cx="240" cy="240"/>
            </a:xfrm>
            <a:prstGeom prst="flowChartConnector">
              <a:avLst/>
            </a:prstGeom>
            <a:noFill/>
            <a:ln w="3175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6" name="Object 126"/>
            <p:cNvGraphicFramePr>
              <a:graphicFrameLocks noChangeAspect="1"/>
            </p:cNvGraphicFramePr>
            <p:nvPr/>
          </p:nvGraphicFramePr>
          <p:xfrm>
            <a:off x="4180" y="1344"/>
            <a:ext cx="188" cy="192"/>
          </p:xfrm>
          <a:graphic>
            <a:graphicData uri="http://schemas.openxmlformats.org/presentationml/2006/ole">
              <mc:AlternateContent xmlns:mc="http://schemas.openxmlformats.org/markup-compatibility/2006">
                <mc:Choice xmlns:v="urn:schemas-microsoft-com:vml" Requires="v">
                  <p:oleObj spid="_x0000_s89871" name="Equation" r:id="rId93" imgW="104737" imgH="104734" progId="Equation.3">
                    <p:embed/>
                  </p:oleObj>
                </mc:Choice>
                <mc:Fallback>
                  <p:oleObj name="Equation" r:id="rId93" imgW="104737" imgH="104734" progId="Equation.3">
                    <p:embed/>
                    <p:pic>
                      <p:nvPicPr>
                        <p:cNvPr id="0" name=""/>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4180" y="1344"/>
                          <a:ext cx="18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7" name="Rectangle 127"/>
          <p:cNvSpPr>
            <a:spLocks noChangeArrowheads="1"/>
          </p:cNvSpPr>
          <p:nvPr/>
        </p:nvSpPr>
        <p:spPr bwMode="auto">
          <a:xfrm>
            <a:off x="119336" y="3717032"/>
            <a:ext cx="6552728"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硅具有金刚石结构，每个原子与其相邻的</a:t>
            </a:r>
            <a:r>
              <a:rPr lang="en-US" altLang="zh-CN" dirty="0"/>
              <a:t>4 </a:t>
            </a:r>
            <a:r>
              <a:rPr lang="zh-CN" altLang="en-US" dirty="0"/>
              <a:t>个原子形成</a:t>
            </a:r>
            <a:r>
              <a:rPr lang="en-US" altLang="zh-CN" dirty="0"/>
              <a:t>4 </a:t>
            </a:r>
            <a:r>
              <a:rPr lang="zh-CN" altLang="en-US" dirty="0"/>
              <a:t>个共价键。</a:t>
            </a:r>
          </a:p>
        </p:txBody>
      </p:sp>
    </p:spTree>
    <p:extLst>
      <p:ext uri="{BB962C8B-B14F-4D97-AF65-F5344CB8AC3E}">
        <p14:creationId xmlns:p14="http://schemas.microsoft.com/office/powerpoint/2010/main" val="3586250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wipe(left)">
                                      <p:cBhvr>
                                        <p:cTn id="37" dur="500"/>
                                        <p:tgtEl>
                                          <p:spTgt spid="1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2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1344" y="836712"/>
            <a:ext cx="11881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量子力学表明，逾量电子的能级在禁带中紧靠空带处</a:t>
            </a:r>
            <a:r>
              <a:rPr lang="en-US" altLang="zh-CN" dirty="0"/>
              <a:t>, </a:t>
            </a:r>
            <a:r>
              <a:rPr lang="en-US" altLang="zh-CN" dirty="0">
                <a:sym typeface="Symbol" panose="05050102010706020507" pitchFamily="18" charset="2"/>
              </a:rPr>
              <a:t></a:t>
            </a:r>
            <a:r>
              <a:rPr lang="en-US" altLang="zh-CN" i="1" dirty="0"/>
              <a:t>E</a:t>
            </a:r>
            <a:r>
              <a:rPr lang="en-US" altLang="zh-CN" i="1" baseline="-25000" dirty="0"/>
              <a:t>D</a:t>
            </a:r>
            <a:r>
              <a:rPr lang="zh-CN" altLang="en-US" dirty="0"/>
              <a:t>～</a:t>
            </a:r>
            <a:r>
              <a:rPr lang="en-US" altLang="zh-CN" dirty="0"/>
              <a:t>10</a:t>
            </a:r>
            <a:r>
              <a:rPr lang="en-US" altLang="zh-CN" baseline="30000" dirty="0"/>
              <a:t>-2</a:t>
            </a:r>
            <a:r>
              <a:rPr lang="en-US" altLang="zh-CN" dirty="0"/>
              <a:t>eV</a:t>
            </a:r>
            <a:r>
              <a:rPr lang="zh-CN" altLang="en-US" dirty="0"/>
              <a:t>，极易形成电子导电。</a:t>
            </a:r>
          </a:p>
        </p:txBody>
      </p:sp>
      <p:sp>
        <p:nvSpPr>
          <p:cNvPr id="3" name="Text Box 3"/>
          <p:cNvSpPr txBox="1">
            <a:spLocks noChangeArrowheads="1"/>
          </p:cNvSpPr>
          <p:nvPr/>
        </p:nvSpPr>
        <p:spPr bwMode="auto">
          <a:xfrm>
            <a:off x="263352" y="4941168"/>
            <a:ext cx="1524000" cy="457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2"/>
                </a:solidFill>
                <a:prstDash val="dash"/>
                <a:miter lim="800000"/>
                <a:headEnd/>
                <a:tailEnd/>
              </a14:hiddenLine>
            </a:ext>
          </a:extLst>
        </p:spPr>
        <p:txBody>
          <a:bodyPr>
            <a:spAutoFit/>
          </a:bodyPr>
          <a:lstStyle/>
          <a:p>
            <a:pPr eaLnBrk="1" hangingPunct="1">
              <a:spcBef>
                <a:spcPct val="50000"/>
              </a:spcBef>
              <a:defRPr/>
            </a:pPr>
            <a:r>
              <a:rPr lang="zh-CN" altLang="en-US" dirty="0">
                <a:solidFill>
                  <a:srgbClr val="FF0000"/>
                </a:solidFill>
                <a:effectLst>
                  <a:outerShdw blurRad="38100" dist="38100" dir="2700000" algn="tl">
                    <a:srgbClr val="C0C0C0"/>
                  </a:outerShdw>
                </a:effectLst>
              </a:rPr>
              <a:t>注意：</a:t>
            </a:r>
            <a:endParaRPr lang="zh-CN" altLang="en-US" b="0" dirty="0">
              <a:effectLst>
                <a:outerShdw blurRad="38100" dist="38100" dir="2700000" algn="tl">
                  <a:srgbClr val="C0C0C0"/>
                </a:outerShdw>
              </a:effectLst>
            </a:endParaRPr>
          </a:p>
        </p:txBody>
      </p:sp>
      <p:sp>
        <p:nvSpPr>
          <p:cNvPr id="4" name="Rectangle 4"/>
          <p:cNvSpPr>
            <a:spLocks noChangeArrowheads="1"/>
          </p:cNvSpPr>
          <p:nvPr/>
        </p:nvSpPr>
        <p:spPr bwMode="auto">
          <a:xfrm>
            <a:off x="551384" y="1700808"/>
            <a:ext cx="561662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chemeClr val="accent2"/>
                </a:solidFill>
              </a:rPr>
              <a:t>◆</a:t>
            </a:r>
            <a:r>
              <a:rPr lang="zh-CN" altLang="en-US" dirty="0"/>
              <a:t>施主能级处于禁带中</a:t>
            </a:r>
            <a:r>
              <a:rPr lang="en-US" altLang="zh-CN" dirty="0"/>
              <a:t>, </a:t>
            </a:r>
            <a:r>
              <a:rPr lang="zh-CN" altLang="en-US" dirty="0" smtClean="0"/>
              <a:t>但</a:t>
            </a:r>
            <a:r>
              <a:rPr lang="zh-CN" altLang="en-US" dirty="0"/>
              <a:t>接近导带底。</a:t>
            </a:r>
          </a:p>
        </p:txBody>
      </p:sp>
      <p:sp>
        <p:nvSpPr>
          <p:cNvPr id="5" name="Rectangle 5"/>
          <p:cNvSpPr>
            <a:spLocks noChangeArrowheads="1"/>
          </p:cNvSpPr>
          <p:nvPr/>
        </p:nvSpPr>
        <p:spPr bwMode="auto">
          <a:xfrm>
            <a:off x="-456728" y="5733256"/>
            <a:ext cx="12648728"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i="1" dirty="0"/>
              <a:t>        </a:t>
            </a:r>
            <a:r>
              <a:rPr lang="en-US" altLang="zh-CN" i="1" dirty="0"/>
              <a:t>n </a:t>
            </a:r>
            <a:r>
              <a:rPr lang="zh-CN" altLang="zh-CN" dirty="0"/>
              <a:t>型半导体的导电机制</a:t>
            </a:r>
            <a:r>
              <a:rPr lang="zh-CN" altLang="zh-CN" dirty="0">
                <a:solidFill>
                  <a:srgbClr val="0000FF"/>
                </a:solidFill>
              </a:rPr>
              <a:t>主要</a:t>
            </a:r>
            <a:r>
              <a:rPr lang="zh-CN" altLang="zh-CN" dirty="0"/>
              <a:t>决定于</a:t>
            </a:r>
            <a:r>
              <a:rPr lang="zh-CN" altLang="en-US" dirty="0"/>
              <a:t>从施主能级激发到导带中去的电子</a:t>
            </a:r>
            <a:r>
              <a:rPr lang="zh-CN" altLang="zh-CN" dirty="0"/>
              <a:t>，为</a:t>
            </a:r>
            <a:r>
              <a:rPr lang="zh-CN" altLang="zh-CN" dirty="0">
                <a:solidFill>
                  <a:srgbClr val="0000FF"/>
                </a:solidFill>
              </a:rPr>
              <a:t>电子型</a:t>
            </a:r>
            <a:r>
              <a:rPr lang="zh-CN" altLang="zh-CN" dirty="0"/>
              <a:t>半导体。</a:t>
            </a:r>
          </a:p>
        </p:txBody>
      </p:sp>
      <p:grpSp>
        <p:nvGrpSpPr>
          <p:cNvPr id="6" name="Group 9"/>
          <p:cNvGrpSpPr>
            <a:grpSpLocks/>
          </p:cNvGrpSpPr>
          <p:nvPr/>
        </p:nvGrpSpPr>
        <p:grpSpPr bwMode="auto">
          <a:xfrm>
            <a:off x="7392144" y="1412776"/>
            <a:ext cx="4130675" cy="3892550"/>
            <a:chOff x="2774" y="672"/>
            <a:chExt cx="2602" cy="2452"/>
          </a:xfrm>
        </p:grpSpPr>
        <p:sp>
          <p:nvSpPr>
            <p:cNvPr id="7" name="Line 10"/>
            <p:cNvSpPr>
              <a:spLocks noChangeShapeType="1"/>
            </p:cNvSpPr>
            <p:nvPr/>
          </p:nvSpPr>
          <p:spPr bwMode="auto">
            <a:xfrm>
              <a:off x="3400" y="1060"/>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11"/>
            <p:cNvSpPr>
              <a:spLocks noChangeShapeType="1"/>
            </p:cNvSpPr>
            <p:nvPr/>
          </p:nvSpPr>
          <p:spPr bwMode="auto">
            <a:xfrm>
              <a:off x="3400" y="1204"/>
              <a:ext cx="11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 name="Line 12"/>
            <p:cNvSpPr>
              <a:spLocks noChangeShapeType="1"/>
            </p:cNvSpPr>
            <p:nvPr/>
          </p:nvSpPr>
          <p:spPr bwMode="auto">
            <a:xfrm>
              <a:off x="3400" y="1108"/>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3"/>
            <p:cNvSpPr>
              <a:spLocks noChangeShapeType="1"/>
            </p:cNvSpPr>
            <p:nvPr/>
          </p:nvSpPr>
          <p:spPr bwMode="auto">
            <a:xfrm>
              <a:off x="3400" y="1012"/>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AutoShape 14"/>
            <p:cNvSpPr>
              <a:spLocks noChangeArrowheads="1"/>
            </p:cNvSpPr>
            <p:nvPr/>
          </p:nvSpPr>
          <p:spPr bwMode="auto">
            <a:xfrm>
              <a:off x="4504" y="724"/>
              <a:ext cx="480" cy="288"/>
            </a:xfrm>
            <a:prstGeom prst="wedgeRectCallout">
              <a:avLst>
                <a:gd name="adj1" fmla="val -43750"/>
                <a:gd name="adj2" fmla="val 70000"/>
              </a:avLst>
            </a:prstGeom>
            <a:solidFill>
              <a:srgbClr val="99CC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导带</a:t>
              </a:r>
              <a:endParaRPr lang="zh-CN" altLang="en-US" sz="2000">
                <a:solidFill>
                  <a:schemeClr val="tx2"/>
                </a:solidFill>
              </a:endParaRPr>
            </a:p>
          </p:txBody>
        </p:sp>
        <p:sp>
          <p:nvSpPr>
            <p:cNvPr id="12" name="Line 15"/>
            <p:cNvSpPr>
              <a:spLocks noChangeShapeType="1"/>
            </p:cNvSpPr>
            <p:nvPr/>
          </p:nvSpPr>
          <p:spPr bwMode="auto">
            <a:xfrm>
              <a:off x="3064" y="1300"/>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6"/>
            <p:cNvSpPr>
              <a:spLocks noChangeShapeType="1"/>
            </p:cNvSpPr>
            <p:nvPr/>
          </p:nvSpPr>
          <p:spPr bwMode="auto">
            <a:xfrm flipV="1">
              <a:off x="3400" y="820"/>
              <a:ext cx="0" cy="20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14" name="Object 17"/>
            <p:cNvGraphicFramePr>
              <a:graphicFrameLocks noChangeAspect="1"/>
            </p:cNvGraphicFramePr>
            <p:nvPr/>
          </p:nvGraphicFramePr>
          <p:xfrm>
            <a:off x="3011" y="1348"/>
            <a:ext cx="349" cy="181"/>
          </p:xfrm>
          <a:graphic>
            <a:graphicData uri="http://schemas.openxmlformats.org/presentationml/2006/ole">
              <mc:AlternateContent xmlns:mc="http://schemas.openxmlformats.org/markup-compatibility/2006">
                <mc:Choice xmlns:v="urn:schemas-microsoft-com:vml" Requires="v">
                  <p:oleObj spid="_x0000_s90178" name="公式" r:id="rId3" imgW="330057" imgH="215806" progId="Equation.3">
                    <p:embed/>
                  </p:oleObj>
                </mc:Choice>
                <mc:Fallback>
                  <p:oleObj name="公式" r:id="rId3" imgW="330057"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 y="1348"/>
                          <a:ext cx="349" cy="18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18"/>
            <p:cNvSpPr>
              <a:spLocks noChangeShapeType="1"/>
            </p:cNvSpPr>
            <p:nvPr/>
          </p:nvSpPr>
          <p:spPr bwMode="auto">
            <a:xfrm>
              <a:off x="3208" y="110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p:cNvSpPr>
              <a:spLocks noChangeShapeType="1"/>
            </p:cNvSpPr>
            <p:nvPr/>
          </p:nvSpPr>
          <p:spPr bwMode="auto">
            <a:xfrm flipV="1">
              <a:off x="3208" y="154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p:cNvSpPr>
              <a:spLocks noChangeShapeType="1"/>
            </p:cNvSpPr>
            <p:nvPr/>
          </p:nvSpPr>
          <p:spPr bwMode="auto">
            <a:xfrm>
              <a:off x="3408" y="2644"/>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p:cNvSpPr>
              <a:spLocks noChangeShapeType="1"/>
            </p:cNvSpPr>
            <p:nvPr/>
          </p:nvSpPr>
          <p:spPr bwMode="auto">
            <a:xfrm>
              <a:off x="3400" y="1540"/>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AutoShape 22"/>
            <p:cNvSpPr>
              <a:spLocks noChangeArrowheads="1"/>
            </p:cNvSpPr>
            <p:nvPr/>
          </p:nvSpPr>
          <p:spPr bwMode="auto">
            <a:xfrm>
              <a:off x="3544" y="1492"/>
              <a:ext cx="96" cy="96"/>
            </a:xfrm>
            <a:prstGeom prst="flowChartConnector">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b="0">
                <a:solidFill>
                  <a:srgbClr val="FF66FF"/>
                </a:solidFill>
              </a:endParaRPr>
            </a:p>
          </p:txBody>
        </p:sp>
        <p:sp>
          <p:nvSpPr>
            <p:cNvPr id="20" name="AutoShape 23"/>
            <p:cNvSpPr>
              <a:spLocks noChangeArrowheads="1"/>
            </p:cNvSpPr>
            <p:nvPr/>
          </p:nvSpPr>
          <p:spPr bwMode="auto">
            <a:xfrm>
              <a:off x="3880" y="149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 name="AutoShape 24"/>
            <p:cNvSpPr>
              <a:spLocks noChangeArrowheads="1"/>
            </p:cNvSpPr>
            <p:nvPr/>
          </p:nvSpPr>
          <p:spPr bwMode="auto">
            <a:xfrm flipH="1" flipV="1">
              <a:off x="4264" y="149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 name="AutoShape 25"/>
            <p:cNvSpPr>
              <a:spLocks noChangeArrowheads="1"/>
            </p:cNvSpPr>
            <p:nvPr/>
          </p:nvSpPr>
          <p:spPr bwMode="auto">
            <a:xfrm>
              <a:off x="3688" y="1492"/>
              <a:ext cx="96" cy="96"/>
            </a:xfrm>
            <a:prstGeom prst="flowChartConnector">
              <a:avLst/>
            </a:prstGeom>
            <a:solidFill>
              <a:schemeClr val="bg1"/>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 name="AutoShape 26"/>
            <p:cNvSpPr>
              <a:spLocks noChangeArrowheads="1"/>
            </p:cNvSpPr>
            <p:nvPr/>
          </p:nvSpPr>
          <p:spPr bwMode="auto">
            <a:xfrm flipV="1">
              <a:off x="4072" y="1492"/>
              <a:ext cx="96" cy="96"/>
            </a:xfrm>
            <a:prstGeom prst="flowChartConnector">
              <a:avLst/>
            </a:prstGeom>
            <a:solidFill>
              <a:schemeClr val="bg1"/>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 name="AutoShape 27"/>
            <p:cNvSpPr>
              <a:spLocks noChangeArrowheads="1"/>
            </p:cNvSpPr>
            <p:nvPr/>
          </p:nvSpPr>
          <p:spPr bwMode="auto">
            <a:xfrm>
              <a:off x="3688" y="1252"/>
              <a:ext cx="96" cy="96"/>
            </a:xfrm>
            <a:prstGeom prst="flowChartConnector">
              <a:avLst/>
            </a:prstGeom>
            <a:solidFill>
              <a:srgbClr val="FF00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 name="AutoShape 28"/>
            <p:cNvSpPr>
              <a:spLocks noChangeArrowheads="1"/>
            </p:cNvSpPr>
            <p:nvPr/>
          </p:nvSpPr>
          <p:spPr bwMode="auto">
            <a:xfrm>
              <a:off x="4072" y="125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 name="Line 29"/>
            <p:cNvSpPr>
              <a:spLocks noChangeShapeType="1"/>
            </p:cNvSpPr>
            <p:nvPr/>
          </p:nvSpPr>
          <p:spPr bwMode="auto">
            <a:xfrm flipV="1">
              <a:off x="3736" y="1348"/>
              <a:ext cx="0" cy="14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Line 30"/>
            <p:cNvSpPr>
              <a:spLocks noChangeShapeType="1"/>
            </p:cNvSpPr>
            <p:nvPr/>
          </p:nvSpPr>
          <p:spPr bwMode="auto">
            <a:xfrm flipV="1">
              <a:off x="4120" y="1348"/>
              <a:ext cx="0" cy="14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31"/>
            <p:cNvSpPr>
              <a:spLocks noChangeShapeType="1"/>
            </p:cNvSpPr>
            <p:nvPr/>
          </p:nvSpPr>
          <p:spPr bwMode="auto">
            <a:xfrm flipV="1">
              <a:off x="2968" y="1300"/>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32"/>
            <p:cNvSpPr>
              <a:spLocks noChangeShapeType="1"/>
            </p:cNvSpPr>
            <p:nvPr/>
          </p:nvSpPr>
          <p:spPr bwMode="auto">
            <a:xfrm>
              <a:off x="2968" y="2212"/>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33"/>
            <p:cNvSpPr>
              <a:spLocks noChangeShapeType="1"/>
            </p:cNvSpPr>
            <p:nvPr/>
          </p:nvSpPr>
          <p:spPr bwMode="auto">
            <a:xfrm>
              <a:off x="2824" y="13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34"/>
            <p:cNvSpPr>
              <a:spLocks noChangeShapeType="1"/>
            </p:cNvSpPr>
            <p:nvPr/>
          </p:nvSpPr>
          <p:spPr bwMode="auto">
            <a:xfrm>
              <a:off x="2872" y="264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35"/>
            <p:cNvSpPr>
              <a:spLocks noChangeShapeType="1"/>
            </p:cNvSpPr>
            <p:nvPr/>
          </p:nvSpPr>
          <p:spPr bwMode="auto">
            <a:xfrm>
              <a:off x="2872" y="1300"/>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36"/>
            <p:cNvSpPr>
              <a:spLocks noChangeShapeType="1"/>
            </p:cNvSpPr>
            <p:nvPr/>
          </p:nvSpPr>
          <p:spPr bwMode="auto">
            <a:xfrm>
              <a:off x="2824" y="2644"/>
              <a:ext cx="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7"/>
            <p:cNvSpPr>
              <a:spLocks noChangeShapeType="1"/>
            </p:cNvSpPr>
            <p:nvPr/>
          </p:nvSpPr>
          <p:spPr bwMode="auto">
            <a:xfrm>
              <a:off x="3400" y="2740"/>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8"/>
            <p:cNvSpPr>
              <a:spLocks noChangeShapeType="1"/>
            </p:cNvSpPr>
            <p:nvPr/>
          </p:nvSpPr>
          <p:spPr bwMode="auto">
            <a:xfrm>
              <a:off x="3400" y="2836"/>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9"/>
            <p:cNvSpPr>
              <a:spLocks noChangeShapeType="1"/>
            </p:cNvSpPr>
            <p:nvPr/>
          </p:nvSpPr>
          <p:spPr bwMode="auto">
            <a:xfrm>
              <a:off x="3408" y="2932"/>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0"/>
            <p:cNvSpPr>
              <a:spLocks noChangeShapeType="1"/>
            </p:cNvSpPr>
            <p:nvPr/>
          </p:nvSpPr>
          <p:spPr bwMode="auto">
            <a:xfrm>
              <a:off x="3400" y="3028"/>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41"/>
            <p:cNvSpPr>
              <a:spLocks noChangeShapeType="1"/>
            </p:cNvSpPr>
            <p:nvPr/>
          </p:nvSpPr>
          <p:spPr bwMode="auto">
            <a:xfrm>
              <a:off x="3400" y="283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AutoShape 42"/>
            <p:cNvSpPr>
              <a:spLocks noChangeArrowheads="1"/>
            </p:cNvSpPr>
            <p:nvPr/>
          </p:nvSpPr>
          <p:spPr bwMode="auto">
            <a:xfrm>
              <a:off x="3840" y="298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0" name="AutoShape 43"/>
            <p:cNvSpPr>
              <a:spLocks noChangeArrowheads="1"/>
            </p:cNvSpPr>
            <p:nvPr/>
          </p:nvSpPr>
          <p:spPr bwMode="auto">
            <a:xfrm>
              <a:off x="3936" y="2884"/>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 name="AutoShape 44"/>
            <p:cNvSpPr>
              <a:spLocks noChangeArrowheads="1"/>
            </p:cNvSpPr>
            <p:nvPr/>
          </p:nvSpPr>
          <p:spPr bwMode="auto">
            <a:xfrm>
              <a:off x="4032" y="2788"/>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 name="AutoShape 45"/>
            <p:cNvSpPr>
              <a:spLocks noChangeArrowheads="1"/>
            </p:cNvSpPr>
            <p:nvPr/>
          </p:nvSpPr>
          <p:spPr bwMode="auto">
            <a:xfrm>
              <a:off x="4176" y="269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3" name="AutoShape 46"/>
            <p:cNvSpPr>
              <a:spLocks noChangeArrowheads="1"/>
            </p:cNvSpPr>
            <p:nvPr/>
          </p:nvSpPr>
          <p:spPr bwMode="auto">
            <a:xfrm>
              <a:off x="4272" y="259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 name="AutoShape 47"/>
            <p:cNvSpPr>
              <a:spLocks noChangeArrowheads="1"/>
            </p:cNvSpPr>
            <p:nvPr/>
          </p:nvSpPr>
          <p:spPr bwMode="auto">
            <a:xfrm>
              <a:off x="4456" y="2260"/>
              <a:ext cx="528" cy="336"/>
            </a:xfrm>
            <a:prstGeom prst="wedgeEllipseCallout">
              <a:avLst>
                <a:gd name="adj1" fmla="val -43750"/>
                <a:gd name="adj2" fmla="val 70000"/>
              </a:avLst>
            </a:prstGeom>
            <a:solidFill>
              <a:srgbClr val="FF66CC"/>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满带</a:t>
              </a:r>
            </a:p>
          </p:txBody>
        </p:sp>
        <p:graphicFrame>
          <p:nvGraphicFramePr>
            <p:cNvPr id="45" name="Object 48"/>
            <p:cNvGraphicFramePr>
              <a:graphicFrameLocks noChangeAspect="1"/>
            </p:cNvGraphicFramePr>
            <p:nvPr/>
          </p:nvGraphicFramePr>
          <p:xfrm>
            <a:off x="3160" y="672"/>
            <a:ext cx="225" cy="244"/>
          </p:xfrm>
          <a:graphic>
            <a:graphicData uri="http://schemas.openxmlformats.org/presentationml/2006/ole">
              <mc:AlternateContent xmlns:mc="http://schemas.openxmlformats.org/markup-compatibility/2006">
                <mc:Choice xmlns:v="urn:schemas-microsoft-com:vml" Requires="v">
                  <p:oleObj spid="_x0000_s90179" name="Equation" r:id="rId5" imgW="152268" imgH="164957" progId="Equation.3">
                    <p:embed/>
                  </p:oleObj>
                </mc:Choice>
                <mc:Fallback>
                  <p:oleObj name="Equation"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0" y="672"/>
                          <a:ext cx="22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49"/>
            <p:cNvGraphicFramePr>
              <a:graphicFrameLocks noChangeAspect="1"/>
            </p:cNvGraphicFramePr>
            <p:nvPr/>
          </p:nvGraphicFramePr>
          <p:xfrm>
            <a:off x="2774" y="1942"/>
            <a:ext cx="485" cy="222"/>
          </p:xfrm>
          <a:graphic>
            <a:graphicData uri="http://schemas.openxmlformats.org/presentationml/2006/ole">
              <mc:AlternateContent xmlns:mc="http://schemas.openxmlformats.org/markup-compatibility/2006">
                <mc:Choice xmlns:v="urn:schemas-microsoft-com:vml" Requires="v">
                  <p:oleObj spid="_x0000_s90180" name="公式" r:id="rId7" imgW="304668" imgH="241195" progId="Equation.3">
                    <p:embed/>
                  </p:oleObj>
                </mc:Choice>
                <mc:Fallback>
                  <p:oleObj name="公式" r:id="rId7" imgW="304668"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4" y="1942"/>
                          <a:ext cx="485" cy="22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AutoShape 50"/>
            <p:cNvSpPr>
              <a:spLocks noChangeArrowheads="1"/>
            </p:cNvSpPr>
            <p:nvPr/>
          </p:nvSpPr>
          <p:spPr bwMode="auto">
            <a:xfrm>
              <a:off x="4608" y="1156"/>
              <a:ext cx="768" cy="288"/>
            </a:xfrm>
            <a:prstGeom prst="wedgeRectCallout">
              <a:avLst>
                <a:gd name="adj1" fmla="val -70315"/>
                <a:gd name="adj2" fmla="val 74306"/>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sz="2000"/>
                <a:t>施主能级</a:t>
              </a:r>
            </a:p>
          </p:txBody>
        </p:sp>
        <p:sp>
          <p:nvSpPr>
            <p:cNvPr id="48" name="AutoShape 51"/>
            <p:cNvSpPr>
              <a:spLocks noChangeArrowheads="1"/>
            </p:cNvSpPr>
            <p:nvPr/>
          </p:nvSpPr>
          <p:spPr bwMode="auto">
            <a:xfrm>
              <a:off x="3840" y="259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 name="AutoShape 52"/>
            <p:cNvSpPr>
              <a:spLocks noChangeArrowheads="1"/>
            </p:cNvSpPr>
            <p:nvPr/>
          </p:nvSpPr>
          <p:spPr bwMode="auto">
            <a:xfrm>
              <a:off x="3552" y="288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 name="AutoShape 53"/>
            <p:cNvSpPr>
              <a:spLocks noChangeArrowheads="1"/>
            </p:cNvSpPr>
            <p:nvPr/>
          </p:nvSpPr>
          <p:spPr bwMode="auto">
            <a:xfrm>
              <a:off x="3648" y="2784"/>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 name="AutoShape 54"/>
            <p:cNvSpPr>
              <a:spLocks noChangeArrowheads="1"/>
            </p:cNvSpPr>
            <p:nvPr/>
          </p:nvSpPr>
          <p:spPr bwMode="auto">
            <a:xfrm>
              <a:off x="3744" y="2688"/>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 name="AutoShape 55"/>
            <p:cNvSpPr>
              <a:spLocks noChangeArrowheads="1"/>
            </p:cNvSpPr>
            <p:nvPr/>
          </p:nvSpPr>
          <p:spPr bwMode="auto">
            <a:xfrm>
              <a:off x="3456" y="297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3" name="Group 64"/>
          <p:cNvGrpSpPr>
            <a:grpSpLocks/>
          </p:cNvGrpSpPr>
          <p:nvPr/>
        </p:nvGrpSpPr>
        <p:grpSpPr bwMode="auto">
          <a:xfrm>
            <a:off x="623392" y="2492896"/>
            <a:ext cx="3754438" cy="684213"/>
            <a:chOff x="288" y="2160"/>
            <a:chExt cx="2365" cy="431"/>
          </a:xfrm>
        </p:grpSpPr>
        <p:grpSp>
          <p:nvGrpSpPr>
            <p:cNvPr id="54" name="Group 32"/>
            <p:cNvGrpSpPr>
              <a:grpSpLocks/>
            </p:cNvGrpSpPr>
            <p:nvPr/>
          </p:nvGrpSpPr>
          <p:grpSpPr bwMode="auto">
            <a:xfrm>
              <a:off x="1156" y="2160"/>
              <a:ext cx="1497" cy="431"/>
              <a:chOff x="1450" y="7"/>
              <a:chExt cx="3039" cy="401"/>
            </a:xfrm>
          </p:grpSpPr>
          <p:sp>
            <p:nvSpPr>
              <p:cNvPr id="5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5" name="Group 6"/>
            <p:cNvGrpSpPr>
              <a:grpSpLocks/>
            </p:cNvGrpSpPr>
            <p:nvPr/>
          </p:nvGrpSpPr>
          <p:grpSpPr bwMode="auto">
            <a:xfrm>
              <a:off x="288" y="2230"/>
              <a:ext cx="2287" cy="314"/>
              <a:chOff x="96" y="3024"/>
              <a:chExt cx="2287" cy="314"/>
            </a:xfrm>
          </p:grpSpPr>
          <p:graphicFrame>
            <p:nvGraphicFramePr>
              <p:cNvPr id="56" name="Object 7"/>
              <p:cNvGraphicFramePr>
                <a:graphicFrameLocks noChangeAspect="1"/>
              </p:cNvGraphicFramePr>
              <p:nvPr/>
            </p:nvGraphicFramePr>
            <p:xfrm>
              <a:off x="977" y="3024"/>
              <a:ext cx="1406" cy="314"/>
            </p:xfrm>
            <a:graphic>
              <a:graphicData uri="http://schemas.openxmlformats.org/presentationml/2006/ole">
                <mc:AlternateContent xmlns:mc="http://schemas.openxmlformats.org/markup-compatibility/2006">
                  <mc:Choice xmlns:v="urn:schemas-microsoft-com:vml" Requires="v">
                    <p:oleObj spid="_x0000_s90181" name="公式" r:id="rId9" imgW="863225" imgH="241195" progId="Equation.3">
                      <p:embed/>
                    </p:oleObj>
                  </mc:Choice>
                  <mc:Fallback>
                    <p:oleObj name="公式" r:id="rId9" imgW="863225" imgH="24119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7" y="3024"/>
                            <a:ext cx="1406" cy="31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 name="Rectangle 8"/>
              <p:cNvSpPr>
                <a:spLocks noChangeArrowheads="1"/>
              </p:cNvSpPr>
              <p:nvPr/>
            </p:nvSpPr>
            <p:spPr bwMode="auto">
              <a:xfrm>
                <a:off x="96" y="3024"/>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a:solidFill>
                      <a:schemeClr val="accent2"/>
                    </a:solidFill>
                  </a:rPr>
                  <a:t>◆</a:t>
                </a:r>
                <a:r>
                  <a:rPr lang="zh-CN" altLang="en-US"/>
                  <a:t>电离能</a:t>
                </a:r>
              </a:p>
            </p:txBody>
          </p:sp>
        </p:grpSp>
      </p:grpSp>
    </p:spTree>
    <p:extLst>
      <p:ext uri="{BB962C8B-B14F-4D97-AF65-F5344CB8AC3E}">
        <p14:creationId xmlns:p14="http://schemas.microsoft.com/office/powerpoint/2010/main" val="189594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autoUpdateAnimBg="0"/>
      <p:bldP spid="4" grpId="0" autoUpdateAnimBg="0"/>
      <p:bldP spid="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9336" y="5589240"/>
            <a:ext cx="1752600" cy="457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spcBef>
                <a:spcPct val="50000"/>
              </a:spcBef>
              <a:defRPr/>
            </a:pPr>
            <a:r>
              <a:rPr lang="zh-CN" altLang="en-US" dirty="0">
                <a:solidFill>
                  <a:srgbClr val="FF0000"/>
                </a:solidFill>
                <a:effectLst>
                  <a:outerShdw blurRad="38100" dist="38100" dir="2700000" algn="tl">
                    <a:srgbClr val="C0C0C0"/>
                  </a:outerShdw>
                </a:effectLst>
              </a:rPr>
              <a:t>  注意 ：</a:t>
            </a:r>
            <a:endParaRPr lang="zh-CN" altLang="en-US" b="0" dirty="0">
              <a:effectLst>
                <a:outerShdw blurRad="38100" dist="38100" dir="2700000" algn="tl">
                  <a:srgbClr val="C0C0C0"/>
                </a:outerShdw>
              </a:effectLst>
            </a:endParaRPr>
          </a:p>
        </p:txBody>
      </p:sp>
      <p:sp>
        <p:nvSpPr>
          <p:cNvPr id="3" name="Rectangle 3"/>
          <p:cNvSpPr>
            <a:spLocks noChangeArrowheads="1"/>
          </p:cNvSpPr>
          <p:nvPr/>
        </p:nvSpPr>
        <p:spPr bwMode="auto">
          <a:xfrm>
            <a:off x="191344" y="116632"/>
            <a:ext cx="419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a:t>
            </a:r>
            <a:r>
              <a:rPr lang="zh-CN" altLang="en-US" dirty="0"/>
              <a:t>）</a:t>
            </a:r>
            <a:r>
              <a:rPr lang="en-US" altLang="zh-CN" dirty="0">
                <a:solidFill>
                  <a:srgbClr val="0000FF"/>
                </a:solidFill>
              </a:rPr>
              <a:t>P </a:t>
            </a:r>
            <a:r>
              <a:rPr lang="zh-CN" altLang="en-US" dirty="0">
                <a:solidFill>
                  <a:srgbClr val="0000FF"/>
                </a:solidFill>
              </a:rPr>
              <a:t>型半导体</a:t>
            </a:r>
            <a:r>
              <a:rPr lang="zh-CN" altLang="en-US" dirty="0"/>
              <a:t>（</a:t>
            </a:r>
            <a:r>
              <a:rPr lang="zh-CN" altLang="en-US" dirty="0">
                <a:solidFill>
                  <a:srgbClr val="0000FF"/>
                </a:solidFill>
              </a:rPr>
              <a:t>空穴</a:t>
            </a:r>
            <a:r>
              <a:rPr lang="zh-CN" altLang="en-US" dirty="0"/>
              <a:t>型）：</a:t>
            </a:r>
          </a:p>
        </p:txBody>
      </p:sp>
      <p:sp>
        <p:nvSpPr>
          <p:cNvPr id="4" name="Rectangle 4"/>
          <p:cNvSpPr>
            <a:spLocks noChangeArrowheads="1"/>
          </p:cNvSpPr>
          <p:nvPr/>
        </p:nvSpPr>
        <p:spPr bwMode="auto">
          <a:xfrm>
            <a:off x="47328" y="836712"/>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由四价元素（如硅）半导体掺入三价元素（如 硼）构成。</a:t>
            </a:r>
          </a:p>
        </p:txBody>
      </p:sp>
      <p:sp>
        <p:nvSpPr>
          <p:cNvPr id="5" name="Rectangle 5"/>
          <p:cNvSpPr>
            <a:spLocks noChangeArrowheads="1"/>
          </p:cNvSpPr>
          <p:nvPr/>
        </p:nvSpPr>
        <p:spPr bwMode="auto">
          <a:xfrm>
            <a:off x="1055440" y="6165304"/>
            <a:ext cx="108012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P </a:t>
            </a:r>
            <a:r>
              <a:rPr lang="zh-CN" altLang="zh-CN" dirty="0"/>
              <a:t>型半导体的导电机制</a:t>
            </a:r>
            <a:r>
              <a:rPr lang="zh-CN" altLang="zh-CN" dirty="0">
                <a:solidFill>
                  <a:srgbClr val="0000FF"/>
                </a:solidFill>
              </a:rPr>
              <a:t>主要</a:t>
            </a:r>
            <a:r>
              <a:rPr lang="zh-CN" altLang="zh-CN" dirty="0"/>
              <a:t>决定于满带中空穴的运动，为空穴型半导体。</a:t>
            </a:r>
          </a:p>
        </p:txBody>
      </p:sp>
      <p:sp>
        <p:nvSpPr>
          <p:cNvPr id="6" name="Rectangle 6"/>
          <p:cNvSpPr>
            <a:spLocks noChangeArrowheads="1"/>
          </p:cNvSpPr>
          <p:nvPr/>
        </p:nvSpPr>
        <p:spPr bwMode="auto">
          <a:xfrm>
            <a:off x="5017318" y="202656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solidFill>
                  <a:schemeClr val="accent2"/>
                </a:solidFill>
              </a:rPr>
              <a:t>◆</a:t>
            </a:r>
            <a:r>
              <a:rPr lang="zh-CN" altLang="en-US"/>
              <a:t>受主杂质</a:t>
            </a:r>
          </a:p>
        </p:txBody>
      </p:sp>
      <p:grpSp>
        <p:nvGrpSpPr>
          <p:cNvPr id="7" name="Group 7"/>
          <p:cNvGrpSpPr>
            <a:grpSpLocks/>
          </p:cNvGrpSpPr>
          <p:nvPr/>
        </p:nvGrpSpPr>
        <p:grpSpPr bwMode="auto">
          <a:xfrm>
            <a:off x="2426518" y="1340768"/>
            <a:ext cx="2743200" cy="2667000"/>
            <a:chOff x="336" y="720"/>
            <a:chExt cx="1728" cy="1680"/>
          </a:xfrm>
        </p:grpSpPr>
        <p:sp>
          <p:nvSpPr>
            <p:cNvPr id="8" name="AutoShape 8"/>
            <p:cNvSpPr>
              <a:spLocks noChangeArrowheads="1"/>
            </p:cNvSpPr>
            <p:nvPr/>
          </p:nvSpPr>
          <p:spPr bwMode="auto">
            <a:xfrm>
              <a:off x="528" y="144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9" name="Object 9"/>
            <p:cNvGraphicFramePr>
              <a:graphicFrameLocks noChangeAspect="1"/>
            </p:cNvGraphicFramePr>
            <p:nvPr/>
          </p:nvGraphicFramePr>
          <p:xfrm>
            <a:off x="576" y="1344"/>
            <a:ext cx="144" cy="144"/>
          </p:xfrm>
          <a:graphic>
            <a:graphicData uri="http://schemas.openxmlformats.org/presentationml/2006/ole">
              <mc:AlternateContent xmlns:mc="http://schemas.openxmlformats.org/markup-compatibility/2006">
                <mc:Choice xmlns:v="urn:schemas-microsoft-com:vml" Requires="v">
                  <p:oleObj spid="_x0000_s91858" name="Equation" r:id="rId3" imgW="104737" imgH="104734" progId="Equation.3">
                    <p:embed/>
                  </p:oleObj>
                </mc:Choice>
                <mc:Fallback>
                  <p:oleObj name="Equation" r:id="rId3" imgW="104737" imgH="1047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134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568" y="1488"/>
            <a:ext cx="152" cy="152"/>
          </p:xfrm>
          <a:graphic>
            <a:graphicData uri="http://schemas.openxmlformats.org/presentationml/2006/ole">
              <mc:AlternateContent xmlns:mc="http://schemas.openxmlformats.org/markup-compatibility/2006">
                <mc:Choice xmlns:v="urn:schemas-microsoft-com:vml" Requires="v">
                  <p:oleObj spid="_x0000_s91859" name="Equation" r:id="rId5" imgW="171412" imgH="171408" progId="Equation.3">
                    <p:embed/>
                  </p:oleObj>
                </mc:Choice>
                <mc:Fallback>
                  <p:oleObj name="Equation" r:id="rId5" imgW="171412" imgH="171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 y="148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Line 11"/>
            <p:cNvSpPr>
              <a:spLocks noChangeShapeType="1"/>
            </p:cNvSpPr>
            <p:nvPr/>
          </p:nvSpPr>
          <p:spPr bwMode="auto">
            <a:xfrm>
              <a:off x="624" y="120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12" name="Line 12"/>
            <p:cNvSpPr>
              <a:spLocks noChangeShapeType="1"/>
            </p:cNvSpPr>
            <p:nvPr/>
          </p:nvSpPr>
          <p:spPr bwMode="auto">
            <a:xfrm>
              <a:off x="800" y="1560"/>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3" name="Object 13"/>
            <p:cNvGraphicFramePr>
              <a:graphicFrameLocks noChangeAspect="1"/>
            </p:cNvGraphicFramePr>
            <p:nvPr/>
          </p:nvGraphicFramePr>
          <p:xfrm>
            <a:off x="720" y="1488"/>
            <a:ext cx="160" cy="144"/>
          </p:xfrm>
          <a:graphic>
            <a:graphicData uri="http://schemas.openxmlformats.org/presentationml/2006/ole">
              <mc:AlternateContent xmlns:mc="http://schemas.openxmlformats.org/markup-compatibility/2006">
                <mc:Choice xmlns:v="urn:schemas-microsoft-com:vml" Requires="v">
                  <p:oleObj spid="_x0000_s91860" name="Equation" r:id="rId7" imgW="104737" imgH="104734" progId="Equation.3">
                    <p:embed/>
                  </p:oleObj>
                </mc:Choice>
                <mc:Fallback>
                  <p:oleObj name="Equation" r:id="rId7" imgW="104737" imgH="1047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 y="1488"/>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4"/>
            <p:cNvGrpSpPr>
              <a:grpSpLocks/>
            </p:cNvGrpSpPr>
            <p:nvPr/>
          </p:nvGrpSpPr>
          <p:grpSpPr bwMode="auto">
            <a:xfrm>
              <a:off x="336" y="1488"/>
              <a:ext cx="256" cy="144"/>
              <a:chOff x="2720" y="2064"/>
              <a:chExt cx="256" cy="144"/>
            </a:xfrm>
          </p:grpSpPr>
          <p:sp>
            <p:nvSpPr>
              <p:cNvPr id="119" name="Line 15"/>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20" name="Object 16"/>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61" name="Equation" r:id="rId9" imgW="104737" imgH="104734" progId="Equation.3">
                      <p:embed/>
                    </p:oleObj>
                  </mc:Choice>
                  <mc:Fallback>
                    <p:oleObj name="Equation" r:id="rId9" imgW="104737" imgH="1047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 name="Object 17"/>
            <p:cNvGraphicFramePr>
              <a:graphicFrameLocks noChangeAspect="1"/>
            </p:cNvGraphicFramePr>
            <p:nvPr/>
          </p:nvGraphicFramePr>
          <p:xfrm>
            <a:off x="576" y="1632"/>
            <a:ext cx="144" cy="144"/>
          </p:xfrm>
          <a:graphic>
            <a:graphicData uri="http://schemas.openxmlformats.org/presentationml/2006/ole">
              <mc:AlternateContent xmlns:mc="http://schemas.openxmlformats.org/markup-compatibility/2006">
                <mc:Choice xmlns:v="urn:schemas-microsoft-com:vml" Requires="v">
                  <p:oleObj spid="_x0000_s91862" name="Equation" r:id="rId11" imgW="104737" imgH="104734" progId="Equation.3">
                    <p:embed/>
                  </p:oleObj>
                </mc:Choice>
                <mc:Fallback>
                  <p:oleObj name="Equation"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6" y="163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 name="Line 18"/>
            <p:cNvSpPr>
              <a:spLocks noChangeShapeType="1"/>
            </p:cNvSpPr>
            <p:nvPr/>
          </p:nvSpPr>
          <p:spPr bwMode="auto">
            <a:xfrm>
              <a:off x="624"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17" name="Group 19"/>
            <p:cNvGrpSpPr>
              <a:grpSpLocks/>
            </p:cNvGrpSpPr>
            <p:nvPr/>
          </p:nvGrpSpPr>
          <p:grpSpPr bwMode="auto">
            <a:xfrm>
              <a:off x="1440" y="720"/>
              <a:ext cx="624" cy="720"/>
              <a:chOff x="2160" y="1680"/>
              <a:chExt cx="624" cy="720"/>
            </a:xfrm>
          </p:grpSpPr>
          <p:sp>
            <p:nvSpPr>
              <p:cNvPr id="107" name="AutoShape 20"/>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08" name="Object 21"/>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63" name="Equation" r:id="rId13" imgW="104737" imgH="104734" progId="Equation.3">
                      <p:embed/>
                    </p:oleObj>
                  </mc:Choice>
                  <mc:Fallback>
                    <p:oleObj name="Equation"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 name="Object 22"/>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64" name="Equation" r:id="rId15" imgW="171412" imgH="171408" progId="Equation.3">
                      <p:embed/>
                    </p:oleObj>
                  </mc:Choice>
                  <mc:Fallback>
                    <p:oleObj name="Equation" r:id="rId15" imgW="171412" imgH="171408"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 name="Line 23"/>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111" name="Group 24"/>
              <p:cNvGrpSpPr>
                <a:grpSpLocks/>
              </p:cNvGrpSpPr>
              <p:nvPr/>
            </p:nvGrpSpPr>
            <p:grpSpPr bwMode="auto">
              <a:xfrm>
                <a:off x="2544" y="1968"/>
                <a:ext cx="240" cy="144"/>
                <a:chOff x="2736" y="1632"/>
                <a:chExt cx="288" cy="192"/>
              </a:xfrm>
            </p:grpSpPr>
            <p:sp>
              <p:nvSpPr>
                <p:cNvPr id="117" name="Line 25"/>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18" name="Object 26"/>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65" name="Equation" r:id="rId17" imgW="104737" imgH="104734" progId="Equation.3">
                        <p:embed/>
                      </p:oleObj>
                    </mc:Choice>
                    <mc:Fallback>
                      <p:oleObj name="Equation"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2" name="Group 27"/>
              <p:cNvGrpSpPr>
                <a:grpSpLocks/>
              </p:cNvGrpSpPr>
              <p:nvPr/>
            </p:nvGrpSpPr>
            <p:grpSpPr bwMode="auto">
              <a:xfrm>
                <a:off x="2160" y="1968"/>
                <a:ext cx="256" cy="144"/>
                <a:chOff x="2720" y="2064"/>
                <a:chExt cx="256" cy="144"/>
              </a:xfrm>
            </p:grpSpPr>
            <p:sp>
              <p:nvSpPr>
                <p:cNvPr id="115" name="Line 28"/>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16" name="Object 29"/>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66" name="Equation" r:id="rId19" imgW="104737" imgH="104734" progId="Equation.3">
                        <p:embed/>
                      </p:oleObj>
                    </mc:Choice>
                    <mc:Fallback>
                      <p:oleObj name="Equation"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3" name="Object 30"/>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67" name="Equation" r:id="rId21" imgW="104737" imgH="104734" progId="Equation.3">
                      <p:embed/>
                    </p:oleObj>
                  </mc:Choice>
                  <mc:Fallback>
                    <p:oleObj name="Equation"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Line 31"/>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18" name="Group 32"/>
            <p:cNvGrpSpPr>
              <a:grpSpLocks/>
            </p:cNvGrpSpPr>
            <p:nvPr/>
          </p:nvGrpSpPr>
          <p:grpSpPr bwMode="auto">
            <a:xfrm>
              <a:off x="864" y="720"/>
              <a:ext cx="624" cy="720"/>
              <a:chOff x="2160" y="1680"/>
              <a:chExt cx="624" cy="720"/>
            </a:xfrm>
          </p:grpSpPr>
          <p:sp>
            <p:nvSpPr>
              <p:cNvPr id="95" name="AutoShape 33"/>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96" name="Object 34"/>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68" name="Equation" r:id="rId23" imgW="104737" imgH="104734" progId="Equation.3">
                      <p:embed/>
                    </p:oleObj>
                  </mc:Choice>
                  <mc:Fallback>
                    <p:oleObj name="Equation"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35"/>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69" name="Equation" r:id="rId25" imgW="171412" imgH="171408" progId="Equation.3">
                      <p:embed/>
                    </p:oleObj>
                  </mc:Choice>
                  <mc:Fallback>
                    <p:oleObj name="Equation" r:id="rId25" imgW="171412" imgH="17140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 name="Line 36"/>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99" name="Group 37"/>
              <p:cNvGrpSpPr>
                <a:grpSpLocks/>
              </p:cNvGrpSpPr>
              <p:nvPr/>
            </p:nvGrpSpPr>
            <p:grpSpPr bwMode="auto">
              <a:xfrm>
                <a:off x="2544" y="1968"/>
                <a:ext cx="240" cy="144"/>
                <a:chOff x="2736" y="1632"/>
                <a:chExt cx="288" cy="192"/>
              </a:xfrm>
            </p:grpSpPr>
            <p:sp>
              <p:nvSpPr>
                <p:cNvPr id="105" name="Line 38"/>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06" name="Object 39"/>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70" name="Equation" r:id="rId27" imgW="104737" imgH="104734" progId="Equation.3">
                        <p:embed/>
                      </p:oleObj>
                    </mc:Choice>
                    <mc:Fallback>
                      <p:oleObj name="Equation" r:id="rId27" imgW="104737" imgH="10473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 name="Group 40"/>
              <p:cNvGrpSpPr>
                <a:grpSpLocks/>
              </p:cNvGrpSpPr>
              <p:nvPr/>
            </p:nvGrpSpPr>
            <p:grpSpPr bwMode="auto">
              <a:xfrm>
                <a:off x="2160" y="1968"/>
                <a:ext cx="256" cy="144"/>
                <a:chOff x="2720" y="2064"/>
                <a:chExt cx="256" cy="144"/>
              </a:xfrm>
            </p:grpSpPr>
            <p:sp>
              <p:nvSpPr>
                <p:cNvPr id="103" name="Line 41"/>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104" name="Object 42"/>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71" name="Equation" r:id="rId29" imgW="104737" imgH="104734" progId="Equation.3">
                        <p:embed/>
                      </p:oleObj>
                    </mc:Choice>
                    <mc:Fallback>
                      <p:oleObj name="Equation"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1" name="Object 43"/>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72" name="Equation" r:id="rId31" imgW="104737" imgH="104734" progId="Equation.3">
                      <p:embed/>
                    </p:oleObj>
                  </mc:Choice>
                  <mc:Fallback>
                    <p:oleObj name="Equation"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 name="Line 44"/>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19" name="Group 45"/>
            <p:cNvGrpSpPr>
              <a:grpSpLocks/>
            </p:cNvGrpSpPr>
            <p:nvPr/>
          </p:nvGrpSpPr>
          <p:grpSpPr bwMode="auto">
            <a:xfrm>
              <a:off x="336" y="720"/>
              <a:ext cx="624" cy="720"/>
              <a:chOff x="2160" y="1680"/>
              <a:chExt cx="624" cy="720"/>
            </a:xfrm>
          </p:grpSpPr>
          <p:sp>
            <p:nvSpPr>
              <p:cNvPr id="83" name="AutoShape 46"/>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84" name="Object 47"/>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73" name="Equation" r:id="rId33" imgW="104737" imgH="104734" progId="Equation.3">
                      <p:embed/>
                    </p:oleObj>
                  </mc:Choice>
                  <mc:Fallback>
                    <p:oleObj name="Equation"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48"/>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74" name="Equation" r:id="rId35" imgW="171412" imgH="171408" progId="Equation.3">
                      <p:embed/>
                    </p:oleObj>
                  </mc:Choice>
                  <mc:Fallback>
                    <p:oleObj name="Equation" r:id="rId35" imgW="171412" imgH="17140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 name="Line 49"/>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87" name="Group 50"/>
              <p:cNvGrpSpPr>
                <a:grpSpLocks/>
              </p:cNvGrpSpPr>
              <p:nvPr/>
            </p:nvGrpSpPr>
            <p:grpSpPr bwMode="auto">
              <a:xfrm>
                <a:off x="2544" y="1968"/>
                <a:ext cx="240" cy="144"/>
                <a:chOff x="2736" y="1632"/>
                <a:chExt cx="288" cy="192"/>
              </a:xfrm>
            </p:grpSpPr>
            <p:sp>
              <p:nvSpPr>
                <p:cNvPr id="93" name="Line 51"/>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94" name="Object 52"/>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75" name="Equation" r:id="rId37" imgW="104737" imgH="104734" progId="Equation.3">
                        <p:embed/>
                      </p:oleObj>
                    </mc:Choice>
                    <mc:Fallback>
                      <p:oleObj name="Equation" r:id="rId37" imgW="104737" imgH="10473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 name="Group 53"/>
              <p:cNvGrpSpPr>
                <a:grpSpLocks/>
              </p:cNvGrpSpPr>
              <p:nvPr/>
            </p:nvGrpSpPr>
            <p:grpSpPr bwMode="auto">
              <a:xfrm>
                <a:off x="2160" y="1968"/>
                <a:ext cx="256" cy="144"/>
                <a:chOff x="2720" y="2064"/>
                <a:chExt cx="256" cy="144"/>
              </a:xfrm>
            </p:grpSpPr>
            <p:sp>
              <p:nvSpPr>
                <p:cNvPr id="91" name="Line 54"/>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92" name="Object 55"/>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76" name="Equation" r:id="rId39" imgW="104737" imgH="104734" progId="Equation.3">
                        <p:embed/>
                      </p:oleObj>
                    </mc:Choice>
                    <mc:Fallback>
                      <p:oleObj name="Equation" r:id="rId39" imgW="104737" imgH="10473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9" name="Object 56"/>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77" name="Equation" r:id="rId41" imgW="104737" imgH="104734" progId="Equation.3">
                      <p:embed/>
                    </p:oleObj>
                  </mc:Choice>
                  <mc:Fallback>
                    <p:oleObj name="Equation" r:id="rId41" imgW="104737" imgH="10473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 name="Line 57"/>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0" name="Group 58"/>
            <p:cNvGrpSpPr>
              <a:grpSpLocks/>
            </p:cNvGrpSpPr>
            <p:nvPr/>
          </p:nvGrpSpPr>
          <p:grpSpPr bwMode="auto">
            <a:xfrm>
              <a:off x="336" y="1680"/>
              <a:ext cx="624" cy="720"/>
              <a:chOff x="2160" y="1680"/>
              <a:chExt cx="624" cy="720"/>
            </a:xfrm>
          </p:grpSpPr>
          <p:sp>
            <p:nvSpPr>
              <p:cNvPr id="71" name="AutoShape 59"/>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72" name="Object 60"/>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78" name="Equation" r:id="rId43" imgW="104737" imgH="104734" progId="Equation.3">
                      <p:embed/>
                    </p:oleObj>
                  </mc:Choice>
                  <mc:Fallback>
                    <p:oleObj name="Equation" r:id="rId43" imgW="104737" imgH="10473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 name="Object 61"/>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79" name="Equation" r:id="rId45" imgW="171412" imgH="171408" progId="Equation.3">
                      <p:embed/>
                    </p:oleObj>
                  </mc:Choice>
                  <mc:Fallback>
                    <p:oleObj name="Equation" r:id="rId45" imgW="171412" imgH="171408"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 name="Line 62"/>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75" name="Group 63"/>
              <p:cNvGrpSpPr>
                <a:grpSpLocks/>
              </p:cNvGrpSpPr>
              <p:nvPr/>
            </p:nvGrpSpPr>
            <p:grpSpPr bwMode="auto">
              <a:xfrm>
                <a:off x="2544" y="1968"/>
                <a:ext cx="240" cy="144"/>
                <a:chOff x="2736" y="1632"/>
                <a:chExt cx="288" cy="192"/>
              </a:xfrm>
            </p:grpSpPr>
            <p:sp>
              <p:nvSpPr>
                <p:cNvPr id="81" name="Line 64"/>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82" name="Object 65"/>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80" name="Equation" r:id="rId47" imgW="104737" imgH="104734" progId="Equation.3">
                        <p:embed/>
                      </p:oleObj>
                    </mc:Choice>
                    <mc:Fallback>
                      <p:oleObj name="Equation" r:id="rId47" imgW="104737" imgH="104734"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6" name="Group 66"/>
              <p:cNvGrpSpPr>
                <a:grpSpLocks/>
              </p:cNvGrpSpPr>
              <p:nvPr/>
            </p:nvGrpSpPr>
            <p:grpSpPr bwMode="auto">
              <a:xfrm>
                <a:off x="2160" y="1968"/>
                <a:ext cx="256" cy="144"/>
                <a:chOff x="2720" y="2064"/>
                <a:chExt cx="256" cy="144"/>
              </a:xfrm>
            </p:grpSpPr>
            <p:sp>
              <p:nvSpPr>
                <p:cNvPr id="79" name="Line 67"/>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80" name="Object 68"/>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81" name="Equation" r:id="rId49" imgW="104737" imgH="104734" progId="Equation.3">
                        <p:embed/>
                      </p:oleObj>
                    </mc:Choice>
                    <mc:Fallback>
                      <p:oleObj name="Equation" r:id="rId49" imgW="104737" imgH="104734"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7" name="Object 69"/>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82" name="Equation" r:id="rId51" imgW="104737" imgH="104734" progId="Equation.3">
                      <p:embed/>
                    </p:oleObj>
                  </mc:Choice>
                  <mc:Fallback>
                    <p:oleObj name="Equation" r:id="rId51" imgW="104737" imgH="104734"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 name="Line 70"/>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1" name="Group 71"/>
            <p:cNvGrpSpPr>
              <a:grpSpLocks/>
            </p:cNvGrpSpPr>
            <p:nvPr/>
          </p:nvGrpSpPr>
          <p:grpSpPr bwMode="auto">
            <a:xfrm>
              <a:off x="1440" y="1200"/>
              <a:ext cx="624" cy="720"/>
              <a:chOff x="2160" y="1680"/>
              <a:chExt cx="624" cy="720"/>
            </a:xfrm>
          </p:grpSpPr>
          <p:sp>
            <p:nvSpPr>
              <p:cNvPr id="59" name="AutoShape 72"/>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60" name="Object 73"/>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83" name="Equation" r:id="rId53" imgW="104737" imgH="104734" progId="Equation.3">
                      <p:embed/>
                    </p:oleObj>
                  </mc:Choice>
                  <mc:Fallback>
                    <p:oleObj name="Equation" r:id="rId53" imgW="104737" imgH="104734"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74"/>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84" name="Equation" r:id="rId55" imgW="171412" imgH="171408" progId="Equation.3">
                      <p:embed/>
                    </p:oleObj>
                  </mc:Choice>
                  <mc:Fallback>
                    <p:oleObj name="Equation" r:id="rId55" imgW="171412" imgH="171408"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 name="Line 75"/>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63" name="Group 76"/>
              <p:cNvGrpSpPr>
                <a:grpSpLocks/>
              </p:cNvGrpSpPr>
              <p:nvPr/>
            </p:nvGrpSpPr>
            <p:grpSpPr bwMode="auto">
              <a:xfrm>
                <a:off x="2544" y="1968"/>
                <a:ext cx="240" cy="144"/>
                <a:chOff x="2736" y="1632"/>
                <a:chExt cx="288" cy="192"/>
              </a:xfrm>
            </p:grpSpPr>
            <p:sp>
              <p:nvSpPr>
                <p:cNvPr id="69" name="Line 77"/>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70" name="Object 78"/>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85" name="Equation" r:id="rId57" imgW="104737" imgH="104734" progId="Equation.3">
                        <p:embed/>
                      </p:oleObj>
                    </mc:Choice>
                    <mc:Fallback>
                      <p:oleObj name="Equation" r:id="rId57" imgW="104737" imgH="104734"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 name="Group 79"/>
              <p:cNvGrpSpPr>
                <a:grpSpLocks/>
              </p:cNvGrpSpPr>
              <p:nvPr/>
            </p:nvGrpSpPr>
            <p:grpSpPr bwMode="auto">
              <a:xfrm>
                <a:off x="2160" y="1968"/>
                <a:ext cx="256" cy="144"/>
                <a:chOff x="2720" y="2064"/>
                <a:chExt cx="256" cy="144"/>
              </a:xfrm>
            </p:grpSpPr>
            <p:sp>
              <p:nvSpPr>
                <p:cNvPr id="67" name="Line 80"/>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68" name="Object 81"/>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86" name="Equation" r:id="rId59" imgW="104737" imgH="104734" progId="Equation.3">
                        <p:embed/>
                      </p:oleObj>
                    </mc:Choice>
                    <mc:Fallback>
                      <p:oleObj name="Equation" r:id="rId59" imgW="104737" imgH="104734"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5" name="Object 82"/>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87" name="Equation" r:id="rId61" imgW="104737" imgH="104734" progId="Equation.3">
                      <p:embed/>
                    </p:oleObj>
                  </mc:Choice>
                  <mc:Fallback>
                    <p:oleObj name="Equation" r:id="rId61" imgW="104737" imgH="104734"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Line 83"/>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2" name="Group 84"/>
            <p:cNvGrpSpPr>
              <a:grpSpLocks/>
            </p:cNvGrpSpPr>
            <p:nvPr/>
          </p:nvGrpSpPr>
          <p:grpSpPr bwMode="auto">
            <a:xfrm>
              <a:off x="1440" y="1680"/>
              <a:ext cx="624" cy="720"/>
              <a:chOff x="2160" y="1680"/>
              <a:chExt cx="624" cy="720"/>
            </a:xfrm>
          </p:grpSpPr>
          <p:sp>
            <p:nvSpPr>
              <p:cNvPr id="47" name="AutoShape 85"/>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8" name="Object 86"/>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88" name="Equation" r:id="rId63" imgW="104737" imgH="104734" progId="Equation.3">
                      <p:embed/>
                    </p:oleObj>
                  </mc:Choice>
                  <mc:Fallback>
                    <p:oleObj name="Equation" r:id="rId63" imgW="104737" imgH="104734"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87"/>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89" name="Equation" r:id="rId65" imgW="171412" imgH="171408" progId="Equation.3">
                      <p:embed/>
                    </p:oleObj>
                  </mc:Choice>
                  <mc:Fallback>
                    <p:oleObj name="Equation" r:id="rId65" imgW="171412" imgH="171408" progId="Equation.3">
                      <p:embed/>
                      <p:pic>
                        <p:nvPicPr>
                          <p:cNvPr id="0" name=""/>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Line 88"/>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51" name="Group 89"/>
              <p:cNvGrpSpPr>
                <a:grpSpLocks/>
              </p:cNvGrpSpPr>
              <p:nvPr/>
            </p:nvGrpSpPr>
            <p:grpSpPr bwMode="auto">
              <a:xfrm>
                <a:off x="2544" y="1968"/>
                <a:ext cx="240" cy="144"/>
                <a:chOff x="2736" y="1632"/>
                <a:chExt cx="288" cy="192"/>
              </a:xfrm>
            </p:grpSpPr>
            <p:sp>
              <p:nvSpPr>
                <p:cNvPr id="57" name="Line 90"/>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58" name="Object 91"/>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90" name="Equation" r:id="rId67" imgW="104737" imgH="104734" progId="Equation.3">
                        <p:embed/>
                      </p:oleObj>
                    </mc:Choice>
                    <mc:Fallback>
                      <p:oleObj name="Equation" r:id="rId67" imgW="104737" imgH="104734" progId="Equation.3">
                        <p:embed/>
                        <p:pic>
                          <p:nvPicPr>
                            <p:cNvPr id="0" name=""/>
                            <p:cNvPicPr>
                              <a:picLocks noChangeAspect="1" noChangeArrowheads="1"/>
                            </p:cNvPicPr>
                            <p:nvPr/>
                          </p:nvPicPr>
                          <p:blipFill>
                            <a:blip r:embed="rId6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 name="Group 92"/>
              <p:cNvGrpSpPr>
                <a:grpSpLocks/>
              </p:cNvGrpSpPr>
              <p:nvPr/>
            </p:nvGrpSpPr>
            <p:grpSpPr bwMode="auto">
              <a:xfrm>
                <a:off x="2160" y="1968"/>
                <a:ext cx="256" cy="144"/>
                <a:chOff x="2720" y="2064"/>
                <a:chExt cx="256" cy="144"/>
              </a:xfrm>
            </p:grpSpPr>
            <p:sp>
              <p:nvSpPr>
                <p:cNvPr id="55" name="Line 93"/>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56" name="Object 94"/>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91" name="Equation" r:id="rId69" imgW="104737" imgH="104734" progId="Equation.3">
                        <p:embed/>
                      </p:oleObj>
                    </mc:Choice>
                    <mc:Fallback>
                      <p:oleObj name="Equation" r:id="rId69" imgW="104737" imgH="104734" progId="Equation.3">
                        <p:embed/>
                        <p:pic>
                          <p:nvPicPr>
                            <p:cNvPr id="0" name=""/>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3" name="Object 95"/>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92" name="Equation" r:id="rId71" imgW="104737" imgH="104734" progId="Equation.3">
                      <p:embed/>
                    </p:oleObj>
                  </mc:Choice>
                  <mc:Fallback>
                    <p:oleObj name="Equation" r:id="rId71" imgW="104737" imgH="104734" progId="Equation.3">
                      <p:embed/>
                      <p:pic>
                        <p:nvPicPr>
                          <p:cNvPr id="0" name=""/>
                          <p:cNvPicPr>
                            <a:picLocks noChangeAspect="1" noChangeArrowheads="1"/>
                          </p:cNvPicPr>
                          <p:nvPr/>
                        </p:nvPicPr>
                        <p:blipFill>
                          <a:blip r:embed="rId7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Line 96"/>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pSp>
          <p:nvGrpSpPr>
            <p:cNvPr id="23" name="Group 97"/>
            <p:cNvGrpSpPr>
              <a:grpSpLocks/>
            </p:cNvGrpSpPr>
            <p:nvPr/>
          </p:nvGrpSpPr>
          <p:grpSpPr bwMode="auto">
            <a:xfrm>
              <a:off x="864" y="1680"/>
              <a:ext cx="624" cy="720"/>
              <a:chOff x="2160" y="1680"/>
              <a:chExt cx="624" cy="720"/>
            </a:xfrm>
          </p:grpSpPr>
          <p:sp>
            <p:nvSpPr>
              <p:cNvPr id="35" name="AutoShape 98"/>
              <p:cNvSpPr>
                <a:spLocks noChangeArrowheads="1"/>
              </p:cNvSpPr>
              <p:nvPr/>
            </p:nvSpPr>
            <p:spPr bwMode="auto">
              <a:xfrm>
                <a:off x="2352" y="1920"/>
                <a:ext cx="240" cy="240"/>
              </a:xfrm>
              <a:prstGeom prst="flowChartConnector">
                <a:avLst/>
              </a:prstGeom>
              <a:noFill/>
              <a:ln w="317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6" name="Object 99"/>
              <p:cNvGraphicFramePr>
                <a:graphicFrameLocks noChangeAspect="1"/>
              </p:cNvGraphicFramePr>
              <p:nvPr/>
            </p:nvGraphicFramePr>
            <p:xfrm>
              <a:off x="2400" y="1824"/>
              <a:ext cx="144" cy="144"/>
            </p:xfrm>
            <a:graphic>
              <a:graphicData uri="http://schemas.openxmlformats.org/presentationml/2006/ole">
                <mc:AlternateContent xmlns:mc="http://schemas.openxmlformats.org/markup-compatibility/2006">
                  <mc:Choice xmlns:v="urn:schemas-microsoft-com:vml" Requires="v">
                    <p:oleObj spid="_x0000_s91893" name="Equation" r:id="rId73" imgW="104737" imgH="104734" progId="Equation.3">
                      <p:embed/>
                    </p:oleObj>
                  </mc:Choice>
                  <mc:Fallback>
                    <p:oleObj name="Equation" r:id="rId73" imgW="104737" imgH="104734" progId="Equation.3">
                      <p:embed/>
                      <p:pic>
                        <p:nvPicPr>
                          <p:cNvPr id="0" name=""/>
                          <p:cNvPicPr>
                            <a:picLocks noChangeAspect="1" noChangeArrowheads="1"/>
                          </p:cNvPicPr>
                          <p:nvPr/>
                        </p:nvPicPr>
                        <p:blipFill>
                          <a:blip r:embed="rId74">
                            <a:extLst>
                              <a:ext uri="{28A0092B-C50C-407E-A947-70E740481C1C}">
                                <a14:useLocalDpi xmlns:a14="http://schemas.microsoft.com/office/drawing/2010/main" val="0"/>
                              </a:ext>
                            </a:extLst>
                          </a:blip>
                          <a:srcRect/>
                          <a:stretch>
                            <a:fillRect/>
                          </a:stretch>
                        </p:blipFill>
                        <p:spPr bwMode="auto">
                          <a:xfrm>
                            <a:off x="2400" y="182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00"/>
              <p:cNvGraphicFramePr>
                <a:graphicFrameLocks noChangeAspect="1"/>
              </p:cNvGraphicFramePr>
              <p:nvPr/>
            </p:nvGraphicFramePr>
            <p:xfrm>
              <a:off x="2392" y="1968"/>
              <a:ext cx="152" cy="152"/>
            </p:xfrm>
            <a:graphic>
              <a:graphicData uri="http://schemas.openxmlformats.org/presentationml/2006/ole">
                <mc:AlternateContent xmlns:mc="http://schemas.openxmlformats.org/markup-compatibility/2006">
                  <mc:Choice xmlns:v="urn:schemas-microsoft-com:vml" Requires="v">
                    <p:oleObj spid="_x0000_s91894" name="Equation" r:id="rId75" imgW="171412" imgH="171408" progId="Equation.3">
                      <p:embed/>
                    </p:oleObj>
                  </mc:Choice>
                  <mc:Fallback>
                    <p:oleObj name="Equation" r:id="rId75" imgW="171412" imgH="171408" progId="Equation.3">
                      <p:embed/>
                      <p:pic>
                        <p:nvPicPr>
                          <p:cNvPr id="0" name=""/>
                          <p:cNvPicPr>
                            <a:picLocks noChangeAspect="1" noChangeArrowheads="1"/>
                          </p:cNvPicPr>
                          <p:nvPr/>
                        </p:nvPicPr>
                        <p:blipFill>
                          <a:blip r:embed="rId76">
                            <a:extLst>
                              <a:ext uri="{28A0092B-C50C-407E-A947-70E740481C1C}">
                                <a14:useLocalDpi xmlns:a14="http://schemas.microsoft.com/office/drawing/2010/main" val="0"/>
                              </a:ext>
                            </a:extLst>
                          </a:blip>
                          <a:srcRect/>
                          <a:stretch>
                            <a:fillRect/>
                          </a:stretch>
                        </p:blipFill>
                        <p:spPr bwMode="auto">
                          <a:xfrm>
                            <a:off x="2392" y="1968"/>
                            <a:ext cx="152"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Line 101"/>
              <p:cNvSpPr>
                <a:spLocks noChangeShapeType="1"/>
              </p:cNvSpPr>
              <p:nvPr/>
            </p:nvSpPr>
            <p:spPr bwMode="auto">
              <a:xfrm>
                <a:off x="2448"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39" name="Group 102"/>
              <p:cNvGrpSpPr>
                <a:grpSpLocks/>
              </p:cNvGrpSpPr>
              <p:nvPr/>
            </p:nvGrpSpPr>
            <p:grpSpPr bwMode="auto">
              <a:xfrm>
                <a:off x="2544" y="1968"/>
                <a:ext cx="240" cy="144"/>
                <a:chOff x="2736" y="1632"/>
                <a:chExt cx="288" cy="192"/>
              </a:xfrm>
            </p:grpSpPr>
            <p:sp>
              <p:nvSpPr>
                <p:cNvPr id="45" name="Line 103"/>
                <p:cNvSpPr>
                  <a:spLocks noChangeShapeType="1"/>
                </p:cNvSpPr>
                <p:nvPr/>
              </p:nvSpPr>
              <p:spPr bwMode="auto">
                <a:xfrm>
                  <a:off x="2832" y="1728"/>
                  <a:ext cx="192"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46" name="Object 104"/>
                <p:cNvGraphicFramePr>
                  <a:graphicFrameLocks noChangeAspect="1"/>
                </p:cNvGraphicFramePr>
                <p:nvPr/>
              </p:nvGraphicFramePr>
              <p:xfrm>
                <a:off x="2736" y="1632"/>
                <a:ext cx="192" cy="192"/>
              </p:xfrm>
              <a:graphic>
                <a:graphicData uri="http://schemas.openxmlformats.org/presentationml/2006/ole">
                  <mc:AlternateContent xmlns:mc="http://schemas.openxmlformats.org/markup-compatibility/2006">
                    <mc:Choice xmlns:v="urn:schemas-microsoft-com:vml" Requires="v">
                      <p:oleObj spid="_x0000_s91895" name="Equation" r:id="rId77" imgW="104737" imgH="104734" progId="Equation.3">
                        <p:embed/>
                      </p:oleObj>
                    </mc:Choice>
                    <mc:Fallback>
                      <p:oleObj name="Equation" r:id="rId77" imgW="104737" imgH="104734" progId="Equation.3">
                        <p:embed/>
                        <p:pic>
                          <p:nvPicPr>
                            <p:cNvPr id="0" name=""/>
                            <p:cNvPicPr>
                              <a:picLocks noChangeAspect="1" noChangeArrowheads="1"/>
                            </p:cNvPicPr>
                            <p:nvPr/>
                          </p:nvPicPr>
                          <p:blipFill>
                            <a:blip r:embed="rId78">
                              <a:extLst>
                                <a:ext uri="{28A0092B-C50C-407E-A947-70E740481C1C}">
                                  <a14:useLocalDpi xmlns:a14="http://schemas.microsoft.com/office/drawing/2010/main" val="0"/>
                                </a:ext>
                              </a:extLst>
                            </a:blip>
                            <a:srcRect/>
                            <a:stretch>
                              <a:fillRect/>
                            </a:stretch>
                          </p:blipFill>
                          <p:spPr bwMode="auto">
                            <a:xfrm>
                              <a:off x="2736" y="1632"/>
                              <a:ext cx="19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105"/>
              <p:cNvGrpSpPr>
                <a:grpSpLocks/>
              </p:cNvGrpSpPr>
              <p:nvPr/>
            </p:nvGrpSpPr>
            <p:grpSpPr bwMode="auto">
              <a:xfrm>
                <a:off x="2160" y="1968"/>
                <a:ext cx="256" cy="144"/>
                <a:chOff x="2720" y="2064"/>
                <a:chExt cx="256" cy="144"/>
              </a:xfrm>
            </p:grpSpPr>
            <p:sp>
              <p:nvSpPr>
                <p:cNvPr id="43" name="Line 106"/>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44" name="Object 107"/>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896" name="Equation" r:id="rId79" imgW="104737" imgH="104734" progId="Equation.3">
                        <p:embed/>
                      </p:oleObj>
                    </mc:Choice>
                    <mc:Fallback>
                      <p:oleObj name="Equation" r:id="rId79" imgW="104737" imgH="104734" progId="Equation.3">
                        <p:embed/>
                        <p:pic>
                          <p:nvPicPr>
                            <p:cNvPr id="0" name=""/>
                            <p:cNvPicPr>
                              <a:picLocks noChangeAspect="1" noChangeArrowheads="1"/>
                            </p:cNvPicPr>
                            <p:nvPr/>
                          </p:nvPicPr>
                          <p:blipFill>
                            <a:blip r:embed="rId80">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1" name="Object 108"/>
              <p:cNvGraphicFramePr>
                <a:graphicFrameLocks noChangeAspect="1"/>
              </p:cNvGraphicFramePr>
              <p:nvPr/>
            </p:nvGraphicFramePr>
            <p:xfrm>
              <a:off x="2400" y="2112"/>
              <a:ext cx="144" cy="144"/>
            </p:xfrm>
            <a:graphic>
              <a:graphicData uri="http://schemas.openxmlformats.org/presentationml/2006/ole">
                <mc:AlternateContent xmlns:mc="http://schemas.openxmlformats.org/markup-compatibility/2006">
                  <mc:Choice xmlns:v="urn:schemas-microsoft-com:vml" Requires="v">
                    <p:oleObj spid="_x0000_s91897" name="Equation" r:id="rId81" imgW="104737" imgH="104734" progId="Equation.3">
                      <p:embed/>
                    </p:oleObj>
                  </mc:Choice>
                  <mc:Fallback>
                    <p:oleObj name="Equation" r:id="rId81" imgW="104737" imgH="104734" progId="Equation.3">
                      <p:embed/>
                      <p:pic>
                        <p:nvPicPr>
                          <p:cNvPr id="0" name=""/>
                          <p:cNvPicPr>
                            <a:picLocks noChangeAspect="1" noChangeArrowheads="1"/>
                          </p:cNvPicPr>
                          <p:nvPr/>
                        </p:nvPicPr>
                        <p:blipFill>
                          <a:blip r:embed="rId82">
                            <a:extLst>
                              <a:ext uri="{28A0092B-C50C-407E-A947-70E740481C1C}">
                                <a14:useLocalDpi xmlns:a14="http://schemas.microsoft.com/office/drawing/2010/main" val="0"/>
                              </a:ext>
                            </a:extLst>
                          </a:blip>
                          <a:srcRect/>
                          <a:stretch>
                            <a:fillRect/>
                          </a:stretch>
                        </p:blipFill>
                        <p:spPr bwMode="auto">
                          <a:xfrm>
                            <a:off x="2400" y="211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Line 109"/>
              <p:cNvSpPr>
                <a:spLocks noChangeShapeType="1"/>
              </p:cNvSpPr>
              <p:nvPr/>
            </p:nvSpPr>
            <p:spPr bwMode="auto">
              <a:xfrm>
                <a:off x="2448" y="216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graphicFrame>
          <p:nvGraphicFramePr>
            <p:cNvPr id="24" name="Object 110"/>
            <p:cNvGraphicFramePr>
              <a:graphicFrameLocks noChangeAspect="1"/>
            </p:cNvGraphicFramePr>
            <p:nvPr/>
          </p:nvGraphicFramePr>
          <p:xfrm>
            <a:off x="1104" y="1344"/>
            <a:ext cx="144" cy="144"/>
          </p:xfrm>
          <a:graphic>
            <a:graphicData uri="http://schemas.openxmlformats.org/presentationml/2006/ole">
              <mc:AlternateContent xmlns:mc="http://schemas.openxmlformats.org/markup-compatibility/2006">
                <mc:Choice xmlns:v="urn:schemas-microsoft-com:vml" Requires="v">
                  <p:oleObj spid="_x0000_s91898" name="Equation" r:id="rId83" imgW="104737" imgH="104734" progId="Equation.3">
                    <p:embed/>
                  </p:oleObj>
                </mc:Choice>
                <mc:Fallback>
                  <p:oleObj name="Equation" r:id="rId83" imgW="104737" imgH="104734" progId="Equation.3">
                    <p:embed/>
                    <p:pic>
                      <p:nvPicPr>
                        <p:cNvPr id="0" name=""/>
                        <p:cNvPicPr>
                          <a:picLocks noChangeAspect="1" noChangeArrowheads="1"/>
                        </p:cNvPicPr>
                        <p:nvPr/>
                      </p:nvPicPr>
                      <p:blipFill>
                        <a:blip r:embed="rId84">
                          <a:extLst>
                            <a:ext uri="{28A0092B-C50C-407E-A947-70E740481C1C}">
                              <a14:useLocalDpi xmlns:a14="http://schemas.microsoft.com/office/drawing/2010/main" val="0"/>
                            </a:ext>
                          </a:extLst>
                        </a:blip>
                        <a:srcRect/>
                        <a:stretch>
                          <a:fillRect/>
                        </a:stretch>
                      </p:blipFill>
                      <p:spPr bwMode="auto">
                        <a:xfrm>
                          <a:off x="1104" y="1344"/>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11"/>
            <p:cNvGraphicFramePr>
              <a:graphicFrameLocks noChangeAspect="1"/>
            </p:cNvGraphicFramePr>
            <p:nvPr/>
          </p:nvGraphicFramePr>
          <p:xfrm>
            <a:off x="1056" y="1445"/>
            <a:ext cx="216" cy="235"/>
          </p:xfrm>
          <a:graphic>
            <a:graphicData uri="http://schemas.openxmlformats.org/presentationml/2006/ole">
              <mc:AlternateContent xmlns:mc="http://schemas.openxmlformats.org/markup-compatibility/2006">
                <mc:Choice xmlns:v="urn:schemas-microsoft-com:vml" Requires="v">
                  <p:oleObj spid="_x0000_s91899" name="Equation" r:id="rId85" imgW="142799" imgH="152512" progId="Equation.3">
                    <p:embed/>
                  </p:oleObj>
                </mc:Choice>
                <mc:Fallback>
                  <p:oleObj name="Equation" r:id="rId85" imgW="142799" imgH="152512" progId="Equation.3">
                    <p:embed/>
                    <p:pic>
                      <p:nvPicPr>
                        <p:cNvPr id="0" name=""/>
                        <p:cNvPicPr>
                          <a:picLocks noChangeAspect="1" noChangeArrowheads="1"/>
                        </p:cNvPicPr>
                        <p:nvPr/>
                      </p:nvPicPr>
                      <p:blipFill>
                        <a:blip r:embed="rId86">
                          <a:extLst>
                            <a:ext uri="{28A0092B-C50C-407E-A947-70E740481C1C}">
                              <a14:useLocalDpi xmlns:a14="http://schemas.microsoft.com/office/drawing/2010/main" val="0"/>
                            </a:ext>
                          </a:extLst>
                        </a:blip>
                        <a:srcRect/>
                        <a:stretch>
                          <a:fillRect/>
                        </a:stretch>
                      </p:blipFill>
                      <p:spPr bwMode="auto">
                        <a:xfrm>
                          <a:off x="1056" y="1445"/>
                          <a:ext cx="216"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Line 112"/>
            <p:cNvSpPr>
              <a:spLocks noChangeShapeType="1"/>
            </p:cNvSpPr>
            <p:nvPr/>
          </p:nvSpPr>
          <p:spPr bwMode="auto">
            <a:xfrm>
              <a:off x="1152" y="120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7" name="Line 113"/>
            <p:cNvSpPr>
              <a:spLocks noChangeShapeType="1"/>
            </p:cNvSpPr>
            <p:nvPr/>
          </p:nvSpPr>
          <p:spPr bwMode="auto">
            <a:xfrm>
              <a:off x="1376" y="1560"/>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pSp>
          <p:nvGrpSpPr>
            <p:cNvPr id="28" name="Group 114"/>
            <p:cNvGrpSpPr>
              <a:grpSpLocks/>
            </p:cNvGrpSpPr>
            <p:nvPr/>
          </p:nvGrpSpPr>
          <p:grpSpPr bwMode="auto">
            <a:xfrm>
              <a:off x="864" y="1488"/>
              <a:ext cx="256" cy="144"/>
              <a:chOff x="2720" y="2064"/>
              <a:chExt cx="256" cy="144"/>
            </a:xfrm>
          </p:grpSpPr>
          <p:sp>
            <p:nvSpPr>
              <p:cNvPr id="33" name="Line 115"/>
              <p:cNvSpPr>
                <a:spLocks noChangeShapeType="1"/>
              </p:cNvSpPr>
              <p:nvPr/>
            </p:nvSpPr>
            <p:spPr bwMode="auto">
              <a:xfrm>
                <a:off x="2720" y="2136"/>
                <a:ext cx="160" cy="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34" name="Object 116"/>
              <p:cNvGraphicFramePr>
                <a:graphicFrameLocks noChangeAspect="1"/>
              </p:cNvGraphicFramePr>
              <p:nvPr/>
            </p:nvGraphicFramePr>
            <p:xfrm>
              <a:off x="2816" y="2064"/>
              <a:ext cx="160" cy="144"/>
            </p:xfrm>
            <a:graphic>
              <a:graphicData uri="http://schemas.openxmlformats.org/presentationml/2006/ole">
                <mc:AlternateContent xmlns:mc="http://schemas.openxmlformats.org/markup-compatibility/2006">
                  <mc:Choice xmlns:v="urn:schemas-microsoft-com:vml" Requires="v">
                    <p:oleObj spid="_x0000_s91900" name="Equation" r:id="rId87" imgW="104737" imgH="104734" progId="Equation.3">
                      <p:embed/>
                    </p:oleObj>
                  </mc:Choice>
                  <mc:Fallback>
                    <p:oleObj name="Equation" r:id="rId87" imgW="104737" imgH="104734" progId="Equation.3">
                      <p:embed/>
                      <p:pic>
                        <p:nvPicPr>
                          <p:cNvPr id="0" name=""/>
                          <p:cNvPicPr>
                            <a:picLocks noChangeAspect="1" noChangeArrowheads="1"/>
                          </p:cNvPicPr>
                          <p:nvPr/>
                        </p:nvPicPr>
                        <p:blipFill>
                          <a:blip r:embed="rId88">
                            <a:extLst>
                              <a:ext uri="{28A0092B-C50C-407E-A947-70E740481C1C}">
                                <a14:useLocalDpi xmlns:a14="http://schemas.microsoft.com/office/drawing/2010/main" val="0"/>
                              </a:ext>
                            </a:extLst>
                          </a:blip>
                          <a:srcRect/>
                          <a:stretch>
                            <a:fillRect/>
                          </a:stretch>
                        </p:blipFill>
                        <p:spPr bwMode="auto">
                          <a:xfrm>
                            <a:off x="2816" y="2064"/>
                            <a:ext cx="16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 name="Object 117"/>
            <p:cNvGraphicFramePr>
              <a:graphicFrameLocks noChangeAspect="1"/>
            </p:cNvGraphicFramePr>
            <p:nvPr/>
          </p:nvGraphicFramePr>
          <p:xfrm>
            <a:off x="1104" y="1632"/>
            <a:ext cx="144" cy="144"/>
          </p:xfrm>
          <a:graphic>
            <a:graphicData uri="http://schemas.openxmlformats.org/presentationml/2006/ole">
              <mc:AlternateContent xmlns:mc="http://schemas.openxmlformats.org/markup-compatibility/2006">
                <mc:Choice xmlns:v="urn:schemas-microsoft-com:vml" Requires="v">
                  <p:oleObj spid="_x0000_s91901" name="Equation" r:id="rId89" imgW="104737" imgH="104734" progId="Equation.3">
                    <p:embed/>
                  </p:oleObj>
                </mc:Choice>
                <mc:Fallback>
                  <p:oleObj name="Equation" r:id="rId89" imgW="104737" imgH="104734" progId="Equation.3">
                    <p:embed/>
                    <p:pic>
                      <p:nvPicPr>
                        <p:cNvPr id="0" name=""/>
                        <p:cNvPicPr>
                          <a:picLocks noChangeAspect="1" noChangeArrowheads="1"/>
                        </p:cNvPicPr>
                        <p:nvPr/>
                      </p:nvPicPr>
                      <p:blipFill>
                        <a:blip r:embed="rId90">
                          <a:extLst>
                            <a:ext uri="{28A0092B-C50C-407E-A947-70E740481C1C}">
                              <a14:useLocalDpi xmlns:a14="http://schemas.microsoft.com/office/drawing/2010/main" val="0"/>
                            </a:ext>
                          </a:extLst>
                        </a:blip>
                        <a:srcRect/>
                        <a:stretch>
                          <a:fillRect/>
                        </a:stretch>
                      </p:blipFill>
                      <p:spPr bwMode="auto">
                        <a:xfrm>
                          <a:off x="1104" y="1632"/>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118"/>
            <p:cNvSpPr>
              <a:spLocks noChangeShapeType="1"/>
            </p:cNvSpPr>
            <p:nvPr/>
          </p:nvSpPr>
          <p:spPr bwMode="auto">
            <a:xfrm>
              <a:off x="1152" y="1680"/>
              <a:ext cx="0" cy="240"/>
            </a:xfrm>
            <a:prstGeom prst="line">
              <a:avLst/>
            </a:prstGeom>
            <a:noFill/>
            <a:ln w="222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31" name="AutoShape 119"/>
            <p:cNvSpPr>
              <a:spLocks noChangeArrowheads="1"/>
            </p:cNvSpPr>
            <p:nvPr/>
          </p:nvSpPr>
          <p:spPr bwMode="auto">
            <a:xfrm>
              <a:off x="1056" y="1440"/>
              <a:ext cx="240" cy="240"/>
            </a:xfrm>
            <a:prstGeom prst="flowChartConnector">
              <a:avLst/>
            </a:prstGeom>
            <a:noFill/>
            <a:ln w="3175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2" name="AutoShape 120"/>
            <p:cNvSpPr>
              <a:spLocks noChangeArrowheads="1"/>
            </p:cNvSpPr>
            <p:nvPr/>
          </p:nvSpPr>
          <p:spPr bwMode="auto">
            <a:xfrm>
              <a:off x="1296" y="1536"/>
              <a:ext cx="60" cy="48"/>
            </a:xfrm>
            <a:prstGeom prst="flowChartConnector">
              <a:avLst/>
            </a:prstGeom>
            <a:solidFill>
              <a:schemeClr val="bg1"/>
            </a:solidFill>
            <a:ln w="22225">
              <a:solidFill>
                <a:srgbClr val="FF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121" name="Rectangle 121"/>
          <p:cNvSpPr>
            <a:spLocks noChangeArrowheads="1"/>
          </p:cNvSpPr>
          <p:nvPr/>
        </p:nvSpPr>
        <p:spPr bwMode="auto">
          <a:xfrm>
            <a:off x="695400" y="4149080"/>
            <a:ext cx="7200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chemeClr val="accent2"/>
                </a:solidFill>
              </a:rPr>
              <a:t>◆</a:t>
            </a:r>
            <a:r>
              <a:rPr lang="zh-CN" altLang="en-US" dirty="0"/>
              <a:t>受主能级处于禁带中</a:t>
            </a:r>
            <a:r>
              <a:rPr lang="zh-CN" altLang="en-US" dirty="0" smtClean="0"/>
              <a:t>，但</a:t>
            </a:r>
            <a:r>
              <a:rPr lang="zh-CN" altLang="en-US" dirty="0"/>
              <a:t>接近满带顶 。　　</a:t>
            </a:r>
          </a:p>
        </p:txBody>
      </p:sp>
      <p:grpSp>
        <p:nvGrpSpPr>
          <p:cNvPr id="122" name="Group 125"/>
          <p:cNvGrpSpPr>
            <a:grpSpLocks/>
          </p:cNvGrpSpPr>
          <p:nvPr/>
        </p:nvGrpSpPr>
        <p:grpSpPr bwMode="auto">
          <a:xfrm>
            <a:off x="7896200" y="980728"/>
            <a:ext cx="3751262" cy="4572000"/>
            <a:chOff x="3157" y="720"/>
            <a:chExt cx="2363" cy="2880"/>
          </a:xfrm>
        </p:grpSpPr>
        <p:sp>
          <p:nvSpPr>
            <p:cNvPr id="123" name="Line 126"/>
            <p:cNvSpPr>
              <a:spLocks noChangeShapeType="1"/>
            </p:cNvSpPr>
            <p:nvPr/>
          </p:nvSpPr>
          <p:spPr bwMode="auto">
            <a:xfrm>
              <a:off x="3602" y="1488"/>
              <a:ext cx="13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27"/>
            <p:cNvSpPr>
              <a:spLocks noChangeShapeType="1"/>
            </p:cNvSpPr>
            <p:nvPr/>
          </p:nvSpPr>
          <p:spPr bwMode="auto">
            <a:xfrm>
              <a:off x="3266" y="1488"/>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28"/>
            <p:cNvSpPr>
              <a:spLocks noChangeShapeType="1"/>
            </p:cNvSpPr>
            <p:nvPr/>
          </p:nvSpPr>
          <p:spPr bwMode="auto">
            <a:xfrm>
              <a:off x="3890" y="1392"/>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129"/>
            <p:cNvSpPr>
              <a:spLocks noChangeShapeType="1"/>
            </p:cNvSpPr>
            <p:nvPr/>
          </p:nvSpPr>
          <p:spPr bwMode="auto">
            <a:xfrm>
              <a:off x="3890" y="1296"/>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130"/>
            <p:cNvSpPr>
              <a:spLocks noChangeShapeType="1"/>
            </p:cNvSpPr>
            <p:nvPr/>
          </p:nvSpPr>
          <p:spPr bwMode="auto">
            <a:xfrm>
              <a:off x="3890" y="1248"/>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131"/>
            <p:cNvSpPr>
              <a:spLocks noChangeShapeType="1"/>
            </p:cNvSpPr>
            <p:nvPr/>
          </p:nvSpPr>
          <p:spPr bwMode="auto">
            <a:xfrm>
              <a:off x="3890" y="1200"/>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132"/>
            <p:cNvSpPr>
              <a:spLocks noChangeShapeType="1"/>
            </p:cNvSpPr>
            <p:nvPr/>
          </p:nvSpPr>
          <p:spPr bwMode="auto">
            <a:xfrm flipV="1">
              <a:off x="3890" y="720"/>
              <a:ext cx="0" cy="768"/>
            </a:xfrm>
            <a:prstGeom prst="line">
              <a:avLst/>
            </a:prstGeom>
            <a:noFill/>
            <a:ln w="222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133"/>
            <p:cNvSpPr>
              <a:spLocks noChangeShapeType="1"/>
            </p:cNvSpPr>
            <p:nvPr/>
          </p:nvSpPr>
          <p:spPr bwMode="auto">
            <a:xfrm>
              <a:off x="3890" y="1488"/>
              <a:ext cx="0" cy="206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134"/>
            <p:cNvSpPr>
              <a:spLocks noChangeShapeType="1"/>
            </p:cNvSpPr>
            <p:nvPr/>
          </p:nvSpPr>
          <p:spPr bwMode="auto">
            <a:xfrm>
              <a:off x="3216" y="3024"/>
              <a:ext cx="17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135"/>
            <p:cNvSpPr>
              <a:spLocks noChangeShapeType="1"/>
            </p:cNvSpPr>
            <p:nvPr/>
          </p:nvSpPr>
          <p:spPr bwMode="auto">
            <a:xfrm>
              <a:off x="3890" y="3120"/>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136"/>
            <p:cNvSpPr>
              <a:spLocks noChangeShapeType="1"/>
            </p:cNvSpPr>
            <p:nvPr/>
          </p:nvSpPr>
          <p:spPr bwMode="auto">
            <a:xfrm>
              <a:off x="3890" y="3264"/>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137"/>
            <p:cNvSpPr>
              <a:spLocks noChangeShapeType="1"/>
            </p:cNvSpPr>
            <p:nvPr/>
          </p:nvSpPr>
          <p:spPr bwMode="auto">
            <a:xfrm>
              <a:off x="3890" y="3408"/>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138"/>
            <p:cNvSpPr>
              <a:spLocks noChangeShapeType="1"/>
            </p:cNvSpPr>
            <p:nvPr/>
          </p:nvSpPr>
          <p:spPr bwMode="auto">
            <a:xfrm>
              <a:off x="3890" y="3552"/>
              <a:ext cx="105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AutoShape 139"/>
            <p:cNvSpPr>
              <a:spLocks noChangeArrowheads="1"/>
            </p:cNvSpPr>
            <p:nvPr/>
          </p:nvSpPr>
          <p:spPr bwMode="auto">
            <a:xfrm>
              <a:off x="4992" y="2928"/>
              <a:ext cx="528" cy="288"/>
            </a:xfrm>
            <a:prstGeom prst="wedgeEllipseCallout">
              <a:avLst>
                <a:gd name="adj1" fmla="val -130116"/>
                <a:gd name="adj2" fmla="val 104167"/>
              </a:avLst>
            </a:prstGeom>
            <a:solidFill>
              <a:srgbClr val="FF66CC"/>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满带</a:t>
              </a:r>
              <a:endParaRPr lang="zh-CN" altLang="en-US" sz="2000">
                <a:solidFill>
                  <a:schemeClr val="tx2"/>
                </a:solidFill>
              </a:endParaRPr>
            </a:p>
          </p:txBody>
        </p:sp>
        <p:sp>
          <p:nvSpPr>
            <p:cNvPr id="137" name="AutoShape 140"/>
            <p:cNvSpPr>
              <a:spLocks noChangeArrowheads="1"/>
            </p:cNvSpPr>
            <p:nvPr/>
          </p:nvSpPr>
          <p:spPr bwMode="auto">
            <a:xfrm>
              <a:off x="4658" y="816"/>
              <a:ext cx="528" cy="256"/>
            </a:xfrm>
            <a:prstGeom prst="wedgeRectCallout">
              <a:avLst>
                <a:gd name="adj1" fmla="val -55116"/>
                <a:gd name="adj2" fmla="val 147657"/>
              </a:avLst>
            </a:prstGeom>
            <a:solidFill>
              <a:srgbClr val="99CC00"/>
            </a:solidFill>
            <a:ln w="9525">
              <a:solidFill>
                <a:schemeClr val="tx1"/>
              </a:solidFill>
              <a:miter lim="800000"/>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导带</a:t>
              </a:r>
              <a:endParaRPr lang="zh-CN" altLang="en-US" sz="2000">
                <a:solidFill>
                  <a:schemeClr val="accent2"/>
                </a:solidFill>
              </a:endParaRPr>
            </a:p>
          </p:txBody>
        </p:sp>
        <p:sp>
          <p:nvSpPr>
            <p:cNvPr id="138" name="AutoShape 141"/>
            <p:cNvSpPr>
              <a:spLocks noChangeArrowheads="1"/>
            </p:cNvSpPr>
            <p:nvPr/>
          </p:nvSpPr>
          <p:spPr bwMode="auto">
            <a:xfrm>
              <a:off x="3984" y="3504"/>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9" name="AutoShape 142"/>
            <p:cNvSpPr>
              <a:spLocks noChangeArrowheads="1"/>
            </p:cNvSpPr>
            <p:nvPr/>
          </p:nvSpPr>
          <p:spPr bwMode="auto">
            <a:xfrm>
              <a:off x="4032" y="336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0" name="AutoShape 143"/>
            <p:cNvSpPr>
              <a:spLocks noChangeArrowheads="1"/>
            </p:cNvSpPr>
            <p:nvPr/>
          </p:nvSpPr>
          <p:spPr bwMode="auto">
            <a:xfrm>
              <a:off x="4368" y="321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1" name="AutoShape 144"/>
            <p:cNvSpPr>
              <a:spLocks noChangeArrowheads="1"/>
            </p:cNvSpPr>
            <p:nvPr/>
          </p:nvSpPr>
          <p:spPr bwMode="auto">
            <a:xfrm>
              <a:off x="4464" y="3072"/>
              <a:ext cx="96" cy="96"/>
            </a:xfrm>
            <a:prstGeom prst="flowChartConnector">
              <a:avLst/>
            </a:prstGeom>
            <a:solidFill>
              <a:schemeClr val="bg1"/>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2" name="AutoShape 145"/>
            <p:cNvSpPr>
              <a:spLocks noChangeArrowheads="1"/>
            </p:cNvSpPr>
            <p:nvPr/>
          </p:nvSpPr>
          <p:spPr bwMode="auto">
            <a:xfrm>
              <a:off x="4080" y="2928"/>
              <a:ext cx="96" cy="96"/>
            </a:xfrm>
            <a:prstGeom prst="flowChartConnector">
              <a:avLst/>
            </a:prstGeom>
            <a:solidFill>
              <a:schemeClr val="bg1"/>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3" name="Line 146"/>
            <p:cNvSpPr>
              <a:spLocks noChangeShapeType="1"/>
            </p:cNvSpPr>
            <p:nvPr/>
          </p:nvSpPr>
          <p:spPr bwMode="auto">
            <a:xfrm>
              <a:off x="3890" y="2688"/>
              <a:ext cx="110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AutoShape 147"/>
            <p:cNvSpPr>
              <a:spLocks noChangeArrowheads="1"/>
            </p:cNvSpPr>
            <p:nvPr/>
          </p:nvSpPr>
          <p:spPr bwMode="auto">
            <a:xfrm>
              <a:off x="4464" y="264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5" name="AutoShape 148"/>
            <p:cNvSpPr>
              <a:spLocks noChangeArrowheads="1"/>
            </p:cNvSpPr>
            <p:nvPr/>
          </p:nvSpPr>
          <p:spPr bwMode="auto">
            <a:xfrm>
              <a:off x="4080" y="264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6" name="Line 149"/>
            <p:cNvSpPr>
              <a:spLocks noChangeShapeType="1"/>
            </p:cNvSpPr>
            <p:nvPr/>
          </p:nvSpPr>
          <p:spPr bwMode="auto">
            <a:xfrm flipV="1">
              <a:off x="4512" y="2736"/>
              <a:ext cx="0" cy="3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150"/>
            <p:cNvSpPr>
              <a:spLocks noChangeShapeType="1"/>
            </p:cNvSpPr>
            <p:nvPr/>
          </p:nvSpPr>
          <p:spPr bwMode="auto">
            <a:xfrm flipV="1">
              <a:off x="4130" y="2736"/>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8" name="Object 151"/>
            <p:cNvGraphicFramePr>
              <a:graphicFrameLocks noChangeAspect="1"/>
            </p:cNvGraphicFramePr>
            <p:nvPr/>
          </p:nvGraphicFramePr>
          <p:xfrm>
            <a:off x="3392" y="2717"/>
            <a:ext cx="469" cy="259"/>
          </p:xfrm>
          <a:graphic>
            <a:graphicData uri="http://schemas.openxmlformats.org/presentationml/2006/ole">
              <mc:AlternateContent xmlns:mc="http://schemas.openxmlformats.org/markup-compatibility/2006">
                <mc:Choice xmlns:v="urn:schemas-microsoft-com:vml" Requires="v">
                  <p:oleObj spid="_x0000_s91902" name="公式" r:id="rId91" imgW="317087" imgH="215619" progId="Equation.3">
                    <p:embed/>
                  </p:oleObj>
                </mc:Choice>
                <mc:Fallback>
                  <p:oleObj name="公式" r:id="rId91" imgW="317087" imgH="215619" progId="Equation.3">
                    <p:embed/>
                    <p:pic>
                      <p:nvPicPr>
                        <p:cNvPr id="0" name=""/>
                        <p:cNvPicPr>
                          <a:picLocks noChangeAspect="1" noChangeArrowheads="1"/>
                        </p:cNvPicPr>
                        <p:nvPr/>
                      </p:nvPicPr>
                      <p:blipFill>
                        <a:blip r:embed="rId92">
                          <a:extLst>
                            <a:ext uri="{28A0092B-C50C-407E-A947-70E740481C1C}">
                              <a14:useLocalDpi xmlns:a14="http://schemas.microsoft.com/office/drawing/2010/main" val="0"/>
                            </a:ext>
                          </a:extLst>
                        </a:blip>
                        <a:srcRect/>
                        <a:stretch>
                          <a:fillRect/>
                        </a:stretch>
                      </p:blipFill>
                      <p:spPr bwMode="auto">
                        <a:xfrm>
                          <a:off x="3392" y="2717"/>
                          <a:ext cx="469" cy="259"/>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9" name="Line 152"/>
            <p:cNvSpPr>
              <a:spLocks noChangeShapeType="1"/>
            </p:cNvSpPr>
            <p:nvPr/>
          </p:nvSpPr>
          <p:spPr bwMode="auto">
            <a:xfrm>
              <a:off x="3698" y="244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153"/>
            <p:cNvSpPr>
              <a:spLocks noChangeShapeType="1"/>
            </p:cNvSpPr>
            <p:nvPr/>
          </p:nvSpPr>
          <p:spPr bwMode="auto">
            <a:xfrm flipV="1">
              <a:off x="3698" y="2976"/>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1" name="Object 154"/>
            <p:cNvGraphicFramePr>
              <a:graphicFrameLocks noChangeAspect="1"/>
            </p:cNvGraphicFramePr>
            <p:nvPr/>
          </p:nvGraphicFramePr>
          <p:xfrm>
            <a:off x="3157" y="2026"/>
            <a:ext cx="553" cy="326"/>
          </p:xfrm>
          <a:graphic>
            <a:graphicData uri="http://schemas.openxmlformats.org/presentationml/2006/ole">
              <mc:AlternateContent xmlns:mc="http://schemas.openxmlformats.org/markup-compatibility/2006">
                <mc:Choice xmlns:v="urn:schemas-microsoft-com:vml" Requires="v">
                  <p:oleObj spid="_x0000_s91903" name="公式" r:id="rId93" imgW="304668" imgH="241195" progId="Equation.3">
                    <p:embed/>
                  </p:oleObj>
                </mc:Choice>
                <mc:Fallback>
                  <p:oleObj name="公式" r:id="rId93" imgW="304668" imgH="241195" progId="Equation.3">
                    <p:embed/>
                    <p:pic>
                      <p:nvPicPr>
                        <p:cNvPr id="0" name=""/>
                        <p:cNvPicPr>
                          <a:picLocks noChangeAspect="1" noChangeArrowheads="1"/>
                        </p:cNvPicPr>
                        <p:nvPr/>
                      </p:nvPicPr>
                      <p:blipFill>
                        <a:blip r:embed="rId94">
                          <a:extLst>
                            <a:ext uri="{28A0092B-C50C-407E-A947-70E740481C1C}">
                              <a14:useLocalDpi xmlns:a14="http://schemas.microsoft.com/office/drawing/2010/main" val="0"/>
                            </a:ext>
                          </a:extLst>
                        </a:blip>
                        <a:srcRect/>
                        <a:stretch>
                          <a:fillRect/>
                        </a:stretch>
                      </p:blipFill>
                      <p:spPr bwMode="auto">
                        <a:xfrm>
                          <a:off x="3157" y="2026"/>
                          <a:ext cx="553" cy="32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2" name="Line 155"/>
            <p:cNvSpPr>
              <a:spLocks noChangeShapeType="1"/>
            </p:cNvSpPr>
            <p:nvPr/>
          </p:nvSpPr>
          <p:spPr bwMode="auto">
            <a:xfrm>
              <a:off x="3362" y="1488"/>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156"/>
            <p:cNvSpPr>
              <a:spLocks noChangeShapeType="1"/>
            </p:cNvSpPr>
            <p:nvPr/>
          </p:nvSpPr>
          <p:spPr bwMode="auto">
            <a:xfrm flipV="1">
              <a:off x="3362" y="2352"/>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AutoShape 157"/>
            <p:cNvSpPr>
              <a:spLocks noChangeArrowheads="1"/>
            </p:cNvSpPr>
            <p:nvPr/>
          </p:nvSpPr>
          <p:spPr bwMode="auto">
            <a:xfrm>
              <a:off x="4752" y="2640"/>
              <a:ext cx="96" cy="96"/>
            </a:xfrm>
            <a:prstGeom prst="flowChartConnector">
              <a:avLst/>
            </a:prstGeom>
            <a:solidFill>
              <a:schemeClr val="bg1"/>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5" name="AutoShape 158"/>
            <p:cNvSpPr>
              <a:spLocks noChangeArrowheads="1"/>
            </p:cNvSpPr>
            <p:nvPr/>
          </p:nvSpPr>
          <p:spPr bwMode="auto">
            <a:xfrm>
              <a:off x="4272" y="2640"/>
              <a:ext cx="96" cy="96"/>
            </a:xfrm>
            <a:prstGeom prst="flowChartConnector">
              <a:avLst/>
            </a:prstGeom>
            <a:solidFill>
              <a:schemeClr val="bg1"/>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156" name="Object 159"/>
            <p:cNvGraphicFramePr>
              <a:graphicFrameLocks noChangeAspect="1"/>
            </p:cNvGraphicFramePr>
            <p:nvPr/>
          </p:nvGraphicFramePr>
          <p:xfrm>
            <a:off x="3600" y="768"/>
            <a:ext cx="225" cy="244"/>
          </p:xfrm>
          <a:graphic>
            <a:graphicData uri="http://schemas.openxmlformats.org/presentationml/2006/ole">
              <mc:AlternateContent xmlns:mc="http://schemas.openxmlformats.org/markup-compatibility/2006">
                <mc:Choice xmlns:v="urn:schemas-microsoft-com:vml" Requires="v">
                  <p:oleObj spid="_x0000_s91904" name="Equation" r:id="rId95" imgW="152268" imgH="164957" progId="Equation.3">
                    <p:embed/>
                  </p:oleObj>
                </mc:Choice>
                <mc:Fallback>
                  <p:oleObj name="Equation" r:id="rId95" imgW="152268" imgH="164957" progId="Equation.3">
                    <p:embed/>
                    <p:pic>
                      <p:nvPicPr>
                        <p:cNvPr id="0" name=""/>
                        <p:cNvPicPr>
                          <a:picLocks noChangeAspect="1" noChangeArrowheads="1"/>
                        </p:cNvPicPr>
                        <p:nvPr/>
                      </p:nvPicPr>
                      <p:blipFill>
                        <a:blip r:embed="rId96">
                          <a:extLst>
                            <a:ext uri="{28A0092B-C50C-407E-A947-70E740481C1C}">
                              <a14:useLocalDpi xmlns:a14="http://schemas.microsoft.com/office/drawing/2010/main" val="0"/>
                            </a:ext>
                          </a:extLst>
                        </a:blip>
                        <a:srcRect/>
                        <a:stretch>
                          <a:fillRect/>
                        </a:stretch>
                      </p:blipFill>
                      <p:spPr bwMode="auto">
                        <a:xfrm>
                          <a:off x="3600" y="768"/>
                          <a:ext cx="225"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7" name="AutoShape 160"/>
            <p:cNvSpPr>
              <a:spLocks noChangeArrowheads="1"/>
            </p:cNvSpPr>
            <p:nvPr/>
          </p:nvSpPr>
          <p:spPr bwMode="auto">
            <a:xfrm>
              <a:off x="4656" y="2208"/>
              <a:ext cx="816" cy="240"/>
            </a:xfrm>
            <a:prstGeom prst="wedgeRectCallout">
              <a:avLst>
                <a:gd name="adj1" fmla="val -70222"/>
                <a:gd name="adj2" fmla="val 145833"/>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sz="2000"/>
                <a:t>受主能级</a:t>
              </a:r>
            </a:p>
          </p:txBody>
        </p:sp>
        <p:sp>
          <p:nvSpPr>
            <p:cNvPr id="158" name="AutoShape 161"/>
            <p:cNvSpPr>
              <a:spLocks noChangeArrowheads="1"/>
            </p:cNvSpPr>
            <p:nvPr/>
          </p:nvSpPr>
          <p:spPr bwMode="auto">
            <a:xfrm>
              <a:off x="4272" y="3504"/>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9" name="AutoShape 162"/>
            <p:cNvSpPr>
              <a:spLocks noChangeArrowheads="1"/>
            </p:cNvSpPr>
            <p:nvPr/>
          </p:nvSpPr>
          <p:spPr bwMode="auto">
            <a:xfrm>
              <a:off x="4320" y="3360"/>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0" name="AutoShape 163"/>
            <p:cNvSpPr>
              <a:spLocks noChangeArrowheads="1"/>
            </p:cNvSpPr>
            <p:nvPr/>
          </p:nvSpPr>
          <p:spPr bwMode="auto">
            <a:xfrm>
              <a:off x="4080" y="3216"/>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1" name="AutoShape 164"/>
            <p:cNvSpPr>
              <a:spLocks noChangeArrowheads="1"/>
            </p:cNvSpPr>
            <p:nvPr/>
          </p:nvSpPr>
          <p:spPr bwMode="auto">
            <a:xfrm>
              <a:off x="4128" y="3072"/>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2" name="AutoShape 165"/>
            <p:cNvSpPr>
              <a:spLocks noChangeArrowheads="1"/>
            </p:cNvSpPr>
            <p:nvPr/>
          </p:nvSpPr>
          <p:spPr bwMode="auto">
            <a:xfrm>
              <a:off x="4608" y="2928"/>
              <a:ext cx="96" cy="96"/>
            </a:xfrm>
            <a:prstGeom prst="flowChartConnector">
              <a:avLst/>
            </a:prstGeom>
            <a:solidFill>
              <a:srgbClr val="FF0000"/>
            </a:solidFill>
            <a:ln w="19050">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63" name="Group 171"/>
          <p:cNvGrpSpPr>
            <a:grpSpLocks/>
          </p:cNvGrpSpPr>
          <p:nvPr/>
        </p:nvGrpSpPr>
        <p:grpSpPr bwMode="auto">
          <a:xfrm>
            <a:off x="695400" y="4869160"/>
            <a:ext cx="3888432" cy="684213"/>
            <a:chOff x="432" y="3113"/>
            <a:chExt cx="2221" cy="431"/>
          </a:xfrm>
        </p:grpSpPr>
        <p:grpSp>
          <p:nvGrpSpPr>
            <p:cNvPr id="164" name="Group 32"/>
            <p:cNvGrpSpPr>
              <a:grpSpLocks/>
            </p:cNvGrpSpPr>
            <p:nvPr/>
          </p:nvGrpSpPr>
          <p:grpSpPr bwMode="auto">
            <a:xfrm>
              <a:off x="1247" y="3113"/>
              <a:ext cx="1406" cy="431"/>
              <a:chOff x="1450" y="7"/>
              <a:chExt cx="3039" cy="401"/>
            </a:xfrm>
          </p:grpSpPr>
          <p:sp>
            <p:nvSpPr>
              <p:cNvPr id="16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165" name="Group 122"/>
            <p:cNvGrpSpPr>
              <a:grpSpLocks/>
            </p:cNvGrpSpPr>
            <p:nvPr/>
          </p:nvGrpSpPr>
          <p:grpSpPr bwMode="auto">
            <a:xfrm>
              <a:off x="432" y="3168"/>
              <a:ext cx="2154" cy="352"/>
              <a:chOff x="432" y="3168"/>
              <a:chExt cx="2154" cy="352"/>
            </a:xfrm>
          </p:grpSpPr>
          <p:graphicFrame>
            <p:nvGraphicFramePr>
              <p:cNvPr id="166" name="Object 123"/>
              <p:cNvGraphicFramePr>
                <a:graphicFrameLocks noChangeAspect="1"/>
              </p:cNvGraphicFramePr>
              <p:nvPr/>
            </p:nvGraphicFramePr>
            <p:xfrm>
              <a:off x="1316" y="3168"/>
              <a:ext cx="1270" cy="352"/>
            </p:xfrm>
            <a:graphic>
              <a:graphicData uri="http://schemas.openxmlformats.org/presentationml/2006/ole">
                <mc:AlternateContent xmlns:mc="http://schemas.openxmlformats.org/markup-compatibility/2006">
                  <mc:Choice xmlns:v="urn:schemas-microsoft-com:vml" Requires="v">
                    <p:oleObj spid="_x0000_s91905" name="公式" r:id="rId97" imgW="863225" imgH="241195" progId="Equation.3">
                      <p:embed/>
                    </p:oleObj>
                  </mc:Choice>
                  <mc:Fallback>
                    <p:oleObj name="公式" r:id="rId97" imgW="863225" imgH="241195" progId="Equation.3">
                      <p:embed/>
                      <p:pic>
                        <p:nvPicPr>
                          <p:cNvPr id="0" name=""/>
                          <p:cNvPicPr>
                            <a:picLocks noChangeAspect="1" noChangeArrowheads="1"/>
                          </p:cNvPicPr>
                          <p:nvPr/>
                        </p:nvPicPr>
                        <p:blipFill>
                          <a:blip r:embed="rId98">
                            <a:extLst>
                              <a:ext uri="{28A0092B-C50C-407E-A947-70E740481C1C}">
                                <a14:useLocalDpi xmlns:a14="http://schemas.microsoft.com/office/drawing/2010/main" val="0"/>
                              </a:ext>
                            </a:extLst>
                          </a:blip>
                          <a:srcRect/>
                          <a:stretch>
                            <a:fillRect/>
                          </a:stretch>
                        </p:blipFill>
                        <p:spPr bwMode="auto">
                          <a:xfrm>
                            <a:off x="1316" y="3168"/>
                            <a:ext cx="1270" cy="35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 name="Rectangle 124"/>
              <p:cNvSpPr>
                <a:spLocks noChangeArrowheads="1"/>
              </p:cNvSpPr>
              <p:nvPr/>
            </p:nvSpPr>
            <p:spPr bwMode="auto">
              <a:xfrm>
                <a:off x="432" y="3168"/>
                <a:ext cx="8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a:solidFill>
                      <a:schemeClr val="accent2"/>
                    </a:solidFill>
                  </a:rPr>
                  <a:t>◆</a:t>
                </a:r>
                <a:r>
                  <a:rPr lang="zh-CN" altLang="en-US"/>
                  <a:t>电离能</a:t>
                </a:r>
              </a:p>
            </p:txBody>
          </p:sp>
        </p:grpSp>
      </p:grpSp>
    </p:spTree>
    <p:extLst>
      <p:ext uri="{BB962C8B-B14F-4D97-AF65-F5344CB8AC3E}">
        <p14:creationId xmlns:p14="http://schemas.microsoft.com/office/powerpoint/2010/main" val="2892118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wipe(left)">
                                      <p:cBhvr>
                                        <p:cTn id="22" dur="5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wipe(left)">
                                      <p:cBhvr>
                                        <p:cTn id="27" dur="500"/>
                                        <p:tgtEl>
                                          <p:spTgt spid="1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
                                        </p:tgtEl>
                                        <p:attrNameLst>
                                          <p:attrName>style.visibility</p:attrName>
                                        </p:attrNameLst>
                                      </p:cBhvr>
                                      <p:to>
                                        <p:strVal val="visible"/>
                                      </p:to>
                                    </p:set>
                                    <p:animEffect transition="in" filter="wipe(left)">
                                      <p:cBhvr>
                                        <p:cTn id="32" dur="500"/>
                                        <p:tgtEl>
                                          <p:spTgt spid="1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autoUpdateAnimBg="0"/>
      <p:bldP spid="5" grpId="0" autoUpdateAnimBg="0"/>
      <p:bldP spid="6" grpId="0" autoUpdateAnimBg="0"/>
      <p:bldP spid="12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7"/>
          <p:cNvSpPr txBox="1">
            <a:spLocks noChangeArrowheads="1"/>
          </p:cNvSpPr>
          <p:nvPr/>
        </p:nvSpPr>
        <p:spPr bwMode="auto">
          <a:xfrm>
            <a:off x="1919536" y="1556792"/>
            <a:ext cx="7345362" cy="346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lnSpc>
                <a:spcPct val="200000"/>
              </a:lnSpc>
            </a:pPr>
            <a:r>
              <a:rPr lang="zh-CN" altLang="en-US" sz="3600" dirty="0">
                <a:latin typeface="宋体" panose="02010600030101010101" pitchFamily="2" charset="-122"/>
                <a:ea typeface="宋体" panose="02010600030101010101" pitchFamily="2" charset="-122"/>
              </a:rPr>
              <a:t>记忆口诀</a:t>
            </a:r>
            <a:r>
              <a:rPr lang="zh-CN" altLang="en-US" dirty="0">
                <a:latin typeface="宋体" panose="02010600030101010101" pitchFamily="2" charset="-122"/>
                <a:ea typeface="宋体" panose="02010600030101010101" pitchFamily="2" charset="-122"/>
              </a:rPr>
              <a:t>         </a:t>
            </a:r>
          </a:p>
          <a:p>
            <a:pPr algn="ctr" eaLnBrk="1" hangingPunct="1">
              <a:lnSpc>
                <a:spcPct val="200000"/>
              </a:lnSpc>
            </a:pPr>
            <a:r>
              <a:rPr lang="en-US" altLang="zh-CN" sz="4000" dirty="0">
                <a:solidFill>
                  <a:srgbClr val="0000FF"/>
                </a:solidFill>
              </a:rPr>
              <a:t>N</a:t>
            </a:r>
            <a:r>
              <a:rPr lang="zh-CN" altLang="en-US" sz="4000" dirty="0">
                <a:solidFill>
                  <a:srgbClr val="0000FF"/>
                </a:solidFill>
              </a:rPr>
              <a:t>电四五 施主导底</a:t>
            </a:r>
          </a:p>
          <a:p>
            <a:pPr algn="ctr" eaLnBrk="1" hangingPunct="1">
              <a:lnSpc>
                <a:spcPct val="200000"/>
              </a:lnSpc>
            </a:pPr>
            <a:r>
              <a:rPr lang="en-US" altLang="zh-CN" sz="4000" dirty="0">
                <a:solidFill>
                  <a:srgbClr val="0000FF"/>
                </a:solidFill>
              </a:rPr>
              <a:t>P</a:t>
            </a:r>
            <a:r>
              <a:rPr lang="zh-CN" altLang="zh-CN" sz="4000" dirty="0">
                <a:solidFill>
                  <a:srgbClr val="0000FF"/>
                </a:solidFill>
              </a:rPr>
              <a:t>空四三 受主满顶</a:t>
            </a:r>
            <a:endParaRPr lang="zh-CN" altLang="en-US" sz="4000" dirty="0">
              <a:solidFill>
                <a:srgbClr val="0000FF"/>
              </a:solidFill>
            </a:endParaRPr>
          </a:p>
        </p:txBody>
      </p:sp>
    </p:spTree>
    <p:extLst>
      <p:ext uri="{BB962C8B-B14F-4D97-AF65-F5344CB8AC3E}">
        <p14:creationId xmlns:p14="http://schemas.microsoft.com/office/powerpoint/2010/main" val="1814205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90" y="26007"/>
            <a:ext cx="411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800" dirty="0"/>
              <a:t>二、 半导体的光学性质</a:t>
            </a:r>
          </a:p>
        </p:txBody>
      </p:sp>
      <p:sp>
        <p:nvSpPr>
          <p:cNvPr id="3" name="Rectangle 3"/>
          <p:cNvSpPr>
            <a:spLocks noChangeArrowheads="1"/>
          </p:cNvSpPr>
          <p:nvPr/>
        </p:nvSpPr>
        <p:spPr bwMode="auto">
          <a:xfrm>
            <a:off x="263352" y="687088"/>
            <a:ext cx="11028734"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半导体受到光的照射，其导电性能显著增加，即电导率增加的现象，称为光电导效应．当光子的能量大于禁带宽度时，即当</a:t>
            </a:r>
          </a:p>
        </p:txBody>
      </p:sp>
      <p:sp>
        <p:nvSpPr>
          <p:cNvPr id="4" name="Rectangle 4"/>
          <p:cNvSpPr>
            <a:spLocks noChangeArrowheads="1"/>
          </p:cNvSpPr>
          <p:nvPr/>
        </p:nvSpPr>
        <p:spPr bwMode="auto">
          <a:xfrm>
            <a:off x="0" y="3575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 name="Object 5"/>
          <p:cNvGraphicFramePr>
            <a:graphicFrameLocks noChangeAspect="1"/>
          </p:cNvGraphicFramePr>
          <p:nvPr>
            <p:extLst>
              <p:ext uri="{D42A27DB-BD31-4B8C-83A1-F6EECF244321}">
                <p14:modId xmlns:p14="http://schemas.microsoft.com/office/powerpoint/2010/main" val="3445701026"/>
              </p:ext>
            </p:extLst>
          </p:nvPr>
        </p:nvGraphicFramePr>
        <p:xfrm>
          <a:off x="4727848" y="1916832"/>
          <a:ext cx="1512887" cy="579437"/>
        </p:xfrm>
        <a:graphic>
          <a:graphicData uri="http://schemas.openxmlformats.org/presentationml/2006/ole">
            <mc:AlternateContent xmlns:mc="http://schemas.openxmlformats.org/markup-compatibility/2006">
              <mc:Choice xmlns:v="urn:schemas-microsoft-com:vml" Requires="v">
                <p:oleObj spid="_x0000_s106502" name="公式" r:id="rId3" imgW="571252" imgH="215806" progId="Equation.3">
                  <p:embed/>
                </p:oleObj>
              </mc:Choice>
              <mc:Fallback>
                <p:oleObj name="公式" r:id="rId3" imgW="571252"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7848" y="1916832"/>
                        <a:ext cx="15128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6"/>
          <p:cNvSpPr>
            <a:spLocks noChangeArrowheads="1"/>
          </p:cNvSpPr>
          <p:nvPr/>
        </p:nvSpPr>
        <p:spPr bwMode="auto">
          <a:xfrm>
            <a:off x="323850" y="2522565"/>
            <a:ext cx="11748814"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    时，半导体中的电子吸收光子的能量，从满带跃迁到导带，从而使其电阻下降，电导增加，这种现象称为光电导效应． </a:t>
            </a:r>
          </a:p>
        </p:txBody>
      </p:sp>
      <p:sp>
        <p:nvSpPr>
          <p:cNvPr id="7" name="Rectangle 7"/>
          <p:cNvSpPr>
            <a:spLocks noChangeArrowheads="1"/>
          </p:cNvSpPr>
          <p:nvPr/>
        </p:nvSpPr>
        <p:spPr bwMode="auto">
          <a:xfrm>
            <a:off x="335360" y="3717032"/>
            <a:ext cx="115329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如果光照射掺杂半导体，电子吸收光子的能量，不仅可能使满带中的电子跃迁到导带，也可能使满带中的电子跃迁到杂质能级，或使杂质能级中的电子跃迁到导带．这些过程都能够使载流子增加．用光激发的载流子称为光生载流子．光生载流子数目越大．电导率增加越大．光电导效应是光敏电阻元件的原理．与普通的光电效应不同，这种光生载流子并没有逸出半导体外，所以光电导效应又称为</a:t>
            </a:r>
            <a:r>
              <a:rPr lang="zh-CN" altLang="en-US" dirty="0" smtClean="0"/>
              <a:t>内光电效应。</a:t>
            </a:r>
            <a:endParaRPr lang="zh-CN" altLang="en-US" dirty="0"/>
          </a:p>
        </p:txBody>
      </p:sp>
    </p:spTree>
    <p:extLst>
      <p:ext uri="{BB962C8B-B14F-4D97-AF65-F5344CB8AC3E}">
        <p14:creationId xmlns:p14="http://schemas.microsoft.com/office/powerpoint/2010/main" val="41089533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908720"/>
            <a:ext cx="123133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当半导体的温度增加时，电子受热激发而使半导体电导率增加的现象，称为热电导</a:t>
            </a:r>
            <a:r>
              <a:rPr lang="zh-CN" altLang="en-US" dirty="0" smtClean="0"/>
              <a:t>效应。</a:t>
            </a:r>
            <a:r>
              <a:rPr lang="zh-CN" altLang="en-US" b="0" dirty="0" smtClean="0">
                <a:ea typeface="宋体" panose="02010600030101010101" pitchFamily="2" charset="-122"/>
              </a:rPr>
              <a:t> </a:t>
            </a:r>
            <a:endParaRPr lang="zh-CN" altLang="en-US" b="0" dirty="0">
              <a:ea typeface="宋体" panose="02010600030101010101" pitchFamily="2" charset="-122"/>
            </a:endParaRPr>
          </a:p>
        </p:txBody>
      </p:sp>
      <p:sp>
        <p:nvSpPr>
          <p:cNvPr id="3" name="Rectangle 3"/>
          <p:cNvSpPr>
            <a:spLocks noChangeArrowheads="1"/>
          </p:cNvSpPr>
          <p:nvPr/>
        </p:nvSpPr>
        <p:spPr bwMode="auto">
          <a:xfrm>
            <a:off x="1379339" y="360779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4" name="Group 4"/>
          <p:cNvGrpSpPr>
            <a:grpSpLocks/>
          </p:cNvGrpSpPr>
          <p:nvPr/>
        </p:nvGrpSpPr>
        <p:grpSpPr bwMode="auto">
          <a:xfrm>
            <a:off x="191344" y="1508597"/>
            <a:ext cx="11809312" cy="2238376"/>
            <a:chOff x="295" y="835"/>
            <a:chExt cx="4899" cy="1410"/>
          </a:xfrm>
        </p:grpSpPr>
        <p:sp>
          <p:nvSpPr>
            <p:cNvPr id="5" name="Rectangle 5"/>
            <p:cNvSpPr>
              <a:spLocks noChangeArrowheads="1"/>
            </p:cNvSpPr>
            <p:nvPr/>
          </p:nvSpPr>
          <p:spPr bwMode="auto">
            <a:xfrm>
              <a:off x="295" y="835"/>
              <a:ext cx="4899" cy="1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与热电导效应不同，光电导效应与入射光的频率（或</a:t>
              </a:r>
              <a:r>
                <a:rPr lang="zh-CN" altLang="en-US" dirty="0" smtClean="0"/>
                <a:t>波长</a:t>
              </a:r>
              <a:r>
                <a:rPr lang="zh-CN" altLang="en-US" dirty="0"/>
                <a:t>）有关，即光电导效应要受式                  的限制．光电导效应对光的频率是有选择性的，热电导效应没有选择性．根据光电导效应和热电导效应制成的光敏电阻和热敏电阻已成为自动控制的重要元件之一． </a:t>
              </a:r>
            </a:p>
          </p:txBody>
        </p:sp>
        <p:graphicFrame>
          <p:nvGraphicFramePr>
            <p:cNvPr id="6" name="Object 6"/>
            <p:cNvGraphicFramePr>
              <a:graphicFrameLocks noChangeAspect="1"/>
            </p:cNvGraphicFramePr>
            <p:nvPr>
              <p:extLst>
                <p:ext uri="{D42A27DB-BD31-4B8C-83A1-F6EECF244321}">
                  <p14:modId xmlns:p14="http://schemas.microsoft.com/office/powerpoint/2010/main" val="2567840467"/>
                </p:ext>
              </p:extLst>
            </p:nvPr>
          </p:nvGraphicFramePr>
          <p:xfrm>
            <a:off x="504" y="1228"/>
            <a:ext cx="907" cy="348"/>
          </p:xfrm>
          <a:graphic>
            <a:graphicData uri="http://schemas.openxmlformats.org/presentationml/2006/ole">
              <mc:AlternateContent xmlns:mc="http://schemas.openxmlformats.org/markup-compatibility/2006">
                <mc:Choice xmlns:v="urn:schemas-microsoft-com:vml" Requires="v">
                  <p:oleObj spid="_x0000_s107526" name="公式" r:id="rId3" imgW="571252" imgH="215806" progId="Equation.3">
                    <p:embed/>
                  </p:oleObj>
                </mc:Choice>
                <mc:Fallback>
                  <p:oleObj name="公式" r:id="rId3" imgW="571252"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 y="1228"/>
                          <a:ext cx="90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Rectangle 7"/>
          <p:cNvSpPr>
            <a:spLocks noChangeArrowheads="1"/>
          </p:cNvSpPr>
          <p:nvPr/>
        </p:nvSpPr>
        <p:spPr bwMode="auto">
          <a:xfrm>
            <a:off x="191344" y="3635080"/>
            <a:ext cx="11809312"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不是所有的半导体都能发射光．例如：最常见的半导体硅和锗就不能发射光，这是由它们的能带性质所决定的．</a:t>
            </a:r>
            <a:r>
              <a:rPr lang="zh-CN" altLang="en-US" b="0" dirty="0">
                <a:ea typeface="宋体" panose="02010600030101010101" pitchFamily="2" charset="-122"/>
              </a:rPr>
              <a:t> </a:t>
            </a:r>
          </a:p>
        </p:txBody>
      </p:sp>
      <p:sp>
        <p:nvSpPr>
          <p:cNvPr id="8" name="Rectangle 8"/>
          <p:cNvSpPr>
            <a:spLocks noChangeArrowheads="1"/>
          </p:cNvSpPr>
          <p:nvPr/>
        </p:nvSpPr>
        <p:spPr bwMode="auto">
          <a:xfrm>
            <a:off x="263352" y="4941168"/>
            <a:ext cx="11593288"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目前，科学家正在努力寻求能使硅发光的方法，例如制作硅的纳米结构、超晶格微结构，如果能够成功，则将使微电子器件、光电子器件都做在一个硅片上，能大大提高效率，降低成本，这称为光电集成．</a:t>
            </a:r>
            <a:r>
              <a:rPr lang="zh-CN" altLang="en-US" b="0" dirty="0">
                <a:ea typeface="宋体" panose="02010600030101010101" pitchFamily="2" charset="-122"/>
              </a:rPr>
              <a:t> </a:t>
            </a:r>
          </a:p>
        </p:txBody>
      </p:sp>
    </p:spTree>
    <p:extLst>
      <p:ext uri="{BB962C8B-B14F-4D97-AF65-F5344CB8AC3E}">
        <p14:creationId xmlns:p14="http://schemas.microsoft.com/office/powerpoint/2010/main" val="12407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63352" y="116632"/>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三、 半导体器件原理</a:t>
            </a:r>
          </a:p>
        </p:txBody>
      </p:sp>
      <p:sp>
        <p:nvSpPr>
          <p:cNvPr id="46083" name="Text Box 3"/>
          <p:cNvSpPr txBox="1">
            <a:spLocks noChangeArrowheads="1"/>
          </p:cNvSpPr>
          <p:nvPr/>
        </p:nvSpPr>
        <p:spPr bwMode="auto">
          <a:xfrm>
            <a:off x="119336" y="692696"/>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1</a:t>
            </a:r>
            <a:r>
              <a:rPr lang="zh-CN" altLang="en-US"/>
              <a:t>、</a:t>
            </a:r>
            <a:r>
              <a:rPr lang="en-US" altLang="zh-CN"/>
              <a:t>p-n </a:t>
            </a:r>
            <a:r>
              <a:rPr lang="zh-CN" altLang="en-US"/>
              <a:t>结</a:t>
            </a:r>
          </a:p>
        </p:txBody>
      </p:sp>
      <p:sp>
        <p:nvSpPr>
          <p:cNvPr id="46084" name="Rectangle 4"/>
          <p:cNvSpPr>
            <a:spLocks noChangeArrowheads="1"/>
          </p:cNvSpPr>
          <p:nvPr/>
        </p:nvSpPr>
        <p:spPr bwMode="auto">
          <a:xfrm>
            <a:off x="191344" y="1119136"/>
            <a:ext cx="1152128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在</a:t>
            </a:r>
            <a:r>
              <a:rPr lang="en-US" altLang="zh-CN" dirty="0"/>
              <a:t>p</a:t>
            </a:r>
            <a:r>
              <a:rPr lang="zh-CN" altLang="en-US" dirty="0"/>
              <a:t>型半导体片的一侧掺入五价杂质，或在</a:t>
            </a:r>
            <a:r>
              <a:rPr lang="en-US" altLang="zh-CN" dirty="0"/>
              <a:t>n</a:t>
            </a:r>
            <a:r>
              <a:rPr lang="zh-CN" altLang="en-US" dirty="0"/>
              <a:t>型的半导体片的一侧掺入三价杂质，使掺杂部分改变原来的导电类型，这样在</a:t>
            </a:r>
            <a:r>
              <a:rPr lang="en-US" altLang="zh-CN" dirty="0"/>
              <a:t>p</a:t>
            </a:r>
            <a:r>
              <a:rPr lang="zh-CN" altLang="en-US" dirty="0"/>
              <a:t>型和 </a:t>
            </a:r>
            <a:r>
              <a:rPr lang="en-US" altLang="zh-CN" dirty="0"/>
              <a:t>n</a:t>
            </a:r>
            <a:r>
              <a:rPr lang="zh-CN" altLang="en-US" dirty="0"/>
              <a:t>型交界处就形成一个 </a:t>
            </a:r>
            <a:r>
              <a:rPr lang="en-US" altLang="zh-CN" dirty="0"/>
              <a:t>p-n</a:t>
            </a:r>
            <a:r>
              <a:rPr lang="zh-CN" altLang="en-US" dirty="0"/>
              <a:t>结．</a:t>
            </a:r>
            <a:r>
              <a:rPr lang="zh-CN" altLang="en-US" b="0" dirty="0">
                <a:ea typeface="宋体" panose="02010600030101010101" pitchFamily="2" charset="-122"/>
              </a:rPr>
              <a:t> </a:t>
            </a:r>
            <a:r>
              <a:rPr lang="en-US" altLang="zh-CN" b="0" dirty="0">
                <a:ea typeface="宋体" panose="02010600030101010101" pitchFamily="2" charset="-122"/>
              </a:rPr>
              <a:t>  </a:t>
            </a:r>
            <a:r>
              <a:rPr lang="en-US" altLang="zh-CN" dirty="0"/>
              <a:t> </a:t>
            </a:r>
          </a:p>
        </p:txBody>
      </p:sp>
      <p:sp>
        <p:nvSpPr>
          <p:cNvPr id="46085" name="Rectangle 5"/>
          <p:cNvSpPr>
            <a:spLocks noChangeArrowheads="1"/>
          </p:cNvSpPr>
          <p:nvPr/>
        </p:nvSpPr>
        <p:spPr bwMode="auto">
          <a:xfrm>
            <a:off x="911424" y="2636912"/>
            <a:ext cx="6048920" cy="3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在</a:t>
            </a:r>
            <a:r>
              <a:rPr lang="en-US" altLang="zh-CN" dirty="0"/>
              <a:t>p</a:t>
            </a:r>
            <a:r>
              <a:rPr lang="zh-CN" altLang="en-US" dirty="0"/>
              <a:t>型的一边，多数载流子是空穴；在</a:t>
            </a:r>
            <a:r>
              <a:rPr lang="en-US" altLang="zh-CN" dirty="0"/>
              <a:t>n</a:t>
            </a:r>
            <a:r>
              <a:rPr lang="zh-CN" altLang="en-US" dirty="0"/>
              <a:t>型的一边，多数载流子是电子．空穴和电子分别向对方扩散，而使</a:t>
            </a:r>
            <a:r>
              <a:rPr lang="en-US" altLang="zh-CN" dirty="0"/>
              <a:t>p</a:t>
            </a:r>
            <a:r>
              <a:rPr lang="zh-CN" altLang="en-US" dirty="0"/>
              <a:t>型一边带负电，</a:t>
            </a:r>
            <a:r>
              <a:rPr lang="en-US" altLang="zh-CN" dirty="0"/>
              <a:t>n</a:t>
            </a:r>
            <a:r>
              <a:rPr lang="zh-CN" altLang="en-US" dirty="0"/>
              <a:t>型一边带正电，结果形成了一个电偶极层，其厚度约为</a:t>
            </a:r>
            <a:r>
              <a:rPr lang="en-US" altLang="zh-CN" dirty="0"/>
              <a:t>10-7m</a:t>
            </a:r>
            <a:r>
              <a:rPr lang="zh-CN" altLang="en-US" dirty="0"/>
              <a:t>．这个电偶极层内的电场是由</a:t>
            </a:r>
            <a:r>
              <a:rPr lang="en-US" altLang="zh-CN" dirty="0"/>
              <a:t>n</a:t>
            </a:r>
            <a:r>
              <a:rPr lang="zh-CN" altLang="en-US" dirty="0"/>
              <a:t>型指向</a:t>
            </a:r>
            <a:r>
              <a:rPr lang="en-US" altLang="zh-CN" dirty="0"/>
              <a:t>p</a:t>
            </a:r>
            <a:r>
              <a:rPr lang="zh-CN" altLang="en-US" dirty="0"/>
              <a:t>型的（图</a:t>
            </a:r>
            <a:r>
              <a:rPr lang="en-US" altLang="zh-CN" dirty="0"/>
              <a:t>17-11</a:t>
            </a:r>
            <a:r>
              <a:rPr lang="zh-CN" altLang="en-US" dirty="0"/>
              <a:t>）．</a:t>
            </a:r>
            <a:endParaRPr lang="zh-CN" altLang="en-US" b="0" dirty="0">
              <a:ea typeface="宋体" panose="02010600030101010101" pitchFamily="2" charset="-122"/>
            </a:endParaRPr>
          </a:p>
        </p:txBody>
      </p:sp>
      <p:pic>
        <p:nvPicPr>
          <p:cNvPr id="46086" name="Picture 6" descr="17-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0256" y="2204864"/>
            <a:ext cx="3135313"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92652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51384" y="1412776"/>
            <a:ext cx="4969372" cy="445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这个电场将阻止多数载流子的继续扩散，最后达到平衡状态．由于</a:t>
            </a:r>
            <a:r>
              <a:rPr lang="en-US" altLang="zh-CN" dirty="0"/>
              <a:t>p-n</a:t>
            </a:r>
            <a:r>
              <a:rPr lang="zh-CN" altLang="en-US" dirty="0"/>
              <a:t>结电场的存在而使两种类型的半导体间存在着一定的电势差，使能带发生弯曲，如图</a:t>
            </a:r>
            <a:r>
              <a:rPr lang="en-US" altLang="zh-CN" dirty="0"/>
              <a:t>17-12</a:t>
            </a:r>
            <a:r>
              <a:rPr lang="zh-CN" altLang="en-US" dirty="0"/>
              <a:t>所示．这个电势差通常称之为“势垒”．由于它阻止两边的多数载流子的扩散运动，所以又叫做“阻挡层”．</a:t>
            </a:r>
          </a:p>
        </p:txBody>
      </p:sp>
      <p:pic>
        <p:nvPicPr>
          <p:cNvPr id="47107" name="Picture 3" descr="17-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1538" y="836613"/>
            <a:ext cx="3810000"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9529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7328" y="513639"/>
            <a:ext cx="1130525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有外电场加在</a:t>
            </a:r>
            <a:r>
              <a:rPr lang="en-US" altLang="zh-CN" dirty="0"/>
              <a:t>p-n</a:t>
            </a:r>
            <a:r>
              <a:rPr lang="zh-CN" altLang="en-US" dirty="0"/>
              <a:t>结上时，势垒的高度就会发生变化．当</a:t>
            </a:r>
            <a:r>
              <a:rPr lang="en-US" altLang="zh-CN" dirty="0"/>
              <a:t>p</a:t>
            </a:r>
            <a:r>
              <a:rPr lang="zh-CN" altLang="en-US" dirty="0"/>
              <a:t>型区接电源的正极，而</a:t>
            </a:r>
            <a:r>
              <a:rPr lang="en-US" altLang="zh-CN" dirty="0"/>
              <a:t>n</a:t>
            </a:r>
            <a:r>
              <a:rPr lang="zh-CN" altLang="en-US" dirty="0"/>
              <a:t>型区接电源的负极时，外加电场的方向与</a:t>
            </a:r>
            <a:r>
              <a:rPr lang="en-US" altLang="zh-CN" dirty="0"/>
              <a:t>p-n</a:t>
            </a:r>
            <a:r>
              <a:rPr lang="zh-CN" altLang="en-US" dirty="0"/>
              <a:t>结电偶极层电场方向相反，使得</a:t>
            </a:r>
            <a:r>
              <a:rPr lang="en-US" altLang="zh-CN" dirty="0"/>
              <a:t>p-n</a:t>
            </a:r>
            <a:r>
              <a:rPr lang="zh-CN" altLang="en-US" dirty="0"/>
              <a:t>结的内电场减弱，势垒降低，破坏了原来的平衡态，使得载流子的扩散运动大于漂移运动，电子将不断地由</a:t>
            </a:r>
            <a:r>
              <a:rPr lang="en-US" altLang="zh-CN" dirty="0"/>
              <a:t>n</a:t>
            </a:r>
            <a:r>
              <a:rPr lang="zh-CN" altLang="en-US" dirty="0"/>
              <a:t>型区向</a:t>
            </a:r>
            <a:r>
              <a:rPr lang="en-US" altLang="zh-CN" dirty="0"/>
              <a:t>p</a:t>
            </a:r>
            <a:r>
              <a:rPr lang="zh-CN" altLang="en-US" dirty="0"/>
              <a:t>型区扩散，而空穴将不断地由</a:t>
            </a:r>
            <a:r>
              <a:rPr lang="en-US" altLang="zh-CN" dirty="0"/>
              <a:t>p</a:t>
            </a:r>
            <a:r>
              <a:rPr lang="zh-CN" altLang="en-US" dirty="0"/>
              <a:t>型区向</a:t>
            </a:r>
            <a:r>
              <a:rPr lang="en-US" altLang="zh-CN" dirty="0"/>
              <a:t>n</a:t>
            </a:r>
            <a:r>
              <a:rPr lang="zh-CN" altLang="en-US" dirty="0"/>
              <a:t>型区扩散，形成正向电流．随着正向电压的增加，</a:t>
            </a:r>
            <a:r>
              <a:rPr lang="en-US" altLang="zh-CN" dirty="0"/>
              <a:t>p-n</a:t>
            </a:r>
            <a:r>
              <a:rPr lang="zh-CN" altLang="en-US" dirty="0"/>
              <a:t>结电场的减弱也越显著，载流子的扩散运动越显著，所以电流随之迅速增加，如</a:t>
            </a:r>
            <a:r>
              <a:rPr lang="zh-CN" altLang="en-US" dirty="0" smtClean="0"/>
              <a:t>图所</a:t>
            </a:r>
            <a:r>
              <a:rPr lang="zh-CN" altLang="en-US" dirty="0"/>
              <a:t>示．</a:t>
            </a:r>
          </a:p>
        </p:txBody>
      </p:sp>
      <p:pic>
        <p:nvPicPr>
          <p:cNvPr id="48131" name="Picture 3" descr="17-1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97" t="-336" r="397" b="17970"/>
          <a:stretch/>
        </p:blipFill>
        <p:spPr bwMode="auto">
          <a:xfrm>
            <a:off x="3575720" y="4221088"/>
            <a:ext cx="4752975" cy="2309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3774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91344" y="764704"/>
            <a:ext cx="50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一、 晶体的结构和特征：</a:t>
            </a:r>
          </a:p>
        </p:txBody>
      </p:sp>
      <p:sp>
        <p:nvSpPr>
          <p:cNvPr id="3" name="Rectangle 4"/>
          <p:cNvSpPr>
            <a:spLocks noChangeArrowheads="1"/>
          </p:cNvSpPr>
          <p:nvPr/>
        </p:nvSpPr>
        <p:spPr bwMode="auto">
          <a:xfrm>
            <a:off x="983432" y="1340768"/>
            <a:ext cx="11017224"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en-US" altLang="zh-CN"/>
              <a:t>1</a:t>
            </a:r>
            <a:r>
              <a:rPr lang="zh-CN" altLang="en-US"/>
              <a:t>、结构      理想的晶体是由完全相同的</a:t>
            </a:r>
            <a:r>
              <a:rPr lang="zh-CN" altLang="en-US">
                <a:solidFill>
                  <a:srgbClr val="0000FF"/>
                </a:solidFill>
              </a:rPr>
              <a:t>基元</a:t>
            </a:r>
            <a:r>
              <a:rPr lang="zh-CN" altLang="en-US"/>
              <a:t>（原子、原子团、离子或分子）在空间</a:t>
            </a:r>
            <a:r>
              <a:rPr lang="zh-CN" altLang="en-US">
                <a:solidFill>
                  <a:srgbClr val="0000FF"/>
                </a:solidFill>
              </a:rPr>
              <a:t>周期性</a:t>
            </a:r>
            <a:r>
              <a:rPr lang="zh-CN" altLang="en-US"/>
              <a:t>排列而成的固体。</a:t>
            </a:r>
          </a:p>
        </p:txBody>
      </p:sp>
      <p:sp>
        <p:nvSpPr>
          <p:cNvPr id="4" name="Rectangle 5"/>
          <p:cNvSpPr>
            <a:spLocks noChangeArrowheads="1"/>
          </p:cNvSpPr>
          <p:nvPr/>
        </p:nvSpPr>
        <p:spPr bwMode="auto">
          <a:xfrm>
            <a:off x="3719736" y="6309320"/>
            <a:ext cx="2965450" cy="420688"/>
          </a:xfrm>
          <a:prstGeom prst="rect">
            <a:avLst/>
          </a:prstGeom>
          <a:solidFill>
            <a:srgbClr val="FFC000"/>
          </a:solidFill>
          <a:ln>
            <a:noFill/>
          </a:ln>
          <a:effec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zh-CN" altLang="en-US" dirty="0">
                <a:latin typeface="楷体_GB2312" pitchFamily="49" charset="-122"/>
              </a:rPr>
              <a:t>特点：长程有序。</a:t>
            </a:r>
          </a:p>
        </p:txBody>
      </p:sp>
      <p:grpSp>
        <p:nvGrpSpPr>
          <p:cNvPr id="5" name="Group 6"/>
          <p:cNvGrpSpPr>
            <a:grpSpLocks/>
          </p:cNvGrpSpPr>
          <p:nvPr/>
        </p:nvGrpSpPr>
        <p:grpSpPr bwMode="auto">
          <a:xfrm>
            <a:off x="4871864" y="2204864"/>
            <a:ext cx="3657600" cy="990600"/>
            <a:chOff x="1536" y="1440"/>
            <a:chExt cx="2304" cy="624"/>
          </a:xfrm>
        </p:grpSpPr>
        <p:grpSp>
          <p:nvGrpSpPr>
            <p:cNvPr id="6" name="Group 7"/>
            <p:cNvGrpSpPr>
              <a:grpSpLocks/>
            </p:cNvGrpSpPr>
            <p:nvPr/>
          </p:nvGrpSpPr>
          <p:grpSpPr bwMode="auto">
            <a:xfrm>
              <a:off x="1680" y="1440"/>
              <a:ext cx="720" cy="528"/>
              <a:chOff x="1968" y="1872"/>
              <a:chExt cx="720" cy="528"/>
            </a:xfrm>
          </p:grpSpPr>
          <p:sp>
            <p:nvSpPr>
              <p:cNvPr id="154" name="AutoShape 8"/>
              <p:cNvSpPr>
                <a:spLocks noChangeArrowheads="1"/>
              </p:cNvSpPr>
              <p:nvPr/>
            </p:nvSpPr>
            <p:spPr bwMode="auto">
              <a:xfrm>
                <a:off x="259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5" name="AutoShape 9"/>
              <p:cNvSpPr>
                <a:spLocks noChangeArrowheads="1"/>
              </p:cNvSpPr>
              <p:nvPr/>
            </p:nvSpPr>
            <p:spPr bwMode="auto">
              <a:xfrm>
                <a:off x="244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6" name="AutoShape 10"/>
              <p:cNvSpPr>
                <a:spLocks noChangeArrowheads="1"/>
              </p:cNvSpPr>
              <p:nvPr/>
            </p:nvSpPr>
            <p:spPr bwMode="auto">
              <a:xfrm>
                <a:off x="211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7" name="AutoShape 11"/>
              <p:cNvSpPr>
                <a:spLocks noChangeArrowheads="1"/>
              </p:cNvSpPr>
              <p:nvPr/>
            </p:nvSpPr>
            <p:spPr bwMode="auto">
              <a:xfrm>
                <a:off x="196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8" name="AutoShape 12"/>
              <p:cNvSpPr>
                <a:spLocks noChangeArrowheads="1"/>
              </p:cNvSpPr>
              <p:nvPr/>
            </p:nvSpPr>
            <p:spPr bwMode="auto">
              <a:xfrm>
                <a:off x="196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9" name="AutoShape 13"/>
              <p:cNvSpPr>
                <a:spLocks noChangeArrowheads="1"/>
              </p:cNvSpPr>
              <p:nvPr/>
            </p:nvSpPr>
            <p:spPr bwMode="auto">
              <a:xfrm>
                <a:off x="244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0" name="AutoShape 14"/>
              <p:cNvSpPr>
                <a:spLocks noChangeArrowheads="1"/>
              </p:cNvSpPr>
              <p:nvPr/>
            </p:nvSpPr>
            <p:spPr bwMode="auto">
              <a:xfrm>
                <a:off x="259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1" name="AutoShape 15"/>
              <p:cNvSpPr>
                <a:spLocks noChangeArrowheads="1"/>
              </p:cNvSpPr>
              <p:nvPr/>
            </p:nvSpPr>
            <p:spPr bwMode="auto">
              <a:xfrm>
                <a:off x="211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2" name="Line 16"/>
              <p:cNvSpPr>
                <a:spLocks noChangeShapeType="1"/>
              </p:cNvSpPr>
              <p:nvPr/>
            </p:nvSpPr>
            <p:spPr bwMode="auto">
              <a:xfrm>
                <a:off x="2064" y="20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 name="Line 17"/>
              <p:cNvSpPr>
                <a:spLocks noChangeShapeType="1"/>
              </p:cNvSpPr>
              <p:nvPr/>
            </p:nvSpPr>
            <p:spPr bwMode="auto">
              <a:xfrm>
                <a:off x="2208"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18"/>
              <p:cNvSpPr>
                <a:spLocks noChangeShapeType="1"/>
              </p:cNvSpPr>
              <p:nvPr/>
            </p:nvSpPr>
            <p:spPr bwMode="auto">
              <a:xfrm>
                <a:off x="264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19"/>
              <p:cNvSpPr>
                <a:spLocks noChangeShapeType="1"/>
              </p:cNvSpPr>
              <p:nvPr/>
            </p:nvSpPr>
            <p:spPr bwMode="auto">
              <a:xfrm flipH="1">
                <a:off x="254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 name="Line 20"/>
              <p:cNvSpPr>
                <a:spLocks noChangeShapeType="1"/>
              </p:cNvSpPr>
              <p:nvPr/>
            </p:nvSpPr>
            <p:spPr bwMode="auto">
              <a:xfrm>
                <a:off x="2208" y="225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 name="Line 21"/>
              <p:cNvSpPr>
                <a:spLocks noChangeShapeType="1"/>
              </p:cNvSpPr>
              <p:nvPr/>
            </p:nvSpPr>
            <p:spPr bwMode="auto">
              <a:xfrm>
                <a:off x="2064"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22"/>
              <p:cNvSpPr>
                <a:spLocks noChangeShapeType="1"/>
              </p:cNvSpPr>
              <p:nvPr/>
            </p:nvSpPr>
            <p:spPr bwMode="auto">
              <a:xfrm flipV="1">
                <a:off x="206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23"/>
              <p:cNvSpPr>
                <a:spLocks noChangeShapeType="1"/>
              </p:cNvSpPr>
              <p:nvPr/>
            </p:nvSpPr>
            <p:spPr bwMode="auto">
              <a:xfrm>
                <a:off x="216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Line 24"/>
              <p:cNvSpPr>
                <a:spLocks noChangeShapeType="1"/>
              </p:cNvSpPr>
              <p:nvPr/>
            </p:nvSpPr>
            <p:spPr bwMode="auto">
              <a:xfrm>
                <a:off x="201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 name="Line 25"/>
              <p:cNvSpPr>
                <a:spLocks noChangeShapeType="1"/>
              </p:cNvSpPr>
              <p:nvPr/>
            </p:nvSpPr>
            <p:spPr bwMode="auto">
              <a:xfrm>
                <a:off x="249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2" name="Line 26"/>
              <p:cNvSpPr>
                <a:spLocks noChangeShapeType="1"/>
              </p:cNvSpPr>
              <p:nvPr/>
            </p:nvSpPr>
            <p:spPr bwMode="auto">
              <a:xfrm flipH="1">
                <a:off x="206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3" name="Line 27"/>
              <p:cNvSpPr>
                <a:spLocks noChangeShapeType="1"/>
              </p:cNvSpPr>
              <p:nvPr/>
            </p:nvSpPr>
            <p:spPr bwMode="auto">
              <a:xfrm flipH="1">
                <a:off x="254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28"/>
            <p:cNvGrpSpPr>
              <a:grpSpLocks/>
            </p:cNvGrpSpPr>
            <p:nvPr/>
          </p:nvGrpSpPr>
          <p:grpSpPr bwMode="auto">
            <a:xfrm>
              <a:off x="2160" y="1440"/>
              <a:ext cx="720" cy="528"/>
              <a:chOff x="1968" y="1872"/>
              <a:chExt cx="720" cy="528"/>
            </a:xfrm>
          </p:grpSpPr>
          <p:sp>
            <p:nvSpPr>
              <p:cNvPr id="134" name="AutoShape 29"/>
              <p:cNvSpPr>
                <a:spLocks noChangeArrowheads="1"/>
              </p:cNvSpPr>
              <p:nvPr/>
            </p:nvSpPr>
            <p:spPr bwMode="auto">
              <a:xfrm>
                <a:off x="259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5" name="AutoShape 30"/>
              <p:cNvSpPr>
                <a:spLocks noChangeArrowheads="1"/>
              </p:cNvSpPr>
              <p:nvPr/>
            </p:nvSpPr>
            <p:spPr bwMode="auto">
              <a:xfrm>
                <a:off x="244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6" name="AutoShape 31"/>
              <p:cNvSpPr>
                <a:spLocks noChangeArrowheads="1"/>
              </p:cNvSpPr>
              <p:nvPr/>
            </p:nvSpPr>
            <p:spPr bwMode="auto">
              <a:xfrm>
                <a:off x="211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7" name="AutoShape 32"/>
              <p:cNvSpPr>
                <a:spLocks noChangeArrowheads="1"/>
              </p:cNvSpPr>
              <p:nvPr/>
            </p:nvSpPr>
            <p:spPr bwMode="auto">
              <a:xfrm>
                <a:off x="196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8" name="AutoShape 33"/>
              <p:cNvSpPr>
                <a:spLocks noChangeArrowheads="1"/>
              </p:cNvSpPr>
              <p:nvPr/>
            </p:nvSpPr>
            <p:spPr bwMode="auto">
              <a:xfrm>
                <a:off x="196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9" name="AutoShape 34"/>
              <p:cNvSpPr>
                <a:spLocks noChangeArrowheads="1"/>
              </p:cNvSpPr>
              <p:nvPr/>
            </p:nvSpPr>
            <p:spPr bwMode="auto">
              <a:xfrm>
                <a:off x="244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0" name="AutoShape 35"/>
              <p:cNvSpPr>
                <a:spLocks noChangeArrowheads="1"/>
              </p:cNvSpPr>
              <p:nvPr/>
            </p:nvSpPr>
            <p:spPr bwMode="auto">
              <a:xfrm>
                <a:off x="259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1" name="AutoShape 36"/>
              <p:cNvSpPr>
                <a:spLocks noChangeArrowheads="1"/>
              </p:cNvSpPr>
              <p:nvPr/>
            </p:nvSpPr>
            <p:spPr bwMode="auto">
              <a:xfrm>
                <a:off x="211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42" name="Line 37"/>
              <p:cNvSpPr>
                <a:spLocks noChangeShapeType="1"/>
              </p:cNvSpPr>
              <p:nvPr/>
            </p:nvSpPr>
            <p:spPr bwMode="auto">
              <a:xfrm>
                <a:off x="2064" y="20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38"/>
              <p:cNvSpPr>
                <a:spLocks noChangeShapeType="1"/>
              </p:cNvSpPr>
              <p:nvPr/>
            </p:nvSpPr>
            <p:spPr bwMode="auto">
              <a:xfrm>
                <a:off x="2208"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Line 39"/>
              <p:cNvSpPr>
                <a:spLocks noChangeShapeType="1"/>
              </p:cNvSpPr>
              <p:nvPr/>
            </p:nvSpPr>
            <p:spPr bwMode="auto">
              <a:xfrm>
                <a:off x="264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Line 40"/>
              <p:cNvSpPr>
                <a:spLocks noChangeShapeType="1"/>
              </p:cNvSpPr>
              <p:nvPr/>
            </p:nvSpPr>
            <p:spPr bwMode="auto">
              <a:xfrm flipH="1">
                <a:off x="254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 name="Line 41"/>
              <p:cNvSpPr>
                <a:spLocks noChangeShapeType="1"/>
              </p:cNvSpPr>
              <p:nvPr/>
            </p:nvSpPr>
            <p:spPr bwMode="auto">
              <a:xfrm>
                <a:off x="2208" y="225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 name="Line 42"/>
              <p:cNvSpPr>
                <a:spLocks noChangeShapeType="1"/>
              </p:cNvSpPr>
              <p:nvPr/>
            </p:nvSpPr>
            <p:spPr bwMode="auto">
              <a:xfrm>
                <a:off x="2064"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43"/>
              <p:cNvSpPr>
                <a:spLocks noChangeShapeType="1"/>
              </p:cNvSpPr>
              <p:nvPr/>
            </p:nvSpPr>
            <p:spPr bwMode="auto">
              <a:xfrm flipV="1">
                <a:off x="206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44"/>
              <p:cNvSpPr>
                <a:spLocks noChangeShapeType="1"/>
              </p:cNvSpPr>
              <p:nvPr/>
            </p:nvSpPr>
            <p:spPr bwMode="auto">
              <a:xfrm>
                <a:off x="216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45"/>
              <p:cNvSpPr>
                <a:spLocks noChangeShapeType="1"/>
              </p:cNvSpPr>
              <p:nvPr/>
            </p:nvSpPr>
            <p:spPr bwMode="auto">
              <a:xfrm>
                <a:off x="201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46"/>
              <p:cNvSpPr>
                <a:spLocks noChangeShapeType="1"/>
              </p:cNvSpPr>
              <p:nvPr/>
            </p:nvSpPr>
            <p:spPr bwMode="auto">
              <a:xfrm>
                <a:off x="249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47"/>
              <p:cNvSpPr>
                <a:spLocks noChangeShapeType="1"/>
              </p:cNvSpPr>
              <p:nvPr/>
            </p:nvSpPr>
            <p:spPr bwMode="auto">
              <a:xfrm flipH="1">
                <a:off x="206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48"/>
              <p:cNvSpPr>
                <a:spLocks noChangeShapeType="1"/>
              </p:cNvSpPr>
              <p:nvPr/>
            </p:nvSpPr>
            <p:spPr bwMode="auto">
              <a:xfrm flipH="1">
                <a:off x="254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49"/>
            <p:cNvGrpSpPr>
              <a:grpSpLocks/>
            </p:cNvGrpSpPr>
            <p:nvPr/>
          </p:nvGrpSpPr>
          <p:grpSpPr bwMode="auto">
            <a:xfrm>
              <a:off x="1536" y="1584"/>
              <a:ext cx="720" cy="480"/>
              <a:chOff x="1536" y="1584"/>
              <a:chExt cx="720" cy="480"/>
            </a:xfrm>
          </p:grpSpPr>
          <p:sp>
            <p:nvSpPr>
              <p:cNvPr id="114" name="AutoShape 50"/>
              <p:cNvSpPr>
                <a:spLocks noChangeArrowheads="1"/>
              </p:cNvSpPr>
              <p:nvPr/>
            </p:nvSpPr>
            <p:spPr bwMode="auto">
              <a:xfrm>
                <a:off x="216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5" name="AutoShape 51"/>
              <p:cNvSpPr>
                <a:spLocks noChangeArrowheads="1"/>
              </p:cNvSpPr>
              <p:nvPr/>
            </p:nvSpPr>
            <p:spPr bwMode="auto">
              <a:xfrm>
                <a:off x="201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6" name="AutoShape 52"/>
              <p:cNvSpPr>
                <a:spLocks noChangeArrowheads="1"/>
              </p:cNvSpPr>
              <p:nvPr/>
            </p:nvSpPr>
            <p:spPr bwMode="auto">
              <a:xfrm>
                <a:off x="168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7" name="AutoShape 53"/>
              <p:cNvSpPr>
                <a:spLocks noChangeArrowheads="1"/>
              </p:cNvSpPr>
              <p:nvPr/>
            </p:nvSpPr>
            <p:spPr bwMode="auto">
              <a:xfrm>
                <a:off x="153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8" name="AutoShape 54"/>
              <p:cNvSpPr>
                <a:spLocks noChangeArrowheads="1"/>
              </p:cNvSpPr>
              <p:nvPr/>
            </p:nvSpPr>
            <p:spPr bwMode="auto">
              <a:xfrm>
                <a:off x="153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19" name="AutoShape 55"/>
              <p:cNvSpPr>
                <a:spLocks noChangeArrowheads="1"/>
              </p:cNvSpPr>
              <p:nvPr/>
            </p:nvSpPr>
            <p:spPr bwMode="auto">
              <a:xfrm>
                <a:off x="201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0" name="AutoShape 56"/>
              <p:cNvSpPr>
                <a:spLocks noChangeArrowheads="1"/>
              </p:cNvSpPr>
              <p:nvPr/>
            </p:nvSpPr>
            <p:spPr bwMode="auto">
              <a:xfrm>
                <a:off x="216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1" name="AutoShape 57"/>
              <p:cNvSpPr>
                <a:spLocks noChangeArrowheads="1"/>
              </p:cNvSpPr>
              <p:nvPr/>
            </p:nvSpPr>
            <p:spPr bwMode="auto">
              <a:xfrm>
                <a:off x="168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2" name="Line 58"/>
              <p:cNvSpPr>
                <a:spLocks noChangeShapeType="1"/>
              </p:cNvSpPr>
              <p:nvPr/>
            </p:nvSpPr>
            <p:spPr bwMode="auto">
              <a:xfrm>
                <a:off x="1632" y="17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 name="Line 59"/>
              <p:cNvSpPr>
                <a:spLocks noChangeShapeType="1"/>
              </p:cNvSpPr>
              <p:nvPr/>
            </p:nvSpPr>
            <p:spPr bwMode="auto">
              <a:xfrm>
                <a:off x="1776" y="16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60"/>
              <p:cNvSpPr>
                <a:spLocks noChangeShapeType="1"/>
              </p:cNvSpPr>
              <p:nvPr/>
            </p:nvSpPr>
            <p:spPr bwMode="auto">
              <a:xfrm>
                <a:off x="220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61"/>
              <p:cNvSpPr>
                <a:spLocks noChangeShapeType="1"/>
              </p:cNvSpPr>
              <p:nvPr/>
            </p:nvSpPr>
            <p:spPr bwMode="auto">
              <a:xfrm flipH="1">
                <a:off x="211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62"/>
              <p:cNvSpPr>
                <a:spLocks noChangeShapeType="1"/>
              </p:cNvSpPr>
              <p:nvPr/>
            </p:nvSpPr>
            <p:spPr bwMode="auto">
              <a:xfrm>
                <a:off x="1776"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63"/>
              <p:cNvSpPr>
                <a:spLocks noChangeShapeType="1"/>
              </p:cNvSpPr>
              <p:nvPr/>
            </p:nvSpPr>
            <p:spPr bwMode="auto">
              <a:xfrm>
                <a:off x="1632" y="201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64"/>
              <p:cNvSpPr>
                <a:spLocks noChangeShapeType="1"/>
              </p:cNvSpPr>
              <p:nvPr/>
            </p:nvSpPr>
            <p:spPr bwMode="auto">
              <a:xfrm flipV="1">
                <a:off x="163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65"/>
              <p:cNvSpPr>
                <a:spLocks noChangeShapeType="1"/>
              </p:cNvSpPr>
              <p:nvPr/>
            </p:nvSpPr>
            <p:spPr bwMode="auto">
              <a:xfrm>
                <a:off x="172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66"/>
              <p:cNvSpPr>
                <a:spLocks noChangeShapeType="1"/>
              </p:cNvSpPr>
              <p:nvPr/>
            </p:nvSpPr>
            <p:spPr bwMode="auto">
              <a:xfrm>
                <a:off x="158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67"/>
              <p:cNvSpPr>
                <a:spLocks noChangeShapeType="1"/>
              </p:cNvSpPr>
              <p:nvPr/>
            </p:nvSpPr>
            <p:spPr bwMode="auto">
              <a:xfrm>
                <a:off x="206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68"/>
              <p:cNvSpPr>
                <a:spLocks noChangeShapeType="1"/>
              </p:cNvSpPr>
              <p:nvPr/>
            </p:nvSpPr>
            <p:spPr bwMode="auto">
              <a:xfrm flipH="1">
                <a:off x="163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69"/>
              <p:cNvSpPr>
                <a:spLocks noChangeShapeType="1"/>
              </p:cNvSpPr>
              <p:nvPr/>
            </p:nvSpPr>
            <p:spPr bwMode="auto">
              <a:xfrm flipH="1">
                <a:off x="211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70"/>
            <p:cNvGrpSpPr>
              <a:grpSpLocks/>
            </p:cNvGrpSpPr>
            <p:nvPr/>
          </p:nvGrpSpPr>
          <p:grpSpPr bwMode="auto">
            <a:xfrm>
              <a:off x="2640" y="1440"/>
              <a:ext cx="720" cy="528"/>
              <a:chOff x="1968" y="1872"/>
              <a:chExt cx="720" cy="528"/>
            </a:xfrm>
          </p:grpSpPr>
          <p:sp>
            <p:nvSpPr>
              <p:cNvPr id="94" name="AutoShape 71"/>
              <p:cNvSpPr>
                <a:spLocks noChangeArrowheads="1"/>
              </p:cNvSpPr>
              <p:nvPr/>
            </p:nvSpPr>
            <p:spPr bwMode="auto">
              <a:xfrm>
                <a:off x="259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5" name="AutoShape 72"/>
              <p:cNvSpPr>
                <a:spLocks noChangeArrowheads="1"/>
              </p:cNvSpPr>
              <p:nvPr/>
            </p:nvSpPr>
            <p:spPr bwMode="auto">
              <a:xfrm>
                <a:off x="244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6" name="AutoShape 73"/>
              <p:cNvSpPr>
                <a:spLocks noChangeArrowheads="1"/>
              </p:cNvSpPr>
              <p:nvPr/>
            </p:nvSpPr>
            <p:spPr bwMode="auto">
              <a:xfrm>
                <a:off x="211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7" name="AutoShape 74"/>
              <p:cNvSpPr>
                <a:spLocks noChangeArrowheads="1"/>
              </p:cNvSpPr>
              <p:nvPr/>
            </p:nvSpPr>
            <p:spPr bwMode="auto">
              <a:xfrm>
                <a:off x="196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8" name="AutoShape 75"/>
              <p:cNvSpPr>
                <a:spLocks noChangeArrowheads="1"/>
              </p:cNvSpPr>
              <p:nvPr/>
            </p:nvSpPr>
            <p:spPr bwMode="auto">
              <a:xfrm>
                <a:off x="196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9" name="AutoShape 76"/>
              <p:cNvSpPr>
                <a:spLocks noChangeArrowheads="1"/>
              </p:cNvSpPr>
              <p:nvPr/>
            </p:nvSpPr>
            <p:spPr bwMode="auto">
              <a:xfrm>
                <a:off x="244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0" name="AutoShape 77"/>
              <p:cNvSpPr>
                <a:spLocks noChangeArrowheads="1"/>
              </p:cNvSpPr>
              <p:nvPr/>
            </p:nvSpPr>
            <p:spPr bwMode="auto">
              <a:xfrm>
                <a:off x="259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1" name="AutoShape 78"/>
              <p:cNvSpPr>
                <a:spLocks noChangeArrowheads="1"/>
              </p:cNvSpPr>
              <p:nvPr/>
            </p:nvSpPr>
            <p:spPr bwMode="auto">
              <a:xfrm>
                <a:off x="211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02" name="Line 79"/>
              <p:cNvSpPr>
                <a:spLocks noChangeShapeType="1"/>
              </p:cNvSpPr>
              <p:nvPr/>
            </p:nvSpPr>
            <p:spPr bwMode="auto">
              <a:xfrm>
                <a:off x="2064" y="20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80"/>
              <p:cNvSpPr>
                <a:spLocks noChangeShapeType="1"/>
              </p:cNvSpPr>
              <p:nvPr/>
            </p:nvSpPr>
            <p:spPr bwMode="auto">
              <a:xfrm>
                <a:off x="2208"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81"/>
              <p:cNvSpPr>
                <a:spLocks noChangeShapeType="1"/>
              </p:cNvSpPr>
              <p:nvPr/>
            </p:nvSpPr>
            <p:spPr bwMode="auto">
              <a:xfrm>
                <a:off x="264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82"/>
              <p:cNvSpPr>
                <a:spLocks noChangeShapeType="1"/>
              </p:cNvSpPr>
              <p:nvPr/>
            </p:nvSpPr>
            <p:spPr bwMode="auto">
              <a:xfrm flipH="1">
                <a:off x="254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83"/>
              <p:cNvSpPr>
                <a:spLocks noChangeShapeType="1"/>
              </p:cNvSpPr>
              <p:nvPr/>
            </p:nvSpPr>
            <p:spPr bwMode="auto">
              <a:xfrm>
                <a:off x="2208" y="225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84"/>
              <p:cNvSpPr>
                <a:spLocks noChangeShapeType="1"/>
              </p:cNvSpPr>
              <p:nvPr/>
            </p:nvSpPr>
            <p:spPr bwMode="auto">
              <a:xfrm>
                <a:off x="2064"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85"/>
              <p:cNvSpPr>
                <a:spLocks noChangeShapeType="1"/>
              </p:cNvSpPr>
              <p:nvPr/>
            </p:nvSpPr>
            <p:spPr bwMode="auto">
              <a:xfrm flipV="1">
                <a:off x="206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86"/>
              <p:cNvSpPr>
                <a:spLocks noChangeShapeType="1"/>
              </p:cNvSpPr>
              <p:nvPr/>
            </p:nvSpPr>
            <p:spPr bwMode="auto">
              <a:xfrm>
                <a:off x="216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87"/>
              <p:cNvSpPr>
                <a:spLocks noChangeShapeType="1"/>
              </p:cNvSpPr>
              <p:nvPr/>
            </p:nvSpPr>
            <p:spPr bwMode="auto">
              <a:xfrm>
                <a:off x="201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88"/>
              <p:cNvSpPr>
                <a:spLocks noChangeShapeType="1"/>
              </p:cNvSpPr>
              <p:nvPr/>
            </p:nvSpPr>
            <p:spPr bwMode="auto">
              <a:xfrm>
                <a:off x="249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89"/>
              <p:cNvSpPr>
                <a:spLocks noChangeShapeType="1"/>
              </p:cNvSpPr>
              <p:nvPr/>
            </p:nvSpPr>
            <p:spPr bwMode="auto">
              <a:xfrm flipH="1">
                <a:off x="206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90"/>
              <p:cNvSpPr>
                <a:spLocks noChangeShapeType="1"/>
              </p:cNvSpPr>
              <p:nvPr/>
            </p:nvSpPr>
            <p:spPr bwMode="auto">
              <a:xfrm flipH="1">
                <a:off x="254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91"/>
            <p:cNvGrpSpPr>
              <a:grpSpLocks/>
            </p:cNvGrpSpPr>
            <p:nvPr/>
          </p:nvGrpSpPr>
          <p:grpSpPr bwMode="auto">
            <a:xfrm>
              <a:off x="3120" y="1440"/>
              <a:ext cx="720" cy="528"/>
              <a:chOff x="1968" y="1872"/>
              <a:chExt cx="720" cy="528"/>
            </a:xfrm>
          </p:grpSpPr>
          <p:sp>
            <p:nvSpPr>
              <p:cNvPr id="74" name="AutoShape 92"/>
              <p:cNvSpPr>
                <a:spLocks noChangeArrowheads="1"/>
              </p:cNvSpPr>
              <p:nvPr/>
            </p:nvSpPr>
            <p:spPr bwMode="auto">
              <a:xfrm>
                <a:off x="259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5" name="AutoShape 93"/>
              <p:cNvSpPr>
                <a:spLocks noChangeArrowheads="1"/>
              </p:cNvSpPr>
              <p:nvPr/>
            </p:nvSpPr>
            <p:spPr bwMode="auto">
              <a:xfrm>
                <a:off x="244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6" name="AutoShape 94"/>
              <p:cNvSpPr>
                <a:spLocks noChangeArrowheads="1"/>
              </p:cNvSpPr>
              <p:nvPr/>
            </p:nvSpPr>
            <p:spPr bwMode="auto">
              <a:xfrm>
                <a:off x="211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7" name="AutoShape 95"/>
              <p:cNvSpPr>
                <a:spLocks noChangeArrowheads="1"/>
              </p:cNvSpPr>
              <p:nvPr/>
            </p:nvSpPr>
            <p:spPr bwMode="auto">
              <a:xfrm>
                <a:off x="196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8" name="AutoShape 96"/>
              <p:cNvSpPr>
                <a:spLocks noChangeArrowheads="1"/>
              </p:cNvSpPr>
              <p:nvPr/>
            </p:nvSpPr>
            <p:spPr bwMode="auto">
              <a:xfrm>
                <a:off x="1968" y="230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9" name="AutoShape 97"/>
              <p:cNvSpPr>
                <a:spLocks noChangeArrowheads="1"/>
              </p:cNvSpPr>
              <p:nvPr/>
            </p:nvSpPr>
            <p:spPr bwMode="auto">
              <a:xfrm>
                <a:off x="2448" y="2016"/>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 name="AutoShape 98"/>
              <p:cNvSpPr>
                <a:spLocks noChangeArrowheads="1"/>
              </p:cNvSpPr>
              <p:nvPr/>
            </p:nvSpPr>
            <p:spPr bwMode="auto">
              <a:xfrm>
                <a:off x="2592"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1" name="AutoShape 99"/>
              <p:cNvSpPr>
                <a:spLocks noChangeArrowheads="1"/>
              </p:cNvSpPr>
              <p:nvPr/>
            </p:nvSpPr>
            <p:spPr bwMode="auto">
              <a:xfrm>
                <a:off x="2112" y="220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2" name="Line 100"/>
              <p:cNvSpPr>
                <a:spLocks noChangeShapeType="1"/>
              </p:cNvSpPr>
              <p:nvPr/>
            </p:nvSpPr>
            <p:spPr bwMode="auto">
              <a:xfrm>
                <a:off x="2064" y="206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 name="Line 101"/>
              <p:cNvSpPr>
                <a:spLocks noChangeShapeType="1"/>
              </p:cNvSpPr>
              <p:nvPr/>
            </p:nvSpPr>
            <p:spPr bwMode="auto">
              <a:xfrm>
                <a:off x="2208"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 name="Line 102"/>
              <p:cNvSpPr>
                <a:spLocks noChangeShapeType="1"/>
              </p:cNvSpPr>
              <p:nvPr/>
            </p:nvSpPr>
            <p:spPr bwMode="auto">
              <a:xfrm>
                <a:off x="264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Line 103"/>
              <p:cNvSpPr>
                <a:spLocks noChangeShapeType="1"/>
              </p:cNvSpPr>
              <p:nvPr/>
            </p:nvSpPr>
            <p:spPr bwMode="auto">
              <a:xfrm flipH="1">
                <a:off x="254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 name="Line 104"/>
              <p:cNvSpPr>
                <a:spLocks noChangeShapeType="1"/>
              </p:cNvSpPr>
              <p:nvPr/>
            </p:nvSpPr>
            <p:spPr bwMode="auto">
              <a:xfrm>
                <a:off x="2208" y="2256"/>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105"/>
              <p:cNvSpPr>
                <a:spLocks noChangeShapeType="1"/>
              </p:cNvSpPr>
              <p:nvPr/>
            </p:nvSpPr>
            <p:spPr bwMode="auto">
              <a:xfrm>
                <a:off x="2064" y="2352"/>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106"/>
              <p:cNvSpPr>
                <a:spLocks noChangeShapeType="1"/>
              </p:cNvSpPr>
              <p:nvPr/>
            </p:nvSpPr>
            <p:spPr bwMode="auto">
              <a:xfrm flipV="1">
                <a:off x="2064" y="225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107"/>
              <p:cNvSpPr>
                <a:spLocks noChangeShapeType="1"/>
              </p:cNvSpPr>
              <p:nvPr/>
            </p:nvSpPr>
            <p:spPr bwMode="auto">
              <a:xfrm>
                <a:off x="2160" y="192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108"/>
              <p:cNvSpPr>
                <a:spLocks noChangeShapeType="1"/>
              </p:cNvSpPr>
              <p:nvPr/>
            </p:nvSpPr>
            <p:spPr bwMode="auto">
              <a:xfrm>
                <a:off x="201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109"/>
              <p:cNvSpPr>
                <a:spLocks noChangeShapeType="1"/>
              </p:cNvSpPr>
              <p:nvPr/>
            </p:nvSpPr>
            <p:spPr bwMode="auto">
              <a:xfrm>
                <a:off x="2496" y="211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10"/>
              <p:cNvSpPr>
                <a:spLocks noChangeShapeType="1"/>
              </p:cNvSpPr>
              <p:nvPr/>
            </p:nvSpPr>
            <p:spPr bwMode="auto">
              <a:xfrm flipH="1">
                <a:off x="206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 name="Line 111"/>
              <p:cNvSpPr>
                <a:spLocks noChangeShapeType="1"/>
              </p:cNvSpPr>
              <p:nvPr/>
            </p:nvSpPr>
            <p:spPr bwMode="auto">
              <a:xfrm flipH="1">
                <a:off x="2544"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112"/>
            <p:cNvGrpSpPr>
              <a:grpSpLocks/>
            </p:cNvGrpSpPr>
            <p:nvPr/>
          </p:nvGrpSpPr>
          <p:grpSpPr bwMode="auto">
            <a:xfrm>
              <a:off x="2016" y="1584"/>
              <a:ext cx="720" cy="480"/>
              <a:chOff x="1536" y="1584"/>
              <a:chExt cx="720" cy="480"/>
            </a:xfrm>
          </p:grpSpPr>
          <p:sp>
            <p:nvSpPr>
              <p:cNvPr id="54" name="AutoShape 113"/>
              <p:cNvSpPr>
                <a:spLocks noChangeArrowheads="1"/>
              </p:cNvSpPr>
              <p:nvPr/>
            </p:nvSpPr>
            <p:spPr bwMode="auto">
              <a:xfrm>
                <a:off x="216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 name="AutoShape 114"/>
              <p:cNvSpPr>
                <a:spLocks noChangeArrowheads="1"/>
              </p:cNvSpPr>
              <p:nvPr/>
            </p:nvSpPr>
            <p:spPr bwMode="auto">
              <a:xfrm>
                <a:off x="201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 name="AutoShape 115"/>
              <p:cNvSpPr>
                <a:spLocks noChangeArrowheads="1"/>
              </p:cNvSpPr>
              <p:nvPr/>
            </p:nvSpPr>
            <p:spPr bwMode="auto">
              <a:xfrm>
                <a:off x="168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7" name="AutoShape 116"/>
              <p:cNvSpPr>
                <a:spLocks noChangeArrowheads="1"/>
              </p:cNvSpPr>
              <p:nvPr/>
            </p:nvSpPr>
            <p:spPr bwMode="auto">
              <a:xfrm>
                <a:off x="153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 name="AutoShape 117"/>
              <p:cNvSpPr>
                <a:spLocks noChangeArrowheads="1"/>
              </p:cNvSpPr>
              <p:nvPr/>
            </p:nvSpPr>
            <p:spPr bwMode="auto">
              <a:xfrm>
                <a:off x="153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AutoShape 118"/>
              <p:cNvSpPr>
                <a:spLocks noChangeArrowheads="1"/>
              </p:cNvSpPr>
              <p:nvPr/>
            </p:nvSpPr>
            <p:spPr bwMode="auto">
              <a:xfrm>
                <a:off x="201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 name="AutoShape 119"/>
              <p:cNvSpPr>
                <a:spLocks noChangeArrowheads="1"/>
              </p:cNvSpPr>
              <p:nvPr/>
            </p:nvSpPr>
            <p:spPr bwMode="auto">
              <a:xfrm>
                <a:off x="216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1" name="AutoShape 120"/>
              <p:cNvSpPr>
                <a:spLocks noChangeArrowheads="1"/>
              </p:cNvSpPr>
              <p:nvPr/>
            </p:nvSpPr>
            <p:spPr bwMode="auto">
              <a:xfrm>
                <a:off x="168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2" name="Line 121"/>
              <p:cNvSpPr>
                <a:spLocks noChangeShapeType="1"/>
              </p:cNvSpPr>
              <p:nvPr/>
            </p:nvSpPr>
            <p:spPr bwMode="auto">
              <a:xfrm>
                <a:off x="1632" y="17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122"/>
              <p:cNvSpPr>
                <a:spLocks noChangeShapeType="1"/>
              </p:cNvSpPr>
              <p:nvPr/>
            </p:nvSpPr>
            <p:spPr bwMode="auto">
              <a:xfrm>
                <a:off x="1776" y="16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123"/>
              <p:cNvSpPr>
                <a:spLocks noChangeShapeType="1"/>
              </p:cNvSpPr>
              <p:nvPr/>
            </p:nvSpPr>
            <p:spPr bwMode="auto">
              <a:xfrm>
                <a:off x="220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124"/>
              <p:cNvSpPr>
                <a:spLocks noChangeShapeType="1"/>
              </p:cNvSpPr>
              <p:nvPr/>
            </p:nvSpPr>
            <p:spPr bwMode="auto">
              <a:xfrm flipH="1">
                <a:off x="211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125"/>
              <p:cNvSpPr>
                <a:spLocks noChangeShapeType="1"/>
              </p:cNvSpPr>
              <p:nvPr/>
            </p:nvSpPr>
            <p:spPr bwMode="auto">
              <a:xfrm>
                <a:off x="1776"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126"/>
              <p:cNvSpPr>
                <a:spLocks noChangeShapeType="1"/>
              </p:cNvSpPr>
              <p:nvPr/>
            </p:nvSpPr>
            <p:spPr bwMode="auto">
              <a:xfrm>
                <a:off x="1632" y="201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127"/>
              <p:cNvSpPr>
                <a:spLocks noChangeShapeType="1"/>
              </p:cNvSpPr>
              <p:nvPr/>
            </p:nvSpPr>
            <p:spPr bwMode="auto">
              <a:xfrm flipV="1">
                <a:off x="163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128"/>
              <p:cNvSpPr>
                <a:spLocks noChangeShapeType="1"/>
              </p:cNvSpPr>
              <p:nvPr/>
            </p:nvSpPr>
            <p:spPr bwMode="auto">
              <a:xfrm>
                <a:off x="172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129"/>
              <p:cNvSpPr>
                <a:spLocks noChangeShapeType="1"/>
              </p:cNvSpPr>
              <p:nvPr/>
            </p:nvSpPr>
            <p:spPr bwMode="auto">
              <a:xfrm>
                <a:off x="158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130"/>
              <p:cNvSpPr>
                <a:spLocks noChangeShapeType="1"/>
              </p:cNvSpPr>
              <p:nvPr/>
            </p:nvSpPr>
            <p:spPr bwMode="auto">
              <a:xfrm>
                <a:off x="206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131"/>
              <p:cNvSpPr>
                <a:spLocks noChangeShapeType="1"/>
              </p:cNvSpPr>
              <p:nvPr/>
            </p:nvSpPr>
            <p:spPr bwMode="auto">
              <a:xfrm flipH="1">
                <a:off x="163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132"/>
              <p:cNvSpPr>
                <a:spLocks noChangeShapeType="1"/>
              </p:cNvSpPr>
              <p:nvPr/>
            </p:nvSpPr>
            <p:spPr bwMode="auto">
              <a:xfrm flipH="1">
                <a:off x="211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133"/>
            <p:cNvGrpSpPr>
              <a:grpSpLocks/>
            </p:cNvGrpSpPr>
            <p:nvPr/>
          </p:nvGrpSpPr>
          <p:grpSpPr bwMode="auto">
            <a:xfrm>
              <a:off x="2976" y="1584"/>
              <a:ext cx="720" cy="480"/>
              <a:chOff x="1536" y="1584"/>
              <a:chExt cx="720" cy="480"/>
            </a:xfrm>
          </p:grpSpPr>
          <p:sp>
            <p:nvSpPr>
              <p:cNvPr id="34" name="AutoShape 134"/>
              <p:cNvSpPr>
                <a:spLocks noChangeArrowheads="1"/>
              </p:cNvSpPr>
              <p:nvPr/>
            </p:nvSpPr>
            <p:spPr bwMode="auto">
              <a:xfrm>
                <a:off x="216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 name="AutoShape 135"/>
              <p:cNvSpPr>
                <a:spLocks noChangeArrowheads="1"/>
              </p:cNvSpPr>
              <p:nvPr/>
            </p:nvSpPr>
            <p:spPr bwMode="auto">
              <a:xfrm>
                <a:off x="201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 name="AutoShape 136"/>
              <p:cNvSpPr>
                <a:spLocks noChangeArrowheads="1"/>
              </p:cNvSpPr>
              <p:nvPr/>
            </p:nvSpPr>
            <p:spPr bwMode="auto">
              <a:xfrm>
                <a:off x="168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 name="AutoShape 137"/>
              <p:cNvSpPr>
                <a:spLocks noChangeArrowheads="1"/>
              </p:cNvSpPr>
              <p:nvPr/>
            </p:nvSpPr>
            <p:spPr bwMode="auto">
              <a:xfrm>
                <a:off x="153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 name="AutoShape 138"/>
              <p:cNvSpPr>
                <a:spLocks noChangeArrowheads="1"/>
              </p:cNvSpPr>
              <p:nvPr/>
            </p:nvSpPr>
            <p:spPr bwMode="auto">
              <a:xfrm>
                <a:off x="153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9" name="AutoShape 139"/>
              <p:cNvSpPr>
                <a:spLocks noChangeArrowheads="1"/>
              </p:cNvSpPr>
              <p:nvPr/>
            </p:nvSpPr>
            <p:spPr bwMode="auto">
              <a:xfrm>
                <a:off x="201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0" name="AutoShape 140"/>
              <p:cNvSpPr>
                <a:spLocks noChangeArrowheads="1"/>
              </p:cNvSpPr>
              <p:nvPr/>
            </p:nvSpPr>
            <p:spPr bwMode="auto">
              <a:xfrm>
                <a:off x="216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1" name="AutoShape 141"/>
              <p:cNvSpPr>
                <a:spLocks noChangeArrowheads="1"/>
              </p:cNvSpPr>
              <p:nvPr/>
            </p:nvSpPr>
            <p:spPr bwMode="auto">
              <a:xfrm>
                <a:off x="168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2" name="Line 142"/>
              <p:cNvSpPr>
                <a:spLocks noChangeShapeType="1"/>
              </p:cNvSpPr>
              <p:nvPr/>
            </p:nvSpPr>
            <p:spPr bwMode="auto">
              <a:xfrm>
                <a:off x="1632" y="17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43"/>
              <p:cNvSpPr>
                <a:spLocks noChangeShapeType="1"/>
              </p:cNvSpPr>
              <p:nvPr/>
            </p:nvSpPr>
            <p:spPr bwMode="auto">
              <a:xfrm>
                <a:off x="1776" y="16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44"/>
              <p:cNvSpPr>
                <a:spLocks noChangeShapeType="1"/>
              </p:cNvSpPr>
              <p:nvPr/>
            </p:nvSpPr>
            <p:spPr bwMode="auto">
              <a:xfrm>
                <a:off x="220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45"/>
              <p:cNvSpPr>
                <a:spLocks noChangeShapeType="1"/>
              </p:cNvSpPr>
              <p:nvPr/>
            </p:nvSpPr>
            <p:spPr bwMode="auto">
              <a:xfrm flipH="1">
                <a:off x="211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46"/>
              <p:cNvSpPr>
                <a:spLocks noChangeShapeType="1"/>
              </p:cNvSpPr>
              <p:nvPr/>
            </p:nvSpPr>
            <p:spPr bwMode="auto">
              <a:xfrm>
                <a:off x="1776"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47"/>
              <p:cNvSpPr>
                <a:spLocks noChangeShapeType="1"/>
              </p:cNvSpPr>
              <p:nvPr/>
            </p:nvSpPr>
            <p:spPr bwMode="auto">
              <a:xfrm>
                <a:off x="1632" y="201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48"/>
              <p:cNvSpPr>
                <a:spLocks noChangeShapeType="1"/>
              </p:cNvSpPr>
              <p:nvPr/>
            </p:nvSpPr>
            <p:spPr bwMode="auto">
              <a:xfrm flipV="1">
                <a:off x="163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49"/>
              <p:cNvSpPr>
                <a:spLocks noChangeShapeType="1"/>
              </p:cNvSpPr>
              <p:nvPr/>
            </p:nvSpPr>
            <p:spPr bwMode="auto">
              <a:xfrm>
                <a:off x="172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50"/>
              <p:cNvSpPr>
                <a:spLocks noChangeShapeType="1"/>
              </p:cNvSpPr>
              <p:nvPr/>
            </p:nvSpPr>
            <p:spPr bwMode="auto">
              <a:xfrm>
                <a:off x="158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51"/>
              <p:cNvSpPr>
                <a:spLocks noChangeShapeType="1"/>
              </p:cNvSpPr>
              <p:nvPr/>
            </p:nvSpPr>
            <p:spPr bwMode="auto">
              <a:xfrm>
                <a:off x="206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152"/>
              <p:cNvSpPr>
                <a:spLocks noChangeShapeType="1"/>
              </p:cNvSpPr>
              <p:nvPr/>
            </p:nvSpPr>
            <p:spPr bwMode="auto">
              <a:xfrm flipH="1">
                <a:off x="163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153"/>
              <p:cNvSpPr>
                <a:spLocks noChangeShapeType="1"/>
              </p:cNvSpPr>
              <p:nvPr/>
            </p:nvSpPr>
            <p:spPr bwMode="auto">
              <a:xfrm flipH="1">
                <a:off x="211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154"/>
            <p:cNvGrpSpPr>
              <a:grpSpLocks/>
            </p:cNvGrpSpPr>
            <p:nvPr/>
          </p:nvGrpSpPr>
          <p:grpSpPr bwMode="auto">
            <a:xfrm>
              <a:off x="2496" y="1584"/>
              <a:ext cx="720" cy="480"/>
              <a:chOff x="1536" y="1584"/>
              <a:chExt cx="720" cy="480"/>
            </a:xfrm>
          </p:grpSpPr>
          <p:sp>
            <p:nvSpPr>
              <p:cNvPr id="14" name="AutoShape 155"/>
              <p:cNvSpPr>
                <a:spLocks noChangeArrowheads="1"/>
              </p:cNvSpPr>
              <p:nvPr/>
            </p:nvSpPr>
            <p:spPr bwMode="auto">
              <a:xfrm>
                <a:off x="216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 name="AutoShape 156"/>
              <p:cNvSpPr>
                <a:spLocks noChangeArrowheads="1"/>
              </p:cNvSpPr>
              <p:nvPr/>
            </p:nvSpPr>
            <p:spPr bwMode="auto">
              <a:xfrm>
                <a:off x="201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 name="AutoShape 157"/>
              <p:cNvSpPr>
                <a:spLocks noChangeArrowheads="1"/>
              </p:cNvSpPr>
              <p:nvPr/>
            </p:nvSpPr>
            <p:spPr bwMode="auto">
              <a:xfrm>
                <a:off x="168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7" name="AutoShape 158"/>
              <p:cNvSpPr>
                <a:spLocks noChangeArrowheads="1"/>
              </p:cNvSpPr>
              <p:nvPr/>
            </p:nvSpPr>
            <p:spPr bwMode="auto">
              <a:xfrm>
                <a:off x="153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8" name="AutoShape 159"/>
              <p:cNvSpPr>
                <a:spLocks noChangeArrowheads="1"/>
              </p:cNvSpPr>
              <p:nvPr/>
            </p:nvSpPr>
            <p:spPr bwMode="auto">
              <a:xfrm>
                <a:off x="1536" y="1968"/>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9" name="AutoShape 160"/>
              <p:cNvSpPr>
                <a:spLocks noChangeArrowheads="1"/>
              </p:cNvSpPr>
              <p:nvPr/>
            </p:nvSpPr>
            <p:spPr bwMode="auto">
              <a:xfrm>
                <a:off x="2016" y="1680"/>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0" name="AutoShape 161"/>
              <p:cNvSpPr>
                <a:spLocks noChangeArrowheads="1"/>
              </p:cNvSpPr>
              <p:nvPr/>
            </p:nvSpPr>
            <p:spPr bwMode="auto">
              <a:xfrm>
                <a:off x="2160" y="1584"/>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1" name="AutoShape 162"/>
              <p:cNvSpPr>
                <a:spLocks noChangeArrowheads="1"/>
              </p:cNvSpPr>
              <p:nvPr/>
            </p:nvSpPr>
            <p:spPr bwMode="auto">
              <a:xfrm>
                <a:off x="1680" y="1872"/>
                <a:ext cx="96" cy="96"/>
              </a:xfrm>
              <a:prstGeom prst="flowChartConnector">
                <a:avLst/>
              </a:prstGeom>
              <a:solidFill>
                <a:srgbClr val="FF66FF"/>
              </a:solidFill>
              <a:ln w="9525">
                <a:solidFill>
                  <a:schemeClr val="tx1"/>
                </a:solidFill>
                <a:round/>
                <a:headEnd/>
                <a:tailEnd/>
              </a:ln>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2" name="Line 163"/>
              <p:cNvSpPr>
                <a:spLocks noChangeShapeType="1"/>
              </p:cNvSpPr>
              <p:nvPr/>
            </p:nvSpPr>
            <p:spPr bwMode="auto">
              <a:xfrm>
                <a:off x="1632" y="172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64"/>
              <p:cNvSpPr>
                <a:spLocks noChangeShapeType="1"/>
              </p:cNvSpPr>
              <p:nvPr/>
            </p:nvSpPr>
            <p:spPr bwMode="auto">
              <a:xfrm>
                <a:off x="1776" y="1632"/>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65"/>
              <p:cNvSpPr>
                <a:spLocks noChangeShapeType="1"/>
              </p:cNvSpPr>
              <p:nvPr/>
            </p:nvSpPr>
            <p:spPr bwMode="auto">
              <a:xfrm>
                <a:off x="220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66"/>
              <p:cNvSpPr>
                <a:spLocks noChangeShapeType="1"/>
              </p:cNvSpPr>
              <p:nvPr/>
            </p:nvSpPr>
            <p:spPr bwMode="auto">
              <a:xfrm flipH="1">
                <a:off x="211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67"/>
              <p:cNvSpPr>
                <a:spLocks noChangeShapeType="1"/>
              </p:cNvSpPr>
              <p:nvPr/>
            </p:nvSpPr>
            <p:spPr bwMode="auto">
              <a:xfrm>
                <a:off x="1776" y="1920"/>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68"/>
              <p:cNvSpPr>
                <a:spLocks noChangeShapeType="1"/>
              </p:cNvSpPr>
              <p:nvPr/>
            </p:nvSpPr>
            <p:spPr bwMode="auto">
              <a:xfrm>
                <a:off x="1632" y="2016"/>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69"/>
              <p:cNvSpPr>
                <a:spLocks noChangeShapeType="1"/>
              </p:cNvSpPr>
              <p:nvPr/>
            </p:nvSpPr>
            <p:spPr bwMode="auto">
              <a:xfrm flipV="1">
                <a:off x="1632" y="19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70"/>
              <p:cNvSpPr>
                <a:spLocks noChangeShapeType="1"/>
              </p:cNvSpPr>
              <p:nvPr/>
            </p:nvSpPr>
            <p:spPr bwMode="auto">
              <a:xfrm>
                <a:off x="1728" y="168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71"/>
              <p:cNvSpPr>
                <a:spLocks noChangeShapeType="1"/>
              </p:cNvSpPr>
              <p:nvPr/>
            </p:nvSpPr>
            <p:spPr bwMode="auto">
              <a:xfrm>
                <a:off x="158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72"/>
              <p:cNvSpPr>
                <a:spLocks noChangeShapeType="1"/>
              </p:cNvSpPr>
              <p:nvPr/>
            </p:nvSpPr>
            <p:spPr bwMode="auto">
              <a:xfrm>
                <a:off x="2064" y="17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173"/>
              <p:cNvSpPr>
                <a:spLocks noChangeShapeType="1"/>
              </p:cNvSpPr>
              <p:nvPr/>
            </p:nvSpPr>
            <p:spPr bwMode="auto">
              <a:xfrm flipH="1">
                <a:off x="163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174"/>
              <p:cNvSpPr>
                <a:spLocks noChangeShapeType="1"/>
              </p:cNvSpPr>
              <p:nvPr/>
            </p:nvSpPr>
            <p:spPr bwMode="auto">
              <a:xfrm flipH="1">
                <a:off x="2112" y="1632"/>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74" name="Text Box 175"/>
          <p:cNvSpPr txBox="1">
            <a:spLocks noChangeArrowheads="1"/>
          </p:cNvSpPr>
          <p:nvPr/>
        </p:nvSpPr>
        <p:spPr bwMode="auto">
          <a:xfrm>
            <a:off x="1127448" y="3284984"/>
            <a:ext cx="835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a:t>
            </a:r>
            <a:r>
              <a:rPr lang="zh-CN" altLang="en-US" dirty="0">
                <a:latin typeface="楷体_GB2312" pitchFamily="49" charset="-122"/>
              </a:rPr>
              <a:t>、特性  从宏观性质来看</a:t>
            </a:r>
            <a:r>
              <a:rPr lang="en-US" altLang="zh-CN" dirty="0">
                <a:latin typeface="楷体_GB2312" pitchFamily="49" charset="-122"/>
              </a:rPr>
              <a:t>,</a:t>
            </a:r>
            <a:r>
              <a:rPr lang="zh-CN" altLang="en-US" dirty="0">
                <a:latin typeface="楷体_GB2312" pitchFamily="49" charset="-122"/>
              </a:rPr>
              <a:t>晶体与非晶体有如下一些区别</a:t>
            </a:r>
            <a:r>
              <a:rPr lang="en-US" altLang="zh-CN" dirty="0">
                <a:latin typeface="楷体_GB2312" pitchFamily="49" charset="-122"/>
              </a:rPr>
              <a:t>:</a:t>
            </a:r>
          </a:p>
        </p:txBody>
      </p:sp>
      <p:sp>
        <p:nvSpPr>
          <p:cNvPr id="175" name="Text Box 176"/>
          <p:cNvSpPr txBox="1">
            <a:spLocks noChangeArrowheads="1"/>
          </p:cNvSpPr>
          <p:nvPr/>
        </p:nvSpPr>
        <p:spPr bwMode="auto">
          <a:xfrm>
            <a:off x="2063552" y="3840331"/>
            <a:ext cx="8207375"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pPr>
            <a:r>
              <a:rPr lang="en-US" altLang="zh-CN"/>
              <a:t>(1)</a:t>
            </a:r>
            <a:r>
              <a:rPr lang="zh-CN" altLang="en-US">
                <a:latin typeface="楷体_GB2312" pitchFamily="49" charset="-122"/>
              </a:rPr>
              <a:t>晶体有一定对称的外形</a:t>
            </a:r>
          </a:p>
          <a:p>
            <a:pPr eaLnBrk="1" hangingPunct="1">
              <a:lnSpc>
                <a:spcPct val="80000"/>
              </a:lnSpc>
              <a:spcBef>
                <a:spcPct val="50000"/>
              </a:spcBef>
            </a:pPr>
            <a:r>
              <a:rPr lang="en-US" altLang="zh-CN"/>
              <a:t>(2)</a:t>
            </a:r>
            <a:r>
              <a:rPr lang="zh-CN" altLang="en-US">
                <a:latin typeface="楷体_GB2312" pitchFamily="49" charset="-122"/>
              </a:rPr>
              <a:t>晶体的一些物理性质是各向异性的</a:t>
            </a:r>
          </a:p>
          <a:p>
            <a:pPr eaLnBrk="1" hangingPunct="1">
              <a:lnSpc>
                <a:spcPct val="80000"/>
              </a:lnSpc>
              <a:spcBef>
                <a:spcPct val="50000"/>
              </a:spcBef>
            </a:pPr>
            <a:r>
              <a:rPr lang="en-US" altLang="zh-CN"/>
              <a:t>(3)</a:t>
            </a:r>
            <a:r>
              <a:rPr lang="zh-CN" altLang="en-US">
                <a:latin typeface="楷体_GB2312" pitchFamily="49" charset="-122"/>
              </a:rPr>
              <a:t>晶体有一定的熔点</a:t>
            </a:r>
          </a:p>
          <a:p>
            <a:pPr eaLnBrk="1" hangingPunct="1">
              <a:lnSpc>
                <a:spcPct val="80000"/>
              </a:lnSpc>
              <a:spcBef>
                <a:spcPct val="50000"/>
              </a:spcBef>
            </a:pPr>
            <a:r>
              <a:rPr lang="en-US" altLang="zh-CN"/>
              <a:t>(4)</a:t>
            </a:r>
            <a:r>
              <a:rPr lang="zh-CN" altLang="en-US">
                <a:latin typeface="楷体_GB2312" pitchFamily="49" charset="-122"/>
              </a:rPr>
              <a:t>晶体存在解理面</a:t>
            </a:r>
            <a:r>
              <a:rPr lang="en-US" altLang="zh-CN">
                <a:latin typeface="楷体_GB2312" pitchFamily="49" charset="-122"/>
              </a:rPr>
              <a:t>(</a:t>
            </a:r>
            <a:r>
              <a:rPr lang="zh-CN" altLang="en-US">
                <a:latin typeface="楷体_GB2312" pitchFamily="49" charset="-122"/>
              </a:rPr>
              <a:t>在外力作用下</a:t>
            </a:r>
            <a:r>
              <a:rPr lang="en-US" altLang="zh-CN">
                <a:latin typeface="楷体_GB2312" pitchFamily="49" charset="-122"/>
              </a:rPr>
              <a:t>,</a:t>
            </a:r>
            <a:r>
              <a:rPr lang="zh-CN" altLang="en-US">
                <a:latin typeface="楷体_GB2312" pitchFamily="49" charset="-122"/>
              </a:rPr>
              <a:t>沿一定的平面裂开</a:t>
            </a:r>
            <a:r>
              <a:rPr lang="en-US" altLang="zh-CN">
                <a:ea typeface="宋体" panose="02010600030101010101" pitchFamily="2" charset="-122"/>
              </a:rPr>
              <a:t>)</a:t>
            </a:r>
          </a:p>
        </p:txBody>
      </p:sp>
      <p:sp>
        <p:nvSpPr>
          <p:cNvPr id="176" name="Text Box 177"/>
          <p:cNvSpPr txBox="1">
            <a:spLocks noChangeArrowheads="1"/>
          </p:cNvSpPr>
          <p:nvPr/>
        </p:nvSpPr>
        <p:spPr bwMode="auto">
          <a:xfrm>
            <a:off x="407368" y="5589240"/>
            <a:ext cx="11665296" cy="1115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latin typeface="楷体_GB2312" pitchFamily="49" charset="-122"/>
              </a:rPr>
              <a:t>从微观结构上看：组成晶体的分子原子或离子</a:t>
            </a:r>
            <a:r>
              <a:rPr lang="en-US" altLang="zh-CN" dirty="0">
                <a:latin typeface="楷体_GB2312" pitchFamily="49" charset="-122"/>
              </a:rPr>
              <a:t>(</a:t>
            </a:r>
            <a:r>
              <a:rPr lang="zh-CN" altLang="en-US" dirty="0">
                <a:latin typeface="楷体_GB2312" pitchFamily="49" charset="-122"/>
              </a:rPr>
              <a:t>统称微粒</a:t>
            </a:r>
            <a:r>
              <a:rPr lang="en-US" altLang="zh-CN" dirty="0">
                <a:latin typeface="楷体_GB2312" pitchFamily="49" charset="-122"/>
              </a:rPr>
              <a:t>)</a:t>
            </a:r>
            <a:r>
              <a:rPr lang="zh-CN" altLang="en-US" dirty="0">
                <a:latin typeface="楷体_GB2312" pitchFamily="49" charset="-122"/>
              </a:rPr>
              <a:t>有规则的周期性的排列，即具有长程有序性。</a:t>
            </a:r>
          </a:p>
        </p:txBody>
      </p:sp>
    </p:spTree>
    <p:extLst>
      <p:ext uri="{BB962C8B-B14F-4D97-AF65-F5344CB8AC3E}">
        <p14:creationId xmlns:p14="http://schemas.microsoft.com/office/powerpoint/2010/main" val="285714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17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75"/>
                                  </p:iterate>
                                  <p:childTnLst>
                                    <p:set>
                                      <p:cBhvr>
                                        <p:cTn id="20" dur="1" fill="hold">
                                          <p:stCondLst>
                                            <p:cond delay="74"/>
                                          </p:stCondLst>
                                        </p:cTn>
                                        <p:tgtEl>
                                          <p:spTgt spid="17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7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iterate type="lt">
                                    <p:tmAbs val="75"/>
                                  </p:iterate>
                                  <p:childTnLst>
                                    <p:set>
                                      <p:cBhvr>
                                        <p:cTn id="28" dur="1" fill="hold">
                                          <p:stCondLst>
                                            <p:cond delay="74"/>
                                          </p:stCondLst>
                                        </p:cTn>
                                        <p:tgtEl>
                                          <p:spTgt spid="17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7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75"/>
                                  </p:iterate>
                                  <p:childTnLst>
                                    <p:set>
                                      <p:cBhvr>
                                        <p:cTn id="36" dur="1" fill="hold">
                                          <p:stCondLst>
                                            <p:cond delay="74"/>
                                          </p:stCondLst>
                                        </p:cTn>
                                        <p:tgtEl>
                                          <p:spTgt spid="17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autoUpdateAnimBg="0"/>
      <p:bldP spid="174" grpId="0" build="p" autoUpdateAnimBg="0"/>
      <p:bldP spid="175" grpId="0" build="p" autoUpdateAnimBg="0"/>
      <p:bldP spid="17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5594" y="692696"/>
            <a:ext cx="11953328" cy="334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反之，当</a:t>
            </a:r>
            <a:r>
              <a:rPr lang="en-US" altLang="zh-CN" dirty="0"/>
              <a:t>p</a:t>
            </a:r>
            <a:r>
              <a:rPr lang="zh-CN" altLang="en-US" dirty="0"/>
              <a:t>型区接电源的负极，而</a:t>
            </a:r>
            <a:r>
              <a:rPr lang="en-US" altLang="zh-CN" dirty="0"/>
              <a:t>n</a:t>
            </a:r>
            <a:r>
              <a:rPr lang="zh-CN" altLang="en-US" dirty="0"/>
              <a:t>型区接电源的正极时，则外加电场的方向与</a:t>
            </a:r>
            <a:r>
              <a:rPr lang="en-US" altLang="zh-CN" dirty="0"/>
              <a:t>p-n</a:t>
            </a:r>
            <a:r>
              <a:rPr lang="zh-CN" altLang="en-US" dirty="0"/>
              <a:t>结内电场的方向相同，使势垒增加，阻挡层变厚，多数载流子难以通过阻挡层．但是，当</a:t>
            </a:r>
            <a:r>
              <a:rPr lang="en-US" altLang="zh-CN" dirty="0"/>
              <a:t>p</a:t>
            </a:r>
            <a:r>
              <a:rPr lang="zh-CN" altLang="en-US" dirty="0"/>
              <a:t>型区的少数载流子（电子）到达</a:t>
            </a:r>
            <a:r>
              <a:rPr lang="en-US" altLang="zh-CN" dirty="0"/>
              <a:t>p-n</a:t>
            </a:r>
            <a:r>
              <a:rPr lang="zh-CN" altLang="en-US" dirty="0"/>
              <a:t>结处，就会被强电场拉到</a:t>
            </a:r>
            <a:r>
              <a:rPr lang="en-US" altLang="zh-CN" dirty="0"/>
              <a:t>n</a:t>
            </a:r>
            <a:r>
              <a:rPr lang="zh-CN" altLang="en-US" dirty="0"/>
              <a:t>区；同样，</a:t>
            </a:r>
            <a:r>
              <a:rPr lang="en-US" altLang="zh-CN" dirty="0"/>
              <a:t>n</a:t>
            </a:r>
            <a:r>
              <a:rPr lang="zh-CN" altLang="en-US" dirty="0"/>
              <a:t>型区中的少数载流子（空穴）到达</a:t>
            </a:r>
            <a:r>
              <a:rPr lang="en-US" altLang="zh-CN" dirty="0"/>
              <a:t>p-n</a:t>
            </a:r>
            <a:r>
              <a:rPr lang="zh-CN" altLang="en-US" dirty="0"/>
              <a:t>结处，被强电场拉到</a:t>
            </a:r>
            <a:r>
              <a:rPr lang="en-US" altLang="zh-CN" dirty="0"/>
              <a:t>p</a:t>
            </a:r>
            <a:r>
              <a:rPr lang="zh-CN" altLang="en-US" dirty="0"/>
              <a:t>区，这就形成了反向电流．由于反向电流是少子电流，当少子全部参与导电时，反向电流便达了饱和，此后即使反射电压再增加，反向电流也不再</a:t>
            </a:r>
            <a:r>
              <a:rPr lang="zh-CN" altLang="en-US" dirty="0" smtClean="0"/>
              <a:t>增加．</a:t>
            </a:r>
            <a:endParaRPr lang="zh-CN" altLang="en-US" dirty="0"/>
          </a:p>
        </p:txBody>
      </p:sp>
      <p:pic>
        <p:nvPicPr>
          <p:cNvPr id="49155" name="Picture 3" descr="17-1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500"/>
          <a:stretch/>
        </p:blipFill>
        <p:spPr bwMode="auto">
          <a:xfrm>
            <a:off x="3431704" y="4221088"/>
            <a:ext cx="4537075" cy="2449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6544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263352" y="692696"/>
            <a:ext cx="1188131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综上所述，在</a:t>
            </a:r>
            <a:r>
              <a:rPr lang="en-US" altLang="zh-CN" dirty="0"/>
              <a:t>p-n</a:t>
            </a:r>
            <a:r>
              <a:rPr lang="zh-CN" altLang="en-US" dirty="0"/>
              <a:t>结上加正向电压，电流容易通过，而且电流随外加电压的增加而迅速增加．当加反向电压时，电流不容易通过，由少数载流子所决定的反向电流很快达到饱和，这就是</a:t>
            </a:r>
            <a:r>
              <a:rPr lang="en-US" altLang="zh-CN" dirty="0"/>
              <a:t>p-n</a:t>
            </a:r>
            <a:r>
              <a:rPr lang="zh-CN" altLang="en-US" dirty="0"/>
              <a:t>结的整流作用，其伏安特性如</a:t>
            </a:r>
            <a:r>
              <a:rPr lang="zh-CN" altLang="en-US" dirty="0" smtClean="0"/>
              <a:t>图所</a:t>
            </a:r>
            <a:r>
              <a:rPr lang="zh-CN" altLang="en-US" dirty="0"/>
              <a:t>示．利用</a:t>
            </a:r>
            <a:r>
              <a:rPr lang="en-US" altLang="zh-CN" dirty="0"/>
              <a:t>p-n</a:t>
            </a:r>
            <a:r>
              <a:rPr lang="zh-CN" altLang="en-US" dirty="0"/>
              <a:t>结制成的二极管，广泛地用于各种整流电路．</a:t>
            </a:r>
          </a:p>
        </p:txBody>
      </p:sp>
      <p:pic>
        <p:nvPicPr>
          <p:cNvPr id="50179" name="Picture 3" descr="17-14"/>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1619"/>
          <a:stretch/>
        </p:blipFill>
        <p:spPr bwMode="auto">
          <a:xfrm>
            <a:off x="3719736" y="3068960"/>
            <a:ext cx="4537075" cy="3318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92369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91344" y="116632"/>
            <a:ext cx="25042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2</a:t>
            </a:r>
            <a:r>
              <a:rPr lang="zh-CN" altLang="en-US" dirty="0"/>
              <a:t>．半导体晶体管</a:t>
            </a:r>
          </a:p>
        </p:txBody>
      </p:sp>
      <p:sp>
        <p:nvSpPr>
          <p:cNvPr id="51203" name="Rectangle 3"/>
          <p:cNvSpPr>
            <a:spLocks noChangeArrowheads="1"/>
          </p:cNvSpPr>
          <p:nvPr/>
        </p:nvSpPr>
        <p:spPr bwMode="auto">
          <a:xfrm>
            <a:off x="1524001" y="2887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04" name="Rectangle 4"/>
          <p:cNvSpPr>
            <a:spLocks noChangeArrowheads="1"/>
          </p:cNvSpPr>
          <p:nvPr/>
        </p:nvSpPr>
        <p:spPr bwMode="auto">
          <a:xfrm>
            <a:off x="1524001" y="2887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1205" name="Group 5"/>
          <p:cNvGrpSpPr>
            <a:grpSpLocks/>
          </p:cNvGrpSpPr>
          <p:nvPr/>
        </p:nvGrpSpPr>
        <p:grpSpPr bwMode="auto">
          <a:xfrm>
            <a:off x="479376" y="908720"/>
            <a:ext cx="11304588" cy="3973513"/>
            <a:chOff x="-567" y="791"/>
            <a:chExt cx="7121" cy="2503"/>
          </a:xfrm>
        </p:grpSpPr>
        <p:grpSp>
          <p:nvGrpSpPr>
            <p:cNvPr id="51219" name="Group 6"/>
            <p:cNvGrpSpPr>
              <a:grpSpLocks/>
            </p:cNvGrpSpPr>
            <p:nvPr/>
          </p:nvGrpSpPr>
          <p:grpSpPr bwMode="auto">
            <a:xfrm>
              <a:off x="-567" y="791"/>
              <a:ext cx="7121" cy="1965"/>
              <a:chOff x="-567" y="791"/>
              <a:chExt cx="7121" cy="1965"/>
            </a:xfrm>
          </p:grpSpPr>
          <p:sp>
            <p:nvSpPr>
              <p:cNvPr id="51224" name="Rectangle 7"/>
              <p:cNvSpPr>
                <a:spLocks noChangeArrowheads="1"/>
              </p:cNvSpPr>
              <p:nvPr/>
            </p:nvSpPr>
            <p:spPr bwMode="auto">
              <a:xfrm>
                <a:off x="-567" y="791"/>
                <a:ext cx="7121" cy="1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半导体晶体管是由</a:t>
                </a:r>
                <a:r>
                  <a:rPr lang="en-US" altLang="zh-CN" dirty="0"/>
                  <a:t>n-p-n3</a:t>
                </a:r>
                <a:r>
                  <a:rPr lang="zh-CN" altLang="en-US" dirty="0"/>
                  <a:t>个区或</a:t>
                </a:r>
                <a:r>
                  <a:rPr lang="en-US" altLang="zh-CN" dirty="0"/>
                  <a:t>p-n-p3</a:t>
                </a:r>
                <a:r>
                  <a:rPr lang="zh-CN" altLang="en-US" dirty="0"/>
                  <a:t>个区组成的，</a:t>
                </a:r>
                <a:r>
                  <a:rPr lang="en-US" altLang="zh-CN" dirty="0"/>
                  <a:t>3</a:t>
                </a:r>
                <a:r>
                  <a:rPr lang="zh-CN" altLang="en-US" dirty="0"/>
                  <a:t>个区分别称为发射区</a:t>
                </a:r>
                <a:r>
                  <a:rPr lang="en-US" altLang="zh-CN" dirty="0"/>
                  <a:t>(e)</a:t>
                </a:r>
                <a:r>
                  <a:rPr lang="zh-CN" altLang="en-US" dirty="0"/>
                  <a:t>、基区</a:t>
                </a:r>
                <a:r>
                  <a:rPr lang="en-US" altLang="zh-CN" dirty="0"/>
                  <a:t>(b)</a:t>
                </a:r>
                <a:r>
                  <a:rPr lang="zh-CN" altLang="en-US" dirty="0"/>
                  <a:t>和集电区</a:t>
                </a:r>
                <a:r>
                  <a:rPr lang="en-US" altLang="zh-CN" dirty="0"/>
                  <a:t>(c)</a:t>
                </a:r>
                <a:r>
                  <a:rPr lang="zh-CN" altLang="en-US" dirty="0"/>
                  <a:t>，通常基区厚度都很薄，如图</a:t>
                </a:r>
                <a:r>
                  <a:rPr lang="en-US" altLang="zh-CN" dirty="0"/>
                  <a:t>17-15</a:t>
                </a:r>
                <a:r>
                  <a:rPr lang="zh-CN" altLang="en-US" dirty="0"/>
                  <a:t>所示．下面讨论</a:t>
                </a:r>
                <a:r>
                  <a:rPr lang="en-US" altLang="zh-CN" dirty="0" err="1"/>
                  <a:t>npn</a:t>
                </a:r>
                <a:r>
                  <a:rPr lang="zh-CN" altLang="en-US" dirty="0"/>
                  <a:t>晶体管的工作原理．它的电压偏置如图</a:t>
                </a:r>
                <a:r>
                  <a:rPr lang="en-US" altLang="zh-CN" dirty="0"/>
                  <a:t>17-16</a:t>
                </a:r>
                <a:r>
                  <a:rPr lang="zh-CN" altLang="en-US" dirty="0"/>
                  <a:t>所示．在发射区与基区之间加正偏压，若发射区的电子浓度远大于基区的空穴浓度，则在正向偏压下，电流主要是由</a:t>
                </a:r>
                <a:r>
                  <a:rPr lang="en-US" altLang="zh-CN" dirty="0"/>
                  <a:t>n</a:t>
                </a:r>
                <a:r>
                  <a:rPr lang="zh-CN" altLang="en-US" dirty="0"/>
                  <a:t>区到</a:t>
                </a:r>
                <a:r>
                  <a:rPr lang="en-US" altLang="zh-CN" dirty="0"/>
                  <a:t>p</a:t>
                </a:r>
                <a:r>
                  <a:rPr lang="zh-CN" altLang="en-US" dirty="0"/>
                  <a:t>区的电子扩散电流．由于基区很薄，在</a:t>
                </a:r>
                <a:r>
                  <a:rPr lang="en-US" altLang="zh-CN" dirty="0"/>
                  <a:t>p</a:t>
                </a:r>
                <a:r>
                  <a:rPr lang="zh-CN" altLang="en-US" dirty="0"/>
                  <a:t>区中电子只有少部分与空穴复合，形成基极电流</a:t>
                </a:r>
                <a:r>
                  <a:rPr lang="en-US" altLang="zh-CN" dirty="0" err="1"/>
                  <a:t>Ib</a:t>
                </a:r>
                <a:r>
                  <a:rPr lang="zh-CN" altLang="en-US" dirty="0"/>
                  <a:t>，大部分电子都进入集电区．在集电区反向偏压下，它们将通过集电区形成集电极电流</a:t>
                </a:r>
                <a:r>
                  <a:rPr lang="en-US" altLang="zh-CN" dirty="0" err="1"/>
                  <a:t>Ic</a:t>
                </a:r>
                <a:r>
                  <a:rPr lang="zh-CN" altLang="en-US" dirty="0"/>
                  <a:t>．由于电子带负电荷，因此电流方向将与电子运动方向</a:t>
                </a:r>
                <a:r>
                  <a:rPr lang="zh-CN" altLang="en-US" dirty="0" smtClean="0"/>
                  <a:t>相反．</a:t>
                </a:r>
                <a:r>
                  <a:rPr lang="zh-CN" altLang="en-US" dirty="0"/>
                  <a:t>由上述讨论可知， </a:t>
                </a:r>
              </a:p>
            </p:txBody>
          </p:sp>
          <p:graphicFrame>
            <p:nvGraphicFramePr>
              <p:cNvPr id="51225" name="Object 8"/>
              <p:cNvGraphicFramePr>
                <a:graphicFrameLocks noChangeAspect="1"/>
              </p:cNvGraphicFramePr>
              <p:nvPr>
                <p:extLst>
                  <p:ext uri="{D42A27DB-BD31-4B8C-83A1-F6EECF244321}">
                    <p14:modId xmlns:p14="http://schemas.microsoft.com/office/powerpoint/2010/main" val="38185678"/>
                  </p:ext>
                </p:extLst>
              </p:nvPr>
            </p:nvGraphicFramePr>
            <p:xfrm>
              <a:off x="1157" y="2515"/>
              <a:ext cx="590" cy="241"/>
            </p:xfrm>
            <a:graphic>
              <a:graphicData uri="http://schemas.openxmlformats.org/presentationml/2006/ole">
                <mc:AlternateContent xmlns:mc="http://schemas.openxmlformats.org/markup-compatibility/2006">
                  <mc:Choice xmlns:v="urn:schemas-microsoft-com:vml" Requires="v">
                    <p:oleObj spid="_x0000_s108570" name="公式" r:id="rId3" imgW="469696" imgH="190417" progId="Equation.3">
                      <p:embed/>
                    </p:oleObj>
                  </mc:Choice>
                  <mc:Fallback>
                    <p:oleObj name="公式" r:id="rId3" imgW="469696" imgH="1904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 y="2515"/>
                            <a:ext cx="59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220" name="Rectangle 9"/>
            <p:cNvSpPr>
              <a:spLocks noChangeArrowheads="1"/>
            </p:cNvSpPr>
            <p:nvPr/>
          </p:nvSpPr>
          <p:spPr bwMode="auto">
            <a:xfrm>
              <a:off x="-23" y="2424"/>
              <a:ext cx="10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smtClean="0"/>
                <a:t>通常</a:t>
              </a:r>
              <a:r>
                <a:rPr lang="zh-CN" altLang="en-US" dirty="0"/>
                <a:t>用电流</a:t>
              </a:r>
              <a:endParaRPr lang="zh-CN" altLang="en-US" b="0" dirty="0">
                <a:ea typeface="宋体" panose="02010600030101010101" pitchFamily="2" charset="-122"/>
              </a:endParaRPr>
            </a:p>
          </p:txBody>
        </p:sp>
        <p:sp>
          <p:nvSpPr>
            <p:cNvPr id="51221" name="Rectangle 10"/>
            <p:cNvSpPr>
              <a:spLocks noChangeArrowheads="1"/>
            </p:cNvSpPr>
            <p:nvPr/>
          </p:nvSpPr>
          <p:spPr bwMode="auto">
            <a:xfrm>
              <a:off x="249" y="297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放大系数</a:t>
              </a:r>
            </a:p>
          </p:txBody>
        </p:sp>
        <p:graphicFrame>
          <p:nvGraphicFramePr>
            <p:cNvPr id="51222" name="Object 11"/>
            <p:cNvGraphicFramePr>
              <a:graphicFrameLocks noChangeAspect="1"/>
            </p:cNvGraphicFramePr>
            <p:nvPr/>
          </p:nvGraphicFramePr>
          <p:xfrm>
            <a:off x="1156" y="3022"/>
            <a:ext cx="204" cy="272"/>
          </p:xfrm>
          <a:graphic>
            <a:graphicData uri="http://schemas.openxmlformats.org/presentationml/2006/ole">
              <mc:AlternateContent xmlns:mc="http://schemas.openxmlformats.org/markup-compatibility/2006">
                <mc:Choice xmlns:v="urn:schemas-microsoft-com:vml" Requires="v">
                  <p:oleObj spid="_x0000_s108571" name="公式" r:id="rId5" imgW="139639" imgH="190417" progId="Equation.3">
                    <p:embed/>
                  </p:oleObj>
                </mc:Choice>
                <mc:Fallback>
                  <p:oleObj name="公式" r:id="rId5" imgW="139639" imgH="190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6" y="3022"/>
                          <a:ext cx="20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3" name="Rectangle 12"/>
            <p:cNvSpPr>
              <a:spLocks noChangeArrowheads="1"/>
            </p:cNvSpPr>
            <p:nvPr/>
          </p:nvSpPr>
          <p:spPr bwMode="auto">
            <a:xfrm>
              <a:off x="1429" y="3006"/>
              <a:ext cx="37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作为晶体管的一个重要参量，其表达式为</a:t>
              </a:r>
            </a:p>
          </p:txBody>
        </p:sp>
      </p:grpSp>
      <p:sp>
        <p:nvSpPr>
          <p:cNvPr id="51206" name="Rectangle 13"/>
          <p:cNvSpPr>
            <a:spLocks noChangeArrowheads="1"/>
          </p:cNvSpPr>
          <p:nvPr/>
        </p:nvSpPr>
        <p:spPr bwMode="auto">
          <a:xfrm>
            <a:off x="1524001" y="28870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51207" name="Object 14"/>
          <p:cNvGraphicFramePr>
            <a:graphicFrameLocks noChangeAspect="1"/>
          </p:cNvGraphicFramePr>
          <p:nvPr/>
        </p:nvGraphicFramePr>
        <p:xfrm>
          <a:off x="4511676" y="5157789"/>
          <a:ext cx="2016125" cy="530225"/>
        </p:xfrm>
        <a:graphic>
          <a:graphicData uri="http://schemas.openxmlformats.org/presentationml/2006/ole">
            <mc:AlternateContent xmlns:mc="http://schemas.openxmlformats.org/markup-compatibility/2006">
              <mc:Choice xmlns:v="urn:schemas-microsoft-com:vml" Requires="v">
                <p:oleObj spid="_x0000_s108572" name="公式" r:id="rId7" imgW="723586" imgH="190417" progId="Equation.3">
                  <p:embed/>
                </p:oleObj>
              </mc:Choice>
              <mc:Fallback>
                <p:oleObj name="公式" r:id="rId7" imgW="723586" imgH="19041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1676" y="5157789"/>
                        <a:ext cx="20161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Rectangle 15"/>
          <p:cNvSpPr>
            <a:spLocks noChangeArrowheads="1"/>
          </p:cNvSpPr>
          <p:nvPr/>
        </p:nvSpPr>
        <p:spPr bwMode="auto">
          <a:xfrm>
            <a:off x="1524001" y="3102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209" name="Rectangle 16"/>
          <p:cNvSpPr>
            <a:spLocks noChangeArrowheads="1"/>
          </p:cNvSpPr>
          <p:nvPr/>
        </p:nvSpPr>
        <p:spPr bwMode="auto">
          <a:xfrm>
            <a:off x="1524001" y="3102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1210" name="Group 17"/>
          <p:cNvGrpSpPr>
            <a:grpSpLocks/>
          </p:cNvGrpSpPr>
          <p:nvPr/>
        </p:nvGrpSpPr>
        <p:grpSpPr bwMode="auto">
          <a:xfrm>
            <a:off x="1919289" y="5589589"/>
            <a:ext cx="7704137" cy="611187"/>
            <a:chOff x="249" y="3612"/>
            <a:chExt cx="4853" cy="385"/>
          </a:xfrm>
        </p:grpSpPr>
        <p:graphicFrame>
          <p:nvGraphicFramePr>
            <p:cNvPr id="51215" name="Object 18"/>
            <p:cNvGraphicFramePr>
              <a:graphicFrameLocks noChangeAspect="1"/>
            </p:cNvGraphicFramePr>
            <p:nvPr/>
          </p:nvGraphicFramePr>
          <p:xfrm>
            <a:off x="249" y="3612"/>
            <a:ext cx="454" cy="378"/>
          </p:xfrm>
          <a:graphic>
            <a:graphicData uri="http://schemas.openxmlformats.org/presentationml/2006/ole">
              <mc:AlternateContent xmlns:mc="http://schemas.openxmlformats.org/markup-compatibility/2006">
                <mc:Choice xmlns:v="urn:schemas-microsoft-com:vml" Requires="v">
                  <p:oleObj spid="_x0000_s108573" name="公式" r:id="rId9" imgW="228600" imgH="190500" progId="Equation.3">
                    <p:embed/>
                  </p:oleObj>
                </mc:Choice>
                <mc:Fallback>
                  <p:oleObj name="公式" r:id="rId9" imgW="228600" imgH="190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 y="3612"/>
                          <a:ext cx="454"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6" name="Text Box 19"/>
            <p:cNvSpPr txBox="1">
              <a:spLocks noChangeArrowheads="1"/>
            </p:cNvSpPr>
            <p:nvPr/>
          </p:nvSpPr>
          <p:spPr bwMode="auto">
            <a:xfrm>
              <a:off x="612" y="3657"/>
              <a:ext cx="1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是基极电流变化， </a:t>
              </a:r>
            </a:p>
          </p:txBody>
        </p:sp>
        <p:graphicFrame>
          <p:nvGraphicFramePr>
            <p:cNvPr id="51217" name="Object 20"/>
            <p:cNvGraphicFramePr>
              <a:graphicFrameLocks noChangeAspect="1"/>
            </p:cNvGraphicFramePr>
            <p:nvPr/>
          </p:nvGraphicFramePr>
          <p:xfrm>
            <a:off x="2109" y="3657"/>
            <a:ext cx="408" cy="340"/>
          </p:xfrm>
          <a:graphic>
            <a:graphicData uri="http://schemas.openxmlformats.org/presentationml/2006/ole">
              <mc:AlternateContent xmlns:mc="http://schemas.openxmlformats.org/markup-compatibility/2006">
                <mc:Choice xmlns:v="urn:schemas-microsoft-com:vml" Requires="v">
                  <p:oleObj spid="_x0000_s108574" name="公式" r:id="rId11" imgW="228600" imgH="190500" progId="Equation.3">
                    <p:embed/>
                  </p:oleObj>
                </mc:Choice>
                <mc:Fallback>
                  <p:oleObj name="公式" r:id="rId11" imgW="228600" imgH="190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9" y="3657"/>
                          <a:ext cx="40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8" name="Text Box 21"/>
            <p:cNvSpPr txBox="1">
              <a:spLocks noChangeArrowheads="1"/>
            </p:cNvSpPr>
            <p:nvPr/>
          </p:nvSpPr>
          <p:spPr bwMode="auto">
            <a:xfrm>
              <a:off x="2562" y="3686"/>
              <a:ext cx="25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是相应的集电极电流变化 </a:t>
              </a:r>
            </a:p>
          </p:txBody>
        </p:sp>
      </p:grpSp>
      <p:sp>
        <p:nvSpPr>
          <p:cNvPr id="51211" name="Rectangle 22"/>
          <p:cNvSpPr>
            <a:spLocks noChangeArrowheads="1"/>
          </p:cNvSpPr>
          <p:nvPr/>
        </p:nvSpPr>
        <p:spPr bwMode="auto">
          <a:xfrm>
            <a:off x="1524001" y="3102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1212" name="Group 23"/>
          <p:cNvGrpSpPr>
            <a:grpSpLocks/>
          </p:cNvGrpSpPr>
          <p:nvPr/>
        </p:nvGrpSpPr>
        <p:grpSpPr bwMode="auto">
          <a:xfrm>
            <a:off x="2967039" y="6165851"/>
            <a:ext cx="4713287" cy="620713"/>
            <a:chOff x="909" y="3884"/>
            <a:chExt cx="2969" cy="391"/>
          </a:xfrm>
        </p:grpSpPr>
        <p:graphicFrame>
          <p:nvGraphicFramePr>
            <p:cNvPr id="51213" name="Object 24"/>
            <p:cNvGraphicFramePr>
              <a:graphicFrameLocks noChangeAspect="1"/>
            </p:cNvGraphicFramePr>
            <p:nvPr/>
          </p:nvGraphicFramePr>
          <p:xfrm>
            <a:off x="909" y="3884"/>
            <a:ext cx="293" cy="391"/>
          </p:xfrm>
          <a:graphic>
            <a:graphicData uri="http://schemas.openxmlformats.org/presentationml/2006/ole">
              <mc:AlternateContent xmlns:mc="http://schemas.openxmlformats.org/markup-compatibility/2006">
                <mc:Choice xmlns:v="urn:schemas-microsoft-com:vml" Requires="v">
                  <p:oleObj spid="_x0000_s108575" name="公式" r:id="rId13" imgW="139639" imgH="190417" progId="Equation.3">
                    <p:embed/>
                  </p:oleObj>
                </mc:Choice>
                <mc:Fallback>
                  <p:oleObj name="公式" r:id="rId13" imgW="139639" imgH="1904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9" y="3884"/>
                          <a:ext cx="29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4" name="Text Box 25"/>
            <p:cNvSpPr txBox="1">
              <a:spLocks noChangeArrowheads="1"/>
            </p:cNvSpPr>
            <p:nvPr/>
          </p:nvSpPr>
          <p:spPr bwMode="auto">
            <a:xfrm>
              <a:off x="1247" y="3929"/>
              <a:ext cx="26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值通常为</a:t>
              </a:r>
              <a:r>
                <a:rPr lang="en-US" altLang="zh-CN"/>
                <a:t>100</a:t>
              </a:r>
              <a:r>
                <a:rPr lang="zh-CN" altLang="en-US"/>
                <a:t>左右</a:t>
              </a:r>
              <a:r>
                <a:rPr lang="zh-CN" altLang="en-US" b="0">
                  <a:ea typeface="宋体" panose="02010600030101010101" pitchFamily="2" charset="-122"/>
                </a:rPr>
                <a:t>．</a:t>
              </a:r>
            </a:p>
          </p:txBody>
        </p:sp>
      </p:grpSp>
    </p:spTree>
    <p:extLst>
      <p:ext uri="{BB962C8B-B14F-4D97-AF65-F5344CB8AC3E}">
        <p14:creationId xmlns:p14="http://schemas.microsoft.com/office/powerpoint/2010/main" val="470934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91344" y="116632"/>
            <a:ext cx="233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a:t>3</a:t>
            </a:r>
            <a:r>
              <a:rPr lang="zh-CN" altLang="en-US"/>
              <a:t>、</a:t>
            </a:r>
            <a:r>
              <a:rPr lang="en-US" altLang="zh-CN"/>
              <a:t>MOS</a:t>
            </a:r>
            <a:r>
              <a:rPr lang="zh-CN" altLang="en-US"/>
              <a:t>晶体管</a:t>
            </a:r>
            <a:r>
              <a:rPr lang="zh-CN" altLang="en-US" b="0">
                <a:ea typeface="宋体" panose="02010600030101010101" pitchFamily="2" charset="-122"/>
              </a:rPr>
              <a:t> </a:t>
            </a:r>
          </a:p>
        </p:txBody>
      </p:sp>
      <p:sp>
        <p:nvSpPr>
          <p:cNvPr id="52227" name="Rectangle 3"/>
          <p:cNvSpPr>
            <a:spLocks noChangeArrowheads="1"/>
          </p:cNvSpPr>
          <p:nvPr/>
        </p:nvSpPr>
        <p:spPr bwMode="auto">
          <a:xfrm>
            <a:off x="623392" y="1747171"/>
            <a:ext cx="3816846" cy="3900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晶体管进一步发展就是集成电路，每一块集成电路由成千上万个</a:t>
            </a:r>
            <a:r>
              <a:rPr lang="en-US" altLang="zh-CN" dirty="0"/>
              <a:t>MOS</a:t>
            </a:r>
            <a:r>
              <a:rPr lang="zh-CN" altLang="en-US" dirty="0"/>
              <a:t>（金属</a:t>
            </a:r>
            <a:r>
              <a:rPr lang="en-US" altLang="zh-CN" dirty="0"/>
              <a:t>-</a:t>
            </a:r>
            <a:r>
              <a:rPr lang="zh-CN" altLang="en-US" dirty="0"/>
              <a:t>氧化物</a:t>
            </a:r>
            <a:r>
              <a:rPr lang="en-US" altLang="zh-CN" dirty="0"/>
              <a:t>-</a:t>
            </a:r>
            <a:r>
              <a:rPr lang="zh-CN" altLang="en-US" dirty="0"/>
              <a:t>半导体）晶体管组成，它的结构如</a:t>
            </a:r>
            <a:r>
              <a:rPr lang="zh-CN" altLang="en-US" dirty="0" smtClean="0"/>
              <a:t>图所</a:t>
            </a:r>
            <a:r>
              <a:rPr lang="zh-CN" altLang="en-US" dirty="0"/>
              <a:t>示，包括了三层：硅、二氧化硅和金属．</a:t>
            </a:r>
            <a:r>
              <a:rPr lang="zh-CN" altLang="en-US" b="0" dirty="0">
                <a:ea typeface="宋体" panose="02010600030101010101" pitchFamily="2" charset="-122"/>
              </a:rPr>
              <a:t> </a:t>
            </a:r>
          </a:p>
        </p:txBody>
      </p:sp>
      <p:pic>
        <p:nvPicPr>
          <p:cNvPr id="52228" name="Picture 4" descr="17-1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818"/>
          <a:stretch/>
        </p:blipFill>
        <p:spPr bwMode="auto">
          <a:xfrm>
            <a:off x="4800600" y="1576388"/>
            <a:ext cx="5543550" cy="429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0122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91344" y="1412776"/>
            <a:ext cx="11593287" cy="4454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en-US" altLang="zh-CN" dirty="0"/>
              <a:t>P</a:t>
            </a:r>
            <a:r>
              <a:rPr lang="zh-CN" altLang="en-US" dirty="0"/>
              <a:t>型硅层是衬底，在上面通过扩散形成小的</a:t>
            </a:r>
            <a:r>
              <a:rPr lang="en-US" altLang="zh-CN" dirty="0"/>
              <a:t>n</a:t>
            </a:r>
            <a:r>
              <a:rPr lang="zh-CN" altLang="en-US" dirty="0"/>
              <a:t>区，两个</a:t>
            </a:r>
            <a:r>
              <a:rPr lang="en-US" altLang="zh-CN" dirty="0"/>
              <a:t>n</a:t>
            </a:r>
            <a:r>
              <a:rPr lang="zh-CN" altLang="en-US" dirty="0"/>
              <a:t>区分别称为源区和漏区．二氧化硅起绝缘作用，但在上面开有小孔，使得上面的金属条分别与源区和漏区相连．在源区和漏区中间的上方有一个金属栅，它很靠近源区、漏区，又与它们绝缘．</a:t>
            </a:r>
            <a:r>
              <a:rPr lang="en-US" altLang="zh-CN" dirty="0"/>
              <a:t>MOS</a:t>
            </a:r>
            <a:r>
              <a:rPr lang="zh-CN" altLang="en-US" dirty="0"/>
              <a:t>晶体管是平面结构的，因此便于用平面工艺做成大规模集成电路．</a:t>
            </a:r>
            <a:r>
              <a:rPr lang="en-US" altLang="zh-CN" dirty="0"/>
              <a:t>1978</a:t>
            </a:r>
            <a:r>
              <a:rPr lang="zh-CN" altLang="en-US" dirty="0"/>
              <a:t>年动态随机存储诞生，在不足</a:t>
            </a:r>
            <a:r>
              <a:rPr lang="en-US" altLang="zh-CN" dirty="0"/>
              <a:t>0.5</a:t>
            </a:r>
            <a:r>
              <a:rPr lang="zh-CN" altLang="en-US" dirty="0"/>
              <a:t>平方厘米的硅片上集成了</a:t>
            </a:r>
            <a:r>
              <a:rPr lang="en-US" altLang="zh-CN" dirty="0"/>
              <a:t>14</a:t>
            </a:r>
            <a:r>
              <a:rPr lang="zh-CN" altLang="en-US" dirty="0"/>
              <a:t>万个晶体管，标志着超大规模集成电路时代的来临．</a:t>
            </a:r>
            <a:r>
              <a:rPr lang="en-US" altLang="zh-CN" dirty="0"/>
              <a:t>1988</a:t>
            </a:r>
            <a:r>
              <a:rPr lang="zh-CN" altLang="en-US" dirty="0"/>
              <a:t>年产生了在</a:t>
            </a:r>
            <a:r>
              <a:rPr lang="en-US" altLang="zh-CN" dirty="0"/>
              <a:t>1</a:t>
            </a:r>
            <a:r>
              <a:rPr lang="zh-CN" altLang="en-US" dirty="0"/>
              <a:t>平方厘米硅片上集成</a:t>
            </a:r>
            <a:r>
              <a:rPr lang="en-US" altLang="zh-CN" dirty="0"/>
              <a:t>3500</a:t>
            </a:r>
            <a:r>
              <a:rPr lang="zh-CN" altLang="en-US" dirty="0"/>
              <a:t>万个晶体管的超大规模集成电路．把大量二极管、三极管、电阻、电容、电感集成于一个芯片上，完成了一个特定功能，集成电路向强功能、小体积、低能耗方向发展． </a:t>
            </a:r>
          </a:p>
        </p:txBody>
      </p:sp>
    </p:spTree>
    <p:extLst>
      <p:ext uri="{BB962C8B-B14F-4D97-AF65-F5344CB8AC3E}">
        <p14:creationId xmlns:p14="http://schemas.microsoft.com/office/powerpoint/2010/main" val="1000708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7"/>
          <p:cNvSpPr>
            <a:spLocks noChangeArrowheads="1"/>
          </p:cNvSpPr>
          <p:nvPr/>
        </p:nvSpPr>
        <p:spPr bwMode="auto">
          <a:xfrm>
            <a:off x="1127448" y="2060848"/>
            <a:ext cx="937247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6600" dirty="0" smtClean="0">
                <a:solidFill>
                  <a:srgbClr val="F10FF1"/>
                </a:solidFill>
                <a:ea typeface="隶书" panose="02010509060101010101" pitchFamily="49" charset="-122"/>
              </a:rPr>
              <a:t>专    题</a:t>
            </a:r>
            <a:endParaRPr lang="en-US" altLang="zh-CN" sz="6600" dirty="0">
              <a:solidFill>
                <a:srgbClr val="F10FF1"/>
              </a:solidFill>
              <a:ea typeface="隶书" panose="02010509060101010101" pitchFamily="49" charset="-122"/>
            </a:endParaRPr>
          </a:p>
          <a:p>
            <a:pPr algn="ctr" eaLnBrk="1" hangingPunct="1">
              <a:spcBef>
                <a:spcPct val="50000"/>
              </a:spcBef>
            </a:pPr>
            <a:r>
              <a:rPr lang="zh-CN" altLang="en-US" sz="6600" dirty="0" smtClean="0">
                <a:solidFill>
                  <a:srgbClr val="F10FF1"/>
                </a:solidFill>
                <a:ea typeface="隶书" panose="02010509060101010101" pitchFamily="49" charset="-122"/>
              </a:rPr>
              <a:t>激    </a:t>
            </a:r>
            <a:r>
              <a:rPr lang="zh-CN" altLang="en-US" sz="6600" dirty="0">
                <a:solidFill>
                  <a:srgbClr val="F10FF1"/>
                </a:solidFill>
                <a:ea typeface="隶书" panose="02010509060101010101" pitchFamily="49" charset="-122"/>
              </a:rPr>
              <a:t>光</a:t>
            </a:r>
          </a:p>
        </p:txBody>
      </p:sp>
    </p:spTree>
    <p:extLst>
      <p:ext uri="{BB962C8B-B14F-4D97-AF65-F5344CB8AC3E}">
        <p14:creationId xmlns:p14="http://schemas.microsoft.com/office/powerpoint/2010/main" val="26564293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84"/>
          <p:cNvSpPr>
            <a:spLocks noChangeArrowheads="1"/>
          </p:cNvSpPr>
          <p:nvPr/>
        </p:nvSpPr>
        <p:spPr bwMode="auto">
          <a:xfrm>
            <a:off x="3215680" y="1124744"/>
            <a:ext cx="5349875"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lang="zh-CN" altLang="en-US" sz="8000">
                <a:solidFill>
                  <a:srgbClr val="FF0000"/>
                </a:solidFill>
                <a:latin typeface="楷体_GB2312" pitchFamily="49" charset="-122"/>
              </a:rPr>
              <a:t>激 光</a:t>
            </a:r>
          </a:p>
        </p:txBody>
      </p:sp>
      <p:sp>
        <p:nvSpPr>
          <p:cNvPr id="3" name="Rectangle 185"/>
          <p:cNvSpPr>
            <a:spLocks noChangeArrowheads="1"/>
          </p:cNvSpPr>
          <p:nvPr/>
        </p:nvSpPr>
        <p:spPr bwMode="auto">
          <a:xfrm>
            <a:off x="1775520" y="2852936"/>
            <a:ext cx="8528050" cy="165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571500" defTabSz="762000" eaLnBrk="0" hangingPunct="0">
              <a:defRPr kumimoji="1" sz="2400" b="1">
                <a:solidFill>
                  <a:schemeClr val="tx1"/>
                </a:solidFill>
                <a:latin typeface="Times New Roman" panose="02020603050405020304" pitchFamily="18" charset="0"/>
                <a:ea typeface="楷体_GB2312" pitchFamily="49" charset="-122"/>
              </a:defRPr>
            </a:lvl2pPr>
            <a:lvl3pPr marL="1143000" defTabSz="762000" eaLnBrk="0" hangingPunct="0">
              <a:defRPr kumimoji="1" sz="2400" b="1">
                <a:solidFill>
                  <a:schemeClr val="tx1"/>
                </a:solidFill>
                <a:latin typeface="Times New Roman" panose="02020603050405020304" pitchFamily="18" charset="0"/>
                <a:ea typeface="楷体_GB2312" pitchFamily="49" charset="-122"/>
              </a:defRPr>
            </a:lvl3pPr>
            <a:lvl4pPr marL="1714500" defTabSz="762000" eaLnBrk="0" hangingPunct="0">
              <a:defRPr kumimoji="1" sz="2400" b="1">
                <a:solidFill>
                  <a:schemeClr val="tx1"/>
                </a:solidFill>
                <a:latin typeface="Times New Roman" panose="02020603050405020304" pitchFamily="18" charset="0"/>
                <a:ea typeface="楷体_GB2312" pitchFamily="49" charset="-122"/>
              </a:defRPr>
            </a:lvl4pPr>
            <a:lvl5pPr marL="2286000" defTabSz="762000" eaLnBrk="0" hangingPunct="0">
              <a:defRPr kumimoji="1" sz="2400" b="1">
                <a:solidFill>
                  <a:schemeClr val="tx1"/>
                </a:solidFill>
                <a:latin typeface="Times New Roman" panose="02020603050405020304" pitchFamily="18" charset="0"/>
                <a:ea typeface="楷体_GB2312" pitchFamily="49" charset="-122"/>
              </a:defRPr>
            </a:lvl5pPr>
            <a:lvl6pPr marL="27432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lnSpc>
                <a:spcPct val="150000"/>
              </a:lnSpc>
              <a:defRPr/>
            </a:pPr>
            <a:r>
              <a:rPr lang="en-US" altLang="zh-CN" sz="3600" dirty="0" smtClean="0">
                <a:solidFill>
                  <a:srgbClr val="FF0000"/>
                </a:solidFill>
                <a:effectLst>
                  <a:outerShdw blurRad="38100" dist="38100" dir="2700000" algn="tl">
                    <a:srgbClr val="C0C0C0"/>
                  </a:outerShdw>
                </a:effectLst>
                <a:ea typeface="宋体" panose="02010600030101010101" pitchFamily="2" charset="-122"/>
              </a:rPr>
              <a:t>L</a:t>
            </a:r>
            <a:r>
              <a:rPr lang="en-US" altLang="zh-CN" sz="3600" dirty="0" smtClean="0">
                <a:solidFill>
                  <a:srgbClr val="6600CC"/>
                </a:solidFill>
                <a:effectLst>
                  <a:outerShdw blurRad="38100" dist="38100" dir="2700000" algn="tl">
                    <a:srgbClr val="C0C0C0"/>
                  </a:outerShdw>
                </a:effectLst>
                <a:ea typeface="宋体" panose="02010600030101010101" pitchFamily="2" charset="-122"/>
              </a:rPr>
              <a:t>ight  </a:t>
            </a:r>
            <a:r>
              <a:rPr lang="en-US" altLang="zh-CN" sz="3600" dirty="0" smtClean="0">
                <a:solidFill>
                  <a:srgbClr val="FF0000"/>
                </a:solidFill>
                <a:effectLst>
                  <a:outerShdw blurRad="38100" dist="38100" dir="2700000" algn="tl">
                    <a:srgbClr val="C0C0C0"/>
                  </a:outerShdw>
                </a:effectLst>
                <a:ea typeface="宋体" panose="02010600030101010101" pitchFamily="2" charset="-122"/>
              </a:rPr>
              <a:t>A</a:t>
            </a:r>
            <a:r>
              <a:rPr lang="en-US" altLang="zh-CN" sz="3600" dirty="0" smtClean="0">
                <a:solidFill>
                  <a:srgbClr val="6600CC"/>
                </a:solidFill>
                <a:effectLst>
                  <a:outerShdw blurRad="38100" dist="38100" dir="2700000" algn="tl">
                    <a:srgbClr val="C0C0C0"/>
                  </a:outerShdw>
                </a:effectLst>
                <a:ea typeface="宋体" panose="02010600030101010101" pitchFamily="2" charset="-122"/>
              </a:rPr>
              <a:t>mplification  by  </a:t>
            </a:r>
            <a:r>
              <a:rPr lang="en-US" altLang="zh-CN" sz="3600" dirty="0" smtClean="0">
                <a:solidFill>
                  <a:srgbClr val="FF0000"/>
                </a:solidFill>
                <a:effectLst>
                  <a:outerShdw blurRad="38100" dist="38100" dir="2700000" algn="tl">
                    <a:srgbClr val="C0C0C0"/>
                  </a:outerShdw>
                </a:effectLst>
                <a:ea typeface="宋体" panose="02010600030101010101" pitchFamily="2" charset="-122"/>
              </a:rPr>
              <a:t>S</a:t>
            </a:r>
            <a:r>
              <a:rPr lang="en-US" altLang="zh-CN" sz="3600" dirty="0" smtClean="0">
                <a:solidFill>
                  <a:srgbClr val="6600CC"/>
                </a:solidFill>
                <a:effectLst>
                  <a:outerShdw blurRad="38100" dist="38100" dir="2700000" algn="tl">
                    <a:srgbClr val="C0C0C0"/>
                  </a:outerShdw>
                </a:effectLst>
                <a:ea typeface="宋体" panose="02010600030101010101" pitchFamily="2" charset="-122"/>
              </a:rPr>
              <a:t>timulated  </a:t>
            </a:r>
            <a:r>
              <a:rPr lang="en-US" altLang="zh-CN" sz="3600" dirty="0" smtClean="0">
                <a:solidFill>
                  <a:srgbClr val="FF0000"/>
                </a:solidFill>
                <a:effectLst>
                  <a:outerShdw blurRad="38100" dist="38100" dir="2700000" algn="tl">
                    <a:srgbClr val="C0C0C0"/>
                  </a:outerShdw>
                </a:effectLst>
                <a:ea typeface="宋体" panose="02010600030101010101" pitchFamily="2" charset="-122"/>
              </a:rPr>
              <a:t>E</a:t>
            </a:r>
            <a:r>
              <a:rPr lang="en-US" altLang="zh-CN" sz="3600" dirty="0" smtClean="0">
                <a:solidFill>
                  <a:srgbClr val="6600CC"/>
                </a:solidFill>
                <a:effectLst>
                  <a:outerShdw blurRad="38100" dist="38100" dir="2700000" algn="tl">
                    <a:srgbClr val="C0C0C0"/>
                  </a:outerShdw>
                </a:effectLst>
                <a:ea typeface="宋体" panose="02010600030101010101" pitchFamily="2" charset="-122"/>
              </a:rPr>
              <a:t>mission  of  </a:t>
            </a:r>
            <a:r>
              <a:rPr lang="en-US" altLang="zh-CN" sz="3600" dirty="0" smtClean="0">
                <a:solidFill>
                  <a:srgbClr val="FF0000"/>
                </a:solidFill>
                <a:effectLst>
                  <a:outerShdw blurRad="38100" dist="38100" dir="2700000" algn="tl">
                    <a:srgbClr val="C0C0C0"/>
                  </a:outerShdw>
                </a:effectLst>
                <a:ea typeface="宋体" panose="02010600030101010101" pitchFamily="2" charset="-122"/>
              </a:rPr>
              <a:t>R</a:t>
            </a:r>
            <a:r>
              <a:rPr lang="en-US" altLang="zh-CN" sz="3600" dirty="0" smtClean="0">
                <a:solidFill>
                  <a:srgbClr val="6600CC"/>
                </a:solidFill>
                <a:effectLst>
                  <a:outerShdw blurRad="38100" dist="38100" dir="2700000" algn="tl">
                    <a:srgbClr val="C0C0C0"/>
                  </a:outerShdw>
                </a:effectLst>
                <a:ea typeface="宋体" panose="02010600030101010101" pitchFamily="2" charset="-122"/>
              </a:rPr>
              <a:t>adiation</a:t>
            </a:r>
          </a:p>
        </p:txBody>
      </p:sp>
      <p:sp>
        <p:nvSpPr>
          <p:cNvPr id="4" name="Rectangle 186"/>
          <p:cNvSpPr>
            <a:spLocks noChangeArrowheads="1"/>
          </p:cNvSpPr>
          <p:nvPr/>
        </p:nvSpPr>
        <p:spPr bwMode="auto">
          <a:xfrm>
            <a:off x="2927648" y="5157192"/>
            <a:ext cx="6913562"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kumimoji="1" sz="2400" b="1">
                <a:solidFill>
                  <a:schemeClr val="tx1"/>
                </a:solidFill>
                <a:latin typeface="Times New Roman" panose="02020603050405020304" pitchFamily="18" charset="0"/>
                <a:ea typeface="楷体_GB2312" pitchFamily="49" charset="-122"/>
              </a:defRPr>
            </a:lvl1pPr>
            <a:lvl2pPr marL="571500" defTabSz="762000" eaLnBrk="0" hangingPunct="0">
              <a:defRPr kumimoji="1" sz="2400" b="1">
                <a:solidFill>
                  <a:schemeClr val="tx1"/>
                </a:solidFill>
                <a:latin typeface="Times New Roman" panose="02020603050405020304" pitchFamily="18" charset="0"/>
                <a:ea typeface="楷体_GB2312" pitchFamily="49" charset="-122"/>
              </a:defRPr>
            </a:lvl2pPr>
            <a:lvl3pPr marL="1143000" defTabSz="762000" eaLnBrk="0" hangingPunct="0">
              <a:defRPr kumimoji="1" sz="2400" b="1">
                <a:solidFill>
                  <a:schemeClr val="tx1"/>
                </a:solidFill>
                <a:latin typeface="Times New Roman" panose="02020603050405020304" pitchFamily="18" charset="0"/>
                <a:ea typeface="楷体_GB2312" pitchFamily="49" charset="-122"/>
              </a:defRPr>
            </a:lvl3pPr>
            <a:lvl4pPr marL="1714500" defTabSz="762000" eaLnBrk="0" hangingPunct="0">
              <a:defRPr kumimoji="1" sz="2400" b="1">
                <a:solidFill>
                  <a:schemeClr val="tx1"/>
                </a:solidFill>
                <a:latin typeface="Times New Roman" panose="02020603050405020304" pitchFamily="18" charset="0"/>
                <a:ea typeface="楷体_GB2312" pitchFamily="49" charset="-122"/>
              </a:defRPr>
            </a:lvl4pPr>
            <a:lvl5pPr marL="2286000" defTabSz="762000" eaLnBrk="0" hangingPunct="0">
              <a:defRPr kumimoji="1" sz="2400" b="1">
                <a:solidFill>
                  <a:schemeClr val="tx1"/>
                </a:solidFill>
                <a:latin typeface="Times New Roman" panose="02020603050405020304" pitchFamily="18" charset="0"/>
                <a:ea typeface="楷体_GB2312" pitchFamily="49" charset="-122"/>
              </a:defRPr>
            </a:lvl5pPr>
            <a:lvl6pPr marL="27432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defRPr/>
            </a:pPr>
            <a:r>
              <a:rPr lang="en-US" altLang="zh-CN" sz="4000" dirty="0" smtClean="0">
                <a:solidFill>
                  <a:srgbClr val="FF0000"/>
                </a:solidFill>
                <a:effectLst>
                  <a:outerShdw blurRad="38100" dist="38100" dir="2700000" algn="tl">
                    <a:srgbClr val="C0C0C0"/>
                  </a:outerShdw>
                </a:effectLst>
                <a:latin typeface="楷体_GB2312" pitchFamily="49" charset="-122"/>
              </a:rPr>
              <a:t>laser</a:t>
            </a:r>
            <a:r>
              <a:rPr lang="en-US" altLang="zh-CN" sz="4000" dirty="0" smtClean="0">
                <a:effectLst>
                  <a:outerShdw blurRad="38100" dist="38100" dir="2700000" algn="tl">
                    <a:srgbClr val="C0C0C0"/>
                  </a:outerShdw>
                </a:effectLst>
                <a:latin typeface="楷体_GB2312" pitchFamily="49" charset="-122"/>
              </a:rPr>
              <a:t> </a:t>
            </a:r>
            <a:r>
              <a:rPr lang="en-US" altLang="zh-CN" sz="4000" dirty="0" smtClean="0">
                <a:effectLst>
                  <a:outerShdw blurRad="38100" dist="38100" dir="2700000" algn="tl">
                    <a:srgbClr val="C0C0C0"/>
                  </a:outerShdw>
                </a:effectLst>
              </a:rPr>
              <a:t>—</a:t>
            </a:r>
            <a:r>
              <a:rPr lang="en-US" altLang="zh-CN" sz="4000" dirty="0" smtClean="0">
                <a:effectLst>
                  <a:outerShdw blurRad="38100" dist="38100" dir="2700000" algn="tl">
                    <a:srgbClr val="C0C0C0"/>
                  </a:outerShdw>
                </a:effectLst>
                <a:latin typeface="楷体_GB2312" pitchFamily="49" charset="-122"/>
              </a:rPr>
              <a:t> </a:t>
            </a:r>
            <a:r>
              <a:rPr lang="zh-CN" altLang="en-US" sz="3600" dirty="0" smtClean="0">
                <a:solidFill>
                  <a:srgbClr val="0000FF"/>
                </a:solidFill>
                <a:effectLst>
                  <a:outerShdw blurRad="38100" dist="38100" dir="2700000" algn="tl">
                    <a:srgbClr val="C0C0C0"/>
                  </a:outerShdw>
                </a:effectLst>
                <a:latin typeface="楷体_GB2312" pitchFamily="49" charset="-122"/>
              </a:rPr>
              <a:t>受激辐射光放大</a:t>
            </a:r>
          </a:p>
        </p:txBody>
      </p:sp>
    </p:spTree>
    <p:extLst>
      <p:ext uri="{BB962C8B-B14F-4D97-AF65-F5344CB8AC3E}">
        <p14:creationId xmlns:p14="http://schemas.microsoft.com/office/powerpoint/2010/main" val="412556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68696" y="836712"/>
            <a:ext cx="115077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激光是</a:t>
            </a:r>
            <a:r>
              <a:rPr lang="en-US" altLang="zh-CN" dirty="0"/>
              <a:t>20</a:t>
            </a:r>
            <a:r>
              <a:rPr lang="zh-CN" altLang="en-US" dirty="0"/>
              <a:t>世纪量子理论、无线电物理学、微波波谱学以及固体物理学的综合产物。</a:t>
            </a:r>
          </a:p>
        </p:txBody>
      </p:sp>
      <p:sp>
        <p:nvSpPr>
          <p:cNvPr id="3" name="Text Box 3"/>
          <p:cNvSpPr txBox="1">
            <a:spLocks noChangeArrowheads="1"/>
          </p:cNvSpPr>
          <p:nvPr/>
        </p:nvSpPr>
        <p:spPr bwMode="auto">
          <a:xfrm>
            <a:off x="263352" y="1340768"/>
            <a:ext cx="568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1916</a:t>
            </a:r>
            <a:r>
              <a:rPr lang="zh-CN" altLang="en-US" dirty="0"/>
              <a:t>年爱因斯坦提出受激辐射的概念。</a:t>
            </a:r>
          </a:p>
        </p:txBody>
      </p:sp>
      <p:sp>
        <p:nvSpPr>
          <p:cNvPr id="4" name="Text Box 4"/>
          <p:cNvSpPr txBox="1">
            <a:spLocks noChangeArrowheads="1"/>
          </p:cNvSpPr>
          <p:nvPr/>
        </p:nvSpPr>
        <p:spPr bwMode="auto">
          <a:xfrm>
            <a:off x="0" y="1774741"/>
            <a:ext cx="12000656" cy="17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dirty="0"/>
              <a:t>      </a:t>
            </a:r>
            <a:r>
              <a:rPr lang="en-US" altLang="zh-CN" dirty="0"/>
              <a:t>1958</a:t>
            </a:r>
            <a:r>
              <a:rPr lang="zh-CN" altLang="en-US" dirty="0"/>
              <a:t>年，贝尔实验室的汤斯和肖洛发表了关于激光器的经典论文，奠定了激光发展的基础。</a:t>
            </a:r>
            <a:r>
              <a:rPr lang="en-US" altLang="zh-CN" dirty="0">
                <a:solidFill>
                  <a:srgbClr val="FF0000"/>
                </a:solidFill>
              </a:rPr>
              <a:t>1960</a:t>
            </a:r>
            <a:r>
              <a:rPr lang="zh-CN" altLang="en-US" dirty="0"/>
              <a:t>年，在美国休斯研究实验室里，</a:t>
            </a:r>
            <a:r>
              <a:rPr lang="zh-CN" altLang="en-US" dirty="0">
                <a:solidFill>
                  <a:srgbClr val="0000FF"/>
                </a:solidFill>
              </a:rPr>
              <a:t>梅曼</a:t>
            </a:r>
            <a:r>
              <a:rPr lang="zh-CN" altLang="en-US" dirty="0"/>
              <a:t>用</a:t>
            </a:r>
            <a:r>
              <a:rPr lang="en-US" altLang="zh-CN" dirty="0"/>
              <a:t>9</a:t>
            </a:r>
            <a:r>
              <a:rPr lang="zh-CN" altLang="en-US" dirty="0"/>
              <a:t>个月的时间，花去</a:t>
            </a:r>
            <a:r>
              <a:rPr lang="en-US" altLang="zh-CN" dirty="0"/>
              <a:t>5</a:t>
            </a:r>
            <a:r>
              <a:rPr lang="zh-CN" altLang="en-US" dirty="0"/>
              <a:t>万美元研制成功了世界上</a:t>
            </a:r>
            <a:r>
              <a:rPr lang="zh-CN" altLang="en-US" dirty="0">
                <a:solidFill>
                  <a:srgbClr val="FF0000"/>
                </a:solidFill>
              </a:rPr>
              <a:t>第一台激光器</a:t>
            </a:r>
            <a:r>
              <a:rPr lang="en-US" altLang="zh-CN" dirty="0">
                <a:solidFill>
                  <a:srgbClr val="FF0000"/>
                </a:solidFill>
              </a:rPr>
              <a:t>——</a:t>
            </a:r>
            <a:r>
              <a:rPr lang="zh-CN" altLang="en-US" dirty="0">
                <a:solidFill>
                  <a:srgbClr val="FF0000"/>
                </a:solidFill>
              </a:rPr>
              <a:t>红宝石激光器</a:t>
            </a:r>
            <a:r>
              <a:rPr lang="zh-CN" altLang="en-US" dirty="0"/>
              <a:t>，自此开创了激光科学与技术这一全新领域。</a:t>
            </a:r>
          </a:p>
        </p:txBody>
      </p:sp>
      <p:sp>
        <p:nvSpPr>
          <p:cNvPr id="7" name="Text Box 7"/>
          <p:cNvSpPr txBox="1">
            <a:spLocks noChangeArrowheads="1"/>
          </p:cNvSpPr>
          <p:nvPr/>
        </p:nvSpPr>
        <p:spPr bwMode="auto">
          <a:xfrm>
            <a:off x="0" y="3554519"/>
            <a:ext cx="12192000" cy="11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激光技术不但引起了现代光学应用技术的巨大变革，还促进了物理学与其他有关学科的发展。</a:t>
            </a:r>
          </a:p>
        </p:txBody>
      </p:sp>
      <p:sp>
        <p:nvSpPr>
          <p:cNvPr id="8" name="Text Box 8"/>
          <p:cNvSpPr txBox="1">
            <a:spLocks noChangeArrowheads="1"/>
          </p:cNvSpPr>
          <p:nvPr/>
        </p:nvSpPr>
        <p:spPr bwMode="auto">
          <a:xfrm>
            <a:off x="263352" y="4797152"/>
            <a:ext cx="5943600"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0000"/>
              </a:lnSpc>
              <a:spcBef>
                <a:spcPct val="50000"/>
              </a:spcBef>
            </a:pPr>
            <a:r>
              <a:rPr lang="zh-CN" altLang="en-US" smtClean="0"/>
              <a:t>本部分将定性介绍以下内容</a:t>
            </a:r>
            <a:r>
              <a:rPr lang="en-US" altLang="zh-CN" smtClean="0"/>
              <a:t>:</a:t>
            </a:r>
          </a:p>
          <a:p>
            <a:pPr eaLnBrk="1" hangingPunct="1">
              <a:lnSpc>
                <a:spcPct val="80000"/>
              </a:lnSpc>
              <a:spcBef>
                <a:spcPct val="50000"/>
              </a:spcBef>
            </a:pPr>
            <a:r>
              <a:rPr lang="en-US" altLang="zh-CN" smtClean="0"/>
              <a:t>1.</a:t>
            </a:r>
            <a:r>
              <a:rPr lang="zh-CN" altLang="en-US" smtClean="0"/>
              <a:t>激光产生的物理基础</a:t>
            </a:r>
          </a:p>
          <a:p>
            <a:pPr eaLnBrk="1" hangingPunct="1">
              <a:lnSpc>
                <a:spcPct val="80000"/>
              </a:lnSpc>
              <a:spcBef>
                <a:spcPct val="50000"/>
              </a:spcBef>
            </a:pPr>
            <a:r>
              <a:rPr lang="en-US" altLang="zh-CN" smtClean="0"/>
              <a:t>2.</a:t>
            </a:r>
            <a:r>
              <a:rPr lang="zh-CN" altLang="en-US" smtClean="0"/>
              <a:t>粒子数反转的实现及光振荡</a:t>
            </a:r>
          </a:p>
          <a:p>
            <a:pPr eaLnBrk="1" hangingPunct="1">
              <a:lnSpc>
                <a:spcPct val="80000"/>
              </a:lnSpc>
              <a:spcBef>
                <a:spcPct val="50000"/>
              </a:spcBef>
            </a:pPr>
            <a:r>
              <a:rPr lang="en-US" altLang="zh-CN" smtClean="0"/>
              <a:t>3.</a:t>
            </a:r>
            <a:r>
              <a:rPr lang="zh-CN" altLang="en-US" smtClean="0"/>
              <a:t>激光器</a:t>
            </a:r>
            <a:endParaRPr lang="zh-CN" altLang="en-US" dirty="0"/>
          </a:p>
        </p:txBody>
      </p:sp>
      <p:pic>
        <p:nvPicPr>
          <p:cNvPr id="5" name="图片 4"/>
          <p:cNvPicPr>
            <a:picLocks noChangeAspect="1"/>
          </p:cNvPicPr>
          <p:nvPr/>
        </p:nvPicPr>
        <p:blipFill>
          <a:blip r:embed="rId2"/>
          <a:stretch>
            <a:fillRect/>
          </a:stretch>
        </p:blipFill>
        <p:spPr>
          <a:xfrm>
            <a:off x="6816080" y="4365104"/>
            <a:ext cx="3427115" cy="1649844"/>
          </a:xfrm>
          <a:prstGeom prst="rect">
            <a:avLst/>
          </a:prstGeom>
        </p:spPr>
      </p:pic>
      <p:sp>
        <p:nvSpPr>
          <p:cNvPr id="6" name="矩形 5"/>
          <p:cNvSpPr/>
          <p:nvPr/>
        </p:nvSpPr>
        <p:spPr>
          <a:xfrm>
            <a:off x="5663952" y="6003582"/>
            <a:ext cx="6528048" cy="707886"/>
          </a:xfrm>
          <a:prstGeom prst="rect">
            <a:avLst/>
          </a:prstGeom>
        </p:spPr>
        <p:txBody>
          <a:bodyPr wrap="square">
            <a:spAutoFit/>
          </a:bodyPr>
          <a:lstStyle/>
          <a:p>
            <a:r>
              <a:rPr lang="en-US" altLang="zh-CN" sz="2000" dirty="0"/>
              <a:t>1961</a:t>
            </a:r>
            <a:r>
              <a:rPr lang="zh-CN" altLang="en-US" sz="2000" dirty="0"/>
              <a:t>年</a:t>
            </a:r>
            <a:r>
              <a:rPr lang="en-US" altLang="zh-CN" sz="2000" dirty="0"/>
              <a:t>9</a:t>
            </a:r>
            <a:r>
              <a:rPr lang="zh-CN" altLang="en-US" sz="2000" dirty="0"/>
              <a:t>月，中国的第一台红宝石激光器诞生在中国科学院长春光学精密机械研究所</a:t>
            </a:r>
            <a:r>
              <a:rPr lang="zh-CN" altLang="en-US" sz="2000" dirty="0" smtClean="0"/>
              <a:t>。研制</a:t>
            </a:r>
            <a:r>
              <a:rPr lang="zh-CN" altLang="en-US" sz="2000" dirty="0"/>
              <a:t>者王之江</a:t>
            </a:r>
            <a:r>
              <a:rPr lang="zh-CN" altLang="en-US" sz="2000" dirty="0" smtClean="0"/>
              <a:t>院士</a:t>
            </a:r>
            <a:r>
              <a:rPr lang="en-US" altLang="zh-CN" sz="2000" dirty="0" smtClean="0"/>
              <a:t>.</a:t>
            </a:r>
            <a:endParaRPr lang="zh-CN" altLang="en-US" sz="2000" dirty="0"/>
          </a:p>
        </p:txBody>
      </p:sp>
    </p:spTree>
    <p:extLst>
      <p:ext uri="{BB962C8B-B14F-4D97-AF65-F5344CB8AC3E}">
        <p14:creationId xmlns:p14="http://schemas.microsoft.com/office/powerpoint/2010/main" val="358385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iterate type="lt">
                                    <p:tmAbs val="75"/>
                                  </p:iterate>
                                  <p:childTnLst>
                                    <p:set>
                                      <p:cBhvr>
                                        <p:cTn id="23" dur="1" fill="hold">
                                          <p:stCondLst>
                                            <p:cond delay="74"/>
                                          </p:stCondLst>
                                        </p:cTn>
                                        <p:tgtEl>
                                          <p:spTgt spid="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8">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8">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4" grpId="0" build="p" autoUpdateAnimBg="0"/>
      <p:bldP spid="7" grpId="0" autoUpdateAnimBg="0"/>
      <p:bldP spid="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ow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669" y="964798"/>
            <a:ext cx="24542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schaw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7544" y="964798"/>
            <a:ext cx="23050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Mai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908720"/>
            <a:ext cx="41402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2186682" y="4925610"/>
            <a:ext cx="325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宋体" panose="02010600030101010101" pitchFamily="2" charset="-122"/>
                <a:ea typeface="宋体" panose="02010600030101010101" pitchFamily="2" charset="-122"/>
              </a:rPr>
              <a:t>汤斯            肖洛</a:t>
            </a:r>
          </a:p>
        </p:txBody>
      </p:sp>
      <p:sp>
        <p:nvSpPr>
          <p:cNvPr id="7" name="Text Box 7"/>
          <p:cNvSpPr txBox="1">
            <a:spLocks noChangeArrowheads="1"/>
          </p:cNvSpPr>
          <p:nvPr/>
        </p:nvSpPr>
        <p:spPr bwMode="auto">
          <a:xfrm>
            <a:off x="8328248" y="6165304"/>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latin typeface="宋体" panose="02010600030101010101" pitchFamily="2" charset="-122"/>
                <a:ea typeface="宋体" panose="02010600030101010101" pitchFamily="2" charset="-122"/>
              </a:rPr>
              <a:t>工作中的梅曼</a:t>
            </a:r>
          </a:p>
        </p:txBody>
      </p:sp>
    </p:spTree>
    <p:extLst>
      <p:ext uri="{BB962C8B-B14F-4D97-AF65-F5344CB8AC3E}">
        <p14:creationId xmlns:p14="http://schemas.microsoft.com/office/powerpoint/2010/main" val="19536631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415480" y="836712"/>
            <a:ext cx="87106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3200">
                <a:solidFill>
                  <a:srgbClr val="0000FF"/>
                </a:solidFill>
              </a:rPr>
              <a:t>六十年代初对</a:t>
            </a:r>
            <a:r>
              <a:rPr lang="zh-CN" altLang="en-US" sz="3200" u="sng">
                <a:solidFill>
                  <a:srgbClr val="0000FF"/>
                </a:solidFill>
              </a:rPr>
              <a:t>发明激光</a:t>
            </a:r>
            <a:r>
              <a:rPr lang="zh-CN" altLang="en-US" sz="3200">
                <a:solidFill>
                  <a:srgbClr val="0000FF"/>
                </a:solidFill>
              </a:rPr>
              <a:t>有贡献的三位科学家。</a:t>
            </a:r>
          </a:p>
        </p:txBody>
      </p:sp>
      <p:sp>
        <p:nvSpPr>
          <p:cNvPr id="3" name="Text Box 3"/>
          <p:cNvSpPr txBox="1">
            <a:spLocks noChangeArrowheads="1"/>
          </p:cNvSpPr>
          <p:nvPr/>
        </p:nvSpPr>
        <p:spPr bwMode="auto">
          <a:xfrm>
            <a:off x="2215580" y="1593950"/>
            <a:ext cx="5537200"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sz="3200">
                <a:solidFill>
                  <a:srgbClr val="FF3300"/>
                </a:solidFill>
              </a:rPr>
              <a:t>1964 </a:t>
            </a:r>
            <a:r>
              <a:rPr lang="zh-CN" altLang="en-US" sz="3200">
                <a:solidFill>
                  <a:srgbClr val="FF3300"/>
                </a:solidFill>
              </a:rPr>
              <a:t>年获诺贝尔物理奖。</a:t>
            </a:r>
            <a:endParaRPr lang="zh-CN" altLang="en-US" sz="3200"/>
          </a:p>
        </p:txBody>
      </p:sp>
      <p:sp>
        <p:nvSpPr>
          <p:cNvPr id="4" name="Text Box 4"/>
          <p:cNvSpPr txBox="1">
            <a:spLocks noChangeArrowheads="1"/>
          </p:cNvSpPr>
          <p:nvPr/>
        </p:nvSpPr>
        <p:spPr bwMode="auto">
          <a:xfrm>
            <a:off x="4657155" y="6021487"/>
            <a:ext cx="1878013"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3200"/>
              <a:t>巴索夫</a:t>
            </a:r>
          </a:p>
        </p:txBody>
      </p:sp>
      <p:sp>
        <p:nvSpPr>
          <p:cNvPr id="5" name="Text Box 5"/>
          <p:cNvSpPr txBox="1">
            <a:spLocks noChangeArrowheads="1"/>
          </p:cNvSpPr>
          <p:nvPr/>
        </p:nvSpPr>
        <p:spPr bwMode="auto">
          <a:xfrm>
            <a:off x="7249543" y="6021487"/>
            <a:ext cx="26670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3200"/>
              <a:t>普洛霍罗夫 </a:t>
            </a:r>
          </a:p>
        </p:txBody>
      </p:sp>
      <p:sp>
        <p:nvSpPr>
          <p:cNvPr id="6" name="Text Box 6"/>
          <p:cNvSpPr txBox="1">
            <a:spLocks noChangeArrowheads="1"/>
          </p:cNvSpPr>
          <p:nvPr/>
        </p:nvSpPr>
        <p:spPr bwMode="auto">
          <a:xfrm>
            <a:off x="2136205" y="6021487"/>
            <a:ext cx="124142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3200"/>
              <a:t>汤斯</a:t>
            </a:r>
          </a:p>
        </p:txBody>
      </p:sp>
      <p:pic>
        <p:nvPicPr>
          <p:cNvPr id="7" name="Picture 7" descr="baso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230" y="2348012"/>
            <a:ext cx="24003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tow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968" y="2348012"/>
            <a:ext cx="240188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prokhoro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6518" y="2348012"/>
            <a:ext cx="24003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10">
            <a:hlinkClick r:id="" action="ppaction://hlinkshowjump?jump=lastslideviewed" highlightClick="1"/>
          </p:cNvPr>
          <p:cNvSpPr>
            <a:spLocks noChangeArrowheads="1"/>
          </p:cNvSpPr>
          <p:nvPr/>
        </p:nvSpPr>
        <p:spPr bwMode="auto">
          <a:xfrm>
            <a:off x="7968680" y="6669187"/>
            <a:ext cx="647700" cy="360363"/>
          </a:xfrm>
          <a:prstGeom prst="actionButtonBackPrevious">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extLst>
      <p:ext uri="{BB962C8B-B14F-4D97-AF65-F5344CB8AC3E}">
        <p14:creationId xmlns:p14="http://schemas.microsoft.com/office/powerpoint/2010/main" val="2182759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116632"/>
            <a:ext cx="247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en-US" altLang="zh-CN" dirty="0"/>
              <a:t>3</a:t>
            </a:r>
            <a:r>
              <a:rPr lang="zh-CN" altLang="en-US" dirty="0">
                <a:latin typeface="楷体_GB2312" pitchFamily="49" charset="-122"/>
              </a:rPr>
              <a:t>、晶体的分类：</a:t>
            </a:r>
          </a:p>
        </p:txBody>
      </p:sp>
      <p:sp>
        <p:nvSpPr>
          <p:cNvPr id="3" name="Rectangle 3"/>
          <p:cNvSpPr>
            <a:spLocks noChangeArrowheads="1"/>
          </p:cNvSpPr>
          <p:nvPr/>
        </p:nvSpPr>
        <p:spPr bwMode="auto">
          <a:xfrm>
            <a:off x="0" y="908720"/>
            <a:ext cx="600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spcBef>
                <a:spcPct val="50000"/>
              </a:spcBef>
            </a:pPr>
            <a:r>
              <a:rPr lang="zh-CN" altLang="en-US" dirty="0"/>
              <a:t>晶体按结合力的性质可分为四种基本形式：</a:t>
            </a:r>
          </a:p>
        </p:txBody>
      </p:sp>
      <p:graphicFrame>
        <p:nvGraphicFramePr>
          <p:cNvPr id="4" name="Group 37"/>
          <p:cNvGraphicFramePr>
            <a:graphicFrameLocks noGrp="1"/>
          </p:cNvGraphicFramePr>
          <p:nvPr>
            <p:extLst>
              <p:ext uri="{D42A27DB-BD31-4B8C-83A1-F6EECF244321}">
                <p14:modId xmlns:p14="http://schemas.microsoft.com/office/powerpoint/2010/main" val="1296061782"/>
              </p:ext>
            </p:extLst>
          </p:nvPr>
        </p:nvGraphicFramePr>
        <p:xfrm>
          <a:off x="1775520" y="1412776"/>
          <a:ext cx="8568953" cy="4355368"/>
        </p:xfrm>
        <a:graphic>
          <a:graphicData uri="http://schemas.openxmlformats.org/drawingml/2006/table">
            <a:tbl>
              <a:tblPr/>
              <a:tblGrid>
                <a:gridCol w="2016224"/>
                <a:gridCol w="1847740"/>
                <a:gridCol w="2940618"/>
                <a:gridCol w="1764371"/>
              </a:tblGrid>
              <a:tr h="584319">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类型</a:t>
                      </a: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结合力</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性质</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常见晶体</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6171">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离子晶体</a:t>
                      </a: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离子键</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3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硬度高、熔点高、导电性弱。</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30000"/>
                        </a:lnSpc>
                        <a:spcBef>
                          <a:spcPct val="20000"/>
                        </a:spcBef>
                        <a:spcAft>
                          <a:spcPct val="0"/>
                        </a:spcAft>
                        <a:buClrTx/>
                        <a:buSzTx/>
                        <a:buFontTx/>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Nacl</a:t>
                      </a:r>
                      <a:r>
                        <a:rPr kumimoji="1" lang="zh-CN" altLang="en-US"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楷体_GB2312" pitchFamily="49" charset="-122"/>
                        </a:rPr>
                        <a:t>Cscl</a:t>
                      </a: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等晶体</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6658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9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共价晶体</a:t>
                      </a:r>
                    </a:p>
                    <a:p>
                      <a:pPr marL="0" marR="0" lvl="0" indent="0" algn="ctr" defTabSz="914400" rtl="0" eaLnBrk="0" fontAlgn="base" latinLnBrk="0" hangingPunct="0">
                        <a:lnSpc>
                          <a:spcPct val="9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（原子晶体）</a:t>
                      </a: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23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共价键</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高硬度、高熔点、低温导电性弱。高温或掺入杂质时，导电性增强。</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5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金刚石、锗、硅等半导体。</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070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分子晶体</a:t>
                      </a: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8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范德瓦耳斯力</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4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硬度低、熔点低、导电性差。</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有机化合物的晶体等。</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3446">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7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金属晶体</a:t>
                      </a:r>
                    </a:p>
                  </a:txBody>
                  <a:tcPr marL="90000" marR="90000" marT="46796" marB="467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金属键</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楷体_GB2312" pitchFamily="49" charset="-122"/>
                          <a:ea typeface="楷体_GB2312" pitchFamily="49" charset="-122"/>
                        </a:rPr>
                        <a:t>导电性、导热性强。</a:t>
                      </a:r>
                    </a:p>
                  </a:txBody>
                  <a:tcPr marL="90000" marR="90000" marT="46796" marB="467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60000"/>
                        </a:lnSpc>
                        <a:spcBef>
                          <a:spcPct val="2000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楷体_GB2312" pitchFamily="49" charset="-122"/>
                          <a:ea typeface="楷体_GB2312" pitchFamily="49" charset="-122"/>
                        </a:rPr>
                        <a:t>铁、铜等。</a:t>
                      </a:r>
                    </a:p>
                  </a:txBody>
                  <a:tcPr marL="90000" marR="90000" marT="46796" marB="467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36"/>
          <p:cNvSpPr>
            <a:spLocks noChangeArrowheads="1"/>
          </p:cNvSpPr>
          <p:nvPr/>
        </p:nvSpPr>
        <p:spPr bwMode="auto">
          <a:xfrm>
            <a:off x="479376" y="5825675"/>
            <a:ext cx="11089232" cy="101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FF0000"/>
                </a:solidFill>
                <a:latin typeface="楷体_GB2312" pitchFamily="49" charset="-122"/>
              </a:rPr>
              <a:t>注意：</a:t>
            </a:r>
            <a:r>
              <a:rPr lang="zh-CN" altLang="en-US" dirty="0">
                <a:latin typeface="楷体_GB2312" pitchFamily="49" charset="-122"/>
              </a:rPr>
              <a:t>大多数晶体的结合为混合键。例如： 石墨晶体， 同一</a:t>
            </a:r>
            <a:r>
              <a:rPr lang="zh-CN" altLang="en-US" dirty="0" smtClean="0">
                <a:latin typeface="楷体_GB2312" pitchFamily="49" charset="-122"/>
              </a:rPr>
              <a:t>层中碳</a:t>
            </a:r>
            <a:r>
              <a:rPr lang="zh-CN" altLang="en-US" dirty="0">
                <a:latin typeface="楷体_GB2312" pitchFamily="49" charset="-122"/>
              </a:rPr>
              <a:t>原子间是 </a:t>
            </a:r>
            <a:r>
              <a:rPr lang="zh-CN" altLang="en-US" dirty="0" smtClean="0">
                <a:latin typeface="楷体_GB2312" pitchFamily="49" charset="-122"/>
              </a:rPr>
              <a:t>共</a:t>
            </a:r>
            <a:endParaRPr lang="en-US" altLang="zh-CN" dirty="0" smtClean="0">
              <a:latin typeface="楷体_GB2312" pitchFamily="49" charset="-122"/>
            </a:endParaRPr>
          </a:p>
          <a:p>
            <a:pPr eaLnBrk="1" hangingPunct="1">
              <a:spcBef>
                <a:spcPct val="50000"/>
              </a:spcBef>
            </a:pPr>
            <a:r>
              <a:rPr lang="en-US" altLang="zh-CN" dirty="0">
                <a:latin typeface="楷体_GB2312" pitchFamily="49" charset="-122"/>
              </a:rPr>
              <a:t> </a:t>
            </a:r>
            <a:r>
              <a:rPr lang="en-US" altLang="zh-CN" dirty="0" smtClean="0">
                <a:latin typeface="楷体_GB2312" pitchFamily="49" charset="-122"/>
              </a:rPr>
              <a:t>     </a:t>
            </a:r>
            <a:r>
              <a:rPr lang="zh-CN" altLang="en-US" dirty="0" smtClean="0">
                <a:latin typeface="楷体_GB2312" pitchFamily="49" charset="-122"/>
              </a:rPr>
              <a:t>价</a:t>
            </a:r>
            <a:r>
              <a:rPr lang="zh-CN" altLang="en-US" dirty="0">
                <a:latin typeface="楷体_GB2312" pitchFamily="49" charset="-122"/>
              </a:rPr>
              <a:t>结合，不同层间是范德瓦尔斯结合。</a:t>
            </a:r>
          </a:p>
        </p:txBody>
      </p:sp>
    </p:spTree>
    <p:extLst>
      <p:ext uri="{BB962C8B-B14F-4D97-AF65-F5344CB8AC3E}">
        <p14:creationId xmlns:p14="http://schemas.microsoft.com/office/powerpoint/2010/main" val="51511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16632"/>
            <a:ext cx="607695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857250" indent="-285750">
              <a:defRPr kumimoji="1" sz="2400" b="1">
                <a:solidFill>
                  <a:schemeClr val="tx1"/>
                </a:solidFill>
                <a:latin typeface="Times New Roman" panose="02020603050405020304" pitchFamily="18" charset="0"/>
                <a:ea typeface="楷体_GB2312" pitchFamily="49" charset="-122"/>
              </a:defRPr>
            </a:lvl2pPr>
            <a:lvl3pPr marL="1276350" indent="-228600">
              <a:defRPr kumimoji="1" sz="2400" b="1">
                <a:solidFill>
                  <a:schemeClr val="tx1"/>
                </a:solidFill>
                <a:latin typeface="Times New Roman" panose="02020603050405020304" pitchFamily="18" charset="0"/>
                <a:ea typeface="楷体_GB2312" pitchFamily="49" charset="-122"/>
              </a:defRPr>
            </a:lvl3pPr>
            <a:lvl4pPr marL="1695450" indent="-228600">
              <a:defRPr kumimoji="1" sz="2400" b="1">
                <a:solidFill>
                  <a:schemeClr val="tx1"/>
                </a:solidFill>
                <a:latin typeface="Times New Roman" panose="02020603050405020304" pitchFamily="18" charset="0"/>
                <a:ea typeface="楷体_GB2312" pitchFamily="49" charset="-122"/>
              </a:defRPr>
            </a:lvl4pPr>
            <a:lvl5pPr marL="2114550" indent="-228600">
              <a:defRPr kumimoji="1" sz="2400" b="1">
                <a:solidFill>
                  <a:schemeClr val="tx1"/>
                </a:solidFill>
                <a:latin typeface="Times New Roman" panose="02020603050405020304" pitchFamily="18" charset="0"/>
                <a:ea typeface="楷体_GB2312" pitchFamily="49" charset="-122"/>
              </a:defRPr>
            </a:lvl5pPr>
            <a:lvl6pPr marL="257175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02895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8615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94335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en-US" altLang="zh-CN" sz="2800" dirty="0">
                <a:solidFill>
                  <a:srgbClr val="FF0000"/>
                </a:solidFill>
              </a:rPr>
              <a:t> </a:t>
            </a:r>
            <a:r>
              <a:rPr lang="zh-CN" altLang="en-US" dirty="0"/>
              <a:t>一、激光产生的物理基础</a:t>
            </a:r>
          </a:p>
        </p:txBody>
      </p:sp>
      <p:sp>
        <p:nvSpPr>
          <p:cNvPr id="3" name="Rectangle 3"/>
          <p:cNvSpPr>
            <a:spLocks noChangeArrowheads="1"/>
          </p:cNvSpPr>
          <p:nvPr/>
        </p:nvSpPr>
        <p:spPr bwMode="auto">
          <a:xfrm>
            <a:off x="191344" y="1844824"/>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 、自发辐射：</a:t>
            </a:r>
          </a:p>
        </p:txBody>
      </p:sp>
      <p:sp>
        <p:nvSpPr>
          <p:cNvPr id="4" name="Text Box 4"/>
          <p:cNvSpPr txBox="1">
            <a:spLocks noChangeArrowheads="1"/>
          </p:cNvSpPr>
          <p:nvPr/>
        </p:nvSpPr>
        <p:spPr bwMode="auto">
          <a:xfrm>
            <a:off x="-7258" y="620688"/>
            <a:ext cx="11628311" cy="11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按照原子的量子理论，光与原子的相互作用可能引起原子的三种跃迁过程：</a:t>
            </a:r>
            <a:r>
              <a:rPr lang="zh-CN" altLang="en-US" dirty="0">
                <a:solidFill>
                  <a:srgbClr val="0000FF"/>
                </a:solidFill>
              </a:rPr>
              <a:t>自发辐射、受激辐射和受激吸收。</a:t>
            </a:r>
          </a:p>
        </p:txBody>
      </p:sp>
      <p:sp>
        <p:nvSpPr>
          <p:cNvPr id="5" name="Text Box 5"/>
          <p:cNvSpPr txBox="1">
            <a:spLocks noChangeArrowheads="1"/>
          </p:cNvSpPr>
          <p:nvPr/>
        </p:nvSpPr>
        <p:spPr bwMode="auto">
          <a:xfrm>
            <a:off x="191344" y="2549458"/>
            <a:ext cx="6480720" cy="11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处于高能</a:t>
            </a:r>
            <a:r>
              <a:rPr lang="zh-CN" altLang="en-US" i="1" dirty="0"/>
              <a:t> </a:t>
            </a:r>
            <a:r>
              <a:rPr lang="en-US" altLang="zh-CN" i="1" dirty="0"/>
              <a:t>E</a:t>
            </a:r>
            <a:r>
              <a:rPr lang="en-US" altLang="zh-CN" baseline="-25000" dirty="0"/>
              <a:t>2 </a:t>
            </a:r>
            <a:r>
              <a:rPr lang="zh-CN" altLang="en-US" dirty="0"/>
              <a:t>上的原子自发地向低能级 </a:t>
            </a:r>
            <a:r>
              <a:rPr lang="en-US" altLang="zh-CN" i="1" dirty="0"/>
              <a:t>E</a:t>
            </a:r>
            <a:r>
              <a:rPr lang="en-US" altLang="zh-CN" baseline="-25000" dirty="0"/>
              <a:t>1 </a:t>
            </a:r>
            <a:r>
              <a:rPr lang="zh-CN" altLang="en-US" dirty="0"/>
              <a:t>跃迁而辐射出一个光子的过程叫</a:t>
            </a:r>
            <a:r>
              <a:rPr lang="zh-CN" altLang="en-US" dirty="0">
                <a:solidFill>
                  <a:srgbClr val="0000FF"/>
                </a:solidFill>
              </a:rPr>
              <a:t>自发辐射</a:t>
            </a:r>
            <a:r>
              <a:rPr lang="zh-CN" altLang="en-US" dirty="0"/>
              <a:t>。</a:t>
            </a:r>
          </a:p>
        </p:txBody>
      </p:sp>
      <p:graphicFrame>
        <p:nvGraphicFramePr>
          <p:cNvPr id="6" name="Object 6"/>
          <p:cNvGraphicFramePr>
            <a:graphicFrameLocks noChangeAspect="1"/>
          </p:cNvGraphicFramePr>
          <p:nvPr>
            <p:extLst>
              <p:ext uri="{D42A27DB-BD31-4B8C-83A1-F6EECF244321}">
                <p14:modId xmlns:p14="http://schemas.microsoft.com/office/powerpoint/2010/main" val="1342874545"/>
              </p:ext>
            </p:extLst>
          </p:nvPr>
        </p:nvGraphicFramePr>
        <p:xfrm>
          <a:off x="2351584" y="4077072"/>
          <a:ext cx="1890713" cy="474662"/>
        </p:xfrm>
        <a:graphic>
          <a:graphicData uri="http://schemas.openxmlformats.org/presentationml/2006/ole">
            <mc:AlternateContent xmlns:mc="http://schemas.openxmlformats.org/markup-compatibility/2006">
              <mc:Choice xmlns:v="urn:schemas-microsoft-com:vml" Requires="v">
                <p:oleObj spid="_x0000_s92258" name="公式" r:id="rId3" imgW="863225" imgH="215806" progId="Equation.3">
                  <p:embed/>
                </p:oleObj>
              </mc:Choice>
              <mc:Fallback>
                <p:oleObj name="公式" r:id="rId3" imgW="863225"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584" y="4077072"/>
                        <a:ext cx="18907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7"/>
          <p:cNvSpPr>
            <a:spLocks noChangeArrowheads="1"/>
          </p:cNvSpPr>
          <p:nvPr/>
        </p:nvSpPr>
        <p:spPr bwMode="auto">
          <a:xfrm>
            <a:off x="2351584" y="5877272"/>
            <a:ext cx="717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rPr>
              <a:t>自发辐射的特点：</a:t>
            </a:r>
            <a:r>
              <a:rPr lang="zh-CN" altLang="en-US">
                <a:solidFill>
                  <a:srgbClr val="0000FF"/>
                </a:solidFill>
              </a:rPr>
              <a:t>自发辐射的光波是非相干的。</a:t>
            </a:r>
          </a:p>
        </p:txBody>
      </p:sp>
      <p:sp>
        <p:nvSpPr>
          <p:cNvPr id="8" name="Rectangle 8"/>
          <p:cNvSpPr>
            <a:spLocks noChangeArrowheads="1"/>
          </p:cNvSpPr>
          <p:nvPr/>
        </p:nvSpPr>
        <p:spPr bwMode="auto">
          <a:xfrm>
            <a:off x="0" y="4725144"/>
            <a:ext cx="10009112"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     自发辐射的光的频率、初相位、偏振态、传播方向均不相同。</a:t>
            </a:r>
          </a:p>
        </p:txBody>
      </p:sp>
      <p:grpSp>
        <p:nvGrpSpPr>
          <p:cNvPr id="9" name="Group 9"/>
          <p:cNvGrpSpPr>
            <a:grpSpLocks/>
          </p:cNvGrpSpPr>
          <p:nvPr/>
        </p:nvGrpSpPr>
        <p:grpSpPr bwMode="auto">
          <a:xfrm>
            <a:off x="7032104" y="1628800"/>
            <a:ext cx="4356100" cy="2735263"/>
            <a:chOff x="2789" y="1117"/>
            <a:chExt cx="2744" cy="1723"/>
          </a:xfrm>
        </p:grpSpPr>
        <p:grpSp>
          <p:nvGrpSpPr>
            <p:cNvPr id="10" name="Group 10"/>
            <p:cNvGrpSpPr>
              <a:grpSpLocks/>
            </p:cNvGrpSpPr>
            <p:nvPr/>
          </p:nvGrpSpPr>
          <p:grpSpPr bwMode="auto">
            <a:xfrm>
              <a:off x="2789" y="1117"/>
              <a:ext cx="2744" cy="1723"/>
              <a:chOff x="2789" y="1117"/>
              <a:chExt cx="2744" cy="1723"/>
            </a:xfrm>
          </p:grpSpPr>
          <p:sp>
            <p:nvSpPr>
              <p:cNvPr id="14" name="Rectangle 11"/>
              <p:cNvSpPr>
                <a:spLocks noChangeArrowheads="1"/>
              </p:cNvSpPr>
              <p:nvPr/>
            </p:nvSpPr>
            <p:spPr bwMode="auto">
              <a:xfrm>
                <a:off x="2789" y="1117"/>
                <a:ext cx="2744" cy="1723"/>
              </a:xfrm>
              <a:prstGeom prst="rect">
                <a:avLst/>
              </a:prstGeom>
              <a:gradFill rotWithShape="1">
                <a:gsLst>
                  <a:gs pos="0">
                    <a:srgbClr val="C9E4FF"/>
                  </a:gs>
                  <a:gs pos="100000">
                    <a:srgbClr val="EAF5FF"/>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 name="Text Box 12"/>
              <p:cNvSpPr txBox="1">
                <a:spLocks noChangeArrowheads="1"/>
              </p:cNvSpPr>
              <p:nvPr/>
            </p:nvSpPr>
            <p:spPr bwMode="auto">
              <a:xfrm>
                <a:off x="2925" y="2478"/>
                <a:ext cx="2486" cy="2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a:solidFill>
                      <a:srgbClr val="FF0000"/>
                    </a:solidFill>
                  </a:rPr>
                  <a:t>自发辐射</a:t>
                </a:r>
              </a:p>
            </p:txBody>
          </p:sp>
          <p:sp>
            <p:nvSpPr>
              <p:cNvPr id="16" name="Line 13"/>
              <p:cNvSpPr>
                <a:spLocks noChangeShapeType="1"/>
              </p:cNvSpPr>
              <p:nvPr/>
            </p:nvSpPr>
            <p:spPr bwMode="auto">
              <a:xfrm>
                <a:off x="3016" y="2205"/>
                <a:ext cx="952"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7" name="Line 14"/>
              <p:cNvSpPr>
                <a:spLocks noChangeShapeType="1"/>
              </p:cNvSpPr>
              <p:nvPr/>
            </p:nvSpPr>
            <p:spPr bwMode="auto">
              <a:xfrm>
                <a:off x="3016" y="1616"/>
                <a:ext cx="952"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aphicFrame>
            <p:nvGraphicFramePr>
              <p:cNvPr id="18" name="Object 15"/>
              <p:cNvGraphicFramePr>
                <a:graphicFrameLocks noChangeAspect="1"/>
              </p:cNvGraphicFramePr>
              <p:nvPr/>
            </p:nvGraphicFramePr>
            <p:xfrm>
              <a:off x="3226" y="1537"/>
              <a:ext cx="208" cy="163"/>
            </p:xfrm>
            <a:graphic>
              <a:graphicData uri="http://schemas.openxmlformats.org/presentationml/2006/ole">
                <mc:AlternateContent xmlns:mc="http://schemas.openxmlformats.org/markup-compatibility/2006">
                  <mc:Choice xmlns:v="urn:schemas-microsoft-com:vml" Requires="v">
                    <p:oleObj spid="_x0000_s92259" name="公式" r:id="rId5" imgW="104737" imgH="104734" progId="Equation.3">
                      <p:embed/>
                    </p:oleObj>
                  </mc:Choice>
                  <mc:Fallback>
                    <p:oleObj name="公式" r:id="rId5" imgW="104737" imgH="1047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6" y="1537"/>
                            <a:ext cx="20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1" name="Object 16"/>
            <p:cNvGraphicFramePr>
              <a:graphicFrameLocks noChangeAspect="1"/>
            </p:cNvGraphicFramePr>
            <p:nvPr/>
          </p:nvGraphicFramePr>
          <p:xfrm>
            <a:off x="3983" y="2102"/>
            <a:ext cx="211" cy="202"/>
          </p:xfrm>
          <a:graphic>
            <a:graphicData uri="http://schemas.openxmlformats.org/presentationml/2006/ole">
              <mc:AlternateContent xmlns:mc="http://schemas.openxmlformats.org/markup-compatibility/2006">
                <mc:Choice xmlns:v="urn:schemas-microsoft-com:vml" Requires="v">
                  <p:oleObj spid="_x0000_s92260" name="公式" r:id="rId7" imgW="203024" imgH="215713" progId="Equation.3">
                    <p:embed/>
                  </p:oleObj>
                </mc:Choice>
                <mc:Fallback>
                  <p:oleObj name="公式" r:id="rId7" imgW="203024"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3" y="2102"/>
                          <a:ext cx="211"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7"/>
            <p:cNvGraphicFramePr>
              <a:graphicFrameLocks noChangeAspect="1"/>
            </p:cNvGraphicFramePr>
            <p:nvPr/>
          </p:nvGraphicFramePr>
          <p:xfrm>
            <a:off x="3948" y="1536"/>
            <a:ext cx="225" cy="202"/>
          </p:xfrm>
          <a:graphic>
            <a:graphicData uri="http://schemas.openxmlformats.org/presentationml/2006/ole">
              <mc:AlternateContent xmlns:mc="http://schemas.openxmlformats.org/markup-compatibility/2006">
                <mc:Choice xmlns:v="urn:schemas-microsoft-com:vml" Requires="v">
                  <p:oleObj spid="_x0000_s92261" name="公式" r:id="rId9" imgW="215619" imgH="215619" progId="Equation.3">
                    <p:embed/>
                  </p:oleObj>
                </mc:Choice>
                <mc:Fallback>
                  <p:oleObj name="公式" r:id="rId9" imgW="21561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8" y="1536"/>
                          <a:ext cx="225" cy="2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Line 18"/>
            <p:cNvSpPr>
              <a:spLocks noChangeShapeType="1"/>
            </p:cNvSpPr>
            <p:nvPr/>
          </p:nvSpPr>
          <p:spPr bwMode="auto">
            <a:xfrm>
              <a:off x="3016" y="2205"/>
              <a:ext cx="952"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nvGrpSpPr>
          <p:cNvPr id="19" name="Group 19"/>
          <p:cNvGrpSpPr>
            <a:grpSpLocks/>
          </p:cNvGrpSpPr>
          <p:nvPr/>
        </p:nvGrpSpPr>
        <p:grpSpPr bwMode="auto">
          <a:xfrm>
            <a:off x="10129317" y="2563838"/>
            <a:ext cx="968375" cy="411162"/>
            <a:chOff x="4854" y="1711"/>
            <a:chExt cx="610" cy="259"/>
          </a:xfrm>
        </p:grpSpPr>
        <p:sp>
          <p:nvSpPr>
            <p:cNvPr id="20" name="Freeform 20"/>
            <p:cNvSpPr>
              <a:spLocks/>
            </p:cNvSpPr>
            <p:nvPr/>
          </p:nvSpPr>
          <p:spPr bwMode="auto">
            <a:xfrm>
              <a:off x="4854" y="1926"/>
              <a:ext cx="610" cy="44"/>
            </a:xfrm>
            <a:custGeom>
              <a:avLst/>
              <a:gdLst>
                <a:gd name="T0" fmla="*/ 0 w 720"/>
                <a:gd name="T1" fmla="*/ 0 h 104"/>
                <a:gd name="T2" fmla="*/ 41 w 720"/>
                <a:gd name="T3" fmla="*/ 41 h 104"/>
                <a:gd name="T4" fmla="*/ 81 w 720"/>
                <a:gd name="T5" fmla="*/ 0 h 104"/>
                <a:gd name="T6" fmla="*/ 122 w 720"/>
                <a:gd name="T7" fmla="*/ 41 h 104"/>
                <a:gd name="T8" fmla="*/ 163 w 720"/>
                <a:gd name="T9" fmla="*/ 0 h 104"/>
                <a:gd name="T10" fmla="*/ 203 w 720"/>
                <a:gd name="T11" fmla="*/ 41 h 104"/>
                <a:gd name="T12" fmla="*/ 244 w 720"/>
                <a:gd name="T13" fmla="*/ 0 h 104"/>
                <a:gd name="T14" fmla="*/ 285 w 720"/>
                <a:gd name="T15" fmla="*/ 41 h 104"/>
                <a:gd name="T16" fmla="*/ 325 w 720"/>
                <a:gd name="T17" fmla="*/ 0 h 104"/>
                <a:gd name="T18" fmla="*/ 366 w 720"/>
                <a:gd name="T19" fmla="*/ 41 h 104"/>
                <a:gd name="T20" fmla="*/ 407 w 720"/>
                <a:gd name="T21" fmla="*/ 0 h 104"/>
                <a:gd name="T22" fmla="*/ 447 w 720"/>
                <a:gd name="T23" fmla="*/ 41 h 104"/>
                <a:gd name="T24" fmla="*/ 488 w 720"/>
                <a:gd name="T25" fmla="*/ 20 h 104"/>
                <a:gd name="T26" fmla="*/ 610 w 720"/>
                <a:gd name="T27" fmla="*/ 2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 name="Object 21"/>
            <p:cNvGraphicFramePr>
              <a:graphicFrameLocks noChangeAspect="1"/>
            </p:cNvGraphicFramePr>
            <p:nvPr/>
          </p:nvGraphicFramePr>
          <p:xfrm>
            <a:off x="4872" y="1711"/>
            <a:ext cx="422" cy="169"/>
          </p:xfrm>
          <a:graphic>
            <a:graphicData uri="http://schemas.openxmlformats.org/presentationml/2006/ole">
              <mc:AlternateContent xmlns:mc="http://schemas.openxmlformats.org/markup-compatibility/2006">
                <mc:Choice xmlns:v="urn:schemas-microsoft-com:vml" Requires="v">
                  <p:oleObj spid="_x0000_s92262" name="公式" r:id="rId11" imgW="219192" imgH="171408" progId="Equation.3">
                    <p:embed/>
                  </p:oleObj>
                </mc:Choice>
                <mc:Fallback>
                  <p:oleObj name="公式" r:id="rId11" imgW="219192" imgH="17140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2" y="1711"/>
                          <a:ext cx="4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Group 22"/>
          <p:cNvGrpSpPr>
            <a:grpSpLocks/>
          </p:cNvGrpSpPr>
          <p:nvPr/>
        </p:nvGrpSpPr>
        <p:grpSpPr bwMode="auto">
          <a:xfrm>
            <a:off x="9333979" y="2276500"/>
            <a:ext cx="2055813" cy="1295400"/>
            <a:chOff x="4239" y="1525"/>
            <a:chExt cx="1295" cy="816"/>
          </a:xfrm>
        </p:grpSpPr>
        <p:graphicFrame>
          <p:nvGraphicFramePr>
            <p:cNvPr id="23" name="Object 23"/>
            <p:cNvGraphicFramePr>
              <a:graphicFrameLocks noChangeAspect="1"/>
            </p:cNvGraphicFramePr>
            <p:nvPr/>
          </p:nvGraphicFramePr>
          <p:xfrm>
            <a:off x="5309" y="1525"/>
            <a:ext cx="225" cy="206"/>
          </p:xfrm>
          <a:graphic>
            <a:graphicData uri="http://schemas.openxmlformats.org/presentationml/2006/ole">
              <mc:AlternateContent xmlns:mc="http://schemas.openxmlformats.org/markup-compatibility/2006">
                <mc:Choice xmlns:v="urn:schemas-microsoft-com:vml" Requires="v">
                  <p:oleObj spid="_x0000_s92263" name="公式" r:id="rId13" imgW="215619" imgH="215619" progId="Equation.3">
                    <p:embed/>
                  </p:oleObj>
                </mc:Choice>
                <mc:Fallback>
                  <p:oleObj name="公式" r:id="rId13" imgW="215619" imgH="2156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09" y="1525"/>
                          <a:ext cx="225"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5309" y="2135"/>
            <a:ext cx="213" cy="206"/>
          </p:xfrm>
          <a:graphic>
            <a:graphicData uri="http://schemas.openxmlformats.org/presentationml/2006/ole">
              <mc:AlternateContent xmlns:mc="http://schemas.openxmlformats.org/markup-compatibility/2006">
                <mc:Choice xmlns:v="urn:schemas-microsoft-com:vml" Requires="v">
                  <p:oleObj spid="_x0000_s92264" name="公式" r:id="rId15" imgW="203024" imgH="215713" progId="Equation.3">
                    <p:embed/>
                  </p:oleObj>
                </mc:Choice>
                <mc:Fallback>
                  <p:oleObj name="公式" r:id="rId15" imgW="203024"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09" y="2135"/>
                          <a:ext cx="213"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Line 25"/>
            <p:cNvSpPr>
              <a:spLocks noChangeShapeType="1"/>
            </p:cNvSpPr>
            <p:nvPr/>
          </p:nvSpPr>
          <p:spPr bwMode="auto">
            <a:xfrm>
              <a:off x="4241" y="2205"/>
              <a:ext cx="998"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6" name="Line 26"/>
            <p:cNvSpPr>
              <a:spLocks noChangeShapeType="1"/>
            </p:cNvSpPr>
            <p:nvPr/>
          </p:nvSpPr>
          <p:spPr bwMode="auto">
            <a:xfrm>
              <a:off x="4239" y="1600"/>
              <a:ext cx="998"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nvGrpSpPr>
          <p:cNvPr id="27" name="Group 27"/>
          <p:cNvGrpSpPr>
            <a:grpSpLocks/>
          </p:cNvGrpSpPr>
          <p:nvPr/>
        </p:nvGrpSpPr>
        <p:grpSpPr bwMode="auto">
          <a:xfrm>
            <a:off x="9862617" y="2419375"/>
            <a:ext cx="328612" cy="1079500"/>
            <a:chOff x="4676" y="1615"/>
            <a:chExt cx="207" cy="680"/>
          </a:xfrm>
        </p:grpSpPr>
        <p:sp>
          <p:nvSpPr>
            <p:cNvPr id="28" name="Line 28"/>
            <p:cNvSpPr>
              <a:spLocks noChangeShapeType="1"/>
            </p:cNvSpPr>
            <p:nvPr/>
          </p:nvSpPr>
          <p:spPr bwMode="auto">
            <a:xfrm>
              <a:off x="4763" y="1615"/>
              <a:ext cx="0" cy="552"/>
            </a:xfrm>
            <a:prstGeom prst="line">
              <a:avLst/>
            </a:prstGeom>
            <a:noFill/>
            <a:ln w="1587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 name="Object 29"/>
            <p:cNvGraphicFramePr>
              <a:graphicFrameLocks noChangeAspect="1"/>
            </p:cNvGraphicFramePr>
            <p:nvPr/>
          </p:nvGraphicFramePr>
          <p:xfrm>
            <a:off x="4676" y="2130"/>
            <a:ext cx="207" cy="165"/>
          </p:xfrm>
          <a:graphic>
            <a:graphicData uri="http://schemas.openxmlformats.org/presentationml/2006/ole">
              <mc:AlternateContent xmlns:mc="http://schemas.openxmlformats.org/markup-compatibility/2006">
                <mc:Choice xmlns:v="urn:schemas-microsoft-com:vml" Requires="v">
                  <p:oleObj spid="_x0000_s92265" name="公式" r:id="rId17" imgW="104737" imgH="104734" progId="Equation.3">
                    <p:embed/>
                  </p:oleObj>
                </mc:Choice>
                <mc:Fallback>
                  <p:oleObj name="公式"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6" y="2130"/>
                          <a:ext cx="20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0" name="太阳形 14">
            <a:hlinkClick r:id="rId19" action="ppaction://hlinksldjump" tooltip="自发辐射"/>
          </p:cNvPr>
          <p:cNvSpPr>
            <a:spLocks noChangeArrowheads="1"/>
          </p:cNvSpPr>
          <p:nvPr/>
        </p:nvSpPr>
        <p:spPr bwMode="auto">
          <a:xfrm>
            <a:off x="9229204" y="4432325"/>
            <a:ext cx="474663"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extLst>
      <p:ext uri="{BB962C8B-B14F-4D97-AF65-F5344CB8AC3E}">
        <p14:creationId xmlns:p14="http://schemas.microsoft.com/office/powerpoint/2010/main" val="413845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7" grpId="0" autoUpdateAnimBg="0"/>
      <p:bldP spid="8" grpId="0" autoUpdateAnimBg="0"/>
      <p:bldP spid="3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7328" y="116632"/>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2</a:t>
            </a:r>
            <a:r>
              <a:rPr lang="zh-CN" altLang="en-US" dirty="0"/>
              <a:t> 、受激辐射：</a:t>
            </a:r>
          </a:p>
        </p:txBody>
      </p:sp>
      <p:sp>
        <p:nvSpPr>
          <p:cNvPr id="3" name="Text Box 3"/>
          <p:cNvSpPr txBox="1">
            <a:spLocks noChangeArrowheads="1"/>
          </p:cNvSpPr>
          <p:nvPr/>
        </p:nvSpPr>
        <p:spPr bwMode="auto">
          <a:xfrm>
            <a:off x="191344" y="764704"/>
            <a:ext cx="4824536" cy="168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dirty="0"/>
              <a:t>        处于高能级 </a:t>
            </a:r>
            <a:r>
              <a:rPr lang="en-US" altLang="zh-CN" i="1" dirty="0"/>
              <a:t>E</a:t>
            </a:r>
            <a:r>
              <a:rPr lang="en-US" altLang="zh-CN" baseline="-25000" dirty="0"/>
              <a:t>2 </a:t>
            </a:r>
            <a:r>
              <a:rPr lang="zh-CN" altLang="en-US" dirty="0"/>
              <a:t>上的原子在入射光的激发下向低能级</a:t>
            </a:r>
            <a:r>
              <a:rPr lang="zh-CN" altLang="en-US" i="1" dirty="0"/>
              <a:t> </a:t>
            </a:r>
            <a:r>
              <a:rPr lang="en-US" altLang="zh-CN" i="1" dirty="0"/>
              <a:t>E</a:t>
            </a:r>
            <a:r>
              <a:rPr lang="en-US" altLang="zh-CN" baseline="-25000" dirty="0"/>
              <a:t>1 </a:t>
            </a:r>
            <a:r>
              <a:rPr lang="zh-CN" altLang="en-US" dirty="0"/>
              <a:t>跃迁而辐射出一个光子的过程叫</a:t>
            </a:r>
            <a:r>
              <a:rPr lang="zh-CN" altLang="en-US" dirty="0">
                <a:solidFill>
                  <a:srgbClr val="0000FF"/>
                </a:solidFill>
              </a:rPr>
              <a:t>受激辐射</a:t>
            </a:r>
            <a:r>
              <a:rPr lang="zh-CN" altLang="en-US" dirty="0"/>
              <a:t>。</a:t>
            </a:r>
          </a:p>
        </p:txBody>
      </p:sp>
      <p:graphicFrame>
        <p:nvGraphicFramePr>
          <p:cNvPr id="4" name="Object 4"/>
          <p:cNvGraphicFramePr>
            <a:graphicFrameLocks noChangeAspect="1"/>
          </p:cNvGraphicFramePr>
          <p:nvPr>
            <p:extLst>
              <p:ext uri="{D42A27DB-BD31-4B8C-83A1-F6EECF244321}">
                <p14:modId xmlns:p14="http://schemas.microsoft.com/office/powerpoint/2010/main" val="1414049265"/>
              </p:ext>
            </p:extLst>
          </p:nvPr>
        </p:nvGraphicFramePr>
        <p:xfrm>
          <a:off x="2567608" y="3140968"/>
          <a:ext cx="2055812" cy="515937"/>
        </p:xfrm>
        <a:graphic>
          <a:graphicData uri="http://schemas.openxmlformats.org/presentationml/2006/ole">
            <mc:AlternateContent xmlns:mc="http://schemas.openxmlformats.org/markup-compatibility/2006">
              <mc:Choice xmlns:v="urn:schemas-microsoft-com:vml" Requires="v">
                <p:oleObj spid="_x0000_s93426" name="公式" r:id="rId3" imgW="863225" imgH="215806" progId="Equation.3">
                  <p:embed/>
                </p:oleObj>
              </mc:Choice>
              <mc:Fallback>
                <p:oleObj name="公式" r:id="rId3" imgW="863225"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7608" y="3140968"/>
                        <a:ext cx="2055812"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263352" y="2564904"/>
            <a:ext cx="446449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入射光子的频率必须满足：</a:t>
            </a:r>
          </a:p>
        </p:txBody>
      </p:sp>
      <p:sp>
        <p:nvSpPr>
          <p:cNvPr id="6" name="Rectangle 6"/>
          <p:cNvSpPr>
            <a:spLocks noChangeArrowheads="1"/>
          </p:cNvSpPr>
          <p:nvPr/>
        </p:nvSpPr>
        <p:spPr bwMode="auto">
          <a:xfrm>
            <a:off x="407368" y="378904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受激辐射的特点：</a:t>
            </a:r>
            <a:r>
              <a:rPr lang="zh-CN" altLang="en-US" dirty="0">
                <a:solidFill>
                  <a:srgbClr val="0000FF"/>
                </a:solidFill>
              </a:rPr>
              <a:t>受激辐射的光波是相干光。</a:t>
            </a:r>
          </a:p>
        </p:txBody>
      </p:sp>
      <p:sp>
        <p:nvSpPr>
          <p:cNvPr id="7" name="Rectangle 7"/>
          <p:cNvSpPr>
            <a:spLocks noChangeArrowheads="1"/>
          </p:cNvSpPr>
          <p:nvPr/>
        </p:nvSpPr>
        <p:spPr bwMode="auto">
          <a:xfrm>
            <a:off x="479376" y="4509120"/>
            <a:ext cx="1065718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即：受激辐射发出的光与</a:t>
            </a:r>
            <a:r>
              <a:rPr lang="zh-CN" altLang="en-US" dirty="0">
                <a:solidFill>
                  <a:srgbClr val="0000FF"/>
                </a:solidFill>
              </a:rPr>
              <a:t>入射光的频率</a:t>
            </a:r>
            <a:r>
              <a:rPr lang="zh-CN" altLang="en-US" dirty="0"/>
              <a:t>、</a:t>
            </a:r>
            <a:r>
              <a:rPr lang="zh-CN" altLang="en-US" dirty="0">
                <a:solidFill>
                  <a:srgbClr val="0000FF"/>
                </a:solidFill>
              </a:rPr>
              <a:t>初相位</a:t>
            </a:r>
            <a:r>
              <a:rPr lang="zh-CN" altLang="en-US" dirty="0"/>
              <a:t>、</a:t>
            </a:r>
            <a:r>
              <a:rPr lang="zh-CN" altLang="en-US" dirty="0">
                <a:solidFill>
                  <a:srgbClr val="0000FF"/>
                </a:solidFill>
              </a:rPr>
              <a:t>偏振</a:t>
            </a:r>
            <a:r>
              <a:rPr lang="zh-CN" altLang="en-US" dirty="0" smtClean="0">
                <a:solidFill>
                  <a:srgbClr val="0000FF"/>
                </a:solidFill>
              </a:rPr>
              <a:t>态</a:t>
            </a:r>
            <a:r>
              <a:rPr lang="zh-CN" altLang="en-US" dirty="0" smtClean="0"/>
              <a:t>均</a:t>
            </a:r>
            <a:r>
              <a:rPr lang="zh-CN" altLang="en-US" dirty="0"/>
              <a:t>相同。</a:t>
            </a:r>
          </a:p>
        </p:txBody>
      </p:sp>
      <p:sp>
        <p:nvSpPr>
          <p:cNvPr id="8" name="Rectangle 8"/>
          <p:cNvSpPr>
            <a:spLocks noChangeArrowheads="1"/>
          </p:cNvSpPr>
          <p:nvPr/>
        </p:nvSpPr>
        <p:spPr bwMode="auto">
          <a:xfrm>
            <a:off x="551384" y="5517232"/>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受激辐射的结果：</a:t>
            </a:r>
            <a:r>
              <a:rPr lang="zh-CN" altLang="en-US" dirty="0">
                <a:solidFill>
                  <a:srgbClr val="0000FF"/>
                </a:solidFill>
              </a:rPr>
              <a:t>光放大。</a:t>
            </a:r>
          </a:p>
        </p:txBody>
      </p:sp>
      <p:grpSp>
        <p:nvGrpSpPr>
          <p:cNvPr id="9" name="Group 9"/>
          <p:cNvGrpSpPr>
            <a:grpSpLocks/>
          </p:cNvGrpSpPr>
          <p:nvPr/>
        </p:nvGrpSpPr>
        <p:grpSpPr bwMode="auto">
          <a:xfrm>
            <a:off x="6312024" y="5445224"/>
            <a:ext cx="546100" cy="762000"/>
            <a:chOff x="3375" y="192"/>
            <a:chExt cx="344" cy="480"/>
          </a:xfrm>
        </p:grpSpPr>
        <p:grpSp>
          <p:nvGrpSpPr>
            <p:cNvPr id="10" name="Group 10"/>
            <p:cNvGrpSpPr>
              <a:grpSpLocks/>
            </p:cNvGrpSpPr>
            <p:nvPr/>
          </p:nvGrpSpPr>
          <p:grpSpPr bwMode="auto">
            <a:xfrm>
              <a:off x="3375" y="336"/>
              <a:ext cx="344" cy="159"/>
              <a:chOff x="4703" y="1423"/>
              <a:chExt cx="1008" cy="306"/>
            </a:xfrm>
          </p:grpSpPr>
          <p:sp>
            <p:nvSpPr>
              <p:cNvPr id="21" name="Arc 11"/>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rc 12"/>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rc 13"/>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 name="Group 14"/>
              <p:cNvGrpSpPr>
                <a:grpSpLocks/>
              </p:cNvGrpSpPr>
              <p:nvPr/>
            </p:nvGrpSpPr>
            <p:grpSpPr bwMode="auto">
              <a:xfrm>
                <a:off x="4703" y="1540"/>
                <a:ext cx="1008" cy="189"/>
                <a:chOff x="4703" y="1540"/>
                <a:chExt cx="1008" cy="189"/>
              </a:xfrm>
            </p:grpSpPr>
            <p:sp>
              <p:nvSpPr>
                <p:cNvPr id="25" name="Arc 15"/>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16"/>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rc 17"/>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8"/>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1" name="Group 19"/>
            <p:cNvGrpSpPr>
              <a:grpSpLocks/>
            </p:cNvGrpSpPr>
            <p:nvPr/>
          </p:nvGrpSpPr>
          <p:grpSpPr bwMode="auto">
            <a:xfrm>
              <a:off x="3375" y="469"/>
              <a:ext cx="344" cy="203"/>
              <a:chOff x="4703" y="1423"/>
              <a:chExt cx="1008" cy="306"/>
            </a:xfrm>
          </p:grpSpPr>
          <p:sp>
            <p:nvSpPr>
              <p:cNvPr id="13" name="Arc 20"/>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21"/>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Arc 22"/>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 name="Group 23"/>
              <p:cNvGrpSpPr>
                <a:grpSpLocks/>
              </p:cNvGrpSpPr>
              <p:nvPr/>
            </p:nvGrpSpPr>
            <p:grpSpPr bwMode="auto">
              <a:xfrm>
                <a:off x="4703" y="1540"/>
                <a:ext cx="1008" cy="189"/>
                <a:chOff x="4703" y="1540"/>
                <a:chExt cx="1008" cy="189"/>
              </a:xfrm>
            </p:grpSpPr>
            <p:sp>
              <p:nvSpPr>
                <p:cNvPr id="17" name="Arc 24"/>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rc 25"/>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26"/>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7"/>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12" name="Object 28"/>
            <p:cNvGraphicFramePr>
              <a:graphicFrameLocks noChangeAspect="1"/>
            </p:cNvGraphicFramePr>
            <p:nvPr/>
          </p:nvGraphicFramePr>
          <p:xfrm>
            <a:off x="3434" y="192"/>
            <a:ext cx="214" cy="187"/>
          </p:xfrm>
          <a:graphic>
            <a:graphicData uri="http://schemas.openxmlformats.org/presentationml/2006/ole">
              <mc:AlternateContent xmlns:mc="http://schemas.openxmlformats.org/markup-compatibility/2006">
                <mc:Choice xmlns:v="urn:schemas-microsoft-com:vml" Requires="v">
                  <p:oleObj spid="_x0000_s93427" name="Equation" r:id="rId5" imgW="257254" imgH="209468" progId="Equation.3">
                    <p:embed/>
                  </p:oleObj>
                </mc:Choice>
                <mc:Fallback>
                  <p:oleObj name="Equation" r:id="rId5" imgW="257254" imgH="20946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4" y="192"/>
                          <a:ext cx="214"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9" name="Group 29"/>
          <p:cNvGrpSpPr>
            <a:grpSpLocks/>
          </p:cNvGrpSpPr>
          <p:nvPr/>
        </p:nvGrpSpPr>
        <p:grpSpPr bwMode="auto">
          <a:xfrm>
            <a:off x="4992811" y="5592862"/>
            <a:ext cx="500063" cy="461962"/>
            <a:chOff x="2544" y="280"/>
            <a:chExt cx="315" cy="291"/>
          </a:xfrm>
        </p:grpSpPr>
        <p:grpSp>
          <p:nvGrpSpPr>
            <p:cNvPr id="30" name="Group 30"/>
            <p:cNvGrpSpPr>
              <a:grpSpLocks/>
            </p:cNvGrpSpPr>
            <p:nvPr/>
          </p:nvGrpSpPr>
          <p:grpSpPr bwMode="auto">
            <a:xfrm>
              <a:off x="2544" y="432"/>
              <a:ext cx="315" cy="139"/>
              <a:chOff x="4703" y="1423"/>
              <a:chExt cx="1008" cy="306"/>
            </a:xfrm>
          </p:grpSpPr>
          <p:sp>
            <p:nvSpPr>
              <p:cNvPr id="32" name="Arc 31"/>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2"/>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rc 33"/>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34"/>
              <p:cNvGrpSpPr>
                <a:grpSpLocks/>
              </p:cNvGrpSpPr>
              <p:nvPr/>
            </p:nvGrpSpPr>
            <p:grpSpPr bwMode="auto">
              <a:xfrm>
                <a:off x="4703" y="1540"/>
                <a:ext cx="1008" cy="189"/>
                <a:chOff x="4703" y="1540"/>
                <a:chExt cx="1008" cy="189"/>
              </a:xfrm>
            </p:grpSpPr>
            <p:sp>
              <p:nvSpPr>
                <p:cNvPr id="36" name="Arc 35"/>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36"/>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Arc 37"/>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8"/>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31" name="Object 39"/>
            <p:cNvGraphicFramePr>
              <a:graphicFrameLocks noChangeAspect="1"/>
            </p:cNvGraphicFramePr>
            <p:nvPr/>
          </p:nvGraphicFramePr>
          <p:xfrm>
            <a:off x="2585" y="280"/>
            <a:ext cx="223" cy="200"/>
          </p:xfrm>
          <a:graphic>
            <a:graphicData uri="http://schemas.openxmlformats.org/presentationml/2006/ole">
              <mc:AlternateContent xmlns:mc="http://schemas.openxmlformats.org/markup-compatibility/2006">
                <mc:Choice xmlns:v="urn:schemas-microsoft-com:vml" Requires="v">
                  <p:oleObj spid="_x0000_s93428" name="公式" r:id="rId7" imgW="190578" imgH="171408" progId="Equation.3">
                    <p:embed/>
                  </p:oleObj>
                </mc:Choice>
                <mc:Fallback>
                  <p:oleObj name="公式" r:id="rId7" imgW="190578" imgH="17140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5" y="280"/>
                          <a:ext cx="223"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40"/>
          <p:cNvGrpSpPr>
            <a:grpSpLocks/>
          </p:cNvGrpSpPr>
          <p:nvPr/>
        </p:nvGrpSpPr>
        <p:grpSpPr bwMode="auto">
          <a:xfrm>
            <a:off x="5526211" y="5521424"/>
            <a:ext cx="682625" cy="681038"/>
            <a:chOff x="2902" y="270"/>
            <a:chExt cx="430" cy="429"/>
          </a:xfrm>
        </p:grpSpPr>
        <p:grpSp>
          <p:nvGrpSpPr>
            <p:cNvPr id="41" name="Group 41"/>
            <p:cNvGrpSpPr>
              <a:grpSpLocks/>
            </p:cNvGrpSpPr>
            <p:nvPr/>
          </p:nvGrpSpPr>
          <p:grpSpPr bwMode="auto">
            <a:xfrm>
              <a:off x="3066" y="443"/>
              <a:ext cx="87" cy="83"/>
              <a:chOff x="4468" y="3124"/>
              <a:chExt cx="280" cy="280"/>
            </a:xfrm>
          </p:grpSpPr>
          <p:sp>
            <p:nvSpPr>
              <p:cNvPr id="47" name="Oval 42"/>
              <p:cNvSpPr>
                <a:spLocks noChangeArrowheads="1"/>
              </p:cNvSpPr>
              <p:nvPr/>
            </p:nvSpPr>
            <p:spPr bwMode="auto">
              <a:xfrm>
                <a:off x="4564" y="3220"/>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 name="Oval 43"/>
              <p:cNvSpPr>
                <a:spLocks noChangeArrowheads="1"/>
              </p:cNvSpPr>
              <p:nvPr/>
            </p:nvSpPr>
            <p:spPr bwMode="auto">
              <a:xfrm>
                <a:off x="4612" y="3124"/>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 name="Oval 44"/>
              <p:cNvSpPr>
                <a:spLocks noChangeArrowheads="1"/>
              </p:cNvSpPr>
              <p:nvPr/>
            </p:nvSpPr>
            <p:spPr bwMode="auto">
              <a:xfrm>
                <a:off x="4612" y="3316"/>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 name="Oval 45"/>
              <p:cNvSpPr>
                <a:spLocks noChangeArrowheads="1"/>
              </p:cNvSpPr>
              <p:nvPr/>
            </p:nvSpPr>
            <p:spPr bwMode="auto">
              <a:xfrm>
                <a:off x="4660" y="3220"/>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 name="Oval 46"/>
              <p:cNvSpPr>
                <a:spLocks noChangeArrowheads="1"/>
              </p:cNvSpPr>
              <p:nvPr/>
            </p:nvSpPr>
            <p:spPr bwMode="auto">
              <a:xfrm>
                <a:off x="4516" y="3316"/>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2" name="Oval 47"/>
              <p:cNvSpPr>
                <a:spLocks noChangeArrowheads="1"/>
              </p:cNvSpPr>
              <p:nvPr/>
            </p:nvSpPr>
            <p:spPr bwMode="auto">
              <a:xfrm>
                <a:off x="4516" y="3124"/>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3" name="Oval 48"/>
              <p:cNvSpPr>
                <a:spLocks noChangeArrowheads="1"/>
              </p:cNvSpPr>
              <p:nvPr/>
            </p:nvSpPr>
            <p:spPr bwMode="auto">
              <a:xfrm>
                <a:off x="4468" y="3220"/>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42" name="Oval 49"/>
            <p:cNvSpPr>
              <a:spLocks noChangeArrowheads="1"/>
            </p:cNvSpPr>
            <p:nvPr/>
          </p:nvSpPr>
          <p:spPr bwMode="auto">
            <a:xfrm>
              <a:off x="2976" y="342"/>
              <a:ext cx="282" cy="285"/>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3" name="Oval 50"/>
            <p:cNvSpPr>
              <a:spLocks noChangeArrowheads="1"/>
            </p:cNvSpPr>
            <p:nvPr/>
          </p:nvSpPr>
          <p:spPr bwMode="auto">
            <a:xfrm>
              <a:off x="2902" y="270"/>
              <a:ext cx="430" cy="429"/>
            </a:xfrm>
            <a:prstGeom prst="ellipse">
              <a:avLst/>
            </a:prstGeom>
            <a:noFill/>
            <a:ln w="28575">
              <a:solidFill>
                <a:srgbClr val="000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4" name="Oval 51"/>
            <p:cNvSpPr>
              <a:spLocks noChangeArrowheads="1"/>
            </p:cNvSpPr>
            <p:nvPr/>
          </p:nvSpPr>
          <p:spPr bwMode="auto">
            <a:xfrm>
              <a:off x="3006" y="371"/>
              <a:ext cx="222" cy="22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5" name="Oval 52"/>
            <p:cNvSpPr>
              <a:spLocks noChangeArrowheads="1"/>
            </p:cNvSpPr>
            <p:nvPr/>
          </p:nvSpPr>
          <p:spPr bwMode="auto">
            <a:xfrm>
              <a:off x="3036" y="399"/>
              <a:ext cx="162" cy="171"/>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 name="Oval 53"/>
            <p:cNvSpPr>
              <a:spLocks noChangeArrowheads="1"/>
            </p:cNvSpPr>
            <p:nvPr/>
          </p:nvSpPr>
          <p:spPr bwMode="auto">
            <a:xfrm>
              <a:off x="3111" y="330"/>
              <a:ext cx="12" cy="12"/>
            </a:xfrm>
            <a:prstGeom prst="ellipse">
              <a:avLst/>
            </a:prstGeom>
            <a:solidFill>
              <a:schemeClr val="accent2"/>
            </a:solidFill>
            <a:ln w="762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54" name="Group 54"/>
          <p:cNvGrpSpPr>
            <a:grpSpLocks/>
          </p:cNvGrpSpPr>
          <p:nvPr/>
        </p:nvGrpSpPr>
        <p:grpSpPr bwMode="auto">
          <a:xfrm>
            <a:off x="6948611" y="5140424"/>
            <a:ext cx="636588" cy="636588"/>
            <a:chOff x="3776" y="81"/>
            <a:chExt cx="401" cy="401"/>
          </a:xfrm>
        </p:grpSpPr>
        <p:sp>
          <p:nvSpPr>
            <p:cNvPr id="55" name="Oval 55"/>
            <p:cNvSpPr>
              <a:spLocks noChangeArrowheads="1"/>
            </p:cNvSpPr>
            <p:nvPr/>
          </p:nvSpPr>
          <p:spPr bwMode="auto">
            <a:xfrm>
              <a:off x="3901" y="202"/>
              <a:ext cx="151" cy="159"/>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6" name="Group 56"/>
            <p:cNvGrpSpPr>
              <a:grpSpLocks/>
            </p:cNvGrpSpPr>
            <p:nvPr/>
          </p:nvGrpSpPr>
          <p:grpSpPr bwMode="auto">
            <a:xfrm>
              <a:off x="3776" y="81"/>
              <a:ext cx="401" cy="401"/>
              <a:chOff x="3776" y="81"/>
              <a:chExt cx="401" cy="401"/>
            </a:xfrm>
          </p:grpSpPr>
          <p:grpSp>
            <p:nvGrpSpPr>
              <p:cNvPr id="57" name="Group 57"/>
              <p:cNvGrpSpPr>
                <a:grpSpLocks/>
              </p:cNvGrpSpPr>
              <p:nvPr/>
            </p:nvGrpSpPr>
            <p:grpSpPr bwMode="auto">
              <a:xfrm>
                <a:off x="3776" y="81"/>
                <a:ext cx="401" cy="401"/>
                <a:chOff x="3776" y="81"/>
                <a:chExt cx="401" cy="401"/>
              </a:xfrm>
            </p:grpSpPr>
            <p:grpSp>
              <p:nvGrpSpPr>
                <p:cNvPr id="60" name="Group 58"/>
                <p:cNvGrpSpPr>
                  <a:grpSpLocks/>
                </p:cNvGrpSpPr>
                <p:nvPr/>
              </p:nvGrpSpPr>
              <p:grpSpPr bwMode="auto">
                <a:xfrm>
                  <a:off x="3929" y="242"/>
                  <a:ext cx="81" cy="79"/>
                  <a:chOff x="4468" y="3124"/>
                  <a:chExt cx="280" cy="280"/>
                </a:xfrm>
              </p:grpSpPr>
              <p:sp>
                <p:nvSpPr>
                  <p:cNvPr id="63" name="Oval 59"/>
                  <p:cNvSpPr>
                    <a:spLocks noChangeArrowheads="1"/>
                  </p:cNvSpPr>
                  <p:nvPr/>
                </p:nvSpPr>
                <p:spPr bwMode="auto">
                  <a:xfrm>
                    <a:off x="4564" y="3220"/>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4" name="Oval 60"/>
                  <p:cNvSpPr>
                    <a:spLocks noChangeArrowheads="1"/>
                  </p:cNvSpPr>
                  <p:nvPr/>
                </p:nvSpPr>
                <p:spPr bwMode="auto">
                  <a:xfrm>
                    <a:off x="4612" y="3124"/>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5" name="Oval 61"/>
                  <p:cNvSpPr>
                    <a:spLocks noChangeArrowheads="1"/>
                  </p:cNvSpPr>
                  <p:nvPr/>
                </p:nvSpPr>
                <p:spPr bwMode="auto">
                  <a:xfrm>
                    <a:off x="4612" y="3316"/>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6" name="Oval 62"/>
                  <p:cNvSpPr>
                    <a:spLocks noChangeArrowheads="1"/>
                  </p:cNvSpPr>
                  <p:nvPr/>
                </p:nvSpPr>
                <p:spPr bwMode="auto">
                  <a:xfrm>
                    <a:off x="4660" y="3220"/>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7" name="Oval 63"/>
                  <p:cNvSpPr>
                    <a:spLocks noChangeArrowheads="1"/>
                  </p:cNvSpPr>
                  <p:nvPr/>
                </p:nvSpPr>
                <p:spPr bwMode="auto">
                  <a:xfrm>
                    <a:off x="4516" y="3316"/>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8" name="Oval 64"/>
                  <p:cNvSpPr>
                    <a:spLocks noChangeArrowheads="1"/>
                  </p:cNvSpPr>
                  <p:nvPr/>
                </p:nvSpPr>
                <p:spPr bwMode="auto">
                  <a:xfrm>
                    <a:off x="4516" y="3124"/>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9" name="Oval 65"/>
                  <p:cNvSpPr>
                    <a:spLocks noChangeArrowheads="1"/>
                  </p:cNvSpPr>
                  <p:nvPr/>
                </p:nvSpPr>
                <p:spPr bwMode="auto">
                  <a:xfrm>
                    <a:off x="4468" y="3220"/>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61" name="Oval 66"/>
                <p:cNvSpPr>
                  <a:spLocks noChangeArrowheads="1"/>
                </p:cNvSpPr>
                <p:nvPr/>
              </p:nvSpPr>
              <p:spPr bwMode="auto">
                <a:xfrm>
                  <a:off x="3845" y="148"/>
                  <a:ext cx="263" cy="267"/>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2" name="Oval 67"/>
                <p:cNvSpPr>
                  <a:spLocks noChangeArrowheads="1"/>
                </p:cNvSpPr>
                <p:nvPr/>
              </p:nvSpPr>
              <p:spPr bwMode="auto">
                <a:xfrm>
                  <a:off x="3776" y="81"/>
                  <a:ext cx="401" cy="401"/>
                </a:xfrm>
                <a:prstGeom prst="ellipse">
                  <a:avLst/>
                </a:prstGeom>
                <a:noFill/>
                <a:ln w="28575">
                  <a:solidFill>
                    <a:srgbClr val="000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58" name="Oval 68"/>
              <p:cNvSpPr>
                <a:spLocks noChangeArrowheads="1"/>
              </p:cNvSpPr>
              <p:nvPr/>
            </p:nvSpPr>
            <p:spPr bwMode="auto">
              <a:xfrm>
                <a:off x="3873" y="175"/>
                <a:ext cx="207" cy="21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Oval 69"/>
              <p:cNvSpPr>
                <a:spLocks noChangeArrowheads="1"/>
              </p:cNvSpPr>
              <p:nvPr/>
            </p:nvSpPr>
            <p:spPr bwMode="auto">
              <a:xfrm>
                <a:off x="3971" y="137"/>
                <a:ext cx="11" cy="11"/>
              </a:xfrm>
              <a:prstGeom prst="ellipse">
                <a:avLst/>
              </a:prstGeom>
              <a:solidFill>
                <a:schemeClr val="accent2"/>
              </a:solidFill>
              <a:ln w="762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grpSp>
        <p:nvGrpSpPr>
          <p:cNvPr id="70" name="Group 70"/>
          <p:cNvGrpSpPr>
            <a:grpSpLocks/>
          </p:cNvGrpSpPr>
          <p:nvPr/>
        </p:nvGrpSpPr>
        <p:grpSpPr bwMode="auto">
          <a:xfrm>
            <a:off x="6948611" y="5826224"/>
            <a:ext cx="636588" cy="636588"/>
            <a:chOff x="3776" y="511"/>
            <a:chExt cx="401" cy="401"/>
          </a:xfrm>
        </p:grpSpPr>
        <p:grpSp>
          <p:nvGrpSpPr>
            <p:cNvPr id="71" name="Group 71"/>
            <p:cNvGrpSpPr>
              <a:grpSpLocks/>
            </p:cNvGrpSpPr>
            <p:nvPr/>
          </p:nvGrpSpPr>
          <p:grpSpPr bwMode="auto">
            <a:xfrm>
              <a:off x="3929" y="672"/>
              <a:ext cx="81" cy="79"/>
              <a:chOff x="4468" y="3124"/>
              <a:chExt cx="280" cy="280"/>
            </a:xfrm>
          </p:grpSpPr>
          <p:sp>
            <p:nvSpPr>
              <p:cNvPr id="77" name="Oval 72"/>
              <p:cNvSpPr>
                <a:spLocks noChangeArrowheads="1"/>
              </p:cNvSpPr>
              <p:nvPr/>
            </p:nvSpPr>
            <p:spPr bwMode="auto">
              <a:xfrm>
                <a:off x="4564" y="3220"/>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8" name="Oval 73"/>
              <p:cNvSpPr>
                <a:spLocks noChangeArrowheads="1"/>
              </p:cNvSpPr>
              <p:nvPr/>
            </p:nvSpPr>
            <p:spPr bwMode="auto">
              <a:xfrm>
                <a:off x="4612" y="3124"/>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9" name="Oval 74"/>
              <p:cNvSpPr>
                <a:spLocks noChangeArrowheads="1"/>
              </p:cNvSpPr>
              <p:nvPr/>
            </p:nvSpPr>
            <p:spPr bwMode="auto">
              <a:xfrm>
                <a:off x="4612" y="3316"/>
                <a:ext cx="88" cy="88"/>
              </a:xfrm>
              <a:prstGeom prst="ellipse">
                <a:avLst/>
              </a:prstGeom>
              <a:solidFill>
                <a:schemeClr val="accent1"/>
              </a:solidFill>
              <a:ln w="28575">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0" name="Oval 75"/>
              <p:cNvSpPr>
                <a:spLocks noChangeArrowheads="1"/>
              </p:cNvSpPr>
              <p:nvPr/>
            </p:nvSpPr>
            <p:spPr bwMode="auto">
              <a:xfrm>
                <a:off x="4660" y="3220"/>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1" name="Oval 76"/>
              <p:cNvSpPr>
                <a:spLocks noChangeArrowheads="1"/>
              </p:cNvSpPr>
              <p:nvPr/>
            </p:nvSpPr>
            <p:spPr bwMode="auto">
              <a:xfrm>
                <a:off x="4516" y="3316"/>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2" name="Oval 77"/>
              <p:cNvSpPr>
                <a:spLocks noChangeArrowheads="1"/>
              </p:cNvSpPr>
              <p:nvPr/>
            </p:nvSpPr>
            <p:spPr bwMode="auto">
              <a:xfrm>
                <a:off x="4516" y="3124"/>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83" name="Oval 78"/>
              <p:cNvSpPr>
                <a:spLocks noChangeArrowheads="1"/>
              </p:cNvSpPr>
              <p:nvPr/>
            </p:nvSpPr>
            <p:spPr bwMode="auto">
              <a:xfrm>
                <a:off x="4468" y="3220"/>
                <a:ext cx="88" cy="88"/>
              </a:xfrm>
              <a:prstGeom prst="ellipse">
                <a:avLst/>
              </a:prstGeom>
              <a:solidFill>
                <a:srgbClr val="FF3300"/>
              </a:solidFill>
              <a:ln w="2857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72" name="Oval 79"/>
            <p:cNvSpPr>
              <a:spLocks noChangeArrowheads="1"/>
            </p:cNvSpPr>
            <p:nvPr/>
          </p:nvSpPr>
          <p:spPr bwMode="auto">
            <a:xfrm>
              <a:off x="3845" y="578"/>
              <a:ext cx="263" cy="267"/>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 name="Oval 80"/>
            <p:cNvSpPr>
              <a:spLocks noChangeArrowheads="1"/>
            </p:cNvSpPr>
            <p:nvPr/>
          </p:nvSpPr>
          <p:spPr bwMode="auto">
            <a:xfrm>
              <a:off x="3776" y="511"/>
              <a:ext cx="401" cy="401"/>
            </a:xfrm>
            <a:prstGeom prst="ellipse">
              <a:avLst/>
            </a:prstGeom>
            <a:noFill/>
            <a:ln w="28575">
              <a:solidFill>
                <a:srgbClr val="00008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 name="Oval 81"/>
            <p:cNvSpPr>
              <a:spLocks noChangeArrowheads="1"/>
            </p:cNvSpPr>
            <p:nvPr/>
          </p:nvSpPr>
          <p:spPr bwMode="auto">
            <a:xfrm>
              <a:off x="3873" y="605"/>
              <a:ext cx="207" cy="21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5" name="Oval 82"/>
            <p:cNvSpPr>
              <a:spLocks noChangeArrowheads="1"/>
            </p:cNvSpPr>
            <p:nvPr/>
          </p:nvSpPr>
          <p:spPr bwMode="auto">
            <a:xfrm>
              <a:off x="3901" y="632"/>
              <a:ext cx="151" cy="159"/>
            </a:xfrm>
            <a:prstGeom prst="ellipse">
              <a:avLst/>
            </a:prstGeom>
            <a:noFill/>
            <a:ln w="28575">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6" name="Oval 83"/>
            <p:cNvSpPr>
              <a:spLocks noChangeArrowheads="1"/>
            </p:cNvSpPr>
            <p:nvPr/>
          </p:nvSpPr>
          <p:spPr bwMode="auto">
            <a:xfrm>
              <a:off x="3971" y="567"/>
              <a:ext cx="11" cy="11"/>
            </a:xfrm>
            <a:prstGeom prst="ellipse">
              <a:avLst/>
            </a:prstGeom>
            <a:solidFill>
              <a:schemeClr val="accent2"/>
            </a:solidFill>
            <a:ln w="762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grpSp>
        <p:nvGrpSpPr>
          <p:cNvPr id="84" name="Group 84"/>
          <p:cNvGrpSpPr>
            <a:grpSpLocks/>
          </p:cNvGrpSpPr>
          <p:nvPr/>
        </p:nvGrpSpPr>
        <p:grpSpPr bwMode="auto">
          <a:xfrm>
            <a:off x="7677274" y="5216624"/>
            <a:ext cx="546100" cy="1219200"/>
            <a:chOff x="4235" y="96"/>
            <a:chExt cx="344" cy="768"/>
          </a:xfrm>
        </p:grpSpPr>
        <p:grpSp>
          <p:nvGrpSpPr>
            <p:cNvPr id="85" name="Group 85"/>
            <p:cNvGrpSpPr>
              <a:grpSpLocks/>
            </p:cNvGrpSpPr>
            <p:nvPr/>
          </p:nvGrpSpPr>
          <p:grpSpPr bwMode="auto">
            <a:xfrm>
              <a:off x="4235" y="203"/>
              <a:ext cx="344" cy="160"/>
              <a:chOff x="4703" y="1423"/>
              <a:chExt cx="1008" cy="306"/>
            </a:xfrm>
          </p:grpSpPr>
          <p:sp>
            <p:nvSpPr>
              <p:cNvPr id="115" name="Arc 86"/>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 name="Arc 87"/>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Arc 88"/>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8" name="Group 89"/>
              <p:cNvGrpSpPr>
                <a:grpSpLocks/>
              </p:cNvGrpSpPr>
              <p:nvPr/>
            </p:nvGrpSpPr>
            <p:grpSpPr bwMode="auto">
              <a:xfrm>
                <a:off x="4703" y="1540"/>
                <a:ext cx="1008" cy="189"/>
                <a:chOff x="4703" y="1540"/>
                <a:chExt cx="1008" cy="189"/>
              </a:xfrm>
            </p:grpSpPr>
            <p:sp>
              <p:nvSpPr>
                <p:cNvPr id="119" name="Arc 90"/>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 name="Arc 91"/>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 name="Arc 92"/>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 name="Line 93"/>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6" name="Group 94"/>
            <p:cNvGrpSpPr>
              <a:grpSpLocks/>
            </p:cNvGrpSpPr>
            <p:nvPr/>
          </p:nvGrpSpPr>
          <p:grpSpPr bwMode="auto">
            <a:xfrm>
              <a:off x="4235" y="283"/>
              <a:ext cx="344" cy="160"/>
              <a:chOff x="4703" y="1423"/>
              <a:chExt cx="1008" cy="306"/>
            </a:xfrm>
          </p:grpSpPr>
          <p:sp>
            <p:nvSpPr>
              <p:cNvPr id="107" name="Arc 95"/>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 name="Arc 96"/>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 name="Arc 97"/>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10" name="Group 98"/>
              <p:cNvGrpSpPr>
                <a:grpSpLocks/>
              </p:cNvGrpSpPr>
              <p:nvPr/>
            </p:nvGrpSpPr>
            <p:grpSpPr bwMode="auto">
              <a:xfrm>
                <a:off x="4703" y="1540"/>
                <a:ext cx="1008" cy="189"/>
                <a:chOff x="4703" y="1540"/>
                <a:chExt cx="1008" cy="189"/>
              </a:xfrm>
            </p:grpSpPr>
            <p:sp>
              <p:nvSpPr>
                <p:cNvPr id="111" name="Arc 99"/>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Arc 100"/>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 name="Arc 101"/>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4" name="Line 102"/>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87" name="Object 103"/>
            <p:cNvGraphicFramePr>
              <a:graphicFrameLocks noChangeAspect="1"/>
            </p:cNvGraphicFramePr>
            <p:nvPr/>
          </p:nvGraphicFramePr>
          <p:xfrm>
            <a:off x="4291" y="96"/>
            <a:ext cx="214" cy="187"/>
          </p:xfrm>
          <a:graphic>
            <a:graphicData uri="http://schemas.openxmlformats.org/presentationml/2006/ole">
              <mc:AlternateContent xmlns:mc="http://schemas.openxmlformats.org/markup-compatibility/2006">
                <mc:Choice xmlns:v="urn:schemas-microsoft-com:vml" Requires="v">
                  <p:oleObj spid="_x0000_s93429" name="Equation" r:id="rId9" imgW="257254" imgH="209468" progId="Equation.3">
                    <p:embed/>
                  </p:oleObj>
                </mc:Choice>
                <mc:Fallback>
                  <p:oleObj name="Equation" r:id="rId9" imgW="257254" imgH="209468"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1" y="96"/>
                          <a:ext cx="214"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 name="Group 104"/>
            <p:cNvGrpSpPr>
              <a:grpSpLocks/>
            </p:cNvGrpSpPr>
            <p:nvPr/>
          </p:nvGrpSpPr>
          <p:grpSpPr bwMode="auto">
            <a:xfrm>
              <a:off x="4235" y="625"/>
              <a:ext cx="344" cy="159"/>
              <a:chOff x="4703" y="1423"/>
              <a:chExt cx="1008" cy="306"/>
            </a:xfrm>
          </p:grpSpPr>
          <p:sp>
            <p:nvSpPr>
              <p:cNvPr id="99" name="Arc 105"/>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Arc 106"/>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Arc 107"/>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2" name="Group 108"/>
              <p:cNvGrpSpPr>
                <a:grpSpLocks/>
              </p:cNvGrpSpPr>
              <p:nvPr/>
            </p:nvGrpSpPr>
            <p:grpSpPr bwMode="auto">
              <a:xfrm>
                <a:off x="4703" y="1540"/>
                <a:ext cx="1008" cy="189"/>
                <a:chOff x="4703" y="1540"/>
                <a:chExt cx="1008" cy="189"/>
              </a:xfrm>
            </p:grpSpPr>
            <p:sp>
              <p:nvSpPr>
                <p:cNvPr id="103" name="Arc 109"/>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Arc 110"/>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Arc 111"/>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 name="Line 112"/>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89" name="Group 113"/>
            <p:cNvGrpSpPr>
              <a:grpSpLocks/>
            </p:cNvGrpSpPr>
            <p:nvPr/>
          </p:nvGrpSpPr>
          <p:grpSpPr bwMode="auto">
            <a:xfrm>
              <a:off x="4235" y="705"/>
              <a:ext cx="344" cy="159"/>
              <a:chOff x="4703" y="1423"/>
              <a:chExt cx="1008" cy="306"/>
            </a:xfrm>
          </p:grpSpPr>
          <p:sp>
            <p:nvSpPr>
              <p:cNvPr id="91" name="Arc 114"/>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Arc 115"/>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Arc 116"/>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 name="Group 117"/>
              <p:cNvGrpSpPr>
                <a:grpSpLocks/>
              </p:cNvGrpSpPr>
              <p:nvPr/>
            </p:nvGrpSpPr>
            <p:grpSpPr bwMode="auto">
              <a:xfrm>
                <a:off x="4703" y="1540"/>
                <a:ext cx="1008" cy="189"/>
                <a:chOff x="4703" y="1540"/>
                <a:chExt cx="1008" cy="189"/>
              </a:xfrm>
            </p:grpSpPr>
            <p:sp>
              <p:nvSpPr>
                <p:cNvPr id="95" name="Arc 118"/>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Arc 119"/>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Arc 120"/>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121"/>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90" name="Object 122"/>
            <p:cNvGraphicFramePr>
              <a:graphicFrameLocks noChangeAspect="1"/>
            </p:cNvGraphicFramePr>
            <p:nvPr/>
          </p:nvGraphicFramePr>
          <p:xfrm>
            <a:off x="4291" y="518"/>
            <a:ext cx="214" cy="187"/>
          </p:xfrm>
          <a:graphic>
            <a:graphicData uri="http://schemas.openxmlformats.org/presentationml/2006/ole">
              <mc:AlternateContent xmlns:mc="http://schemas.openxmlformats.org/markup-compatibility/2006">
                <mc:Choice xmlns:v="urn:schemas-microsoft-com:vml" Requires="v">
                  <p:oleObj spid="_x0000_s93430" name="Equation" r:id="rId11" imgW="257254" imgH="209468" progId="Equation.3">
                    <p:embed/>
                  </p:oleObj>
                </mc:Choice>
                <mc:Fallback>
                  <p:oleObj name="Equation" r:id="rId11" imgW="257254" imgH="20946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91" y="518"/>
                          <a:ext cx="214"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3" name="Group 123"/>
          <p:cNvGrpSpPr>
            <a:grpSpLocks/>
          </p:cNvGrpSpPr>
          <p:nvPr/>
        </p:nvGrpSpPr>
        <p:grpSpPr bwMode="auto">
          <a:xfrm>
            <a:off x="8632949" y="5172174"/>
            <a:ext cx="931862" cy="1339850"/>
            <a:chOff x="4837" y="68"/>
            <a:chExt cx="587" cy="844"/>
          </a:xfrm>
        </p:grpSpPr>
        <p:graphicFrame>
          <p:nvGraphicFramePr>
            <p:cNvPr id="124" name="Object 124"/>
            <p:cNvGraphicFramePr>
              <a:graphicFrameLocks noChangeAspect="1"/>
            </p:cNvGraphicFramePr>
            <p:nvPr/>
          </p:nvGraphicFramePr>
          <p:xfrm>
            <a:off x="5209" y="396"/>
            <a:ext cx="215" cy="187"/>
          </p:xfrm>
          <a:graphic>
            <a:graphicData uri="http://schemas.openxmlformats.org/presentationml/2006/ole">
              <mc:AlternateContent xmlns:mc="http://schemas.openxmlformats.org/markup-compatibility/2006">
                <mc:Choice xmlns:v="urn:schemas-microsoft-com:vml" Requires="v">
                  <p:oleObj spid="_x0000_s93431" name="Equation" r:id="rId13" imgW="257254" imgH="209468" progId="Equation.3">
                    <p:embed/>
                  </p:oleObj>
                </mc:Choice>
                <mc:Fallback>
                  <p:oleObj name="Equation" r:id="rId13" imgW="257254" imgH="20946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09" y="396"/>
                          <a:ext cx="215"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5" name="Group 125"/>
            <p:cNvGrpSpPr>
              <a:grpSpLocks/>
            </p:cNvGrpSpPr>
            <p:nvPr/>
          </p:nvGrpSpPr>
          <p:grpSpPr bwMode="auto">
            <a:xfrm>
              <a:off x="4837" y="68"/>
              <a:ext cx="344" cy="844"/>
              <a:chOff x="4608" y="2994"/>
              <a:chExt cx="576" cy="1134"/>
            </a:xfrm>
          </p:grpSpPr>
          <p:grpSp>
            <p:nvGrpSpPr>
              <p:cNvPr id="126" name="Group 126"/>
              <p:cNvGrpSpPr>
                <a:grpSpLocks/>
              </p:cNvGrpSpPr>
              <p:nvPr/>
            </p:nvGrpSpPr>
            <p:grpSpPr bwMode="auto">
              <a:xfrm>
                <a:off x="4608" y="3727"/>
                <a:ext cx="576" cy="267"/>
                <a:chOff x="4703" y="1423"/>
                <a:chExt cx="1008" cy="306"/>
              </a:xfrm>
            </p:grpSpPr>
            <p:sp>
              <p:nvSpPr>
                <p:cNvPr id="190" name="Arc 127"/>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 name="Arc 128"/>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2" name="Arc 129"/>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3" name="Group 130"/>
                <p:cNvGrpSpPr>
                  <a:grpSpLocks/>
                </p:cNvGrpSpPr>
                <p:nvPr/>
              </p:nvGrpSpPr>
              <p:grpSpPr bwMode="auto">
                <a:xfrm>
                  <a:off x="4703" y="1540"/>
                  <a:ext cx="1008" cy="189"/>
                  <a:chOff x="4703" y="1540"/>
                  <a:chExt cx="1008" cy="189"/>
                </a:xfrm>
              </p:grpSpPr>
              <p:sp>
                <p:nvSpPr>
                  <p:cNvPr id="194" name="Arc 131"/>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 name="Arc 132"/>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 name="Arc 133"/>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7" name="Line 134"/>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7" name="Group 135"/>
              <p:cNvGrpSpPr>
                <a:grpSpLocks/>
              </p:cNvGrpSpPr>
              <p:nvPr/>
            </p:nvGrpSpPr>
            <p:grpSpPr bwMode="auto">
              <a:xfrm>
                <a:off x="4608" y="3861"/>
                <a:ext cx="576" cy="267"/>
                <a:chOff x="4703" y="1423"/>
                <a:chExt cx="1008" cy="306"/>
              </a:xfrm>
            </p:grpSpPr>
            <p:sp>
              <p:nvSpPr>
                <p:cNvPr id="182" name="Arc 136"/>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 name="Arc 137"/>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 name="Arc 138"/>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85" name="Group 139"/>
                <p:cNvGrpSpPr>
                  <a:grpSpLocks/>
                </p:cNvGrpSpPr>
                <p:nvPr/>
              </p:nvGrpSpPr>
              <p:grpSpPr bwMode="auto">
                <a:xfrm>
                  <a:off x="4703" y="1540"/>
                  <a:ext cx="1008" cy="189"/>
                  <a:chOff x="4703" y="1540"/>
                  <a:chExt cx="1008" cy="189"/>
                </a:xfrm>
              </p:grpSpPr>
              <p:sp>
                <p:nvSpPr>
                  <p:cNvPr id="186" name="Arc 140"/>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 name="Arc 141"/>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 name="Arc 142"/>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 name="Line 143"/>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8" name="Group 144"/>
              <p:cNvGrpSpPr>
                <a:grpSpLocks/>
              </p:cNvGrpSpPr>
              <p:nvPr/>
            </p:nvGrpSpPr>
            <p:grpSpPr bwMode="auto">
              <a:xfrm>
                <a:off x="4608" y="2994"/>
                <a:ext cx="576" cy="267"/>
                <a:chOff x="4703" y="1423"/>
                <a:chExt cx="1008" cy="306"/>
              </a:xfrm>
            </p:grpSpPr>
            <p:sp>
              <p:nvSpPr>
                <p:cNvPr id="174" name="Arc 145"/>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 name="Arc 146"/>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 name="Arc 147"/>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7" name="Group 148"/>
                <p:cNvGrpSpPr>
                  <a:grpSpLocks/>
                </p:cNvGrpSpPr>
                <p:nvPr/>
              </p:nvGrpSpPr>
              <p:grpSpPr bwMode="auto">
                <a:xfrm>
                  <a:off x="4703" y="1540"/>
                  <a:ext cx="1008" cy="189"/>
                  <a:chOff x="4703" y="1540"/>
                  <a:chExt cx="1008" cy="189"/>
                </a:xfrm>
              </p:grpSpPr>
              <p:sp>
                <p:nvSpPr>
                  <p:cNvPr id="178" name="Arc 149"/>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 name="Arc 150"/>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0" name="Arc 151"/>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 name="Line 152"/>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29" name="Group 153"/>
              <p:cNvGrpSpPr>
                <a:grpSpLocks/>
              </p:cNvGrpSpPr>
              <p:nvPr/>
            </p:nvGrpSpPr>
            <p:grpSpPr bwMode="auto">
              <a:xfrm>
                <a:off x="4608" y="3128"/>
                <a:ext cx="576" cy="267"/>
                <a:chOff x="4703" y="1423"/>
                <a:chExt cx="1008" cy="306"/>
              </a:xfrm>
            </p:grpSpPr>
            <p:sp>
              <p:nvSpPr>
                <p:cNvPr id="166" name="Arc 154"/>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 name="Arc 155"/>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 name="Arc 156"/>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9" name="Group 157"/>
                <p:cNvGrpSpPr>
                  <a:grpSpLocks/>
                </p:cNvGrpSpPr>
                <p:nvPr/>
              </p:nvGrpSpPr>
              <p:grpSpPr bwMode="auto">
                <a:xfrm>
                  <a:off x="4703" y="1540"/>
                  <a:ext cx="1008" cy="189"/>
                  <a:chOff x="4703" y="1540"/>
                  <a:chExt cx="1008" cy="189"/>
                </a:xfrm>
              </p:grpSpPr>
              <p:sp>
                <p:nvSpPr>
                  <p:cNvPr id="170" name="Arc 158"/>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 name="Arc 159"/>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2" name="Arc 160"/>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 name="Line 161"/>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0" name="Group 162"/>
              <p:cNvGrpSpPr>
                <a:grpSpLocks/>
              </p:cNvGrpSpPr>
              <p:nvPr/>
            </p:nvGrpSpPr>
            <p:grpSpPr bwMode="auto">
              <a:xfrm>
                <a:off x="4608" y="3474"/>
                <a:ext cx="576" cy="267"/>
                <a:chOff x="4703" y="1423"/>
                <a:chExt cx="1008" cy="306"/>
              </a:xfrm>
            </p:grpSpPr>
            <p:sp>
              <p:nvSpPr>
                <p:cNvPr id="158" name="Arc 163"/>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 name="Arc 164"/>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0" name="Arc 165"/>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1" name="Group 166"/>
                <p:cNvGrpSpPr>
                  <a:grpSpLocks/>
                </p:cNvGrpSpPr>
                <p:nvPr/>
              </p:nvGrpSpPr>
              <p:grpSpPr bwMode="auto">
                <a:xfrm>
                  <a:off x="4703" y="1540"/>
                  <a:ext cx="1008" cy="189"/>
                  <a:chOff x="4703" y="1540"/>
                  <a:chExt cx="1008" cy="189"/>
                </a:xfrm>
              </p:grpSpPr>
              <p:sp>
                <p:nvSpPr>
                  <p:cNvPr id="162" name="Arc 167"/>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 name="Arc 168"/>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 name="Arc 169"/>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 name="Line 170"/>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1" name="Group 171"/>
              <p:cNvGrpSpPr>
                <a:grpSpLocks/>
              </p:cNvGrpSpPr>
              <p:nvPr/>
            </p:nvGrpSpPr>
            <p:grpSpPr bwMode="auto">
              <a:xfrm>
                <a:off x="4608" y="3608"/>
                <a:ext cx="576" cy="267"/>
                <a:chOff x="4703" y="1423"/>
                <a:chExt cx="1008" cy="306"/>
              </a:xfrm>
            </p:grpSpPr>
            <p:sp>
              <p:nvSpPr>
                <p:cNvPr id="150" name="Arc 172"/>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Arc 173"/>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Arc 174"/>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3" name="Group 175"/>
                <p:cNvGrpSpPr>
                  <a:grpSpLocks/>
                </p:cNvGrpSpPr>
                <p:nvPr/>
              </p:nvGrpSpPr>
              <p:grpSpPr bwMode="auto">
                <a:xfrm>
                  <a:off x="4703" y="1540"/>
                  <a:ext cx="1008" cy="189"/>
                  <a:chOff x="4703" y="1540"/>
                  <a:chExt cx="1008" cy="189"/>
                </a:xfrm>
              </p:grpSpPr>
              <p:sp>
                <p:nvSpPr>
                  <p:cNvPr id="154" name="Arc 176"/>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5" name="Arc 177"/>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 name="Arc 178"/>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 name="Line 179"/>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2" name="Group 180"/>
              <p:cNvGrpSpPr>
                <a:grpSpLocks/>
              </p:cNvGrpSpPr>
              <p:nvPr/>
            </p:nvGrpSpPr>
            <p:grpSpPr bwMode="auto">
              <a:xfrm>
                <a:off x="4608" y="3247"/>
                <a:ext cx="576" cy="267"/>
                <a:chOff x="4703" y="1423"/>
                <a:chExt cx="1008" cy="306"/>
              </a:xfrm>
            </p:grpSpPr>
            <p:sp>
              <p:nvSpPr>
                <p:cNvPr id="142" name="Arc 181"/>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Arc 182"/>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 name="Arc 183"/>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5" name="Group 184"/>
                <p:cNvGrpSpPr>
                  <a:grpSpLocks/>
                </p:cNvGrpSpPr>
                <p:nvPr/>
              </p:nvGrpSpPr>
              <p:grpSpPr bwMode="auto">
                <a:xfrm>
                  <a:off x="4703" y="1540"/>
                  <a:ext cx="1008" cy="189"/>
                  <a:chOff x="4703" y="1540"/>
                  <a:chExt cx="1008" cy="189"/>
                </a:xfrm>
              </p:grpSpPr>
              <p:sp>
                <p:nvSpPr>
                  <p:cNvPr id="146" name="Arc 185"/>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Arc 186"/>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 name="Arc 187"/>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Line 188"/>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3" name="Group 189"/>
              <p:cNvGrpSpPr>
                <a:grpSpLocks/>
              </p:cNvGrpSpPr>
              <p:nvPr/>
            </p:nvGrpSpPr>
            <p:grpSpPr bwMode="auto">
              <a:xfrm>
                <a:off x="4608" y="3343"/>
                <a:ext cx="576" cy="267"/>
                <a:chOff x="4703" y="1423"/>
                <a:chExt cx="1008" cy="306"/>
              </a:xfrm>
            </p:grpSpPr>
            <p:sp>
              <p:nvSpPr>
                <p:cNvPr id="134" name="Arc 190"/>
                <p:cNvSpPr>
                  <a:spLocks/>
                </p:cNvSpPr>
                <p:nvPr/>
              </p:nvSpPr>
              <p:spPr bwMode="auto">
                <a:xfrm rot="10800000">
                  <a:off x="4825" y="1423"/>
                  <a:ext cx="156" cy="212"/>
                </a:xfrm>
                <a:custGeom>
                  <a:avLst/>
                  <a:gdLst>
                    <a:gd name="T0" fmla="*/ 0 w 27566"/>
                    <a:gd name="T1" fmla="*/ 50 h 21600"/>
                    <a:gd name="T2" fmla="*/ 156 w 27566"/>
                    <a:gd name="T3" fmla="*/ 47 h 21600"/>
                    <a:gd name="T4" fmla="*/ 79 w 27566"/>
                    <a:gd name="T5" fmla="*/ 212 h 21600"/>
                    <a:gd name="T6" fmla="*/ 0 60000 65536"/>
                    <a:gd name="T7" fmla="*/ 0 60000 65536"/>
                    <a:gd name="T8" fmla="*/ 0 60000 65536"/>
                  </a:gdLst>
                  <a:ahLst/>
                  <a:cxnLst>
                    <a:cxn ang="T6">
                      <a:pos x="T0" y="T1"/>
                    </a:cxn>
                    <a:cxn ang="T7">
                      <a:pos x="T2" y="T3"/>
                    </a:cxn>
                    <a:cxn ang="T8">
                      <a:pos x="T4" y="T5"/>
                    </a:cxn>
                  </a:cxnLst>
                  <a:rect l="0" t="0" r="r" b="b"/>
                  <a:pathLst>
                    <a:path w="27566" h="21600" fill="none" extrusionOk="0">
                      <a:moveTo>
                        <a:pt x="-1" y="5120"/>
                      </a:moveTo>
                      <a:cubicBezTo>
                        <a:pt x="3901" y="1814"/>
                        <a:pt x="8849" y="0"/>
                        <a:pt x="13964" y="0"/>
                      </a:cubicBezTo>
                      <a:cubicBezTo>
                        <a:pt x="18916" y="0"/>
                        <a:pt x="23718" y="1701"/>
                        <a:pt x="27566" y="4820"/>
                      </a:cubicBezTo>
                    </a:path>
                    <a:path w="27566" h="21600" stroke="0" extrusionOk="0">
                      <a:moveTo>
                        <a:pt x="-1" y="5120"/>
                      </a:moveTo>
                      <a:cubicBezTo>
                        <a:pt x="3901" y="1814"/>
                        <a:pt x="8849" y="0"/>
                        <a:pt x="13964" y="0"/>
                      </a:cubicBezTo>
                      <a:cubicBezTo>
                        <a:pt x="18916" y="0"/>
                        <a:pt x="23718" y="1701"/>
                        <a:pt x="27566" y="4820"/>
                      </a:cubicBezTo>
                      <a:lnTo>
                        <a:pt x="13964" y="21600"/>
                      </a:lnTo>
                      <a:lnTo>
                        <a:pt x="-1" y="512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Arc 191"/>
                <p:cNvSpPr>
                  <a:spLocks/>
                </p:cNvSpPr>
                <p:nvPr/>
              </p:nvSpPr>
              <p:spPr bwMode="auto">
                <a:xfrm rot="10800000">
                  <a:off x="5098"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Arc 192"/>
                <p:cNvSpPr>
                  <a:spLocks/>
                </p:cNvSpPr>
                <p:nvPr/>
              </p:nvSpPr>
              <p:spPr bwMode="auto">
                <a:xfrm rot="10800000">
                  <a:off x="5372" y="1423"/>
                  <a:ext cx="157" cy="212"/>
                </a:xfrm>
                <a:custGeom>
                  <a:avLst/>
                  <a:gdLst>
                    <a:gd name="T0" fmla="*/ 0 w 27605"/>
                    <a:gd name="T1" fmla="*/ 50 h 21600"/>
                    <a:gd name="T2" fmla="*/ 157 w 27605"/>
                    <a:gd name="T3" fmla="*/ 48 h 21600"/>
                    <a:gd name="T4" fmla="*/ 79 w 27605"/>
                    <a:gd name="T5" fmla="*/ 212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1" y="5092"/>
                      </a:moveTo>
                      <a:cubicBezTo>
                        <a:pt x="3896" y="1804"/>
                        <a:pt x="8831" y="0"/>
                        <a:pt x="13931" y="0"/>
                      </a:cubicBezTo>
                      <a:cubicBezTo>
                        <a:pt x="18915" y="0"/>
                        <a:pt x="23746" y="1723"/>
                        <a:pt x="27605" y="4879"/>
                      </a:cubicBezTo>
                    </a:path>
                    <a:path w="27605" h="21600" stroke="0" extrusionOk="0">
                      <a:moveTo>
                        <a:pt x="-1" y="5092"/>
                      </a:moveTo>
                      <a:cubicBezTo>
                        <a:pt x="3896" y="1804"/>
                        <a:pt x="8831" y="0"/>
                        <a:pt x="13931" y="0"/>
                      </a:cubicBezTo>
                      <a:cubicBezTo>
                        <a:pt x="18915" y="0"/>
                        <a:pt x="23746" y="1723"/>
                        <a:pt x="27605" y="4879"/>
                      </a:cubicBezTo>
                      <a:lnTo>
                        <a:pt x="13931" y="21600"/>
                      </a:lnTo>
                      <a:lnTo>
                        <a:pt x="-1" y="5092"/>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7" name="Group 193"/>
                <p:cNvGrpSpPr>
                  <a:grpSpLocks/>
                </p:cNvGrpSpPr>
                <p:nvPr/>
              </p:nvGrpSpPr>
              <p:grpSpPr bwMode="auto">
                <a:xfrm>
                  <a:off x="4703" y="1540"/>
                  <a:ext cx="1008" cy="189"/>
                  <a:chOff x="4703" y="1540"/>
                  <a:chExt cx="1008" cy="189"/>
                </a:xfrm>
              </p:grpSpPr>
              <p:sp>
                <p:nvSpPr>
                  <p:cNvPr id="138" name="Arc 194"/>
                  <p:cNvSpPr>
                    <a:spLocks/>
                  </p:cNvSpPr>
                  <p:nvPr/>
                </p:nvSpPr>
                <p:spPr bwMode="auto">
                  <a:xfrm>
                    <a:off x="4703"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Arc 195"/>
                  <p:cNvSpPr>
                    <a:spLocks/>
                  </p:cNvSpPr>
                  <p:nvPr/>
                </p:nvSpPr>
                <p:spPr bwMode="auto">
                  <a:xfrm>
                    <a:off x="4977" y="1540"/>
                    <a:ext cx="135" cy="189"/>
                  </a:xfrm>
                  <a:custGeom>
                    <a:avLst/>
                    <a:gdLst>
                      <a:gd name="T0" fmla="*/ 0 w 27689"/>
                      <a:gd name="T1" fmla="*/ 44 h 21600"/>
                      <a:gd name="T2" fmla="*/ 135 w 27689"/>
                      <a:gd name="T3" fmla="*/ 44 h 21600"/>
                      <a:gd name="T4" fmla="*/ 68 w 27689"/>
                      <a:gd name="T5" fmla="*/ 189 h 21600"/>
                      <a:gd name="T6" fmla="*/ 0 60000 65536"/>
                      <a:gd name="T7" fmla="*/ 0 60000 65536"/>
                      <a:gd name="T8" fmla="*/ 0 60000 65536"/>
                    </a:gdLst>
                    <a:ahLst/>
                    <a:cxnLst>
                      <a:cxn ang="T6">
                        <a:pos x="T0" y="T1"/>
                      </a:cxn>
                      <a:cxn ang="T7">
                        <a:pos x="T2" y="T3"/>
                      </a:cxn>
                      <a:cxn ang="T8">
                        <a:pos x="T4" y="T5"/>
                      </a:cxn>
                    </a:cxnLst>
                    <a:rect l="0" t="0" r="r" b="b"/>
                    <a:pathLst>
                      <a:path w="27689" h="21600" fill="none" extrusionOk="0">
                        <a:moveTo>
                          <a:pt x="0" y="5047"/>
                        </a:moveTo>
                        <a:cubicBezTo>
                          <a:pt x="3889" y="1786"/>
                          <a:pt x="8802" y="0"/>
                          <a:pt x="13877" y="0"/>
                        </a:cubicBezTo>
                        <a:cubicBezTo>
                          <a:pt x="18922" y="0"/>
                          <a:pt x="23809" y="1766"/>
                          <a:pt x="27688" y="4993"/>
                        </a:cubicBezTo>
                      </a:path>
                      <a:path w="27689" h="21600" stroke="0" extrusionOk="0">
                        <a:moveTo>
                          <a:pt x="0" y="5047"/>
                        </a:moveTo>
                        <a:cubicBezTo>
                          <a:pt x="3889" y="1786"/>
                          <a:pt x="8802" y="0"/>
                          <a:pt x="13877" y="0"/>
                        </a:cubicBezTo>
                        <a:cubicBezTo>
                          <a:pt x="18922" y="0"/>
                          <a:pt x="23809" y="1766"/>
                          <a:pt x="27688" y="4993"/>
                        </a:cubicBezTo>
                        <a:lnTo>
                          <a:pt x="13877" y="21600"/>
                        </a:lnTo>
                        <a:lnTo>
                          <a:pt x="0" y="5047"/>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Arc 196"/>
                  <p:cNvSpPr>
                    <a:spLocks/>
                  </p:cNvSpPr>
                  <p:nvPr/>
                </p:nvSpPr>
                <p:spPr bwMode="auto">
                  <a:xfrm>
                    <a:off x="5250" y="1540"/>
                    <a:ext cx="134" cy="189"/>
                  </a:xfrm>
                  <a:custGeom>
                    <a:avLst/>
                    <a:gdLst>
                      <a:gd name="T0" fmla="*/ 0 w 27644"/>
                      <a:gd name="T1" fmla="*/ 44 h 21600"/>
                      <a:gd name="T2" fmla="*/ 134 w 27644"/>
                      <a:gd name="T3" fmla="*/ 43 h 21600"/>
                      <a:gd name="T4" fmla="*/ 67 w 27644"/>
                      <a:gd name="T5" fmla="*/ 189 h 21600"/>
                      <a:gd name="T6" fmla="*/ 0 60000 65536"/>
                      <a:gd name="T7" fmla="*/ 0 60000 65536"/>
                      <a:gd name="T8" fmla="*/ 0 60000 65536"/>
                    </a:gdLst>
                    <a:ahLst/>
                    <a:cxnLst>
                      <a:cxn ang="T6">
                        <a:pos x="T0" y="T1"/>
                      </a:cxn>
                      <a:cxn ang="T7">
                        <a:pos x="T2" y="T3"/>
                      </a:cxn>
                      <a:cxn ang="T8">
                        <a:pos x="T4" y="T5"/>
                      </a:cxn>
                    </a:cxnLst>
                    <a:rect l="0" t="0" r="r" b="b"/>
                    <a:pathLst>
                      <a:path w="27644" h="21600" fill="none" extrusionOk="0">
                        <a:moveTo>
                          <a:pt x="0" y="5080"/>
                        </a:moveTo>
                        <a:cubicBezTo>
                          <a:pt x="3894" y="1799"/>
                          <a:pt x="8823" y="0"/>
                          <a:pt x="13916" y="0"/>
                        </a:cubicBezTo>
                        <a:cubicBezTo>
                          <a:pt x="18924" y="0"/>
                          <a:pt x="23777" y="1740"/>
                          <a:pt x="27644" y="4923"/>
                        </a:cubicBezTo>
                      </a:path>
                      <a:path w="27644" h="21600" stroke="0" extrusionOk="0">
                        <a:moveTo>
                          <a:pt x="0" y="5080"/>
                        </a:moveTo>
                        <a:cubicBezTo>
                          <a:pt x="3894" y="1799"/>
                          <a:pt x="8823" y="0"/>
                          <a:pt x="13916" y="0"/>
                        </a:cubicBezTo>
                        <a:cubicBezTo>
                          <a:pt x="18924" y="0"/>
                          <a:pt x="23777" y="1740"/>
                          <a:pt x="27644" y="4923"/>
                        </a:cubicBezTo>
                        <a:lnTo>
                          <a:pt x="13916" y="21600"/>
                        </a:lnTo>
                        <a:lnTo>
                          <a:pt x="0" y="5080"/>
                        </a:lnTo>
                        <a:close/>
                      </a:path>
                    </a:pathLst>
                  </a:custGeom>
                  <a:noFill/>
                  <a:ln w="38100"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Line 197"/>
                  <p:cNvSpPr>
                    <a:spLocks noChangeShapeType="1"/>
                  </p:cNvSpPr>
                  <p:nvPr/>
                </p:nvSpPr>
                <p:spPr bwMode="auto">
                  <a:xfrm>
                    <a:off x="5528" y="1586"/>
                    <a:ext cx="183" cy="0"/>
                  </a:xfrm>
                  <a:prstGeom prst="line">
                    <a:avLst/>
                  </a:prstGeom>
                  <a:noFill/>
                  <a:ln w="38100">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sp>
        <p:nvSpPr>
          <p:cNvPr id="198" name="Line 198"/>
          <p:cNvSpPr>
            <a:spLocks noChangeShapeType="1"/>
          </p:cNvSpPr>
          <p:nvPr/>
        </p:nvSpPr>
        <p:spPr bwMode="auto">
          <a:xfrm>
            <a:off x="8404349" y="5292824"/>
            <a:ext cx="17462" cy="1182688"/>
          </a:xfrm>
          <a:prstGeom prst="line">
            <a:avLst/>
          </a:prstGeom>
          <a:noFill/>
          <a:ln w="57150" cap="rnd">
            <a:solidFill>
              <a:srgbClr val="00008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9" name="Group 199"/>
          <p:cNvGrpSpPr>
            <a:grpSpLocks/>
          </p:cNvGrpSpPr>
          <p:nvPr/>
        </p:nvGrpSpPr>
        <p:grpSpPr bwMode="auto">
          <a:xfrm>
            <a:off x="6096000" y="1052736"/>
            <a:ext cx="5210175" cy="2209800"/>
            <a:chOff x="2562" y="255"/>
            <a:chExt cx="3085" cy="1257"/>
          </a:xfrm>
        </p:grpSpPr>
        <p:sp>
          <p:nvSpPr>
            <p:cNvPr id="200" name="Rectangle 200"/>
            <p:cNvSpPr>
              <a:spLocks noChangeArrowheads="1"/>
            </p:cNvSpPr>
            <p:nvPr/>
          </p:nvSpPr>
          <p:spPr bwMode="auto">
            <a:xfrm>
              <a:off x="2562" y="255"/>
              <a:ext cx="3085" cy="1225"/>
            </a:xfrm>
            <a:prstGeom prst="rect">
              <a:avLst/>
            </a:prstGeom>
            <a:gradFill rotWithShape="1">
              <a:gsLst>
                <a:gs pos="0">
                  <a:srgbClr val="C9E4FF"/>
                </a:gs>
                <a:gs pos="100000">
                  <a:srgbClr val="F7FBFF"/>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01" name="Group 201"/>
            <p:cNvGrpSpPr>
              <a:grpSpLocks/>
            </p:cNvGrpSpPr>
            <p:nvPr/>
          </p:nvGrpSpPr>
          <p:grpSpPr bwMode="auto">
            <a:xfrm>
              <a:off x="2769" y="391"/>
              <a:ext cx="1911" cy="1121"/>
              <a:chOff x="2769" y="391"/>
              <a:chExt cx="1911" cy="1121"/>
            </a:xfrm>
          </p:grpSpPr>
          <p:sp>
            <p:nvSpPr>
              <p:cNvPr id="202" name="Text Box 202"/>
              <p:cNvSpPr txBox="1">
                <a:spLocks noChangeArrowheads="1"/>
              </p:cNvSpPr>
              <p:nvPr/>
            </p:nvSpPr>
            <p:spPr bwMode="auto">
              <a:xfrm>
                <a:off x="3470" y="1252"/>
                <a:ext cx="1210" cy="26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66"/>
                    </a:solidFill>
                  </a:rPr>
                  <a:t>受激辐射</a:t>
                </a:r>
              </a:p>
            </p:txBody>
          </p:sp>
          <p:sp>
            <p:nvSpPr>
              <p:cNvPr id="203" name="Line 203"/>
              <p:cNvSpPr>
                <a:spLocks noChangeShapeType="1"/>
              </p:cNvSpPr>
              <p:nvPr/>
            </p:nvSpPr>
            <p:spPr bwMode="auto">
              <a:xfrm>
                <a:off x="2769" y="525"/>
                <a:ext cx="1064" cy="2"/>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4" name="Object 204"/>
              <p:cNvGraphicFramePr>
                <a:graphicFrameLocks noChangeAspect="1"/>
              </p:cNvGraphicFramePr>
              <p:nvPr/>
            </p:nvGraphicFramePr>
            <p:xfrm>
              <a:off x="2861" y="444"/>
              <a:ext cx="170" cy="152"/>
            </p:xfrm>
            <a:graphic>
              <a:graphicData uri="http://schemas.openxmlformats.org/presentationml/2006/ole">
                <mc:AlternateContent xmlns:mc="http://schemas.openxmlformats.org/markup-compatibility/2006">
                  <mc:Choice xmlns:v="urn:schemas-microsoft-com:vml" Requires="v">
                    <p:oleObj spid="_x0000_s93432" name="公式" r:id="rId15" imgW="104737" imgH="104734" progId="Equation.3">
                      <p:embed/>
                    </p:oleObj>
                  </mc:Choice>
                  <mc:Fallback>
                    <p:oleObj name="公式" r:id="rId15" imgW="104737"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61" y="444"/>
                            <a:ext cx="170"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 name="Object 205"/>
              <p:cNvGraphicFramePr>
                <a:graphicFrameLocks noChangeAspect="1"/>
              </p:cNvGraphicFramePr>
              <p:nvPr/>
            </p:nvGraphicFramePr>
            <p:xfrm>
              <a:off x="3515" y="436"/>
              <a:ext cx="171" cy="152"/>
            </p:xfrm>
            <a:graphic>
              <a:graphicData uri="http://schemas.openxmlformats.org/presentationml/2006/ole">
                <mc:AlternateContent xmlns:mc="http://schemas.openxmlformats.org/markup-compatibility/2006">
                  <mc:Choice xmlns:v="urn:schemas-microsoft-com:vml" Requires="v">
                    <p:oleObj spid="_x0000_s93433" name="公式" r:id="rId17" imgW="104737" imgH="104734" progId="Equation.3">
                      <p:embed/>
                    </p:oleObj>
                  </mc:Choice>
                  <mc:Fallback>
                    <p:oleObj name="公式"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15" y="436"/>
                            <a:ext cx="171"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 name="Object 206"/>
              <p:cNvGraphicFramePr>
                <a:graphicFrameLocks noChangeAspect="1"/>
              </p:cNvGraphicFramePr>
              <p:nvPr/>
            </p:nvGraphicFramePr>
            <p:xfrm>
              <a:off x="3198" y="436"/>
              <a:ext cx="171" cy="152"/>
            </p:xfrm>
            <a:graphic>
              <a:graphicData uri="http://schemas.openxmlformats.org/presentationml/2006/ole">
                <mc:AlternateContent xmlns:mc="http://schemas.openxmlformats.org/markup-compatibility/2006">
                  <mc:Choice xmlns:v="urn:schemas-microsoft-com:vml" Requires="v">
                    <p:oleObj spid="_x0000_s93434" name="公式" r:id="rId19" imgW="104737" imgH="104734" progId="Equation.3">
                      <p:embed/>
                    </p:oleObj>
                  </mc:Choice>
                  <mc:Fallback>
                    <p:oleObj name="公式"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98" y="436"/>
                            <a:ext cx="171"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 name="Line 207"/>
              <p:cNvSpPr>
                <a:spLocks noChangeShapeType="1"/>
              </p:cNvSpPr>
              <p:nvPr/>
            </p:nvSpPr>
            <p:spPr bwMode="auto">
              <a:xfrm flipV="1">
                <a:off x="2769" y="1089"/>
                <a:ext cx="1038" cy="2"/>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08" name="Object 208"/>
              <p:cNvGraphicFramePr>
                <a:graphicFrameLocks noChangeAspect="1"/>
              </p:cNvGraphicFramePr>
              <p:nvPr/>
            </p:nvGraphicFramePr>
            <p:xfrm>
              <a:off x="3833" y="958"/>
              <a:ext cx="234" cy="249"/>
            </p:xfrm>
            <a:graphic>
              <a:graphicData uri="http://schemas.openxmlformats.org/presentationml/2006/ole">
                <mc:AlternateContent xmlns:mc="http://schemas.openxmlformats.org/markup-compatibility/2006">
                  <mc:Choice xmlns:v="urn:schemas-microsoft-com:vml" Requires="v">
                    <p:oleObj spid="_x0000_s93435" name="公式" r:id="rId21" imgW="203024" imgH="215713" progId="Equation.3">
                      <p:embed/>
                    </p:oleObj>
                  </mc:Choice>
                  <mc:Fallback>
                    <p:oleObj name="公式" r:id="rId21" imgW="203024" imgH="21571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33" y="958"/>
                            <a:ext cx="23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 name="Object 209"/>
              <p:cNvGraphicFramePr>
                <a:graphicFrameLocks noChangeAspect="1"/>
              </p:cNvGraphicFramePr>
              <p:nvPr/>
            </p:nvGraphicFramePr>
            <p:xfrm>
              <a:off x="3833" y="391"/>
              <a:ext cx="249" cy="249"/>
            </p:xfrm>
            <a:graphic>
              <a:graphicData uri="http://schemas.openxmlformats.org/presentationml/2006/ole">
                <mc:AlternateContent xmlns:mc="http://schemas.openxmlformats.org/markup-compatibility/2006">
                  <mc:Choice xmlns:v="urn:schemas-microsoft-com:vml" Requires="v">
                    <p:oleObj spid="_x0000_s93436" name="公式" r:id="rId23" imgW="215619" imgH="215619" progId="Equation.3">
                      <p:embed/>
                    </p:oleObj>
                  </mc:Choice>
                  <mc:Fallback>
                    <p:oleObj name="公式" r:id="rId23" imgW="215619" imgH="21561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33" y="391"/>
                            <a:ext cx="24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10" name="Group 210"/>
          <p:cNvGrpSpPr>
            <a:grpSpLocks/>
          </p:cNvGrpSpPr>
          <p:nvPr/>
        </p:nvGrpSpPr>
        <p:grpSpPr bwMode="auto">
          <a:xfrm>
            <a:off x="8124825" y="1844898"/>
            <a:ext cx="1395412" cy="398463"/>
            <a:chOff x="3696" y="754"/>
            <a:chExt cx="826" cy="227"/>
          </a:xfrm>
        </p:grpSpPr>
        <p:sp>
          <p:nvSpPr>
            <p:cNvPr id="211" name="Freeform 211"/>
            <p:cNvSpPr>
              <a:spLocks/>
            </p:cNvSpPr>
            <p:nvPr/>
          </p:nvSpPr>
          <p:spPr bwMode="auto">
            <a:xfrm>
              <a:off x="3923" y="754"/>
              <a:ext cx="501" cy="40"/>
            </a:xfrm>
            <a:custGeom>
              <a:avLst/>
              <a:gdLst>
                <a:gd name="T0" fmla="*/ 0 w 720"/>
                <a:gd name="T1" fmla="*/ 0 h 104"/>
                <a:gd name="T2" fmla="*/ 33 w 720"/>
                <a:gd name="T3" fmla="*/ 37 h 104"/>
                <a:gd name="T4" fmla="*/ 67 w 720"/>
                <a:gd name="T5" fmla="*/ 0 h 104"/>
                <a:gd name="T6" fmla="*/ 100 w 720"/>
                <a:gd name="T7" fmla="*/ 37 h 104"/>
                <a:gd name="T8" fmla="*/ 134 w 720"/>
                <a:gd name="T9" fmla="*/ 0 h 104"/>
                <a:gd name="T10" fmla="*/ 167 w 720"/>
                <a:gd name="T11" fmla="*/ 37 h 104"/>
                <a:gd name="T12" fmla="*/ 200 w 720"/>
                <a:gd name="T13" fmla="*/ 0 h 104"/>
                <a:gd name="T14" fmla="*/ 234 w 720"/>
                <a:gd name="T15" fmla="*/ 37 h 104"/>
                <a:gd name="T16" fmla="*/ 267 w 720"/>
                <a:gd name="T17" fmla="*/ 0 h 104"/>
                <a:gd name="T18" fmla="*/ 301 w 720"/>
                <a:gd name="T19" fmla="*/ 37 h 104"/>
                <a:gd name="T20" fmla="*/ 334 w 720"/>
                <a:gd name="T21" fmla="*/ 0 h 104"/>
                <a:gd name="T22" fmla="*/ 367 w 720"/>
                <a:gd name="T23" fmla="*/ 37 h 104"/>
                <a:gd name="T24" fmla="*/ 401 w 720"/>
                <a:gd name="T25" fmla="*/ 18 h 104"/>
                <a:gd name="T26" fmla="*/ 501 w 720"/>
                <a:gd name="T27" fmla="*/ 1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2" name="Object 212"/>
            <p:cNvGraphicFramePr>
              <a:graphicFrameLocks noChangeAspect="1"/>
            </p:cNvGraphicFramePr>
            <p:nvPr/>
          </p:nvGraphicFramePr>
          <p:xfrm>
            <a:off x="3696" y="799"/>
            <a:ext cx="826" cy="182"/>
          </p:xfrm>
          <a:graphic>
            <a:graphicData uri="http://schemas.openxmlformats.org/presentationml/2006/ole">
              <mc:AlternateContent xmlns:mc="http://schemas.openxmlformats.org/markup-compatibility/2006">
                <mc:Choice xmlns:v="urn:schemas-microsoft-com:vml" Requires="v">
                  <p:oleObj spid="_x0000_s93437" name="公式" r:id="rId25" imgW="857332" imgH="209468" progId="Equation.3">
                    <p:embed/>
                  </p:oleObj>
                </mc:Choice>
                <mc:Fallback>
                  <p:oleObj name="公式" r:id="rId25" imgW="857332" imgH="20946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96" y="799"/>
                          <a:ext cx="82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3" name="Group 213"/>
          <p:cNvGrpSpPr>
            <a:grpSpLocks/>
          </p:cNvGrpSpPr>
          <p:nvPr/>
        </p:nvGrpSpPr>
        <p:grpSpPr bwMode="auto">
          <a:xfrm>
            <a:off x="9772650" y="1551211"/>
            <a:ext cx="1579562" cy="723900"/>
            <a:chOff x="4741" y="569"/>
            <a:chExt cx="935" cy="412"/>
          </a:xfrm>
        </p:grpSpPr>
        <p:sp>
          <p:nvSpPr>
            <p:cNvPr id="214" name="Freeform 214"/>
            <p:cNvSpPr>
              <a:spLocks/>
            </p:cNvSpPr>
            <p:nvPr/>
          </p:nvSpPr>
          <p:spPr bwMode="auto">
            <a:xfrm>
              <a:off x="4741" y="841"/>
              <a:ext cx="456" cy="40"/>
            </a:xfrm>
            <a:custGeom>
              <a:avLst/>
              <a:gdLst>
                <a:gd name="T0" fmla="*/ 0 w 720"/>
                <a:gd name="T1" fmla="*/ 0 h 104"/>
                <a:gd name="T2" fmla="*/ 30 w 720"/>
                <a:gd name="T3" fmla="*/ 37 h 104"/>
                <a:gd name="T4" fmla="*/ 61 w 720"/>
                <a:gd name="T5" fmla="*/ 0 h 104"/>
                <a:gd name="T6" fmla="*/ 91 w 720"/>
                <a:gd name="T7" fmla="*/ 37 h 104"/>
                <a:gd name="T8" fmla="*/ 122 w 720"/>
                <a:gd name="T9" fmla="*/ 0 h 104"/>
                <a:gd name="T10" fmla="*/ 152 w 720"/>
                <a:gd name="T11" fmla="*/ 37 h 104"/>
                <a:gd name="T12" fmla="*/ 182 w 720"/>
                <a:gd name="T13" fmla="*/ 0 h 104"/>
                <a:gd name="T14" fmla="*/ 213 w 720"/>
                <a:gd name="T15" fmla="*/ 37 h 104"/>
                <a:gd name="T16" fmla="*/ 243 w 720"/>
                <a:gd name="T17" fmla="*/ 0 h 104"/>
                <a:gd name="T18" fmla="*/ 274 w 720"/>
                <a:gd name="T19" fmla="*/ 37 h 104"/>
                <a:gd name="T20" fmla="*/ 304 w 720"/>
                <a:gd name="T21" fmla="*/ 0 h 104"/>
                <a:gd name="T22" fmla="*/ 334 w 720"/>
                <a:gd name="T23" fmla="*/ 37 h 104"/>
                <a:gd name="T24" fmla="*/ 365 w 720"/>
                <a:gd name="T25" fmla="*/ 18 h 104"/>
                <a:gd name="T26" fmla="*/ 456 w 720"/>
                <a:gd name="T27" fmla="*/ 1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 name="Freeform 215"/>
            <p:cNvSpPr>
              <a:spLocks/>
            </p:cNvSpPr>
            <p:nvPr/>
          </p:nvSpPr>
          <p:spPr bwMode="auto">
            <a:xfrm>
              <a:off x="4741" y="681"/>
              <a:ext cx="456" cy="40"/>
            </a:xfrm>
            <a:custGeom>
              <a:avLst/>
              <a:gdLst>
                <a:gd name="T0" fmla="*/ 0 w 720"/>
                <a:gd name="T1" fmla="*/ 0 h 104"/>
                <a:gd name="T2" fmla="*/ 30 w 720"/>
                <a:gd name="T3" fmla="*/ 37 h 104"/>
                <a:gd name="T4" fmla="*/ 61 w 720"/>
                <a:gd name="T5" fmla="*/ 0 h 104"/>
                <a:gd name="T6" fmla="*/ 91 w 720"/>
                <a:gd name="T7" fmla="*/ 37 h 104"/>
                <a:gd name="T8" fmla="*/ 122 w 720"/>
                <a:gd name="T9" fmla="*/ 0 h 104"/>
                <a:gd name="T10" fmla="*/ 152 w 720"/>
                <a:gd name="T11" fmla="*/ 37 h 104"/>
                <a:gd name="T12" fmla="*/ 182 w 720"/>
                <a:gd name="T13" fmla="*/ 0 h 104"/>
                <a:gd name="T14" fmla="*/ 213 w 720"/>
                <a:gd name="T15" fmla="*/ 37 h 104"/>
                <a:gd name="T16" fmla="*/ 243 w 720"/>
                <a:gd name="T17" fmla="*/ 0 h 104"/>
                <a:gd name="T18" fmla="*/ 274 w 720"/>
                <a:gd name="T19" fmla="*/ 37 h 104"/>
                <a:gd name="T20" fmla="*/ 304 w 720"/>
                <a:gd name="T21" fmla="*/ 0 h 104"/>
                <a:gd name="T22" fmla="*/ 334 w 720"/>
                <a:gd name="T23" fmla="*/ 37 h 104"/>
                <a:gd name="T24" fmla="*/ 365 w 720"/>
                <a:gd name="T25" fmla="*/ 18 h 104"/>
                <a:gd name="T26" fmla="*/ 456 w 720"/>
                <a:gd name="T27" fmla="*/ 1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16" name="Object 216"/>
            <p:cNvGraphicFramePr>
              <a:graphicFrameLocks noChangeAspect="1"/>
            </p:cNvGraphicFramePr>
            <p:nvPr/>
          </p:nvGraphicFramePr>
          <p:xfrm>
            <a:off x="5226" y="775"/>
            <a:ext cx="450" cy="206"/>
          </p:xfrm>
          <a:graphic>
            <a:graphicData uri="http://schemas.openxmlformats.org/presentationml/2006/ole">
              <mc:AlternateContent xmlns:mc="http://schemas.openxmlformats.org/markup-compatibility/2006">
                <mc:Choice xmlns:v="urn:schemas-microsoft-com:vml" Requires="v">
                  <p:oleObj spid="_x0000_s93438" name="公式" r:id="rId27" imgW="228640" imgH="171408" progId="Equation.3">
                    <p:embed/>
                  </p:oleObj>
                </mc:Choice>
                <mc:Fallback>
                  <p:oleObj name="公式" r:id="rId27" imgW="228640" imgH="17140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226" y="775"/>
                          <a:ext cx="4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7" name="Object 217"/>
            <p:cNvGraphicFramePr>
              <a:graphicFrameLocks noChangeAspect="1"/>
            </p:cNvGraphicFramePr>
            <p:nvPr/>
          </p:nvGraphicFramePr>
          <p:xfrm>
            <a:off x="5226" y="569"/>
            <a:ext cx="450" cy="206"/>
          </p:xfrm>
          <a:graphic>
            <a:graphicData uri="http://schemas.openxmlformats.org/presentationml/2006/ole">
              <mc:AlternateContent xmlns:mc="http://schemas.openxmlformats.org/markup-compatibility/2006">
                <mc:Choice xmlns:v="urn:schemas-microsoft-com:vml" Requires="v">
                  <p:oleObj spid="_x0000_s93439" name="公式" r:id="rId29" imgW="228640" imgH="171408" progId="Equation.3">
                    <p:embed/>
                  </p:oleObj>
                </mc:Choice>
                <mc:Fallback>
                  <p:oleObj name="公式" r:id="rId29" imgW="228640" imgH="17140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226" y="569"/>
                          <a:ext cx="4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18" name="Group 218"/>
          <p:cNvGrpSpPr>
            <a:grpSpLocks/>
          </p:cNvGrpSpPr>
          <p:nvPr/>
        </p:nvGrpSpPr>
        <p:grpSpPr bwMode="auto">
          <a:xfrm>
            <a:off x="8813800" y="1197198"/>
            <a:ext cx="2239962" cy="1554163"/>
            <a:chOff x="4162" y="346"/>
            <a:chExt cx="1326" cy="884"/>
          </a:xfrm>
        </p:grpSpPr>
        <p:grpSp>
          <p:nvGrpSpPr>
            <p:cNvPr id="219" name="Group 219"/>
            <p:cNvGrpSpPr>
              <a:grpSpLocks/>
            </p:cNvGrpSpPr>
            <p:nvPr/>
          </p:nvGrpSpPr>
          <p:grpSpPr bwMode="auto">
            <a:xfrm>
              <a:off x="4162" y="346"/>
              <a:ext cx="1326" cy="884"/>
              <a:chOff x="4162" y="346"/>
              <a:chExt cx="1326" cy="884"/>
            </a:xfrm>
          </p:grpSpPr>
          <p:sp>
            <p:nvSpPr>
              <p:cNvPr id="221" name="Line 220"/>
              <p:cNvSpPr>
                <a:spLocks noChangeShapeType="1"/>
              </p:cNvSpPr>
              <p:nvPr/>
            </p:nvSpPr>
            <p:spPr bwMode="auto">
              <a:xfrm>
                <a:off x="4162" y="1081"/>
                <a:ext cx="103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 name="Line 221"/>
              <p:cNvSpPr>
                <a:spLocks noChangeShapeType="1"/>
              </p:cNvSpPr>
              <p:nvPr/>
            </p:nvSpPr>
            <p:spPr bwMode="auto">
              <a:xfrm>
                <a:off x="4162" y="521"/>
                <a:ext cx="103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3" name="Object 222"/>
              <p:cNvGraphicFramePr>
                <a:graphicFrameLocks noChangeAspect="1"/>
              </p:cNvGraphicFramePr>
              <p:nvPr/>
            </p:nvGraphicFramePr>
            <p:xfrm>
              <a:off x="4245" y="441"/>
              <a:ext cx="155" cy="150"/>
            </p:xfrm>
            <a:graphic>
              <a:graphicData uri="http://schemas.openxmlformats.org/presentationml/2006/ole">
                <mc:AlternateContent xmlns:mc="http://schemas.openxmlformats.org/markup-compatibility/2006">
                  <mc:Choice xmlns:v="urn:schemas-microsoft-com:vml" Requires="v">
                    <p:oleObj spid="_x0000_s93440" name="公式" r:id="rId31" imgW="104737" imgH="104734" progId="Equation.3">
                      <p:embed/>
                    </p:oleObj>
                  </mc:Choice>
                  <mc:Fallback>
                    <p:oleObj name="公式"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45" y="441"/>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 name="Object 223"/>
              <p:cNvGraphicFramePr>
                <a:graphicFrameLocks noChangeAspect="1"/>
              </p:cNvGraphicFramePr>
              <p:nvPr/>
            </p:nvGraphicFramePr>
            <p:xfrm>
              <a:off x="4990" y="441"/>
              <a:ext cx="155" cy="150"/>
            </p:xfrm>
            <a:graphic>
              <a:graphicData uri="http://schemas.openxmlformats.org/presentationml/2006/ole">
                <mc:AlternateContent xmlns:mc="http://schemas.openxmlformats.org/markup-compatibility/2006">
                  <mc:Choice xmlns:v="urn:schemas-microsoft-com:vml" Requires="v">
                    <p:oleObj spid="_x0000_s93441" name="公式" r:id="rId33" imgW="104737" imgH="104734" progId="Equation.3">
                      <p:embed/>
                    </p:oleObj>
                  </mc:Choice>
                  <mc:Fallback>
                    <p:oleObj name="公式"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990" y="441"/>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 name="Object 224"/>
              <p:cNvGraphicFramePr>
                <a:graphicFrameLocks noChangeAspect="1"/>
              </p:cNvGraphicFramePr>
              <p:nvPr/>
            </p:nvGraphicFramePr>
            <p:xfrm>
              <a:off x="5239" y="346"/>
              <a:ext cx="249" cy="249"/>
            </p:xfrm>
            <a:graphic>
              <a:graphicData uri="http://schemas.openxmlformats.org/presentationml/2006/ole">
                <mc:AlternateContent xmlns:mc="http://schemas.openxmlformats.org/markup-compatibility/2006">
                  <mc:Choice xmlns:v="urn:schemas-microsoft-com:vml" Requires="v">
                    <p:oleObj spid="_x0000_s93442" name="公式" r:id="rId35" imgW="215619" imgH="215619" progId="Equation.3">
                      <p:embed/>
                    </p:oleObj>
                  </mc:Choice>
                  <mc:Fallback>
                    <p:oleObj name="公式" r:id="rId35" imgW="215619" imgH="21561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239" y="346"/>
                            <a:ext cx="24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 name="Object 225"/>
              <p:cNvGraphicFramePr>
                <a:graphicFrameLocks noChangeAspect="1"/>
              </p:cNvGraphicFramePr>
              <p:nvPr/>
            </p:nvGraphicFramePr>
            <p:xfrm>
              <a:off x="5239" y="981"/>
              <a:ext cx="234" cy="249"/>
            </p:xfrm>
            <a:graphic>
              <a:graphicData uri="http://schemas.openxmlformats.org/presentationml/2006/ole">
                <mc:AlternateContent xmlns:mc="http://schemas.openxmlformats.org/markup-compatibility/2006">
                  <mc:Choice xmlns:v="urn:schemas-microsoft-com:vml" Requires="v">
                    <p:oleObj spid="_x0000_s93443" name="公式" r:id="rId37" imgW="203024" imgH="215713" progId="Equation.3">
                      <p:embed/>
                    </p:oleObj>
                  </mc:Choice>
                  <mc:Fallback>
                    <p:oleObj name="公式" r:id="rId37" imgW="203024" imgH="215713"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239" y="981"/>
                            <a:ext cx="23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20" name="Object 226"/>
            <p:cNvGraphicFramePr>
              <a:graphicFrameLocks noChangeAspect="1"/>
            </p:cNvGraphicFramePr>
            <p:nvPr/>
          </p:nvGraphicFramePr>
          <p:xfrm>
            <a:off x="4630" y="436"/>
            <a:ext cx="155" cy="150"/>
          </p:xfrm>
          <a:graphic>
            <a:graphicData uri="http://schemas.openxmlformats.org/presentationml/2006/ole">
              <mc:AlternateContent xmlns:mc="http://schemas.openxmlformats.org/markup-compatibility/2006">
                <mc:Choice xmlns:v="urn:schemas-microsoft-com:vml" Requires="v">
                  <p:oleObj spid="_x0000_s93444" name="公式" r:id="rId39" imgW="104737" imgH="104734" progId="Equation.3">
                    <p:embed/>
                  </p:oleObj>
                </mc:Choice>
                <mc:Fallback>
                  <p:oleObj name="公式" r:id="rId39" imgW="104737" imgH="10473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30" y="436"/>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7" name="Group 227"/>
          <p:cNvGrpSpPr>
            <a:grpSpLocks/>
          </p:cNvGrpSpPr>
          <p:nvPr/>
        </p:nvGrpSpPr>
        <p:grpSpPr bwMode="auto">
          <a:xfrm>
            <a:off x="9659937" y="1340073"/>
            <a:ext cx="306388" cy="1298575"/>
            <a:chOff x="4622" y="436"/>
            <a:chExt cx="181" cy="739"/>
          </a:xfrm>
        </p:grpSpPr>
        <p:sp>
          <p:nvSpPr>
            <p:cNvPr id="228" name="Line 228"/>
            <p:cNvSpPr>
              <a:spLocks noChangeShapeType="1"/>
            </p:cNvSpPr>
            <p:nvPr/>
          </p:nvSpPr>
          <p:spPr bwMode="auto">
            <a:xfrm flipH="1">
              <a:off x="4694" y="545"/>
              <a:ext cx="4" cy="494"/>
            </a:xfrm>
            <a:prstGeom prst="line">
              <a:avLst/>
            </a:prstGeom>
            <a:noFill/>
            <a:ln w="15875">
              <a:solidFill>
                <a:srgbClr val="FF0000"/>
              </a:solidFill>
              <a:prstDash val="dash"/>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9" name="Object 229"/>
            <p:cNvGraphicFramePr>
              <a:graphicFrameLocks noChangeAspect="1"/>
            </p:cNvGraphicFramePr>
            <p:nvPr/>
          </p:nvGraphicFramePr>
          <p:xfrm>
            <a:off x="4630" y="1025"/>
            <a:ext cx="155" cy="150"/>
          </p:xfrm>
          <a:graphic>
            <a:graphicData uri="http://schemas.openxmlformats.org/presentationml/2006/ole">
              <mc:AlternateContent xmlns:mc="http://schemas.openxmlformats.org/markup-compatibility/2006">
                <mc:Choice xmlns:v="urn:schemas-microsoft-com:vml" Requires="v">
                  <p:oleObj spid="_x0000_s93445" name="公式" r:id="rId41" imgW="104737" imgH="104734" progId="Equation.3">
                    <p:embed/>
                  </p:oleObj>
                </mc:Choice>
                <mc:Fallback>
                  <p:oleObj name="公式" r:id="rId41" imgW="104737" imgH="10473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30" y="1025"/>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0" name="Oval 230"/>
            <p:cNvSpPr>
              <a:spLocks noChangeArrowheads="1"/>
            </p:cNvSpPr>
            <p:nvPr/>
          </p:nvSpPr>
          <p:spPr bwMode="auto">
            <a:xfrm>
              <a:off x="4649" y="436"/>
              <a:ext cx="136" cy="136"/>
            </a:xfrm>
            <a:prstGeom prst="ellipse">
              <a:avLst/>
            </a:prstGeom>
            <a:solidFill>
              <a:srgbClr val="C9E4FF"/>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31" name="Line 231"/>
            <p:cNvSpPr>
              <a:spLocks noChangeShapeType="1"/>
            </p:cNvSpPr>
            <p:nvPr/>
          </p:nvSpPr>
          <p:spPr bwMode="auto">
            <a:xfrm>
              <a:off x="4622" y="519"/>
              <a:ext cx="181" cy="0"/>
            </a:xfrm>
            <a:prstGeom prst="line">
              <a:avLst/>
            </a:prstGeom>
            <a:noFill/>
            <a:ln w="38100" cap="sq">
              <a:solidFill>
                <a:srgbClr val="0000B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sp>
        <p:nvSpPr>
          <p:cNvPr id="232" name="太阳形 14">
            <a:hlinkClick r:id="rId43" action="ppaction://hlinksldjump" tooltip="受激辐射"/>
          </p:cNvPr>
          <p:cNvSpPr>
            <a:spLocks noChangeArrowheads="1"/>
          </p:cNvSpPr>
          <p:nvPr/>
        </p:nvSpPr>
        <p:spPr bwMode="auto">
          <a:xfrm>
            <a:off x="9150350" y="3429223"/>
            <a:ext cx="474662"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extLst>
      <p:ext uri="{BB962C8B-B14F-4D97-AF65-F5344CB8AC3E}">
        <p14:creationId xmlns:p14="http://schemas.microsoft.com/office/powerpoint/2010/main" val="188369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blinds(horizontal)">
                                      <p:cBhvr>
                                        <p:cTn id="12" dur="500"/>
                                        <p:tgtEl>
                                          <p:spTgt spid="1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18"/>
                                        </p:tgtEl>
                                        <p:attrNameLst>
                                          <p:attrName>style.visibility</p:attrName>
                                        </p:attrNameLst>
                                      </p:cBhvr>
                                      <p:to>
                                        <p:strVal val="visible"/>
                                      </p:to>
                                    </p:set>
                                    <p:animEffect transition="in" filter="blinds(vertical)">
                                      <p:cBhvr>
                                        <p:cTn id="17" dur="500"/>
                                        <p:tgtEl>
                                          <p:spTgt spid="218"/>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nodeType="clickEffect">
                                  <p:stCondLst>
                                    <p:cond delay="0"/>
                                  </p:stCondLst>
                                  <p:childTnLst>
                                    <p:set>
                                      <p:cBhvr>
                                        <p:cTn id="21" dur="1" fill="hold">
                                          <p:stCondLst>
                                            <p:cond delay="0"/>
                                          </p:stCondLst>
                                        </p:cTn>
                                        <p:tgtEl>
                                          <p:spTgt spid="210"/>
                                        </p:tgtEl>
                                        <p:attrNameLst>
                                          <p:attrName>style.visibility</p:attrName>
                                        </p:attrNameLst>
                                      </p:cBhvr>
                                      <p:to>
                                        <p:strVal val="visible"/>
                                      </p:to>
                                    </p:set>
                                    <p:anim calcmode="lin" valueType="num">
                                      <p:cBhvr>
                                        <p:cTn id="22" dur="500" fill="hold"/>
                                        <p:tgtEl>
                                          <p:spTgt spid="210"/>
                                        </p:tgtEl>
                                        <p:attrNameLst>
                                          <p:attrName>ppt_x</p:attrName>
                                        </p:attrNameLst>
                                      </p:cBhvr>
                                      <p:tavLst>
                                        <p:tav tm="0">
                                          <p:val>
                                            <p:strVal val="#ppt_x-.2"/>
                                          </p:val>
                                        </p:tav>
                                        <p:tav tm="100000">
                                          <p:val>
                                            <p:strVal val="#ppt_x"/>
                                          </p:val>
                                        </p:tav>
                                      </p:tavLst>
                                    </p:anim>
                                    <p:anim calcmode="lin" valueType="num">
                                      <p:cBhvr>
                                        <p:cTn id="23" dur="500" fill="hold"/>
                                        <p:tgtEl>
                                          <p:spTgt spid="210"/>
                                        </p:tgtEl>
                                        <p:attrNameLst>
                                          <p:attrName>ppt_y</p:attrName>
                                        </p:attrNameLst>
                                      </p:cBhvr>
                                      <p:tavLst>
                                        <p:tav tm="0">
                                          <p:val>
                                            <p:strVal val="#ppt_y"/>
                                          </p:val>
                                        </p:tav>
                                        <p:tav tm="100000">
                                          <p:val>
                                            <p:strVal val="#ppt_y"/>
                                          </p:val>
                                        </p:tav>
                                      </p:tavLst>
                                    </p:anim>
                                    <p:animEffect transition="in" filter="wipe(right)" prLst="gradientSize: 0.1">
                                      <p:cBhvr>
                                        <p:cTn id="24" dur="500"/>
                                        <p:tgtEl>
                                          <p:spTgt spid="210"/>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27"/>
                                        </p:tgtEl>
                                        <p:attrNameLst>
                                          <p:attrName>style.visibility</p:attrName>
                                        </p:attrNameLst>
                                      </p:cBhvr>
                                      <p:to>
                                        <p:strVal val="visible"/>
                                      </p:to>
                                    </p:set>
                                    <p:animEffect transition="in" filter="wipe(up)">
                                      <p:cBhvr>
                                        <p:cTn id="28" dur="500"/>
                                        <p:tgtEl>
                                          <p:spTgt spid="227"/>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13"/>
                                        </p:tgtEl>
                                        <p:attrNameLst>
                                          <p:attrName>style.visibility</p:attrName>
                                        </p:attrNameLst>
                                      </p:cBhvr>
                                      <p:to>
                                        <p:strVal val="visible"/>
                                      </p:to>
                                    </p:set>
                                    <p:animEffect transition="in" filter="wipe(left)">
                                      <p:cBhvr>
                                        <p:cTn id="32" dur="500"/>
                                        <p:tgtEl>
                                          <p:spTgt spid="2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232"/>
                                        </p:tgtEl>
                                        <p:attrNameLst>
                                          <p:attrName>style.visibility</p:attrName>
                                        </p:attrNameLst>
                                      </p:cBhvr>
                                      <p:to>
                                        <p:strVal val="visible"/>
                                      </p:to>
                                    </p:set>
                                    <p:anim calcmode="lin" valueType="num">
                                      <p:cBhvr additive="base">
                                        <p:cTn id="37" dur="500" fill="hold"/>
                                        <p:tgtEl>
                                          <p:spTgt spid="232"/>
                                        </p:tgtEl>
                                        <p:attrNameLst>
                                          <p:attrName>ppt_x</p:attrName>
                                        </p:attrNameLst>
                                      </p:cBhvr>
                                      <p:tavLst>
                                        <p:tav tm="0">
                                          <p:val>
                                            <p:strVal val="0-#ppt_w/2"/>
                                          </p:val>
                                        </p:tav>
                                        <p:tav tm="100000">
                                          <p:val>
                                            <p:strVal val="#ppt_x"/>
                                          </p:val>
                                        </p:tav>
                                      </p:tavLst>
                                    </p:anim>
                                    <p:anim calcmode="lin" valueType="num">
                                      <p:cBhvr additive="base">
                                        <p:cTn id="38" dur="500" fill="hold"/>
                                        <p:tgtEl>
                                          <p:spTgt spid="232"/>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left)">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left)">
                                      <p:cBhvr>
                                        <p:cTn id="68" dur="500"/>
                                        <p:tgtEl>
                                          <p:spTgt spid="2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left)">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left)">
                                      <p:cBhvr>
                                        <p:cTn id="78" dur="500"/>
                                        <p:tgtEl>
                                          <p:spTgt spid="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54"/>
                                        </p:tgtEl>
                                        <p:attrNameLst>
                                          <p:attrName>style.visibility</p:attrName>
                                        </p:attrNameLst>
                                      </p:cBhvr>
                                      <p:to>
                                        <p:strVal val="visible"/>
                                      </p:to>
                                    </p:set>
                                    <p:animEffect transition="in" filter="wipe(left)">
                                      <p:cBhvr>
                                        <p:cTn id="83" dur="500"/>
                                        <p:tgtEl>
                                          <p:spTgt spid="5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wipe(left)">
                                      <p:cBhvr>
                                        <p:cTn id="88" dur="500"/>
                                        <p:tgtEl>
                                          <p:spTgt spid="7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wipe(left)">
                                      <p:cBhvr>
                                        <p:cTn id="93" dur="500"/>
                                        <p:tgtEl>
                                          <p:spTgt spid="84"/>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wipe(left)">
                                      <p:cBhvr>
                                        <p:cTn id="97" dur="500"/>
                                        <p:tgtEl>
                                          <p:spTgt spid="19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wipe(left)">
                                      <p:cBhvr>
                                        <p:cTn id="102"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utoUpdateAnimBg="0"/>
      <p:bldP spid="6" grpId="0" autoUpdateAnimBg="0"/>
      <p:bldP spid="7" grpId="0" autoUpdateAnimBg="0"/>
      <p:bldP spid="8" grpId="0" autoUpdateAnimBg="0"/>
      <p:bldP spid="198" grpId="0" animBg="1"/>
      <p:bldP spid="2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1344" y="116632"/>
            <a:ext cx="363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en-US" altLang="zh-CN"/>
              <a:t>3</a:t>
            </a:r>
            <a:r>
              <a:rPr lang="zh-CN" altLang="en-US"/>
              <a:t> 、受激吸收：</a:t>
            </a:r>
          </a:p>
        </p:txBody>
      </p:sp>
      <p:sp>
        <p:nvSpPr>
          <p:cNvPr id="3" name="Text Box 3"/>
          <p:cNvSpPr txBox="1">
            <a:spLocks noChangeArrowheads="1"/>
          </p:cNvSpPr>
          <p:nvPr/>
        </p:nvSpPr>
        <p:spPr bwMode="auto">
          <a:xfrm>
            <a:off x="-20411" y="753487"/>
            <a:ext cx="6480720" cy="11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dirty="0"/>
              <a:t>        处于低能级</a:t>
            </a:r>
            <a:r>
              <a:rPr lang="zh-CN" altLang="en-US" i="1" dirty="0"/>
              <a:t> </a:t>
            </a:r>
            <a:r>
              <a:rPr lang="en-US" altLang="zh-CN" i="1" dirty="0"/>
              <a:t>E</a:t>
            </a:r>
            <a:r>
              <a:rPr lang="en-US" altLang="zh-CN" baseline="-25000" dirty="0"/>
              <a:t>1</a:t>
            </a:r>
            <a:r>
              <a:rPr lang="zh-CN" altLang="en-US" dirty="0"/>
              <a:t>上的原子在频率为</a:t>
            </a:r>
            <a:r>
              <a:rPr lang="el-GR" altLang="zh-CN" dirty="0">
                <a:latin typeface="楷体_GB2312" pitchFamily="49" charset="-122"/>
              </a:rPr>
              <a:t>ν</a:t>
            </a:r>
            <a:r>
              <a:rPr lang="en-US" altLang="zh-CN" dirty="0"/>
              <a:t> </a:t>
            </a:r>
            <a:r>
              <a:rPr lang="zh-CN" altLang="en-US" dirty="0"/>
              <a:t>的入射光的激发下向高能级 </a:t>
            </a:r>
            <a:r>
              <a:rPr lang="en-US" altLang="zh-CN" i="1" dirty="0"/>
              <a:t>E</a:t>
            </a:r>
            <a:r>
              <a:rPr lang="en-US" altLang="zh-CN" baseline="-25000" dirty="0"/>
              <a:t>2 </a:t>
            </a:r>
            <a:r>
              <a:rPr lang="zh-CN" altLang="en-US" dirty="0"/>
              <a:t>跃迁的过程叫</a:t>
            </a:r>
            <a:r>
              <a:rPr lang="zh-CN" altLang="en-US" dirty="0">
                <a:solidFill>
                  <a:srgbClr val="0000FF"/>
                </a:solidFill>
              </a:rPr>
              <a:t>受激吸收。</a:t>
            </a:r>
          </a:p>
        </p:txBody>
      </p:sp>
      <p:sp>
        <p:nvSpPr>
          <p:cNvPr id="4" name="Text Box 4"/>
          <p:cNvSpPr txBox="1">
            <a:spLocks noChangeArrowheads="1"/>
          </p:cNvSpPr>
          <p:nvPr/>
        </p:nvSpPr>
        <p:spPr bwMode="auto">
          <a:xfrm>
            <a:off x="695400" y="1916832"/>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受激吸收的条件：</a:t>
            </a:r>
          </a:p>
        </p:txBody>
      </p:sp>
      <p:graphicFrame>
        <p:nvGraphicFramePr>
          <p:cNvPr id="5" name="Object 5"/>
          <p:cNvGraphicFramePr>
            <a:graphicFrameLocks noChangeAspect="1"/>
          </p:cNvGraphicFramePr>
          <p:nvPr>
            <p:extLst>
              <p:ext uri="{D42A27DB-BD31-4B8C-83A1-F6EECF244321}">
                <p14:modId xmlns:p14="http://schemas.microsoft.com/office/powerpoint/2010/main" val="2031533085"/>
              </p:ext>
            </p:extLst>
          </p:nvPr>
        </p:nvGraphicFramePr>
        <p:xfrm>
          <a:off x="2207568" y="2492896"/>
          <a:ext cx="1890712" cy="473075"/>
        </p:xfrm>
        <a:graphic>
          <a:graphicData uri="http://schemas.openxmlformats.org/presentationml/2006/ole">
            <mc:AlternateContent xmlns:mc="http://schemas.openxmlformats.org/markup-compatibility/2006">
              <mc:Choice xmlns:v="urn:schemas-microsoft-com:vml" Requires="v">
                <p:oleObj spid="_x0000_s94510" name="公式" r:id="rId3" imgW="863225" imgH="215806" progId="Equation.3">
                  <p:embed/>
                </p:oleObj>
              </mc:Choice>
              <mc:Fallback>
                <p:oleObj name="公式" r:id="rId3" imgW="863225" imgH="21580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7568" y="2492896"/>
                        <a:ext cx="1890712"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119336" y="2858282"/>
            <a:ext cx="1224136" cy="523862"/>
          </a:xfrm>
          <a:prstGeom prst="rect">
            <a:avLst/>
          </a:prstGeom>
          <a:solidFill>
            <a:srgbClr val="FFC000"/>
          </a:solidFill>
          <a:ln>
            <a:noFill/>
          </a:ln>
          <a:effec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dirty="0">
                <a:solidFill>
                  <a:srgbClr val="FF0000"/>
                </a:solidFill>
              </a:rPr>
              <a:t>注意：</a:t>
            </a:r>
          </a:p>
        </p:txBody>
      </p:sp>
      <p:sp>
        <p:nvSpPr>
          <p:cNvPr id="7" name="Text Box 7"/>
          <p:cNvSpPr txBox="1">
            <a:spLocks noChangeArrowheads="1"/>
          </p:cNvSpPr>
          <p:nvPr/>
        </p:nvSpPr>
        <p:spPr bwMode="auto">
          <a:xfrm>
            <a:off x="119336" y="3645024"/>
            <a:ext cx="118093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1</a:t>
            </a:r>
            <a:r>
              <a:rPr lang="zh-CN" altLang="en-US" dirty="0"/>
              <a:t>）受激辐射和受激吸收过程都与入射光的光强有关</a:t>
            </a:r>
            <a:r>
              <a:rPr lang="zh-CN" altLang="en-US" dirty="0" smtClean="0"/>
              <a:t>，而</a:t>
            </a:r>
            <a:r>
              <a:rPr lang="zh-CN" altLang="en-US" dirty="0"/>
              <a:t>自发辐射过程与外来辐射无关。</a:t>
            </a:r>
          </a:p>
        </p:txBody>
      </p:sp>
      <p:sp>
        <p:nvSpPr>
          <p:cNvPr id="8" name="Text Box 8"/>
          <p:cNvSpPr txBox="1">
            <a:spLocks noChangeArrowheads="1"/>
          </p:cNvSpPr>
          <p:nvPr/>
        </p:nvSpPr>
        <p:spPr bwMode="auto">
          <a:xfrm>
            <a:off x="119336" y="4653136"/>
            <a:ext cx="11593288" cy="42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pPr>
            <a:r>
              <a:rPr lang="en-US" altLang="zh-CN" dirty="0"/>
              <a:t>2</a:t>
            </a:r>
            <a:r>
              <a:rPr lang="zh-CN" altLang="en-US" dirty="0"/>
              <a:t>）对一个包含大量粒子的系统，这三种过程总是</a:t>
            </a:r>
            <a:r>
              <a:rPr lang="zh-CN" altLang="en-US" dirty="0" smtClean="0"/>
              <a:t>同时存在</a:t>
            </a:r>
            <a:r>
              <a:rPr lang="zh-CN" altLang="en-US" dirty="0"/>
              <a:t>，且紧密联系的。</a:t>
            </a:r>
          </a:p>
        </p:txBody>
      </p:sp>
      <p:grpSp>
        <p:nvGrpSpPr>
          <p:cNvPr id="9" name="Group 9"/>
          <p:cNvGrpSpPr>
            <a:grpSpLocks/>
          </p:cNvGrpSpPr>
          <p:nvPr/>
        </p:nvGrpSpPr>
        <p:grpSpPr bwMode="auto">
          <a:xfrm>
            <a:off x="9364960" y="5542384"/>
            <a:ext cx="762000" cy="533400"/>
            <a:chOff x="3792" y="1488"/>
            <a:chExt cx="480" cy="336"/>
          </a:xfrm>
        </p:grpSpPr>
        <p:sp>
          <p:nvSpPr>
            <p:cNvPr id="10" name="Freeform 10"/>
            <p:cNvSpPr>
              <a:spLocks/>
            </p:cNvSpPr>
            <p:nvPr/>
          </p:nvSpPr>
          <p:spPr bwMode="auto">
            <a:xfrm>
              <a:off x="3792" y="1728"/>
              <a:ext cx="480" cy="96"/>
            </a:xfrm>
            <a:custGeom>
              <a:avLst/>
              <a:gdLst>
                <a:gd name="T0" fmla="*/ 0 w 720"/>
                <a:gd name="T1" fmla="*/ 0 h 104"/>
                <a:gd name="T2" fmla="*/ 32 w 720"/>
                <a:gd name="T3" fmla="*/ 89 h 104"/>
                <a:gd name="T4" fmla="*/ 64 w 720"/>
                <a:gd name="T5" fmla="*/ 0 h 104"/>
                <a:gd name="T6" fmla="*/ 96 w 720"/>
                <a:gd name="T7" fmla="*/ 89 h 104"/>
                <a:gd name="T8" fmla="*/ 128 w 720"/>
                <a:gd name="T9" fmla="*/ 0 h 104"/>
                <a:gd name="T10" fmla="*/ 160 w 720"/>
                <a:gd name="T11" fmla="*/ 89 h 104"/>
                <a:gd name="T12" fmla="*/ 192 w 720"/>
                <a:gd name="T13" fmla="*/ 0 h 104"/>
                <a:gd name="T14" fmla="*/ 224 w 720"/>
                <a:gd name="T15" fmla="*/ 89 h 104"/>
                <a:gd name="T16" fmla="*/ 256 w 720"/>
                <a:gd name="T17" fmla="*/ 0 h 104"/>
                <a:gd name="T18" fmla="*/ 288 w 720"/>
                <a:gd name="T19" fmla="*/ 89 h 104"/>
                <a:gd name="T20" fmla="*/ 320 w 720"/>
                <a:gd name="T21" fmla="*/ 0 h 104"/>
                <a:gd name="T22" fmla="*/ 352 w 720"/>
                <a:gd name="T23" fmla="*/ 89 h 104"/>
                <a:gd name="T24" fmla="*/ 384 w 720"/>
                <a:gd name="T25" fmla="*/ 44 h 104"/>
                <a:gd name="T26" fmla="*/ 480 w 720"/>
                <a:gd name="T27" fmla="*/ 44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9525">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1" name="Object 11"/>
            <p:cNvGraphicFramePr>
              <a:graphicFrameLocks noChangeAspect="1"/>
            </p:cNvGraphicFramePr>
            <p:nvPr/>
          </p:nvGraphicFramePr>
          <p:xfrm>
            <a:off x="3888" y="1488"/>
            <a:ext cx="256" cy="243"/>
          </p:xfrm>
          <a:graphic>
            <a:graphicData uri="http://schemas.openxmlformats.org/presentationml/2006/ole">
              <mc:AlternateContent xmlns:mc="http://schemas.openxmlformats.org/markup-compatibility/2006">
                <mc:Choice xmlns:v="urn:schemas-microsoft-com:vml" Requires="v">
                  <p:oleObj spid="_x0000_s94511" name="公式" r:id="rId5" imgW="219192" imgH="171408" progId="Equation.3">
                    <p:embed/>
                  </p:oleObj>
                </mc:Choice>
                <mc:Fallback>
                  <p:oleObj name="公式" r:id="rId5" imgW="219192" imgH="17140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 y="1488"/>
                          <a:ext cx="25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2" name="Group 12"/>
          <p:cNvGrpSpPr>
            <a:grpSpLocks/>
          </p:cNvGrpSpPr>
          <p:nvPr/>
        </p:nvGrpSpPr>
        <p:grpSpPr bwMode="auto">
          <a:xfrm>
            <a:off x="7536160" y="5085184"/>
            <a:ext cx="4495800" cy="1600200"/>
            <a:chOff x="2640" y="1200"/>
            <a:chExt cx="2832" cy="1008"/>
          </a:xfrm>
        </p:grpSpPr>
        <p:sp>
          <p:nvSpPr>
            <p:cNvPr id="13" name="Line 13"/>
            <p:cNvSpPr>
              <a:spLocks noChangeShapeType="1"/>
            </p:cNvSpPr>
            <p:nvPr/>
          </p:nvSpPr>
          <p:spPr bwMode="auto">
            <a:xfrm>
              <a:off x="2640" y="1344"/>
              <a:ext cx="2308" cy="13"/>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p:cNvSpPr>
              <a:spLocks noChangeShapeType="1"/>
            </p:cNvSpPr>
            <p:nvPr/>
          </p:nvSpPr>
          <p:spPr bwMode="auto">
            <a:xfrm flipV="1">
              <a:off x="2692" y="2064"/>
              <a:ext cx="2308" cy="4"/>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5"/>
            <p:cNvGraphicFramePr>
              <a:graphicFrameLocks noChangeAspect="1"/>
            </p:cNvGraphicFramePr>
            <p:nvPr/>
          </p:nvGraphicFramePr>
          <p:xfrm>
            <a:off x="5084" y="1200"/>
            <a:ext cx="388" cy="298"/>
          </p:xfrm>
          <a:graphic>
            <a:graphicData uri="http://schemas.openxmlformats.org/presentationml/2006/ole">
              <mc:AlternateContent xmlns:mc="http://schemas.openxmlformats.org/markup-compatibility/2006">
                <mc:Choice xmlns:v="urn:schemas-microsoft-com:vml" Requires="v">
                  <p:oleObj spid="_x0000_s94512" name="Equation" r:id="rId7" imgW="190335" imgH="215713" progId="Equation.3">
                    <p:embed/>
                  </p:oleObj>
                </mc:Choice>
                <mc:Fallback>
                  <p:oleObj name="Equation" r:id="rId7" imgW="190335" imgH="2157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4" y="1200"/>
                          <a:ext cx="38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5061" y="1914"/>
            <a:ext cx="359" cy="294"/>
          </p:xfrm>
          <a:graphic>
            <a:graphicData uri="http://schemas.openxmlformats.org/presentationml/2006/ole">
              <mc:AlternateContent xmlns:mc="http://schemas.openxmlformats.org/markup-compatibility/2006">
                <mc:Choice xmlns:v="urn:schemas-microsoft-com:vml" Requires="v">
                  <p:oleObj spid="_x0000_s94513" name="Equation" r:id="rId9" imgW="177569" imgH="215619" progId="Equation.3">
                    <p:embed/>
                  </p:oleObj>
                </mc:Choice>
                <mc:Fallback>
                  <p:oleObj name="Equation" r:id="rId9" imgW="177569" imgH="21561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1" y="1914"/>
                          <a:ext cx="359"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AutoShape 17"/>
          <p:cNvSpPr>
            <a:spLocks noChangeArrowheads="1"/>
          </p:cNvSpPr>
          <p:nvPr/>
        </p:nvSpPr>
        <p:spPr bwMode="auto">
          <a:xfrm rot="1800000">
            <a:off x="6774160" y="5542384"/>
            <a:ext cx="990600" cy="533400"/>
          </a:xfrm>
          <a:prstGeom prst="rightArrow">
            <a:avLst>
              <a:gd name="adj1" fmla="val 50000"/>
              <a:gd name="adj2" fmla="val 46429"/>
            </a:avLst>
          </a:prstGeom>
          <a:gradFill rotWithShape="0">
            <a:gsLst>
              <a:gs pos="0">
                <a:srgbClr val="FFCC66"/>
              </a:gs>
              <a:gs pos="50000">
                <a:schemeClr val="accent1"/>
              </a:gs>
              <a:gs pos="100000">
                <a:srgbClr val="FFCC66"/>
              </a:gs>
            </a:gsLst>
            <a:lin ang="5400000" scaled="1"/>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1" hangingPunct="1">
              <a:defRPr/>
            </a:pPr>
            <a:endParaRPr lang="zh-CN" altLang="en-US"/>
          </a:p>
        </p:txBody>
      </p:sp>
      <p:grpSp>
        <p:nvGrpSpPr>
          <p:cNvPr id="18" name="Group 18"/>
          <p:cNvGrpSpPr>
            <a:grpSpLocks/>
          </p:cNvGrpSpPr>
          <p:nvPr/>
        </p:nvGrpSpPr>
        <p:grpSpPr bwMode="auto">
          <a:xfrm>
            <a:off x="8298160" y="5466184"/>
            <a:ext cx="1828800" cy="838200"/>
            <a:chOff x="3120" y="1440"/>
            <a:chExt cx="988" cy="528"/>
          </a:xfrm>
        </p:grpSpPr>
        <p:sp>
          <p:nvSpPr>
            <p:cNvPr id="19" name="Line 19"/>
            <p:cNvSpPr>
              <a:spLocks noChangeShapeType="1"/>
            </p:cNvSpPr>
            <p:nvPr/>
          </p:nvSpPr>
          <p:spPr bwMode="auto">
            <a:xfrm flipV="1">
              <a:off x="3120" y="1440"/>
              <a:ext cx="0" cy="528"/>
            </a:xfrm>
            <a:prstGeom prst="line">
              <a:avLst/>
            </a:prstGeom>
            <a:noFill/>
            <a:ln w="19050">
              <a:solidFill>
                <a:srgbClr val="0000FF"/>
              </a:solidFill>
              <a:prstDash val="dash"/>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0" name="Line 20"/>
            <p:cNvSpPr>
              <a:spLocks noChangeShapeType="1"/>
            </p:cNvSpPr>
            <p:nvPr/>
          </p:nvSpPr>
          <p:spPr bwMode="auto">
            <a:xfrm flipV="1">
              <a:off x="3648" y="1440"/>
              <a:ext cx="0" cy="528"/>
            </a:xfrm>
            <a:prstGeom prst="line">
              <a:avLst/>
            </a:prstGeom>
            <a:noFill/>
            <a:ln w="19050">
              <a:solidFill>
                <a:srgbClr val="0000FF"/>
              </a:solidFill>
              <a:prstDash val="dash"/>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1" name="Line 21"/>
            <p:cNvSpPr>
              <a:spLocks noChangeShapeType="1"/>
            </p:cNvSpPr>
            <p:nvPr/>
          </p:nvSpPr>
          <p:spPr bwMode="auto">
            <a:xfrm flipV="1">
              <a:off x="4108" y="1440"/>
              <a:ext cx="0" cy="528"/>
            </a:xfrm>
            <a:prstGeom prst="line">
              <a:avLst/>
            </a:prstGeom>
            <a:noFill/>
            <a:ln w="19050">
              <a:solidFill>
                <a:srgbClr val="0000FF"/>
              </a:solidFill>
              <a:prstDash val="dash"/>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nvGrpSpPr>
          <p:cNvPr id="22" name="Group 22"/>
          <p:cNvGrpSpPr>
            <a:grpSpLocks/>
          </p:cNvGrpSpPr>
          <p:nvPr/>
        </p:nvGrpSpPr>
        <p:grpSpPr bwMode="auto">
          <a:xfrm>
            <a:off x="8145760" y="5220121"/>
            <a:ext cx="2133600" cy="322263"/>
            <a:chOff x="3024" y="1285"/>
            <a:chExt cx="1135" cy="166"/>
          </a:xfrm>
        </p:grpSpPr>
        <p:graphicFrame>
          <p:nvGraphicFramePr>
            <p:cNvPr id="23" name="Object 23"/>
            <p:cNvGraphicFramePr>
              <a:graphicFrameLocks noChangeAspect="1"/>
            </p:cNvGraphicFramePr>
            <p:nvPr/>
          </p:nvGraphicFramePr>
          <p:xfrm>
            <a:off x="3024" y="1285"/>
            <a:ext cx="147" cy="155"/>
          </p:xfrm>
          <a:graphic>
            <a:graphicData uri="http://schemas.openxmlformats.org/presentationml/2006/ole">
              <mc:AlternateContent xmlns:mc="http://schemas.openxmlformats.org/markup-compatibility/2006">
                <mc:Choice xmlns:v="urn:schemas-microsoft-com:vml" Requires="v">
                  <p:oleObj spid="_x0000_s94514" name="公式" r:id="rId11" imgW="104737" imgH="104734" progId="Equation.3">
                    <p:embed/>
                  </p:oleObj>
                </mc:Choice>
                <mc:Fallback>
                  <p:oleObj name="公式"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 y="1285"/>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3549" y="1296"/>
            <a:ext cx="147" cy="155"/>
          </p:xfrm>
          <a:graphic>
            <a:graphicData uri="http://schemas.openxmlformats.org/presentationml/2006/ole">
              <mc:AlternateContent xmlns:mc="http://schemas.openxmlformats.org/markup-compatibility/2006">
                <mc:Choice xmlns:v="urn:schemas-microsoft-com:vml" Requires="v">
                  <p:oleObj spid="_x0000_s94515" name="公式" r:id="rId13" imgW="104737" imgH="104734" progId="Equation.3">
                    <p:embed/>
                  </p:oleObj>
                </mc:Choice>
                <mc:Fallback>
                  <p:oleObj name="公式"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9" y="1296"/>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5"/>
            <p:cNvGraphicFramePr>
              <a:graphicFrameLocks noChangeAspect="1"/>
            </p:cNvGraphicFramePr>
            <p:nvPr/>
          </p:nvGraphicFramePr>
          <p:xfrm>
            <a:off x="4012" y="1285"/>
            <a:ext cx="147" cy="155"/>
          </p:xfrm>
          <a:graphic>
            <a:graphicData uri="http://schemas.openxmlformats.org/presentationml/2006/ole">
              <mc:AlternateContent xmlns:mc="http://schemas.openxmlformats.org/markup-compatibility/2006">
                <mc:Choice xmlns:v="urn:schemas-microsoft-com:vml" Requires="v">
                  <p:oleObj spid="_x0000_s94516" name="公式" r:id="rId15" imgW="104737" imgH="104734" progId="Equation.3">
                    <p:embed/>
                  </p:oleObj>
                </mc:Choice>
                <mc:Fallback>
                  <p:oleObj name="公式" r:id="rId15" imgW="104737"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12" y="1285"/>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6" name="AutoShape 26"/>
          <p:cNvSpPr>
            <a:spLocks noChangeArrowheads="1"/>
          </p:cNvSpPr>
          <p:nvPr/>
        </p:nvSpPr>
        <p:spPr bwMode="auto">
          <a:xfrm>
            <a:off x="9212560" y="5313784"/>
            <a:ext cx="152400" cy="152400"/>
          </a:xfrm>
          <a:prstGeom prst="flowChartConnector">
            <a:avLst/>
          </a:prstGeom>
          <a:solidFill>
            <a:schemeClr val="bg1"/>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7" name="AutoShape 27"/>
          <p:cNvSpPr>
            <a:spLocks noChangeArrowheads="1"/>
          </p:cNvSpPr>
          <p:nvPr/>
        </p:nvSpPr>
        <p:spPr bwMode="auto">
          <a:xfrm>
            <a:off x="10050760" y="5313784"/>
            <a:ext cx="152400" cy="152400"/>
          </a:xfrm>
          <a:prstGeom prst="flowChartConnector">
            <a:avLst/>
          </a:prstGeom>
          <a:solidFill>
            <a:schemeClr val="bg1"/>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28" name="Group 28"/>
          <p:cNvGrpSpPr>
            <a:grpSpLocks/>
          </p:cNvGrpSpPr>
          <p:nvPr/>
        </p:nvGrpSpPr>
        <p:grpSpPr bwMode="auto">
          <a:xfrm>
            <a:off x="7764760" y="6304384"/>
            <a:ext cx="1238250" cy="285750"/>
            <a:chOff x="2784" y="1968"/>
            <a:chExt cx="780" cy="180"/>
          </a:xfrm>
        </p:grpSpPr>
        <p:graphicFrame>
          <p:nvGraphicFramePr>
            <p:cNvPr id="29" name="Object 29"/>
            <p:cNvGraphicFramePr>
              <a:graphicFrameLocks noChangeAspect="1"/>
            </p:cNvGraphicFramePr>
            <p:nvPr/>
          </p:nvGraphicFramePr>
          <p:xfrm>
            <a:off x="2784" y="1968"/>
            <a:ext cx="161" cy="155"/>
          </p:xfrm>
          <a:graphic>
            <a:graphicData uri="http://schemas.openxmlformats.org/presentationml/2006/ole">
              <mc:AlternateContent xmlns:mc="http://schemas.openxmlformats.org/markup-compatibility/2006">
                <mc:Choice xmlns:v="urn:schemas-microsoft-com:vml" Requires="v">
                  <p:oleObj spid="_x0000_s94517" name="公式" r:id="rId17" imgW="104737" imgH="104734" progId="Equation.3">
                    <p:embed/>
                  </p:oleObj>
                </mc:Choice>
                <mc:Fallback>
                  <p:oleObj name="公式"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84" y="1968"/>
                          <a:ext cx="16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30"/>
            <p:cNvGraphicFramePr>
              <a:graphicFrameLocks noChangeAspect="1"/>
            </p:cNvGraphicFramePr>
            <p:nvPr/>
          </p:nvGraphicFramePr>
          <p:xfrm>
            <a:off x="3360" y="1976"/>
            <a:ext cx="204" cy="172"/>
          </p:xfrm>
          <a:graphic>
            <a:graphicData uri="http://schemas.openxmlformats.org/presentationml/2006/ole">
              <mc:AlternateContent xmlns:mc="http://schemas.openxmlformats.org/markup-compatibility/2006">
                <mc:Choice xmlns:v="urn:schemas-microsoft-com:vml" Requires="v">
                  <p:oleObj spid="_x0000_s94518" name="公式" r:id="rId19" imgW="104737" imgH="104734" progId="Equation.3">
                    <p:embed/>
                  </p:oleObj>
                </mc:Choice>
                <mc:Fallback>
                  <p:oleObj name="公式"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60" y="1976"/>
                          <a:ext cx="20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1" name="Group 31"/>
          <p:cNvGrpSpPr>
            <a:grpSpLocks/>
          </p:cNvGrpSpPr>
          <p:nvPr/>
        </p:nvGrpSpPr>
        <p:grpSpPr bwMode="auto">
          <a:xfrm>
            <a:off x="8128298" y="6304384"/>
            <a:ext cx="2155825" cy="285750"/>
            <a:chOff x="3013" y="1968"/>
            <a:chExt cx="1358" cy="180"/>
          </a:xfrm>
        </p:grpSpPr>
        <p:graphicFrame>
          <p:nvGraphicFramePr>
            <p:cNvPr id="32" name="Object 32"/>
            <p:cNvGraphicFramePr>
              <a:graphicFrameLocks noChangeAspect="1"/>
            </p:cNvGraphicFramePr>
            <p:nvPr/>
          </p:nvGraphicFramePr>
          <p:xfrm>
            <a:off x="3689" y="1968"/>
            <a:ext cx="161" cy="155"/>
          </p:xfrm>
          <a:graphic>
            <a:graphicData uri="http://schemas.openxmlformats.org/presentationml/2006/ole">
              <mc:AlternateContent xmlns:mc="http://schemas.openxmlformats.org/markup-compatibility/2006">
                <mc:Choice xmlns:v="urn:schemas-microsoft-com:vml" Requires="v">
                  <p:oleObj spid="_x0000_s94519" name="公式" r:id="rId21" imgW="104737" imgH="104734" progId="Equation.3">
                    <p:embed/>
                  </p:oleObj>
                </mc:Choice>
                <mc:Fallback>
                  <p:oleObj name="公式"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89" y="1968"/>
                          <a:ext cx="161"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 name="Object 33"/>
            <p:cNvGraphicFramePr>
              <a:graphicFrameLocks noChangeAspect="1"/>
            </p:cNvGraphicFramePr>
            <p:nvPr/>
          </p:nvGraphicFramePr>
          <p:xfrm>
            <a:off x="3013" y="1976"/>
            <a:ext cx="203" cy="172"/>
          </p:xfrm>
          <a:graphic>
            <a:graphicData uri="http://schemas.openxmlformats.org/presentationml/2006/ole">
              <mc:AlternateContent xmlns:mc="http://schemas.openxmlformats.org/markup-compatibility/2006">
                <mc:Choice xmlns:v="urn:schemas-microsoft-com:vml" Requires="v">
                  <p:oleObj spid="_x0000_s94520" name="公式" r:id="rId23" imgW="104737" imgH="104734" progId="Equation.3">
                    <p:embed/>
                  </p:oleObj>
                </mc:Choice>
                <mc:Fallback>
                  <p:oleObj name="公式"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13" y="1976"/>
                          <a:ext cx="203"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 name="Object 34"/>
            <p:cNvGraphicFramePr>
              <a:graphicFrameLocks noChangeAspect="1"/>
            </p:cNvGraphicFramePr>
            <p:nvPr/>
          </p:nvGraphicFramePr>
          <p:xfrm>
            <a:off x="4167" y="1976"/>
            <a:ext cx="204" cy="172"/>
          </p:xfrm>
          <a:graphic>
            <a:graphicData uri="http://schemas.openxmlformats.org/presentationml/2006/ole">
              <mc:AlternateContent xmlns:mc="http://schemas.openxmlformats.org/markup-compatibility/2006">
                <mc:Choice xmlns:v="urn:schemas-microsoft-com:vml" Requires="v">
                  <p:oleObj spid="_x0000_s94521" name="公式" r:id="rId25" imgW="104737" imgH="104734" progId="Equation.3">
                    <p:embed/>
                  </p:oleObj>
                </mc:Choice>
                <mc:Fallback>
                  <p:oleObj name="公式" r:id="rId25" imgW="104737" imgH="10473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67" y="1976"/>
                          <a:ext cx="20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5" name="Group 35"/>
          <p:cNvGrpSpPr>
            <a:grpSpLocks/>
          </p:cNvGrpSpPr>
          <p:nvPr/>
        </p:nvGrpSpPr>
        <p:grpSpPr bwMode="auto">
          <a:xfrm>
            <a:off x="8221960" y="6380584"/>
            <a:ext cx="1981200" cy="152400"/>
            <a:chOff x="3072" y="2016"/>
            <a:chExt cx="1248" cy="96"/>
          </a:xfrm>
        </p:grpSpPr>
        <p:sp>
          <p:nvSpPr>
            <p:cNvPr id="36" name="AutoShape 36"/>
            <p:cNvSpPr>
              <a:spLocks noChangeArrowheads="1"/>
            </p:cNvSpPr>
            <p:nvPr/>
          </p:nvSpPr>
          <p:spPr bwMode="auto">
            <a:xfrm>
              <a:off x="4224" y="2016"/>
              <a:ext cx="96" cy="96"/>
            </a:xfrm>
            <a:prstGeom prst="flowChartConnector">
              <a:avLst/>
            </a:prstGeom>
            <a:solidFill>
              <a:schemeClr val="bg1"/>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7" name="AutoShape 37"/>
            <p:cNvSpPr>
              <a:spLocks noChangeArrowheads="1"/>
            </p:cNvSpPr>
            <p:nvPr/>
          </p:nvSpPr>
          <p:spPr bwMode="auto">
            <a:xfrm>
              <a:off x="3072" y="2016"/>
              <a:ext cx="96" cy="96"/>
            </a:xfrm>
            <a:prstGeom prst="flowChartConnector">
              <a:avLst/>
            </a:prstGeom>
            <a:solidFill>
              <a:schemeClr val="bg1"/>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8" name="AutoShape 38"/>
            <p:cNvSpPr>
              <a:spLocks noChangeArrowheads="1"/>
            </p:cNvSpPr>
            <p:nvPr/>
          </p:nvSpPr>
          <p:spPr bwMode="auto">
            <a:xfrm>
              <a:off x="3696" y="2016"/>
              <a:ext cx="96" cy="96"/>
            </a:xfrm>
            <a:prstGeom prst="flowChartConnector">
              <a:avLst/>
            </a:prstGeom>
            <a:solidFill>
              <a:schemeClr val="bg1"/>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sp>
        <p:nvSpPr>
          <p:cNvPr id="39" name="AutoShape 39"/>
          <p:cNvSpPr>
            <a:spLocks noChangeArrowheads="1"/>
          </p:cNvSpPr>
          <p:nvPr/>
        </p:nvSpPr>
        <p:spPr bwMode="auto">
          <a:xfrm>
            <a:off x="9212560" y="6380584"/>
            <a:ext cx="152400" cy="152400"/>
          </a:xfrm>
          <a:prstGeom prst="flowChartConnector">
            <a:avLst/>
          </a:prstGeom>
          <a:solidFill>
            <a:srgbClr val="FF0000"/>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0" name="Line 40"/>
          <p:cNvSpPr>
            <a:spLocks noChangeShapeType="1"/>
          </p:cNvSpPr>
          <p:nvPr/>
        </p:nvSpPr>
        <p:spPr bwMode="auto">
          <a:xfrm>
            <a:off x="9288760" y="5542384"/>
            <a:ext cx="0" cy="762000"/>
          </a:xfrm>
          <a:prstGeom prst="line">
            <a:avLst/>
          </a:prstGeom>
          <a:noFill/>
          <a:ln w="22225">
            <a:solidFill>
              <a:srgbClr val="FF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nvGrpSpPr>
          <p:cNvPr id="41" name="Group 41"/>
          <p:cNvGrpSpPr>
            <a:grpSpLocks/>
          </p:cNvGrpSpPr>
          <p:nvPr/>
        </p:nvGrpSpPr>
        <p:grpSpPr bwMode="auto">
          <a:xfrm>
            <a:off x="10355560" y="5389984"/>
            <a:ext cx="762000" cy="838200"/>
            <a:chOff x="4416" y="1392"/>
            <a:chExt cx="480" cy="528"/>
          </a:xfrm>
        </p:grpSpPr>
        <p:sp>
          <p:nvSpPr>
            <p:cNvPr id="42" name="Freeform 42"/>
            <p:cNvSpPr>
              <a:spLocks/>
            </p:cNvSpPr>
            <p:nvPr/>
          </p:nvSpPr>
          <p:spPr bwMode="auto">
            <a:xfrm>
              <a:off x="4416" y="1632"/>
              <a:ext cx="480" cy="96"/>
            </a:xfrm>
            <a:custGeom>
              <a:avLst/>
              <a:gdLst>
                <a:gd name="T0" fmla="*/ 0 w 720"/>
                <a:gd name="T1" fmla="*/ 0 h 104"/>
                <a:gd name="T2" fmla="*/ 32 w 720"/>
                <a:gd name="T3" fmla="*/ 89 h 104"/>
                <a:gd name="T4" fmla="*/ 64 w 720"/>
                <a:gd name="T5" fmla="*/ 0 h 104"/>
                <a:gd name="T6" fmla="*/ 96 w 720"/>
                <a:gd name="T7" fmla="*/ 89 h 104"/>
                <a:gd name="T8" fmla="*/ 128 w 720"/>
                <a:gd name="T9" fmla="*/ 0 h 104"/>
                <a:gd name="T10" fmla="*/ 160 w 720"/>
                <a:gd name="T11" fmla="*/ 89 h 104"/>
                <a:gd name="T12" fmla="*/ 192 w 720"/>
                <a:gd name="T13" fmla="*/ 0 h 104"/>
                <a:gd name="T14" fmla="*/ 224 w 720"/>
                <a:gd name="T15" fmla="*/ 89 h 104"/>
                <a:gd name="T16" fmla="*/ 256 w 720"/>
                <a:gd name="T17" fmla="*/ 0 h 104"/>
                <a:gd name="T18" fmla="*/ 288 w 720"/>
                <a:gd name="T19" fmla="*/ 89 h 104"/>
                <a:gd name="T20" fmla="*/ 320 w 720"/>
                <a:gd name="T21" fmla="*/ 0 h 104"/>
                <a:gd name="T22" fmla="*/ 352 w 720"/>
                <a:gd name="T23" fmla="*/ 89 h 104"/>
                <a:gd name="T24" fmla="*/ 384 w 720"/>
                <a:gd name="T25" fmla="*/ 44 h 104"/>
                <a:gd name="T26" fmla="*/ 480 w 720"/>
                <a:gd name="T27" fmla="*/ 44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9525">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Freeform 43"/>
            <p:cNvSpPr>
              <a:spLocks/>
            </p:cNvSpPr>
            <p:nvPr/>
          </p:nvSpPr>
          <p:spPr bwMode="auto">
            <a:xfrm>
              <a:off x="4416" y="1824"/>
              <a:ext cx="480" cy="96"/>
            </a:xfrm>
            <a:custGeom>
              <a:avLst/>
              <a:gdLst>
                <a:gd name="T0" fmla="*/ 0 w 720"/>
                <a:gd name="T1" fmla="*/ 0 h 104"/>
                <a:gd name="T2" fmla="*/ 32 w 720"/>
                <a:gd name="T3" fmla="*/ 89 h 104"/>
                <a:gd name="T4" fmla="*/ 64 w 720"/>
                <a:gd name="T5" fmla="*/ 0 h 104"/>
                <a:gd name="T6" fmla="*/ 96 w 720"/>
                <a:gd name="T7" fmla="*/ 89 h 104"/>
                <a:gd name="T8" fmla="*/ 128 w 720"/>
                <a:gd name="T9" fmla="*/ 0 h 104"/>
                <a:gd name="T10" fmla="*/ 160 w 720"/>
                <a:gd name="T11" fmla="*/ 89 h 104"/>
                <a:gd name="T12" fmla="*/ 192 w 720"/>
                <a:gd name="T13" fmla="*/ 0 h 104"/>
                <a:gd name="T14" fmla="*/ 224 w 720"/>
                <a:gd name="T15" fmla="*/ 89 h 104"/>
                <a:gd name="T16" fmla="*/ 256 w 720"/>
                <a:gd name="T17" fmla="*/ 0 h 104"/>
                <a:gd name="T18" fmla="*/ 288 w 720"/>
                <a:gd name="T19" fmla="*/ 89 h 104"/>
                <a:gd name="T20" fmla="*/ 320 w 720"/>
                <a:gd name="T21" fmla="*/ 0 h 104"/>
                <a:gd name="T22" fmla="*/ 352 w 720"/>
                <a:gd name="T23" fmla="*/ 89 h 104"/>
                <a:gd name="T24" fmla="*/ 384 w 720"/>
                <a:gd name="T25" fmla="*/ 44 h 104"/>
                <a:gd name="T26" fmla="*/ 480 w 720"/>
                <a:gd name="T27" fmla="*/ 44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9525">
              <a:solidFill>
                <a:srgbClr val="FF00FF"/>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4" name="Object 44"/>
            <p:cNvGraphicFramePr>
              <a:graphicFrameLocks noChangeAspect="1"/>
            </p:cNvGraphicFramePr>
            <p:nvPr/>
          </p:nvGraphicFramePr>
          <p:xfrm>
            <a:off x="4512" y="1392"/>
            <a:ext cx="256" cy="243"/>
          </p:xfrm>
          <a:graphic>
            <a:graphicData uri="http://schemas.openxmlformats.org/presentationml/2006/ole">
              <mc:AlternateContent xmlns:mc="http://schemas.openxmlformats.org/markup-compatibility/2006">
                <mc:Choice xmlns:v="urn:schemas-microsoft-com:vml" Requires="v">
                  <p:oleObj spid="_x0000_s94522" name="公式" r:id="rId27" imgW="219192" imgH="171408" progId="Equation.3">
                    <p:embed/>
                  </p:oleObj>
                </mc:Choice>
                <mc:Fallback>
                  <p:oleObj name="公式" r:id="rId27" imgW="219192" imgH="17140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2" y="1392"/>
                          <a:ext cx="25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5" name="AutoShape 45"/>
          <p:cNvSpPr>
            <a:spLocks noChangeArrowheads="1"/>
          </p:cNvSpPr>
          <p:nvPr/>
        </p:nvSpPr>
        <p:spPr bwMode="auto">
          <a:xfrm>
            <a:off x="10050760" y="6380584"/>
            <a:ext cx="152400" cy="152400"/>
          </a:xfrm>
          <a:prstGeom prst="flowChartConnector">
            <a:avLst/>
          </a:prstGeom>
          <a:solidFill>
            <a:srgbClr val="FF0000"/>
          </a:solidFill>
          <a:ln w="22225"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6" name="Line 46"/>
          <p:cNvSpPr>
            <a:spLocks noChangeShapeType="1"/>
          </p:cNvSpPr>
          <p:nvPr/>
        </p:nvSpPr>
        <p:spPr bwMode="auto">
          <a:xfrm>
            <a:off x="10126960" y="5542384"/>
            <a:ext cx="0" cy="762000"/>
          </a:xfrm>
          <a:prstGeom prst="line">
            <a:avLst/>
          </a:prstGeom>
          <a:noFill/>
          <a:ln w="22225">
            <a:solidFill>
              <a:srgbClr val="FF00FF"/>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nvGrpSpPr>
          <p:cNvPr id="47" name="Group 47"/>
          <p:cNvGrpSpPr>
            <a:grpSpLocks/>
          </p:cNvGrpSpPr>
          <p:nvPr/>
        </p:nvGrpSpPr>
        <p:grpSpPr bwMode="auto">
          <a:xfrm>
            <a:off x="6888088" y="1052736"/>
            <a:ext cx="5040313" cy="2017713"/>
            <a:chOff x="2472" y="320"/>
            <a:chExt cx="3175" cy="1271"/>
          </a:xfrm>
        </p:grpSpPr>
        <p:sp>
          <p:nvSpPr>
            <p:cNvPr id="48" name="Rectangle 48"/>
            <p:cNvSpPr>
              <a:spLocks noChangeArrowheads="1"/>
            </p:cNvSpPr>
            <p:nvPr/>
          </p:nvSpPr>
          <p:spPr bwMode="auto">
            <a:xfrm>
              <a:off x="2472" y="320"/>
              <a:ext cx="3175" cy="1225"/>
            </a:xfrm>
            <a:prstGeom prst="rect">
              <a:avLst/>
            </a:prstGeom>
            <a:gradFill rotWithShape="1">
              <a:gsLst>
                <a:gs pos="0">
                  <a:srgbClr val="C9E4FF"/>
                </a:gs>
                <a:gs pos="100000">
                  <a:srgbClr val="E5F2FF"/>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9" name="Line 49"/>
            <p:cNvSpPr>
              <a:spLocks noChangeShapeType="1"/>
            </p:cNvSpPr>
            <p:nvPr/>
          </p:nvSpPr>
          <p:spPr bwMode="auto">
            <a:xfrm>
              <a:off x="2744" y="574"/>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0" name="Object 50"/>
            <p:cNvGraphicFramePr>
              <a:graphicFrameLocks noChangeAspect="1"/>
            </p:cNvGraphicFramePr>
            <p:nvPr/>
          </p:nvGraphicFramePr>
          <p:xfrm>
            <a:off x="3886" y="456"/>
            <a:ext cx="317" cy="268"/>
          </p:xfrm>
          <a:graphic>
            <a:graphicData uri="http://schemas.openxmlformats.org/presentationml/2006/ole">
              <mc:AlternateContent xmlns:mc="http://schemas.openxmlformats.org/markup-compatibility/2006">
                <mc:Choice xmlns:v="urn:schemas-microsoft-com:vml" Requires="v">
                  <p:oleObj spid="_x0000_s94523" name="公式" r:id="rId29" imgW="215619" imgH="215619" progId="Equation.3">
                    <p:embed/>
                  </p:oleObj>
                </mc:Choice>
                <mc:Fallback>
                  <p:oleObj name="公式" r:id="rId29" imgW="215619" imgH="215619"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86" y="456"/>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1"/>
            <p:cNvGraphicFramePr>
              <a:graphicFrameLocks noChangeAspect="1"/>
            </p:cNvGraphicFramePr>
            <p:nvPr/>
          </p:nvGraphicFramePr>
          <p:xfrm>
            <a:off x="3878" y="1055"/>
            <a:ext cx="296" cy="265"/>
          </p:xfrm>
          <a:graphic>
            <a:graphicData uri="http://schemas.openxmlformats.org/presentationml/2006/ole">
              <mc:AlternateContent xmlns:mc="http://schemas.openxmlformats.org/markup-compatibility/2006">
                <mc:Choice xmlns:v="urn:schemas-microsoft-com:vml" Requires="v">
                  <p:oleObj spid="_x0000_s94524" name="公式" r:id="rId31" imgW="203024" imgH="215713" progId="Equation.3">
                    <p:embed/>
                  </p:oleObj>
                </mc:Choice>
                <mc:Fallback>
                  <p:oleObj name="公式" r:id="rId31" imgW="203024" imgH="215713"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878" y="1055"/>
                          <a:ext cx="29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 name="Line 52"/>
            <p:cNvSpPr>
              <a:spLocks noChangeShapeType="1"/>
            </p:cNvSpPr>
            <p:nvPr/>
          </p:nvSpPr>
          <p:spPr bwMode="auto">
            <a:xfrm>
              <a:off x="4184" y="574"/>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3"/>
            <p:cNvSpPr>
              <a:spLocks noChangeShapeType="1"/>
            </p:cNvSpPr>
            <p:nvPr/>
          </p:nvSpPr>
          <p:spPr bwMode="auto">
            <a:xfrm>
              <a:off x="4184" y="1194"/>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4" name="Object 54"/>
            <p:cNvGraphicFramePr>
              <a:graphicFrameLocks noChangeAspect="1"/>
            </p:cNvGraphicFramePr>
            <p:nvPr/>
          </p:nvGraphicFramePr>
          <p:xfrm>
            <a:off x="4288" y="1111"/>
            <a:ext cx="147" cy="155"/>
          </p:xfrm>
          <a:graphic>
            <a:graphicData uri="http://schemas.openxmlformats.org/presentationml/2006/ole">
              <mc:AlternateContent xmlns:mc="http://schemas.openxmlformats.org/markup-compatibility/2006">
                <mc:Choice xmlns:v="urn:schemas-microsoft-com:vml" Requires="v">
                  <p:oleObj spid="_x0000_s94525" name="公式" r:id="rId33" imgW="104737" imgH="104734" progId="Equation.3">
                    <p:embed/>
                  </p:oleObj>
                </mc:Choice>
                <mc:Fallback>
                  <p:oleObj name="公式"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88"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55"/>
            <p:cNvGraphicFramePr>
              <a:graphicFrameLocks noChangeAspect="1"/>
            </p:cNvGraphicFramePr>
            <p:nvPr/>
          </p:nvGraphicFramePr>
          <p:xfrm>
            <a:off x="5076" y="1111"/>
            <a:ext cx="147" cy="155"/>
          </p:xfrm>
          <a:graphic>
            <a:graphicData uri="http://schemas.openxmlformats.org/presentationml/2006/ole">
              <mc:AlternateContent xmlns:mc="http://schemas.openxmlformats.org/markup-compatibility/2006">
                <mc:Choice xmlns:v="urn:schemas-microsoft-com:vml" Requires="v">
                  <p:oleObj spid="_x0000_s94526" name="公式" r:id="rId35" imgW="104737" imgH="104734" progId="Equation.3">
                    <p:embed/>
                  </p:oleObj>
                </mc:Choice>
                <mc:Fallback>
                  <p:oleObj name="公式" r:id="rId35" imgW="104737" imgH="104734"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076"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56"/>
            <p:cNvGraphicFramePr>
              <a:graphicFrameLocks noChangeAspect="1"/>
            </p:cNvGraphicFramePr>
            <p:nvPr/>
          </p:nvGraphicFramePr>
          <p:xfrm>
            <a:off x="5326" y="456"/>
            <a:ext cx="317" cy="268"/>
          </p:xfrm>
          <a:graphic>
            <a:graphicData uri="http://schemas.openxmlformats.org/presentationml/2006/ole">
              <mc:AlternateContent xmlns:mc="http://schemas.openxmlformats.org/markup-compatibility/2006">
                <mc:Choice xmlns:v="urn:schemas-microsoft-com:vml" Requires="v">
                  <p:oleObj spid="_x0000_s94527" name="公式" r:id="rId37" imgW="215619" imgH="215619" progId="Equation.3">
                    <p:embed/>
                  </p:oleObj>
                </mc:Choice>
                <mc:Fallback>
                  <p:oleObj name="公式" r:id="rId37" imgW="215619" imgH="215619"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326" y="456"/>
                          <a:ext cx="31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57"/>
            <p:cNvGraphicFramePr>
              <a:graphicFrameLocks noChangeAspect="1"/>
            </p:cNvGraphicFramePr>
            <p:nvPr/>
          </p:nvGraphicFramePr>
          <p:xfrm>
            <a:off x="5343" y="1055"/>
            <a:ext cx="296" cy="265"/>
          </p:xfrm>
          <a:graphic>
            <a:graphicData uri="http://schemas.openxmlformats.org/presentationml/2006/ole">
              <mc:AlternateContent xmlns:mc="http://schemas.openxmlformats.org/markup-compatibility/2006">
                <mc:Choice xmlns:v="urn:schemas-microsoft-com:vml" Requires="v">
                  <p:oleObj spid="_x0000_s94528" name="公式" r:id="rId39" imgW="203024" imgH="215713" progId="Equation.3">
                    <p:embed/>
                  </p:oleObj>
                </mc:Choice>
                <mc:Fallback>
                  <p:oleObj name="公式" r:id="rId39" imgW="203024" imgH="215713"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343" y="1055"/>
                          <a:ext cx="29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58"/>
            <p:cNvGraphicFramePr>
              <a:graphicFrameLocks noChangeAspect="1"/>
            </p:cNvGraphicFramePr>
            <p:nvPr/>
          </p:nvGraphicFramePr>
          <p:xfrm>
            <a:off x="4666" y="1088"/>
            <a:ext cx="164" cy="172"/>
          </p:xfrm>
          <a:graphic>
            <a:graphicData uri="http://schemas.openxmlformats.org/presentationml/2006/ole">
              <mc:AlternateContent xmlns:mc="http://schemas.openxmlformats.org/markup-compatibility/2006">
                <mc:Choice xmlns:v="urn:schemas-microsoft-com:vml" Requires="v">
                  <p:oleObj spid="_x0000_s94529" name="公式" r:id="rId41" imgW="104737" imgH="104734" progId="Equation.3">
                    <p:embed/>
                  </p:oleObj>
                </mc:Choice>
                <mc:Fallback>
                  <p:oleObj name="公式" r:id="rId41" imgW="104737" imgH="10473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666" y="1088"/>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 name="Text Box 59"/>
            <p:cNvSpPr txBox="1">
              <a:spLocks noChangeArrowheads="1"/>
            </p:cNvSpPr>
            <p:nvPr/>
          </p:nvSpPr>
          <p:spPr bwMode="auto">
            <a:xfrm>
              <a:off x="3464" y="1303"/>
              <a:ext cx="1210" cy="28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a:solidFill>
                    <a:srgbClr val="FF0066"/>
                  </a:solidFill>
                </a:rPr>
                <a:t>受激吸收</a:t>
              </a:r>
            </a:p>
          </p:txBody>
        </p:sp>
        <p:sp>
          <p:nvSpPr>
            <p:cNvPr id="60" name="Line 60"/>
            <p:cNvSpPr>
              <a:spLocks noChangeShapeType="1"/>
            </p:cNvSpPr>
            <p:nvPr/>
          </p:nvSpPr>
          <p:spPr bwMode="auto">
            <a:xfrm>
              <a:off x="2744" y="1181"/>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1" name="Object 61"/>
            <p:cNvGraphicFramePr>
              <a:graphicFrameLocks noChangeAspect="1"/>
            </p:cNvGraphicFramePr>
            <p:nvPr/>
          </p:nvGraphicFramePr>
          <p:xfrm>
            <a:off x="2848" y="1111"/>
            <a:ext cx="147" cy="155"/>
          </p:xfrm>
          <a:graphic>
            <a:graphicData uri="http://schemas.openxmlformats.org/presentationml/2006/ole">
              <mc:AlternateContent xmlns:mc="http://schemas.openxmlformats.org/markup-compatibility/2006">
                <mc:Choice xmlns:v="urn:schemas-microsoft-com:vml" Requires="v">
                  <p:oleObj spid="_x0000_s94530" name="公式" r:id="rId43" imgW="104737" imgH="104734" progId="Equation.3">
                    <p:embed/>
                  </p:oleObj>
                </mc:Choice>
                <mc:Fallback>
                  <p:oleObj name="公式" r:id="rId43" imgW="104737" imgH="10473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48"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62"/>
            <p:cNvGraphicFramePr>
              <a:graphicFrameLocks noChangeAspect="1"/>
            </p:cNvGraphicFramePr>
            <p:nvPr/>
          </p:nvGraphicFramePr>
          <p:xfrm>
            <a:off x="3636" y="1111"/>
            <a:ext cx="147" cy="155"/>
          </p:xfrm>
          <a:graphic>
            <a:graphicData uri="http://schemas.openxmlformats.org/presentationml/2006/ole">
              <mc:AlternateContent xmlns:mc="http://schemas.openxmlformats.org/markup-compatibility/2006">
                <mc:Choice xmlns:v="urn:schemas-microsoft-com:vml" Requires="v">
                  <p:oleObj spid="_x0000_s94531" name="公式" r:id="rId45" imgW="104737" imgH="104734" progId="Equation.3">
                    <p:embed/>
                  </p:oleObj>
                </mc:Choice>
                <mc:Fallback>
                  <p:oleObj name="公式" r:id="rId45" imgW="104737" imgH="104734"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36"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 name="Object 63"/>
            <p:cNvGraphicFramePr>
              <a:graphicFrameLocks noChangeAspect="1"/>
            </p:cNvGraphicFramePr>
            <p:nvPr/>
          </p:nvGraphicFramePr>
          <p:xfrm>
            <a:off x="3241" y="1111"/>
            <a:ext cx="148" cy="155"/>
          </p:xfrm>
          <a:graphic>
            <a:graphicData uri="http://schemas.openxmlformats.org/presentationml/2006/ole">
              <mc:AlternateContent xmlns:mc="http://schemas.openxmlformats.org/markup-compatibility/2006">
                <mc:Choice xmlns:v="urn:schemas-microsoft-com:vml" Requires="v">
                  <p:oleObj spid="_x0000_s94532" name="公式" r:id="rId47" imgW="104737" imgH="104734" progId="Equation.3">
                    <p:embed/>
                  </p:oleObj>
                </mc:Choice>
                <mc:Fallback>
                  <p:oleObj name="公式" r:id="rId47" imgW="104737" imgH="104734"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241" y="1111"/>
                          <a:ext cx="14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4" name="Group 64"/>
          <p:cNvGrpSpPr>
            <a:grpSpLocks/>
          </p:cNvGrpSpPr>
          <p:nvPr/>
        </p:nvGrpSpPr>
        <p:grpSpPr bwMode="auto">
          <a:xfrm>
            <a:off x="8543851" y="1484536"/>
            <a:ext cx="1152525" cy="549275"/>
            <a:chOff x="2789" y="589"/>
            <a:chExt cx="726" cy="346"/>
          </a:xfrm>
        </p:grpSpPr>
        <p:sp>
          <p:nvSpPr>
            <p:cNvPr id="65" name="Freeform 65"/>
            <p:cNvSpPr>
              <a:spLocks/>
            </p:cNvSpPr>
            <p:nvPr/>
          </p:nvSpPr>
          <p:spPr bwMode="auto">
            <a:xfrm>
              <a:off x="2789" y="845"/>
              <a:ext cx="726" cy="90"/>
            </a:xfrm>
            <a:custGeom>
              <a:avLst/>
              <a:gdLst>
                <a:gd name="T0" fmla="*/ 0 w 720"/>
                <a:gd name="T1" fmla="*/ 0 h 104"/>
                <a:gd name="T2" fmla="*/ 48 w 720"/>
                <a:gd name="T3" fmla="*/ 83 h 104"/>
                <a:gd name="T4" fmla="*/ 97 w 720"/>
                <a:gd name="T5" fmla="*/ 0 h 104"/>
                <a:gd name="T6" fmla="*/ 145 w 720"/>
                <a:gd name="T7" fmla="*/ 83 h 104"/>
                <a:gd name="T8" fmla="*/ 194 w 720"/>
                <a:gd name="T9" fmla="*/ 0 h 104"/>
                <a:gd name="T10" fmla="*/ 242 w 720"/>
                <a:gd name="T11" fmla="*/ 83 h 104"/>
                <a:gd name="T12" fmla="*/ 290 w 720"/>
                <a:gd name="T13" fmla="*/ 0 h 104"/>
                <a:gd name="T14" fmla="*/ 339 w 720"/>
                <a:gd name="T15" fmla="*/ 83 h 104"/>
                <a:gd name="T16" fmla="*/ 387 w 720"/>
                <a:gd name="T17" fmla="*/ 0 h 104"/>
                <a:gd name="T18" fmla="*/ 436 w 720"/>
                <a:gd name="T19" fmla="*/ 83 h 104"/>
                <a:gd name="T20" fmla="*/ 484 w 720"/>
                <a:gd name="T21" fmla="*/ 0 h 104"/>
                <a:gd name="T22" fmla="*/ 532 w 720"/>
                <a:gd name="T23" fmla="*/ 83 h 104"/>
                <a:gd name="T24" fmla="*/ 581 w 720"/>
                <a:gd name="T25" fmla="*/ 42 h 104"/>
                <a:gd name="T26" fmla="*/ 726 w 720"/>
                <a:gd name="T27" fmla="*/ 42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22225">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 name="Object 66"/>
            <p:cNvGraphicFramePr>
              <a:graphicFrameLocks noChangeAspect="1"/>
            </p:cNvGraphicFramePr>
            <p:nvPr/>
          </p:nvGraphicFramePr>
          <p:xfrm>
            <a:off x="2925" y="589"/>
            <a:ext cx="335" cy="210"/>
          </p:xfrm>
          <a:graphic>
            <a:graphicData uri="http://schemas.openxmlformats.org/presentationml/2006/ole">
              <mc:AlternateContent xmlns:mc="http://schemas.openxmlformats.org/markup-compatibility/2006">
                <mc:Choice xmlns:v="urn:schemas-microsoft-com:vml" Requires="v">
                  <p:oleObj spid="_x0000_s94533" name="公式" r:id="rId49" imgW="228640" imgH="171408" progId="Equation.3">
                    <p:embed/>
                  </p:oleObj>
                </mc:Choice>
                <mc:Fallback>
                  <p:oleObj name="公式" r:id="rId49" imgW="228640" imgH="171408"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2925" y="589"/>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7" name="Group 67"/>
          <p:cNvGrpSpPr>
            <a:grpSpLocks/>
          </p:cNvGrpSpPr>
          <p:nvPr/>
        </p:nvGrpSpPr>
        <p:grpSpPr bwMode="auto">
          <a:xfrm>
            <a:off x="10371063" y="1309911"/>
            <a:ext cx="260350" cy="1225550"/>
            <a:chOff x="4666" y="482"/>
            <a:chExt cx="164" cy="772"/>
          </a:xfrm>
        </p:grpSpPr>
        <p:grpSp>
          <p:nvGrpSpPr>
            <p:cNvPr id="68" name="Group 68"/>
            <p:cNvGrpSpPr>
              <a:grpSpLocks/>
            </p:cNvGrpSpPr>
            <p:nvPr/>
          </p:nvGrpSpPr>
          <p:grpSpPr bwMode="auto">
            <a:xfrm>
              <a:off x="4686" y="1063"/>
              <a:ext cx="136" cy="191"/>
              <a:chOff x="4686" y="1063"/>
              <a:chExt cx="136" cy="191"/>
            </a:xfrm>
          </p:grpSpPr>
          <p:sp>
            <p:nvSpPr>
              <p:cNvPr id="72" name="AutoShape 69"/>
              <p:cNvSpPr>
                <a:spLocks noChangeArrowheads="1"/>
              </p:cNvSpPr>
              <p:nvPr/>
            </p:nvSpPr>
            <p:spPr bwMode="auto">
              <a:xfrm>
                <a:off x="4712" y="1063"/>
                <a:ext cx="96" cy="96"/>
              </a:xfrm>
              <a:prstGeom prst="flowChartConnector">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cap="sq">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3" name="Oval 70"/>
              <p:cNvSpPr>
                <a:spLocks noChangeArrowheads="1"/>
              </p:cNvSpPr>
              <p:nvPr/>
            </p:nvSpPr>
            <p:spPr bwMode="auto">
              <a:xfrm>
                <a:off x="4694" y="1117"/>
                <a:ext cx="115" cy="137"/>
              </a:xfrm>
              <a:prstGeom prst="ellipse">
                <a:avLst/>
              </a:prstGeom>
              <a:solidFill>
                <a:srgbClr val="C9E4FF"/>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4" name="Line 71"/>
              <p:cNvSpPr>
                <a:spLocks noChangeShapeType="1"/>
              </p:cNvSpPr>
              <p:nvPr/>
            </p:nvSpPr>
            <p:spPr bwMode="auto">
              <a:xfrm>
                <a:off x="4686" y="1195"/>
                <a:ext cx="136" cy="0"/>
              </a:xfrm>
              <a:prstGeom prst="line">
                <a:avLst/>
              </a:prstGeom>
              <a:noFill/>
              <a:ln w="38100" cap="sq">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nvGrpSpPr>
            <p:cNvPr id="69" name="Group 72"/>
            <p:cNvGrpSpPr>
              <a:grpSpLocks/>
            </p:cNvGrpSpPr>
            <p:nvPr/>
          </p:nvGrpSpPr>
          <p:grpSpPr bwMode="auto">
            <a:xfrm>
              <a:off x="4666" y="482"/>
              <a:ext cx="164" cy="664"/>
              <a:chOff x="4666" y="482"/>
              <a:chExt cx="164" cy="664"/>
            </a:xfrm>
          </p:grpSpPr>
          <p:sp>
            <p:nvSpPr>
              <p:cNvPr id="70" name="Line 73"/>
              <p:cNvSpPr>
                <a:spLocks noChangeShapeType="1"/>
              </p:cNvSpPr>
              <p:nvPr/>
            </p:nvSpPr>
            <p:spPr bwMode="auto">
              <a:xfrm flipV="1">
                <a:off x="4740" y="618"/>
                <a:ext cx="0" cy="528"/>
              </a:xfrm>
              <a:prstGeom prst="line">
                <a:avLst/>
              </a:prstGeom>
              <a:noFill/>
              <a:ln w="22225">
                <a:solidFill>
                  <a:srgbClr val="FF0000"/>
                </a:solidFill>
                <a:prstDash val="dash"/>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aphicFrame>
            <p:nvGraphicFramePr>
              <p:cNvPr id="71" name="Object 74"/>
              <p:cNvGraphicFramePr>
                <a:graphicFrameLocks noChangeAspect="1"/>
              </p:cNvGraphicFramePr>
              <p:nvPr/>
            </p:nvGraphicFramePr>
            <p:xfrm>
              <a:off x="4666" y="482"/>
              <a:ext cx="164" cy="172"/>
            </p:xfrm>
            <a:graphic>
              <a:graphicData uri="http://schemas.openxmlformats.org/presentationml/2006/ole">
                <mc:AlternateContent xmlns:mc="http://schemas.openxmlformats.org/markup-compatibility/2006">
                  <mc:Choice xmlns:v="urn:schemas-microsoft-com:vml" Requires="v">
                    <p:oleObj spid="_x0000_s94534" name="公式" r:id="rId51" imgW="104737" imgH="104734" progId="Equation.3">
                      <p:embed/>
                    </p:oleObj>
                  </mc:Choice>
                  <mc:Fallback>
                    <p:oleObj name="公式" r:id="rId51" imgW="104737" imgH="104734"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666" y="482"/>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75" name="太阳形 14">
            <a:hlinkClick r:id="rId53" action="ppaction://hlinksldjump" tooltip="受激吸收"/>
          </p:cNvPr>
          <p:cNvSpPr>
            <a:spLocks noChangeArrowheads="1"/>
          </p:cNvSpPr>
          <p:nvPr/>
        </p:nvSpPr>
        <p:spPr bwMode="auto">
          <a:xfrm>
            <a:off x="9336360" y="3068960"/>
            <a:ext cx="474663"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
        <p:nvSpPr>
          <p:cNvPr id="76" name="Text Box 2"/>
          <p:cNvSpPr txBox="1">
            <a:spLocks noChangeArrowheads="1"/>
          </p:cNvSpPr>
          <p:nvPr/>
        </p:nvSpPr>
        <p:spPr bwMode="auto">
          <a:xfrm>
            <a:off x="119336" y="5445224"/>
            <a:ext cx="6120680"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a:t>
            </a:r>
            <a:r>
              <a:rPr lang="zh-CN" altLang="en-US" dirty="0"/>
              <a:t>）在热平衡条件下，在正常情况下，两</a:t>
            </a:r>
            <a:r>
              <a:rPr lang="zh-CN" altLang="en-US" dirty="0" smtClean="0"/>
              <a:t>能</a:t>
            </a:r>
            <a:endParaRPr lang="en-US" altLang="zh-CN" dirty="0" smtClean="0"/>
          </a:p>
          <a:p>
            <a:pPr eaLnBrk="1" hangingPunct="1">
              <a:spcBef>
                <a:spcPct val="50000"/>
              </a:spcBef>
            </a:pPr>
            <a:r>
              <a:rPr lang="en-US" altLang="zh-CN" dirty="0"/>
              <a:t> </a:t>
            </a:r>
            <a:r>
              <a:rPr lang="en-US" altLang="zh-CN" dirty="0" smtClean="0"/>
              <a:t>    </a:t>
            </a:r>
            <a:r>
              <a:rPr lang="zh-CN" altLang="en-US" dirty="0" smtClean="0"/>
              <a:t>级</a:t>
            </a:r>
            <a:r>
              <a:rPr lang="zh-CN" altLang="en-US" dirty="0"/>
              <a:t>间</a:t>
            </a:r>
            <a:r>
              <a:rPr lang="zh-CN" altLang="en-US" dirty="0" smtClean="0"/>
              <a:t>受激吸收的</a:t>
            </a:r>
            <a:r>
              <a:rPr lang="zh-CN" altLang="en-US" dirty="0"/>
              <a:t>概率大于受激辐射的概率。</a:t>
            </a:r>
          </a:p>
        </p:txBody>
      </p:sp>
    </p:spTree>
    <p:extLst>
      <p:ext uri="{BB962C8B-B14F-4D97-AF65-F5344CB8AC3E}">
        <p14:creationId xmlns:p14="http://schemas.microsoft.com/office/powerpoint/2010/main" val="276093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linds(horizont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 calcmode="lin" valueType="num">
                                      <p:cBhvr>
                                        <p:cTn id="17" dur="500" fill="hold"/>
                                        <p:tgtEl>
                                          <p:spTgt spid="64"/>
                                        </p:tgtEl>
                                        <p:attrNameLst>
                                          <p:attrName>ppt_x</p:attrName>
                                        </p:attrNameLst>
                                      </p:cBhvr>
                                      <p:tavLst>
                                        <p:tav tm="0">
                                          <p:val>
                                            <p:strVal val="#ppt_x-.2"/>
                                          </p:val>
                                        </p:tav>
                                        <p:tav tm="100000">
                                          <p:val>
                                            <p:strVal val="#ppt_x"/>
                                          </p:val>
                                        </p:tav>
                                      </p:tavLst>
                                    </p:anim>
                                    <p:anim calcmode="lin" valueType="num">
                                      <p:cBhvr>
                                        <p:cTn id="18" dur="5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19" dur="500"/>
                                        <p:tgtEl>
                                          <p:spTgt spid="64"/>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down)">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9"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additive="base">
                                        <p:cTn id="28" dur="500" fill="hold"/>
                                        <p:tgtEl>
                                          <p:spTgt spid="75"/>
                                        </p:tgtEl>
                                        <p:attrNameLst>
                                          <p:attrName>ppt_x</p:attrName>
                                        </p:attrNameLst>
                                      </p:cBhvr>
                                      <p:tavLst>
                                        <p:tav tm="0">
                                          <p:val>
                                            <p:strVal val="0-#ppt_w/2"/>
                                          </p:val>
                                        </p:tav>
                                        <p:tav tm="100000">
                                          <p:val>
                                            <p:strVal val="#ppt_x"/>
                                          </p:val>
                                        </p:tav>
                                      </p:tavLst>
                                    </p:anim>
                                    <p:anim calcmode="lin" valueType="num">
                                      <p:cBhvr additive="base">
                                        <p:cTn id="29"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2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3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left)">
                                      <p:cBhvr>
                                        <p:cTn id="72" dur="500"/>
                                        <p:tgtEl>
                                          <p:spTgt spid="17"/>
                                        </p:tgtEl>
                                      </p:cBhvr>
                                    </p:animEffect>
                                  </p:childTnLst>
                                </p:cTn>
                              </p:par>
                            </p:childTnLst>
                          </p:cTn>
                        </p:par>
                        <p:par>
                          <p:cTn id="73" fill="hold">
                            <p:stCondLst>
                              <p:cond delay="500"/>
                            </p:stCondLst>
                            <p:childTnLst>
                              <p:par>
                                <p:cTn id="74" presetID="22" presetClass="entr" presetSubtype="4" fill="hold"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wipe(down)">
                                      <p:cBhvr>
                                        <p:cTn id="76" dur="500"/>
                                        <p:tgtEl>
                                          <p:spTgt spid="35"/>
                                        </p:tgtEl>
                                      </p:cBhvr>
                                    </p:animEffec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81" fill="hold">
                            <p:stCondLst>
                              <p:cond delay="1500"/>
                            </p:stCondLst>
                            <p:childTnLst>
                              <p:par>
                                <p:cTn id="82" presetID="22" presetClass="entr" presetSubtype="4"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Effect transition="in" filter="wipe(down)">
                                      <p:cBhvr>
                                        <p:cTn id="84" dur="500"/>
                                        <p:tgtEl>
                                          <p:spTgt spid="22"/>
                                        </p:tgtEl>
                                      </p:cBhvr>
                                    </p:animEffect>
                                  </p:childTnLst>
                                </p:cTn>
                              </p:par>
                            </p:childTnLst>
                          </p:cTn>
                        </p:par>
                        <p:par>
                          <p:cTn id="85" fill="hold">
                            <p:stCondLst>
                              <p:cond delay="2000"/>
                            </p:stCondLst>
                            <p:childTnLst>
                              <p:par>
                                <p:cTn id="86" presetID="22" presetClass="entr" presetSubtype="1" fill="hold" grpId="0" nodeType="after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up)">
                                      <p:cBhvr>
                                        <p:cTn id="88" dur="500"/>
                                        <p:tgtEl>
                                          <p:spTgt spid="26"/>
                                        </p:tgtEl>
                                      </p:cBhvr>
                                    </p:animEffect>
                                  </p:childTnLst>
                                </p:cTn>
                              </p:par>
                            </p:childTnLst>
                          </p:cTn>
                        </p:par>
                        <p:par>
                          <p:cTn id="89" fill="hold">
                            <p:stCondLst>
                              <p:cond delay="2500"/>
                            </p:stCondLst>
                            <p:childTnLst>
                              <p:par>
                                <p:cTn id="90" presetID="22" presetClass="entr" presetSubtype="1"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up)">
                                      <p:cBhvr>
                                        <p:cTn id="92"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par>
                          <p:cTn id="93" fill="hold">
                            <p:stCondLst>
                              <p:cond delay="3000"/>
                            </p:stCondLst>
                            <p:childTnLst>
                              <p:par>
                                <p:cTn id="94" presetID="22" presetClass="entr" presetSubtype="1" fill="hold" grpId="0" nodeType="after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wipe(up)">
                                      <p:cBhvr>
                                        <p:cTn id="96" dur="500"/>
                                        <p:tgtEl>
                                          <p:spTgt spid="39"/>
                                        </p:tgtEl>
                                      </p:cBhvr>
                                    </p:animEffect>
                                  </p:childTnLst>
                                </p:cTn>
                              </p:par>
                            </p:childTnLst>
                          </p:cTn>
                        </p:par>
                        <p:par>
                          <p:cTn id="97" fill="hold">
                            <p:stCondLst>
                              <p:cond delay="3500"/>
                            </p:stCondLst>
                            <p:childTnLst>
                              <p:par>
                                <p:cTn id="98" presetID="22" presetClass="entr" presetSubtype="8" fill="hold" nodeType="afterEffect">
                                  <p:stCondLst>
                                    <p:cond delay="0"/>
                                  </p:stCondLst>
                                  <p:childTnLst>
                                    <p:set>
                                      <p:cBhvr>
                                        <p:cTn id="99" dur="1" fill="hold">
                                          <p:stCondLst>
                                            <p:cond delay="0"/>
                                          </p:stCondLst>
                                        </p:cTn>
                                        <p:tgtEl>
                                          <p:spTgt spid="9"/>
                                        </p:tgtEl>
                                        <p:attrNameLst>
                                          <p:attrName>style.visibility</p:attrName>
                                        </p:attrNameLst>
                                      </p:cBhvr>
                                      <p:to>
                                        <p:strVal val="visible"/>
                                      </p:to>
                                    </p:set>
                                    <p:animEffect transition="in" filter="wipe(left)">
                                      <p:cBhvr>
                                        <p:cTn id="100" dur="500"/>
                                        <p:tgtEl>
                                          <p:spTgt spid="9"/>
                                        </p:tgtEl>
                                      </p:cBhvr>
                                    </p:animEffect>
                                  </p:childTnLst>
                                </p:cTn>
                              </p:par>
                            </p:childTnLst>
                          </p:cTn>
                        </p:par>
                        <p:par>
                          <p:cTn id="101" fill="hold">
                            <p:stCondLst>
                              <p:cond delay="4000"/>
                            </p:stCondLst>
                            <p:childTnLst>
                              <p:par>
                                <p:cTn id="102" presetID="22" presetClass="entr" presetSubtype="1"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up)">
                                      <p:cBhvr>
                                        <p:cTn id="104" dur="500"/>
                                        <p:tgtEl>
                                          <p:spTgt spid="27"/>
                                        </p:tgtEl>
                                      </p:cBhvr>
                                    </p:animEffect>
                                  </p:childTnLst>
                                </p:cTn>
                              </p:par>
                            </p:childTnLst>
                          </p:cTn>
                        </p:par>
                        <p:par>
                          <p:cTn id="105" fill="hold">
                            <p:stCondLst>
                              <p:cond delay="4500"/>
                            </p:stCondLst>
                            <p:childTnLst>
                              <p:par>
                                <p:cTn id="106" presetID="22" presetClass="entr" presetSubtype="1" fill="hold" grpId="0" nodeType="afterEffect">
                                  <p:stCondLst>
                                    <p:cond delay="0"/>
                                  </p:stCondLst>
                                  <p:childTnLst>
                                    <p:set>
                                      <p:cBhvr>
                                        <p:cTn id="107" dur="1" fill="hold">
                                          <p:stCondLst>
                                            <p:cond delay="0"/>
                                          </p:stCondLst>
                                        </p:cTn>
                                        <p:tgtEl>
                                          <p:spTgt spid="46"/>
                                        </p:tgtEl>
                                        <p:attrNameLst>
                                          <p:attrName>style.visibility</p:attrName>
                                        </p:attrNameLst>
                                      </p:cBhvr>
                                      <p:to>
                                        <p:strVal val="visible"/>
                                      </p:to>
                                    </p:set>
                                    <p:animEffect transition="in" filter="wipe(up)">
                                      <p:cBhvr>
                                        <p:cTn id="108"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par>
                          <p:cTn id="109" fill="hold">
                            <p:stCondLst>
                              <p:cond delay="5000"/>
                            </p:stCondLst>
                            <p:childTnLst>
                              <p:par>
                                <p:cTn id="110" presetID="22" presetClass="entr" presetSubtype="8" fill="hold" nodeType="afterEffect">
                                  <p:stCondLst>
                                    <p:cond delay="0"/>
                                  </p:stCondLst>
                                  <p:childTnLst>
                                    <p:set>
                                      <p:cBhvr>
                                        <p:cTn id="111" dur="1" fill="hold">
                                          <p:stCondLst>
                                            <p:cond delay="0"/>
                                          </p:stCondLst>
                                        </p:cTn>
                                        <p:tgtEl>
                                          <p:spTgt spid="41"/>
                                        </p:tgtEl>
                                        <p:attrNameLst>
                                          <p:attrName>style.visibility</p:attrName>
                                        </p:attrNameLst>
                                      </p:cBhvr>
                                      <p:to>
                                        <p:strVal val="visible"/>
                                      </p:to>
                                    </p:set>
                                    <p:animEffect transition="in" filter="wipe(left)">
                                      <p:cBhvr>
                                        <p:cTn id="112" dur="500"/>
                                        <p:tgtEl>
                                          <p:spTgt spid="41"/>
                                        </p:tgtEl>
                                      </p:cBhvr>
                                    </p:animEffect>
                                  </p:childTnLst>
                                </p:cTn>
                              </p:par>
                            </p:childTnLst>
                          </p:cTn>
                        </p:par>
                        <p:par>
                          <p:cTn id="113" fill="hold">
                            <p:stCondLst>
                              <p:cond delay="5500"/>
                            </p:stCondLst>
                            <p:childTnLst>
                              <p:par>
                                <p:cTn id="114" presetID="22" presetClass="entr" presetSubtype="1"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wipe(up)">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6" grpId="0" animBg="1" autoUpdateAnimBg="0"/>
      <p:bldP spid="7" grpId="0" autoUpdateAnimBg="0"/>
      <p:bldP spid="8" grpId="0" autoUpdateAnimBg="0"/>
      <p:bldP spid="17" grpId="0" animBg="1"/>
      <p:bldP spid="26" grpId="0" animBg="1"/>
      <p:bldP spid="27" grpId="0" animBg="1"/>
      <p:bldP spid="39" grpId="0" animBg="1"/>
      <p:bldP spid="40" grpId="0" animBg="1"/>
      <p:bldP spid="45" grpId="0" animBg="1"/>
      <p:bldP spid="46" grpId="0" animBg="1"/>
      <p:bldP spid="75" grpId="0" animBg="1"/>
      <p:bldP spid="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a:hlinkClick r:id="" action="ppaction://hlinkshowjump?jump=lastslideviewed" highlightClick="1"/>
          </p:cNvPr>
          <p:cNvSpPr>
            <a:spLocks noChangeArrowheads="1"/>
          </p:cNvSpPr>
          <p:nvPr/>
        </p:nvSpPr>
        <p:spPr bwMode="auto">
          <a:xfrm>
            <a:off x="9552037" y="6338055"/>
            <a:ext cx="1152525" cy="549275"/>
          </a:xfrm>
          <a:prstGeom prst="actionButtonBackPrevious">
            <a:avLst/>
          </a:prstGeom>
          <a:solidFill>
            <a:schemeClr val="accent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Tree>
    <p:controls>
      <mc:AlternateContent xmlns:mc="http://schemas.openxmlformats.org/markup-compatibility/2006">
        <mc:Choice xmlns:v="urn:schemas-microsoft-com:vml" Requires="v">
          <p:control spid="95246" name="ShockwaveFlash1" r:id="rId2" imgW="7199280" imgH="5040360"/>
        </mc:Choice>
        <mc:Fallback>
          <p:control name="ShockwaveFlash1" r:id="rId2" imgW="7199280" imgH="5040360">
            <p:pic>
              <p:nvPicPr>
                <p:cNvPr id="2" name="ShockwaveFlash1"/>
                <p:cNvPicPr preferRelativeResize="0">
                  <a:picLocks noChangeArrowheads="1" noChangeShapeType="1"/>
                </p:cNvPicPr>
                <p:nvPr/>
              </p:nvPicPr>
              <p:blipFill>
                <a:blip r:embed="rId4"/>
                <a:srcRect/>
                <a:stretch>
                  <a:fillRect/>
                </a:stretch>
              </p:blipFill>
              <p:spPr bwMode="auto">
                <a:xfrm>
                  <a:off x="2495600" y="1081843"/>
                  <a:ext cx="7199312" cy="50403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no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6200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96688" y="836712"/>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dirty="0">
                <a:solidFill>
                  <a:schemeClr val="tx2"/>
                </a:solidFill>
              </a:rPr>
              <a:t> 二、产生激光的基本条件：</a:t>
            </a:r>
          </a:p>
        </p:txBody>
      </p:sp>
      <p:sp>
        <p:nvSpPr>
          <p:cNvPr id="4" name="Rectangle 4"/>
          <p:cNvSpPr>
            <a:spLocks noChangeArrowheads="1"/>
          </p:cNvSpPr>
          <p:nvPr/>
        </p:nvSpPr>
        <p:spPr bwMode="auto">
          <a:xfrm>
            <a:off x="191344" y="1340768"/>
            <a:ext cx="24384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577850" indent="-5778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10000"/>
              </a:lnSpc>
            </a:pPr>
            <a:r>
              <a:rPr lang="en-US" altLang="zh-CN" dirty="0"/>
              <a:t>1</a:t>
            </a:r>
            <a:r>
              <a:rPr lang="zh-CN" altLang="en-US" dirty="0"/>
              <a:t>、正常分布</a:t>
            </a:r>
            <a:r>
              <a:rPr lang="en-US" altLang="zh-CN" dirty="0"/>
              <a:t>:</a:t>
            </a:r>
          </a:p>
        </p:txBody>
      </p:sp>
      <p:sp>
        <p:nvSpPr>
          <p:cNvPr id="5" name="Text Box 5"/>
          <p:cNvSpPr txBox="1">
            <a:spLocks noChangeArrowheads="1"/>
          </p:cNvSpPr>
          <p:nvPr/>
        </p:nvSpPr>
        <p:spPr bwMode="auto">
          <a:xfrm>
            <a:off x="1991544" y="1844824"/>
            <a:ext cx="7681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在热平衡状态下，处在能级上</a:t>
            </a:r>
            <a:r>
              <a:rPr lang="zh-CN" altLang="en-US" i="1" dirty="0"/>
              <a:t> </a:t>
            </a:r>
            <a:r>
              <a:rPr lang="en-US" altLang="zh-CN" i="1" dirty="0" err="1"/>
              <a:t>E</a:t>
            </a:r>
            <a:r>
              <a:rPr lang="en-US" altLang="zh-CN" i="1" baseline="-25000" dirty="0" err="1"/>
              <a:t>n</a:t>
            </a:r>
            <a:r>
              <a:rPr lang="en-US" altLang="zh-CN" i="1" baseline="-25000" dirty="0"/>
              <a:t> </a:t>
            </a:r>
            <a:r>
              <a:rPr lang="zh-CN" altLang="en-US" dirty="0"/>
              <a:t>的原子数 </a:t>
            </a:r>
            <a:r>
              <a:rPr lang="en-US" altLang="zh-CN" i="1" dirty="0" err="1"/>
              <a:t>N</a:t>
            </a:r>
            <a:r>
              <a:rPr lang="en-US" altLang="zh-CN" i="1" baseline="-25000" dirty="0" err="1"/>
              <a:t>n</a:t>
            </a:r>
            <a:r>
              <a:rPr lang="en-US" altLang="zh-CN" i="1" dirty="0"/>
              <a:t> </a:t>
            </a:r>
            <a:r>
              <a:rPr lang="zh-CN" altLang="en-US" dirty="0"/>
              <a:t>满足：</a:t>
            </a:r>
          </a:p>
        </p:txBody>
      </p:sp>
      <p:graphicFrame>
        <p:nvGraphicFramePr>
          <p:cNvPr id="6" name="Object 6"/>
          <p:cNvGraphicFramePr>
            <a:graphicFrameLocks noChangeAspect="1"/>
          </p:cNvGraphicFramePr>
          <p:nvPr>
            <p:extLst>
              <p:ext uri="{D42A27DB-BD31-4B8C-83A1-F6EECF244321}">
                <p14:modId xmlns:p14="http://schemas.microsoft.com/office/powerpoint/2010/main" val="744603235"/>
              </p:ext>
            </p:extLst>
          </p:nvPr>
        </p:nvGraphicFramePr>
        <p:xfrm>
          <a:off x="2279576" y="2420888"/>
          <a:ext cx="1936750" cy="836612"/>
        </p:xfrm>
        <a:graphic>
          <a:graphicData uri="http://schemas.openxmlformats.org/presentationml/2006/ole">
            <mc:AlternateContent xmlns:mc="http://schemas.openxmlformats.org/markup-compatibility/2006">
              <mc:Choice xmlns:v="urn:schemas-microsoft-com:vml" Requires="v">
                <p:oleObj spid="_x0000_s96522" name="公式" r:id="rId3" imgW="685502" imgH="355446" progId="Equation.3">
                  <p:embed/>
                </p:oleObj>
              </mc:Choice>
              <mc:Fallback>
                <p:oleObj name="公式" r:id="rId3" imgW="685502" imgH="3554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576" y="2420888"/>
                        <a:ext cx="1936750" cy="83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3877369798"/>
              </p:ext>
            </p:extLst>
          </p:nvPr>
        </p:nvGraphicFramePr>
        <p:xfrm>
          <a:off x="4799856" y="2636912"/>
          <a:ext cx="5105400" cy="434975"/>
        </p:xfrm>
        <a:graphic>
          <a:graphicData uri="http://schemas.openxmlformats.org/presentationml/2006/ole">
            <mc:AlternateContent xmlns:mc="http://schemas.openxmlformats.org/markup-compatibility/2006">
              <mc:Choice xmlns:v="urn:schemas-microsoft-com:vml" Requires="v">
                <p:oleObj spid="_x0000_s96523" name="Equation" r:id="rId5" imgW="2362200" imgH="215900" progId="Equation.3">
                  <p:embed/>
                </p:oleObj>
              </mc:Choice>
              <mc:Fallback>
                <p:oleObj name="Equation" r:id="rId5" imgW="23622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9856" y="2636912"/>
                        <a:ext cx="51054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72807704"/>
              </p:ext>
            </p:extLst>
          </p:nvPr>
        </p:nvGraphicFramePr>
        <p:xfrm>
          <a:off x="4943872" y="3429000"/>
          <a:ext cx="3746401" cy="966537"/>
        </p:xfrm>
        <a:graphic>
          <a:graphicData uri="http://schemas.openxmlformats.org/presentationml/2006/ole">
            <mc:AlternateContent xmlns:mc="http://schemas.openxmlformats.org/markup-compatibility/2006">
              <mc:Choice xmlns:v="urn:schemas-microsoft-com:vml" Requires="v">
                <p:oleObj spid="_x0000_s96524" name="公式" r:id="rId7" imgW="1294838" imgH="444307" progId="Equation.3">
                  <p:embed/>
                </p:oleObj>
              </mc:Choice>
              <mc:Fallback>
                <p:oleObj name="公式" r:id="rId7" imgW="1294838"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3872" y="3429000"/>
                        <a:ext cx="3746401" cy="966537"/>
                      </a:xfrm>
                      <a:prstGeom prst="rect">
                        <a:avLst/>
                      </a:prstGeom>
                      <a:noFill/>
                      <a:ln>
                        <a:noFill/>
                      </a:ln>
                      <a:effec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240525582"/>
              </p:ext>
            </p:extLst>
          </p:nvPr>
        </p:nvGraphicFramePr>
        <p:xfrm>
          <a:off x="2351584" y="3789040"/>
          <a:ext cx="1296144" cy="393103"/>
        </p:xfrm>
        <a:graphic>
          <a:graphicData uri="http://schemas.openxmlformats.org/presentationml/2006/ole">
            <mc:AlternateContent xmlns:mc="http://schemas.openxmlformats.org/markup-compatibility/2006">
              <mc:Choice xmlns:v="urn:schemas-microsoft-com:vml" Requires="v">
                <p:oleObj spid="_x0000_s96525" name="Equation" r:id="rId9" imgW="647419" imgH="215806" progId="Equation.3">
                  <p:embed/>
                </p:oleObj>
              </mc:Choice>
              <mc:Fallback>
                <p:oleObj name="Equation" r:id="rId9" imgW="647419"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1584" y="3789040"/>
                        <a:ext cx="1296144" cy="393103"/>
                      </a:xfrm>
                      <a:prstGeom prst="rect">
                        <a:avLst/>
                      </a:prstGeom>
                      <a:noFill/>
                      <a:ln>
                        <a:noFill/>
                      </a:ln>
                      <a:effectLst/>
                    </p:spPr>
                  </p:pic>
                </p:oleObj>
              </mc:Fallback>
            </mc:AlternateContent>
          </a:graphicData>
        </a:graphic>
      </p:graphicFrame>
      <p:sp>
        <p:nvSpPr>
          <p:cNvPr id="10" name="Rectangle 10"/>
          <p:cNvSpPr>
            <a:spLocks noChangeArrowheads="1"/>
          </p:cNvSpPr>
          <p:nvPr/>
        </p:nvSpPr>
        <p:spPr bwMode="auto">
          <a:xfrm>
            <a:off x="-163176" y="4581128"/>
            <a:ext cx="12385376" cy="49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nSpc>
                <a:spcPct val="110000"/>
              </a:lnSpc>
            </a:pPr>
            <a:r>
              <a:rPr lang="zh-CN" altLang="en-US" dirty="0"/>
              <a:t>  在热平衡状态下，系统中低能级原子数总是多于高</a:t>
            </a:r>
            <a:r>
              <a:rPr lang="zh-CN" altLang="en-US" dirty="0" smtClean="0"/>
              <a:t>能级原子</a:t>
            </a:r>
            <a:r>
              <a:rPr lang="zh-CN" altLang="en-US" dirty="0"/>
              <a:t>数。此时，受激吸收占优势。</a:t>
            </a:r>
          </a:p>
        </p:txBody>
      </p:sp>
      <p:grpSp>
        <p:nvGrpSpPr>
          <p:cNvPr id="11" name="Group 11"/>
          <p:cNvGrpSpPr>
            <a:grpSpLocks/>
          </p:cNvGrpSpPr>
          <p:nvPr/>
        </p:nvGrpSpPr>
        <p:grpSpPr bwMode="auto">
          <a:xfrm>
            <a:off x="3215680" y="5373216"/>
            <a:ext cx="7010400" cy="1371600"/>
            <a:chOff x="1104" y="3312"/>
            <a:chExt cx="4416" cy="864"/>
          </a:xfrm>
        </p:grpSpPr>
        <p:grpSp>
          <p:nvGrpSpPr>
            <p:cNvPr id="12" name="Group 12"/>
            <p:cNvGrpSpPr>
              <a:grpSpLocks/>
            </p:cNvGrpSpPr>
            <p:nvPr/>
          </p:nvGrpSpPr>
          <p:grpSpPr bwMode="auto">
            <a:xfrm>
              <a:off x="1104" y="3312"/>
              <a:ext cx="2323" cy="864"/>
              <a:chOff x="1469" y="3312"/>
              <a:chExt cx="2323" cy="864"/>
            </a:xfrm>
          </p:grpSpPr>
          <p:sp>
            <p:nvSpPr>
              <p:cNvPr id="14" name="Line 13"/>
              <p:cNvSpPr>
                <a:spLocks noChangeShapeType="1"/>
              </p:cNvSpPr>
              <p:nvPr/>
            </p:nvSpPr>
            <p:spPr bwMode="auto">
              <a:xfrm>
                <a:off x="1824" y="3478"/>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4"/>
              <p:cNvSpPr>
                <a:spLocks noChangeShapeType="1"/>
              </p:cNvSpPr>
              <p:nvPr/>
            </p:nvSpPr>
            <p:spPr bwMode="auto">
              <a:xfrm>
                <a:off x="1824" y="4098"/>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Object 15"/>
              <p:cNvGraphicFramePr>
                <a:graphicFrameLocks noChangeAspect="1"/>
              </p:cNvGraphicFramePr>
              <p:nvPr/>
            </p:nvGraphicFramePr>
            <p:xfrm>
              <a:off x="1928" y="4015"/>
              <a:ext cx="147" cy="155"/>
            </p:xfrm>
            <a:graphic>
              <a:graphicData uri="http://schemas.openxmlformats.org/presentationml/2006/ole">
                <mc:AlternateContent xmlns:mc="http://schemas.openxmlformats.org/markup-compatibility/2006">
                  <mc:Choice xmlns:v="urn:schemas-microsoft-com:vml" Requires="v">
                    <p:oleObj spid="_x0000_s96526" name="公式" r:id="rId11" imgW="104737" imgH="104734" progId="Equation.3">
                      <p:embed/>
                    </p:oleObj>
                  </mc:Choice>
                  <mc:Fallback>
                    <p:oleObj name="公式"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8" y="4015"/>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6"/>
              <p:cNvGraphicFramePr>
                <a:graphicFrameLocks noChangeAspect="1"/>
              </p:cNvGraphicFramePr>
              <p:nvPr/>
            </p:nvGraphicFramePr>
            <p:xfrm>
              <a:off x="2733" y="4015"/>
              <a:ext cx="147" cy="155"/>
            </p:xfrm>
            <a:graphic>
              <a:graphicData uri="http://schemas.openxmlformats.org/presentationml/2006/ole">
                <mc:AlternateContent xmlns:mc="http://schemas.openxmlformats.org/markup-compatibility/2006">
                  <mc:Choice xmlns:v="urn:schemas-microsoft-com:vml" Requires="v">
                    <p:oleObj spid="_x0000_s96527" name="公式" r:id="rId13" imgW="104737" imgH="104734" progId="Equation.3">
                      <p:embed/>
                    </p:oleObj>
                  </mc:Choice>
                  <mc:Fallback>
                    <p:oleObj name="公式"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3" y="4015"/>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7"/>
              <p:cNvGraphicFramePr>
                <a:graphicFrameLocks noChangeAspect="1"/>
              </p:cNvGraphicFramePr>
              <p:nvPr/>
            </p:nvGraphicFramePr>
            <p:xfrm>
              <a:off x="1488" y="3312"/>
              <a:ext cx="280" cy="268"/>
            </p:xfrm>
            <a:graphic>
              <a:graphicData uri="http://schemas.openxmlformats.org/presentationml/2006/ole">
                <mc:AlternateContent xmlns:mc="http://schemas.openxmlformats.org/markup-compatibility/2006">
                  <mc:Choice xmlns:v="urn:schemas-microsoft-com:vml" Requires="v">
                    <p:oleObj spid="_x0000_s96528" name="Equation" r:id="rId15" imgW="190335" imgH="215713" progId="Equation.3">
                      <p:embed/>
                    </p:oleObj>
                  </mc:Choice>
                  <mc:Fallback>
                    <p:oleObj name="Equation" r:id="rId15" imgW="190335"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8" y="3312"/>
                            <a:ext cx="28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8"/>
              <p:cNvGraphicFramePr>
                <a:graphicFrameLocks noChangeAspect="1"/>
              </p:cNvGraphicFramePr>
              <p:nvPr/>
            </p:nvGraphicFramePr>
            <p:xfrm>
              <a:off x="1469" y="3911"/>
              <a:ext cx="259" cy="265"/>
            </p:xfrm>
            <a:graphic>
              <a:graphicData uri="http://schemas.openxmlformats.org/presentationml/2006/ole">
                <mc:AlternateContent xmlns:mc="http://schemas.openxmlformats.org/markup-compatibility/2006">
                  <mc:Choice xmlns:v="urn:schemas-microsoft-com:vml" Requires="v">
                    <p:oleObj spid="_x0000_s96529" name="Equation" r:id="rId17" imgW="177569" imgH="215619" progId="Equation.3">
                      <p:embed/>
                    </p:oleObj>
                  </mc:Choice>
                  <mc:Fallback>
                    <p:oleObj name="Equation" r:id="rId17" imgW="177569" imgH="21561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69" y="3911"/>
                            <a:ext cx="259"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19"/>
              <p:cNvGraphicFramePr>
                <a:graphicFrameLocks noChangeAspect="1"/>
              </p:cNvGraphicFramePr>
              <p:nvPr/>
            </p:nvGraphicFramePr>
            <p:xfrm>
              <a:off x="2313" y="3360"/>
              <a:ext cx="183" cy="192"/>
            </p:xfrm>
            <a:graphic>
              <a:graphicData uri="http://schemas.openxmlformats.org/presentationml/2006/ole">
                <mc:AlternateContent xmlns:mc="http://schemas.openxmlformats.org/markup-compatibility/2006">
                  <mc:Choice xmlns:v="urn:schemas-microsoft-com:vml" Requires="v">
                    <p:oleObj spid="_x0000_s96530" name="公式" r:id="rId19" imgW="104737" imgH="104734" progId="Equation.3">
                      <p:embed/>
                    </p:oleObj>
                  </mc:Choice>
                  <mc:Fallback>
                    <p:oleObj name="公式"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13" y="3360"/>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0"/>
              <p:cNvGraphicFramePr>
                <a:graphicFrameLocks noChangeAspect="1"/>
              </p:cNvGraphicFramePr>
              <p:nvPr/>
            </p:nvGraphicFramePr>
            <p:xfrm>
              <a:off x="1872" y="3360"/>
              <a:ext cx="183" cy="192"/>
            </p:xfrm>
            <a:graphic>
              <a:graphicData uri="http://schemas.openxmlformats.org/presentationml/2006/ole">
                <mc:AlternateContent xmlns:mc="http://schemas.openxmlformats.org/markup-compatibility/2006">
                  <mc:Choice xmlns:v="urn:schemas-microsoft-com:vml" Requires="v">
                    <p:oleObj spid="_x0000_s96531" name="公式" r:id="rId21" imgW="104737" imgH="104734" progId="Equation.3">
                      <p:embed/>
                    </p:oleObj>
                  </mc:Choice>
                  <mc:Fallback>
                    <p:oleObj name="公式"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72" y="3360"/>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1"/>
              <p:cNvGraphicFramePr>
                <a:graphicFrameLocks noChangeAspect="1"/>
              </p:cNvGraphicFramePr>
              <p:nvPr/>
            </p:nvGraphicFramePr>
            <p:xfrm>
              <a:off x="2640" y="3360"/>
              <a:ext cx="183" cy="192"/>
            </p:xfrm>
            <a:graphic>
              <a:graphicData uri="http://schemas.openxmlformats.org/presentationml/2006/ole">
                <mc:AlternateContent xmlns:mc="http://schemas.openxmlformats.org/markup-compatibility/2006">
                  <mc:Choice xmlns:v="urn:schemas-microsoft-com:vml" Requires="v">
                    <p:oleObj spid="_x0000_s96532" name="公式" r:id="rId23" imgW="104737" imgH="104734" progId="Equation.3">
                      <p:embed/>
                    </p:oleObj>
                  </mc:Choice>
                  <mc:Fallback>
                    <p:oleObj name="公式"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40" y="3360"/>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2"/>
              <p:cNvGraphicFramePr>
                <a:graphicFrameLocks noChangeAspect="1"/>
              </p:cNvGraphicFramePr>
              <p:nvPr/>
            </p:nvGraphicFramePr>
            <p:xfrm>
              <a:off x="1824" y="3984"/>
              <a:ext cx="147" cy="155"/>
            </p:xfrm>
            <a:graphic>
              <a:graphicData uri="http://schemas.openxmlformats.org/presentationml/2006/ole">
                <mc:AlternateContent xmlns:mc="http://schemas.openxmlformats.org/markup-compatibility/2006">
                  <mc:Choice xmlns:v="urn:schemas-microsoft-com:vml" Requires="v">
                    <p:oleObj spid="_x0000_s96533" name="公式" r:id="rId25" imgW="104737" imgH="104734" progId="Equation.3">
                      <p:embed/>
                    </p:oleObj>
                  </mc:Choice>
                  <mc:Fallback>
                    <p:oleObj name="公式" r:id="rId25" imgW="104737" imgH="10473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24" y="398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3"/>
              <p:cNvGraphicFramePr>
                <a:graphicFrameLocks noChangeAspect="1"/>
              </p:cNvGraphicFramePr>
              <p:nvPr/>
            </p:nvGraphicFramePr>
            <p:xfrm>
              <a:off x="2544" y="4021"/>
              <a:ext cx="147" cy="155"/>
            </p:xfrm>
            <a:graphic>
              <a:graphicData uri="http://schemas.openxmlformats.org/presentationml/2006/ole">
                <mc:AlternateContent xmlns:mc="http://schemas.openxmlformats.org/markup-compatibility/2006">
                  <mc:Choice xmlns:v="urn:schemas-microsoft-com:vml" Requires="v">
                    <p:oleObj spid="_x0000_s96534" name="公式" r:id="rId27" imgW="104737" imgH="104734" progId="Equation.3">
                      <p:embed/>
                    </p:oleObj>
                  </mc:Choice>
                  <mc:Fallback>
                    <p:oleObj name="公式" r:id="rId27" imgW="104737" imgH="10473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544" y="402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4"/>
              <p:cNvGraphicFramePr>
                <a:graphicFrameLocks noChangeAspect="1"/>
              </p:cNvGraphicFramePr>
              <p:nvPr/>
            </p:nvGraphicFramePr>
            <p:xfrm>
              <a:off x="2120" y="4021"/>
              <a:ext cx="147" cy="155"/>
            </p:xfrm>
            <a:graphic>
              <a:graphicData uri="http://schemas.openxmlformats.org/presentationml/2006/ole">
                <mc:AlternateContent xmlns:mc="http://schemas.openxmlformats.org/markup-compatibility/2006">
                  <mc:Choice xmlns:v="urn:schemas-microsoft-com:vml" Requires="v">
                    <p:oleObj spid="_x0000_s96535" name="公式" r:id="rId29" imgW="104737" imgH="104734" progId="Equation.3">
                      <p:embed/>
                    </p:oleObj>
                  </mc:Choice>
                  <mc:Fallback>
                    <p:oleObj name="公式"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120" y="402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5"/>
              <p:cNvGraphicFramePr>
                <a:graphicFrameLocks noChangeAspect="1"/>
              </p:cNvGraphicFramePr>
              <p:nvPr/>
            </p:nvGraphicFramePr>
            <p:xfrm>
              <a:off x="2640" y="3984"/>
              <a:ext cx="147" cy="155"/>
            </p:xfrm>
            <a:graphic>
              <a:graphicData uri="http://schemas.openxmlformats.org/presentationml/2006/ole">
                <mc:AlternateContent xmlns:mc="http://schemas.openxmlformats.org/markup-compatibility/2006">
                  <mc:Choice xmlns:v="urn:schemas-microsoft-com:vml" Requires="v">
                    <p:oleObj spid="_x0000_s96536" name="公式" r:id="rId31" imgW="104737" imgH="104734" progId="Equation.3">
                      <p:embed/>
                    </p:oleObj>
                  </mc:Choice>
                  <mc:Fallback>
                    <p:oleObj name="公式"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640" y="398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26"/>
              <p:cNvGraphicFramePr>
                <a:graphicFrameLocks noChangeAspect="1"/>
              </p:cNvGraphicFramePr>
              <p:nvPr/>
            </p:nvGraphicFramePr>
            <p:xfrm>
              <a:off x="2304" y="3984"/>
              <a:ext cx="147" cy="155"/>
            </p:xfrm>
            <a:graphic>
              <a:graphicData uri="http://schemas.openxmlformats.org/presentationml/2006/ole">
                <mc:AlternateContent xmlns:mc="http://schemas.openxmlformats.org/markup-compatibility/2006">
                  <mc:Choice xmlns:v="urn:schemas-microsoft-com:vml" Requires="v">
                    <p:oleObj spid="_x0000_s96537" name="公式" r:id="rId33" imgW="104737" imgH="104734" progId="Equation.3">
                      <p:embed/>
                    </p:oleObj>
                  </mc:Choice>
                  <mc:Fallback>
                    <p:oleObj name="公式"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04" y="398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27"/>
              <p:cNvGraphicFramePr>
                <a:graphicFrameLocks noChangeAspect="1"/>
              </p:cNvGraphicFramePr>
              <p:nvPr/>
            </p:nvGraphicFramePr>
            <p:xfrm>
              <a:off x="2400" y="4021"/>
              <a:ext cx="147" cy="155"/>
            </p:xfrm>
            <a:graphic>
              <a:graphicData uri="http://schemas.openxmlformats.org/presentationml/2006/ole">
                <mc:AlternateContent xmlns:mc="http://schemas.openxmlformats.org/markup-compatibility/2006">
                  <mc:Choice xmlns:v="urn:schemas-microsoft-com:vml" Requires="v">
                    <p:oleObj spid="_x0000_s96538" name="公式" r:id="rId35" imgW="104737" imgH="104734" progId="Equation.3">
                      <p:embed/>
                    </p:oleObj>
                  </mc:Choice>
                  <mc:Fallback>
                    <p:oleObj name="公式" r:id="rId35" imgW="104737" imgH="104734"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400" y="402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28"/>
              <p:cNvGraphicFramePr>
                <a:graphicFrameLocks noChangeAspect="1"/>
              </p:cNvGraphicFramePr>
              <p:nvPr/>
            </p:nvGraphicFramePr>
            <p:xfrm>
              <a:off x="2013" y="3984"/>
              <a:ext cx="147" cy="155"/>
            </p:xfrm>
            <a:graphic>
              <a:graphicData uri="http://schemas.openxmlformats.org/presentationml/2006/ole">
                <mc:AlternateContent xmlns:mc="http://schemas.openxmlformats.org/markup-compatibility/2006">
                  <mc:Choice xmlns:v="urn:schemas-microsoft-com:vml" Requires="v">
                    <p:oleObj spid="_x0000_s96539" name="公式" r:id="rId37" imgW="104737" imgH="104734" progId="Equation.3">
                      <p:embed/>
                    </p:oleObj>
                  </mc:Choice>
                  <mc:Fallback>
                    <p:oleObj name="公式" r:id="rId37" imgW="104737" imgH="10473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013" y="398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 name="Object 29"/>
              <p:cNvGraphicFramePr>
                <a:graphicFrameLocks noChangeAspect="1"/>
              </p:cNvGraphicFramePr>
              <p:nvPr/>
            </p:nvGraphicFramePr>
            <p:xfrm>
              <a:off x="2205" y="3984"/>
              <a:ext cx="147" cy="155"/>
            </p:xfrm>
            <a:graphic>
              <a:graphicData uri="http://schemas.openxmlformats.org/presentationml/2006/ole">
                <mc:AlternateContent xmlns:mc="http://schemas.openxmlformats.org/markup-compatibility/2006">
                  <mc:Choice xmlns:v="urn:schemas-microsoft-com:vml" Requires="v">
                    <p:oleObj spid="_x0000_s96540" name="公式" r:id="rId39" imgW="104737" imgH="104734" progId="Equation.3">
                      <p:embed/>
                    </p:oleObj>
                  </mc:Choice>
                  <mc:Fallback>
                    <p:oleObj name="公式" r:id="rId39" imgW="104737" imgH="10473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205" y="398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 name="Object 30"/>
              <p:cNvGraphicFramePr>
                <a:graphicFrameLocks noChangeAspect="1"/>
              </p:cNvGraphicFramePr>
              <p:nvPr/>
            </p:nvGraphicFramePr>
            <p:xfrm>
              <a:off x="3071" y="3600"/>
              <a:ext cx="721" cy="265"/>
            </p:xfrm>
            <a:graphic>
              <a:graphicData uri="http://schemas.openxmlformats.org/presentationml/2006/ole">
                <mc:AlternateContent xmlns:mc="http://schemas.openxmlformats.org/markup-compatibility/2006">
                  <mc:Choice xmlns:v="urn:schemas-microsoft-com:vml" Requires="v">
                    <p:oleObj spid="_x0000_s96541" name="Equation" r:id="rId41" imgW="494870" imgH="215713" progId="Equation.3">
                      <p:embed/>
                    </p:oleObj>
                  </mc:Choice>
                  <mc:Fallback>
                    <p:oleObj name="Equation" r:id="rId41" imgW="494870" imgH="215713"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071" y="3600"/>
                            <a:ext cx="72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1"/>
              <p:cNvGraphicFramePr>
                <a:graphicFrameLocks noChangeAspect="1"/>
              </p:cNvGraphicFramePr>
              <p:nvPr/>
            </p:nvGraphicFramePr>
            <p:xfrm>
              <a:off x="2208" y="3815"/>
              <a:ext cx="296" cy="265"/>
            </p:xfrm>
            <a:graphic>
              <a:graphicData uri="http://schemas.openxmlformats.org/presentationml/2006/ole">
                <mc:AlternateContent xmlns:mc="http://schemas.openxmlformats.org/markup-compatibility/2006">
                  <mc:Choice xmlns:v="urn:schemas-microsoft-com:vml" Requires="v">
                    <p:oleObj spid="_x0000_s96542" name="Equation" r:id="rId43" imgW="203024" imgH="215713" progId="Equation.3">
                      <p:embed/>
                    </p:oleObj>
                  </mc:Choice>
                  <mc:Fallback>
                    <p:oleObj name="Equation" r:id="rId43" imgW="203024" imgH="215713"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208" y="3815"/>
                            <a:ext cx="29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2"/>
              <p:cNvGraphicFramePr>
                <a:graphicFrameLocks noChangeAspect="1"/>
              </p:cNvGraphicFramePr>
              <p:nvPr/>
            </p:nvGraphicFramePr>
            <p:xfrm>
              <a:off x="2208" y="3456"/>
              <a:ext cx="315" cy="265"/>
            </p:xfrm>
            <a:graphic>
              <a:graphicData uri="http://schemas.openxmlformats.org/presentationml/2006/ole">
                <mc:AlternateContent xmlns:mc="http://schemas.openxmlformats.org/markup-compatibility/2006">
                  <mc:Choice xmlns:v="urn:schemas-microsoft-com:vml" Requires="v">
                    <p:oleObj spid="_x0000_s96543" name="Equation" r:id="rId45" imgW="215619" imgH="215619" progId="Equation.3">
                      <p:embed/>
                    </p:oleObj>
                  </mc:Choice>
                  <mc:Fallback>
                    <p:oleObj name="Equation" r:id="rId45" imgW="215619" imgH="215619"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208" y="3456"/>
                            <a:ext cx="3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Text Box 33"/>
            <p:cNvSpPr txBox="1">
              <a:spLocks noChangeArrowheads="1"/>
            </p:cNvSpPr>
            <p:nvPr/>
          </p:nvSpPr>
          <p:spPr bwMode="auto">
            <a:xfrm>
              <a:off x="3648" y="3648"/>
              <a:ext cx="1872" cy="28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粒子数的正常分布</a:t>
              </a:r>
              <a:endParaRPr lang="zh-CN" altLang="en-US">
                <a:solidFill>
                  <a:srgbClr val="FF0000"/>
                </a:solidFill>
              </a:endParaRPr>
            </a:p>
          </p:txBody>
        </p:sp>
      </p:grpSp>
    </p:spTree>
    <p:extLst>
      <p:ext uri="{BB962C8B-B14F-4D97-AF65-F5344CB8AC3E}">
        <p14:creationId xmlns:p14="http://schemas.microsoft.com/office/powerpoint/2010/main" val="386593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1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35360" y="980728"/>
            <a:ext cx="84582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7850" indent="-577850">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en-US" altLang="zh-CN" dirty="0"/>
              <a:t>2</a:t>
            </a:r>
            <a:r>
              <a:rPr lang="zh-CN" altLang="en-US" dirty="0"/>
              <a:t>、反转分布</a:t>
            </a:r>
            <a:r>
              <a:rPr lang="en-US" altLang="zh-CN" dirty="0"/>
              <a:t>: </a:t>
            </a:r>
            <a:r>
              <a:rPr lang="zh-CN" altLang="en-US" dirty="0"/>
              <a:t>要使受激辐射占优势，必须实现</a:t>
            </a:r>
            <a:r>
              <a:rPr lang="zh-CN" altLang="en-US" dirty="0">
                <a:solidFill>
                  <a:srgbClr val="0000FF"/>
                </a:solidFill>
              </a:rPr>
              <a:t>粒子数反转</a:t>
            </a:r>
          </a:p>
          <a:p>
            <a:pPr algn="just">
              <a:lnSpc>
                <a:spcPct val="150000"/>
              </a:lnSpc>
            </a:pPr>
            <a:r>
              <a:rPr lang="zh-CN" altLang="en-US" dirty="0">
                <a:solidFill>
                  <a:srgbClr val="0000FF"/>
                </a:solidFill>
              </a:rPr>
              <a:t>                         </a:t>
            </a:r>
            <a:r>
              <a:rPr lang="zh-CN" altLang="en-US" dirty="0"/>
              <a:t>分布，即</a:t>
            </a:r>
            <a:r>
              <a:rPr lang="zh-CN" altLang="en-US" dirty="0">
                <a:solidFill>
                  <a:srgbClr val="0000FF"/>
                </a:solidFill>
              </a:rPr>
              <a:t>高能级原子数要超过低能级原子数</a:t>
            </a:r>
            <a:r>
              <a:rPr lang="zh-CN" altLang="en-US" dirty="0"/>
              <a:t>。</a:t>
            </a:r>
          </a:p>
        </p:txBody>
      </p:sp>
      <p:sp>
        <p:nvSpPr>
          <p:cNvPr id="3" name="Text Box 3"/>
          <p:cNvSpPr txBox="1">
            <a:spLocks noChangeArrowheads="1"/>
          </p:cNvSpPr>
          <p:nvPr/>
        </p:nvSpPr>
        <p:spPr bwMode="auto">
          <a:xfrm>
            <a:off x="1847528" y="4509120"/>
            <a:ext cx="754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sz="2800" dirty="0"/>
              <a:t>产生激光的基本条件：</a:t>
            </a:r>
            <a:r>
              <a:rPr lang="zh-CN" altLang="en-US" sz="2800" dirty="0">
                <a:solidFill>
                  <a:srgbClr val="FF0000"/>
                </a:solidFill>
              </a:rPr>
              <a:t>介质中的粒子数反转。</a:t>
            </a:r>
          </a:p>
        </p:txBody>
      </p:sp>
      <p:grpSp>
        <p:nvGrpSpPr>
          <p:cNvPr id="4" name="Group 4"/>
          <p:cNvGrpSpPr>
            <a:grpSpLocks/>
          </p:cNvGrpSpPr>
          <p:nvPr/>
        </p:nvGrpSpPr>
        <p:grpSpPr bwMode="auto">
          <a:xfrm>
            <a:off x="2423592" y="2348880"/>
            <a:ext cx="7038975" cy="1447800"/>
            <a:chOff x="750" y="1392"/>
            <a:chExt cx="4434" cy="912"/>
          </a:xfrm>
        </p:grpSpPr>
        <p:graphicFrame>
          <p:nvGraphicFramePr>
            <p:cNvPr id="5" name="Object 5"/>
            <p:cNvGraphicFramePr>
              <a:graphicFrameLocks noChangeAspect="1"/>
            </p:cNvGraphicFramePr>
            <p:nvPr/>
          </p:nvGraphicFramePr>
          <p:xfrm>
            <a:off x="768" y="1392"/>
            <a:ext cx="318" cy="268"/>
          </p:xfrm>
          <a:graphic>
            <a:graphicData uri="http://schemas.openxmlformats.org/presentationml/2006/ole">
              <mc:AlternateContent xmlns:mc="http://schemas.openxmlformats.org/markup-compatibility/2006">
                <mc:Choice xmlns:v="urn:schemas-microsoft-com:vml" Requires="v">
                  <p:oleObj spid="_x0000_s97444" name="公式" r:id="rId3" imgW="215619" imgH="215619" progId="Equation.3">
                    <p:embed/>
                  </p:oleObj>
                </mc:Choice>
                <mc:Fallback>
                  <p:oleObj name="公式" r:id="rId3" imgW="215619"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1392"/>
                          <a:ext cx="318"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750" y="1991"/>
            <a:ext cx="296" cy="265"/>
          </p:xfrm>
          <a:graphic>
            <a:graphicData uri="http://schemas.openxmlformats.org/presentationml/2006/ole">
              <mc:AlternateContent xmlns:mc="http://schemas.openxmlformats.org/markup-compatibility/2006">
                <mc:Choice xmlns:v="urn:schemas-microsoft-com:vml" Requires="v">
                  <p:oleObj spid="_x0000_s97445" name="公式" r:id="rId5" imgW="203024" imgH="215713" progId="Equation.3">
                    <p:embed/>
                  </p:oleObj>
                </mc:Choice>
                <mc:Fallback>
                  <p:oleObj name="公式" r:id="rId5" imgW="203024" imgH="2157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 y="1991"/>
                          <a:ext cx="29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7"/>
            <p:cNvGrpSpPr>
              <a:grpSpLocks/>
            </p:cNvGrpSpPr>
            <p:nvPr/>
          </p:nvGrpSpPr>
          <p:grpSpPr bwMode="auto">
            <a:xfrm>
              <a:off x="1113" y="2112"/>
              <a:ext cx="1095" cy="192"/>
              <a:chOff x="1123" y="1440"/>
              <a:chExt cx="1095" cy="192"/>
            </a:xfrm>
          </p:grpSpPr>
          <p:sp>
            <p:nvSpPr>
              <p:cNvPr id="24" name="Line 8"/>
              <p:cNvSpPr>
                <a:spLocks noChangeShapeType="1"/>
              </p:cNvSpPr>
              <p:nvPr/>
            </p:nvSpPr>
            <p:spPr bwMode="auto">
              <a:xfrm>
                <a:off x="1123" y="1558"/>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5" name="Object 9"/>
              <p:cNvGraphicFramePr>
                <a:graphicFrameLocks noChangeAspect="1"/>
              </p:cNvGraphicFramePr>
              <p:nvPr/>
            </p:nvGraphicFramePr>
            <p:xfrm>
              <a:off x="1612" y="1440"/>
              <a:ext cx="183" cy="192"/>
            </p:xfrm>
            <a:graphic>
              <a:graphicData uri="http://schemas.openxmlformats.org/presentationml/2006/ole">
                <mc:AlternateContent xmlns:mc="http://schemas.openxmlformats.org/markup-compatibility/2006">
                  <mc:Choice xmlns:v="urn:schemas-microsoft-com:vml" Requires="v">
                    <p:oleObj spid="_x0000_s97446" name="公式" r:id="rId7" imgW="104737" imgH="104734" progId="Equation.3">
                      <p:embed/>
                    </p:oleObj>
                  </mc:Choice>
                  <mc:Fallback>
                    <p:oleObj name="公式" r:id="rId7" imgW="104737" imgH="1047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2" y="1440"/>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10"/>
              <p:cNvGraphicFramePr>
                <a:graphicFrameLocks noChangeAspect="1"/>
              </p:cNvGraphicFramePr>
              <p:nvPr/>
            </p:nvGraphicFramePr>
            <p:xfrm>
              <a:off x="1171" y="1440"/>
              <a:ext cx="183" cy="192"/>
            </p:xfrm>
            <a:graphic>
              <a:graphicData uri="http://schemas.openxmlformats.org/presentationml/2006/ole">
                <mc:AlternateContent xmlns:mc="http://schemas.openxmlformats.org/markup-compatibility/2006">
                  <mc:Choice xmlns:v="urn:schemas-microsoft-com:vml" Requires="v">
                    <p:oleObj spid="_x0000_s97447" name="公式" r:id="rId9" imgW="104737" imgH="104734" progId="Equation.3">
                      <p:embed/>
                    </p:oleObj>
                  </mc:Choice>
                  <mc:Fallback>
                    <p:oleObj name="公式" r:id="rId9" imgW="104737" imgH="1047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1" y="1440"/>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 name="Object 11"/>
              <p:cNvGraphicFramePr>
                <a:graphicFrameLocks noChangeAspect="1"/>
              </p:cNvGraphicFramePr>
              <p:nvPr/>
            </p:nvGraphicFramePr>
            <p:xfrm>
              <a:off x="1939" y="1440"/>
              <a:ext cx="183" cy="192"/>
            </p:xfrm>
            <a:graphic>
              <a:graphicData uri="http://schemas.openxmlformats.org/presentationml/2006/ole">
                <mc:AlternateContent xmlns:mc="http://schemas.openxmlformats.org/markup-compatibility/2006">
                  <mc:Choice xmlns:v="urn:schemas-microsoft-com:vml" Requires="v">
                    <p:oleObj spid="_x0000_s97448" name="公式" r:id="rId11" imgW="104737" imgH="104734" progId="Equation.3">
                      <p:embed/>
                    </p:oleObj>
                  </mc:Choice>
                  <mc:Fallback>
                    <p:oleObj name="公式"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39" y="1440"/>
                            <a:ext cx="18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 name="Group 12"/>
            <p:cNvGrpSpPr>
              <a:grpSpLocks/>
            </p:cNvGrpSpPr>
            <p:nvPr/>
          </p:nvGrpSpPr>
          <p:grpSpPr bwMode="auto">
            <a:xfrm>
              <a:off x="1104" y="1392"/>
              <a:ext cx="1095" cy="192"/>
              <a:chOff x="1123" y="2064"/>
              <a:chExt cx="1095" cy="192"/>
            </a:xfrm>
          </p:grpSpPr>
          <p:sp>
            <p:nvSpPr>
              <p:cNvPr id="13" name="Line 13"/>
              <p:cNvSpPr>
                <a:spLocks noChangeShapeType="1"/>
              </p:cNvSpPr>
              <p:nvPr/>
            </p:nvSpPr>
            <p:spPr bwMode="auto">
              <a:xfrm>
                <a:off x="1123" y="2178"/>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4" name="Object 14"/>
              <p:cNvGraphicFramePr>
                <a:graphicFrameLocks noChangeAspect="1"/>
              </p:cNvGraphicFramePr>
              <p:nvPr/>
            </p:nvGraphicFramePr>
            <p:xfrm>
              <a:off x="1227" y="2095"/>
              <a:ext cx="147" cy="155"/>
            </p:xfrm>
            <a:graphic>
              <a:graphicData uri="http://schemas.openxmlformats.org/presentationml/2006/ole">
                <mc:AlternateContent xmlns:mc="http://schemas.openxmlformats.org/markup-compatibility/2006">
                  <mc:Choice xmlns:v="urn:schemas-microsoft-com:vml" Requires="v">
                    <p:oleObj spid="_x0000_s97449" name="公式" r:id="rId13" imgW="104737" imgH="104734" progId="Equation.3">
                      <p:embed/>
                    </p:oleObj>
                  </mc:Choice>
                  <mc:Fallback>
                    <p:oleObj name="公式"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7" y="2095"/>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2032" y="2095"/>
              <a:ext cx="147" cy="155"/>
            </p:xfrm>
            <a:graphic>
              <a:graphicData uri="http://schemas.openxmlformats.org/presentationml/2006/ole">
                <mc:AlternateContent xmlns:mc="http://schemas.openxmlformats.org/markup-compatibility/2006">
                  <mc:Choice xmlns:v="urn:schemas-microsoft-com:vml" Requires="v">
                    <p:oleObj spid="_x0000_s97450" name="公式" r:id="rId15" imgW="104737" imgH="104734" progId="Equation.3">
                      <p:embed/>
                    </p:oleObj>
                  </mc:Choice>
                  <mc:Fallback>
                    <p:oleObj name="公式" r:id="rId15" imgW="104737"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32" y="2095"/>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1123" y="2064"/>
              <a:ext cx="147" cy="155"/>
            </p:xfrm>
            <a:graphic>
              <a:graphicData uri="http://schemas.openxmlformats.org/presentationml/2006/ole">
                <mc:AlternateContent xmlns:mc="http://schemas.openxmlformats.org/markup-compatibility/2006">
                  <mc:Choice xmlns:v="urn:schemas-microsoft-com:vml" Requires="v">
                    <p:oleObj spid="_x0000_s97451" name="公式" r:id="rId17" imgW="104737" imgH="104734" progId="Equation.3">
                      <p:embed/>
                    </p:oleObj>
                  </mc:Choice>
                  <mc:Fallback>
                    <p:oleObj name="公式"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3" y="206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1843" y="2101"/>
              <a:ext cx="147" cy="155"/>
            </p:xfrm>
            <a:graphic>
              <a:graphicData uri="http://schemas.openxmlformats.org/presentationml/2006/ole">
                <mc:AlternateContent xmlns:mc="http://schemas.openxmlformats.org/markup-compatibility/2006">
                  <mc:Choice xmlns:v="urn:schemas-microsoft-com:vml" Requires="v">
                    <p:oleObj spid="_x0000_s97452" name="公式" r:id="rId19" imgW="104737" imgH="104734" progId="Equation.3">
                      <p:embed/>
                    </p:oleObj>
                  </mc:Choice>
                  <mc:Fallback>
                    <p:oleObj name="公式"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43" y="210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8"/>
              <p:cNvGraphicFramePr>
                <a:graphicFrameLocks noChangeAspect="1"/>
              </p:cNvGraphicFramePr>
              <p:nvPr/>
            </p:nvGraphicFramePr>
            <p:xfrm>
              <a:off x="1419" y="2101"/>
              <a:ext cx="147" cy="155"/>
            </p:xfrm>
            <a:graphic>
              <a:graphicData uri="http://schemas.openxmlformats.org/presentationml/2006/ole">
                <mc:AlternateContent xmlns:mc="http://schemas.openxmlformats.org/markup-compatibility/2006">
                  <mc:Choice xmlns:v="urn:schemas-microsoft-com:vml" Requires="v">
                    <p:oleObj spid="_x0000_s97453" name="公式" r:id="rId21" imgW="104737" imgH="104734" progId="Equation.3">
                      <p:embed/>
                    </p:oleObj>
                  </mc:Choice>
                  <mc:Fallback>
                    <p:oleObj name="公式"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19" y="210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9"/>
              <p:cNvGraphicFramePr>
                <a:graphicFrameLocks noChangeAspect="1"/>
              </p:cNvGraphicFramePr>
              <p:nvPr/>
            </p:nvGraphicFramePr>
            <p:xfrm>
              <a:off x="1939" y="2064"/>
              <a:ext cx="147" cy="155"/>
            </p:xfrm>
            <a:graphic>
              <a:graphicData uri="http://schemas.openxmlformats.org/presentationml/2006/ole">
                <mc:AlternateContent xmlns:mc="http://schemas.openxmlformats.org/markup-compatibility/2006">
                  <mc:Choice xmlns:v="urn:schemas-microsoft-com:vml" Requires="v">
                    <p:oleObj spid="_x0000_s97454" name="公式" r:id="rId23" imgW="104737" imgH="104734" progId="Equation.3">
                      <p:embed/>
                    </p:oleObj>
                  </mc:Choice>
                  <mc:Fallback>
                    <p:oleObj name="公式"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939" y="206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0"/>
              <p:cNvGraphicFramePr>
                <a:graphicFrameLocks noChangeAspect="1"/>
              </p:cNvGraphicFramePr>
              <p:nvPr/>
            </p:nvGraphicFramePr>
            <p:xfrm>
              <a:off x="1603" y="2064"/>
              <a:ext cx="147" cy="155"/>
            </p:xfrm>
            <a:graphic>
              <a:graphicData uri="http://schemas.openxmlformats.org/presentationml/2006/ole">
                <mc:AlternateContent xmlns:mc="http://schemas.openxmlformats.org/markup-compatibility/2006">
                  <mc:Choice xmlns:v="urn:schemas-microsoft-com:vml" Requires="v">
                    <p:oleObj spid="_x0000_s97455" name="公式" r:id="rId25" imgW="104737" imgH="104734" progId="Equation.3">
                      <p:embed/>
                    </p:oleObj>
                  </mc:Choice>
                  <mc:Fallback>
                    <p:oleObj name="公式" r:id="rId25" imgW="104737" imgH="10473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03" y="206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1"/>
              <p:cNvGraphicFramePr>
                <a:graphicFrameLocks noChangeAspect="1"/>
              </p:cNvGraphicFramePr>
              <p:nvPr/>
            </p:nvGraphicFramePr>
            <p:xfrm>
              <a:off x="1699" y="2101"/>
              <a:ext cx="147" cy="155"/>
            </p:xfrm>
            <a:graphic>
              <a:graphicData uri="http://schemas.openxmlformats.org/presentationml/2006/ole">
                <mc:AlternateContent xmlns:mc="http://schemas.openxmlformats.org/markup-compatibility/2006">
                  <mc:Choice xmlns:v="urn:schemas-microsoft-com:vml" Requires="v">
                    <p:oleObj spid="_x0000_s97456" name="公式" r:id="rId27" imgW="104737" imgH="104734" progId="Equation.3">
                      <p:embed/>
                    </p:oleObj>
                  </mc:Choice>
                  <mc:Fallback>
                    <p:oleObj name="公式" r:id="rId27" imgW="104737" imgH="104734"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699" y="210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1312" y="2064"/>
              <a:ext cx="147" cy="155"/>
            </p:xfrm>
            <a:graphic>
              <a:graphicData uri="http://schemas.openxmlformats.org/presentationml/2006/ole">
                <mc:AlternateContent xmlns:mc="http://schemas.openxmlformats.org/markup-compatibility/2006">
                  <mc:Choice xmlns:v="urn:schemas-microsoft-com:vml" Requires="v">
                    <p:oleObj spid="_x0000_s97457" name="公式" r:id="rId29" imgW="104737" imgH="104734" progId="Equation.3">
                      <p:embed/>
                    </p:oleObj>
                  </mc:Choice>
                  <mc:Fallback>
                    <p:oleObj name="公式"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12" y="206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1504" y="2064"/>
              <a:ext cx="147" cy="155"/>
            </p:xfrm>
            <a:graphic>
              <a:graphicData uri="http://schemas.openxmlformats.org/presentationml/2006/ole">
                <mc:AlternateContent xmlns:mc="http://schemas.openxmlformats.org/markup-compatibility/2006">
                  <mc:Choice xmlns:v="urn:schemas-microsoft-com:vml" Requires="v">
                    <p:oleObj spid="_x0000_s97458" name="公式" r:id="rId31" imgW="104737" imgH="104734" progId="Equation.3">
                      <p:embed/>
                    </p:oleObj>
                  </mc:Choice>
                  <mc:Fallback>
                    <p:oleObj name="公式"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04" y="2064"/>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 name="Object 24"/>
            <p:cNvGraphicFramePr>
              <a:graphicFrameLocks noChangeAspect="1"/>
            </p:cNvGraphicFramePr>
            <p:nvPr/>
          </p:nvGraphicFramePr>
          <p:xfrm>
            <a:off x="2343" y="1680"/>
            <a:ext cx="776" cy="265"/>
          </p:xfrm>
          <a:graphic>
            <a:graphicData uri="http://schemas.openxmlformats.org/presentationml/2006/ole">
              <mc:AlternateContent xmlns:mc="http://schemas.openxmlformats.org/markup-compatibility/2006">
                <mc:Choice xmlns:v="urn:schemas-microsoft-com:vml" Requires="v">
                  <p:oleObj spid="_x0000_s97459" name="公式" r:id="rId33" imgW="532937" imgH="215713" progId="Equation.3">
                    <p:embed/>
                  </p:oleObj>
                </mc:Choice>
                <mc:Fallback>
                  <p:oleObj name="公式" r:id="rId33" imgW="532937" imgH="215713"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343" y="1680"/>
                          <a:ext cx="776"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5"/>
            <p:cNvGraphicFramePr>
              <a:graphicFrameLocks noChangeAspect="1"/>
            </p:cNvGraphicFramePr>
            <p:nvPr/>
          </p:nvGraphicFramePr>
          <p:xfrm>
            <a:off x="1498" y="1943"/>
            <a:ext cx="315" cy="265"/>
          </p:xfrm>
          <a:graphic>
            <a:graphicData uri="http://schemas.openxmlformats.org/presentationml/2006/ole">
              <mc:AlternateContent xmlns:mc="http://schemas.openxmlformats.org/markup-compatibility/2006">
                <mc:Choice xmlns:v="urn:schemas-microsoft-com:vml" Requires="v">
                  <p:oleObj spid="_x0000_s97460" name="公式" r:id="rId35" imgW="215619" imgH="215619" progId="Equation.3">
                    <p:embed/>
                  </p:oleObj>
                </mc:Choice>
                <mc:Fallback>
                  <p:oleObj name="公式" r:id="rId35" imgW="215619" imgH="215619"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498" y="1943"/>
                          <a:ext cx="315"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6"/>
            <p:cNvGraphicFramePr>
              <a:graphicFrameLocks noChangeAspect="1"/>
            </p:cNvGraphicFramePr>
            <p:nvPr/>
          </p:nvGraphicFramePr>
          <p:xfrm>
            <a:off x="1498" y="1536"/>
            <a:ext cx="334" cy="265"/>
          </p:xfrm>
          <a:graphic>
            <a:graphicData uri="http://schemas.openxmlformats.org/presentationml/2006/ole">
              <mc:AlternateContent xmlns:mc="http://schemas.openxmlformats.org/markup-compatibility/2006">
                <mc:Choice xmlns:v="urn:schemas-microsoft-com:vml" Requires="v">
                  <p:oleObj spid="_x0000_s97461" name="公式" r:id="rId37" imgW="228501" imgH="215806" progId="Equation.3">
                    <p:embed/>
                  </p:oleObj>
                </mc:Choice>
                <mc:Fallback>
                  <p:oleObj name="公式" r:id="rId37" imgW="228501" imgH="215806"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498" y="1536"/>
                          <a:ext cx="334"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7"/>
            <p:cNvSpPr txBox="1">
              <a:spLocks noChangeArrowheads="1"/>
            </p:cNvSpPr>
            <p:nvPr/>
          </p:nvSpPr>
          <p:spPr bwMode="auto">
            <a:xfrm>
              <a:off x="3312" y="1728"/>
              <a:ext cx="1872" cy="288"/>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FF0000"/>
                  </a:solidFill>
                  <a:latin typeface="楷体_GB2312" pitchFamily="49" charset="-122"/>
                </a:rPr>
                <a:t>粒子数的反转分布</a:t>
              </a:r>
              <a:endParaRPr lang="zh-CN" altLang="en-US">
                <a:solidFill>
                  <a:srgbClr val="FF0000"/>
                </a:solidFill>
              </a:endParaRPr>
            </a:p>
          </p:txBody>
        </p:sp>
      </p:grpSp>
      <p:sp>
        <p:nvSpPr>
          <p:cNvPr id="28" name="Text Box 28"/>
          <p:cNvSpPr txBox="1">
            <a:spLocks noChangeArrowheads="1"/>
          </p:cNvSpPr>
          <p:nvPr/>
        </p:nvSpPr>
        <p:spPr bwMode="auto">
          <a:xfrm>
            <a:off x="839416" y="5416332"/>
            <a:ext cx="11017223" cy="53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spcBef>
                <a:spcPct val="50000"/>
              </a:spcBef>
            </a:pPr>
            <a:r>
              <a:rPr lang="zh-CN" altLang="en-US" dirty="0"/>
              <a:t>     </a:t>
            </a:r>
            <a:r>
              <a:rPr lang="en-US" altLang="zh-CN" dirty="0"/>
              <a:t>1951</a:t>
            </a:r>
            <a:r>
              <a:rPr lang="zh-CN" altLang="en-US" dirty="0"/>
              <a:t>年，美国物理学家汤斯和他的研究小组实现了氨分子的粒子数反转。</a:t>
            </a:r>
          </a:p>
        </p:txBody>
      </p:sp>
    </p:spTree>
    <p:extLst>
      <p:ext uri="{BB962C8B-B14F-4D97-AF65-F5344CB8AC3E}">
        <p14:creationId xmlns:p14="http://schemas.microsoft.com/office/powerpoint/2010/main" val="402506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xEl>
                                              <p:pRg st="0" end="0"/>
                                            </p:txEl>
                                          </p:spTgt>
                                        </p:tgtEl>
                                        <p:attrNameLst>
                                          <p:attrName>style.visibility</p:attrName>
                                        </p:attrNameLst>
                                      </p:cBhvr>
                                      <p:to>
                                        <p:strVal val="visible"/>
                                      </p:to>
                                    </p:set>
                                    <p:animEffect transition="in" filter="wipe(left)">
                                      <p:cBhvr>
                                        <p:cTn id="2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2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127448" y="5877272"/>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、要有合适能级结构的工作物质，即</a:t>
            </a:r>
            <a:r>
              <a:rPr lang="zh-CN" altLang="en-US">
                <a:solidFill>
                  <a:srgbClr val="0000FF"/>
                </a:solidFill>
              </a:rPr>
              <a:t>激活物质。</a:t>
            </a:r>
            <a:endParaRPr lang="zh-CN" altLang="en-US"/>
          </a:p>
        </p:txBody>
      </p:sp>
      <p:sp>
        <p:nvSpPr>
          <p:cNvPr id="3" name="Text Box 3"/>
          <p:cNvSpPr txBox="1">
            <a:spLocks noChangeArrowheads="1"/>
          </p:cNvSpPr>
          <p:nvPr/>
        </p:nvSpPr>
        <p:spPr bwMode="auto">
          <a:xfrm>
            <a:off x="1343472" y="2564904"/>
            <a:ext cx="838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从外界输入能量的过程称为</a:t>
            </a:r>
            <a:r>
              <a:rPr lang="zh-CN" altLang="en-US" dirty="0">
                <a:solidFill>
                  <a:srgbClr val="0000FF"/>
                </a:solidFill>
              </a:rPr>
              <a:t>激励</a:t>
            </a:r>
            <a:r>
              <a:rPr lang="zh-CN" altLang="en-US" dirty="0"/>
              <a:t>或</a:t>
            </a:r>
            <a:r>
              <a:rPr lang="zh-CN" altLang="en-US" dirty="0">
                <a:solidFill>
                  <a:srgbClr val="0000FF"/>
                </a:solidFill>
              </a:rPr>
              <a:t>抽运</a:t>
            </a:r>
            <a:r>
              <a:rPr lang="zh-CN" altLang="en-US" dirty="0"/>
              <a:t>，俗称</a:t>
            </a:r>
            <a:r>
              <a:rPr lang="zh-CN" altLang="en-US" dirty="0">
                <a:solidFill>
                  <a:srgbClr val="0000FF"/>
                </a:solidFill>
              </a:rPr>
              <a:t>泵浦</a:t>
            </a:r>
            <a:r>
              <a:rPr lang="en-US" altLang="zh-CN" dirty="0">
                <a:solidFill>
                  <a:srgbClr val="0000FF"/>
                </a:solidFill>
              </a:rPr>
              <a:t>(pump)</a:t>
            </a:r>
            <a:r>
              <a:rPr lang="zh-CN" altLang="en-US" dirty="0"/>
              <a:t>。</a:t>
            </a:r>
          </a:p>
        </p:txBody>
      </p:sp>
      <p:sp>
        <p:nvSpPr>
          <p:cNvPr id="4" name="Rectangle 4"/>
          <p:cNvSpPr>
            <a:spLocks noChangeArrowheads="1"/>
          </p:cNvSpPr>
          <p:nvPr/>
        </p:nvSpPr>
        <p:spPr bwMode="auto">
          <a:xfrm>
            <a:off x="1343472" y="3356992"/>
            <a:ext cx="4724400" cy="223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703638" indent="-3703638"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zh-CN" altLang="en-US" dirty="0">
                <a:solidFill>
                  <a:srgbClr val="0000FF"/>
                </a:solidFill>
              </a:rPr>
              <a:t>激励的方法 </a:t>
            </a:r>
            <a:r>
              <a:rPr lang="en-US" altLang="zh-CN" dirty="0">
                <a:solidFill>
                  <a:srgbClr val="0000FF"/>
                </a:solidFill>
              </a:rPr>
              <a:t>:   </a:t>
            </a:r>
            <a:r>
              <a:rPr lang="zh-CN" altLang="en-US" dirty="0">
                <a:solidFill>
                  <a:srgbClr val="0000FF"/>
                </a:solidFill>
              </a:rPr>
              <a:t>光激励</a:t>
            </a:r>
          </a:p>
          <a:p>
            <a:pPr algn="just">
              <a:lnSpc>
                <a:spcPct val="150000"/>
              </a:lnSpc>
            </a:pPr>
            <a:r>
              <a:rPr lang="zh-CN" altLang="en-US" dirty="0">
                <a:solidFill>
                  <a:srgbClr val="0000FF"/>
                </a:solidFill>
              </a:rPr>
              <a:t>                         气体放电激励</a:t>
            </a:r>
          </a:p>
          <a:p>
            <a:pPr algn="just">
              <a:lnSpc>
                <a:spcPct val="150000"/>
              </a:lnSpc>
            </a:pPr>
            <a:r>
              <a:rPr lang="zh-CN" altLang="en-US" dirty="0">
                <a:solidFill>
                  <a:srgbClr val="0000FF"/>
                </a:solidFill>
              </a:rPr>
              <a:t>                         化学反应激励</a:t>
            </a:r>
          </a:p>
          <a:p>
            <a:pPr algn="just">
              <a:lnSpc>
                <a:spcPct val="150000"/>
              </a:lnSpc>
            </a:pPr>
            <a:r>
              <a:rPr lang="zh-CN" altLang="en-US" dirty="0">
                <a:solidFill>
                  <a:srgbClr val="0000FF"/>
                </a:solidFill>
              </a:rPr>
              <a:t>                         核能激励等。</a:t>
            </a:r>
          </a:p>
        </p:txBody>
      </p:sp>
      <p:sp>
        <p:nvSpPr>
          <p:cNvPr id="5" name="Rectangle 6"/>
          <p:cNvSpPr>
            <a:spLocks noChangeArrowheads="1"/>
          </p:cNvSpPr>
          <p:nvPr/>
        </p:nvSpPr>
        <p:spPr bwMode="auto">
          <a:xfrm>
            <a:off x="29657" y="980728"/>
            <a:ext cx="3941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zh-CN" altLang="en-US"/>
              <a:t>三、粒子数反转的实现：</a:t>
            </a:r>
          </a:p>
        </p:txBody>
      </p:sp>
      <p:sp>
        <p:nvSpPr>
          <p:cNvPr id="6" name="Text Box 7"/>
          <p:cNvSpPr txBox="1">
            <a:spLocks noChangeArrowheads="1"/>
          </p:cNvSpPr>
          <p:nvPr/>
        </p:nvSpPr>
        <p:spPr bwMode="auto">
          <a:xfrm>
            <a:off x="839416" y="1916832"/>
            <a:ext cx="10421490" cy="406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85000"/>
              </a:lnSpc>
              <a:spcBef>
                <a:spcPct val="50000"/>
              </a:spcBef>
            </a:pPr>
            <a:r>
              <a:rPr lang="en-US" altLang="zh-CN" dirty="0"/>
              <a:t>1</a:t>
            </a:r>
            <a:r>
              <a:rPr lang="zh-CN" altLang="en-US" dirty="0"/>
              <a:t>、必须从外界输入能量，使尽可能多的粒子吸收能量</a:t>
            </a:r>
            <a:r>
              <a:rPr lang="zh-CN" altLang="en-US" dirty="0" smtClean="0"/>
              <a:t>后跃迁</a:t>
            </a:r>
            <a:r>
              <a:rPr lang="zh-CN" altLang="en-US" dirty="0"/>
              <a:t>到高能态。 </a:t>
            </a:r>
          </a:p>
        </p:txBody>
      </p:sp>
    </p:spTree>
    <p:extLst>
      <p:ext uri="{BB962C8B-B14F-4D97-AF65-F5344CB8AC3E}">
        <p14:creationId xmlns:p14="http://schemas.microsoft.com/office/powerpoint/2010/main" val="377474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3352" y="764704"/>
            <a:ext cx="297180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80000"/>
              </a:lnSpc>
            </a:pPr>
            <a:r>
              <a:rPr lang="zh-CN" altLang="en-US" dirty="0">
                <a:solidFill>
                  <a:srgbClr val="0000FF"/>
                </a:solidFill>
              </a:rPr>
              <a:t>三能级系统：</a:t>
            </a:r>
          </a:p>
        </p:txBody>
      </p:sp>
      <p:sp>
        <p:nvSpPr>
          <p:cNvPr id="3" name="Rectangle 3"/>
          <p:cNvSpPr>
            <a:spLocks noChangeArrowheads="1"/>
          </p:cNvSpPr>
          <p:nvPr/>
        </p:nvSpPr>
        <p:spPr bwMode="auto">
          <a:xfrm>
            <a:off x="1990105" y="1263774"/>
            <a:ext cx="28194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90000"/>
              </a:lnSpc>
              <a:spcBef>
                <a:spcPct val="50000"/>
              </a:spcBef>
              <a:buClr>
                <a:schemeClr val="accent2"/>
              </a:buClr>
              <a:buFont typeface="Monotype Sorts" pitchFamily="2" charset="2"/>
              <a:buNone/>
            </a:pPr>
            <a:r>
              <a:rPr lang="en-US" altLang="zh-CN" i="1"/>
              <a:t>E</a:t>
            </a:r>
            <a:r>
              <a:rPr lang="en-US" altLang="zh-CN" baseline="-25000"/>
              <a:t>1</a:t>
            </a:r>
            <a:r>
              <a:rPr lang="en-US" altLang="zh-CN" i="1" baseline="-25000"/>
              <a:t>  </a:t>
            </a:r>
            <a:r>
              <a:rPr lang="en-US" altLang="zh-CN" i="1"/>
              <a:t>—</a:t>
            </a:r>
            <a:r>
              <a:rPr lang="en-US" altLang="zh-CN"/>
              <a:t> </a:t>
            </a:r>
            <a:r>
              <a:rPr lang="zh-CN" altLang="en-US"/>
              <a:t>基态 </a:t>
            </a:r>
          </a:p>
          <a:p>
            <a:pPr eaLnBrk="1" hangingPunct="1">
              <a:spcBef>
                <a:spcPct val="50000"/>
              </a:spcBef>
              <a:buClr>
                <a:schemeClr val="accent2"/>
              </a:buClr>
              <a:buFont typeface="Monotype Sorts" pitchFamily="2" charset="2"/>
              <a:buNone/>
            </a:pPr>
            <a:r>
              <a:rPr lang="en-US" altLang="zh-CN" i="1"/>
              <a:t>E</a:t>
            </a:r>
            <a:r>
              <a:rPr lang="en-US" altLang="zh-CN" baseline="-25000"/>
              <a:t>3</a:t>
            </a:r>
            <a:r>
              <a:rPr lang="en-US" altLang="zh-CN" i="1" baseline="-25000"/>
              <a:t>  </a:t>
            </a:r>
            <a:r>
              <a:rPr lang="en-US" altLang="zh-CN"/>
              <a:t>—  </a:t>
            </a:r>
            <a:r>
              <a:rPr lang="zh-CN" altLang="en-US"/>
              <a:t>激发态</a:t>
            </a:r>
          </a:p>
          <a:p>
            <a:pPr eaLnBrk="1" hangingPunct="1">
              <a:spcBef>
                <a:spcPct val="50000"/>
              </a:spcBef>
              <a:buClr>
                <a:schemeClr val="accent2"/>
              </a:buClr>
              <a:buFont typeface="Monotype Sorts" pitchFamily="2" charset="2"/>
              <a:buNone/>
            </a:pPr>
            <a:r>
              <a:rPr lang="en-US" altLang="zh-CN" i="1"/>
              <a:t>E</a:t>
            </a:r>
            <a:r>
              <a:rPr lang="en-US" altLang="zh-CN" baseline="-25000"/>
              <a:t>2</a:t>
            </a:r>
            <a:r>
              <a:rPr lang="en-US" altLang="zh-CN" i="1" baseline="-25000"/>
              <a:t>  </a:t>
            </a:r>
            <a:r>
              <a:rPr lang="en-US" altLang="zh-CN"/>
              <a:t>— </a:t>
            </a:r>
            <a:r>
              <a:rPr lang="zh-CN" altLang="en-US"/>
              <a:t>亚稳态</a:t>
            </a:r>
          </a:p>
        </p:txBody>
      </p:sp>
      <p:grpSp>
        <p:nvGrpSpPr>
          <p:cNvPr id="4" name="Group 4"/>
          <p:cNvGrpSpPr>
            <a:grpSpLocks/>
          </p:cNvGrpSpPr>
          <p:nvPr/>
        </p:nvGrpSpPr>
        <p:grpSpPr bwMode="auto">
          <a:xfrm>
            <a:off x="5092080" y="728786"/>
            <a:ext cx="4602163" cy="2582863"/>
            <a:chOff x="2304" y="1008"/>
            <a:chExt cx="3072" cy="1786"/>
          </a:xfrm>
        </p:grpSpPr>
        <p:sp>
          <p:nvSpPr>
            <p:cNvPr id="5" name="Text Box 5"/>
            <p:cNvSpPr txBox="1">
              <a:spLocks noChangeArrowheads="1"/>
            </p:cNvSpPr>
            <p:nvPr/>
          </p:nvSpPr>
          <p:spPr bwMode="auto">
            <a:xfrm>
              <a:off x="4856" y="1008"/>
              <a:ext cx="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i="1" baseline="-25000"/>
                <a:t>3</a:t>
              </a:r>
              <a:endParaRPr lang="en-US" altLang="zh-CN" i="1"/>
            </a:p>
          </p:txBody>
        </p:sp>
        <p:sp>
          <p:nvSpPr>
            <p:cNvPr id="6" name="Line 6"/>
            <p:cNvSpPr>
              <a:spLocks noChangeShapeType="1"/>
            </p:cNvSpPr>
            <p:nvPr/>
          </p:nvSpPr>
          <p:spPr bwMode="auto">
            <a:xfrm>
              <a:off x="2352" y="1200"/>
              <a:ext cx="2553"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2351" y="2440"/>
              <a:ext cx="2553"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AutoShape 8"/>
            <p:cNvSpPr>
              <a:spLocks noChangeArrowheads="1"/>
            </p:cNvSpPr>
            <p:nvPr/>
          </p:nvSpPr>
          <p:spPr bwMode="auto">
            <a:xfrm>
              <a:off x="2682" y="1211"/>
              <a:ext cx="108" cy="1229"/>
            </a:xfrm>
            <a:prstGeom prst="upArrow">
              <a:avLst>
                <a:gd name="adj1" fmla="val 50000"/>
                <a:gd name="adj2" fmla="val 284491"/>
              </a:avLst>
            </a:prstGeom>
            <a:solidFill>
              <a:srgbClr val="FF0000"/>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9" name="Line 9"/>
            <p:cNvSpPr>
              <a:spLocks noChangeShapeType="1"/>
            </p:cNvSpPr>
            <p:nvPr/>
          </p:nvSpPr>
          <p:spPr bwMode="auto">
            <a:xfrm>
              <a:off x="3060" y="1194"/>
              <a:ext cx="0" cy="1246"/>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3250" y="1538"/>
              <a:ext cx="1654"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AutoShape 11"/>
            <p:cNvSpPr>
              <a:spLocks noChangeArrowheads="1"/>
            </p:cNvSpPr>
            <p:nvPr/>
          </p:nvSpPr>
          <p:spPr bwMode="auto">
            <a:xfrm>
              <a:off x="4041" y="1538"/>
              <a:ext cx="87" cy="896"/>
            </a:xfrm>
            <a:prstGeom prst="downArrow">
              <a:avLst>
                <a:gd name="adj1" fmla="val 50000"/>
                <a:gd name="adj2" fmla="val 257471"/>
              </a:avLst>
            </a:prstGeom>
            <a:solidFill>
              <a:srgbClr val="FF6600"/>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Line 12"/>
            <p:cNvSpPr>
              <a:spLocks noChangeShapeType="1"/>
            </p:cNvSpPr>
            <p:nvPr/>
          </p:nvSpPr>
          <p:spPr bwMode="auto">
            <a:xfrm>
              <a:off x="3360" y="1538"/>
              <a:ext cx="0" cy="902"/>
            </a:xfrm>
            <a:prstGeom prst="line">
              <a:avLst/>
            </a:prstGeom>
            <a:noFill/>
            <a:ln w="38100">
              <a:solidFill>
                <a:srgbClr val="00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3" name="Object 13"/>
            <p:cNvGraphicFramePr>
              <a:graphicFrameLocks noChangeAspect="1"/>
            </p:cNvGraphicFramePr>
            <p:nvPr/>
          </p:nvGraphicFramePr>
          <p:xfrm>
            <a:off x="3250" y="1151"/>
            <a:ext cx="94" cy="86"/>
          </p:xfrm>
          <a:graphic>
            <a:graphicData uri="http://schemas.openxmlformats.org/presentationml/2006/ole">
              <mc:AlternateContent xmlns:mc="http://schemas.openxmlformats.org/markup-compatibility/2006">
                <mc:Choice xmlns:v="urn:schemas-microsoft-com:vml" Requires="v">
                  <p:oleObj spid="_x0000_s98554" name="公式" r:id="rId3" imgW="104737" imgH="104734" progId="Equation.3">
                    <p:embed/>
                  </p:oleObj>
                </mc:Choice>
                <mc:Fallback>
                  <p:oleObj name="公式" r:id="rId3" imgW="104737" imgH="10473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 y="1151"/>
                          <a:ext cx="94"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 name="Object 14"/>
            <p:cNvGraphicFramePr>
              <a:graphicFrameLocks noChangeAspect="1"/>
            </p:cNvGraphicFramePr>
            <p:nvPr/>
          </p:nvGraphicFramePr>
          <p:xfrm>
            <a:off x="4195" y="1151"/>
            <a:ext cx="95" cy="86"/>
          </p:xfrm>
          <a:graphic>
            <a:graphicData uri="http://schemas.openxmlformats.org/presentationml/2006/ole">
              <mc:AlternateContent xmlns:mc="http://schemas.openxmlformats.org/markup-compatibility/2006">
                <mc:Choice xmlns:v="urn:schemas-microsoft-com:vml" Requires="v">
                  <p:oleObj spid="_x0000_s98555" name="公式" r:id="rId5" imgW="104737" imgH="104734" progId="Equation.3">
                    <p:embed/>
                  </p:oleObj>
                </mc:Choice>
                <mc:Fallback>
                  <p:oleObj name="公式" r:id="rId5" imgW="104737" imgH="10473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5" y="1151"/>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3250" y="1495"/>
            <a:ext cx="94" cy="86"/>
          </p:xfrm>
          <a:graphic>
            <a:graphicData uri="http://schemas.openxmlformats.org/presentationml/2006/ole">
              <mc:AlternateContent xmlns:mc="http://schemas.openxmlformats.org/markup-compatibility/2006">
                <mc:Choice xmlns:v="urn:schemas-microsoft-com:vml" Requires="v">
                  <p:oleObj spid="_x0000_s98556" name="公式" r:id="rId7" imgW="104737" imgH="104734" progId="Equation.3">
                    <p:embed/>
                  </p:oleObj>
                </mc:Choice>
                <mc:Fallback>
                  <p:oleObj name="公式" r:id="rId7" imgW="104737" imgH="10473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0" y="1495"/>
                          <a:ext cx="94"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3391" y="1495"/>
            <a:ext cx="95" cy="86"/>
          </p:xfrm>
          <a:graphic>
            <a:graphicData uri="http://schemas.openxmlformats.org/presentationml/2006/ole">
              <mc:AlternateContent xmlns:mc="http://schemas.openxmlformats.org/markup-compatibility/2006">
                <mc:Choice xmlns:v="urn:schemas-microsoft-com:vml" Requires="v">
                  <p:oleObj spid="_x0000_s98557" name="公式" r:id="rId9" imgW="104737" imgH="104734" progId="Equation.3">
                    <p:embed/>
                  </p:oleObj>
                </mc:Choice>
                <mc:Fallback>
                  <p:oleObj name="公式" r:id="rId9" imgW="104737" imgH="10473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91" y="1495"/>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3675" y="1495"/>
            <a:ext cx="95" cy="86"/>
          </p:xfrm>
          <a:graphic>
            <a:graphicData uri="http://schemas.openxmlformats.org/presentationml/2006/ole">
              <mc:AlternateContent xmlns:mc="http://schemas.openxmlformats.org/markup-compatibility/2006">
                <mc:Choice xmlns:v="urn:schemas-microsoft-com:vml" Requires="v">
                  <p:oleObj spid="_x0000_s98558" name="公式" r:id="rId11" imgW="104737" imgH="104734" progId="Equation.3">
                    <p:embed/>
                  </p:oleObj>
                </mc:Choice>
                <mc:Fallback>
                  <p:oleObj name="公式" r:id="rId11" imgW="104737" imgH="10473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5" y="1495"/>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18"/>
            <p:cNvGraphicFramePr>
              <a:graphicFrameLocks noChangeAspect="1"/>
            </p:cNvGraphicFramePr>
            <p:nvPr/>
          </p:nvGraphicFramePr>
          <p:xfrm>
            <a:off x="4053" y="1495"/>
            <a:ext cx="95" cy="86"/>
          </p:xfrm>
          <a:graphic>
            <a:graphicData uri="http://schemas.openxmlformats.org/presentationml/2006/ole">
              <mc:AlternateContent xmlns:mc="http://schemas.openxmlformats.org/markup-compatibility/2006">
                <mc:Choice xmlns:v="urn:schemas-microsoft-com:vml" Requires="v">
                  <p:oleObj spid="_x0000_s98559" name="公式" r:id="rId13" imgW="104737" imgH="104734" progId="Equation.3">
                    <p:embed/>
                  </p:oleObj>
                </mc:Choice>
                <mc:Fallback>
                  <p:oleObj name="公式" r:id="rId13" imgW="104737" imgH="10473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53" y="1495"/>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9"/>
            <p:cNvGraphicFramePr>
              <a:graphicFrameLocks noChangeAspect="1"/>
            </p:cNvGraphicFramePr>
            <p:nvPr/>
          </p:nvGraphicFramePr>
          <p:xfrm>
            <a:off x="4242" y="1495"/>
            <a:ext cx="95" cy="86"/>
          </p:xfrm>
          <a:graphic>
            <a:graphicData uri="http://schemas.openxmlformats.org/presentationml/2006/ole">
              <mc:AlternateContent xmlns:mc="http://schemas.openxmlformats.org/markup-compatibility/2006">
                <mc:Choice xmlns:v="urn:schemas-microsoft-com:vml" Requires="v">
                  <p:oleObj spid="_x0000_s98560" name="公式" r:id="rId15" imgW="104737" imgH="104734" progId="Equation.3">
                    <p:embed/>
                  </p:oleObj>
                </mc:Choice>
                <mc:Fallback>
                  <p:oleObj name="公式" r:id="rId15" imgW="104737" imgH="10473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2" y="1495"/>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0"/>
            <p:cNvGraphicFramePr>
              <a:graphicFrameLocks noChangeAspect="1"/>
            </p:cNvGraphicFramePr>
            <p:nvPr/>
          </p:nvGraphicFramePr>
          <p:xfrm>
            <a:off x="4432" y="1495"/>
            <a:ext cx="94" cy="86"/>
          </p:xfrm>
          <a:graphic>
            <a:graphicData uri="http://schemas.openxmlformats.org/presentationml/2006/ole">
              <mc:AlternateContent xmlns:mc="http://schemas.openxmlformats.org/markup-compatibility/2006">
                <mc:Choice xmlns:v="urn:schemas-microsoft-com:vml" Requires="v">
                  <p:oleObj spid="_x0000_s98561" name="公式" r:id="rId17" imgW="104737" imgH="104734" progId="Equation.3">
                    <p:embed/>
                  </p:oleObj>
                </mc:Choice>
                <mc:Fallback>
                  <p:oleObj name="公式" r:id="rId17" imgW="104737" imgH="10473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32" y="1495"/>
                          <a:ext cx="94"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21"/>
            <p:cNvGraphicFramePr>
              <a:graphicFrameLocks noChangeAspect="1"/>
            </p:cNvGraphicFramePr>
            <p:nvPr/>
          </p:nvGraphicFramePr>
          <p:xfrm>
            <a:off x="3391" y="2397"/>
            <a:ext cx="95" cy="86"/>
          </p:xfrm>
          <a:graphic>
            <a:graphicData uri="http://schemas.openxmlformats.org/presentationml/2006/ole">
              <mc:AlternateContent xmlns:mc="http://schemas.openxmlformats.org/markup-compatibility/2006">
                <mc:Choice xmlns:v="urn:schemas-microsoft-com:vml" Requires="v">
                  <p:oleObj spid="_x0000_s98562" name="公式" r:id="rId19" imgW="104737" imgH="104734" progId="Equation.3">
                    <p:embed/>
                  </p:oleObj>
                </mc:Choice>
                <mc:Fallback>
                  <p:oleObj name="公式" r:id="rId19" imgW="104737" imgH="10473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1" y="2397"/>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4006" y="2397"/>
            <a:ext cx="95" cy="86"/>
          </p:xfrm>
          <a:graphic>
            <a:graphicData uri="http://schemas.openxmlformats.org/presentationml/2006/ole">
              <mc:AlternateContent xmlns:mc="http://schemas.openxmlformats.org/markup-compatibility/2006">
                <mc:Choice xmlns:v="urn:schemas-microsoft-com:vml" Requires="v">
                  <p:oleObj spid="_x0000_s98563" name="公式" r:id="rId21" imgW="104737" imgH="104734" progId="Equation.3">
                    <p:embed/>
                  </p:oleObj>
                </mc:Choice>
                <mc:Fallback>
                  <p:oleObj name="公式" r:id="rId21" imgW="104737" imgH="10473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06" y="2397"/>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3722" y="1151"/>
            <a:ext cx="95" cy="86"/>
          </p:xfrm>
          <a:graphic>
            <a:graphicData uri="http://schemas.openxmlformats.org/presentationml/2006/ole">
              <mc:AlternateContent xmlns:mc="http://schemas.openxmlformats.org/markup-compatibility/2006">
                <mc:Choice xmlns:v="urn:schemas-microsoft-com:vml" Requires="v">
                  <p:oleObj spid="_x0000_s98564" name="公式" r:id="rId23" imgW="104737" imgH="104734" progId="Equation.3">
                    <p:embed/>
                  </p:oleObj>
                </mc:Choice>
                <mc:Fallback>
                  <p:oleObj name="公式" r:id="rId23" imgW="104737" imgH="104734"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22" y="1151"/>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4526" y="2397"/>
            <a:ext cx="95" cy="86"/>
          </p:xfrm>
          <a:graphic>
            <a:graphicData uri="http://schemas.openxmlformats.org/presentationml/2006/ole">
              <mc:AlternateContent xmlns:mc="http://schemas.openxmlformats.org/markup-compatibility/2006">
                <mc:Choice xmlns:v="urn:schemas-microsoft-com:vml" Requires="v">
                  <p:oleObj spid="_x0000_s98565" name="公式" r:id="rId25" imgW="104737" imgH="104734" progId="Equation.3">
                    <p:embed/>
                  </p:oleObj>
                </mc:Choice>
                <mc:Fallback>
                  <p:oleObj name="公式" r:id="rId25" imgW="104737" imgH="10473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26" y="2397"/>
                          <a:ext cx="95" cy="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Text Box 25"/>
            <p:cNvSpPr txBox="1">
              <a:spLocks noChangeArrowheads="1"/>
            </p:cNvSpPr>
            <p:nvPr/>
          </p:nvSpPr>
          <p:spPr bwMode="auto">
            <a:xfrm>
              <a:off x="4997" y="1409"/>
              <a:ext cx="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baseline="-25000"/>
                <a:t>2</a:t>
              </a:r>
              <a:endParaRPr lang="en-US" altLang="zh-CN"/>
            </a:p>
          </p:txBody>
        </p:sp>
        <p:sp>
          <p:nvSpPr>
            <p:cNvPr id="26" name="Text Box 26"/>
            <p:cNvSpPr txBox="1">
              <a:spLocks noChangeArrowheads="1"/>
            </p:cNvSpPr>
            <p:nvPr/>
          </p:nvSpPr>
          <p:spPr bwMode="auto">
            <a:xfrm>
              <a:off x="4997" y="2312"/>
              <a:ext cx="3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baseline="-25000"/>
                <a:t>1</a:t>
              </a:r>
              <a:endParaRPr lang="en-US" altLang="zh-CN"/>
            </a:p>
          </p:txBody>
        </p:sp>
        <p:sp>
          <p:nvSpPr>
            <p:cNvPr id="27" name="Freeform 27"/>
            <p:cNvSpPr>
              <a:spLocks/>
            </p:cNvSpPr>
            <p:nvPr/>
          </p:nvSpPr>
          <p:spPr bwMode="auto">
            <a:xfrm>
              <a:off x="4195" y="2011"/>
              <a:ext cx="567" cy="43"/>
            </a:xfrm>
            <a:custGeom>
              <a:avLst/>
              <a:gdLst>
                <a:gd name="T0" fmla="*/ 0 w 1392"/>
                <a:gd name="T1" fmla="*/ 0 h 104"/>
                <a:gd name="T2" fmla="*/ 39 w 1392"/>
                <a:gd name="T3" fmla="*/ 40 h 104"/>
                <a:gd name="T4" fmla="*/ 78 w 1392"/>
                <a:gd name="T5" fmla="*/ 0 h 104"/>
                <a:gd name="T6" fmla="*/ 117 w 1392"/>
                <a:gd name="T7" fmla="*/ 40 h 104"/>
                <a:gd name="T8" fmla="*/ 156 w 1392"/>
                <a:gd name="T9" fmla="*/ 0 h 104"/>
                <a:gd name="T10" fmla="*/ 196 w 1392"/>
                <a:gd name="T11" fmla="*/ 40 h 104"/>
                <a:gd name="T12" fmla="*/ 235 w 1392"/>
                <a:gd name="T13" fmla="*/ 0 h 104"/>
                <a:gd name="T14" fmla="*/ 274 w 1392"/>
                <a:gd name="T15" fmla="*/ 40 h 104"/>
                <a:gd name="T16" fmla="*/ 313 w 1392"/>
                <a:gd name="T17" fmla="*/ 0 h 104"/>
                <a:gd name="T18" fmla="*/ 352 w 1392"/>
                <a:gd name="T19" fmla="*/ 40 h 104"/>
                <a:gd name="T20" fmla="*/ 391 w 1392"/>
                <a:gd name="T21" fmla="*/ 0 h 104"/>
                <a:gd name="T22" fmla="*/ 430 w 1392"/>
                <a:gd name="T23" fmla="*/ 40 h 104"/>
                <a:gd name="T24" fmla="*/ 450 w 1392"/>
                <a:gd name="T25" fmla="*/ 20 h 104"/>
                <a:gd name="T26" fmla="*/ 567 w 1392"/>
                <a:gd name="T27" fmla="*/ 2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2" h="104">
                  <a:moveTo>
                    <a:pt x="0" y="0"/>
                  </a:moveTo>
                  <a:cubicBezTo>
                    <a:pt x="32" y="48"/>
                    <a:pt x="64" y="96"/>
                    <a:pt x="96" y="96"/>
                  </a:cubicBezTo>
                  <a:cubicBezTo>
                    <a:pt x="128" y="96"/>
                    <a:pt x="160" y="0"/>
                    <a:pt x="192" y="0"/>
                  </a:cubicBezTo>
                  <a:cubicBezTo>
                    <a:pt x="224" y="0"/>
                    <a:pt x="256" y="96"/>
                    <a:pt x="288" y="96"/>
                  </a:cubicBezTo>
                  <a:cubicBezTo>
                    <a:pt x="320" y="96"/>
                    <a:pt x="352" y="0"/>
                    <a:pt x="384" y="0"/>
                  </a:cubicBezTo>
                  <a:cubicBezTo>
                    <a:pt x="416" y="0"/>
                    <a:pt x="448" y="96"/>
                    <a:pt x="480" y="96"/>
                  </a:cubicBezTo>
                  <a:cubicBezTo>
                    <a:pt x="512" y="96"/>
                    <a:pt x="544" y="0"/>
                    <a:pt x="576" y="0"/>
                  </a:cubicBezTo>
                  <a:cubicBezTo>
                    <a:pt x="608" y="0"/>
                    <a:pt x="640" y="96"/>
                    <a:pt x="672" y="96"/>
                  </a:cubicBezTo>
                  <a:cubicBezTo>
                    <a:pt x="704" y="96"/>
                    <a:pt x="736" y="0"/>
                    <a:pt x="768" y="0"/>
                  </a:cubicBezTo>
                  <a:cubicBezTo>
                    <a:pt x="800" y="0"/>
                    <a:pt x="832" y="96"/>
                    <a:pt x="864" y="96"/>
                  </a:cubicBezTo>
                  <a:cubicBezTo>
                    <a:pt x="896" y="96"/>
                    <a:pt x="928" y="0"/>
                    <a:pt x="960" y="0"/>
                  </a:cubicBezTo>
                  <a:cubicBezTo>
                    <a:pt x="992" y="0"/>
                    <a:pt x="1032" y="88"/>
                    <a:pt x="1056" y="96"/>
                  </a:cubicBezTo>
                  <a:cubicBezTo>
                    <a:pt x="1080" y="104"/>
                    <a:pt x="1048" y="56"/>
                    <a:pt x="1104" y="48"/>
                  </a:cubicBezTo>
                  <a:cubicBezTo>
                    <a:pt x="1160" y="40"/>
                    <a:pt x="1276" y="44"/>
                    <a:pt x="1392" y="48"/>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Freeform 28"/>
            <p:cNvSpPr>
              <a:spLocks/>
            </p:cNvSpPr>
            <p:nvPr/>
          </p:nvSpPr>
          <p:spPr bwMode="auto">
            <a:xfrm>
              <a:off x="4195" y="1881"/>
              <a:ext cx="567" cy="43"/>
            </a:xfrm>
            <a:custGeom>
              <a:avLst/>
              <a:gdLst>
                <a:gd name="T0" fmla="*/ 0 w 1392"/>
                <a:gd name="T1" fmla="*/ 0 h 104"/>
                <a:gd name="T2" fmla="*/ 39 w 1392"/>
                <a:gd name="T3" fmla="*/ 40 h 104"/>
                <a:gd name="T4" fmla="*/ 78 w 1392"/>
                <a:gd name="T5" fmla="*/ 0 h 104"/>
                <a:gd name="T6" fmla="*/ 117 w 1392"/>
                <a:gd name="T7" fmla="*/ 40 h 104"/>
                <a:gd name="T8" fmla="*/ 156 w 1392"/>
                <a:gd name="T9" fmla="*/ 0 h 104"/>
                <a:gd name="T10" fmla="*/ 196 w 1392"/>
                <a:gd name="T11" fmla="*/ 40 h 104"/>
                <a:gd name="T12" fmla="*/ 235 w 1392"/>
                <a:gd name="T13" fmla="*/ 0 h 104"/>
                <a:gd name="T14" fmla="*/ 274 w 1392"/>
                <a:gd name="T15" fmla="*/ 40 h 104"/>
                <a:gd name="T16" fmla="*/ 313 w 1392"/>
                <a:gd name="T17" fmla="*/ 0 h 104"/>
                <a:gd name="T18" fmla="*/ 352 w 1392"/>
                <a:gd name="T19" fmla="*/ 40 h 104"/>
                <a:gd name="T20" fmla="*/ 391 w 1392"/>
                <a:gd name="T21" fmla="*/ 0 h 104"/>
                <a:gd name="T22" fmla="*/ 430 w 1392"/>
                <a:gd name="T23" fmla="*/ 40 h 104"/>
                <a:gd name="T24" fmla="*/ 450 w 1392"/>
                <a:gd name="T25" fmla="*/ 20 h 104"/>
                <a:gd name="T26" fmla="*/ 567 w 1392"/>
                <a:gd name="T27" fmla="*/ 2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2" h="104">
                  <a:moveTo>
                    <a:pt x="0" y="0"/>
                  </a:moveTo>
                  <a:cubicBezTo>
                    <a:pt x="32" y="48"/>
                    <a:pt x="64" y="96"/>
                    <a:pt x="96" y="96"/>
                  </a:cubicBezTo>
                  <a:cubicBezTo>
                    <a:pt x="128" y="96"/>
                    <a:pt x="160" y="0"/>
                    <a:pt x="192" y="0"/>
                  </a:cubicBezTo>
                  <a:cubicBezTo>
                    <a:pt x="224" y="0"/>
                    <a:pt x="256" y="96"/>
                    <a:pt x="288" y="96"/>
                  </a:cubicBezTo>
                  <a:cubicBezTo>
                    <a:pt x="320" y="96"/>
                    <a:pt x="352" y="0"/>
                    <a:pt x="384" y="0"/>
                  </a:cubicBezTo>
                  <a:cubicBezTo>
                    <a:pt x="416" y="0"/>
                    <a:pt x="448" y="96"/>
                    <a:pt x="480" y="96"/>
                  </a:cubicBezTo>
                  <a:cubicBezTo>
                    <a:pt x="512" y="96"/>
                    <a:pt x="544" y="0"/>
                    <a:pt x="576" y="0"/>
                  </a:cubicBezTo>
                  <a:cubicBezTo>
                    <a:pt x="608" y="0"/>
                    <a:pt x="640" y="96"/>
                    <a:pt x="672" y="96"/>
                  </a:cubicBezTo>
                  <a:cubicBezTo>
                    <a:pt x="704" y="96"/>
                    <a:pt x="736" y="0"/>
                    <a:pt x="768" y="0"/>
                  </a:cubicBezTo>
                  <a:cubicBezTo>
                    <a:pt x="800" y="0"/>
                    <a:pt x="832" y="96"/>
                    <a:pt x="864" y="96"/>
                  </a:cubicBezTo>
                  <a:cubicBezTo>
                    <a:pt x="896" y="96"/>
                    <a:pt x="928" y="0"/>
                    <a:pt x="960" y="0"/>
                  </a:cubicBezTo>
                  <a:cubicBezTo>
                    <a:pt x="992" y="0"/>
                    <a:pt x="1032" y="88"/>
                    <a:pt x="1056" y="96"/>
                  </a:cubicBezTo>
                  <a:cubicBezTo>
                    <a:pt x="1080" y="104"/>
                    <a:pt x="1048" y="56"/>
                    <a:pt x="1104" y="48"/>
                  </a:cubicBezTo>
                  <a:cubicBezTo>
                    <a:pt x="1160" y="40"/>
                    <a:pt x="1276" y="44"/>
                    <a:pt x="1392" y="48"/>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9" name="Object 29"/>
            <p:cNvGraphicFramePr>
              <a:graphicFrameLocks noChangeAspect="1"/>
            </p:cNvGraphicFramePr>
            <p:nvPr/>
          </p:nvGraphicFramePr>
          <p:xfrm>
            <a:off x="4839" y="1824"/>
            <a:ext cx="372" cy="249"/>
          </p:xfrm>
          <a:graphic>
            <a:graphicData uri="http://schemas.openxmlformats.org/presentationml/2006/ole">
              <mc:AlternateContent xmlns:mc="http://schemas.openxmlformats.org/markup-compatibility/2006">
                <mc:Choice xmlns:v="urn:schemas-microsoft-com:vml" Requires="v">
                  <p:oleObj spid="_x0000_s98566" name="公式" r:id="rId27" imgW="228640" imgH="171408" progId="Equation.3">
                    <p:embed/>
                  </p:oleObj>
                </mc:Choice>
                <mc:Fallback>
                  <p:oleObj name="公式" r:id="rId27" imgW="228640" imgH="171408"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839" y="1824"/>
                          <a:ext cx="372"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Text Box 30"/>
            <p:cNvSpPr txBox="1">
              <a:spLocks noChangeArrowheads="1"/>
            </p:cNvSpPr>
            <p:nvPr/>
          </p:nvSpPr>
          <p:spPr bwMode="auto">
            <a:xfrm>
              <a:off x="3532" y="1237"/>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1800"/>
                <a:t>A</a:t>
              </a:r>
              <a:r>
                <a:rPr lang="en-US" altLang="zh-CN" sz="1800" baseline="-25000"/>
                <a:t>32</a:t>
              </a:r>
              <a:endParaRPr lang="en-US" altLang="zh-CN" baseline="-25000">
                <a:solidFill>
                  <a:srgbClr val="FFFF00"/>
                </a:solidFill>
              </a:endParaRPr>
            </a:p>
          </p:txBody>
        </p:sp>
        <p:sp>
          <p:nvSpPr>
            <p:cNvPr id="31" name="Text Box 31"/>
            <p:cNvSpPr txBox="1">
              <a:spLocks noChangeArrowheads="1"/>
            </p:cNvSpPr>
            <p:nvPr/>
          </p:nvSpPr>
          <p:spPr bwMode="auto">
            <a:xfrm>
              <a:off x="3108" y="1796"/>
              <a:ext cx="2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endParaRPr lang="zh-CN" altLang="en-US" sz="1800" b="0">
                <a:solidFill>
                  <a:srgbClr val="FFFF00"/>
                </a:solidFill>
              </a:endParaRPr>
            </a:p>
          </p:txBody>
        </p:sp>
        <p:sp>
          <p:nvSpPr>
            <p:cNvPr id="32" name="Text Box 32"/>
            <p:cNvSpPr txBox="1">
              <a:spLocks noChangeArrowheads="1"/>
            </p:cNvSpPr>
            <p:nvPr/>
          </p:nvSpPr>
          <p:spPr bwMode="auto">
            <a:xfrm>
              <a:off x="3108" y="1749"/>
              <a:ext cx="3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1800"/>
                <a:t>A</a:t>
              </a:r>
              <a:r>
                <a:rPr lang="en-US" altLang="zh-CN" sz="1800" baseline="-25000"/>
                <a:t>31</a:t>
              </a:r>
              <a:endParaRPr lang="en-US" altLang="zh-CN" baseline="-25000"/>
            </a:p>
          </p:txBody>
        </p:sp>
        <p:sp>
          <p:nvSpPr>
            <p:cNvPr id="33" name="Text Box 33"/>
            <p:cNvSpPr txBox="1">
              <a:spLocks noChangeArrowheads="1"/>
            </p:cNvSpPr>
            <p:nvPr/>
          </p:nvSpPr>
          <p:spPr bwMode="auto">
            <a:xfrm>
              <a:off x="3456" y="1680"/>
              <a:ext cx="3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1800"/>
                <a:t>A</a:t>
              </a:r>
              <a:r>
                <a:rPr lang="en-US" altLang="zh-CN" sz="1800" baseline="-25000"/>
                <a:t>21</a:t>
              </a:r>
              <a:endParaRPr lang="en-US" altLang="zh-CN" baseline="-25000"/>
            </a:p>
          </p:txBody>
        </p:sp>
        <p:sp>
          <p:nvSpPr>
            <p:cNvPr id="34" name="Text Box 34"/>
            <p:cNvSpPr txBox="1">
              <a:spLocks noChangeArrowheads="1"/>
            </p:cNvSpPr>
            <p:nvPr/>
          </p:nvSpPr>
          <p:spPr bwMode="auto">
            <a:xfrm>
              <a:off x="2304" y="1881"/>
              <a:ext cx="3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1800"/>
                <a:t>B</a:t>
              </a:r>
              <a:r>
                <a:rPr lang="en-US" altLang="zh-CN" sz="1800" baseline="-25000"/>
                <a:t>13</a:t>
              </a:r>
              <a:endParaRPr lang="en-US" altLang="zh-CN" baseline="-25000"/>
            </a:p>
          </p:txBody>
        </p:sp>
        <p:sp>
          <p:nvSpPr>
            <p:cNvPr id="35" name="Text Box 35"/>
            <p:cNvSpPr txBox="1">
              <a:spLocks noChangeArrowheads="1"/>
            </p:cNvSpPr>
            <p:nvPr/>
          </p:nvSpPr>
          <p:spPr bwMode="auto">
            <a:xfrm>
              <a:off x="3060" y="2544"/>
              <a:ext cx="1324" cy="2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rgbClr val="FF0000"/>
                  </a:solidFill>
                </a:rPr>
                <a:t>三能级系统</a:t>
              </a:r>
            </a:p>
          </p:txBody>
        </p:sp>
        <p:sp>
          <p:nvSpPr>
            <p:cNvPr id="36" name="Freeform 36"/>
            <p:cNvSpPr>
              <a:spLocks/>
            </p:cNvSpPr>
            <p:nvPr/>
          </p:nvSpPr>
          <p:spPr bwMode="auto">
            <a:xfrm>
              <a:off x="3417" y="1968"/>
              <a:ext cx="567" cy="43"/>
            </a:xfrm>
            <a:custGeom>
              <a:avLst/>
              <a:gdLst>
                <a:gd name="T0" fmla="*/ 0 w 1392"/>
                <a:gd name="T1" fmla="*/ 0 h 104"/>
                <a:gd name="T2" fmla="*/ 39 w 1392"/>
                <a:gd name="T3" fmla="*/ 40 h 104"/>
                <a:gd name="T4" fmla="*/ 78 w 1392"/>
                <a:gd name="T5" fmla="*/ 0 h 104"/>
                <a:gd name="T6" fmla="*/ 117 w 1392"/>
                <a:gd name="T7" fmla="*/ 40 h 104"/>
                <a:gd name="T8" fmla="*/ 156 w 1392"/>
                <a:gd name="T9" fmla="*/ 0 h 104"/>
                <a:gd name="T10" fmla="*/ 196 w 1392"/>
                <a:gd name="T11" fmla="*/ 40 h 104"/>
                <a:gd name="T12" fmla="*/ 235 w 1392"/>
                <a:gd name="T13" fmla="*/ 0 h 104"/>
                <a:gd name="T14" fmla="*/ 274 w 1392"/>
                <a:gd name="T15" fmla="*/ 40 h 104"/>
                <a:gd name="T16" fmla="*/ 313 w 1392"/>
                <a:gd name="T17" fmla="*/ 0 h 104"/>
                <a:gd name="T18" fmla="*/ 352 w 1392"/>
                <a:gd name="T19" fmla="*/ 40 h 104"/>
                <a:gd name="T20" fmla="*/ 391 w 1392"/>
                <a:gd name="T21" fmla="*/ 0 h 104"/>
                <a:gd name="T22" fmla="*/ 430 w 1392"/>
                <a:gd name="T23" fmla="*/ 40 h 104"/>
                <a:gd name="T24" fmla="*/ 450 w 1392"/>
                <a:gd name="T25" fmla="*/ 20 h 104"/>
                <a:gd name="T26" fmla="*/ 567 w 1392"/>
                <a:gd name="T27" fmla="*/ 2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2" h="104">
                  <a:moveTo>
                    <a:pt x="0" y="0"/>
                  </a:moveTo>
                  <a:cubicBezTo>
                    <a:pt x="32" y="48"/>
                    <a:pt x="64" y="96"/>
                    <a:pt x="96" y="96"/>
                  </a:cubicBezTo>
                  <a:cubicBezTo>
                    <a:pt x="128" y="96"/>
                    <a:pt x="160" y="0"/>
                    <a:pt x="192" y="0"/>
                  </a:cubicBezTo>
                  <a:cubicBezTo>
                    <a:pt x="224" y="0"/>
                    <a:pt x="256" y="96"/>
                    <a:pt x="288" y="96"/>
                  </a:cubicBezTo>
                  <a:cubicBezTo>
                    <a:pt x="320" y="96"/>
                    <a:pt x="352" y="0"/>
                    <a:pt x="384" y="0"/>
                  </a:cubicBezTo>
                  <a:cubicBezTo>
                    <a:pt x="416" y="0"/>
                    <a:pt x="448" y="96"/>
                    <a:pt x="480" y="96"/>
                  </a:cubicBezTo>
                  <a:cubicBezTo>
                    <a:pt x="512" y="96"/>
                    <a:pt x="544" y="0"/>
                    <a:pt x="576" y="0"/>
                  </a:cubicBezTo>
                  <a:cubicBezTo>
                    <a:pt x="608" y="0"/>
                    <a:pt x="640" y="96"/>
                    <a:pt x="672" y="96"/>
                  </a:cubicBezTo>
                  <a:cubicBezTo>
                    <a:pt x="704" y="96"/>
                    <a:pt x="736" y="0"/>
                    <a:pt x="768" y="0"/>
                  </a:cubicBezTo>
                  <a:cubicBezTo>
                    <a:pt x="800" y="0"/>
                    <a:pt x="832" y="96"/>
                    <a:pt x="864" y="96"/>
                  </a:cubicBezTo>
                  <a:cubicBezTo>
                    <a:pt x="896" y="96"/>
                    <a:pt x="928" y="0"/>
                    <a:pt x="960" y="0"/>
                  </a:cubicBezTo>
                  <a:cubicBezTo>
                    <a:pt x="992" y="0"/>
                    <a:pt x="1032" y="88"/>
                    <a:pt x="1056" y="96"/>
                  </a:cubicBezTo>
                  <a:cubicBezTo>
                    <a:pt x="1080" y="104"/>
                    <a:pt x="1048" y="56"/>
                    <a:pt x="1104" y="48"/>
                  </a:cubicBezTo>
                  <a:cubicBezTo>
                    <a:pt x="1160" y="40"/>
                    <a:pt x="1276" y="44"/>
                    <a:pt x="1392" y="48"/>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7"/>
            <p:cNvSpPr>
              <a:spLocks noChangeShapeType="1"/>
            </p:cNvSpPr>
            <p:nvPr/>
          </p:nvSpPr>
          <p:spPr bwMode="auto">
            <a:xfrm>
              <a:off x="3504" y="1200"/>
              <a:ext cx="0" cy="336"/>
            </a:xfrm>
            <a:prstGeom prst="line">
              <a:avLst/>
            </a:prstGeom>
            <a:noFill/>
            <a:ln w="31750" cap="sq">
              <a:solidFill>
                <a:srgbClr val="0000CC"/>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sp>
        <p:nvSpPr>
          <p:cNvPr id="38" name="Rectangle 38"/>
          <p:cNvSpPr txBox="1">
            <a:spLocks noChangeArrowheads="1"/>
          </p:cNvSpPr>
          <p:nvPr/>
        </p:nvSpPr>
        <p:spPr bwMode="auto">
          <a:xfrm>
            <a:off x="407368" y="2852936"/>
            <a:ext cx="2300288" cy="4953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kumimoji="0" lang="zh-CN" altLang="en-US" sz="2400" b="1" dirty="0" smtClean="0">
                <a:solidFill>
                  <a:srgbClr val="0000FF"/>
                </a:solidFill>
                <a:ea typeface="楷体_GB2312" pitchFamily="49" charset="-122"/>
              </a:rPr>
              <a:t>四能级系统：</a:t>
            </a:r>
          </a:p>
        </p:txBody>
      </p:sp>
      <p:grpSp>
        <p:nvGrpSpPr>
          <p:cNvPr id="39" name="Group 39"/>
          <p:cNvGrpSpPr>
            <a:grpSpLocks/>
          </p:cNvGrpSpPr>
          <p:nvPr/>
        </p:nvGrpSpPr>
        <p:grpSpPr bwMode="auto">
          <a:xfrm>
            <a:off x="5231904" y="3356992"/>
            <a:ext cx="4811713" cy="2292350"/>
            <a:chOff x="2160" y="2623"/>
            <a:chExt cx="3312" cy="1682"/>
          </a:xfrm>
        </p:grpSpPr>
        <p:sp>
          <p:nvSpPr>
            <p:cNvPr id="40" name="Line 40"/>
            <p:cNvSpPr>
              <a:spLocks noChangeShapeType="1"/>
            </p:cNvSpPr>
            <p:nvPr/>
          </p:nvSpPr>
          <p:spPr bwMode="auto">
            <a:xfrm>
              <a:off x="2436" y="2739"/>
              <a:ext cx="2208"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41"/>
            <p:cNvSpPr>
              <a:spLocks noChangeShapeType="1"/>
            </p:cNvSpPr>
            <p:nvPr/>
          </p:nvSpPr>
          <p:spPr bwMode="auto">
            <a:xfrm>
              <a:off x="3218" y="3011"/>
              <a:ext cx="2162"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2"/>
            <p:cNvSpPr>
              <a:spLocks noChangeShapeType="1"/>
            </p:cNvSpPr>
            <p:nvPr/>
          </p:nvSpPr>
          <p:spPr bwMode="auto">
            <a:xfrm>
              <a:off x="3218" y="3477"/>
              <a:ext cx="2208"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3"/>
            <p:cNvSpPr>
              <a:spLocks noChangeShapeType="1"/>
            </p:cNvSpPr>
            <p:nvPr/>
          </p:nvSpPr>
          <p:spPr bwMode="auto">
            <a:xfrm>
              <a:off x="2436" y="3982"/>
              <a:ext cx="3036"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AutoShape 44"/>
            <p:cNvSpPr>
              <a:spLocks noChangeArrowheads="1"/>
            </p:cNvSpPr>
            <p:nvPr/>
          </p:nvSpPr>
          <p:spPr bwMode="auto">
            <a:xfrm>
              <a:off x="2620" y="2778"/>
              <a:ext cx="68" cy="1165"/>
            </a:xfrm>
            <a:prstGeom prst="upArrow">
              <a:avLst>
                <a:gd name="adj1" fmla="val 50000"/>
                <a:gd name="adj2" fmla="val 428309"/>
              </a:avLst>
            </a:prstGeom>
            <a:solidFill>
              <a:srgbClr val="FF0000"/>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5" name="AutoShape 45"/>
            <p:cNvSpPr>
              <a:spLocks noChangeArrowheads="1"/>
            </p:cNvSpPr>
            <p:nvPr/>
          </p:nvSpPr>
          <p:spPr bwMode="auto">
            <a:xfrm>
              <a:off x="4230" y="3011"/>
              <a:ext cx="90" cy="466"/>
            </a:xfrm>
            <a:prstGeom prst="downArrow">
              <a:avLst>
                <a:gd name="adj1" fmla="val 50000"/>
                <a:gd name="adj2" fmla="val 129444"/>
              </a:avLst>
            </a:prstGeom>
            <a:solidFill>
              <a:schemeClr val="accent1"/>
            </a:solidFill>
            <a:ln w="1587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46" name="Object 46"/>
            <p:cNvGraphicFramePr>
              <a:graphicFrameLocks noChangeAspect="1"/>
            </p:cNvGraphicFramePr>
            <p:nvPr/>
          </p:nvGraphicFramePr>
          <p:xfrm>
            <a:off x="3540" y="2701"/>
            <a:ext cx="92" cy="77"/>
          </p:xfrm>
          <a:graphic>
            <a:graphicData uri="http://schemas.openxmlformats.org/presentationml/2006/ole">
              <mc:AlternateContent xmlns:mc="http://schemas.openxmlformats.org/markup-compatibility/2006">
                <mc:Choice xmlns:v="urn:schemas-microsoft-com:vml" Requires="v">
                  <p:oleObj spid="_x0000_s98567" name="公式" r:id="rId29" imgW="104737" imgH="104734" progId="Equation.3">
                    <p:embed/>
                  </p:oleObj>
                </mc:Choice>
                <mc:Fallback>
                  <p:oleObj name="公式" r:id="rId29" imgW="104737" imgH="104734"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540" y="2701"/>
                          <a:ext cx="92"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47"/>
            <p:cNvGraphicFramePr>
              <a:graphicFrameLocks noChangeAspect="1"/>
            </p:cNvGraphicFramePr>
            <p:nvPr/>
          </p:nvGraphicFramePr>
          <p:xfrm>
            <a:off x="3540" y="2972"/>
            <a:ext cx="92" cy="78"/>
          </p:xfrm>
          <a:graphic>
            <a:graphicData uri="http://schemas.openxmlformats.org/presentationml/2006/ole">
              <mc:AlternateContent xmlns:mc="http://schemas.openxmlformats.org/markup-compatibility/2006">
                <mc:Choice xmlns:v="urn:schemas-microsoft-com:vml" Requires="v">
                  <p:oleObj spid="_x0000_s98568" name="公式" r:id="rId31" imgW="104737" imgH="104734" progId="Equation.3">
                    <p:embed/>
                  </p:oleObj>
                </mc:Choice>
                <mc:Fallback>
                  <p:oleObj name="公式" r:id="rId31" imgW="104737" imgH="104734"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40" y="2972"/>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48"/>
            <p:cNvGraphicFramePr>
              <a:graphicFrameLocks noChangeAspect="1"/>
            </p:cNvGraphicFramePr>
            <p:nvPr/>
          </p:nvGraphicFramePr>
          <p:xfrm>
            <a:off x="4046" y="2972"/>
            <a:ext cx="92" cy="78"/>
          </p:xfrm>
          <a:graphic>
            <a:graphicData uri="http://schemas.openxmlformats.org/presentationml/2006/ole">
              <mc:AlternateContent xmlns:mc="http://schemas.openxmlformats.org/markup-compatibility/2006">
                <mc:Choice xmlns:v="urn:schemas-microsoft-com:vml" Requires="v">
                  <p:oleObj spid="_x0000_s98569" name="公式" r:id="rId33" imgW="104737" imgH="104734" progId="Equation.3">
                    <p:embed/>
                  </p:oleObj>
                </mc:Choice>
                <mc:Fallback>
                  <p:oleObj name="公式" r:id="rId33" imgW="104737" imgH="104734"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046" y="2972"/>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49"/>
            <p:cNvGraphicFramePr>
              <a:graphicFrameLocks noChangeAspect="1"/>
            </p:cNvGraphicFramePr>
            <p:nvPr/>
          </p:nvGraphicFramePr>
          <p:xfrm>
            <a:off x="3816" y="2972"/>
            <a:ext cx="92" cy="78"/>
          </p:xfrm>
          <a:graphic>
            <a:graphicData uri="http://schemas.openxmlformats.org/presentationml/2006/ole">
              <mc:AlternateContent xmlns:mc="http://schemas.openxmlformats.org/markup-compatibility/2006">
                <mc:Choice xmlns:v="urn:schemas-microsoft-com:vml" Requires="v">
                  <p:oleObj spid="_x0000_s98570" name="公式" r:id="rId35" imgW="104737" imgH="104734" progId="Equation.3">
                    <p:embed/>
                  </p:oleObj>
                </mc:Choice>
                <mc:Fallback>
                  <p:oleObj name="公式" r:id="rId35" imgW="104737" imgH="104734"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816" y="2972"/>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50"/>
            <p:cNvGraphicFramePr>
              <a:graphicFrameLocks noChangeAspect="1"/>
            </p:cNvGraphicFramePr>
            <p:nvPr/>
          </p:nvGraphicFramePr>
          <p:xfrm>
            <a:off x="4506" y="2972"/>
            <a:ext cx="92" cy="78"/>
          </p:xfrm>
          <a:graphic>
            <a:graphicData uri="http://schemas.openxmlformats.org/presentationml/2006/ole">
              <mc:AlternateContent xmlns:mc="http://schemas.openxmlformats.org/markup-compatibility/2006">
                <mc:Choice xmlns:v="urn:schemas-microsoft-com:vml" Requires="v">
                  <p:oleObj spid="_x0000_s98571" name="公式" r:id="rId37" imgW="104737" imgH="104734" progId="Equation.3">
                    <p:embed/>
                  </p:oleObj>
                </mc:Choice>
                <mc:Fallback>
                  <p:oleObj name="公式" r:id="rId37" imgW="104737" imgH="10473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506" y="2972"/>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51"/>
            <p:cNvGraphicFramePr>
              <a:graphicFrameLocks noChangeAspect="1"/>
            </p:cNvGraphicFramePr>
            <p:nvPr/>
          </p:nvGraphicFramePr>
          <p:xfrm>
            <a:off x="4736" y="2972"/>
            <a:ext cx="92" cy="78"/>
          </p:xfrm>
          <a:graphic>
            <a:graphicData uri="http://schemas.openxmlformats.org/presentationml/2006/ole">
              <mc:AlternateContent xmlns:mc="http://schemas.openxmlformats.org/markup-compatibility/2006">
                <mc:Choice xmlns:v="urn:schemas-microsoft-com:vml" Requires="v">
                  <p:oleObj spid="_x0000_s98572" name="公式" r:id="rId39" imgW="104737" imgH="104734" progId="Equation.3">
                    <p:embed/>
                  </p:oleObj>
                </mc:Choice>
                <mc:Fallback>
                  <p:oleObj name="公式" r:id="rId39" imgW="104737" imgH="10473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736" y="2972"/>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52"/>
            <p:cNvGraphicFramePr>
              <a:graphicFrameLocks noChangeAspect="1"/>
            </p:cNvGraphicFramePr>
            <p:nvPr/>
          </p:nvGraphicFramePr>
          <p:xfrm>
            <a:off x="5012" y="2972"/>
            <a:ext cx="92" cy="78"/>
          </p:xfrm>
          <a:graphic>
            <a:graphicData uri="http://schemas.openxmlformats.org/presentationml/2006/ole">
              <mc:AlternateContent xmlns:mc="http://schemas.openxmlformats.org/markup-compatibility/2006">
                <mc:Choice xmlns:v="urn:schemas-microsoft-com:vml" Requires="v">
                  <p:oleObj spid="_x0000_s98573" name="公式" r:id="rId41" imgW="104737" imgH="104734" progId="Equation.3">
                    <p:embed/>
                  </p:oleObj>
                </mc:Choice>
                <mc:Fallback>
                  <p:oleObj name="公式" r:id="rId41" imgW="104737" imgH="104734"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012" y="2972"/>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 name="Object 53"/>
            <p:cNvGraphicFramePr>
              <a:graphicFrameLocks noChangeAspect="1"/>
            </p:cNvGraphicFramePr>
            <p:nvPr/>
          </p:nvGraphicFramePr>
          <p:xfrm>
            <a:off x="4092" y="3438"/>
            <a:ext cx="92" cy="78"/>
          </p:xfrm>
          <a:graphic>
            <a:graphicData uri="http://schemas.openxmlformats.org/presentationml/2006/ole">
              <mc:AlternateContent xmlns:mc="http://schemas.openxmlformats.org/markup-compatibility/2006">
                <mc:Choice xmlns:v="urn:schemas-microsoft-com:vml" Requires="v">
                  <p:oleObj spid="_x0000_s98574" name="公式" r:id="rId43" imgW="104737" imgH="104734" progId="Equation.3">
                    <p:embed/>
                  </p:oleObj>
                </mc:Choice>
                <mc:Fallback>
                  <p:oleObj name="公式" r:id="rId43" imgW="104737" imgH="104734"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092" y="3438"/>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 name="Object 54"/>
            <p:cNvGraphicFramePr>
              <a:graphicFrameLocks noChangeAspect="1"/>
            </p:cNvGraphicFramePr>
            <p:nvPr/>
          </p:nvGraphicFramePr>
          <p:xfrm>
            <a:off x="4460" y="3438"/>
            <a:ext cx="92" cy="78"/>
          </p:xfrm>
          <a:graphic>
            <a:graphicData uri="http://schemas.openxmlformats.org/presentationml/2006/ole">
              <mc:AlternateContent xmlns:mc="http://schemas.openxmlformats.org/markup-compatibility/2006">
                <mc:Choice xmlns:v="urn:schemas-microsoft-com:vml" Requires="v">
                  <p:oleObj spid="_x0000_s98575" name="公式" r:id="rId45" imgW="104737" imgH="104734" progId="Equation.3">
                    <p:embed/>
                  </p:oleObj>
                </mc:Choice>
                <mc:Fallback>
                  <p:oleObj name="公式" r:id="rId45" imgW="104737" imgH="104734"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460" y="3438"/>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 name="Object 55"/>
            <p:cNvGraphicFramePr>
              <a:graphicFrameLocks noChangeAspect="1"/>
            </p:cNvGraphicFramePr>
            <p:nvPr/>
          </p:nvGraphicFramePr>
          <p:xfrm>
            <a:off x="3356" y="3943"/>
            <a:ext cx="92" cy="78"/>
          </p:xfrm>
          <a:graphic>
            <a:graphicData uri="http://schemas.openxmlformats.org/presentationml/2006/ole">
              <mc:AlternateContent xmlns:mc="http://schemas.openxmlformats.org/markup-compatibility/2006">
                <mc:Choice xmlns:v="urn:schemas-microsoft-com:vml" Requires="v">
                  <p:oleObj spid="_x0000_s98576" name="公式" r:id="rId47" imgW="104737" imgH="104734" progId="Equation.3">
                    <p:embed/>
                  </p:oleObj>
                </mc:Choice>
                <mc:Fallback>
                  <p:oleObj name="公式" r:id="rId47" imgW="104737" imgH="104734" progId="Equation.3">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356" y="3943"/>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 name="Object 56"/>
            <p:cNvGraphicFramePr>
              <a:graphicFrameLocks noChangeAspect="1"/>
            </p:cNvGraphicFramePr>
            <p:nvPr/>
          </p:nvGraphicFramePr>
          <p:xfrm>
            <a:off x="3586" y="3943"/>
            <a:ext cx="92" cy="78"/>
          </p:xfrm>
          <a:graphic>
            <a:graphicData uri="http://schemas.openxmlformats.org/presentationml/2006/ole">
              <mc:AlternateContent xmlns:mc="http://schemas.openxmlformats.org/markup-compatibility/2006">
                <mc:Choice xmlns:v="urn:schemas-microsoft-com:vml" Requires="v">
                  <p:oleObj spid="_x0000_s98577" name="公式" r:id="rId49" imgW="104737" imgH="104734" progId="Equation.3">
                    <p:embed/>
                  </p:oleObj>
                </mc:Choice>
                <mc:Fallback>
                  <p:oleObj name="公式" r:id="rId49" imgW="104737" imgH="104734" progId="Equation.3">
                    <p:embed/>
                    <p:pic>
                      <p:nvPicPr>
                        <p:cNvPr id="0" name=""/>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586" y="3943"/>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 name="Object 57"/>
            <p:cNvGraphicFramePr>
              <a:graphicFrameLocks noChangeAspect="1"/>
            </p:cNvGraphicFramePr>
            <p:nvPr/>
          </p:nvGraphicFramePr>
          <p:xfrm>
            <a:off x="4230" y="3943"/>
            <a:ext cx="92" cy="78"/>
          </p:xfrm>
          <a:graphic>
            <a:graphicData uri="http://schemas.openxmlformats.org/presentationml/2006/ole">
              <mc:AlternateContent xmlns:mc="http://schemas.openxmlformats.org/markup-compatibility/2006">
                <mc:Choice xmlns:v="urn:schemas-microsoft-com:vml" Requires="v">
                  <p:oleObj spid="_x0000_s98578" name="公式" r:id="rId51" imgW="104737" imgH="104734" progId="Equation.3">
                    <p:embed/>
                  </p:oleObj>
                </mc:Choice>
                <mc:Fallback>
                  <p:oleObj name="公式" r:id="rId51" imgW="104737" imgH="104734" progId="Equation.3">
                    <p:embed/>
                    <p:pic>
                      <p:nvPicPr>
                        <p:cNvPr id="0" name=""/>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230" y="3943"/>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 name="Object 58"/>
            <p:cNvGraphicFramePr>
              <a:graphicFrameLocks noChangeAspect="1"/>
            </p:cNvGraphicFramePr>
            <p:nvPr/>
          </p:nvGraphicFramePr>
          <p:xfrm>
            <a:off x="4506" y="3943"/>
            <a:ext cx="92" cy="78"/>
          </p:xfrm>
          <a:graphic>
            <a:graphicData uri="http://schemas.openxmlformats.org/presentationml/2006/ole">
              <mc:AlternateContent xmlns:mc="http://schemas.openxmlformats.org/markup-compatibility/2006">
                <mc:Choice xmlns:v="urn:schemas-microsoft-com:vml" Requires="v">
                  <p:oleObj spid="_x0000_s98579" name="公式" r:id="rId53" imgW="104737" imgH="104734" progId="Equation.3">
                    <p:embed/>
                  </p:oleObj>
                </mc:Choice>
                <mc:Fallback>
                  <p:oleObj name="公式" r:id="rId53" imgW="104737" imgH="104734" progId="Equation.3">
                    <p:embed/>
                    <p:pic>
                      <p:nvPicPr>
                        <p:cNvPr id="0" name=""/>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4506" y="3943"/>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9" name="Object 59"/>
            <p:cNvGraphicFramePr>
              <a:graphicFrameLocks noChangeAspect="1"/>
            </p:cNvGraphicFramePr>
            <p:nvPr/>
          </p:nvGraphicFramePr>
          <p:xfrm>
            <a:off x="4782" y="3943"/>
            <a:ext cx="92" cy="78"/>
          </p:xfrm>
          <a:graphic>
            <a:graphicData uri="http://schemas.openxmlformats.org/presentationml/2006/ole">
              <mc:AlternateContent xmlns:mc="http://schemas.openxmlformats.org/markup-compatibility/2006">
                <mc:Choice xmlns:v="urn:schemas-microsoft-com:vml" Requires="v">
                  <p:oleObj spid="_x0000_s98580" name="公式" r:id="rId55" imgW="104737" imgH="104734" progId="Equation.3">
                    <p:embed/>
                  </p:oleObj>
                </mc:Choice>
                <mc:Fallback>
                  <p:oleObj name="公式" r:id="rId55" imgW="104737" imgH="104734" progId="Equation.3">
                    <p:embed/>
                    <p:pic>
                      <p:nvPicPr>
                        <p:cNvPr id="0" name=""/>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4782" y="3943"/>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 name="Object 60"/>
            <p:cNvGraphicFramePr>
              <a:graphicFrameLocks noChangeAspect="1"/>
            </p:cNvGraphicFramePr>
            <p:nvPr/>
          </p:nvGraphicFramePr>
          <p:xfrm>
            <a:off x="5058" y="3943"/>
            <a:ext cx="92" cy="78"/>
          </p:xfrm>
          <a:graphic>
            <a:graphicData uri="http://schemas.openxmlformats.org/presentationml/2006/ole">
              <mc:AlternateContent xmlns:mc="http://schemas.openxmlformats.org/markup-compatibility/2006">
                <mc:Choice xmlns:v="urn:schemas-microsoft-com:vml" Requires="v">
                  <p:oleObj spid="_x0000_s98581" name="公式" r:id="rId57" imgW="104737" imgH="104734" progId="Equation.3">
                    <p:embed/>
                  </p:oleObj>
                </mc:Choice>
                <mc:Fallback>
                  <p:oleObj name="公式" r:id="rId57" imgW="104737" imgH="104734" progId="Equation.3">
                    <p:embed/>
                    <p:pic>
                      <p:nvPicPr>
                        <p:cNvPr id="0" name=""/>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5058" y="3943"/>
                          <a:ext cx="92" cy="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 name="Object 61"/>
            <p:cNvGraphicFramePr>
              <a:graphicFrameLocks noChangeAspect="1"/>
            </p:cNvGraphicFramePr>
            <p:nvPr/>
          </p:nvGraphicFramePr>
          <p:xfrm>
            <a:off x="4046" y="2701"/>
            <a:ext cx="92" cy="77"/>
          </p:xfrm>
          <a:graphic>
            <a:graphicData uri="http://schemas.openxmlformats.org/presentationml/2006/ole">
              <mc:AlternateContent xmlns:mc="http://schemas.openxmlformats.org/markup-compatibility/2006">
                <mc:Choice xmlns:v="urn:schemas-microsoft-com:vml" Requires="v">
                  <p:oleObj spid="_x0000_s98582" name="公式" r:id="rId59" imgW="104737" imgH="104734" progId="Equation.3">
                    <p:embed/>
                  </p:oleObj>
                </mc:Choice>
                <mc:Fallback>
                  <p:oleObj name="公式" r:id="rId59" imgW="104737" imgH="104734" progId="Equation.3">
                    <p:embed/>
                    <p:pic>
                      <p:nvPicPr>
                        <p:cNvPr id="0" name=""/>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4046" y="2701"/>
                          <a:ext cx="92"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62"/>
            <p:cNvGraphicFramePr>
              <a:graphicFrameLocks noChangeAspect="1"/>
            </p:cNvGraphicFramePr>
            <p:nvPr/>
          </p:nvGraphicFramePr>
          <p:xfrm>
            <a:off x="3816" y="2701"/>
            <a:ext cx="92" cy="77"/>
          </p:xfrm>
          <a:graphic>
            <a:graphicData uri="http://schemas.openxmlformats.org/presentationml/2006/ole">
              <mc:AlternateContent xmlns:mc="http://schemas.openxmlformats.org/markup-compatibility/2006">
                <mc:Choice xmlns:v="urn:schemas-microsoft-com:vml" Requires="v">
                  <p:oleObj spid="_x0000_s98583" name="公式" r:id="rId61" imgW="104737" imgH="104734" progId="Equation.3">
                    <p:embed/>
                  </p:oleObj>
                </mc:Choice>
                <mc:Fallback>
                  <p:oleObj name="公式" r:id="rId61" imgW="104737" imgH="104734" progId="Equation.3">
                    <p:embed/>
                    <p:pic>
                      <p:nvPicPr>
                        <p:cNvPr id="0" name=""/>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3816" y="2701"/>
                          <a:ext cx="92"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 name="Line 63"/>
            <p:cNvSpPr>
              <a:spLocks noChangeShapeType="1"/>
            </p:cNvSpPr>
            <p:nvPr/>
          </p:nvSpPr>
          <p:spPr bwMode="auto">
            <a:xfrm>
              <a:off x="3770" y="3477"/>
              <a:ext cx="0" cy="50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Freeform 64"/>
            <p:cNvSpPr>
              <a:spLocks/>
            </p:cNvSpPr>
            <p:nvPr/>
          </p:nvSpPr>
          <p:spPr bwMode="auto">
            <a:xfrm>
              <a:off x="4368" y="3283"/>
              <a:ext cx="552" cy="39"/>
            </a:xfrm>
            <a:custGeom>
              <a:avLst/>
              <a:gdLst>
                <a:gd name="T0" fmla="*/ 0 w 1392"/>
                <a:gd name="T1" fmla="*/ 0 h 104"/>
                <a:gd name="T2" fmla="*/ 38 w 1392"/>
                <a:gd name="T3" fmla="*/ 36 h 104"/>
                <a:gd name="T4" fmla="*/ 76 w 1392"/>
                <a:gd name="T5" fmla="*/ 0 h 104"/>
                <a:gd name="T6" fmla="*/ 114 w 1392"/>
                <a:gd name="T7" fmla="*/ 36 h 104"/>
                <a:gd name="T8" fmla="*/ 152 w 1392"/>
                <a:gd name="T9" fmla="*/ 0 h 104"/>
                <a:gd name="T10" fmla="*/ 190 w 1392"/>
                <a:gd name="T11" fmla="*/ 36 h 104"/>
                <a:gd name="T12" fmla="*/ 228 w 1392"/>
                <a:gd name="T13" fmla="*/ 0 h 104"/>
                <a:gd name="T14" fmla="*/ 266 w 1392"/>
                <a:gd name="T15" fmla="*/ 36 h 104"/>
                <a:gd name="T16" fmla="*/ 305 w 1392"/>
                <a:gd name="T17" fmla="*/ 0 h 104"/>
                <a:gd name="T18" fmla="*/ 343 w 1392"/>
                <a:gd name="T19" fmla="*/ 36 h 104"/>
                <a:gd name="T20" fmla="*/ 381 w 1392"/>
                <a:gd name="T21" fmla="*/ 0 h 104"/>
                <a:gd name="T22" fmla="*/ 419 w 1392"/>
                <a:gd name="T23" fmla="*/ 36 h 104"/>
                <a:gd name="T24" fmla="*/ 438 w 1392"/>
                <a:gd name="T25" fmla="*/ 18 h 104"/>
                <a:gd name="T26" fmla="*/ 552 w 1392"/>
                <a:gd name="T27" fmla="*/ 1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2" h="104">
                  <a:moveTo>
                    <a:pt x="0" y="0"/>
                  </a:moveTo>
                  <a:cubicBezTo>
                    <a:pt x="32" y="48"/>
                    <a:pt x="64" y="96"/>
                    <a:pt x="96" y="96"/>
                  </a:cubicBezTo>
                  <a:cubicBezTo>
                    <a:pt x="128" y="96"/>
                    <a:pt x="160" y="0"/>
                    <a:pt x="192" y="0"/>
                  </a:cubicBezTo>
                  <a:cubicBezTo>
                    <a:pt x="224" y="0"/>
                    <a:pt x="256" y="96"/>
                    <a:pt x="288" y="96"/>
                  </a:cubicBezTo>
                  <a:cubicBezTo>
                    <a:pt x="320" y="96"/>
                    <a:pt x="352" y="0"/>
                    <a:pt x="384" y="0"/>
                  </a:cubicBezTo>
                  <a:cubicBezTo>
                    <a:pt x="416" y="0"/>
                    <a:pt x="448" y="96"/>
                    <a:pt x="480" y="96"/>
                  </a:cubicBezTo>
                  <a:cubicBezTo>
                    <a:pt x="512" y="96"/>
                    <a:pt x="544" y="0"/>
                    <a:pt x="576" y="0"/>
                  </a:cubicBezTo>
                  <a:cubicBezTo>
                    <a:pt x="608" y="0"/>
                    <a:pt x="640" y="96"/>
                    <a:pt x="672" y="96"/>
                  </a:cubicBezTo>
                  <a:cubicBezTo>
                    <a:pt x="704" y="96"/>
                    <a:pt x="736" y="0"/>
                    <a:pt x="768" y="0"/>
                  </a:cubicBezTo>
                  <a:cubicBezTo>
                    <a:pt x="800" y="0"/>
                    <a:pt x="832" y="96"/>
                    <a:pt x="864" y="96"/>
                  </a:cubicBezTo>
                  <a:cubicBezTo>
                    <a:pt x="896" y="96"/>
                    <a:pt x="928" y="0"/>
                    <a:pt x="960" y="0"/>
                  </a:cubicBezTo>
                  <a:cubicBezTo>
                    <a:pt x="992" y="0"/>
                    <a:pt x="1032" y="88"/>
                    <a:pt x="1056" y="96"/>
                  </a:cubicBezTo>
                  <a:cubicBezTo>
                    <a:pt x="1080" y="104"/>
                    <a:pt x="1048" y="56"/>
                    <a:pt x="1104" y="48"/>
                  </a:cubicBezTo>
                  <a:cubicBezTo>
                    <a:pt x="1160" y="40"/>
                    <a:pt x="1276" y="44"/>
                    <a:pt x="1392" y="48"/>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Freeform 65"/>
            <p:cNvSpPr>
              <a:spLocks/>
            </p:cNvSpPr>
            <p:nvPr/>
          </p:nvSpPr>
          <p:spPr bwMode="auto">
            <a:xfrm>
              <a:off x="4368" y="3167"/>
              <a:ext cx="552" cy="38"/>
            </a:xfrm>
            <a:custGeom>
              <a:avLst/>
              <a:gdLst>
                <a:gd name="T0" fmla="*/ 0 w 1392"/>
                <a:gd name="T1" fmla="*/ 0 h 104"/>
                <a:gd name="T2" fmla="*/ 38 w 1392"/>
                <a:gd name="T3" fmla="*/ 35 h 104"/>
                <a:gd name="T4" fmla="*/ 76 w 1392"/>
                <a:gd name="T5" fmla="*/ 0 h 104"/>
                <a:gd name="T6" fmla="*/ 114 w 1392"/>
                <a:gd name="T7" fmla="*/ 35 h 104"/>
                <a:gd name="T8" fmla="*/ 152 w 1392"/>
                <a:gd name="T9" fmla="*/ 0 h 104"/>
                <a:gd name="T10" fmla="*/ 190 w 1392"/>
                <a:gd name="T11" fmla="*/ 35 h 104"/>
                <a:gd name="T12" fmla="*/ 228 w 1392"/>
                <a:gd name="T13" fmla="*/ 0 h 104"/>
                <a:gd name="T14" fmla="*/ 266 w 1392"/>
                <a:gd name="T15" fmla="*/ 35 h 104"/>
                <a:gd name="T16" fmla="*/ 305 w 1392"/>
                <a:gd name="T17" fmla="*/ 0 h 104"/>
                <a:gd name="T18" fmla="*/ 343 w 1392"/>
                <a:gd name="T19" fmla="*/ 35 h 104"/>
                <a:gd name="T20" fmla="*/ 381 w 1392"/>
                <a:gd name="T21" fmla="*/ 0 h 104"/>
                <a:gd name="T22" fmla="*/ 419 w 1392"/>
                <a:gd name="T23" fmla="*/ 35 h 104"/>
                <a:gd name="T24" fmla="*/ 438 w 1392"/>
                <a:gd name="T25" fmla="*/ 18 h 104"/>
                <a:gd name="T26" fmla="*/ 552 w 1392"/>
                <a:gd name="T27" fmla="*/ 18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392" h="104">
                  <a:moveTo>
                    <a:pt x="0" y="0"/>
                  </a:moveTo>
                  <a:cubicBezTo>
                    <a:pt x="32" y="48"/>
                    <a:pt x="64" y="96"/>
                    <a:pt x="96" y="96"/>
                  </a:cubicBezTo>
                  <a:cubicBezTo>
                    <a:pt x="128" y="96"/>
                    <a:pt x="160" y="0"/>
                    <a:pt x="192" y="0"/>
                  </a:cubicBezTo>
                  <a:cubicBezTo>
                    <a:pt x="224" y="0"/>
                    <a:pt x="256" y="96"/>
                    <a:pt x="288" y="96"/>
                  </a:cubicBezTo>
                  <a:cubicBezTo>
                    <a:pt x="320" y="96"/>
                    <a:pt x="352" y="0"/>
                    <a:pt x="384" y="0"/>
                  </a:cubicBezTo>
                  <a:cubicBezTo>
                    <a:pt x="416" y="0"/>
                    <a:pt x="448" y="96"/>
                    <a:pt x="480" y="96"/>
                  </a:cubicBezTo>
                  <a:cubicBezTo>
                    <a:pt x="512" y="96"/>
                    <a:pt x="544" y="0"/>
                    <a:pt x="576" y="0"/>
                  </a:cubicBezTo>
                  <a:cubicBezTo>
                    <a:pt x="608" y="0"/>
                    <a:pt x="640" y="96"/>
                    <a:pt x="672" y="96"/>
                  </a:cubicBezTo>
                  <a:cubicBezTo>
                    <a:pt x="704" y="96"/>
                    <a:pt x="736" y="0"/>
                    <a:pt x="768" y="0"/>
                  </a:cubicBezTo>
                  <a:cubicBezTo>
                    <a:pt x="800" y="0"/>
                    <a:pt x="832" y="96"/>
                    <a:pt x="864" y="96"/>
                  </a:cubicBezTo>
                  <a:cubicBezTo>
                    <a:pt x="896" y="96"/>
                    <a:pt x="928" y="0"/>
                    <a:pt x="960" y="0"/>
                  </a:cubicBezTo>
                  <a:cubicBezTo>
                    <a:pt x="992" y="0"/>
                    <a:pt x="1032" y="88"/>
                    <a:pt x="1056" y="96"/>
                  </a:cubicBezTo>
                  <a:cubicBezTo>
                    <a:pt x="1080" y="104"/>
                    <a:pt x="1048" y="56"/>
                    <a:pt x="1104" y="48"/>
                  </a:cubicBezTo>
                  <a:cubicBezTo>
                    <a:pt x="1160" y="40"/>
                    <a:pt x="1276" y="44"/>
                    <a:pt x="1392" y="48"/>
                  </a:cubicBezTo>
                </a:path>
              </a:pathLst>
            </a:custGeom>
            <a:noFill/>
            <a:ln w="9525">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6" name="Object 66"/>
            <p:cNvGraphicFramePr>
              <a:graphicFrameLocks noChangeAspect="1"/>
            </p:cNvGraphicFramePr>
            <p:nvPr/>
          </p:nvGraphicFramePr>
          <p:xfrm>
            <a:off x="4955" y="3076"/>
            <a:ext cx="437" cy="270"/>
          </p:xfrm>
          <a:graphic>
            <a:graphicData uri="http://schemas.openxmlformats.org/presentationml/2006/ole">
              <mc:AlternateContent xmlns:mc="http://schemas.openxmlformats.org/markup-compatibility/2006">
                <mc:Choice xmlns:v="urn:schemas-microsoft-com:vml" Requires="v">
                  <p:oleObj spid="_x0000_s98584" name="公式" r:id="rId63" imgW="228640" imgH="171408" progId="Equation.3">
                    <p:embed/>
                  </p:oleObj>
                </mc:Choice>
                <mc:Fallback>
                  <p:oleObj name="公式" r:id="rId63" imgW="228640" imgH="171408" progId="Equation.3">
                    <p:embed/>
                    <p:pic>
                      <p:nvPicPr>
                        <p:cNvPr id="0" name=""/>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4955" y="3076"/>
                          <a:ext cx="437"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67"/>
            <p:cNvSpPr txBox="1">
              <a:spLocks noChangeArrowheads="1"/>
            </p:cNvSpPr>
            <p:nvPr/>
          </p:nvSpPr>
          <p:spPr bwMode="auto">
            <a:xfrm>
              <a:off x="2160" y="2623"/>
              <a:ext cx="36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baseline="-25000"/>
                <a:t>4</a:t>
              </a:r>
              <a:endParaRPr lang="en-US" altLang="zh-CN"/>
            </a:p>
          </p:txBody>
        </p:sp>
        <p:sp>
          <p:nvSpPr>
            <p:cNvPr id="68" name="Text Box 68"/>
            <p:cNvSpPr txBox="1">
              <a:spLocks noChangeArrowheads="1"/>
            </p:cNvSpPr>
            <p:nvPr/>
          </p:nvSpPr>
          <p:spPr bwMode="auto">
            <a:xfrm>
              <a:off x="2160" y="3865"/>
              <a:ext cx="41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baseline="-25000"/>
                <a:t>1</a:t>
              </a:r>
            </a:p>
          </p:txBody>
        </p:sp>
        <p:sp>
          <p:nvSpPr>
            <p:cNvPr id="69" name="Text Box 69"/>
            <p:cNvSpPr txBox="1">
              <a:spLocks noChangeArrowheads="1"/>
            </p:cNvSpPr>
            <p:nvPr/>
          </p:nvSpPr>
          <p:spPr bwMode="auto">
            <a:xfrm>
              <a:off x="2942" y="2895"/>
              <a:ext cx="414"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baseline="-25000"/>
                <a:t>3</a:t>
              </a:r>
              <a:endParaRPr lang="en-US" altLang="zh-CN" baseline="-25000">
                <a:solidFill>
                  <a:srgbClr val="FFFF00"/>
                </a:solidFill>
              </a:endParaRPr>
            </a:p>
          </p:txBody>
        </p:sp>
        <p:sp>
          <p:nvSpPr>
            <p:cNvPr id="70" name="Text Box 70"/>
            <p:cNvSpPr txBox="1">
              <a:spLocks noChangeArrowheads="1"/>
            </p:cNvSpPr>
            <p:nvPr/>
          </p:nvSpPr>
          <p:spPr bwMode="auto">
            <a:xfrm>
              <a:off x="2942" y="3361"/>
              <a:ext cx="36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i="1"/>
                <a:t>E</a:t>
              </a:r>
              <a:r>
                <a:rPr lang="en-US" altLang="zh-CN" baseline="-25000"/>
                <a:t>2</a:t>
              </a:r>
            </a:p>
          </p:txBody>
        </p:sp>
        <p:sp>
          <p:nvSpPr>
            <p:cNvPr id="71" name="Text Box 71"/>
            <p:cNvSpPr txBox="1">
              <a:spLocks noChangeArrowheads="1"/>
            </p:cNvSpPr>
            <p:nvPr/>
          </p:nvSpPr>
          <p:spPr bwMode="auto">
            <a:xfrm>
              <a:off x="3216" y="4032"/>
              <a:ext cx="1334" cy="27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sz="2000">
                  <a:solidFill>
                    <a:srgbClr val="FF0000"/>
                  </a:solidFill>
                </a:rPr>
                <a:t>四能级系统</a:t>
              </a:r>
            </a:p>
          </p:txBody>
        </p:sp>
      </p:grpSp>
      <p:sp>
        <p:nvSpPr>
          <p:cNvPr id="72" name="Rectangle 72"/>
          <p:cNvSpPr>
            <a:spLocks noChangeArrowheads="1"/>
          </p:cNvSpPr>
          <p:nvPr/>
        </p:nvSpPr>
        <p:spPr bwMode="auto">
          <a:xfrm>
            <a:off x="1913905" y="3371974"/>
            <a:ext cx="25146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en-US" altLang="zh-CN" i="1"/>
              <a:t>E</a:t>
            </a:r>
            <a:r>
              <a:rPr lang="en-US" altLang="zh-CN" baseline="-25000"/>
              <a:t>1 </a:t>
            </a:r>
            <a:r>
              <a:rPr lang="zh-CN" altLang="en-US"/>
              <a:t>：基态</a:t>
            </a:r>
          </a:p>
          <a:p>
            <a:pPr eaLnBrk="1" hangingPunct="1">
              <a:lnSpc>
                <a:spcPct val="120000"/>
              </a:lnSpc>
            </a:pPr>
            <a:r>
              <a:rPr lang="en-US" altLang="zh-CN" i="1"/>
              <a:t>E</a:t>
            </a:r>
            <a:r>
              <a:rPr lang="en-US" altLang="zh-CN" baseline="-25000"/>
              <a:t>2 </a:t>
            </a:r>
            <a:r>
              <a:rPr lang="zh-CN" altLang="en-US"/>
              <a:t>：激发态</a:t>
            </a:r>
          </a:p>
          <a:p>
            <a:pPr eaLnBrk="1" hangingPunct="1">
              <a:lnSpc>
                <a:spcPct val="120000"/>
              </a:lnSpc>
            </a:pPr>
            <a:r>
              <a:rPr lang="en-US" altLang="zh-CN" i="1"/>
              <a:t>E</a:t>
            </a:r>
            <a:r>
              <a:rPr lang="en-US" altLang="zh-CN" baseline="-25000"/>
              <a:t>4</a:t>
            </a:r>
            <a:r>
              <a:rPr lang="en-US" altLang="zh-CN" i="1" baseline="-25000"/>
              <a:t> </a:t>
            </a:r>
            <a:r>
              <a:rPr lang="zh-CN" altLang="en-US"/>
              <a:t>：激发态</a:t>
            </a:r>
          </a:p>
          <a:p>
            <a:pPr eaLnBrk="1" hangingPunct="1">
              <a:lnSpc>
                <a:spcPct val="120000"/>
              </a:lnSpc>
            </a:pPr>
            <a:r>
              <a:rPr lang="en-US" altLang="zh-CN" i="1"/>
              <a:t>E</a:t>
            </a:r>
            <a:r>
              <a:rPr lang="en-US" altLang="zh-CN" baseline="-25000"/>
              <a:t>3 </a:t>
            </a:r>
            <a:r>
              <a:rPr lang="zh-CN" altLang="en-US"/>
              <a:t>：亚稳态</a:t>
            </a:r>
          </a:p>
        </p:txBody>
      </p:sp>
      <p:sp>
        <p:nvSpPr>
          <p:cNvPr id="73" name="Text Box 73"/>
          <p:cNvSpPr txBox="1">
            <a:spLocks noChangeArrowheads="1"/>
          </p:cNvSpPr>
          <p:nvPr/>
        </p:nvSpPr>
        <p:spPr bwMode="auto">
          <a:xfrm>
            <a:off x="623392" y="5296101"/>
            <a:ext cx="3733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zh-CN" altLang="en-US" dirty="0"/>
              <a:t>实现粒子数反转的条件：</a:t>
            </a:r>
          </a:p>
        </p:txBody>
      </p:sp>
      <p:sp>
        <p:nvSpPr>
          <p:cNvPr id="74" name="Text Box 74"/>
          <p:cNvSpPr txBox="1">
            <a:spLocks noChangeArrowheads="1"/>
          </p:cNvSpPr>
          <p:nvPr/>
        </p:nvSpPr>
        <p:spPr bwMode="auto">
          <a:xfrm>
            <a:off x="1775520" y="5657029"/>
            <a:ext cx="632460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dirty="0"/>
              <a:t>激励能源：提供能量。</a:t>
            </a:r>
          </a:p>
          <a:p>
            <a:pPr algn="just" eaLnBrk="1" hangingPunct="1">
              <a:lnSpc>
                <a:spcPct val="150000"/>
              </a:lnSpc>
              <a:spcBef>
                <a:spcPts val="0"/>
              </a:spcBef>
            </a:pPr>
            <a:r>
              <a:rPr lang="zh-CN" altLang="en-US" dirty="0"/>
              <a:t>激活物质：有适当的能级结构（</a:t>
            </a:r>
            <a:r>
              <a:rPr lang="zh-CN" altLang="en-US" dirty="0">
                <a:solidFill>
                  <a:srgbClr val="0000FF"/>
                </a:solidFill>
              </a:rPr>
              <a:t>亚稳态</a:t>
            </a:r>
            <a:r>
              <a:rPr lang="zh-CN" altLang="en-US" dirty="0"/>
              <a:t>）。</a:t>
            </a:r>
          </a:p>
        </p:txBody>
      </p:sp>
      <p:sp>
        <p:nvSpPr>
          <p:cNvPr id="75" name="太阳形 14">
            <a:hlinkClick r:id="rId65" action="ppaction://hlinksldjump" tooltip="三能级系统"/>
          </p:cNvPr>
          <p:cNvSpPr>
            <a:spLocks noChangeArrowheads="1"/>
          </p:cNvSpPr>
          <p:nvPr/>
        </p:nvSpPr>
        <p:spPr bwMode="auto">
          <a:xfrm>
            <a:off x="9827593" y="2644899"/>
            <a:ext cx="474662"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
        <p:nvSpPr>
          <p:cNvPr id="76" name="太阳形 14">
            <a:hlinkClick r:id="rId66" action="ppaction://hlinksldjump" tooltip="四能级系统"/>
          </p:cNvPr>
          <p:cNvSpPr>
            <a:spLocks noChangeArrowheads="1"/>
          </p:cNvSpPr>
          <p:nvPr/>
        </p:nvSpPr>
        <p:spPr bwMode="auto">
          <a:xfrm>
            <a:off x="9281617" y="5308029"/>
            <a:ext cx="474662"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extLst>
      <p:ext uri="{BB962C8B-B14F-4D97-AF65-F5344CB8AC3E}">
        <p14:creationId xmlns:p14="http://schemas.microsoft.com/office/powerpoint/2010/main" val="383222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9" fill="hold" grpId="0" nodeType="clickEffect">
                                  <p:stCondLst>
                                    <p:cond delay="0"/>
                                  </p:stCondLst>
                                  <p:childTnLst>
                                    <p:set>
                                      <p:cBhvr>
                                        <p:cTn id="21" dur="1" fill="hold">
                                          <p:stCondLst>
                                            <p:cond delay="0"/>
                                          </p:stCondLst>
                                        </p:cTn>
                                        <p:tgtEl>
                                          <p:spTgt spid="75"/>
                                        </p:tgtEl>
                                        <p:attrNameLst>
                                          <p:attrName>style.visibility</p:attrName>
                                        </p:attrNameLst>
                                      </p:cBhvr>
                                      <p:to>
                                        <p:strVal val="visible"/>
                                      </p:to>
                                    </p:set>
                                    <p:anim calcmode="lin" valueType="num">
                                      <p:cBhvr additive="base">
                                        <p:cTn id="22" dur="500" fill="hold"/>
                                        <p:tgtEl>
                                          <p:spTgt spid="75"/>
                                        </p:tgtEl>
                                        <p:attrNameLst>
                                          <p:attrName>ppt_x</p:attrName>
                                        </p:attrNameLst>
                                      </p:cBhvr>
                                      <p:tavLst>
                                        <p:tav tm="0">
                                          <p:val>
                                            <p:strVal val="0-#ppt_w/2"/>
                                          </p:val>
                                        </p:tav>
                                        <p:tav tm="100000">
                                          <p:val>
                                            <p:strVal val="#ppt_x"/>
                                          </p:val>
                                        </p:tav>
                                      </p:tavLst>
                                    </p:anim>
                                    <p:anim calcmode="lin" valueType="num">
                                      <p:cBhvr additive="base">
                                        <p:cTn id="23"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8">
                                            <p:txEl>
                                              <p:pRg st="0" end="0"/>
                                            </p:txEl>
                                          </p:spTgt>
                                        </p:tgtEl>
                                        <p:attrNameLst>
                                          <p:attrName>style.visibility</p:attrName>
                                        </p:attrNameLst>
                                      </p:cBhvr>
                                      <p:to>
                                        <p:strVal val="visible"/>
                                      </p:to>
                                    </p:set>
                                    <p:animEffect transition="in" filter="wipe(left)">
                                      <p:cBhvr>
                                        <p:cTn id="28" dur="500"/>
                                        <p:tgtEl>
                                          <p:spTgt spid="3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wipe(left)">
                                      <p:cBhvr>
                                        <p:cTn id="38" dur="500"/>
                                        <p:tgtEl>
                                          <p:spTgt spid="7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anim calcmode="lin" valueType="num">
                                      <p:cBhvr additive="base">
                                        <p:cTn id="43" dur="500" fill="hold"/>
                                        <p:tgtEl>
                                          <p:spTgt spid="76"/>
                                        </p:tgtEl>
                                        <p:attrNameLst>
                                          <p:attrName>ppt_x</p:attrName>
                                        </p:attrNameLst>
                                      </p:cBhvr>
                                      <p:tavLst>
                                        <p:tav tm="0">
                                          <p:val>
                                            <p:strVal val="0-#ppt_w/2"/>
                                          </p:val>
                                        </p:tav>
                                        <p:tav tm="100000">
                                          <p:val>
                                            <p:strVal val="#ppt_x"/>
                                          </p:val>
                                        </p:tav>
                                      </p:tavLst>
                                    </p:anim>
                                    <p:anim calcmode="lin" valueType="num">
                                      <p:cBhvr additive="base">
                                        <p:cTn id="44" dur="500" fill="hold"/>
                                        <p:tgtEl>
                                          <p:spTgt spid="76"/>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500"/>
                                        <p:tgtEl>
                                          <p:spTgt spid="7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4"/>
                                        </p:tgtEl>
                                        <p:attrNameLst>
                                          <p:attrName>style.visibility</p:attrName>
                                        </p:attrNameLst>
                                      </p:cBhvr>
                                      <p:to>
                                        <p:strVal val="visible"/>
                                      </p:to>
                                    </p:set>
                                    <p:animEffect transition="in" filter="wipe(left)">
                                      <p:cBhvr>
                                        <p:cTn id="5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38" grpId="0" build="p" autoUpdateAnimBg="0"/>
      <p:bldP spid="72" grpId="0" autoUpdateAnimBg="0"/>
      <p:bldP spid="73" grpId="0" autoUpdateAnimBg="0"/>
      <p:bldP spid="74" grpId="0" autoUpdateAnimBg="0"/>
      <p:bldP spid="75" grpId="0" animBg="1"/>
      <p:bldP spid="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太阳形 14">
            <a:hlinkClick r:id="rId4" action="ppaction://hlinksldjump" tooltip="返回"/>
          </p:cNvPr>
          <p:cNvSpPr>
            <a:spLocks noChangeArrowheads="1"/>
          </p:cNvSpPr>
          <p:nvPr/>
        </p:nvSpPr>
        <p:spPr bwMode="auto">
          <a:xfrm>
            <a:off x="5114603" y="6033741"/>
            <a:ext cx="474663"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controls>
      <mc:AlternateContent xmlns:mc="http://schemas.openxmlformats.org/markup-compatibility/2006">
        <mc:Choice xmlns:v="urn:schemas-microsoft-com:vml" Requires="v">
          <p:control spid="99338" name="ShockwaveFlash1" r:id="rId2" imgW="7772400" imgH="5029200"/>
        </mc:Choice>
        <mc:Fallback>
          <p:control name="ShockwaveFlash1" r:id="rId2" imgW="7772400" imgH="5029200">
            <p:pic>
              <p:nvPicPr>
                <p:cNvPr id="2" name="ShockwaveFlash1"/>
                <p:cNvPicPr preferRelativeResize="0">
                  <a:picLocks noChangeArrowheads="1" noChangeShapeType="1"/>
                </p:cNvPicPr>
                <p:nvPr/>
              </p:nvPicPr>
              <p:blipFill>
                <a:blip r:embed="rId5"/>
                <a:srcRect/>
                <a:stretch>
                  <a:fillRect/>
                </a:stretch>
              </p:blipFill>
              <p:spPr bwMode="auto">
                <a:xfrm>
                  <a:off x="1847528" y="980728"/>
                  <a:ext cx="7772400" cy="5029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8569068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太阳形 14">
            <a:hlinkClick r:id="rId4" action="ppaction://hlinksldjump" tooltip="返回"/>
          </p:cNvPr>
          <p:cNvSpPr>
            <a:spLocks noChangeArrowheads="1"/>
          </p:cNvSpPr>
          <p:nvPr/>
        </p:nvSpPr>
        <p:spPr bwMode="auto">
          <a:xfrm>
            <a:off x="9709399" y="6179220"/>
            <a:ext cx="474662"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controls>
      <mc:AlternateContent xmlns:mc="http://schemas.openxmlformats.org/markup-compatibility/2006">
        <mc:Choice xmlns:v="urn:schemas-microsoft-com:vml" Requires="v">
          <p:control spid="100362" name="ShockwaveFlash1" r:id="rId2" imgW="7772400" imgH="5257800"/>
        </mc:Choice>
        <mc:Fallback>
          <p:control name="ShockwaveFlash1" r:id="rId2" imgW="7772400" imgH="5257800">
            <p:pic>
              <p:nvPicPr>
                <p:cNvPr id="2" name="ShockwaveFlash1"/>
                <p:cNvPicPr preferRelativeResize="0">
                  <a:picLocks noChangeArrowheads="1" noChangeShapeType="1"/>
                </p:cNvPicPr>
                <p:nvPr/>
              </p:nvPicPr>
              <p:blipFill>
                <a:blip r:embed="rId5"/>
                <a:srcRect/>
                <a:stretch>
                  <a:fillRect/>
                </a:stretch>
              </p:blipFill>
              <p:spPr bwMode="auto">
                <a:xfrm>
                  <a:off x="1919536" y="908720"/>
                  <a:ext cx="7772400" cy="5257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81374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0884" y="116632"/>
            <a:ext cx="5257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b="0" dirty="0"/>
              <a:t> 二、</a:t>
            </a:r>
            <a:r>
              <a:rPr lang="zh-CN" altLang="en-US" dirty="0"/>
              <a:t> 周期性势场与电子的共有化：    </a:t>
            </a:r>
            <a:endParaRPr lang="zh-CN" altLang="en-US" sz="1800" dirty="0"/>
          </a:p>
        </p:txBody>
      </p:sp>
      <p:sp>
        <p:nvSpPr>
          <p:cNvPr id="3" name="Text Box 3"/>
          <p:cNvSpPr txBox="1">
            <a:spLocks noChangeArrowheads="1"/>
          </p:cNvSpPr>
          <p:nvPr/>
        </p:nvSpPr>
        <p:spPr bwMode="auto">
          <a:xfrm>
            <a:off x="263352" y="90872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1、晶体中周期性势场的形成:</a:t>
            </a:r>
          </a:p>
        </p:txBody>
      </p:sp>
      <p:sp>
        <p:nvSpPr>
          <p:cNvPr id="4" name="Text Box 4"/>
          <p:cNvSpPr txBox="1">
            <a:spLocks noChangeArrowheads="1"/>
          </p:cNvSpPr>
          <p:nvPr/>
        </p:nvSpPr>
        <p:spPr bwMode="auto">
          <a:xfrm>
            <a:off x="767408" y="1484784"/>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457200" indent="-457200">
              <a:defRPr kumimoji="1" sz="2400" b="1">
                <a:solidFill>
                  <a:schemeClr val="tx1"/>
                </a:solidFill>
                <a:latin typeface="Times New Roman" panose="02020603050405020304" pitchFamily="18" charset="0"/>
                <a:ea typeface="楷体_GB2312" pitchFamily="49" charset="-122"/>
              </a:defRPr>
            </a:lvl1pPr>
            <a:lvl2pPr marL="914400" indent="-457200">
              <a:defRPr kumimoji="1" sz="2400" b="1">
                <a:solidFill>
                  <a:schemeClr val="tx1"/>
                </a:solidFill>
                <a:latin typeface="Times New Roman" panose="02020603050405020304" pitchFamily="18" charset="0"/>
                <a:ea typeface="楷体_GB2312" pitchFamily="49" charset="-122"/>
              </a:defRPr>
            </a:lvl2pPr>
            <a:lvl3pPr marL="1371600" indent="-457200">
              <a:defRPr kumimoji="1" sz="2400" b="1">
                <a:solidFill>
                  <a:schemeClr val="tx1"/>
                </a:solidFill>
                <a:latin typeface="Times New Roman" panose="02020603050405020304" pitchFamily="18" charset="0"/>
                <a:ea typeface="楷体_GB2312" pitchFamily="49" charset="-122"/>
              </a:defRPr>
            </a:lvl3pPr>
            <a:lvl4pPr marL="1828800" indent="-457200">
              <a:defRPr kumimoji="1" sz="2400" b="1">
                <a:solidFill>
                  <a:schemeClr val="tx1"/>
                </a:solidFill>
                <a:latin typeface="Times New Roman" panose="02020603050405020304" pitchFamily="18" charset="0"/>
                <a:ea typeface="楷体_GB2312" pitchFamily="49" charset="-122"/>
              </a:defRPr>
            </a:lvl4pPr>
            <a:lvl5pPr marL="2286000" indent="-457200">
              <a:defRPr kumimoji="1" sz="2400" b="1">
                <a:solidFill>
                  <a:schemeClr val="tx1"/>
                </a:solidFill>
                <a:latin typeface="Times New Roman" panose="02020603050405020304" pitchFamily="18" charset="0"/>
                <a:ea typeface="楷体_GB2312" pitchFamily="49" charset="-122"/>
              </a:defRPr>
            </a:lvl5pPr>
            <a:lvl6pPr marL="27432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32004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6576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4114800" indent="-4572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FontTx/>
              <a:buAutoNum type="arabicParenR"/>
            </a:pPr>
            <a:r>
              <a:rPr lang="zh-CN" altLang="en-US" dirty="0"/>
              <a:t>孤立原子中价电子所在处的势能：     </a:t>
            </a:r>
          </a:p>
        </p:txBody>
      </p:sp>
      <p:sp>
        <p:nvSpPr>
          <p:cNvPr id="5" name="Text Box 5"/>
          <p:cNvSpPr txBox="1">
            <a:spLocks noChangeArrowheads="1"/>
          </p:cNvSpPr>
          <p:nvPr/>
        </p:nvSpPr>
        <p:spPr bwMode="auto">
          <a:xfrm>
            <a:off x="407368" y="1988840"/>
            <a:ext cx="8784976"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      孤立原子中价电子的运动可看作是一维深势阱中的运动。</a:t>
            </a:r>
          </a:p>
        </p:txBody>
      </p:sp>
      <p:sp>
        <p:nvSpPr>
          <p:cNvPr id="6" name="Text Box 6"/>
          <p:cNvSpPr txBox="1">
            <a:spLocks noChangeArrowheads="1"/>
          </p:cNvSpPr>
          <p:nvPr/>
        </p:nvSpPr>
        <p:spPr bwMode="auto">
          <a:xfrm>
            <a:off x="479376" y="2564904"/>
            <a:ext cx="8136904"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     具有能量为</a:t>
            </a:r>
            <a:r>
              <a:rPr lang="en-US" altLang="zh-CN" i="1" dirty="0"/>
              <a:t>E </a:t>
            </a:r>
            <a:r>
              <a:rPr lang="zh-CN" altLang="en-US" dirty="0"/>
              <a:t>的价电子</a:t>
            </a:r>
            <a:r>
              <a:rPr lang="en-US" altLang="zh-CN" dirty="0"/>
              <a:t> </a:t>
            </a:r>
            <a:r>
              <a:rPr lang="zh-CN" altLang="en-US" dirty="0"/>
              <a:t>只能在</a:t>
            </a:r>
            <a:r>
              <a:rPr lang="en-US" altLang="zh-CN" i="1" dirty="0"/>
              <a:t>a b</a:t>
            </a:r>
            <a:r>
              <a:rPr lang="en-US" altLang="zh-CN" dirty="0"/>
              <a:t> </a:t>
            </a:r>
            <a:r>
              <a:rPr lang="zh-CN" altLang="en-US" dirty="0"/>
              <a:t>之间运动。</a:t>
            </a:r>
          </a:p>
        </p:txBody>
      </p:sp>
      <p:sp>
        <p:nvSpPr>
          <p:cNvPr id="7" name="Text Box 7"/>
          <p:cNvSpPr txBox="1">
            <a:spLocks noChangeArrowheads="1"/>
          </p:cNvSpPr>
          <p:nvPr/>
        </p:nvSpPr>
        <p:spPr bwMode="auto">
          <a:xfrm>
            <a:off x="3657749" y="70913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ea typeface="宋体" panose="02010600030101010101" pitchFamily="2" charset="-122"/>
            </a:endParaRPr>
          </a:p>
        </p:txBody>
      </p:sp>
      <p:grpSp>
        <p:nvGrpSpPr>
          <p:cNvPr id="8" name="Group 8"/>
          <p:cNvGrpSpPr>
            <a:grpSpLocks/>
          </p:cNvGrpSpPr>
          <p:nvPr/>
        </p:nvGrpSpPr>
        <p:grpSpPr bwMode="auto">
          <a:xfrm>
            <a:off x="9768408" y="980728"/>
            <a:ext cx="2241550" cy="2433637"/>
            <a:chOff x="3552" y="675"/>
            <a:chExt cx="1412" cy="1533"/>
          </a:xfrm>
        </p:grpSpPr>
        <p:sp>
          <p:nvSpPr>
            <p:cNvPr id="9" name="Arc 9"/>
            <p:cNvSpPr>
              <a:spLocks/>
            </p:cNvSpPr>
            <p:nvPr/>
          </p:nvSpPr>
          <p:spPr bwMode="auto">
            <a:xfrm>
              <a:off x="3552" y="920"/>
              <a:ext cx="600" cy="1189"/>
            </a:xfrm>
            <a:custGeom>
              <a:avLst/>
              <a:gdLst>
                <a:gd name="T0" fmla="*/ 0 w 21600"/>
                <a:gd name="T1" fmla="*/ 0 h 21600"/>
                <a:gd name="T2" fmla="*/ 600 w 21600"/>
                <a:gd name="T3" fmla="*/ 1189 h 21600"/>
                <a:gd name="T4" fmla="*/ 0 w 21600"/>
                <a:gd name="T5" fmla="*/ 118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10"/>
            <p:cNvSpPr>
              <a:spLocks/>
            </p:cNvSpPr>
            <p:nvPr/>
          </p:nvSpPr>
          <p:spPr bwMode="auto">
            <a:xfrm>
              <a:off x="4364" y="912"/>
              <a:ext cx="600" cy="1197"/>
            </a:xfrm>
            <a:custGeom>
              <a:avLst/>
              <a:gdLst>
                <a:gd name="T0" fmla="*/ 0 w 21600"/>
                <a:gd name="T1" fmla="*/ 1197 h 21759"/>
                <a:gd name="T2" fmla="*/ 581 w 21600"/>
                <a:gd name="T3" fmla="*/ 0 h 21759"/>
                <a:gd name="T4" fmla="*/ 600 w 21600"/>
                <a:gd name="T5" fmla="*/ 1188 h 21759"/>
                <a:gd name="T6" fmla="*/ 0 60000 65536"/>
                <a:gd name="T7" fmla="*/ 0 60000 65536"/>
                <a:gd name="T8" fmla="*/ 0 60000 65536"/>
              </a:gdLst>
              <a:ahLst/>
              <a:cxnLst>
                <a:cxn ang="T6">
                  <a:pos x="T0" y="T1"/>
                </a:cxn>
                <a:cxn ang="T7">
                  <a:pos x="T2" y="T3"/>
                </a:cxn>
                <a:cxn ang="T8">
                  <a:pos x="T4" y="T5"/>
                </a:cxn>
              </a:cxnLst>
              <a:rect l="0" t="0" r="r" b="b"/>
              <a:pathLst>
                <a:path w="21600" h="21759" fill="none" extrusionOk="0">
                  <a:moveTo>
                    <a:pt x="0" y="21759"/>
                  </a:moveTo>
                  <a:cubicBezTo>
                    <a:pt x="0" y="21702"/>
                    <a:pt x="0" y="21646"/>
                    <a:pt x="0" y="21590"/>
                  </a:cubicBezTo>
                  <a:cubicBezTo>
                    <a:pt x="0" y="9921"/>
                    <a:pt x="9267" y="362"/>
                    <a:pt x="20930" y="0"/>
                  </a:cubicBezTo>
                </a:path>
                <a:path w="21600" h="21759" stroke="0" extrusionOk="0">
                  <a:moveTo>
                    <a:pt x="0" y="21759"/>
                  </a:moveTo>
                  <a:cubicBezTo>
                    <a:pt x="0" y="21702"/>
                    <a:pt x="0" y="21646"/>
                    <a:pt x="0" y="21590"/>
                  </a:cubicBezTo>
                  <a:cubicBezTo>
                    <a:pt x="0" y="9921"/>
                    <a:pt x="9267" y="362"/>
                    <a:pt x="20930" y="0"/>
                  </a:cubicBezTo>
                  <a:lnTo>
                    <a:pt x="21600" y="21590"/>
                  </a:lnTo>
                  <a:lnTo>
                    <a:pt x="0" y="21759"/>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4164" y="1812"/>
              <a:ext cx="19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p:cNvSpPr>
              <a:spLocks noChangeShapeType="1"/>
            </p:cNvSpPr>
            <p:nvPr/>
          </p:nvSpPr>
          <p:spPr bwMode="auto">
            <a:xfrm flipV="1">
              <a:off x="4061" y="1457"/>
              <a:ext cx="385"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3"/>
            <p:cNvSpPr>
              <a:spLocks noChangeShapeType="1"/>
            </p:cNvSpPr>
            <p:nvPr/>
          </p:nvSpPr>
          <p:spPr bwMode="auto">
            <a:xfrm flipV="1">
              <a:off x="3909" y="1104"/>
              <a:ext cx="6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AutoShape 14"/>
            <p:cNvSpPr>
              <a:spLocks noChangeArrowheads="1"/>
            </p:cNvSpPr>
            <p:nvPr/>
          </p:nvSpPr>
          <p:spPr bwMode="auto">
            <a:xfrm>
              <a:off x="4191" y="2109"/>
              <a:ext cx="114" cy="99"/>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 name="Oval 15"/>
            <p:cNvSpPr>
              <a:spLocks noChangeArrowheads="1"/>
            </p:cNvSpPr>
            <p:nvPr/>
          </p:nvSpPr>
          <p:spPr bwMode="auto">
            <a:xfrm>
              <a:off x="4164" y="1440"/>
              <a:ext cx="52" cy="48"/>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6" name="Line 16"/>
            <p:cNvSpPr>
              <a:spLocks noChangeShapeType="1"/>
            </p:cNvSpPr>
            <p:nvPr/>
          </p:nvSpPr>
          <p:spPr bwMode="auto">
            <a:xfrm flipV="1">
              <a:off x="4258" y="720"/>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17"/>
            <p:cNvGraphicFramePr>
              <a:graphicFrameLocks noChangeAspect="1"/>
            </p:cNvGraphicFramePr>
            <p:nvPr/>
          </p:nvGraphicFramePr>
          <p:xfrm>
            <a:off x="4070" y="1200"/>
            <a:ext cx="166" cy="183"/>
          </p:xfrm>
          <a:graphic>
            <a:graphicData uri="http://schemas.openxmlformats.org/presentationml/2006/ole">
              <mc:AlternateContent xmlns:mc="http://schemas.openxmlformats.org/markup-compatibility/2006">
                <mc:Choice xmlns:v="urn:schemas-microsoft-com:vml" Requires="v">
                  <p:oleObj spid="_x0000_s79174" name="Equation" r:id="rId3" imgW="152268" imgH="164957" progId="Equation.3">
                    <p:embed/>
                  </p:oleObj>
                </mc:Choice>
                <mc:Fallback>
                  <p:oleObj name="Equation" r:id="rId3"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0" y="1200"/>
                          <a:ext cx="166"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Line 18"/>
            <p:cNvSpPr>
              <a:spLocks noChangeShapeType="1"/>
            </p:cNvSpPr>
            <p:nvPr/>
          </p:nvSpPr>
          <p:spPr bwMode="auto">
            <a:xfrm>
              <a:off x="3552" y="864"/>
              <a:ext cx="14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 name="Object 19"/>
            <p:cNvGraphicFramePr>
              <a:graphicFrameLocks noChangeAspect="1"/>
            </p:cNvGraphicFramePr>
            <p:nvPr/>
          </p:nvGraphicFramePr>
          <p:xfrm>
            <a:off x="4544" y="1344"/>
            <a:ext cx="138" cy="197"/>
          </p:xfrm>
          <a:graphic>
            <a:graphicData uri="http://schemas.openxmlformats.org/presentationml/2006/ole">
              <mc:AlternateContent xmlns:mc="http://schemas.openxmlformats.org/markup-compatibility/2006">
                <mc:Choice xmlns:v="urn:schemas-microsoft-com:vml" Requires="v">
                  <p:oleObj spid="_x0000_s79175" name="Equation" r:id="rId5" imgW="126725" imgH="177415" progId="Equation.3">
                    <p:embed/>
                  </p:oleObj>
                </mc:Choice>
                <mc:Fallback>
                  <p:oleObj name="Equation" r:id="rId5" imgW="126725" imgH="1774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4" y="1344"/>
                          <a:ext cx="138"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0"/>
            <p:cNvGraphicFramePr>
              <a:graphicFrameLocks noChangeAspect="1"/>
            </p:cNvGraphicFramePr>
            <p:nvPr/>
          </p:nvGraphicFramePr>
          <p:xfrm>
            <a:off x="3837" y="1392"/>
            <a:ext cx="139" cy="155"/>
          </p:xfrm>
          <a:graphic>
            <a:graphicData uri="http://schemas.openxmlformats.org/presentationml/2006/ole">
              <mc:AlternateContent xmlns:mc="http://schemas.openxmlformats.org/markup-compatibility/2006">
                <mc:Choice xmlns:v="urn:schemas-microsoft-com:vml" Requires="v">
                  <p:oleObj spid="_x0000_s79176" name="Equation" r:id="rId7" imgW="126835" imgH="139518" progId="Equation.3">
                    <p:embed/>
                  </p:oleObj>
                </mc:Choice>
                <mc:Fallback>
                  <p:oleObj name="Equation" r:id="rId7"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7" y="1392"/>
                          <a:ext cx="139"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p:cNvGraphicFramePr>
              <a:graphicFrameLocks noChangeAspect="1"/>
            </p:cNvGraphicFramePr>
            <p:nvPr/>
          </p:nvGraphicFramePr>
          <p:xfrm>
            <a:off x="4675" y="675"/>
            <a:ext cx="125" cy="141"/>
          </p:xfrm>
          <a:graphic>
            <a:graphicData uri="http://schemas.openxmlformats.org/presentationml/2006/ole">
              <mc:AlternateContent xmlns:mc="http://schemas.openxmlformats.org/markup-compatibility/2006">
                <mc:Choice xmlns:v="urn:schemas-microsoft-com:vml" Requires="v">
                  <p:oleObj spid="_x0000_s79177" name="Equation" r:id="rId9" imgW="114102" imgH="126780" progId="Equation.3">
                    <p:embed/>
                  </p:oleObj>
                </mc:Choice>
                <mc:Fallback>
                  <p:oleObj name="Equation" r:id="rId9" imgW="114102" imgH="1267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 y="675"/>
                          <a:ext cx="125"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3984" y="740"/>
            <a:ext cx="225" cy="268"/>
          </p:xfrm>
          <a:graphic>
            <a:graphicData uri="http://schemas.openxmlformats.org/presentationml/2006/ole">
              <mc:AlternateContent xmlns:mc="http://schemas.openxmlformats.org/markup-compatibility/2006">
                <mc:Choice xmlns:v="urn:schemas-microsoft-com:vml" Requires="v">
                  <p:oleObj spid="_x0000_s79178" name="Equation" r:id="rId11" imgW="203112" imgH="241195" progId="Equation.3">
                    <p:embed/>
                  </p:oleObj>
                </mc:Choice>
                <mc:Fallback>
                  <p:oleObj name="Equation" r:id="rId11" imgW="203112"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740"/>
                          <a:ext cx="225"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 name="Group 23"/>
          <p:cNvGrpSpPr>
            <a:grpSpLocks/>
          </p:cNvGrpSpPr>
          <p:nvPr/>
        </p:nvGrpSpPr>
        <p:grpSpPr bwMode="auto">
          <a:xfrm>
            <a:off x="5375920" y="4221088"/>
            <a:ext cx="5029200" cy="2190750"/>
            <a:chOff x="1824" y="2652"/>
            <a:chExt cx="3168" cy="1380"/>
          </a:xfrm>
        </p:grpSpPr>
        <p:sp>
          <p:nvSpPr>
            <p:cNvPr id="24" name="Line 24"/>
            <p:cNvSpPr>
              <a:spLocks noChangeShapeType="1"/>
            </p:cNvSpPr>
            <p:nvPr/>
          </p:nvSpPr>
          <p:spPr bwMode="auto">
            <a:xfrm>
              <a:off x="1824" y="2784"/>
              <a:ext cx="316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25"/>
            <p:cNvGraphicFramePr>
              <a:graphicFrameLocks noChangeAspect="1"/>
            </p:cNvGraphicFramePr>
            <p:nvPr/>
          </p:nvGraphicFramePr>
          <p:xfrm>
            <a:off x="4713" y="2652"/>
            <a:ext cx="84" cy="132"/>
          </p:xfrm>
          <a:graphic>
            <a:graphicData uri="http://schemas.openxmlformats.org/presentationml/2006/ole">
              <mc:AlternateContent xmlns:mc="http://schemas.openxmlformats.org/markup-compatibility/2006">
                <mc:Choice xmlns:v="urn:schemas-microsoft-com:vml" Requires="v">
                  <p:oleObj spid="_x0000_s79179" name="Equation" r:id="rId13" imgW="114102" imgH="126780" progId="Equation.3">
                    <p:embed/>
                  </p:oleObj>
                </mc:Choice>
                <mc:Fallback>
                  <p:oleObj name="Equation" r:id="rId13" imgW="114102" imgH="1267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3" y="2652"/>
                          <a:ext cx="84" cy="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6" name="Group 26"/>
            <p:cNvGrpSpPr>
              <a:grpSpLocks/>
            </p:cNvGrpSpPr>
            <p:nvPr/>
          </p:nvGrpSpPr>
          <p:grpSpPr bwMode="auto">
            <a:xfrm>
              <a:off x="1868" y="2688"/>
              <a:ext cx="755" cy="1344"/>
              <a:chOff x="1152" y="1344"/>
              <a:chExt cx="816" cy="1344"/>
            </a:xfrm>
          </p:grpSpPr>
          <p:sp>
            <p:nvSpPr>
              <p:cNvPr id="53" name="Arc 27"/>
              <p:cNvSpPr>
                <a:spLocks/>
              </p:cNvSpPr>
              <p:nvPr/>
            </p:nvSpPr>
            <p:spPr bwMode="auto">
              <a:xfrm>
                <a:off x="1152" y="1518"/>
                <a:ext cx="347" cy="1035"/>
              </a:xfrm>
              <a:custGeom>
                <a:avLst/>
                <a:gdLst>
                  <a:gd name="T0" fmla="*/ 0 w 21600"/>
                  <a:gd name="T1" fmla="*/ 0 h 21600"/>
                  <a:gd name="T2" fmla="*/ 347 w 21600"/>
                  <a:gd name="T3" fmla="*/ 1035 h 21600"/>
                  <a:gd name="T4" fmla="*/ 0 w 21600"/>
                  <a:gd name="T5" fmla="*/ 103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Arc 28"/>
              <p:cNvSpPr>
                <a:spLocks/>
              </p:cNvSpPr>
              <p:nvPr/>
            </p:nvSpPr>
            <p:spPr bwMode="auto">
              <a:xfrm>
                <a:off x="1622" y="1512"/>
                <a:ext cx="346" cy="1041"/>
              </a:xfrm>
              <a:custGeom>
                <a:avLst/>
                <a:gdLst>
                  <a:gd name="T0" fmla="*/ 0 w 21600"/>
                  <a:gd name="T1" fmla="*/ 1041 h 21759"/>
                  <a:gd name="T2" fmla="*/ 335 w 21600"/>
                  <a:gd name="T3" fmla="*/ 0 h 21759"/>
                  <a:gd name="T4" fmla="*/ 346 w 21600"/>
                  <a:gd name="T5" fmla="*/ 1033 h 21759"/>
                  <a:gd name="T6" fmla="*/ 0 60000 65536"/>
                  <a:gd name="T7" fmla="*/ 0 60000 65536"/>
                  <a:gd name="T8" fmla="*/ 0 60000 65536"/>
                </a:gdLst>
                <a:ahLst/>
                <a:cxnLst>
                  <a:cxn ang="T6">
                    <a:pos x="T0" y="T1"/>
                  </a:cxn>
                  <a:cxn ang="T7">
                    <a:pos x="T2" y="T3"/>
                  </a:cxn>
                  <a:cxn ang="T8">
                    <a:pos x="T4" y="T5"/>
                  </a:cxn>
                </a:cxnLst>
                <a:rect l="0" t="0" r="r" b="b"/>
                <a:pathLst>
                  <a:path w="21600" h="21759" fill="none" extrusionOk="0">
                    <a:moveTo>
                      <a:pt x="0" y="21759"/>
                    </a:moveTo>
                    <a:cubicBezTo>
                      <a:pt x="0" y="21702"/>
                      <a:pt x="0" y="21646"/>
                      <a:pt x="0" y="21590"/>
                    </a:cubicBezTo>
                    <a:cubicBezTo>
                      <a:pt x="0" y="9921"/>
                      <a:pt x="9267" y="362"/>
                      <a:pt x="20930" y="0"/>
                    </a:cubicBezTo>
                  </a:path>
                  <a:path w="21600" h="21759" stroke="0" extrusionOk="0">
                    <a:moveTo>
                      <a:pt x="0" y="21759"/>
                    </a:moveTo>
                    <a:cubicBezTo>
                      <a:pt x="0" y="21702"/>
                      <a:pt x="0" y="21646"/>
                      <a:pt x="0" y="21590"/>
                    </a:cubicBezTo>
                    <a:cubicBezTo>
                      <a:pt x="0" y="9921"/>
                      <a:pt x="9267" y="362"/>
                      <a:pt x="20930" y="0"/>
                    </a:cubicBezTo>
                    <a:lnTo>
                      <a:pt x="21600" y="21590"/>
                    </a:lnTo>
                    <a:lnTo>
                      <a:pt x="0" y="21759"/>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9"/>
              <p:cNvSpPr>
                <a:spLocks noChangeShapeType="1"/>
              </p:cNvSpPr>
              <p:nvPr/>
            </p:nvSpPr>
            <p:spPr bwMode="auto">
              <a:xfrm>
                <a:off x="1506" y="2296"/>
                <a:ext cx="1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30"/>
              <p:cNvSpPr>
                <a:spLocks noChangeShapeType="1"/>
              </p:cNvSpPr>
              <p:nvPr/>
            </p:nvSpPr>
            <p:spPr bwMode="auto">
              <a:xfrm flipV="1">
                <a:off x="1446" y="1985"/>
                <a:ext cx="223"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31"/>
              <p:cNvSpPr>
                <a:spLocks noChangeShapeType="1"/>
              </p:cNvSpPr>
              <p:nvPr/>
            </p:nvSpPr>
            <p:spPr bwMode="auto">
              <a:xfrm flipV="1">
                <a:off x="1359" y="1678"/>
                <a:ext cx="3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AutoShape 32"/>
              <p:cNvSpPr>
                <a:spLocks noChangeArrowheads="1"/>
              </p:cNvSpPr>
              <p:nvPr/>
            </p:nvSpPr>
            <p:spPr bwMode="auto">
              <a:xfrm>
                <a:off x="1488" y="2592"/>
                <a:ext cx="96"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Oval 33"/>
              <p:cNvSpPr>
                <a:spLocks noChangeArrowheads="1"/>
              </p:cNvSpPr>
              <p:nvPr/>
            </p:nvSpPr>
            <p:spPr bwMode="auto">
              <a:xfrm>
                <a:off x="1488" y="1968"/>
                <a:ext cx="48" cy="48"/>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 name="Line 34"/>
              <p:cNvSpPr>
                <a:spLocks noChangeShapeType="1"/>
              </p:cNvSpPr>
              <p:nvPr/>
            </p:nvSpPr>
            <p:spPr bwMode="auto">
              <a:xfrm flipV="1">
                <a:off x="1560" y="1344"/>
                <a:ext cx="0" cy="1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 name="Object 35"/>
              <p:cNvGraphicFramePr>
                <a:graphicFrameLocks noChangeAspect="1"/>
              </p:cNvGraphicFramePr>
              <p:nvPr/>
            </p:nvGraphicFramePr>
            <p:xfrm>
              <a:off x="1392" y="1760"/>
              <a:ext cx="192" cy="160"/>
            </p:xfrm>
            <a:graphic>
              <a:graphicData uri="http://schemas.openxmlformats.org/presentationml/2006/ole">
                <mc:AlternateContent xmlns:mc="http://schemas.openxmlformats.org/markup-compatibility/2006">
                  <mc:Choice xmlns:v="urn:schemas-microsoft-com:vml" Requires="v">
                    <p:oleObj spid="_x0000_s79180" name="Equation" r:id="rId14" imgW="152268" imgH="164957" progId="Equation.3">
                      <p:embed/>
                    </p:oleObj>
                  </mc:Choice>
                  <mc:Fallback>
                    <p:oleObj name="Equation" r:id="rId14"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760"/>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36"/>
              <p:cNvGraphicFramePr>
                <a:graphicFrameLocks noChangeAspect="1"/>
              </p:cNvGraphicFramePr>
              <p:nvPr/>
            </p:nvGraphicFramePr>
            <p:xfrm>
              <a:off x="1725" y="1888"/>
              <a:ext cx="80" cy="171"/>
            </p:xfrm>
            <a:graphic>
              <a:graphicData uri="http://schemas.openxmlformats.org/presentationml/2006/ole">
                <mc:AlternateContent xmlns:mc="http://schemas.openxmlformats.org/markup-compatibility/2006">
                  <mc:Choice xmlns:v="urn:schemas-microsoft-com:vml" Requires="v">
                    <p:oleObj spid="_x0000_s79181" name="Equation" r:id="rId15" imgW="126725" imgH="177415" progId="Equation.3">
                      <p:embed/>
                    </p:oleObj>
                  </mc:Choice>
                  <mc:Fallback>
                    <p:oleObj name="Equation" r:id="rId15" imgW="126725" imgH="1774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 y="1888"/>
                            <a:ext cx="8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37"/>
              <p:cNvGraphicFramePr>
                <a:graphicFrameLocks noChangeAspect="1"/>
              </p:cNvGraphicFramePr>
              <p:nvPr/>
            </p:nvGraphicFramePr>
            <p:xfrm>
              <a:off x="1317" y="1930"/>
              <a:ext cx="80" cy="135"/>
            </p:xfrm>
            <a:graphic>
              <a:graphicData uri="http://schemas.openxmlformats.org/presentationml/2006/ole">
                <mc:AlternateContent xmlns:mc="http://schemas.openxmlformats.org/markup-compatibility/2006">
                  <mc:Choice xmlns:v="urn:schemas-microsoft-com:vml" Requires="v">
                    <p:oleObj spid="_x0000_s79182" name="Equation" r:id="rId16" imgW="126835" imgH="139518" progId="Equation.3">
                      <p:embed/>
                    </p:oleObj>
                  </mc:Choice>
                  <mc:Fallback>
                    <p:oleObj name="Equation" r:id="rId16"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7" y="1930"/>
                            <a:ext cx="80"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38"/>
              <p:cNvGraphicFramePr>
                <a:graphicFrameLocks noChangeAspect="1"/>
              </p:cNvGraphicFramePr>
              <p:nvPr/>
            </p:nvGraphicFramePr>
            <p:xfrm>
              <a:off x="1392" y="1362"/>
              <a:ext cx="131" cy="232"/>
            </p:xfrm>
            <a:graphic>
              <a:graphicData uri="http://schemas.openxmlformats.org/presentationml/2006/ole">
                <mc:AlternateContent xmlns:mc="http://schemas.openxmlformats.org/markup-compatibility/2006">
                  <mc:Choice xmlns:v="urn:schemas-microsoft-com:vml" Requires="v">
                    <p:oleObj spid="_x0000_s79183" name="Equation" r:id="rId17" imgW="203112" imgH="241195" progId="Equation.3">
                      <p:embed/>
                    </p:oleObj>
                  </mc:Choice>
                  <mc:Fallback>
                    <p:oleObj name="Equation" r:id="rId17" imgW="203112"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362"/>
                            <a:ext cx="131"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 name="Group 39"/>
            <p:cNvGrpSpPr>
              <a:grpSpLocks/>
            </p:cNvGrpSpPr>
            <p:nvPr/>
          </p:nvGrpSpPr>
          <p:grpSpPr bwMode="auto">
            <a:xfrm>
              <a:off x="2942" y="2688"/>
              <a:ext cx="754" cy="1344"/>
              <a:chOff x="1152" y="1344"/>
              <a:chExt cx="816" cy="1344"/>
            </a:xfrm>
          </p:grpSpPr>
          <p:sp>
            <p:nvSpPr>
              <p:cNvPr id="41" name="Arc 40"/>
              <p:cNvSpPr>
                <a:spLocks/>
              </p:cNvSpPr>
              <p:nvPr/>
            </p:nvSpPr>
            <p:spPr bwMode="auto">
              <a:xfrm>
                <a:off x="1152" y="1518"/>
                <a:ext cx="347" cy="1035"/>
              </a:xfrm>
              <a:custGeom>
                <a:avLst/>
                <a:gdLst>
                  <a:gd name="T0" fmla="*/ 0 w 21600"/>
                  <a:gd name="T1" fmla="*/ 0 h 21600"/>
                  <a:gd name="T2" fmla="*/ 347 w 21600"/>
                  <a:gd name="T3" fmla="*/ 1035 h 21600"/>
                  <a:gd name="T4" fmla="*/ 0 w 21600"/>
                  <a:gd name="T5" fmla="*/ 103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41"/>
              <p:cNvSpPr>
                <a:spLocks/>
              </p:cNvSpPr>
              <p:nvPr/>
            </p:nvSpPr>
            <p:spPr bwMode="auto">
              <a:xfrm>
                <a:off x="1622" y="1512"/>
                <a:ext cx="346" cy="1041"/>
              </a:xfrm>
              <a:custGeom>
                <a:avLst/>
                <a:gdLst>
                  <a:gd name="T0" fmla="*/ 0 w 21600"/>
                  <a:gd name="T1" fmla="*/ 1041 h 21759"/>
                  <a:gd name="T2" fmla="*/ 335 w 21600"/>
                  <a:gd name="T3" fmla="*/ 0 h 21759"/>
                  <a:gd name="T4" fmla="*/ 346 w 21600"/>
                  <a:gd name="T5" fmla="*/ 1033 h 21759"/>
                  <a:gd name="T6" fmla="*/ 0 60000 65536"/>
                  <a:gd name="T7" fmla="*/ 0 60000 65536"/>
                  <a:gd name="T8" fmla="*/ 0 60000 65536"/>
                </a:gdLst>
                <a:ahLst/>
                <a:cxnLst>
                  <a:cxn ang="T6">
                    <a:pos x="T0" y="T1"/>
                  </a:cxn>
                  <a:cxn ang="T7">
                    <a:pos x="T2" y="T3"/>
                  </a:cxn>
                  <a:cxn ang="T8">
                    <a:pos x="T4" y="T5"/>
                  </a:cxn>
                </a:cxnLst>
                <a:rect l="0" t="0" r="r" b="b"/>
                <a:pathLst>
                  <a:path w="21600" h="21759" fill="none" extrusionOk="0">
                    <a:moveTo>
                      <a:pt x="0" y="21759"/>
                    </a:moveTo>
                    <a:cubicBezTo>
                      <a:pt x="0" y="21702"/>
                      <a:pt x="0" y="21646"/>
                      <a:pt x="0" y="21590"/>
                    </a:cubicBezTo>
                    <a:cubicBezTo>
                      <a:pt x="0" y="9921"/>
                      <a:pt x="9267" y="362"/>
                      <a:pt x="20930" y="0"/>
                    </a:cubicBezTo>
                  </a:path>
                  <a:path w="21600" h="21759" stroke="0" extrusionOk="0">
                    <a:moveTo>
                      <a:pt x="0" y="21759"/>
                    </a:moveTo>
                    <a:cubicBezTo>
                      <a:pt x="0" y="21702"/>
                      <a:pt x="0" y="21646"/>
                      <a:pt x="0" y="21590"/>
                    </a:cubicBezTo>
                    <a:cubicBezTo>
                      <a:pt x="0" y="9921"/>
                      <a:pt x="9267" y="362"/>
                      <a:pt x="20930" y="0"/>
                    </a:cubicBezTo>
                    <a:lnTo>
                      <a:pt x="21600" y="21590"/>
                    </a:lnTo>
                    <a:lnTo>
                      <a:pt x="0" y="21759"/>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2"/>
              <p:cNvSpPr>
                <a:spLocks noChangeShapeType="1"/>
              </p:cNvSpPr>
              <p:nvPr/>
            </p:nvSpPr>
            <p:spPr bwMode="auto">
              <a:xfrm>
                <a:off x="1506" y="2296"/>
                <a:ext cx="1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3"/>
              <p:cNvSpPr>
                <a:spLocks noChangeShapeType="1"/>
              </p:cNvSpPr>
              <p:nvPr/>
            </p:nvSpPr>
            <p:spPr bwMode="auto">
              <a:xfrm flipV="1">
                <a:off x="1446" y="1985"/>
                <a:ext cx="223"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4"/>
              <p:cNvSpPr>
                <a:spLocks noChangeShapeType="1"/>
              </p:cNvSpPr>
              <p:nvPr/>
            </p:nvSpPr>
            <p:spPr bwMode="auto">
              <a:xfrm flipV="1">
                <a:off x="1359" y="1678"/>
                <a:ext cx="3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AutoShape 45"/>
              <p:cNvSpPr>
                <a:spLocks noChangeArrowheads="1"/>
              </p:cNvSpPr>
              <p:nvPr/>
            </p:nvSpPr>
            <p:spPr bwMode="auto">
              <a:xfrm>
                <a:off x="1488" y="2592"/>
                <a:ext cx="96"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7" name="Oval 46"/>
              <p:cNvSpPr>
                <a:spLocks noChangeArrowheads="1"/>
              </p:cNvSpPr>
              <p:nvPr/>
            </p:nvSpPr>
            <p:spPr bwMode="auto">
              <a:xfrm>
                <a:off x="1488" y="1968"/>
                <a:ext cx="48" cy="48"/>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8" name="Line 47"/>
              <p:cNvSpPr>
                <a:spLocks noChangeShapeType="1"/>
              </p:cNvSpPr>
              <p:nvPr/>
            </p:nvSpPr>
            <p:spPr bwMode="auto">
              <a:xfrm flipV="1">
                <a:off x="1560" y="1344"/>
                <a:ext cx="0" cy="1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 name="Object 48"/>
              <p:cNvGraphicFramePr>
                <a:graphicFrameLocks noChangeAspect="1"/>
              </p:cNvGraphicFramePr>
              <p:nvPr/>
            </p:nvGraphicFramePr>
            <p:xfrm>
              <a:off x="1392" y="1760"/>
              <a:ext cx="192" cy="160"/>
            </p:xfrm>
            <a:graphic>
              <a:graphicData uri="http://schemas.openxmlformats.org/presentationml/2006/ole">
                <mc:AlternateContent xmlns:mc="http://schemas.openxmlformats.org/markup-compatibility/2006">
                  <mc:Choice xmlns:v="urn:schemas-microsoft-com:vml" Requires="v">
                    <p:oleObj spid="_x0000_s79184" name="Equation" r:id="rId18" imgW="152268" imgH="164957" progId="Equation.3">
                      <p:embed/>
                    </p:oleObj>
                  </mc:Choice>
                  <mc:Fallback>
                    <p:oleObj name="Equation" r:id="rId18"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760"/>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49"/>
              <p:cNvGraphicFramePr>
                <a:graphicFrameLocks noChangeAspect="1"/>
              </p:cNvGraphicFramePr>
              <p:nvPr/>
            </p:nvGraphicFramePr>
            <p:xfrm>
              <a:off x="1725" y="1888"/>
              <a:ext cx="80" cy="171"/>
            </p:xfrm>
            <a:graphic>
              <a:graphicData uri="http://schemas.openxmlformats.org/presentationml/2006/ole">
                <mc:AlternateContent xmlns:mc="http://schemas.openxmlformats.org/markup-compatibility/2006">
                  <mc:Choice xmlns:v="urn:schemas-microsoft-com:vml" Requires="v">
                    <p:oleObj spid="_x0000_s79185" name="Equation" r:id="rId19" imgW="126725" imgH="177415" progId="Equation.3">
                      <p:embed/>
                    </p:oleObj>
                  </mc:Choice>
                  <mc:Fallback>
                    <p:oleObj name="Equation" r:id="rId19" imgW="126725" imgH="1774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 y="1888"/>
                            <a:ext cx="8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50"/>
              <p:cNvGraphicFramePr>
                <a:graphicFrameLocks noChangeAspect="1"/>
              </p:cNvGraphicFramePr>
              <p:nvPr/>
            </p:nvGraphicFramePr>
            <p:xfrm>
              <a:off x="1317" y="1930"/>
              <a:ext cx="80" cy="135"/>
            </p:xfrm>
            <a:graphic>
              <a:graphicData uri="http://schemas.openxmlformats.org/presentationml/2006/ole">
                <mc:AlternateContent xmlns:mc="http://schemas.openxmlformats.org/markup-compatibility/2006">
                  <mc:Choice xmlns:v="urn:schemas-microsoft-com:vml" Requires="v">
                    <p:oleObj spid="_x0000_s79186" name="Equation" r:id="rId20" imgW="126835" imgH="139518" progId="Equation.3">
                      <p:embed/>
                    </p:oleObj>
                  </mc:Choice>
                  <mc:Fallback>
                    <p:oleObj name="Equation" r:id="rId20"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7" y="1930"/>
                            <a:ext cx="80"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51"/>
              <p:cNvGraphicFramePr>
                <a:graphicFrameLocks noChangeAspect="1"/>
              </p:cNvGraphicFramePr>
              <p:nvPr/>
            </p:nvGraphicFramePr>
            <p:xfrm>
              <a:off x="1392" y="1362"/>
              <a:ext cx="131" cy="232"/>
            </p:xfrm>
            <a:graphic>
              <a:graphicData uri="http://schemas.openxmlformats.org/presentationml/2006/ole">
                <mc:AlternateContent xmlns:mc="http://schemas.openxmlformats.org/markup-compatibility/2006">
                  <mc:Choice xmlns:v="urn:schemas-microsoft-com:vml" Requires="v">
                    <p:oleObj spid="_x0000_s79187" name="Equation" r:id="rId21" imgW="203112" imgH="241195" progId="Equation.3">
                      <p:embed/>
                    </p:oleObj>
                  </mc:Choice>
                  <mc:Fallback>
                    <p:oleObj name="Equation" r:id="rId21" imgW="203112"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362"/>
                            <a:ext cx="131"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 name="Group 52"/>
            <p:cNvGrpSpPr>
              <a:grpSpLocks/>
            </p:cNvGrpSpPr>
            <p:nvPr/>
          </p:nvGrpSpPr>
          <p:grpSpPr bwMode="auto">
            <a:xfrm>
              <a:off x="3998" y="2688"/>
              <a:ext cx="754" cy="1344"/>
              <a:chOff x="1152" y="1344"/>
              <a:chExt cx="816" cy="1344"/>
            </a:xfrm>
          </p:grpSpPr>
          <p:sp>
            <p:nvSpPr>
              <p:cNvPr id="29" name="Arc 53"/>
              <p:cNvSpPr>
                <a:spLocks/>
              </p:cNvSpPr>
              <p:nvPr/>
            </p:nvSpPr>
            <p:spPr bwMode="auto">
              <a:xfrm>
                <a:off x="1152" y="1518"/>
                <a:ext cx="347" cy="1035"/>
              </a:xfrm>
              <a:custGeom>
                <a:avLst/>
                <a:gdLst>
                  <a:gd name="T0" fmla="*/ 0 w 21600"/>
                  <a:gd name="T1" fmla="*/ 0 h 21600"/>
                  <a:gd name="T2" fmla="*/ 347 w 21600"/>
                  <a:gd name="T3" fmla="*/ 1035 h 21600"/>
                  <a:gd name="T4" fmla="*/ 0 w 21600"/>
                  <a:gd name="T5" fmla="*/ 1035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Arc 54"/>
              <p:cNvSpPr>
                <a:spLocks/>
              </p:cNvSpPr>
              <p:nvPr/>
            </p:nvSpPr>
            <p:spPr bwMode="auto">
              <a:xfrm>
                <a:off x="1622" y="1512"/>
                <a:ext cx="346" cy="1041"/>
              </a:xfrm>
              <a:custGeom>
                <a:avLst/>
                <a:gdLst>
                  <a:gd name="T0" fmla="*/ 0 w 21600"/>
                  <a:gd name="T1" fmla="*/ 1041 h 21759"/>
                  <a:gd name="T2" fmla="*/ 335 w 21600"/>
                  <a:gd name="T3" fmla="*/ 0 h 21759"/>
                  <a:gd name="T4" fmla="*/ 346 w 21600"/>
                  <a:gd name="T5" fmla="*/ 1033 h 21759"/>
                  <a:gd name="T6" fmla="*/ 0 60000 65536"/>
                  <a:gd name="T7" fmla="*/ 0 60000 65536"/>
                  <a:gd name="T8" fmla="*/ 0 60000 65536"/>
                </a:gdLst>
                <a:ahLst/>
                <a:cxnLst>
                  <a:cxn ang="T6">
                    <a:pos x="T0" y="T1"/>
                  </a:cxn>
                  <a:cxn ang="T7">
                    <a:pos x="T2" y="T3"/>
                  </a:cxn>
                  <a:cxn ang="T8">
                    <a:pos x="T4" y="T5"/>
                  </a:cxn>
                </a:cxnLst>
                <a:rect l="0" t="0" r="r" b="b"/>
                <a:pathLst>
                  <a:path w="21600" h="21759" fill="none" extrusionOk="0">
                    <a:moveTo>
                      <a:pt x="0" y="21759"/>
                    </a:moveTo>
                    <a:cubicBezTo>
                      <a:pt x="0" y="21702"/>
                      <a:pt x="0" y="21646"/>
                      <a:pt x="0" y="21590"/>
                    </a:cubicBezTo>
                    <a:cubicBezTo>
                      <a:pt x="0" y="9921"/>
                      <a:pt x="9267" y="362"/>
                      <a:pt x="20930" y="0"/>
                    </a:cubicBezTo>
                  </a:path>
                  <a:path w="21600" h="21759" stroke="0" extrusionOk="0">
                    <a:moveTo>
                      <a:pt x="0" y="21759"/>
                    </a:moveTo>
                    <a:cubicBezTo>
                      <a:pt x="0" y="21702"/>
                      <a:pt x="0" y="21646"/>
                      <a:pt x="0" y="21590"/>
                    </a:cubicBezTo>
                    <a:cubicBezTo>
                      <a:pt x="0" y="9921"/>
                      <a:pt x="9267" y="362"/>
                      <a:pt x="20930" y="0"/>
                    </a:cubicBezTo>
                    <a:lnTo>
                      <a:pt x="21600" y="21590"/>
                    </a:lnTo>
                    <a:lnTo>
                      <a:pt x="0" y="21759"/>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55"/>
              <p:cNvSpPr>
                <a:spLocks noChangeShapeType="1"/>
              </p:cNvSpPr>
              <p:nvPr/>
            </p:nvSpPr>
            <p:spPr bwMode="auto">
              <a:xfrm>
                <a:off x="1506" y="2296"/>
                <a:ext cx="1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56"/>
              <p:cNvSpPr>
                <a:spLocks noChangeShapeType="1"/>
              </p:cNvSpPr>
              <p:nvPr/>
            </p:nvSpPr>
            <p:spPr bwMode="auto">
              <a:xfrm flipV="1">
                <a:off x="1446" y="1985"/>
                <a:ext cx="223"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57"/>
              <p:cNvSpPr>
                <a:spLocks noChangeShapeType="1"/>
              </p:cNvSpPr>
              <p:nvPr/>
            </p:nvSpPr>
            <p:spPr bwMode="auto">
              <a:xfrm flipV="1">
                <a:off x="1359" y="1678"/>
                <a:ext cx="39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AutoShape 58"/>
              <p:cNvSpPr>
                <a:spLocks noChangeArrowheads="1"/>
              </p:cNvSpPr>
              <p:nvPr/>
            </p:nvSpPr>
            <p:spPr bwMode="auto">
              <a:xfrm>
                <a:off x="1488" y="2592"/>
                <a:ext cx="96"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5" name="Oval 59"/>
              <p:cNvSpPr>
                <a:spLocks noChangeArrowheads="1"/>
              </p:cNvSpPr>
              <p:nvPr/>
            </p:nvSpPr>
            <p:spPr bwMode="auto">
              <a:xfrm>
                <a:off x="1488" y="1968"/>
                <a:ext cx="48" cy="48"/>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6" name="Line 60"/>
              <p:cNvSpPr>
                <a:spLocks noChangeShapeType="1"/>
              </p:cNvSpPr>
              <p:nvPr/>
            </p:nvSpPr>
            <p:spPr bwMode="auto">
              <a:xfrm flipV="1">
                <a:off x="1560" y="1344"/>
                <a:ext cx="0" cy="12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7" name="Object 61"/>
              <p:cNvGraphicFramePr>
                <a:graphicFrameLocks noChangeAspect="1"/>
              </p:cNvGraphicFramePr>
              <p:nvPr/>
            </p:nvGraphicFramePr>
            <p:xfrm>
              <a:off x="1392" y="1760"/>
              <a:ext cx="192" cy="160"/>
            </p:xfrm>
            <a:graphic>
              <a:graphicData uri="http://schemas.openxmlformats.org/presentationml/2006/ole">
                <mc:AlternateContent xmlns:mc="http://schemas.openxmlformats.org/markup-compatibility/2006">
                  <mc:Choice xmlns:v="urn:schemas-microsoft-com:vml" Requires="v">
                    <p:oleObj spid="_x0000_s79188" name="Equation" r:id="rId22" imgW="152268" imgH="164957" progId="Equation.3">
                      <p:embed/>
                    </p:oleObj>
                  </mc:Choice>
                  <mc:Fallback>
                    <p:oleObj name="Equation" r:id="rId22" imgW="152268" imgH="1649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1760"/>
                            <a:ext cx="192"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62"/>
              <p:cNvGraphicFramePr>
                <a:graphicFrameLocks noChangeAspect="1"/>
              </p:cNvGraphicFramePr>
              <p:nvPr/>
            </p:nvGraphicFramePr>
            <p:xfrm>
              <a:off x="1725" y="1888"/>
              <a:ext cx="80" cy="171"/>
            </p:xfrm>
            <a:graphic>
              <a:graphicData uri="http://schemas.openxmlformats.org/presentationml/2006/ole">
                <mc:AlternateContent xmlns:mc="http://schemas.openxmlformats.org/markup-compatibility/2006">
                  <mc:Choice xmlns:v="urn:schemas-microsoft-com:vml" Requires="v">
                    <p:oleObj spid="_x0000_s79189" name="Equation" r:id="rId23" imgW="126725" imgH="177415" progId="Equation.3">
                      <p:embed/>
                    </p:oleObj>
                  </mc:Choice>
                  <mc:Fallback>
                    <p:oleObj name="Equation" r:id="rId23" imgW="126725" imgH="1774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 y="1888"/>
                            <a:ext cx="80"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63"/>
              <p:cNvGraphicFramePr>
                <a:graphicFrameLocks noChangeAspect="1"/>
              </p:cNvGraphicFramePr>
              <p:nvPr/>
            </p:nvGraphicFramePr>
            <p:xfrm>
              <a:off x="1317" y="1930"/>
              <a:ext cx="80" cy="135"/>
            </p:xfrm>
            <a:graphic>
              <a:graphicData uri="http://schemas.openxmlformats.org/presentationml/2006/ole">
                <mc:AlternateContent xmlns:mc="http://schemas.openxmlformats.org/markup-compatibility/2006">
                  <mc:Choice xmlns:v="urn:schemas-microsoft-com:vml" Requires="v">
                    <p:oleObj spid="_x0000_s79190" name="Equation" r:id="rId24" imgW="126835" imgH="139518" progId="Equation.3">
                      <p:embed/>
                    </p:oleObj>
                  </mc:Choice>
                  <mc:Fallback>
                    <p:oleObj name="Equation" r:id="rId24"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7" y="1930"/>
                            <a:ext cx="80"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64"/>
              <p:cNvGraphicFramePr>
                <a:graphicFrameLocks noChangeAspect="1"/>
              </p:cNvGraphicFramePr>
              <p:nvPr/>
            </p:nvGraphicFramePr>
            <p:xfrm>
              <a:off x="1392" y="1362"/>
              <a:ext cx="131" cy="232"/>
            </p:xfrm>
            <a:graphic>
              <a:graphicData uri="http://schemas.openxmlformats.org/presentationml/2006/ole">
                <mc:AlternateContent xmlns:mc="http://schemas.openxmlformats.org/markup-compatibility/2006">
                  <mc:Choice xmlns:v="urn:schemas-microsoft-com:vml" Requires="v">
                    <p:oleObj spid="_x0000_s79191" name="Equation" r:id="rId25" imgW="203112" imgH="241195" progId="Equation.3">
                      <p:embed/>
                    </p:oleObj>
                  </mc:Choice>
                  <mc:Fallback>
                    <p:oleObj name="Equation" r:id="rId25" imgW="203112"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2" y="1362"/>
                            <a:ext cx="131"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65" name="Text Box 65"/>
          <p:cNvSpPr txBox="1">
            <a:spLocks noChangeArrowheads="1"/>
          </p:cNvSpPr>
          <p:nvPr/>
        </p:nvSpPr>
        <p:spPr bwMode="auto">
          <a:xfrm>
            <a:off x="911424" y="3212976"/>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2）假设</a:t>
            </a:r>
            <a:r>
              <a:rPr lang="en-US" altLang="zh-CN" i="1" dirty="0"/>
              <a:t>N </a:t>
            </a:r>
            <a:r>
              <a:rPr lang="zh-CN" altLang="en-US" dirty="0"/>
              <a:t>个原子相距无限远，各原子中价电子的势能：</a:t>
            </a:r>
          </a:p>
        </p:txBody>
      </p:sp>
      <p:sp>
        <p:nvSpPr>
          <p:cNvPr id="66" name="Rectangle 66"/>
          <p:cNvSpPr>
            <a:spLocks noChangeArrowheads="1"/>
          </p:cNvSpPr>
          <p:nvPr/>
        </p:nvSpPr>
        <p:spPr bwMode="auto">
          <a:xfrm>
            <a:off x="623392" y="4581128"/>
            <a:ext cx="39604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t>    各原子中价电子的势能曲线及能级值都是相同的。</a:t>
            </a:r>
          </a:p>
        </p:txBody>
      </p:sp>
    </p:spTree>
    <p:extLst>
      <p:ext uri="{BB962C8B-B14F-4D97-AF65-F5344CB8AC3E}">
        <p14:creationId xmlns:p14="http://schemas.microsoft.com/office/powerpoint/2010/main" val="292973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
                                            <p:txEl>
                                              <p:pRg st="0" end="0"/>
                                            </p:txEl>
                                          </p:spTgt>
                                        </p:tgtEl>
                                        <p:attrNameLst>
                                          <p:attrName>style.visibility</p:attrName>
                                        </p:attrNameLst>
                                      </p:cBhvr>
                                      <p:to>
                                        <p:strVal val="visible"/>
                                      </p:to>
                                    </p:set>
                                    <p:animEffect transition="in" filter="wipe(left)">
                                      <p:cBhvr>
                                        <p:cTn id="32" dur="500"/>
                                        <p:tgtEl>
                                          <p:spTgt spid="6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6">
                                            <p:txEl>
                                              <p:pRg st="0" end="0"/>
                                            </p:txEl>
                                          </p:spTgt>
                                        </p:tgtEl>
                                        <p:attrNameLst>
                                          <p:attrName>style.visibility</p:attrName>
                                        </p:attrNameLst>
                                      </p:cBhvr>
                                      <p:to>
                                        <p:strVal val="visible"/>
                                      </p:to>
                                    </p:set>
                                    <p:animEffect transition="in" filter="wipe(left)">
                                      <p:cBhvr>
                                        <p:cTn id="42" dur="500"/>
                                        <p:tgtEl>
                                          <p:spTgt spid="6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65" grpId="0" build="p" autoUpdateAnimBg="0"/>
      <p:bldP spid="66"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086448" y="3118520"/>
            <a:ext cx="5683250" cy="1435100"/>
            <a:chOff x="1104" y="1824"/>
            <a:chExt cx="3580" cy="904"/>
          </a:xfrm>
        </p:grpSpPr>
        <p:sp>
          <p:nvSpPr>
            <p:cNvPr id="3" name="Rectangle 3"/>
            <p:cNvSpPr>
              <a:spLocks noChangeArrowheads="1"/>
            </p:cNvSpPr>
            <p:nvPr/>
          </p:nvSpPr>
          <p:spPr bwMode="auto">
            <a:xfrm>
              <a:off x="1104" y="1824"/>
              <a:ext cx="141" cy="904"/>
            </a:xfrm>
            <a:prstGeom prst="rect">
              <a:avLst/>
            </a:prstGeom>
            <a:gradFill rotWithShape="0">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 name="Rectangle 4"/>
            <p:cNvSpPr>
              <a:spLocks noChangeArrowheads="1"/>
            </p:cNvSpPr>
            <p:nvPr/>
          </p:nvSpPr>
          <p:spPr bwMode="auto">
            <a:xfrm>
              <a:off x="4543" y="1824"/>
              <a:ext cx="141" cy="904"/>
            </a:xfrm>
            <a:prstGeom prst="rect">
              <a:avLst/>
            </a:prstGeom>
            <a:gradFill rotWithShape="0">
              <a:gsLst>
                <a:gs pos="0">
                  <a:srgbClr val="4D0808"/>
                </a:gs>
                <a:gs pos="14999">
                  <a:srgbClr val="FF0300"/>
                </a:gs>
                <a:gs pos="27499">
                  <a:srgbClr val="FF7A00"/>
                </a:gs>
                <a:gs pos="50000">
                  <a:srgbClr val="FFF200"/>
                </a:gs>
                <a:gs pos="72501">
                  <a:srgbClr val="FF7A00"/>
                </a:gs>
                <a:gs pos="85001">
                  <a:srgbClr val="FF0300"/>
                </a:gs>
                <a:gs pos="100000">
                  <a:srgbClr val="4D0808"/>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 name="Line 5"/>
            <p:cNvSpPr>
              <a:spLocks noChangeShapeType="1"/>
            </p:cNvSpPr>
            <p:nvPr/>
          </p:nvSpPr>
          <p:spPr bwMode="auto">
            <a:xfrm>
              <a:off x="1248" y="1968"/>
              <a:ext cx="3305" cy="5"/>
            </a:xfrm>
            <a:prstGeom prst="line">
              <a:avLst/>
            </a:prstGeom>
            <a:noFill/>
            <a:ln w="3175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p:cNvSpPr>
              <a:spLocks noChangeShapeType="1"/>
            </p:cNvSpPr>
            <p:nvPr/>
          </p:nvSpPr>
          <p:spPr bwMode="auto">
            <a:xfrm flipV="1">
              <a:off x="1200" y="2581"/>
              <a:ext cx="3353" cy="11"/>
            </a:xfrm>
            <a:prstGeom prst="line">
              <a:avLst/>
            </a:prstGeom>
            <a:noFill/>
            <a:ln w="3175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Rectangle 7"/>
          <p:cNvSpPr txBox="1">
            <a:spLocks noChangeArrowheads="1"/>
          </p:cNvSpPr>
          <p:nvPr/>
        </p:nvSpPr>
        <p:spPr bwMode="auto">
          <a:xfrm>
            <a:off x="191344" y="44624"/>
            <a:ext cx="4392613" cy="5318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just"/>
            <a:r>
              <a:rPr kumimoji="0" lang="zh-CN" altLang="en-US" sz="2400" b="1" smtClean="0">
                <a:ea typeface="楷体_GB2312" pitchFamily="49" charset="-122"/>
              </a:rPr>
              <a:t>四、光学谐振腔：</a:t>
            </a:r>
          </a:p>
        </p:txBody>
      </p:sp>
      <p:graphicFrame>
        <p:nvGraphicFramePr>
          <p:cNvPr id="8" name="Object 57"/>
          <p:cNvGraphicFramePr>
            <a:graphicFrameLocks noChangeAspect="1"/>
          </p:cNvGraphicFramePr>
          <p:nvPr>
            <p:extLst>
              <p:ext uri="{D42A27DB-BD31-4B8C-83A1-F6EECF244321}">
                <p14:modId xmlns:p14="http://schemas.microsoft.com/office/powerpoint/2010/main" val="2674027873"/>
              </p:ext>
            </p:extLst>
          </p:nvPr>
        </p:nvGraphicFramePr>
        <p:xfrm>
          <a:off x="6734398" y="3882108"/>
          <a:ext cx="495300" cy="406400"/>
        </p:xfrm>
        <a:graphic>
          <a:graphicData uri="http://schemas.openxmlformats.org/presentationml/2006/ole">
            <mc:AlternateContent xmlns:mc="http://schemas.openxmlformats.org/markup-compatibility/2006">
              <mc:Choice xmlns:v="urn:schemas-microsoft-com:vml" Requires="v">
                <p:oleObj spid="_x0000_s101386" name="Equation" r:id="rId3" imgW="494870" imgH="406048" progId="Equation.3">
                  <p:embed/>
                </p:oleObj>
              </mc:Choice>
              <mc:Fallback>
                <p:oleObj name="Equation" r:id="rId3" imgW="494870" imgH="406048"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398" y="3882108"/>
                        <a:ext cx="4953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8"/>
          <p:cNvSpPr>
            <a:spLocks noChangeArrowheads="1"/>
          </p:cNvSpPr>
          <p:nvPr/>
        </p:nvSpPr>
        <p:spPr bwMode="auto">
          <a:xfrm>
            <a:off x="479376" y="90872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a:t>1</a:t>
            </a:r>
            <a:r>
              <a:rPr lang="zh-CN" altLang="en-US"/>
              <a:t>、光学谐振腔：</a:t>
            </a:r>
          </a:p>
        </p:txBody>
      </p:sp>
      <p:grpSp>
        <p:nvGrpSpPr>
          <p:cNvPr id="10" name="Group 9"/>
          <p:cNvGrpSpPr>
            <a:grpSpLocks/>
          </p:cNvGrpSpPr>
          <p:nvPr/>
        </p:nvGrpSpPr>
        <p:grpSpPr bwMode="auto">
          <a:xfrm>
            <a:off x="3719736" y="908720"/>
            <a:ext cx="6746874" cy="2400301"/>
            <a:chOff x="825" y="432"/>
            <a:chExt cx="4250" cy="1512"/>
          </a:xfrm>
        </p:grpSpPr>
        <p:sp>
          <p:nvSpPr>
            <p:cNvPr id="11" name="Rectangle 10"/>
            <p:cNvSpPr>
              <a:spLocks noChangeArrowheads="1"/>
            </p:cNvSpPr>
            <p:nvPr/>
          </p:nvSpPr>
          <p:spPr bwMode="auto">
            <a:xfrm>
              <a:off x="1220" y="797"/>
              <a:ext cx="141" cy="904"/>
            </a:xfrm>
            <a:prstGeom prst="rect">
              <a:avLst/>
            </a:prstGeom>
            <a:gradFill rotWithShape="0">
              <a:gsLst>
                <a:gs pos="0">
                  <a:srgbClr val="000082"/>
                </a:gs>
                <a:gs pos="14999">
                  <a:srgbClr val="66008F"/>
                </a:gs>
                <a:gs pos="32500">
                  <a:srgbClr val="BA0066"/>
                </a:gs>
                <a:gs pos="45000">
                  <a:srgbClr val="FF0000"/>
                </a:gs>
                <a:gs pos="50000">
                  <a:srgbClr val="FF8200"/>
                </a:gs>
                <a:gs pos="55000">
                  <a:srgbClr val="FF0000"/>
                </a:gs>
                <a:gs pos="67500">
                  <a:srgbClr val="BA0066"/>
                </a:gs>
                <a:gs pos="85001">
                  <a:srgbClr val="66008F"/>
                </a:gs>
                <a:gs pos="100000">
                  <a:srgbClr val="00008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Rectangle 11"/>
            <p:cNvSpPr>
              <a:spLocks noChangeArrowheads="1"/>
            </p:cNvSpPr>
            <p:nvPr/>
          </p:nvSpPr>
          <p:spPr bwMode="auto">
            <a:xfrm>
              <a:off x="4515" y="797"/>
              <a:ext cx="141" cy="904"/>
            </a:xfrm>
            <a:prstGeom prst="rect">
              <a:avLst/>
            </a:prstGeom>
            <a:gradFill rotWithShape="0">
              <a:gsLst>
                <a:gs pos="0">
                  <a:srgbClr val="4D0808"/>
                </a:gs>
                <a:gs pos="14999">
                  <a:srgbClr val="FF0300"/>
                </a:gs>
                <a:gs pos="27499">
                  <a:srgbClr val="FF7A00"/>
                </a:gs>
                <a:gs pos="50000">
                  <a:srgbClr val="FFF200"/>
                </a:gs>
                <a:gs pos="72501">
                  <a:srgbClr val="FF7A00"/>
                </a:gs>
                <a:gs pos="85001">
                  <a:srgbClr val="FF0300"/>
                </a:gs>
                <a:gs pos="100000">
                  <a:srgbClr val="4D0808"/>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 name="Line 12"/>
            <p:cNvSpPr>
              <a:spLocks noChangeShapeType="1"/>
            </p:cNvSpPr>
            <p:nvPr/>
          </p:nvSpPr>
          <p:spPr bwMode="auto">
            <a:xfrm>
              <a:off x="1351" y="945"/>
              <a:ext cx="3174" cy="1"/>
            </a:xfrm>
            <a:prstGeom prst="line">
              <a:avLst/>
            </a:prstGeom>
            <a:noFill/>
            <a:ln w="28575">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3"/>
            <p:cNvSpPr>
              <a:spLocks noChangeShapeType="1"/>
            </p:cNvSpPr>
            <p:nvPr/>
          </p:nvSpPr>
          <p:spPr bwMode="auto">
            <a:xfrm>
              <a:off x="1351" y="1553"/>
              <a:ext cx="3174" cy="1"/>
            </a:xfrm>
            <a:prstGeom prst="line">
              <a:avLst/>
            </a:prstGeom>
            <a:noFill/>
            <a:ln w="28575">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4" descr="10%"/>
            <p:cNvSpPr>
              <a:spLocks noChangeArrowheads="1"/>
            </p:cNvSpPr>
            <p:nvPr/>
          </p:nvSpPr>
          <p:spPr bwMode="auto">
            <a:xfrm>
              <a:off x="1424" y="1021"/>
              <a:ext cx="3028" cy="456"/>
            </a:xfrm>
            <a:prstGeom prst="rect">
              <a:avLst/>
            </a:prstGeom>
            <a:pattFill prst="pct10">
              <a:fgClr>
                <a:srgbClr val="FF0033"/>
              </a:fgClr>
              <a:bgClr>
                <a:schemeClr val="bg1"/>
              </a:bgClr>
            </a:patt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endParaRPr lang="zh-CN" altLang="en-US" b="0">
                <a:solidFill>
                  <a:schemeClr val="accent2"/>
                </a:solidFill>
              </a:endParaRPr>
            </a:p>
          </p:txBody>
        </p:sp>
        <p:sp>
          <p:nvSpPr>
            <p:cNvPr id="16" name="Line 15"/>
            <p:cNvSpPr>
              <a:spLocks noChangeShapeType="1"/>
            </p:cNvSpPr>
            <p:nvPr/>
          </p:nvSpPr>
          <p:spPr bwMode="auto">
            <a:xfrm>
              <a:off x="2688" y="797"/>
              <a:ext cx="192" cy="432"/>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16"/>
            <p:cNvSpPr txBox="1">
              <a:spLocks noChangeArrowheads="1"/>
            </p:cNvSpPr>
            <p:nvPr/>
          </p:nvSpPr>
          <p:spPr bwMode="auto">
            <a:xfrm>
              <a:off x="2112" y="432"/>
              <a:ext cx="12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u="sng" dirty="0"/>
                <a:t>工作物质</a:t>
              </a:r>
            </a:p>
          </p:txBody>
        </p:sp>
        <p:sp>
          <p:nvSpPr>
            <p:cNvPr id="18" name="Text Box 17"/>
            <p:cNvSpPr txBox="1">
              <a:spLocks noChangeArrowheads="1"/>
            </p:cNvSpPr>
            <p:nvPr/>
          </p:nvSpPr>
          <p:spPr bwMode="auto">
            <a:xfrm>
              <a:off x="825" y="750"/>
              <a:ext cx="349"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全反射镜</a:t>
              </a:r>
            </a:p>
          </p:txBody>
        </p:sp>
        <p:sp>
          <p:nvSpPr>
            <p:cNvPr id="19" name="Text Box 18"/>
            <p:cNvSpPr txBox="1">
              <a:spLocks noChangeArrowheads="1"/>
            </p:cNvSpPr>
            <p:nvPr/>
          </p:nvSpPr>
          <p:spPr bwMode="auto">
            <a:xfrm>
              <a:off x="4726" y="840"/>
              <a:ext cx="349"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半反射镜</a:t>
              </a:r>
            </a:p>
          </p:txBody>
        </p:sp>
      </p:grpSp>
      <p:sp>
        <p:nvSpPr>
          <p:cNvPr id="20" name="Rectangle 19"/>
          <p:cNvSpPr>
            <a:spLocks noChangeArrowheads="1"/>
          </p:cNvSpPr>
          <p:nvPr/>
        </p:nvSpPr>
        <p:spPr bwMode="auto">
          <a:xfrm>
            <a:off x="191344" y="4221088"/>
            <a:ext cx="316835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dirty="0"/>
              <a:t>光学谐振腔的作用</a:t>
            </a:r>
            <a:r>
              <a:rPr lang="en-US" altLang="zh-CN" dirty="0"/>
              <a:t>:</a:t>
            </a:r>
          </a:p>
        </p:txBody>
      </p:sp>
      <p:sp>
        <p:nvSpPr>
          <p:cNvPr id="21" name="Rectangle 20"/>
          <p:cNvSpPr>
            <a:spLocks noChangeArrowheads="1"/>
          </p:cNvSpPr>
          <p:nvPr/>
        </p:nvSpPr>
        <p:spPr bwMode="auto">
          <a:xfrm>
            <a:off x="1025256" y="4941168"/>
            <a:ext cx="6242093" cy="168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en-US" altLang="zh-CN" dirty="0">
                <a:solidFill>
                  <a:srgbClr val="0000FF"/>
                </a:solidFill>
              </a:rPr>
              <a:t>1 )  </a:t>
            </a:r>
            <a:r>
              <a:rPr lang="zh-CN" altLang="en-US" dirty="0">
                <a:solidFill>
                  <a:srgbClr val="0000FF"/>
                </a:solidFill>
              </a:rPr>
              <a:t>产生并维持光振荡，使光得到加强放大。</a:t>
            </a:r>
          </a:p>
          <a:p>
            <a:pPr algn="just">
              <a:lnSpc>
                <a:spcPct val="150000"/>
              </a:lnSpc>
            </a:pPr>
            <a:r>
              <a:rPr lang="en-US" altLang="zh-CN" dirty="0">
                <a:solidFill>
                  <a:srgbClr val="0000FF"/>
                </a:solidFill>
              </a:rPr>
              <a:t>2 )  </a:t>
            </a:r>
            <a:r>
              <a:rPr lang="zh-CN" altLang="en-US" dirty="0">
                <a:solidFill>
                  <a:srgbClr val="0000FF"/>
                </a:solidFill>
              </a:rPr>
              <a:t>提高激光的方向性。</a:t>
            </a:r>
          </a:p>
          <a:p>
            <a:pPr algn="just">
              <a:lnSpc>
                <a:spcPct val="150000"/>
              </a:lnSpc>
            </a:pPr>
            <a:r>
              <a:rPr lang="en-US" altLang="zh-CN" dirty="0">
                <a:solidFill>
                  <a:srgbClr val="0000FF"/>
                </a:solidFill>
              </a:rPr>
              <a:t>3 ) </a:t>
            </a:r>
            <a:r>
              <a:rPr lang="zh-CN" altLang="en-US" dirty="0">
                <a:solidFill>
                  <a:srgbClr val="0000FF"/>
                </a:solidFill>
              </a:rPr>
              <a:t>具有选频作用，提高激光的单色性。</a:t>
            </a:r>
          </a:p>
        </p:txBody>
      </p:sp>
      <p:sp>
        <p:nvSpPr>
          <p:cNvPr id="22" name="Line 21"/>
          <p:cNvSpPr>
            <a:spLocks noChangeShapeType="1"/>
          </p:cNvSpPr>
          <p:nvPr/>
        </p:nvSpPr>
        <p:spPr bwMode="auto">
          <a:xfrm>
            <a:off x="5077048" y="3880520"/>
            <a:ext cx="914400"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nvGrpSpPr>
          <p:cNvPr id="23" name="Group 22"/>
          <p:cNvGrpSpPr>
            <a:grpSpLocks/>
          </p:cNvGrpSpPr>
          <p:nvPr/>
        </p:nvGrpSpPr>
        <p:grpSpPr bwMode="auto">
          <a:xfrm>
            <a:off x="6143848" y="3575720"/>
            <a:ext cx="914400" cy="457200"/>
            <a:chOff x="2352" y="2112"/>
            <a:chExt cx="576" cy="288"/>
          </a:xfrm>
        </p:grpSpPr>
        <p:sp>
          <p:nvSpPr>
            <p:cNvPr id="24" name="Line 23"/>
            <p:cNvSpPr>
              <a:spLocks noChangeShapeType="1"/>
            </p:cNvSpPr>
            <p:nvPr/>
          </p:nvSpPr>
          <p:spPr bwMode="auto">
            <a:xfrm>
              <a:off x="2352" y="2112"/>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5" name="Line 24"/>
            <p:cNvSpPr>
              <a:spLocks noChangeShapeType="1"/>
            </p:cNvSpPr>
            <p:nvPr/>
          </p:nvSpPr>
          <p:spPr bwMode="auto">
            <a:xfrm>
              <a:off x="2352" y="2400"/>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nvGrpSpPr>
          <p:cNvPr id="26" name="Group 25"/>
          <p:cNvGrpSpPr>
            <a:grpSpLocks/>
          </p:cNvGrpSpPr>
          <p:nvPr/>
        </p:nvGrpSpPr>
        <p:grpSpPr bwMode="auto">
          <a:xfrm>
            <a:off x="7515448" y="3499520"/>
            <a:ext cx="914400" cy="685800"/>
            <a:chOff x="3216" y="2064"/>
            <a:chExt cx="576" cy="432"/>
          </a:xfrm>
        </p:grpSpPr>
        <p:sp>
          <p:nvSpPr>
            <p:cNvPr id="27" name="Line 26"/>
            <p:cNvSpPr>
              <a:spLocks noChangeShapeType="1"/>
            </p:cNvSpPr>
            <p:nvPr/>
          </p:nvSpPr>
          <p:spPr bwMode="auto">
            <a:xfrm>
              <a:off x="3216" y="2208"/>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8" name="Line 27"/>
            <p:cNvSpPr>
              <a:spLocks noChangeShapeType="1"/>
            </p:cNvSpPr>
            <p:nvPr/>
          </p:nvSpPr>
          <p:spPr bwMode="auto">
            <a:xfrm>
              <a:off x="3216" y="2064"/>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9" name="Line 28"/>
            <p:cNvSpPr>
              <a:spLocks noChangeShapeType="1"/>
            </p:cNvSpPr>
            <p:nvPr/>
          </p:nvSpPr>
          <p:spPr bwMode="auto">
            <a:xfrm>
              <a:off x="3216" y="2352"/>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0" name="Line 29"/>
            <p:cNvSpPr>
              <a:spLocks noChangeShapeType="1"/>
            </p:cNvSpPr>
            <p:nvPr/>
          </p:nvSpPr>
          <p:spPr bwMode="auto">
            <a:xfrm>
              <a:off x="3216" y="2496"/>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nvGrpSpPr>
          <p:cNvPr id="31" name="Group 30"/>
          <p:cNvGrpSpPr>
            <a:grpSpLocks/>
          </p:cNvGrpSpPr>
          <p:nvPr/>
        </p:nvGrpSpPr>
        <p:grpSpPr bwMode="auto">
          <a:xfrm>
            <a:off x="8658448" y="3575720"/>
            <a:ext cx="914400" cy="533400"/>
            <a:chOff x="3936" y="2112"/>
            <a:chExt cx="576" cy="336"/>
          </a:xfrm>
        </p:grpSpPr>
        <p:sp>
          <p:nvSpPr>
            <p:cNvPr id="32" name="Line 31"/>
            <p:cNvSpPr>
              <a:spLocks noChangeShapeType="1"/>
            </p:cNvSpPr>
            <p:nvPr/>
          </p:nvSpPr>
          <p:spPr bwMode="auto">
            <a:xfrm>
              <a:off x="3936" y="2160"/>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3" name="Line 32"/>
            <p:cNvSpPr>
              <a:spLocks noChangeShapeType="1"/>
            </p:cNvSpPr>
            <p:nvPr/>
          </p:nvSpPr>
          <p:spPr bwMode="auto">
            <a:xfrm>
              <a:off x="3936" y="2256"/>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4" name="Line 33"/>
            <p:cNvSpPr>
              <a:spLocks noChangeShapeType="1"/>
            </p:cNvSpPr>
            <p:nvPr/>
          </p:nvSpPr>
          <p:spPr bwMode="auto">
            <a:xfrm>
              <a:off x="3936" y="2352"/>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nvGrpSpPr>
            <p:cNvPr id="35" name="Group 34"/>
            <p:cNvGrpSpPr>
              <a:grpSpLocks/>
            </p:cNvGrpSpPr>
            <p:nvPr/>
          </p:nvGrpSpPr>
          <p:grpSpPr bwMode="auto">
            <a:xfrm>
              <a:off x="3936" y="2112"/>
              <a:ext cx="576" cy="336"/>
              <a:chOff x="3936" y="2112"/>
              <a:chExt cx="576" cy="336"/>
            </a:xfrm>
          </p:grpSpPr>
          <p:sp>
            <p:nvSpPr>
              <p:cNvPr id="36" name="Line 35"/>
              <p:cNvSpPr>
                <a:spLocks noChangeShapeType="1"/>
              </p:cNvSpPr>
              <p:nvPr/>
            </p:nvSpPr>
            <p:spPr bwMode="auto">
              <a:xfrm>
                <a:off x="3936" y="2112"/>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7" name="Line 36"/>
              <p:cNvSpPr>
                <a:spLocks noChangeShapeType="1"/>
              </p:cNvSpPr>
              <p:nvPr/>
            </p:nvSpPr>
            <p:spPr bwMode="auto">
              <a:xfrm>
                <a:off x="3936" y="2208"/>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8" name="Line 37"/>
              <p:cNvSpPr>
                <a:spLocks noChangeShapeType="1"/>
              </p:cNvSpPr>
              <p:nvPr/>
            </p:nvSpPr>
            <p:spPr bwMode="auto">
              <a:xfrm>
                <a:off x="3936" y="2304"/>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9" name="Line 38"/>
              <p:cNvSpPr>
                <a:spLocks noChangeShapeType="1"/>
              </p:cNvSpPr>
              <p:nvPr/>
            </p:nvSpPr>
            <p:spPr bwMode="auto">
              <a:xfrm>
                <a:off x="3936" y="2400"/>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0" name="Line 39"/>
              <p:cNvSpPr>
                <a:spLocks noChangeShapeType="1"/>
              </p:cNvSpPr>
              <p:nvPr/>
            </p:nvSpPr>
            <p:spPr bwMode="auto">
              <a:xfrm>
                <a:off x="3936" y="2448"/>
                <a:ext cx="576"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grpSp>
      <p:sp>
        <p:nvSpPr>
          <p:cNvPr id="41" name="Line 40"/>
          <p:cNvSpPr>
            <a:spLocks noChangeShapeType="1"/>
          </p:cNvSpPr>
          <p:nvPr/>
        </p:nvSpPr>
        <p:spPr bwMode="auto">
          <a:xfrm flipH="1" flipV="1">
            <a:off x="4391248" y="3347120"/>
            <a:ext cx="457200" cy="30480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2" name="Line 41"/>
          <p:cNvSpPr>
            <a:spLocks noChangeShapeType="1"/>
          </p:cNvSpPr>
          <p:nvPr/>
        </p:nvSpPr>
        <p:spPr bwMode="auto">
          <a:xfrm flipV="1">
            <a:off x="4391248" y="3042320"/>
            <a:ext cx="457200" cy="30480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3" name="Line 42"/>
          <p:cNvSpPr>
            <a:spLocks noChangeShapeType="1"/>
          </p:cNvSpPr>
          <p:nvPr/>
        </p:nvSpPr>
        <p:spPr bwMode="auto">
          <a:xfrm flipH="1">
            <a:off x="4391248" y="3880520"/>
            <a:ext cx="609600" cy="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nvGrpSpPr>
          <p:cNvPr id="44" name="Group 43"/>
          <p:cNvGrpSpPr>
            <a:grpSpLocks/>
          </p:cNvGrpSpPr>
          <p:nvPr/>
        </p:nvGrpSpPr>
        <p:grpSpPr bwMode="auto">
          <a:xfrm>
            <a:off x="5458048" y="3118520"/>
            <a:ext cx="762000" cy="1371600"/>
            <a:chOff x="1920" y="1824"/>
            <a:chExt cx="480" cy="864"/>
          </a:xfrm>
        </p:grpSpPr>
        <p:sp>
          <p:nvSpPr>
            <p:cNvPr id="45" name="Line 44"/>
            <p:cNvSpPr>
              <a:spLocks noChangeShapeType="1"/>
            </p:cNvSpPr>
            <p:nvPr/>
          </p:nvSpPr>
          <p:spPr bwMode="auto">
            <a:xfrm>
              <a:off x="1968" y="2496"/>
              <a:ext cx="336" cy="192"/>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6" name="Line 45"/>
            <p:cNvSpPr>
              <a:spLocks noChangeShapeType="1"/>
            </p:cNvSpPr>
            <p:nvPr/>
          </p:nvSpPr>
          <p:spPr bwMode="auto">
            <a:xfrm flipV="1">
              <a:off x="1920" y="1824"/>
              <a:ext cx="480" cy="24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sp>
        <p:nvSpPr>
          <p:cNvPr id="47" name="Line 46"/>
          <p:cNvSpPr>
            <a:spLocks noChangeShapeType="1"/>
          </p:cNvSpPr>
          <p:nvPr/>
        </p:nvSpPr>
        <p:spPr bwMode="auto">
          <a:xfrm flipV="1">
            <a:off x="9039448" y="3347120"/>
            <a:ext cx="533400" cy="15240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8" name="Line 47"/>
          <p:cNvSpPr>
            <a:spLocks noChangeShapeType="1"/>
          </p:cNvSpPr>
          <p:nvPr/>
        </p:nvSpPr>
        <p:spPr bwMode="auto">
          <a:xfrm flipH="1" flipV="1">
            <a:off x="8963248" y="3042320"/>
            <a:ext cx="609600" cy="22860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9" name="AutoShape 48"/>
          <p:cNvSpPr>
            <a:spLocks noChangeArrowheads="1"/>
          </p:cNvSpPr>
          <p:nvPr/>
        </p:nvSpPr>
        <p:spPr bwMode="auto">
          <a:xfrm>
            <a:off x="9861773" y="3580483"/>
            <a:ext cx="1219200" cy="609600"/>
          </a:xfrm>
          <a:prstGeom prst="rightArrow">
            <a:avLst>
              <a:gd name="adj1" fmla="val 50000"/>
              <a:gd name="adj2" fmla="val 50000"/>
            </a:avLst>
          </a:prstGeom>
          <a:gradFill rotWithShape="0">
            <a:gsLst>
              <a:gs pos="0">
                <a:srgbClr val="FF7C80"/>
              </a:gs>
              <a:gs pos="50000">
                <a:srgbClr val="FF0000"/>
              </a:gs>
              <a:gs pos="100000">
                <a:srgbClr val="FF7C80"/>
              </a:gs>
            </a:gsLst>
            <a:lin ang="5400000" scaled="1"/>
          </a:gra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0" name="AutoShape 49"/>
          <p:cNvSpPr>
            <a:spLocks noChangeArrowheads="1"/>
          </p:cNvSpPr>
          <p:nvPr/>
        </p:nvSpPr>
        <p:spPr bwMode="auto">
          <a:xfrm rot="10800000">
            <a:off x="4461098" y="3580483"/>
            <a:ext cx="4876800" cy="609600"/>
          </a:xfrm>
          <a:prstGeom prst="rightArrow">
            <a:avLst>
              <a:gd name="adj1" fmla="val 50000"/>
              <a:gd name="adj2" fmla="val 200000"/>
            </a:avLst>
          </a:prstGeom>
          <a:gradFill rotWithShape="0">
            <a:gsLst>
              <a:gs pos="0">
                <a:srgbClr val="FF7C80"/>
              </a:gs>
              <a:gs pos="50000">
                <a:srgbClr val="FF0000"/>
              </a:gs>
              <a:gs pos="100000">
                <a:srgbClr val="FF7C80"/>
              </a:gs>
            </a:gsLst>
            <a:lin ang="5400000" scaled="1"/>
          </a:gra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1" name="AutoShape 50"/>
          <p:cNvSpPr>
            <a:spLocks noChangeArrowheads="1"/>
          </p:cNvSpPr>
          <p:nvPr/>
        </p:nvSpPr>
        <p:spPr bwMode="auto">
          <a:xfrm>
            <a:off x="4605561" y="3580483"/>
            <a:ext cx="4876800" cy="609600"/>
          </a:xfrm>
          <a:prstGeom prst="rightArrow">
            <a:avLst>
              <a:gd name="adj1" fmla="val 50000"/>
              <a:gd name="adj2" fmla="val 200000"/>
            </a:avLst>
          </a:prstGeom>
          <a:gradFill rotWithShape="0">
            <a:gsLst>
              <a:gs pos="0">
                <a:srgbClr val="FF7C80"/>
              </a:gs>
              <a:gs pos="50000">
                <a:srgbClr val="FF0000"/>
              </a:gs>
              <a:gs pos="100000">
                <a:srgbClr val="FF7C80"/>
              </a:gs>
            </a:gsLst>
            <a:lin ang="5400000" scaled="1"/>
          </a:gra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52" name="Group 51"/>
          <p:cNvGrpSpPr>
            <a:grpSpLocks/>
          </p:cNvGrpSpPr>
          <p:nvPr/>
        </p:nvGrpSpPr>
        <p:grpSpPr bwMode="auto">
          <a:xfrm>
            <a:off x="6829648" y="3270920"/>
            <a:ext cx="990600" cy="1295400"/>
            <a:chOff x="2784" y="1920"/>
            <a:chExt cx="624" cy="816"/>
          </a:xfrm>
        </p:grpSpPr>
        <p:sp>
          <p:nvSpPr>
            <p:cNvPr id="53" name="Line 52"/>
            <p:cNvSpPr>
              <a:spLocks noChangeShapeType="1"/>
            </p:cNvSpPr>
            <p:nvPr/>
          </p:nvSpPr>
          <p:spPr bwMode="auto">
            <a:xfrm>
              <a:off x="2784" y="2496"/>
              <a:ext cx="576" cy="240"/>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54" name="Line 53"/>
            <p:cNvSpPr>
              <a:spLocks noChangeShapeType="1"/>
            </p:cNvSpPr>
            <p:nvPr/>
          </p:nvSpPr>
          <p:spPr bwMode="auto">
            <a:xfrm flipV="1">
              <a:off x="2928" y="1920"/>
              <a:ext cx="480" cy="96"/>
            </a:xfrm>
            <a:prstGeom prst="line">
              <a:avLst/>
            </a:prstGeom>
            <a:noFill/>
            <a:ln w="254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sp>
        <p:nvSpPr>
          <p:cNvPr id="55" name="AutoShape 54"/>
          <p:cNvSpPr>
            <a:spLocks noChangeArrowheads="1"/>
          </p:cNvSpPr>
          <p:nvPr/>
        </p:nvSpPr>
        <p:spPr bwMode="auto">
          <a:xfrm rot="10800000">
            <a:off x="4389661" y="3580483"/>
            <a:ext cx="4876800" cy="609600"/>
          </a:xfrm>
          <a:prstGeom prst="rightArrow">
            <a:avLst>
              <a:gd name="adj1" fmla="val 50000"/>
              <a:gd name="adj2" fmla="val 200000"/>
            </a:avLst>
          </a:prstGeom>
          <a:gradFill rotWithShape="0">
            <a:gsLst>
              <a:gs pos="0">
                <a:srgbClr val="FF7C80"/>
              </a:gs>
              <a:gs pos="50000">
                <a:srgbClr val="FF0000"/>
              </a:gs>
              <a:gs pos="100000">
                <a:srgbClr val="FF7C80"/>
              </a:gs>
            </a:gsLst>
            <a:lin ang="5400000" scaled="1"/>
          </a:gra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 name="AutoShape 55"/>
          <p:cNvSpPr>
            <a:spLocks noChangeArrowheads="1"/>
          </p:cNvSpPr>
          <p:nvPr/>
        </p:nvSpPr>
        <p:spPr bwMode="auto">
          <a:xfrm>
            <a:off x="4461098" y="3580483"/>
            <a:ext cx="4876800" cy="609600"/>
          </a:xfrm>
          <a:prstGeom prst="rightArrow">
            <a:avLst>
              <a:gd name="adj1" fmla="val 50000"/>
              <a:gd name="adj2" fmla="val 200000"/>
            </a:avLst>
          </a:prstGeom>
          <a:gradFill rotWithShape="0">
            <a:gsLst>
              <a:gs pos="0">
                <a:srgbClr val="FF7C80"/>
              </a:gs>
              <a:gs pos="50000">
                <a:srgbClr val="FF0000"/>
              </a:gs>
              <a:gs pos="100000">
                <a:srgbClr val="FF7C80"/>
              </a:gs>
            </a:gsLst>
            <a:lin ang="5400000" scaled="1"/>
          </a:gradFill>
          <a:ln w="12700" cap="sq">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7" name="太阳形 14">
            <a:hlinkClick r:id="rId5" action="ppaction://hlinksldjump" tooltip="光学谐振腔"/>
          </p:cNvPr>
          <p:cNvSpPr>
            <a:spLocks noChangeArrowheads="1"/>
          </p:cNvSpPr>
          <p:nvPr/>
        </p:nvSpPr>
        <p:spPr bwMode="auto">
          <a:xfrm>
            <a:off x="8782224" y="5524848"/>
            <a:ext cx="474662"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extLst>
      <p:ext uri="{BB962C8B-B14F-4D97-AF65-F5344CB8AC3E}">
        <p14:creationId xmlns:p14="http://schemas.microsoft.com/office/powerpoint/2010/main" val="419596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right)">
                                      <p:cBhvr>
                                        <p:cTn id="22"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2"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wipe(right)">
                                      <p:cBhvr>
                                        <p:cTn id="4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right)">
                                      <p:cBhvr>
                                        <p:cTn id="62"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right)">
                                      <p:cBhvr>
                                        <p:cTn id="67"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wipe(left)">
                                      <p:cBhvr>
                                        <p:cTn id="77"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wipe(right)">
                                      <p:cBhvr>
                                        <p:cTn id="82" dur="500"/>
                                        <p:tgtEl>
                                          <p:spTgt spid="4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wipe(left)">
                                      <p:cBhvr>
                                        <p:cTn id="87" dur="500"/>
                                        <p:tgtEl>
                                          <p:spTgt spid="44"/>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2"/>
                                        </p:tgtEl>
                                        <p:attrNameLst>
                                          <p:attrName>style.visibility</p:attrName>
                                        </p:attrNameLst>
                                      </p:cBhvr>
                                      <p:to>
                                        <p:strVal val="visible"/>
                                      </p:to>
                                    </p:set>
                                    <p:animEffect transition="in" filter="wipe(left)">
                                      <p:cBhvr>
                                        <p:cTn id="92" dur="500"/>
                                        <p:tgtEl>
                                          <p:spTgt spid="5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left)">
                                      <p:cBhvr>
                                        <p:cTn id="97" dur="500"/>
                                        <p:tgtEl>
                                          <p:spTgt spid="56"/>
                                        </p:tgtEl>
                                      </p:cBhvr>
                                    </p:animEffect>
                                  </p:childTnLst>
                                </p:cTn>
                              </p:par>
                            </p:childTnLst>
                          </p:cTn>
                        </p:par>
                      </p:childTnLst>
                    </p:cTn>
                  </p:par>
                  <p:par>
                    <p:cTn id="98" fill="hold">
                      <p:stCondLst>
                        <p:cond delay="indefinite"/>
                      </p:stCondLst>
                      <p:childTnLst>
                        <p:par>
                          <p:cTn id="99" fill="hold">
                            <p:stCondLst>
                              <p:cond delay="0"/>
                            </p:stCondLst>
                            <p:childTnLst>
                              <p:par>
                                <p:cTn id="100" presetID="25" presetClass="entr" presetSubtype="0" fill="hold" grpId="0" nodeType="clickEffect">
                                  <p:stCondLst>
                                    <p:cond delay="0"/>
                                  </p:stCondLst>
                                  <p:childTnLst>
                                    <p:set>
                                      <p:cBhvr>
                                        <p:cTn id="101" dur="1" fill="hold">
                                          <p:stCondLst>
                                            <p:cond delay="0"/>
                                          </p:stCondLst>
                                        </p:cTn>
                                        <p:tgtEl>
                                          <p:spTgt spid="57"/>
                                        </p:tgtEl>
                                        <p:attrNameLst>
                                          <p:attrName>style.visibility</p:attrName>
                                        </p:attrNameLst>
                                      </p:cBhvr>
                                      <p:to>
                                        <p:strVal val="visible"/>
                                      </p:to>
                                    </p:set>
                                    <p:anim calcmode="lin" valueType="num">
                                      <p:cBhvr>
                                        <p:cTn id="102" dur="500" decel="50000" fill="hold">
                                          <p:stCondLst>
                                            <p:cond delay="0"/>
                                          </p:stCondLst>
                                        </p:cTn>
                                        <p:tgtEl>
                                          <p:spTgt spid="57"/>
                                        </p:tgtEl>
                                        <p:attrNameLst>
                                          <p:attrName>style.rotation</p:attrName>
                                        </p:attrNameLst>
                                      </p:cBhvr>
                                      <p:tavLst>
                                        <p:tav tm="0">
                                          <p:val>
                                            <p:fltVal val="-90"/>
                                          </p:val>
                                        </p:tav>
                                        <p:tav tm="100000">
                                          <p:val>
                                            <p:fltVal val="0"/>
                                          </p:val>
                                        </p:tav>
                                      </p:tavLst>
                                    </p:anim>
                                    <p:anim calcmode="lin" valueType="num">
                                      <p:cBhvr>
                                        <p:cTn id="103" dur="500" decel="50000" fill="hold">
                                          <p:stCondLst>
                                            <p:cond delay="0"/>
                                          </p:stCondLst>
                                        </p:cTn>
                                        <p:tgtEl>
                                          <p:spTgt spid="57"/>
                                        </p:tgtEl>
                                        <p:attrNameLst>
                                          <p:attrName>ppt_w</p:attrName>
                                        </p:attrNameLst>
                                      </p:cBhvr>
                                      <p:tavLst>
                                        <p:tav tm="0">
                                          <p:val>
                                            <p:strVal val="#ppt_w"/>
                                          </p:val>
                                        </p:tav>
                                        <p:tav tm="100000">
                                          <p:val>
                                            <p:strVal val="#ppt_w*.05"/>
                                          </p:val>
                                        </p:tav>
                                      </p:tavLst>
                                    </p:anim>
                                    <p:anim calcmode="lin" valueType="num">
                                      <p:cBhvr>
                                        <p:cTn id="104" dur="500" accel="50000" fill="hold">
                                          <p:stCondLst>
                                            <p:cond delay="500"/>
                                          </p:stCondLst>
                                        </p:cTn>
                                        <p:tgtEl>
                                          <p:spTgt spid="57"/>
                                        </p:tgtEl>
                                        <p:attrNameLst>
                                          <p:attrName>ppt_w</p:attrName>
                                        </p:attrNameLst>
                                      </p:cBhvr>
                                      <p:tavLst>
                                        <p:tav tm="0">
                                          <p:val>
                                            <p:strVal val="#ppt_w*.05"/>
                                          </p:val>
                                        </p:tav>
                                        <p:tav tm="100000">
                                          <p:val>
                                            <p:strVal val="#ppt_w"/>
                                          </p:val>
                                        </p:tav>
                                      </p:tavLst>
                                    </p:anim>
                                    <p:anim calcmode="lin" valueType="num">
                                      <p:cBhvr>
                                        <p:cTn id="105" dur="1000" fill="hold"/>
                                        <p:tgtEl>
                                          <p:spTgt spid="57"/>
                                        </p:tgtEl>
                                        <p:attrNameLst>
                                          <p:attrName>ppt_h</p:attrName>
                                        </p:attrNameLst>
                                      </p:cBhvr>
                                      <p:tavLst>
                                        <p:tav tm="0">
                                          <p:val>
                                            <p:strVal val="#ppt_h"/>
                                          </p:val>
                                        </p:tav>
                                        <p:tav tm="100000">
                                          <p:val>
                                            <p:strVal val="#ppt_h"/>
                                          </p:val>
                                        </p:tav>
                                      </p:tavLst>
                                    </p:anim>
                                    <p:anim calcmode="lin" valueType="num">
                                      <p:cBhvr>
                                        <p:cTn id="106" dur="500" decel="50000" fill="hold">
                                          <p:stCondLst>
                                            <p:cond delay="0"/>
                                          </p:stCondLst>
                                        </p:cTn>
                                        <p:tgtEl>
                                          <p:spTgt spid="57"/>
                                        </p:tgtEl>
                                        <p:attrNameLst>
                                          <p:attrName>ppt_x</p:attrName>
                                        </p:attrNameLst>
                                      </p:cBhvr>
                                      <p:tavLst>
                                        <p:tav tm="0">
                                          <p:val>
                                            <p:strVal val="#ppt_x+.4"/>
                                          </p:val>
                                        </p:tav>
                                        <p:tav tm="100000">
                                          <p:val>
                                            <p:strVal val="#ppt_x"/>
                                          </p:val>
                                        </p:tav>
                                      </p:tavLst>
                                    </p:anim>
                                    <p:anim calcmode="lin" valueType="num">
                                      <p:cBhvr>
                                        <p:cTn id="107" dur="500" decel="50000" fill="hold">
                                          <p:stCondLst>
                                            <p:cond delay="0"/>
                                          </p:stCondLst>
                                        </p:cTn>
                                        <p:tgtEl>
                                          <p:spTgt spid="57"/>
                                        </p:tgtEl>
                                        <p:attrNameLst>
                                          <p:attrName>ppt_y</p:attrName>
                                        </p:attrNameLst>
                                      </p:cBhvr>
                                      <p:tavLst>
                                        <p:tav tm="0">
                                          <p:val>
                                            <p:strVal val="#ppt_y-.2"/>
                                          </p:val>
                                        </p:tav>
                                        <p:tav tm="100000">
                                          <p:val>
                                            <p:strVal val="#ppt_y+.1"/>
                                          </p:val>
                                        </p:tav>
                                      </p:tavLst>
                                    </p:anim>
                                    <p:anim calcmode="lin" valueType="num">
                                      <p:cBhvr>
                                        <p:cTn id="108" dur="500" accel="50000" fill="hold">
                                          <p:stCondLst>
                                            <p:cond delay="500"/>
                                          </p:stCondLst>
                                        </p:cTn>
                                        <p:tgtEl>
                                          <p:spTgt spid="57"/>
                                        </p:tgtEl>
                                        <p:attrNameLst>
                                          <p:attrName>ppt_y</p:attrName>
                                        </p:attrNameLst>
                                      </p:cBhvr>
                                      <p:tavLst>
                                        <p:tav tm="0">
                                          <p:val>
                                            <p:strVal val="#ppt_y+.1"/>
                                          </p:val>
                                        </p:tav>
                                        <p:tav tm="100000">
                                          <p:val>
                                            <p:strVal val="#ppt_y"/>
                                          </p:val>
                                        </p:tav>
                                      </p:tavLst>
                                    </p:anim>
                                    <p:animEffect transition="in" filter="fade">
                                      <p:cBhvr>
                                        <p:cTn id="109" dur="1000" decel="50000">
                                          <p:stCondLst>
                                            <p:cond delay="0"/>
                                          </p:stCondLst>
                                        </p:cTn>
                                        <p:tgtEl>
                                          <p:spTgt spid="5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0"/>
                                        </p:tgtEl>
                                        <p:attrNameLst>
                                          <p:attrName>style.visibility</p:attrName>
                                        </p:attrNameLst>
                                      </p:cBhvr>
                                      <p:to>
                                        <p:strVal val="visible"/>
                                      </p:to>
                                    </p:set>
                                    <p:animEffect transition="in" filter="wipe(left)">
                                      <p:cBhvr>
                                        <p:cTn id="114" dur="500"/>
                                        <p:tgtEl>
                                          <p:spTgt spid="20"/>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left)">
                                      <p:cBhvr>
                                        <p:cTn id="119" dur="500"/>
                                        <p:tgtEl>
                                          <p:spTgt spid="21"/>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8"/>
                                        </p:tgtEl>
                                        <p:attrNameLst>
                                          <p:attrName>style.visibility</p:attrName>
                                        </p:attrNameLst>
                                      </p:cBhvr>
                                      <p:to>
                                        <p:strVal val="visible"/>
                                      </p:to>
                                    </p:set>
                                    <p:animEffect transition="in" filter="wipe(left)">
                                      <p:cBhvr>
                                        <p:cTn id="1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20" grpId="0" autoUpdateAnimBg="0"/>
      <p:bldP spid="21" grpId="0" autoUpdateAnimBg="0"/>
      <p:bldP spid="22" grpId="0" animBg="1"/>
      <p:bldP spid="41" grpId="0" animBg="1"/>
      <p:bldP spid="42" grpId="0" animBg="1"/>
      <p:bldP spid="43" grpId="0" animBg="1"/>
      <p:bldP spid="47" grpId="0" animBg="1"/>
      <p:bldP spid="48" grpId="0" animBg="1"/>
      <p:bldP spid="49" grpId="0" animBg="1"/>
      <p:bldP spid="50" grpId="0" animBg="1"/>
      <p:bldP spid="51" grpId="0" animBg="1"/>
      <p:bldP spid="55" grpId="0" animBg="1"/>
      <p:bldP spid="56" grpId="0" animBg="1"/>
      <p:bldP spid="5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太阳形 14">
            <a:hlinkClick r:id="rId4" action="ppaction://hlinksldjump" tooltip="返回"/>
          </p:cNvPr>
          <p:cNvSpPr>
            <a:spLocks noChangeArrowheads="1"/>
          </p:cNvSpPr>
          <p:nvPr/>
        </p:nvSpPr>
        <p:spPr bwMode="auto">
          <a:xfrm>
            <a:off x="6300962" y="6312124"/>
            <a:ext cx="474662" cy="485775"/>
          </a:xfrm>
          <a:prstGeom prst="sun">
            <a:avLst>
              <a:gd name="adj" fmla="val 25000"/>
            </a:avLst>
          </a:prstGeom>
          <a:solidFill>
            <a:srgbClr val="FFFF00"/>
          </a:solidFill>
          <a:ln w="9525" algn="ctr">
            <a:solidFill>
              <a:srgbClr val="FF0000"/>
            </a:solidFill>
            <a:round/>
            <a:headEnd/>
            <a:tailEnd/>
          </a:ln>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b="0"/>
          </a:p>
        </p:txBody>
      </p:sp>
    </p:spTree>
    <p:controls>
      <mc:AlternateContent xmlns:mc="http://schemas.openxmlformats.org/markup-compatibility/2006">
        <mc:Choice xmlns:v="urn:schemas-microsoft-com:vml" Requires="v">
          <p:control spid="102410" name="ShockwaveFlash1" r:id="rId2" imgW="7772400" imgH="5181480"/>
        </mc:Choice>
        <mc:Fallback>
          <p:control name="ShockwaveFlash1" r:id="rId2" imgW="7772400" imgH="5181480">
            <p:pic>
              <p:nvPicPr>
                <p:cNvPr id="2" name="ShockwaveFlash1"/>
                <p:cNvPicPr preferRelativeResize="0">
                  <a:picLocks noChangeArrowheads="1" noChangeShapeType="1"/>
                </p:cNvPicPr>
                <p:nvPr/>
              </p:nvPicPr>
              <p:blipFill>
                <a:blip r:embed="rId5"/>
                <a:srcRect/>
                <a:stretch>
                  <a:fillRect/>
                </a:stretch>
              </p:blipFill>
              <p:spPr bwMode="auto">
                <a:xfrm>
                  <a:off x="2711624" y="1052736"/>
                  <a:ext cx="7772400" cy="51816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992669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980728"/>
            <a:ext cx="4038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dirty="0">
                <a:solidFill>
                  <a:schemeClr val="tx2"/>
                </a:solidFill>
              </a:rPr>
              <a:t>2</a:t>
            </a:r>
            <a:r>
              <a:rPr lang="zh-CN" altLang="en-US" dirty="0">
                <a:solidFill>
                  <a:schemeClr val="tx2"/>
                </a:solidFill>
              </a:rPr>
              <a:t>、光振荡的阈值条件：</a:t>
            </a:r>
            <a:endParaRPr lang="zh-CN" altLang="en-US" b="0" dirty="0"/>
          </a:p>
        </p:txBody>
      </p:sp>
      <p:sp>
        <p:nvSpPr>
          <p:cNvPr id="3" name="Rectangle 3"/>
          <p:cNvSpPr>
            <a:spLocks noChangeArrowheads="1"/>
          </p:cNvSpPr>
          <p:nvPr/>
        </p:nvSpPr>
        <p:spPr bwMode="auto">
          <a:xfrm>
            <a:off x="1260847" y="4560862"/>
            <a:ext cx="8382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65175" indent="-285750">
              <a:defRPr kumimoji="1" sz="2400" b="1">
                <a:solidFill>
                  <a:schemeClr val="tx1"/>
                </a:solidFill>
                <a:latin typeface="Times New Roman" panose="02020603050405020304" pitchFamily="18" charset="0"/>
                <a:ea typeface="楷体_GB2312" pitchFamily="49" charset="-122"/>
              </a:defRPr>
            </a:lvl2pPr>
            <a:lvl3pPr marL="1184275" indent="-228600">
              <a:defRPr kumimoji="1" sz="2400" b="1">
                <a:solidFill>
                  <a:schemeClr val="tx1"/>
                </a:solidFill>
                <a:latin typeface="Times New Roman" panose="02020603050405020304" pitchFamily="18" charset="0"/>
                <a:ea typeface="楷体_GB2312" pitchFamily="49" charset="-122"/>
              </a:defRPr>
            </a:lvl3pPr>
            <a:lvl4pPr marL="1603375"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20000"/>
              </a:spcBef>
              <a:buClr>
                <a:schemeClr val="accent2"/>
              </a:buClr>
              <a:buFont typeface="Monotype Sorts" pitchFamily="2" charset="2"/>
              <a:buNone/>
            </a:pPr>
            <a:r>
              <a:rPr lang="zh-CN" altLang="en-US" dirty="0"/>
              <a:t>工作物质对光的放大作用≥损失能量的总和，</a:t>
            </a:r>
          </a:p>
        </p:txBody>
      </p:sp>
      <p:sp>
        <p:nvSpPr>
          <p:cNvPr id="4" name="Rectangle 4"/>
          <p:cNvSpPr>
            <a:spLocks noChangeArrowheads="1"/>
          </p:cNvSpPr>
          <p:nvPr/>
        </p:nvSpPr>
        <p:spPr bwMode="auto">
          <a:xfrm>
            <a:off x="1631504" y="1700808"/>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Clr>
                <a:schemeClr val="accent2"/>
              </a:buClr>
              <a:buFont typeface="Monotype Sorts" pitchFamily="2" charset="2"/>
              <a:buNone/>
            </a:pPr>
            <a:r>
              <a:rPr lang="zh-CN" altLang="en-US" dirty="0"/>
              <a:t>光在腔内的振荡也要损失能量。主要原因：</a:t>
            </a:r>
          </a:p>
        </p:txBody>
      </p:sp>
      <p:sp>
        <p:nvSpPr>
          <p:cNvPr id="5" name="Rectangle 5"/>
          <p:cNvSpPr>
            <a:spLocks noChangeArrowheads="1"/>
          </p:cNvSpPr>
          <p:nvPr/>
        </p:nvSpPr>
        <p:spPr bwMode="auto">
          <a:xfrm>
            <a:off x="1343472" y="2420888"/>
            <a:ext cx="647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Clr>
                <a:schemeClr val="accent2"/>
              </a:buClr>
              <a:buFont typeface="Monotype Sorts" pitchFamily="2" charset="2"/>
              <a:buNone/>
            </a:pPr>
            <a:r>
              <a:rPr lang="zh-CN" altLang="en-US" dirty="0"/>
              <a:t>① 腔面上的吸收、散射、透射、衍射；</a:t>
            </a:r>
          </a:p>
        </p:txBody>
      </p:sp>
      <p:sp>
        <p:nvSpPr>
          <p:cNvPr id="6" name="Rectangle 6"/>
          <p:cNvSpPr>
            <a:spLocks noChangeArrowheads="1"/>
          </p:cNvSpPr>
          <p:nvPr/>
        </p:nvSpPr>
        <p:spPr bwMode="auto">
          <a:xfrm>
            <a:off x="1343472" y="3140968"/>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zh-CN" altLang="en-US" dirty="0"/>
              <a:t>② 工作物质引起的散射、折射。</a:t>
            </a:r>
          </a:p>
        </p:txBody>
      </p:sp>
      <p:sp>
        <p:nvSpPr>
          <p:cNvPr id="7" name="Rectangle 7"/>
          <p:cNvSpPr>
            <a:spLocks noChangeArrowheads="1"/>
          </p:cNvSpPr>
          <p:nvPr/>
        </p:nvSpPr>
        <p:spPr bwMode="auto">
          <a:xfrm>
            <a:off x="263352" y="3861048"/>
            <a:ext cx="447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zh-CN" altLang="en-US" dirty="0"/>
              <a:t>要使光振荡维持下去，必须有：</a:t>
            </a:r>
          </a:p>
        </p:txBody>
      </p:sp>
      <p:sp>
        <p:nvSpPr>
          <p:cNvPr id="8" name="Rectangle 8"/>
          <p:cNvSpPr>
            <a:spLocks noChangeArrowheads="1"/>
          </p:cNvSpPr>
          <p:nvPr/>
        </p:nvSpPr>
        <p:spPr bwMode="auto">
          <a:xfrm>
            <a:off x="1415480" y="5373216"/>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zh-CN" altLang="en-US" dirty="0"/>
              <a:t>这称为光振荡的阈值条件。</a:t>
            </a:r>
          </a:p>
        </p:txBody>
      </p:sp>
    </p:spTree>
    <p:extLst>
      <p:ext uri="{BB962C8B-B14F-4D97-AF65-F5344CB8AC3E}">
        <p14:creationId xmlns:p14="http://schemas.microsoft.com/office/powerpoint/2010/main" val="429259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116632"/>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ea typeface="宋体" panose="02010600030101010101" pitchFamily="2" charset="-122"/>
              </a:rPr>
              <a:t>3</a:t>
            </a:r>
            <a:r>
              <a:rPr lang="zh-CN" altLang="en-US" dirty="0">
                <a:ea typeface="宋体" panose="02010600030101010101" pitchFamily="2" charset="-122"/>
              </a:rPr>
              <a:t>、</a:t>
            </a:r>
            <a:r>
              <a:rPr lang="zh-CN" altLang="en-US" dirty="0"/>
              <a:t>形成激光的基本条件：</a:t>
            </a:r>
          </a:p>
        </p:txBody>
      </p:sp>
      <p:sp>
        <p:nvSpPr>
          <p:cNvPr id="3" name="Rectangle 3"/>
          <p:cNvSpPr>
            <a:spLocks noChangeArrowheads="1"/>
          </p:cNvSpPr>
          <p:nvPr/>
        </p:nvSpPr>
        <p:spPr bwMode="auto">
          <a:xfrm>
            <a:off x="623392" y="908720"/>
            <a:ext cx="1044116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374650" indent="-3746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a)</a:t>
            </a:r>
            <a:r>
              <a:rPr lang="zh-CN" altLang="en-US" dirty="0"/>
              <a:t>工作物质在激励能源的激励下实现</a:t>
            </a:r>
            <a:r>
              <a:rPr lang="zh-CN" altLang="en-US" dirty="0" smtClean="0">
                <a:solidFill>
                  <a:srgbClr val="0000FF"/>
                </a:solidFill>
              </a:rPr>
              <a:t>粒子数反转</a:t>
            </a:r>
            <a:r>
              <a:rPr lang="zh-CN" altLang="en-US" dirty="0" smtClean="0"/>
              <a:t>；  （必要条件</a:t>
            </a:r>
            <a:r>
              <a:rPr lang="zh-CN" altLang="en-US" dirty="0"/>
              <a:t>）</a:t>
            </a:r>
          </a:p>
        </p:txBody>
      </p:sp>
      <p:sp>
        <p:nvSpPr>
          <p:cNvPr id="4" name="Rectangle 4"/>
          <p:cNvSpPr>
            <a:spLocks noChangeArrowheads="1"/>
          </p:cNvSpPr>
          <p:nvPr/>
        </p:nvSpPr>
        <p:spPr bwMode="auto">
          <a:xfrm>
            <a:off x="623392" y="2204864"/>
            <a:ext cx="1094521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c)</a:t>
            </a:r>
            <a:r>
              <a:rPr lang="zh-CN" altLang="en-US" dirty="0"/>
              <a:t>受激辐射在光学谐振腔中形成振荡，并在</a:t>
            </a:r>
            <a:r>
              <a:rPr lang="zh-CN" altLang="en-US" dirty="0" smtClean="0"/>
              <a:t>工作物质</a:t>
            </a:r>
            <a:r>
              <a:rPr lang="zh-CN" altLang="en-US" dirty="0"/>
              <a:t>中不断得到放大。</a:t>
            </a:r>
          </a:p>
        </p:txBody>
      </p:sp>
      <p:sp>
        <p:nvSpPr>
          <p:cNvPr id="5" name="Rectangle 5"/>
          <p:cNvSpPr>
            <a:spLocks noChangeArrowheads="1"/>
          </p:cNvSpPr>
          <p:nvPr/>
        </p:nvSpPr>
        <p:spPr bwMode="auto">
          <a:xfrm>
            <a:off x="623392" y="2924944"/>
            <a:ext cx="519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d)</a:t>
            </a:r>
            <a:r>
              <a:rPr lang="zh-CN" altLang="en-US" dirty="0"/>
              <a:t>满足阈值条件。</a:t>
            </a:r>
          </a:p>
        </p:txBody>
      </p:sp>
      <p:sp>
        <p:nvSpPr>
          <p:cNvPr id="6" name="Rectangle 6"/>
          <p:cNvSpPr>
            <a:spLocks noChangeArrowheads="1"/>
          </p:cNvSpPr>
          <p:nvPr/>
        </p:nvSpPr>
        <p:spPr bwMode="auto">
          <a:xfrm>
            <a:off x="623392" y="1556792"/>
            <a:ext cx="1123324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en-US" altLang="zh-CN" dirty="0"/>
              <a:t>b)</a:t>
            </a:r>
            <a:r>
              <a:rPr lang="zh-CN" altLang="en-US" dirty="0"/>
              <a:t>自发辐射产生的少数沿腔轴方向传播的光子</a:t>
            </a:r>
            <a:r>
              <a:rPr lang="zh-CN" altLang="en-US" dirty="0" smtClean="0"/>
              <a:t>在工作</a:t>
            </a:r>
            <a:r>
              <a:rPr lang="zh-CN" altLang="en-US" dirty="0"/>
              <a:t>物质中引发受激辐射。</a:t>
            </a:r>
          </a:p>
        </p:txBody>
      </p:sp>
      <p:sp>
        <p:nvSpPr>
          <p:cNvPr id="7" name="Text Box 7"/>
          <p:cNvSpPr txBox="1">
            <a:spLocks noChangeArrowheads="1"/>
          </p:cNvSpPr>
          <p:nvPr/>
        </p:nvSpPr>
        <p:spPr bwMode="auto">
          <a:xfrm>
            <a:off x="2783632" y="2924944"/>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zh-CN" altLang="en-US" dirty="0"/>
              <a:t>（充分条件）</a:t>
            </a:r>
          </a:p>
        </p:txBody>
      </p:sp>
      <p:sp>
        <p:nvSpPr>
          <p:cNvPr id="8" name="Rectangle 8"/>
          <p:cNvSpPr>
            <a:spLocks noChangeArrowheads="1"/>
          </p:cNvSpPr>
          <p:nvPr/>
        </p:nvSpPr>
        <p:spPr bwMode="auto">
          <a:xfrm>
            <a:off x="119336" y="3645024"/>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dirty="0">
                <a:solidFill>
                  <a:schemeClr val="tx2"/>
                </a:solidFill>
              </a:rPr>
              <a:t>五、 激光的特性及应用：</a:t>
            </a:r>
          </a:p>
        </p:txBody>
      </p:sp>
      <p:sp>
        <p:nvSpPr>
          <p:cNvPr id="9" name="Rectangle 9"/>
          <p:cNvSpPr>
            <a:spLocks noChangeArrowheads="1"/>
          </p:cNvSpPr>
          <p:nvPr/>
        </p:nvSpPr>
        <p:spPr bwMode="auto">
          <a:xfrm>
            <a:off x="767408" y="4293096"/>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1</a:t>
            </a:r>
            <a:r>
              <a:rPr lang="zh-CN" altLang="en-US" dirty="0"/>
              <a:t>、激光的特性：</a:t>
            </a:r>
          </a:p>
        </p:txBody>
      </p:sp>
      <p:sp>
        <p:nvSpPr>
          <p:cNvPr id="10" name="Rectangle 10"/>
          <p:cNvSpPr>
            <a:spLocks noChangeArrowheads="1"/>
          </p:cNvSpPr>
          <p:nvPr/>
        </p:nvSpPr>
        <p:spPr bwMode="auto">
          <a:xfrm>
            <a:off x="1271464" y="4869160"/>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solidFill>
                  <a:srgbClr val="3333FF"/>
                </a:solidFill>
              </a:rPr>
              <a:t>1 ) </a:t>
            </a:r>
            <a:r>
              <a:rPr lang="zh-CN" altLang="en-US">
                <a:solidFill>
                  <a:srgbClr val="3333FF"/>
                </a:solidFill>
              </a:rPr>
              <a:t>高定向性</a:t>
            </a:r>
            <a:r>
              <a:rPr lang="en-US" altLang="zh-CN">
                <a:solidFill>
                  <a:srgbClr val="3333FF"/>
                </a:solidFill>
              </a:rPr>
              <a:t>:</a:t>
            </a:r>
          </a:p>
        </p:txBody>
      </p:sp>
      <p:sp>
        <p:nvSpPr>
          <p:cNvPr id="11" name="Rectangle 11"/>
          <p:cNvSpPr>
            <a:spLocks noChangeArrowheads="1"/>
          </p:cNvSpPr>
          <p:nvPr/>
        </p:nvSpPr>
        <p:spPr bwMode="auto">
          <a:xfrm>
            <a:off x="839416" y="5445224"/>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激光的准直性非常好，发散角很小。</a:t>
            </a:r>
          </a:p>
        </p:txBody>
      </p:sp>
      <p:grpSp>
        <p:nvGrpSpPr>
          <p:cNvPr id="12" name="Group 12"/>
          <p:cNvGrpSpPr>
            <a:grpSpLocks/>
          </p:cNvGrpSpPr>
          <p:nvPr/>
        </p:nvGrpSpPr>
        <p:grpSpPr bwMode="auto">
          <a:xfrm>
            <a:off x="8472264" y="3284984"/>
            <a:ext cx="3024188" cy="2525713"/>
            <a:chOff x="3606" y="1979"/>
            <a:chExt cx="1905" cy="1591"/>
          </a:xfrm>
        </p:grpSpPr>
        <p:pic>
          <p:nvPicPr>
            <p:cNvPr id="13" name="Picture 13" descr="ea_200456189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 y="1979"/>
              <a:ext cx="1860" cy="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4"/>
            <p:cNvSpPr>
              <a:spLocks noChangeArrowheads="1"/>
            </p:cNvSpPr>
            <p:nvPr/>
          </p:nvSpPr>
          <p:spPr bwMode="auto">
            <a:xfrm>
              <a:off x="3606" y="3339"/>
              <a:ext cx="18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lang="zh-CN" altLang="en-US" sz="1800">
                  <a:solidFill>
                    <a:srgbClr val="000000"/>
                  </a:solidFill>
                  <a:ea typeface="宋体" panose="02010600030101010101" pitchFamily="2" charset="-122"/>
                </a:rPr>
                <a:t>地球射向月球的激光光斑</a:t>
              </a:r>
              <a:endParaRPr lang="zh-CN" altLang="en-US" sz="1800">
                <a:ea typeface="宋体" panose="02010600030101010101" pitchFamily="2" charset="-122"/>
              </a:endParaRPr>
            </a:p>
          </p:txBody>
        </p:sp>
        <p:sp>
          <p:nvSpPr>
            <p:cNvPr id="15" name="Line 15"/>
            <p:cNvSpPr>
              <a:spLocks noChangeShapeType="1"/>
            </p:cNvSpPr>
            <p:nvPr/>
          </p:nvSpPr>
          <p:spPr bwMode="auto">
            <a:xfrm>
              <a:off x="3606" y="3339"/>
              <a:ext cx="186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6" name="Line 16"/>
            <p:cNvSpPr>
              <a:spLocks noChangeShapeType="1"/>
            </p:cNvSpPr>
            <p:nvPr/>
          </p:nvSpPr>
          <p:spPr bwMode="auto">
            <a:xfrm>
              <a:off x="3606" y="3570"/>
              <a:ext cx="186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7" name="Line 17"/>
            <p:cNvSpPr>
              <a:spLocks noChangeShapeType="1"/>
            </p:cNvSpPr>
            <p:nvPr/>
          </p:nvSpPr>
          <p:spPr bwMode="auto">
            <a:xfrm>
              <a:off x="3606" y="3339"/>
              <a:ext cx="0" cy="23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8" name="Line 18"/>
            <p:cNvSpPr>
              <a:spLocks noChangeShapeType="1"/>
            </p:cNvSpPr>
            <p:nvPr/>
          </p:nvSpPr>
          <p:spPr bwMode="auto">
            <a:xfrm>
              <a:off x="5466" y="3339"/>
              <a:ext cx="0" cy="23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sp>
        <p:nvSpPr>
          <p:cNvPr id="19" name="Rectangle 19"/>
          <p:cNvSpPr>
            <a:spLocks noChangeArrowheads="1"/>
          </p:cNvSpPr>
          <p:nvPr/>
        </p:nvSpPr>
        <p:spPr bwMode="auto">
          <a:xfrm>
            <a:off x="119336" y="6165304"/>
            <a:ext cx="1000911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kumimoji="0" lang="zh-CN" altLang="en-US" dirty="0">
                <a:solidFill>
                  <a:srgbClr val="1C1C1C"/>
                </a:solidFill>
              </a:rPr>
              <a:t>        利用激光准直仪可使长为</a:t>
            </a:r>
            <a:r>
              <a:rPr kumimoji="0" lang="en-US" altLang="zh-CN" dirty="0">
                <a:solidFill>
                  <a:srgbClr val="1C1C1C"/>
                </a:solidFill>
              </a:rPr>
              <a:t>2.5 km</a:t>
            </a:r>
            <a:r>
              <a:rPr kumimoji="0" lang="zh-CN" altLang="en-US" dirty="0">
                <a:solidFill>
                  <a:srgbClr val="1C1C1C"/>
                </a:solidFill>
              </a:rPr>
              <a:t>的隧道掘进偏差不超过</a:t>
            </a:r>
            <a:r>
              <a:rPr kumimoji="0" lang="en-US" altLang="zh-CN" dirty="0">
                <a:solidFill>
                  <a:srgbClr val="1C1C1C"/>
                </a:solidFill>
              </a:rPr>
              <a:t>16nm</a:t>
            </a:r>
            <a:r>
              <a:rPr kumimoji="0" lang="zh-CN" altLang="en-US" dirty="0">
                <a:solidFill>
                  <a:srgbClr val="1C1C1C"/>
                </a:solidFill>
              </a:rPr>
              <a:t>。</a:t>
            </a:r>
          </a:p>
        </p:txBody>
      </p:sp>
    </p:spTree>
    <p:extLst>
      <p:ext uri="{BB962C8B-B14F-4D97-AF65-F5344CB8AC3E}">
        <p14:creationId xmlns:p14="http://schemas.microsoft.com/office/powerpoint/2010/main" val="127658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vertical)">
                                      <p:cBhvr>
                                        <p:cTn id="5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p:bldP spid="1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3352" y="836712"/>
            <a:ext cx="604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2 ) </a:t>
            </a:r>
            <a:r>
              <a:rPr lang="zh-CN" altLang="en-US" dirty="0">
                <a:solidFill>
                  <a:srgbClr val="3333FF"/>
                </a:solidFill>
              </a:rPr>
              <a:t>高单色性</a:t>
            </a:r>
            <a:r>
              <a:rPr lang="en-US" altLang="zh-CN" dirty="0">
                <a:solidFill>
                  <a:srgbClr val="3333FF"/>
                </a:solidFill>
              </a:rPr>
              <a:t>:</a:t>
            </a:r>
            <a:r>
              <a:rPr lang="en-US" altLang="zh-CN" dirty="0"/>
              <a:t> </a:t>
            </a:r>
            <a:r>
              <a:rPr lang="zh-CN" altLang="en-US" dirty="0">
                <a:solidFill>
                  <a:schemeClr val="tx2"/>
                </a:solidFill>
              </a:rPr>
              <a:t>（</a:t>
            </a:r>
            <a:r>
              <a:rPr lang="zh-CN" altLang="en-US" dirty="0"/>
              <a:t>用于精密测量，通讯）</a:t>
            </a:r>
          </a:p>
        </p:txBody>
      </p:sp>
      <p:sp>
        <p:nvSpPr>
          <p:cNvPr id="3" name="Text Box 3"/>
          <p:cNvSpPr txBox="1">
            <a:spLocks noChangeArrowheads="1"/>
          </p:cNvSpPr>
          <p:nvPr/>
        </p:nvSpPr>
        <p:spPr bwMode="auto">
          <a:xfrm>
            <a:off x="263352" y="2996952"/>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3 ) </a:t>
            </a:r>
            <a:r>
              <a:rPr lang="zh-CN" altLang="en-US" dirty="0">
                <a:solidFill>
                  <a:srgbClr val="0000FF"/>
                </a:solidFill>
              </a:rPr>
              <a:t>高亮度</a:t>
            </a:r>
            <a:r>
              <a:rPr lang="en-US" altLang="zh-CN" dirty="0">
                <a:solidFill>
                  <a:srgbClr val="0000FF"/>
                </a:solidFill>
              </a:rPr>
              <a:t>( </a:t>
            </a:r>
            <a:r>
              <a:rPr lang="zh-CN" altLang="en-US" dirty="0">
                <a:solidFill>
                  <a:srgbClr val="3333FF"/>
                </a:solidFill>
              </a:rPr>
              <a:t>光强大 </a:t>
            </a:r>
            <a:r>
              <a:rPr lang="en-US" altLang="zh-CN" dirty="0">
                <a:solidFill>
                  <a:srgbClr val="3333FF"/>
                </a:solidFill>
              </a:rPr>
              <a:t>)  </a:t>
            </a:r>
            <a:r>
              <a:rPr lang="zh-CN" altLang="en-US" dirty="0">
                <a:solidFill>
                  <a:srgbClr val="3333FF"/>
                </a:solidFill>
              </a:rPr>
              <a:t>：</a:t>
            </a:r>
            <a:r>
              <a:rPr lang="zh-CN" altLang="en-US" dirty="0"/>
              <a:t>（加工、军事等） </a:t>
            </a:r>
          </a:p>
        </p:txBody>
      </p:sp>
      <p:sp>
        <p:nvSpPr>
          <p:cNvPr id="4" name="Rectangle 4"/>
          <p:cNvSpPr>
            <a:spLocks noChangeArrowheads="1"/>
          </p:cNvSpPr>
          <p:nvPr/>
        </p:nvSpPr>
        <p:spPr bwMode="auto">
          <a:xfrm>
            <a:off x="335360" y="5517232"/>
            <a:ext cx="6770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en-US" altLang="zh-CN" dirty="0"/>
              <a:t>4</a:t>
            </a:r>
            <a:r>
              <a:rPr lang="zh-CN" altLang="en-US" dirty="0"/>
              <a:t>）</a:t>
            </a:r>
            <a:r>
              <a:rPr lang="zh-CN" altLang="en-US" dirty="0">
                <a:solidFill>
                  <a:srgbClr val="0000FF"/>
                </a:solidFill>
              </a:rPr>
              <a:t>极好的相干性。</a:t>
            </a:r>
            <a:r>
              <a:rPr lang="zh-CN" altLang="en-US" dirty="0">
                <a:solidFill>
                  <a:schemeClr val="tx2"/>
                </a:solidFill>
              </a:rPr>
              <a:t>（干涉仪检测，全息照相等）</a:t>
            </a:r>
          </a:p>
        </p:txBody>
      </p:sp>
      <p:grpSp>
        <p:nvGrpSpPr>
          <p:cNvPr id="5" name="Group 5"/>
          <p:cNvGrpSpPr>
            <a:grpSpLocks/>
          </p:cNvGrpSpPr>
          <p:nvPr/>
        </p:nvGrpSpPr>
        <p:grpSpPr bwMode="auto">
          <a:xfrm>
            <a:off x="5951984" y="836712"/>
            <a:ext cx="4968875" cy="463550"/>
            <a:chOff x="657" y="618"/>
            <a:chExt cx="3130" cy="292"/>
          </a:xfrm>
        </p:grpSpPr>
        <p:sp>
          <p:nvSpPr>
            <p:cNvPr id="6" name="Text Box 6"/>
            <p:cNvSpPr txBox="1">
              <a:spLocks noChangeArrowheads="1"/>
            </p:cNvSpPr>
            <p:nvPr/>
          </p:nvSpPr>
          <p:spPr bwMode="auto">
            <a:xfrm>
              <a:off x="657" y="622"/>
              <a:ext cx="3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kumimoji="0" lang="zh-CN" altLang="en-US" dirty="0">
                  <a:solidFill>
                    <a:srgbClr val="1C1C1C"/>
                  </a:solidFill>
                </a:rPr>
                <a:t>激光的单色性比普通光高         倍。</a:t>
              </a:r>
            </a:p>
          </p:txBody>
        </p:sp>
        <p:graphicFrame>
          <p:nvGraphicFramePr>
            <p:cNvPr id="7" name="Object 7"/>
            <p:cNvGraphicFramePr>
              <a:graphicFrameLocks noChangeAspect="1"/>
            </p:cNvGraphicFramePr>
            <p:nvPr/>
          </p:nvGraphicFramePr>
          <p:xfrm>
            <a:off x="2880" y="618"/>
            <a:ext cx="345" cy="251"/>
          </p:xfrm>
          <a:graphic>
            <a:graphicData uri="http://schemas.openxmlformats.org/presentationml/2006/ole">
              <mc:AlternateContent xmlns:mc="http://schemas.openxmlformats.org/markup-compatibility/2006">
                <mc:Choice xmlns:v="urn:schemas-microsoft-com:vml" Requires="v">
                  <p:oleObj spid="_x0000_s103475" name="公式" r:id="rId3" imgW="279279" imgH="203112" progId="Equation.3">
                    <p:embed/>
                  </p:oleObj>
                </mc:Choice>
                <mc:Fallback>
                  <p:oleObj name="公式" r:id="rId3" imgW="279279"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618"/>
                          <a:ext cx="34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8"/>
          <p:cNvGrpSpPr>
            <a:grpSpLocks/>
          </p:cNvGrpSpPr>
          <p:nvPr/>
        </p:nvGrpSpPr>
        <p:grpSpPr bwMode="auto">
          <a:xfrm>
            <a:off x="767408" y="1268760"/>
            <a:ext cx="8382000" cy="1684339"/>
            <a:chOff x="204" y="709"/>
            <a:chExt cx="5280" cy="1061"/>
          </a:xfrm>
        </p:grpSpPr>
        <p:sp>
          <p:nvSpPr>
            <p:cNvPr id="9" name="Text Box 9"/>
            <p:cNvSpPr txBox="1">
              <a:spLocks noChangeArrowheads="1"/>
            </p:cNvSpPr>
            <p:nvPr/>
          </p:nvSpPr>
          <p:spPr bwMode="auto">
            <a:xfrm>
              <a:off x="204" y="709"/>
              <a:ext cx="72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a:solidFill>
                    <a:srgbClr val="3333FF"/>
                  </a:solidFill>
                  <a:latin typeface="楷体_GB2312" pitchFamily="49" charset="-122"/>
                </a:rPr>
                <a:t>例如：</a:t>
              </a:r>
            </a:p>
          </p:txBody>
        </p:sp>
        <p:sp>
          <p:nvSpPr>
            <p:cNvPr id="10" name="Text Box 10"/>
            <p:cNvSpPr txBox="1">
              <a:spLocks noChangeArrowheads="1"/>
            </p:cNvSpPr>
            <p:nvPr/>
          </p:nvSpPr>
          <p:spPr bwMode="auto">
            <a:xfrm>
              <a:off x="828" y="709"/>
              <a:ext cx="4656"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a:t>从普通单色光源得到的单色光的        约为              ，</a:t>
              </a:r>
            </a:p>
            <a:p>
              <a:pPr algn="just" eaLnBrk="1" hangingPunct="1">
                <a:lnSpc>
                  <a:spcPct val="150000"/>
                </a:lnSpc>
                <a:spcBef>
                  <a:spcPts val="0"/>
                </a:spcBef>
              </a:pPr>
              <a:r>
                <a:rPr lang="zh-CN" altLang="en-US"/>
                <a:t>单色性最好的氪灯的      为                       ，</a:t>
              </a:r>
            </a:p>
            <a:p>
              <a:pPr algn="just" eaLnBrk="1" hangingPunct="1">
                <a:lnSpc>
                  <a:spcPct val="150000"/>
                </a:lnSpc>
                <a:spcBef>
                  <a:spcPts val="0"/>
                </a:spcBef>
              </a:pPr>
              <a:r>
                <a:rPr lang="zh-CN" altLang="en-US"/>
                <a:t>氦</a:t>
              </a:r>
              <a:r>
                <a:rPr lang="en-US" altLang="zh-CN"/>
                <a:t>-</a:t>
              </a:r>
              <a:r>
                <a:rPr lang="zh-CN" altLang="en-US"/>
                <a:t>氖激光器输出的</a:t>
              </a:r>
              <a:r>
                <a:rPr lang="en-US" altLang="zh-CN"/>
                <a:t>632.8</a:t>
              </a:r>
              <a:r>
                <a:rPr lang="zh-CN" altLang="en-US"/>
                <a:t>纳米的激光的      为</a:t>
              </a:r>
            </a:p>
          </p:txBody>
        </p:sp>
        <p:graphicFrame>
          <p:nvGraphicFramePr>
            <p:cNvPr id="11" name="Object 11"/>
            <p:cNvGraphicFramePr>
              <a:graphicFrameLocks noChangeAspect="1"/>
            </p:cNvGraphicFramePr>
            <p:nvPr>
              <p:extLst>
                <p:ext uri="{D42A27DB-BD31-4B8C-83A1-F6EECF244321}">
                  <p14:modId xmlns:p14="http://schemas.microsoft.com/office/powerpoint/2010/main" val="1844087448"/>
                </p:ext>
              </p:extLst>
            </p:nvPr>
          </p:nvGraphicFramePr>
          <p:xfrm>
            <a:off x="4061" y="1480"/>
            <a:ext cx="316" cy="233"/>
          </p:xfrm>
          <a:graphic>
            <a:graphicData uri="http://schemas.openxmlformats.org/presentationml/2006/ole">
              <mc:AlternateContent xmlns:mc="http://schemas.openxmlformats.org/markup-compatibility/2006">
                <mc:Choice xmlns:v="urn:schemas-microsoft-com:vml" Requires="v">
                  <p:oleObj spid="_x0000_s103476" name="Equation" r:id="rId5" imgW="241091" imgH="177646" progId="Equation.3">
                    <p:embed/>
                  </p:oleObj>
                </mc:Choice>
                <mc:Fallback>
                  <p:oleObj name="Equation" r:id="rId5" imgW="241091"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1" y="1480"/>
                          <a:ext cx="31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extLst>
                <p:ext uri="{D42A27DB-BD31-4B8C-83A1-F6EECF244321}">
                  <p14:modId xmlns:p14="http://schemas.microsoft.com/office/powerpoint/2010/main" val="2128494840"/>
                </p:ext>
              </p:extLst>
            </p:nvPr>
          </p:nvGraphicFramePr>
          <p:xfrm>
            <a:off x="2610" y="1156"/>
            <a:ext cx="316" cy="233"/>
          </p:xfrm>
          <a:graphic>
            <a:graphicData uri="http://schemas.openxmlformats.org/presentationml/2006/ole">
              <mc:AlternateContent xmlns:mc="http://schemas.openxmlformats.org/markup-compatibility/2006">
                <mc:Choice xmlns:v="urn:schemas-microsoft-com:vml" Requires="v">
                  <p:oleObj spid="_x0000_s103477" name="Equation" r:id="rId7" imgW="241091" imgH="177646" progId="Equation.3">
                    <p:embed/>
                  </p:oleObj>
                </mc:Choice>
                <mc:Fallback>
                  <p:oleObj name="Equation" r:id="rId7" imgW="241091"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0" y="1156"/>
                          <a:ext cx="31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1320154465"/>
                </p:ext>
              </p:extLst>
            </p:nvPr>
          </p:nvGraphicFramePr>
          <p:xfrm>
            <a:off x="3606" y="800"/>
            <a:ext cx="316" cy="233"/>
          </p:xfrm>
          <a:graphic>
            <a:graphicData uri="http://schemas.openxmlformats.org/presentationml/2006/ole">
              <mc:AlternateContent xmlns:mc="http://schemas.openxmlformats.org/markup-compatibility/2006">
                <mc:Choice xmlns:v="urn:schemas-microsoft-com:vml" Requires="v">
                  <p:oleObj spid="_x0000_s103478" name="Equation" r:id="rId8" imgW="241091" imgH="177646" progId="Equation.3">
                    <p:embed/>
                  </p:oleObj>
                </mc:Choice>
                <mc:Fallback>
                  <p:oleObj name="Equation" r:id="rId8" imgW="241091"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800"/>
                          <a:ext cx="31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extLst>
                <p:ext uri="{D42A27DB-BD31-4B8C-83A1-F6EECF244321}">
                  <p14:modId xmlns:p14="http://schemas.microsoft.com/office/powerpoint/2010/main" val="3613754528"/>
                </p:ext>
              </p:extLst>
            </p:nvPr>
          </p:nvGraphicFramePr>
          <p:xfrm>
            <a:off x="4416" y="794"/>
            <a:ext cx="596" cy="233"/>
          </p:xfrm>
          <a:graphic>
            <a:graphicData uri="http://schemas.openxmlformats.org/presentationml/2006/ole">
              <mc:AlternateContent xmlns:mc="http://schemas.openxmlformats.org/markup-compatibility/2006">
                <mc:Choice xmlns:v="urn:schemas-microsoft-com:vml" Requires="v">
                  <p:oleObj spid="_x0000_s103479" name="Equation" r:id="rId9" imgW="520474" imgH="203112" progId="Equation.3">
                    <p:embed/>
                  </p:oleObj>
                </mc:Choice>
                <mc:Fallback>
                  <p:oleObj name="Equation" r:id="rId9" imgW="520474"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794"/>
                          <a:ext cx="59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3385874910"/>
                </p:ext>
              </p:extLst>
            </p:nvPr>
          </p:nvGraphicFramePr>
          <p:xfrm>
            <a:off x="4598" y="1474"/>
            <a:ext cx="596" cy="233"/>
          </p:xfrm>
          <a:graphic>
            <a:graphicData uri="http://schemas.openxmlformats.org/presentationml/2006/ole">
              <mc:AlternateContent xmlns:mc="http://schemas.openxmlformats.org/markup-compatibility/2006">
                <mc:Choice xmlns:v="urn:schemas-microsoft-com:vml" Requires="v">
                  <p:oleObj spid="_x0000_s103480" name="公式" r:id="rId11" imgW="520474" imgH="203112" progId="Equation.3">
                    <p:embed/>
                  </p:oleObj>
                </mc:Choice>
                <mc:Fallback>
                  <p:oleObj name="公式" r:id="rId11" imgW="520474"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8" y="1474"/>
                          <a:ext cx="59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1092343128"/>
                </p:ext>
              </p:extLst>
            </p:nvPr>
          </p:nvGraphicFramePr>
          <p:xfrm>
            <a:off x="3146" y="1117"/>
            <a:ext cx="959" cy="233"/>
          </p:xfrm>
          <a:graphic>
            <a:graphicData uri="http://schemas.openxmlformats.org/presentationml/2006/ole">
              <mc:AlternateContent xmlns:mc="http://schemas.openxmlformats.org/markup-compatibility/2006">
                <mc:Choice xmlns:v="urn:schemas-microsoft-com:vml" Requires="v">
                  <p:oleObj spid="_x0000_s103481" name="公式" r:id="rId13" imgW="837836" imgH="203112" progId="Equation.3">
                    <p:embed/>
                  </p:oleObj>
                </mc:Choice>
                <mc:Fallback>
                  <p:oleObj name="公式" r:id="rId13" imgW="837836"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46" y="1117"/>
                          <a:ext cx="95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 name="Rectangle 17"/>
          <p:cNvSpPr>
            <a:spLocks noChangeArrowheads="1"/>
          </p:cNvSpPr>
          <p:nvPr/>
        </p:nvSpPr>
        <p:spPr bwMode="auto">
          <a:xfrm>
            <a:off x="0" y="3284984"/>
            <a:ext cx="11921015"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latin typeface="楷体_GB2312" pitchFamily="49" charset="-122"/>
              </a:rPr>
              <a:t>    激光方向性好，发射的能量被限制在很小的立体角中，光功率在空间内高度集中，亮度是普通光源的上百万倍。</a:t>
            </a:r>
          </a:p>
        </p:txBody>
      </p:sp>
      <p:sp>
        <p:nvSpPr>
          <p:cNvPr id="18" name="Text Box 18"/>
          <p:cNvSpPr txBox="1">
            <a:spLocks noChangeArrowheads="1"/>
          </p:cNvSpPr>
          <p:nvPr/>
        </p:nvSpPr>
        <p:spPr bwMode="auto">
          <a:xfrm>
            <a:off x="695400" y="4509120"/>
            <a:ext cx="822325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3333FF"/>
                </a:solidFill>
              </a:rPr>
              <a:t>例如：</a:t>
            </a:r>
            <a:r>
              <a:rPr lang="zh-CN" altLang="en-US" dirty="0"/>
              <a:t>太阳表面的亮度约为</a:t>
            </a:r>
            <a:r>
              <a:rPr lang="en-US" altLang="zh-CN" dirty="0"/>
              <a:t>10</a:t>
            </a:r>
            <a:r>
              <a:rPr lang="en-US" altLang="zh-CN" baseline="30000" dirty="0"/>
              <a:t>3</a:t>
            </a:r>
            <a:r>
              <a:rPr lang="zh-CN" altLang="en-US" dirty="0"/>
              <a:t>数量级（</a:t>
            </a:r>
            <a:r>
              <a:rPr lang="en-US" altLang="zh-CN" dirty="0"/>
              <a:t>W/cm</a:t>
            </a:r>
            <a:r>
              <a:rPr lang="en-US" altLang="zh-CN" baseline="30000" dirty="0"/>
              <a:t>2</a:t>
            </a:r>
            <a:r>
              <a:rPr lang="en-US" altLang="zh-CN" dirty="0"/>
              <a:t>.sr</a:t>
            </a:r>
            <a:r>
              <a:rPr lang="zh-CN" altLang="en-US" dirty="0"/>
              <a:t>）</a:t>
            </a:r>
          </a:p>
          <a:p>
            <a:pPr eaLnBrk="1" hangingPunct="1">
              <a:lnSpc>
                <a:spcPct val="60000"/>
              </a:lnSpc>
              <a:spcBef>
                <a:spcPct val="50000"/>
              </a:spcBef>
            </a:pPr>
            <a:r>
              <a:rPr lang="zh-CN" altLang="en-US" dirty="0"/>
              <a:t>            大功率激光器的输出亮度高达</a:t>
            </a:r>
            <a:r>
              <a:rPr lang="en-US" altLang="zh-CN" dirty="0"/>
              <a:t>10</a:t>
            </a:r>
            <a:r>
              <a:rPr lang="en-US" altLang="zh-CN" baseline="30000" dirty="0"/>
              <a:t>10</a:t>
            </a:r>
            <a:r>
              <a:rPr lang="zh-CN" altLang="en-US" dirty="0"/>
              <a:t>～</a:t>
            </a:r>
            <a:r>
              <a:rPr lang="en-US" altLang="zh-CN" dirty="0"/>
              <a:t>10</a:t>
            </a:r>
            <a:r>
              <a:rPr lang="en-US" altLang="zh-CN" baseline="30000" dirty="0"/>
              <a:t>17</a:t>
            </a:r>
            <a:r>
              <a:rPr lang="zh-CN" altLang="en-US" dirty="0"/>
              <a:t>数量级 。</a:t>
            </a:r>
          </a:p>
        </p:txBody>
      </p:sp>
      <p:sp>
        <p:nvSpPr>
          <p:cNvPr id="19" name="Rectangle 19"/>
          <p:cNvSpPr>
            <a:spLocks noChangeArrowheads="1"/>
          </p:cNvSpPr>
          <p:nvPr/>
        </p:nvSpPr>
        <p:spPr bwMode="auto">
          <a:xfrm>
            <a:off x="983432" y="6015174"/>
            <a:ext cx="7200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chemeClr val="tx2"/>
                </a:solidFill>
                <a:latin typeface="楷体_GB2312" pitchFamily="49" charset="-122"/>
              </a:rPr>
              <a:t>激光的高单色性带来了激光的高相干性。</a:t>
            </a:r>
          </a:p>
          <a:p>
            <a:pPr eaLnBrk="1" hangingPunct="1"/>
            <a:r>
              <a:rPr lang="zh-CN" altLang="en-US" dirty="0">
                <a:solidFill>
                  <a:schemeClr val="tx2"/>
                </a:solidFill>
                <a:latin typeface="楷体_GB2312" pitchFamily="49" charset="-122"/>
              </a:rPr>
              <a:t>利用激光作为光源进行光学实验有独特的优点</a:t>
            </a:r>
          </a:p>
        </p:txBody>
      </p:sp>
    </p:spTree>
    <p:extLst>
      <p:ext uri="{BB962C8B-B14F-4D97-AF65-F5344CB8AC3E}">
        <p14:creationId xmlns:p14="http://schemas.microsoft.com/office/powerpoint/2010/main" val="248194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vertic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build="p" autoUpdateAnimBg="0"/>
      <p:bldP spid="17" grpId="0"/>
      <p:bldP spid="18" grpId="0"/>
      <p:bldP spid="1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19336" y="116632"/>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2</a:t>
            </a:r>
            <a:r>
              <a:rPr lang="zh-CN" altLang="en-US" dirty="0"/>
              <a:t>、激光应用：</a:t>
            </a:r>
          </a:p>
        </p:txBody>
      </p:sp>
      <p:sp>
        <p:nvSpPr>
          <p:cNvPr id="3" name="Rectangle 3"/>
          <p:cNvSpPr>
            <a:spLocks noChangeArrowheads="1"/>
          </p:cNvSpPr>
          <p:nvPr/>
        </p:nvSpPr>
        <p:spPr bwMode="auto">
          <a:xfrm>
            <a:off x="-168696" y="548680"/>
            <a:ext cx="10369152" cy="168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indent="374650"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en-US" altLang="zh-CN" dirty="0"/>
              <a:t>1</a:t>
            </a:r>
            <a:r>
              <a:rPr lang="zh-CN" altLang="en-US" dirty="0"/>
              <a:t>）</a:t>
            </a:r>
            <a:r>
              <a:rPr lang="zh-CN" altLang="en-US" dirty="0">
                <a:solidFill>
                  <a:srgbClr val="0000FF"/>
                </a:solidFill>
              </a:rPr>
              <a:t>激光加工</a:t>
            </a:r>
            <a:r>
              <a:rPr lang="zh-CN" altLang="en-US" dirty="0"/>
              <a:t> </a:t>
            </a:r>
          </a:p>
          <a:p>
            <a:pPr algn="just">
              <a:lnSpc>
                <a:spcPct val="150000"/>
              </a:lnSpc>
            </a:pPr>
            <a:r>
              <a:rPr lang="zh-CN" altLang="en-US" dirty="0">
                <a:latin typeface="楷体_GB2312" pitchFamily="49" charset="-122"/>
              </a:rPr>
              <a:t>       激光能在直径很小的区域内产生几百万度的高温；</a:t>
            </a:r>
            <a:r>
              <a:rPr lang="zh-CN" altLang="en-US" dirty="0"/>
              <a:t>    </a:t>
            </a:r>
          </a:p>
          <a:p>
            <a:pPr algn="just">
              <a:lnSpc>
                <a:spcPct val="150000"/>
              </a:lnSpc>
            </a:pPr>
            <a:r>
              <a:rPr lang="zh-CN" altLang="en-US" dirty="0"/>
              <a:t>    光照射物体局部产生热效应，而使物质汽化、融化。</a:t>
            </a:r>
          </a:p>
        </p:txBody>
      </p:sp>
      <p:sp>
        <p:nvSpPr>
          <p:cNvPr id="4" name="Text Box 4"/>
          <p:cNvSpPr txBox="1">
            <a:spLocks noChangeArrowheads="1"/>
          </p:cNvSpPr>
          <p:nvPr/>
        </p:nvSpPr>
        <p:spPr bwMode="auto">
          <a:xfrm>
            <a:off x="2351584" y="2276872"/>
            <a:ext cx="67691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lvl="1" eaLnBrk="1" hangingPunct="1">
              <a:spcBef>
                <a:spcPct val="50000"/>
              </a:spcBef>
            </a:pPr>
            <a:r>
              <a:rPr lang="zh-CN" altLang="en-US" dirty="0">
                <a:latin typeface="楷体_GB2312" pitchFamily="49" charset="-122"/>
              </a:rPr>
              <a:t>主要应用于激光焊接、切割、打孔、打标等。</a:t>
            </a:r>
          </a:p>
        </p:txBody>
      </p:sp>
      <p:grpSp>
        <p:nvGrpSpPr>
          <p:cNvPr id="5" name="Group 5"/>
          <p:cNvGrpSpPr>
            <a:grpSpLocks/>
          </p:cNvGrpSpPr>
          <p:nvPr/>
        </p:nvGrpSpPr>
        <p:grpSpPr bwMode="auto">
          <a:xfrm>
            <a:off x="1991420" y="2734097"/>
            <a:ext cx="7994650" cy="3970337"/>
            <a:chOff x="385" y="1525"/>
            <a:chExt cx="5036" cy="2501"/>
          </a:xfrm>
        </p:grpSpPr>
        <p:pic>
          <p:nvPicPr>
            <p:cNvPr id="6" name="Picture 6" descr="GLOBOWE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 y="1525"/>
              <a:ext cx="1679"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introne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 y="2840"/>
              <a:ext cx="1543" cy="1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jiguangq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1661"/>
              <a:ext cx="1376" cy="2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u=3544169833,596377745&amp;gp=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1570"/>
              <a:ext cx="140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jiguang_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2840"/>
              <a:ext cx="1451" cy="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3684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818109" y="630585"/>
            <a:ext cx="156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激光内雕 </a:t>
            </a:r>
          </a:p>
        </p:txBody>
      </p:sp>
      <p:pic>
        <p:nvPicPr>
          <p:cNvPr id="3" name="Picture 3" descr="174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1268760"/>
            <a:ext cx="5527675" cy="5399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93929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1747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155" y="980728"/>
            <a:ext cx="3833813" cy="5399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1747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980728"/>
            <a:ext cx="4291012" cy="539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6499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63352" y="692696"/>
            <a:ext cx="1188132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2</a:t>
            </a:r>
            <a:r>
              <a:rPr lang="zh-CN" altLang="en-US" dirty="0"/>
              <a:t>）</a:t>
            </a:r>
            <a:r>
              <a:rPr lang="zh-CN" altLang="en-US" dirty="0">
                <a:solidFill>
                  <a:srgbClr val="0000FF"/>
                </a:solidFill>
              </a:rPr>
              <a:t>激光计量</a:t>
            </a:r>
            <a:r>
              <a:rPr lang="zh-CN" altLang="en-US" dirty="0"/>
              <a:t> </a:t>
            </a:r>
          </a:p>
          <a:p>
            <a:r>
              <a:rPr lang="zh-CN" altLang="en-US" dirty="0"/>
              <a:t>         应用激光的特性测量距离，利用光的多普勒效应测量速度等。</a:t>
            </a:r>
            <a:r>
              <a:rPr lang="zh-CN" altLang="en-US" dirty="0">
                <a:solidFill>
                  <a:schemeClr val="tx2"/>
                </a:solidFill>
              </a:rPr>
              <a:t>主要为</a:t>
            </a:r>
            <a:r>
              <a:rPr lang="zh-CN" altLang="en-US" dirty="0">
                <a:solidFill>
                  <a:srgbClr val="0000FF"/>
                </a:solidFill>
                <a:latin typeface="楷体_GB2312" pitchFamily="49" charset="-122"/>
              </a:rPr>
              <a:t>激光测距、激光雷达、激光准直、激光测速等。</a:t>
            </a:r>
          </a:p>
        </p:txBody>
      </p:sp>
      <p:grpSp>
        <p:nvGrpSpPr>
          <p:cNvPr id="3" name="Group 3"/>
          <p:cNvGrpSpPr>
            <a:grpSpLocks/>
          </p:cNvGrpSpPr>
          <p:nvPr/>
        </p:nvGrpSpPr>
        <p:grpSpPr bwMode="auto">
          <a:xfrm>
            <a:off x="1703388" y="2013496"/>
            <a:ext cx="8208963" cy="4683125"/>
            <a:chOff x="340" y="935"/>
            <a:chExt cx="5171" cy="2950"/>
          </a:xfrm>
        </p:grpSpPr>
        <p:pic>
          <p:nvPicPr>
            <p:cNvPr id="4"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 y="2387"/>
              <a:ext cx="866" cy="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 y="935"/>
              <a:ext cx="2495" cy="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 y="981"/>
              <a:ext cx="2040" cy="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n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3" y="2523"/>
              <a:ext cx="2177"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7238_10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2568"/>
              <a:ext cx="1905" cy="1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5480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1344" y="692696"/>
            <a:ext cx="11809312" cy="113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en-US" altLang="zh-CN" dirty="0"/>
              <a:t>3</a:t>
            </a:r>
            <a:r>
              <a:rPr lang="zh-CN" altLang="en-US" dirty="0"/>
              <a:t>）</a:t>
            </a:r>
            <a:r>
              <a:rPr lang="zh-CN" altLang="en-US" dirty="0">
                <a:solidFill>
                  <a:srgbClr val="0000FF"/>
                </a:solidFill>
              </a:rPr>
              <a:t>军事应用</a:t>
            </a:r>
            <a:r>
              <a:rPr lang="zh-CN" altLang="en-US" sz="2000" dirty="0"/>
              <a:t> </a:t>
            </a:r>
          </a:p>
          <a:p>
            <a:pPr algn="just">
              <a:lnSpc>
                <a:spcPct val="150000"/>
              </a:lnSpc>
            </a:pPr>
            <a:r>
              <a:rPr lang="zh-CN" altLang="en-US" dirty="0">
                <a:latin typeface="楷体_GB2312" pitchFamily="49" charset="-122"/>
              </a:rPr>
              <a:t>     红外激光瞄准、</a:t>
            </a:r>
            <a:r>
              <a:rPr lang="zh-CN" altLang="en-US" dirty="0"/>
              <a:t>激光测距仪、激光雷达、</a:t>
            </a:r>
            <a:r>
              <a:rPr lang="zh-CN" altLang="en-US" dirty="0">
                <a:latin typeface="楷体_GB2312" pitchFamily="49" charset="-122"/>
              </a:rPr>
              <a:t>激光拦截、</a:t>
            </a:r>
            <a:r>
              <a:rPr lang="zh-CN" altLang="en-US" dirty="0"/>
              <a:t>激光制导、激光武器。</a:t>
            </a:r>
          </a:p>
        </p:txBody>
      </p:sp>
      <p:sp>
        <p:nvSpPr>
          <p:cNvPr id="3" name="Rectangle 3"/>
          <p:cNvSpPr>
            <a:spLocks noChangeArrowheads="1"/>
          </p:cNvSpPr>
          <p:nvPr/>
        </p:nvSpPr>
        <p:spPr bwMode="auto">
          <a:xfrm>
            <a:off x="2064618" y="1988740"/>
            <a:ext cx="720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chemeClr val="tx2"/>
                </a:solidFill>
                <a:latin typeface="楷体_GB2312" pitchFamily="49" charset="-122"/>
              </a:rPr>
              <a:t>激光武器主要分为</a:t>
            </a:r>
            <a:r>
              <a:rPr lang="zh-CN" altLang="en-US">
                <a:solidFill>
                  <a:srgbClr val="3333FF"/>
                </a:solidFill>
                <a:latin typeface="楷体_GB2312" pitchFamily="49" charset="-122"/>
              </a:rPr>
              <a:t>低能激光武器</a:t>
            </a:r>
            <a:r>
              <a:rPr lang="zh-CN" altLang="en-US">
                <a:solidFill>
                  <a:schemeClr val="tx2"/>
                </a:solidFill>
                <a:latin typeface="楷体_GB2312" pitchFamily="49" charset="-122"/>
              </a:rPr>
              <a:t>和</a:t>
            </a:r>
            <a:r>
              <a:rPr lang="zh-CN" altLang="en-US">
                <a:solidFill>
                  <a:srgbClr val="3333FF"/>
                </a:solidFill>
                <a:latin typeface="楷体_GB2312" pitchFamily="49" charset="-122"/>
              </a:rPr>
              <a:t>高能激光武器</a:t>
            </a:r>
            <a:r>
              <a:rPr lang="zh-CN" altLang="en-US">
                <a:solidFill>
                  <a:schemeClr val="tx2"/>
                </a:solidFill>
                <a:latin typeface="楷体_GB2312" pitchFamily="49" charset="-122"/>
              </a:rPr>
              <a:t>。</a:t>
            </a:r>
          </a:p>
        </p:txBody>
      </p:sp>
      <p:sp>
        <p:nvSpPr>
          <p:cNvPr id="4" name="Rectangle 4"/>
          <p:cNvSpPr>
            <a:spLocks noChangeArrowheads="1"/>
          </p:cNvSpPr>
          <p:nvPr/>
        </p:nvSpPr>
        <p:spPr bwMode="auto">
          <a:xfrm>
            <a:off x="2064618" y="2565003"/>
            <a:ext cx="539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低能激光武器即</a:t>
            </a:r>
            <a:r>
              <a:rPr lang="zh-CN" altLang="en-US">
                <a:solidFill>
                  <a:srgbClr val="0000FF"/>
                </a:solidFill>
                <a:latin typeface="楷体_GB2312" pitchFamily="49" charset="-122"/>
              </a:rPr>
              <a:t>激光干扰</a:t>
            </a:r>
            <a:r>
              <a:rPr lang="zh-CN" altLang="en-US">
                <a:latin typeface="楷体_GB2312" pitchFamily="49" charset="-122"/>
              </a:rPr>
              <a:t>与</a:t>
            </a:r>
            <a:r>
              <a:rPr lang="zh-CN" altLang="en-US">
                <a:solidFill>
                  <a:srgbClr val="0000FF"/>
                </a:solidFill>
                <a:latin typeface="楷体_GB2312" pitchFamily="49" charset="-122"/>
              </a:rPr>
              <a:t>致盲</a:t>
            </a:r>
            <a:r>
              <a:rPr lang="zh-CN" altLang="en-US">
                <a:latin typeface="楷体_GB2312" pitchFamily="49" charset="-122"/>
              </a:rPr>
              <a:t>武器。</a:t>
            </a:r>
          </a:p>
        </p:txBody>
      </p:sp>
      <p:sp>
        <p:nvSpPr>
          <p:cNvPr id="5" name="Rectangle 5"/>
          <p:cNvSpPr>
            <a:spLocks noChangeArrowheads="1"/>
          </p:cNvSpPr>
          <p:nvPr/>
        </p:nvSpPr>
        <p:spPr bwMode="auto">
          <a:xfrm>
            <a:off x="2136055" y="3139678"/>
            <a:ext cx="477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latin typeface="楷体_GB2312" pitchFamily="49" charset="-122"/>
              </a:rPr>
              <a:t>高能激光武器为</a:t>
            </a:r>
            <a:r>
              <a:rPr lang="zh-CN" altLang="en-US">
                <a:solidFill>
                  <a:srgbClr val="0000FF"/>
                </a:solidFill>
                <a:latin typeface="楷体_GB2312" pitchFamily="49" charset="-122"/>
              </a:rPr>
              <a:t>直接攻击性</a:t>
            </a:r>
            <a:r>
              <a:rPr lang="zh-CN" altLang="en-US">
                <a:latin typeface="楷体_GB2312" pitchFamily="49" charset="-122"/>
              </a:rPr>
              <a:t>武器。</a:t>
            </a:r>
          </a:p>
        </p:txBody>
      </p:sp>
      <p:pic>
        <p:nvPicPr>
          <p:cNvPr id="6" name="Picture 6" descr="ea_20045618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168" y="4581128"/>
            <a:ext cx="2376487"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ea_2004561810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93" y="4581128"/>
            <a:ext cx="25209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20060508085756322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880" y="4581128"/>
            <a:ext cx="2520950" cy="199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9"/>
          <p:cNvSpPr>
            <a:spLocks noChangeArrowheads="1"/>
          </p:cNvSpPr>
          <p:nvPr/>
        </p:nvSpPr>
        <p:spPr bwMode="auto">
          <a:xfrm>
            <a:off x="335360" y="3635189"/>
            <a:ext cx="11809312"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zh-CN" altLang="en-US" dirty="0"/>
              <a:t>        激光武器所发射的“光弹”以光速飞行，这比普通炮弹飞行速度快</a:t>
            </a:r>
            <a:r>
              <a:rPr lang="en-US" altLang="zh-CN" dirty="0"/>
              <a:t>40</a:t>
            </a:r>
            <a:r>
              <a:rPr lang="zh-CN" altLang="en-US" dirty="0"/>
              <a:t>万倍，比导弹飞行速度快</a:t>
            </a:r>
            <a:r>
              <a:rPr lang="en-US" altLang="zh-CN" dirty="0"/>
              <a:t>10</a:t>
            </a:r>
            <a:r>
              <a:rPr lang="zh-CN" altLang="en-US" dirty="0"/>
              <a:t>万倍。</a:t>
            </a:r>
          </a:p>
        </p:txBody>
      </p:sp>
    </p:spTree>
    <p:extLst>
      <p:ext uri="{BB962C8B-B14F-4D97-AF65-F5344CB8AC3E}">
        <p14:creationId xmlns:p14="http://schemas.microsoft.com/office/powerpoint/2010/main" val="348579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35360" y="692696"/>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t>3) </a:t>
            </a:r>
            <a:r>
              <a:rPr lang="zh-CN" altLang="en-US" dirty="0"/>
              <a:t>两相距为</a:t>
            </a:r>
            <a:r>
              <a:rPr lang="zh-CN" altLang="en-US" i="1" dirty="0"/>
              <a:t> </a:t>
            </a:r>
            <a:r>
              <a:rPr lang="en-US" altLang="zh-CN" i="1" dirty="0"/>
              <a:t>d</a:t>
            </a:r>
            <a:r>
              <a:rPr lang="en-US" altLang="zh-CN" dirty="0"/>
              <a:t> </a:t>
            </a:r>
            <a:r>
              <a:rPr lang="zh-CN" altLang="en-US" dirty="0"/>
              <a:t>的原子中价电子所处势能：</a:t>
            </a:r>
          </a:p>
        </p:txBody>
      </p:sp>
      <p:sp>
        <p:nvSpPr>
          <p:cNvPr id="3" name="Text Box 3"/>
          <p:cNvSpPr txBox="1">
            <a:spLocks noChangeArrowheads="1"/>
          </p:cNvSpPr>
          <p:nvPr/>
        </p:nvSpPr>
        <p:spPr bwMode="auto">
          <a:xfrm>
            <a:off x="263352" y="1196752"/>
            <a:ext cx="7992888"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ct val="50000"/>
              </a:spcBef>
            </a:pPr>
            <a:r>
              <a:rPr lang="zh-CN" altLang="en-US" dirty="0"/>
              <a:t>       若两个电子相距较近，每个价电子要同时受到这两个原子实的电场的作用，使两个电子中间出现一势垒。</a:t>
            </a:r>
          </a:p>
        </p:txBody>
      </p:sp>
      <p:sp>
        <p:nvSpPr>
          <p:cNvPr id="4" name="Text Box 4"/>
          <p:cNvSpPr txBox="1">
            <a:spLocks noChangeArrowheads="1"/>
          </p:cNvSpPr>
          <p:nvPr/>
        </p:nvSpPr>
        <p:spPr bwMode="auto">
          <a:xfrm>
            <a:off x="407368" y="2348880"/>
            <a:ext cx="828092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      能量为</a:t>
            </a:r>
            <a:r>
              <a:rPr lang="zh-CN" altLang="en-US" i="1" dirty="0"/>
              <a:t> </a:t>
            </a:r>
            <a:r>
              <a:rPr lang="en-US" altLang="zh-CN" i="1" dirty="0"/>
              <a:t>E </a:t>
            </a:r>
            <a:r>
              <a:rPr lang="zh-CN" altLang="en-US" i="1" dirty="0"/>
              <a:t>，</a:t>
            </a:r>
            <a:r>
              <a:rPr lang="zh-CN" altLang="en-US" dirty="0"/>
              <a:t>在</a:t>
            </a:r>
            <a:r>
              <a:rPr lang="en-US" altLang="zh-CN" i="1" dirty="0"/>
              <a:t>ab</a:t>
            </a:r>
            <a:r>
              <a:rPr lang="zh-CN" altLang="en-US" dirty="0"/>
              <a:t>区域的价电子有一定的概率穿过势垒</a:t>
            </a:r>
            <a:r>
              <a:rPr lang="en-US" altLang="zh-CN" i="1" dirty="0"/>
              <a:t>b c</a:t>
            </a:r>
            <a:r>
              <a:rPr lang="en-US" altLang="zh-CN" dirty="0"/>
              <a:t> </a:t>
            </a:r>
            <a:r>
              <a:rPr lang="zh-CN" altLang="en-US" dirty="0"/>
              <a:t>运动到</a:t>
            </a:r>
            <a:r>
              <a:rPr lang="en-US" altLang="zh-CN" i="1" dirty="0"/>
              <a:t>c d</a:t>
            </a:r>
            <a:r>
              <a:rPr lang="en-US" altLang="zh-CN" dirty="0"/>
              <a:t> </a:t>
            </a:r>
            <a:r>
              <a:rPr lang="zh-CN" altLang="en-US" dirty="0"/>
              <a:t>，这样价电子在一定程度上是两个原子共有的。（隧道效应）</a:t>
            </a:r>
          </a:p>
        </p:txBody>
      </p:sp>
      <p:grpSp>
        <p:nvGrpSpPr>
          <p:cNvPr id="5" name="Group 5"/>
          <p:cNvGrpSpPr>
            <a:grpSpLocks/>
          </p:cNvGrpSpPr>
          <p:nvPr/>
        </p:nvGrpSpPr>
        <p:grpSpPr bwMode="auto">
          <a:xfrm>
            <a:off x="8472264" y="1268760"/>
            <a:ext cx="3384550" cy="2500312"/>
            <a:chOff x="3216" y="249"/>
            <a:chExt cx="2132" cy="1575"/>
          </a:xfrm>
        </p:grpSpPr>
        <p:sp>
          <p:nvSpPr>
            <p:cNvPr id="6" name="Arc 6"/>
            <p:cNvSpPr>
              <a:spLocks/>
            </p:cNvSpPr>
            <p:nvPr/>
          </p:nvSpPr>
          <p:spPr bwMode="auto">
            <a:xfrm>
              <a:off x="3216" y="513"/>
              <a:ext cx="600" cy="1060"/>
            </a:xfrm>
            <a:custGeom>
              <a:avLst/>
              <a:gdLst>
                <a:gd name="T0" fmla="*/ 0 w 21600"/>
                <a:gd name="T1" fmla="*/ 0 h 21600"/>
                <a:gd name="T2" fmla="*/ 600 w 21600"/>
                <a:gd name="T3" fmla="*/ 1060 h 21600"/>
                <a:gd name="T4" fmla="*/ 0 w 21600"/>
                <a:gd name="T5" fmla="*/ 106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Arc 7"/>
            <p:cNvSpPr>
              <a:spLocks/>
            </p:cNvSpPr>
            <p:nvPr/>
          </p:nvSpPr>
          <p:spPr bwMode="auto">
            <a:xfrm>
              <a:off x="3984" y="506"/>
              <a:ext cx="600" cy="1067"/>
            </a:xfrm>
            <a:custGeom>
              <a:avLst/>
              <a:gdLst>
                <a:gd name="T0" fmla="*/ 0 w 21600"/>
                <a:gd name="T1" fmla="*/ 1067 h 21759"/>
                <a:gd name="T2" fmla="*/ 581 w 21600"/>
                <a:gd name="T3" fmla="*/ 0 h 21759"/>
                <a:gd name="T4" fmla="*/ 600 w 21600"/>
                <a:gd name="T5" fmla="*/ 1059 h 21759"/>
                <a:gd name="T6" fmla="*/ 0 60000 65536"/>
                <a:gd name="T7" fmla="*/ 0 60000 65536"/>
                <a:gd name="T8" fmla="*/ 0 60000 65536"/>
              </a:gdLst>
              <a:ahLst/>
              <a:cxnLst>
                <a:cxn ang="T6">
                  <a:pos x="T0" y="T1"/>
                </a:cxn>
                <a:cxn ang="T7">
                  <a:pos x="T2" y="T3"/>
                </a:cxn>
                <a:cxn ang="T8">
                  <a:pos x="T4" y="T5"/>
                </a:cxn>
              </a:cxnLst>
              <a:rect l="0" t="0" r="r" b="b"/>
              <a:pathLst>
                <a:path w="21600" h="21759" fill="none" extrusionOk="0">
                  <a:moveTo>
                    <a:pt x="0" y="21759"/>
                  </a:moveTo>
                  <a:cubicBezTo>
                    <a:pt x="0" y="21702"/>
                    <a:pt x="0" y="21646"/>
                    <a:pt x="0" y="21590"/>
                  </a:cubicBezTo>
                  <a:cubicBezTo>
                    <a:pt x="0" y="9921"/>
                    <a:pt x="9267" y="362"/>
                    <a:pt x="20930" y="0"/>
                  </a:cubicBezTo>
                </a:path>
                <a:path w="21600" h="21759" stroke="0" extrusionOk="0">
                  <a:moveTo>
                    <a:pt x="0" y="21759"/>
                  </a:moveTo>
                  <a:cubicBezTo>
                    <a:pt x="0" y="21702"/>
                    <a:pt x="0" y="21646"/>
                    <a:pt x="0" y="21590"/>
                  </a:cubicBezTo>
                  <a:cubicBezTo>
                    <a:pt x="0" y="9921"/>
                    <a:pt x="9267" y="362"/>
                    <a:pt x="20930" y="0"/>
                  </a:cubicBezTo>
                  <a:lnTo>
                    <a:pt x="21600" y="21590"/>
                  </a:lnTo>
                  <a:lnTo>
                    <a:pt x="0" y="21759"/>
                  </a:lnTo>
                  <a:close/>
                </a:path>
              </a:pathLst>
            </a:custGeom>
            <a:noFill/>
            <a:ln w="1905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3828" y="1308"/>
              <a:ext cx="19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p:cNvSpPr>
              <a:spLocks noChangeShapeType="1"/>
            </p:cNvSpPr>
            <p:nvPr/>
          </p:nvSpPr>
          <p:spPr bwMode="auto">
            <a:xfrm flipV="1">
              <a:off x="3725" y="991"/>
              <a:ext cx="385"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p:cNvSpPr>
              <a:spLocks noChangeShapeType="1"/>
            </p:cNvSpPr>
            <p:nvPr/>
          </p:nvSpPr>
          <p:spPr bwMode="auto">
            <a:xfrm flipV="1">
              <a:off x="3573" y="677"/>
              <a:ext cx="6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AutoShape 11"/>
            <p:cNvSpPr>
              <a:spLocks noChangeArrowheads="1"/>
            </p:cNvSpPr>
            <p:nvPr/>
          </p:nvSpPr>
          <p:spPr bwMode="auto">
            <a:xfrm>
              <a:off x="3855" y="1575"/>
              <a:ext cx="114" cy="89"/>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2" name="Oval 12"/>
            <p:cNvSpPr>
              <a:spLocks noChangeArrowheads="1"/>
            </p:cNvSpPr>
            <p:nvPr/>
          </p:nvSpPr>
          <p:spPr bwMode="auto">
            <a:xfrm>
              <a:off x="3828" y="976"/>
              <a:ext cx="52" cy="43"/>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3" name="Line 13"/>
            <p:cNvSpPr>
              <a:spLocks noChangeShapeType="1"/>
            </p:cNvSpPr>
            <p:nvPr/>
          </p:nvSpPr>
          <p:spPr bwMode="auto">
            <a:xfrm flipV="1">
              <a:off x="3922" y="335"/>
              <a:ext cx="0" cy="1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 name="Object 14"/>
            <p:cNvGraphicFramePr>
              <a:graphicFrameLocks noChangeAspect="1"/>
            </p:cNvGraphicFramePr>
            <p:nvPr/>
          </p:nvGraphicFramePr>
          <p:xfrm>
            <a:off x="3728" y="762"/>
            <a:ext cx="179" cy="164"/>
          </p:xfrm>
          <a:graphic>
            <a:graphicData uri="http://schemas.openxmlformats.org/presentationml/2006/ole">
              <mc:AlternateContent xmlns:mc="http://schemas.openxmlformats.org/markup-compatibility/2006">
                <mc:Choice xmlns:v="urn:schemas-microsoft-com:vml" Requires="v">
                  <p:oleObj spid="_x0000_s80248" name="公式" r:id="rId3" imgW="164885" imgH="164885" progId="Equation.3">
                    <p:embed/>
                  </p:oleObj>
                </mc:Choice>
                <mc:Fallback>
                  <p:oleObj name="公式" r:id="rId3" imgW="164885" imgH="164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 y="762"/>
                          <a:ext cx="179"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15"/>
            <p:cNvSpPr>
              <a:spLocks noChangeShapeType="1"/>
            </p:cNvSpPr>
            <p:nvPr/>
          </p:nvSpPr>
          <p:spPr bwMode="auto">
            <a:xfrm>
              <a:off x="3216" y="432"/>
              <a:ext cx="211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6" name="Object 16"/>
            <p:cNvGraphicFramePr>
              <a:graphicFrameLocks noChangeAspect="1"/>
            </p:cNvGraphicFramePr>
            <p:nvPr/>
          </p:nvGraphicFramePr>
          <p:xfrm>
            <a:off x="4128" y="891"/>
            <a:ext cx="138" cy="175"/>
          </p:xfrm>
          <a:graphic>
            <a:graphicData uri="http://schemas.openxmlformats.org/presentationml/2006/ole">
              <mc:AlternateContent xmlns:mc="http://schemas.openxmlformats.org/markup-compatibility/2006">
                <mc:Choice xmlns:v="urn:schemas-microsoft-com:vml" Requires="v">
                  <p:oleObj spid="_x0000_s80249" name="Equation" r:id="rId5" imgW="126725" imgH="177415" progId="Equation.3">
                    <p:embed/>
                  </p:oleObj>
                </mc:Choice>
                <mc:Fallback>
                  <p:oleObj name="Equation" r:id="rId5" imgW="126725" imgH="17741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891"/>
                          <a:ext cx="138"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3501" y="934"/>
            <a:ext cx="139" cy="138"/>
          </p:xfrm>
          <a:graphic>
            <a:graphicData uri="http://schemas.openxmlformats.org/presentationml/2006/ole">
              <mc:AlternateContent xmlns:mc="http://schemas.openxmlformats.org/markup-compatibility/2006">
                <mc:Choice xmlns:v="urn:schemas-microsoft-com:vml" Requires="v">
                  <p:oleObj spid="_x0000_s80250" name="Equation" r:id="rId7" imgW="126835" imgH="139518" progId="Equation.3">
                    <p:embed/>
                  </p:oleObj>
                </mc:Choice>
                <mc:Fallback>
                  <p:oleObj name="Equation" r:id="rId7"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1" y="934"/>
                          <a:ext cx="139"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 name="Arc 18"/>
            <p:cNvSpPr>
              <a:spLocks/>
            </p:cNvSpPr>
            <p:nvPr/>
          </p:nvSpPr>
          <p:spPr bwMode="auto">
            <a:xfrm>
              <a:off x="3984" y="506"/>
              <a:ext cx="600" cy="1060"/>
            </a:xfrm>
            <a:custGeom>
              <a:avLst/>
              <a:gdLst>
                <a:gd name="T0" fmla="*/ 0 w 21600"/>
                <a:gd name="T1" fmla="*/ 0 h 21600"/>
                <a:gd name="T2" fmla="*/ 600 w 21600"/>
                <a:gd name="T3" fmla="*/ 1060 h 21600"/>
                <a:gd name="T4" fmla="*/ 0 w 21600"/>
                <a:gd name="T5" fmla="*/ 106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00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19"/>
            <p:cNvSpPr>
              <a:spLocks/>
            </p:cNvSpPr>
            <p:nvPr/>
          </p:nvSpPr>
          <p:spPr bwMode="auto">
            <a:xfrm>
              <a:off x="4748" y="506"/>
              <a:ext cx="600" cy="1067"/>
            </a:xfrm>
            <a:custGeom>
              <a:avLst/>
              <a:gdLst>
                <a:gd name="T0" fmla="*/ 0 w 21600"/>
                <a:gd name="T1" fmla="*/ 1067 h 21759"/>
                <a:gd name="T2" fmla="*/ 581 w 21600"/>
                <a:gd name="T3" fmla="*/ 0 h 21759"/>
                <a:gd name="T4" fmla="*/ 600 w 21600"/>
                <a:gd name="T5" fmla="*/ 1059 h 21759"/>
                <a:gd name="T6" fmla="*/ 0 60000 65536"/>
                <a:gd name="T7" fmla="*/ 0 60000 65536"/>
                <a:gd name="T8" fmla="*/ 0 60000 65536"/>
              </a:gdLst>
              <a:ahLst/>
              <a:cxnLst>
                <a:cxn ang="T6">
                  <a:pos x="T0" y="T1"/>
                </a:cxn>
                <a:cxn ang="T7">
                  <a:pos x="T2" y="T3"/>
                </a:cxn>
                <a:cxn ang="T8">
                  <a:pos x="T4" y="T5"/>
                </a:cxn>
              </a:cxnLst>
              <a:rect l="0" t="0" r="r" b="b"/>
              <a:pathLst>
                <a:path w="21600" h="21759" fill="none" extrusionOk="0">
                  <a:moveTo>
                    <a:pt x="0" y="21759"/>
                  </a:moveTo>
                  <a:cubicBezTo>
                    <a:pt x="0" y="21702"/>
                    <a:pt x="0" y="21646"/>
                    <a:pt x="0" y="21590"/>
                  </a:cubicBezTo>
                  <a:cubicBezTo>
                    <a:pt x="0" y="9921"/>
                    <a:pt x="9267" y="362"/>
                    <a:pt x="20930" y="0"/>
                  </a:cubicBezTo>
                </a:path>
                <a:path w="21600" h="21759" stroke="0" extrusionOk="0">
                  <a:moveTo>
                    <a:pt x="0" y="21759"/>
                  </a:moveTo>
                  <a:cubicBezTo>
                    <a:pt x="0" y="21702"/>
                    <a:pt x="0" y="21646"/>
                    <a:pt x="0" y="21590"/>
                  </a:cubicBezTo>
                  <a:cubicBezTo>
                    <a:pt x="0" y="9921"/>
                    <a:pt x="9267" y="362"/>
                    <a:pt x="20930" y="0"/>
                  </a:cubicBezTo>
                  <a:lnTo>
                    <a:pt x="21600" y="21590"/>
                  </a:lnTo>
                  <a:lnTo>
                    <a:pt x="0" y="21759"/>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0"/>
            <p:cNvSpPr>
              <a:spLocks noChangeShapeType="1"/>
            </p:cNvSpPr>
            <p:nvPr/>
          </p:nvSpPr>
          <p:spPr bwMode="auto">
            <a:xfrm>
              <a:off x="4548" y="1308"/>
              <a:ext cx="199"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flipV="1">
              <a:off x="4445" y="991"/>
              <a:ext cx="385" cy="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V="1">
              <a:off x="4293" y="677"/>
              <a:ext cx="68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Oval 23"/>
            <p:cNvSpPr>
              <a:spLocks noChangeArrowheads="1"/>
            </p:cNvSpPr>
            <p:nvPr/>
          </p:nvSpPr>
          <p:spPr bwMode="auto">
            <a:xfrm>
              <a:off x="4548" y="976"/>
              <a:ext cx="52" cy="43"/>
            </a:xfrm>
            <a:prstGeom prst="ellipse">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4" name="Line 24"/>
            <p:cNvSpPr>
              <a:spLocks noChangeShapeType="1"/>
            </p:cNvSpPr>
            <p:nvPr/>
          </p:nvSpPr>
          <p:spPr bwMode="auto">
            <a:xfrm flipV="1">
              <a:off x="4642" y="335"/>
              <a:ext cx="0" cy="1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5" name="Object 25"/>
            <p:cNvGraphicFramePr>
              <a:graphicFrameLocks noChangeAspect="1"/>
            </p:cNvGraphicFramePr>
            <p:nvPr/>
          </p:nvGraphicFramePr>
          <p:xfrm>
            <a:off x="4448" y="770"/>
            <a:ext cx="179" cy="164"/>
          </p:xfrm>
          <a:graphic>
            <a:graphicData uri="http://schemas.openxmlformats.org/presentationml/2006/ole">
              <mc:AlternateContent xmlns:mc="http://schemas.openxmlformats.org/markup-compatibility/2006">
                <mc:Choice xmlns:v="urn:schemas-microsoft-com:vml" Requires="v">
                  <p:oleObj spid="_x0000_s80251" name="公式" r:id="rId9" imgW="164885" imgH="164885" progId="Equation.3">
                    <p:embed/>
                  </p:oleObj>
                </mc:Choice>
                <mc:Fallback>
                  <p:oleObj name="公式" r:id="rId9" imgW="164885" imgH="16488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48" y="770"/>
                          <a:ext cx="179"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4921" y="891"/>
            <a:ext cx="152" cy="175"/>
          </p:xfrm>
          <a:graphic>
            <a:graphicData uri="http://schemas.openxmlformats.org/presentationml/2006/ole">
              <mc:AlternateContent xmlns:mc="http://schemas.openxmlformats.org/markup-compatibility/2006">
                <mc:Choice xmlns:v="urn:schemas-microsoft-com:vml" Requires="v">
                  <p:oleObj spid="_x0000_s80252" name="Equation" r:id="rId11" imgW="139579" imgH="177646" progId="Equation.3">
                    <p:embed/>
                  </p:oleObj>
                </mc:Choice>
                <mc:Fallback>
                  <p:oleObj name="Equation" r:id="rId11" imgW="139579"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1" y="891"/>
                          <a:ext cx="152"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3840" y="1661"/>
            <a:ext cx="166" cy="163"/>
          </p:xfrm>
          <a:graphic>
            <a:graphicData uri="http://schemas.openxmlformats.org/presentationml/2006/ole">
              <mc:AlternateContent xmlns:mc="http://schemas.openxmlformats.org/markup-compatibility/2006">
                <mc:Choice xmlns:v="urn:schemas-microsoft-com:vml" Requires="v">
                  <p:oleObj spid="_x0000_s80253" name="Equation" r:id="rId13" imgW="152268" imgH="164957" progId="Equation.3">
                    <p:embed/>
                  </p:oleObj>
                </mc:Choice>
                <mc:Fallback>
                  <p:oleObj name="Equation" r:id="rId13" imgW="152268" imgH="16495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0" y="1661"/>
                          <a:ext cx="16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p:cNvGraphicFramePr>
              <a:graphicFrameLocks noChangeAspect="1"/>
            </p:cNvGraphicFramePr>
            <p:nvPr/>
          </p:nvGraphicFramePr>
          <p:xfrm>
            <a:off x="4992" y="307"/>
            <a:ext cx="125" cy="125"/>
          </p:xfrm>
          <a:graphic>
            <a:graphicData uri="http://schemas.openxmlformats.org/presentationml/2006/ole">
              <mc:AlternateContent xmlns:mc="http://schemas.openxmlformats.org/markup-compatibility/2006">
                <mc:Choice xmlns:v="urn:schemas-microsoft-com:vml" Requires="v">
                  <p:oleObj spid="_x0000_s80254" name="Equation" r:id="rId15" imgW="114102" imgH="126780" progId="Equation.3">
                    <p:embed/>
                  </p:oleObj>
                </mc:Choice>
                <mc:Fallback>
                  <p:oleObj name="Equation" r:id="rId15" imgW="114102" imgH="1267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2" y="307"/>
                          <a:ext cx="125" cy="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9"/>
            <p:cNvGraphicFramePr>
              <a:graphicFrameLocks noChangeAspect="1"/>
            </p:cNvGraphicFramePr>
            <p:nvPr/>
          </p:nvGraphicFramePr>
          <p:xfrm>
            <a:off x="4402" y="249"/>
            <a:ext cx="253" cy="239"/>
          </p:xfrm>
          <a:graphic>
            <a:graphicData uri="http://schemas.openxmlformats.org/presentationml/2006/ole">
              <mc:AlternateContent xmlns:mc="http://schemas.openxmlformats.org/markup-compatibility/2006">
                <mc:Choice xmlns:v="urn:schemas-microsoft-com:vml" Requires="v">
                  <p:oleObj spid="_x0000_s80255" name="公式" r:id="rId17" imgW="228600" imgH="241300" progId="Equation.3">
                    <p:embed/>
                  </p:oleObj>
                </mc:Choice>
                <mc:Fallback>
                  <p:oleObj name="公式" r:id="rId17" imgW="228600" imgH="2413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02" y="249"/>
                          <a:ext cx="25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0"/>
            <p:cNvGraphicFramePr>
              <a:graphicFrameLocks noChangeAspect="1"/>
            </p:cNvGraphicFramePr>
            <p:nvPr/>
          </p:nvGraphicFramePr>
          <p:xfrm>
            <a:off x="3682" y="249"/>
            <a:ext cx="253" cy="239"/>
          </p:xfrm>
          <a:graphic>
            <a:graphicData uri="http://schemas.openxmlformats.org/presentationml/2006/ole">
              <mc:AlternateContent xmlns:mc="http://schemas.openxmlformats.org/markup-compatibility/2006">
                <mc:Choice xmlns:v="urn:schemas-microsoft-com:vml" Requires="v">
                  <p:oleObj spid="_x0000_s80256" name="公式" r:id="rId19" imgW="228600" imgH="241300" progId="Equation.3">
                    <p:embed/>
                  </p:oleObj>
                </mc:Choice>
                <mc:Fallback>
                  <p:oleObj name="公式" r:id="rId19" imgW="228600" imgH="2413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82" y="249"/>
                          <a:ext cx="25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AutoShape 31"/>
            <p:cNvSpPr>
              <a:spLocks noChangeArrowheads="1"/>
            </p:cNvSpPr>
            <p:nvPr/>
          </p:nvSpPr>
          <p:spPr bwMode="auto">
            <a:xfrm>
              <a:off x="4560" y="1575"/>
              <a:ext cx="114" cy="89"/>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aphicFrame>
          <p:nvGraphicFramePr>
            <p:cNvPr id="32" name="Object 32"/>
            <p:cNvGraphicFramePr>
              <a:graphicFrameLocks noChangeAspect="1"/>
            </p:cNvGraphicFramePr>
            <p:nvPr/>
          </p:nvGraphicFramePr>
          <p:xfrm>
            <a:off x="4538" y="1661"/>
            <a:ext cx="166" cy="163"/>
          </p:xfrm>
          <a:graphic>
            <a:graphicData uri="http://schemas.openxmlformats.org/presentationml/2006/ole">
              <mc:AlternateContent xmlns:mc="http://schemas.openxmlformats.org/markup-compatibility/2006">
                <mc:Choice xmlns:v="urn:schemas-microsoft-com:vml" Requires="v">
                  <p:oleObj spid="_x0000_s80257" name="Equation" r:id="rId21" imgW="152268" imgH="164957" progId="Equation.3">
                    <p:embed/>
                  </p:oleObj>
                </mc:Choice>
                <mc:Fallback>
                  <p:oleObj name="Equation" r:id="rId21" imgW="152268" imgH="164957"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38" y="1661"/>
                          <a:ext cx="16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3"/>
            <p:cNvGraphicFramePr>
              <a:graphicFrameLocks noChangeAspect="1"/>
            </p:cNvGraphicFramePr>
            <p:nvPr/>
          </p:nvGraphicFramePr>
          <p:xfrm>
            <a:off x="4217" y="1575"/>
            <a:ext cx="185" cy="214"/>
          </p:xfrm>
          <a:graphic>
            <a:graphicData uri="http://schemas.openxmlformats.org/presentationml/2006/ole">
              <mc:AlternateContent xmlns:mc="http://schemas.openxmlformats.org/markup-compatibility/2006">
                <mc:Choice xmlns:v="urn:schemas-microsoft-com:vml" Requires="v">
                  <p:oleObj spid="_x0000_s80258" name="公式" r:id="rId23" imgW="139579" imgH="177646" progId="Equation.3">
                    <p:embed/>
                  </p:oleObj>
                </mc:Choice>
                <mc:Fallback>
                  <p:oleObj name="公式" r:id="rId23" imgW="139579" imgH="17764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17" y="1575"/>
                          <a:ext cx="185"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4"/>
            <p:cNvGraphicFramePr>
              <a:graphicFrameLocks noChangeAspect="1"/>
            </p:cNvGraphicFramePr>
            <p:nvPr/>
          </p:nvGraphicFramePr>
          <p:xfrm>
            <a:off x="4326" y="934"/>
            <a:ext cx="125" cy="138"/>
          </p:xfrm>
          <a:graphic>
            <a:graphicData uri="http://schemas.openxmlformats.org/presentationml/2006/ole">
              <mc:AlternateContent xmlns:mc="http://schemas.openxmlformats.org/markup-compatibility/2006">
                <mc:Choice xmlns:v="urn:schemas-microsoft-com:vml" Requires="v">
                  <p:oleObj spid="_x0000_s80259" name="Equation" r:id="rId25" imgW="114201" imgH="139579" progId="Equation.3">
                    <p:embed/>
                  </p:oleObj>
                </mc:Choice>
                <mc:Fallback>
                  <p:oleObj name="Equation" r:id="rId25" imgW="114201" imgH="13957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26" y="934"/>
                          <a:ext cx="125"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Arc 35"/>
            <p:cNvSpPr>
              <a:spLocks/>
            </p:cNvSpPr>
            <p:nvPr/>
          </p:nvSpPr>
          <p:spPr bwMode="auto">
            <a:xfrm flipV="1">
              <a:off x="4032" y="805"/>
              <a:ext cx="508" cy="813"/>
            </a:xfrm>
            <a:custGeom>
              <a:avLst/>
              <a:gdLst>
                <a:gd name="T0" fmla="*/ 508 w 43144"/>
                <a:gd name="T1" fmla="*/ 42 h 21600"/>
                <a:gd name="T2" fmla="*/ 0 w 43144"/>
                <a:gd name="T3" fmla="*/ 41 h 21600"/>
                <a:gd name="T4" fmla="*/ 254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 name="Text Box 36"/>
          <p:cNvSpPr txBox="1">
            <a:spLocks noChangeArrowheads="1"/>
          </p:cNvSpPr>
          <p:nvPr/>
        </p:nvSpPr>
        <p:spPr bwMode="auto">
          <a:xfrm>
            <a:off x="479376" y="3645024"/>
            <a:ext cx="594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4) </a:t>
            </a:r>
            <a:r>
              <a:rPr lang="zh-CN" altLang="en-US" dirty="0"/>
              <a:t>大量相距为 </a:t>
            </a:r>
            <a:r>
              <a:rPr lang="en-US" altLang="zh-CN" i="1" dirty="0"/>
              <a:t>d </a:t>
            </a:r>
            <a:r>
              <a:rPr lang="zh-CN" altLang="en-US" dirty="0"/>
              <a:t>的原子组成一维点阵：</a:t>
            </a:r>
          </a:p>
        </p:txBody>
      </p:sp>
      <p:grpSp>
        <p:nvGrpSpPr>
          <p:cNvPr id="37" name="Group 37"/>
          <p:cNvGrpSpPr>
            <a:grpSpLocks/>
          </p:cNvGrpSpPr>
          <p:nvPr/>
        </p:nvGrpSpPr>
        <p:grpSpPr bwMode="auto">
          <a:xfrm>
            <a:off x="2064941" y="3749328"/>
            <a:ext cx="5943600" cy="2178050"/>
            <a:chOff x="1123" y="2564"/>
            <a:chExt cx="3869" cy="1612"/>
          </a:xfrm>
        </p:grpSpPr>
        <p:sp>
          <p:nvSpPr>
            <p:cNvPr id="38" name="Arc 38"/>
            <p:cNvSpPr>
              <a:spLocks/>
            </p:cNvSpPr>
            <p:nvPr/>
          </p:nvSpPr>
          <p:spPr bwMode="auto">
            <a:xfrm flipV="1">
              <a:off x="1747" y="3120"/>
              <a:ext cx="288" cy="912"/>
            </a:xfrm>
            <a:custGeom>
              <a:avLst/>
              <a:gdLst>
                <a:gd name="T0" fmla="*/ 288 w 43144"/>
                <a:gd name="T1" fmla="*/ 47 h 21600"/>
                <a:gd name="T2" fmla="*/ 0 w 43144"/>
                <a:gd name="T3" fmla="*/ 46 h 21600"/>
                <a:gd name="T4" fmla="*/ 144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1123" y="2880"/>
              <a:ext cx="3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 name="Object 40"/>
            <p:cNvGraphicFramePr>
              <a:graphicFrameLocks noChangeAspect="1"/>
            </p:cNvGraphicFramePr>
            <p:nvPr/>
          </p:nvGraphicFramePr>
          <p:xfrm>
            <a:off x="2625" y="3462"/>
            <a:ext cx="130" cy="186"/>
          </p:xfrm>
          <a:graphic>
            <a:graphicData uri="http://schemas.openxmlformats.org/presentationml/2006/ole">
              <mc:AlternateContent xmlns:mc="http://schemas.openxmlformats.org/markup-compatibility/2006">
                <mc:Choice xmlns:v="urn:schemas-microsoft-com:vml" Requires="v">
                  <p:oleObj spid="_x0000_s80260" name="公式" r:id="rId27" imgW="126725" imgH="177415" progId="Equation.3">
                    <p:embed/>
                  </p:oleObj>
                </mc:Choice>
                <mc:Fallback>
                  <p:oleObj name="公式" r:id="rId27" imgW="126725" imgH="177415"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625" y="3462"/>
                          <a:ext cx="130"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1"/>
            <p:cNvGraphicFramePr>
              <a:graphicFrameLocks noChangeAspect="1"/>
            </p:cNvGraphicFramePr>
            <p:nvPr/>
          </p:nvGraphicFramePr>
          <p:xfrm>
            <a:off x="2371" y="3504"/>
            <a:ext cx="139" cy="155"/>
          </p:xfrm>
          <a:graphic>
            <a:graphicData uri="http://schemas.openxmlformats.org/presentationml/2006/ole">
              <mc:AlternateContent xmlns:mc="http://schemas.openxmlformats.org/markup-compatibility/2006">
                <mc:Choice xmlns:v="urn:schemas-microsoft-com:vml" Requires="v">
                  <p:oleObj spid="_x0000_s80261" name="公式" r:id="rId29" imgW="126835" imgH="139518" progId="Equation.3">
                    <p:embed/>
                  </p:oleObj>
                </mc:Choice>
                <mc:Fallback>
                  <p:oleObj name="公式" r:id="rId29" imgW="126835" imgH="139518"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371" y="3504"/>
                          <a:ext cx="139"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2"/>
            <p:cNvGraphicFramePr>
              <a:graphicFrameLocks noChangeAspect="1"/>
            </p:cNvGraphicFramePr>
            <p:nvPr/>
          </p:nvGraphicFramePr>
          <p:xfrm>
            <a:off x="4262" y="2867"/>
            <a:ext cx="235" cy="253"/>
          </p:xfrm>
          <a:graphic>
            <a:graphicData uri="http://schemas.openxmlformats.org/presentationml/2006/ole">
              <mc:AlternateContent xmlns:mc="http://schemas.openxmlformats.org/markup-compatibility/2006">
                <mc:Choice xmlns:v="urn:schemas-microsoft-com:vml" Requires="v">
                  <p:oleObj spid="_x0000_s80262" name="公式" r:id="rId31" imgW="215806" imgH="228501" progId="Equation.3">
                    <p:embed/>
                  </p:oleObj>
                </mc:Choice>
                <mc:Fallback>
                  <p:oleObj name="公式" r:id="rId31" imgW="215806" imgH="228501"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62" y="2867"/>
                          <a:ext cx="235"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3"/>
            <p:cNvGraphicFramePr>
              <a:graphicFrameLocks noChangeAspect="1"/>
            </p:cNvGraphicFramePr>
            <p:nvPr/>
          </p:nvGraphicFramePr>
          <p:xfrm>
            <a:off x="3233" y="3459"/>
            <a:ext cx="146" cy="189"/>
          </p:xfrm>
          <a:graphic>
            <a:graphicData uri="http://schemas.openxmlformats.org/presentationml/2006/ole">
              <mc:AlternateContent xmlns:mc="http://schemas.openxmlformats.org/markup-compatibility/2006">
                <mc:Choice xmlns:v="urn:schemas-microsoft-com:vml" Requires="v">
                  <p:oleObj spid="_x0000_s80263" name="Equation" r:id="rId33" imgW="139579" imgH="177646" progId="Equation.3">
                    <p:embed/>
                  </p:oleObj>
                </mc:Choice>
                <mc:Fallback>
                  <p:oleObj name="Equation" r:id="rId33" imgW="139579"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33" y="3459"/>
                          <a:ext cx="146"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4"/>
            <p:cNvGraphicFramePr>
              <a:graphicFrameLocks noChangeAspect="1"/>
            </p:cNvGraphicFramePr>
            <p:nvPr/>
          </p:nvGraphicFramePr>
          <p:xfrm>
            <a:off x="4867" y="2832"/>
            <a:ext cx="125" cy="141"/>
          </p:xfrm>
          <a:graphic>
            <a:graphicData uri="http://schemas.openxmlformats.org/presentationml/2006/ole">
              <mc:AlternateContent xmlns:mc="http://schemas.openxmlformats.org/markup-compatibility/2006">
                <mc:Choice xmlns:v="urn:schemas-microsoft-com:vml" Requires="v">
                  <p:oleObj spid="_x0000_s80264" name="公式" r:id="rId34" imgW="114102" imgH="126780" progId="Equation.3">
                    <p:embed/>
                  </p:oleObj>
                </mc:Choice>
                <mc:Fallback>
                  <p:oleObj name="公式" r:id="rId34" imgW="114102" imgH="1267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867" y="2832"/>
                          <a:ext cx="125"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45"/>
            <p:cNvGraphicFramePr>
              <a:graphicFrameLocks noChangeAspect="1"/>
            </p:cNvGraphicFramePr>
            <p:nvPr/>
          </p:nvGraphicFramePr>
          <p:xfrm>
            <a:off x="2565" y="2564"/>
            <a:ext cx="253" cy="268"/>
          </p:xfrm>
          <a:graphic>
            <a:graphicData uri="http://schemas.openxmlformats.org/presentationml/2006/ole">
              <mc:AlternateContent xmlns:mc="http://schemas.openxmlformats.org/markup-compatibility/2006">
                <mc:Choice xmlns:v="urn:schemas-microsoft-com:vml" Requires="v">
                  <p:oleObj spid="_x0000_s80265" name="公式" r:id="rId36" imgW="228600" imgH="241300" progId="Equation.3">
                    <p:embed/>
                  </p:oleObj>
                </mc:Choice>
                <mc:Fallback>
                  <p:oleObj name="公式" r:id="rId36" imgW="228600" imgH="24130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565" y="2564"/>
                          <a:ext cx="2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46"/>
            <p:cNvGraphicFramePr>
              <a:graphicFrameLocks noChangeAspect="1"/>
            </p:cNvGraphicFramePr>
            <p:nvPr/>
          </p:nvGraphicFramePr>
          <p:xfrm>
            <a:off x="2995" y="3504"/>
            <a:ext cx="125" cy="155"/>
          </p:xfrm>
          <a:graphic>
            <a:graphicData uri="http://schemas.openxmlformats.org/presentationml/2006/ole">
              <mc:AlternateContent xmlns:mc="http://schemas.openxmlformats.org/markup-compatibility/2006">
                <mc:Choice xmlns:v="urn:schemas-microsoft-com:vml" Requires="v">
                  <p:oleObj spid="_x0000_s80266" name="Equation" r:id="rId38" imgW="114201" imgH="139579" progId="Equation.3">
                    <p:embed/>
                  </p:oleObj>
                </mc:Choice>
                <mc:Fallback>
                  <p:oleObj name="Equation" r:id="rId38" imgW="114201" imgH="139579"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95" y="3504"/>
                          <a:ext cx="125" cy="1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Arc 47"/>
            <p:cNvSpPr>
              <a:spLocks/>
            </p:cNvSpPr>
            <p:nvPr/>
          </p:nvSpPr>
          <p:spPr bwMode="auto">
            <a:xfrm flipV="1">
              <a:off x="2227" y="3120"/>
              <a:ext cx="288" cy="912"/>
            </a:xfrm>
            <a:custGeom>
              <a:avLst/>
              <a:gdLst>
                <a:gd name="T0" fmla="*/ 288 w 43144"/>
                <a:gd name="T1" fmla="*/ 47 h 21600"/>
                <a:gd name="T2" fmla="*/ 0 w 43144"/>
                <a:gd name="T3" fmla="*/ 46 h 21600"/>
                <a:gd name="T4" fmla="*/ 144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Arc 48"/>
            <p:cNvSpPr>
              <a:spLocks/>
            </p:cNvSpPr>
            <p:nvPr/>
          </p:nvSpPr>
          <p:spPr bwMode="auto">
            <a:xfrm flipV="1">
              <a:off x="2707" y="3120"/>
              <a:ext cx="288" cy="912"/>
            </a:xfrm>
            <a:custGeom>
              <a:avLst/>
              <a:gdLst>
                <a:gd name="T0" fmla="*/ 288 w 43144"/>
                <a:gd name="T1" fmla="*/ 47 h 21600"/>
                <a:gd name="T2" fmla="*/ 0 w 43144"/>
                <a:gd name="T3" fmla="*/ 46 h 21600"/>
                <a:gd name="T4" fmla="*/ 144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Arc 49"/>
            <p:cNvSpPr>
              <a:spLocks/>
            </p:cNvSpPr>
            <p:nvPr/>
          </p:nvSpPr>
          <p:spPr bwMode="auto">
            <a:xfrm flipV="1">
              <a:off x="3187" y="3120"/>
              <a:ext cx="288" cy="912"/>
            </a:xfrm>
            <a:custGeom>
              <a:avLst/>
              <a:gdLst>
                <a:gd name="T0" fmla="*/ 288 w 43144"/>
                <a:gd name="T1" fmla="*/ 47 h 21600"/>
                <a:gd name="T2" fmla="*/ 0 w 43144"/>
                <a:gd name="T3" fmla="*/ 46 h 21600"/>
                <a:gd name="T4" fmla="*/ 144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Arc 50"/>
            <p:cNvSpPr>
              <a:spLocks/>
            </p:cNvSpPr>
            <p:nvPr/>
          </p:nvSpPr>
          <p:spPr bwMode="auto">
            <a:xfrm flipV="1">
              <a:off x="3667" y="3120"/>
              <a:ext cx="288" cy="912"/>
            </a:xfrm>
            <a:custGeom>
              <a:avLst/>
              <a:gdLst>
                <a:gd name="T0" fmla="*/ 288 w 43144"/>
                <a:gd name="T1" fmla="*/ 47 h 21600"/>
                <a:gd name="T2" fmla="*/ 0 w 43144"/>
                <a:gd name="T3" fmla="*/ 46 h 21600"/>
                <a:gd name="T4" fmla="*/ 144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Arc 51"/>
            <p:cNvSpPr>
              <a:spLocks/>
            </p:cNvSpPr>
            <p:nvPr/>
          </p:nvSpPr>
          <p:spPr bwMode="auto">
            <a:xfrm flipV="1">
              <a:off x="4148" y="3120"/>
              <a:ext cx="144" cy="912"/>
            </a:xfrm>
            <a:custGeom>
              <a:avLst/>
              <a:gdLst>
                <a:gd name="T0" fmla="*/ 143 w 21573"/>
                <a:gd name="T1" fmla="*/ 912 h 21600"/>
                <a:gd name="T2" fmla="*/ 0 w 21573"/>
                <a:gd name="T3" fmla="*/ 46 h 21600"/>
                <a:gd name="T4" fmla="*/ 144 w 21573"/>
                <a:gd name="T5" fmla="*/ 0 h 21600"/>
                <a:gd name="T6" fmla="*/ 0 60000 65536"/>
                <a:gd name="T7" fmla="*/ 0 60000 65536"/>
                <a:gd name="T8" fmla="*/ 0 60000 65536"/>
              </a:gdLst>
              <a:ahLst/>
              <a:cxnLst>
                <a:cxn ang="T6">
                  <a:pos x="T0" y="T1"/>
                </a:cxn>
                <a:cxn ang="T7">
                  <a:pos x="T2" y="T3"/>
                </a:cxn>
                <a:cxn ang="T8">
                  <a:pos x="T4" y="T5"/>
                </a:cxn>
              </a:cxnLst>
              <a:rect l="0" t="0" r="r" b="b"/>
              <a:pathLst>
                <a:path w="21573" h="21600" fill="none" extrusionOk="0">
                  <a:moveTo>
                    <a:pt x="21426" y="21599"/>
                  </a:moveTo>
                  <a:cubicBezTo>
                    <a:pt x="9975" y="21521"/>
                    <a:pt x="576" y="12521"/>
                    <a:pt x="0" y="1085"/>
                  </a:cubicBezTo>
                </a:path>
                <a:path w="21573" h="21600" stroke="0" extrusionOk="0">
                  <a:moveTo>
                    <a:pt x="21426" y="21599"/>
                  </a:moveTo>
                  <a:cubicBezTo>
                    <a:pt x="9975" y="21521"/>
                    <a:pt x="576" y="12521"/>
                    <a:pt x="0" y="1085"/>
                  </a:cubicBezTo>
                  <a:lnTo>
                    <a:pt x="21573" y="0"/>
                  </a:lnTo>
                  <a:lnTo>
                    <a:pt x="21426" y="21599"/>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52"/>
            <p:cNvSpPr>
              <a:spLocks/>
            </p:cNvSpPr>
            <p:nvPr/>
          </p:nvSpPr>
          <p:spPr bwMode="auto">
            <a:xfrm flipV="1">
              <a:off x="1411" y="3120"/>
              <a:ext cx="144" cy="912"/>
            </a:xfrm>
            <a:custGeom>
              <a:avLst/>
              <a:gdLst>
                <a:gd name="T0" fmla="*/ 144 w 21573"/>
                <a:gd name="T1" fmla="*/ 47 h 21600"/>
                <a:gd name="T2" fmla="*/ 0 w 21573"/>
                <a:gd name="T3" fmla="*/ 912 h 21600"/>
                <a:gd name="T4" fmla="*/ 0 w 21573"/>
                <a:gd name="T5" fmla="*/ 0 h 21600"/>
                <a:gd name="T6" fmla="*/ 0 60000 65536"/>
                <a:gd name="T7" fmla="*/ 0 60000 65536"/>
                <a:gd name="T8" fmla="*/ 0 60000 65536"/>
              </a:gdLst>
              <a:ahLst/>
              <a:cxnLst>
                <a:cxn ang="T6">
                  <a:pos x="T0" y="T1"/>
                </a:cxn>
                <a:cxn ang="T7">
                  <a:pos x="T2" y="T3"/>
                </a:cxn>
                <a:cxn ang="T8">
                  <a:pos x="T4" y="T5"/>
                </a:cxn>
              </a:cxnLst>
              <a:rect l="0" t="0" r="r" b="b"/>
              <a:pathLst>
                <a:path w="21573" h="21600" fill="none" extrusionOk="0">
                  <a:moveTo>
                    <a:pt x="21572" y="1120"/>
                  </a:moveTo>
                  <a:cubicBezTo>
                    <a:pt x="20976" y="12599"/>
                    <a:pt x="11495" y="21600"/>
                    <a:pt x="2" y="21600"/>
                  </a:cubicBezTo>
                  <a:cubicBezTo>
                    <a:pt x="1" y="21600"/>
                    <a:pt x="0" y="21599"/>
                    <a:pt x="0" y="21599"/>
                  </a:cubicBezTo>
                </a:path>
                <a:path w="21573" h="21600" stroke="0" extrusionOk="0">
                  <a:moveTo>
                    <a:pt x="21572" y="1120"/>
                  </a:moveTo>
                  <a:cubicBezTo>
                    <a:pt x="20976" y="12599"/>
                    <a:pt x="11495" y="21600"/>
                    <a:pt x="2" y="21600"/>
                  </a:cubicBezTo>
                  <a:cubicBezTo>
                    <a:pt x="1" y="21600"/>
                    <a:pt x="0" y="21599"/>
                    <a:pt x="0" y="21599"/>
                  </a:cubicBezTo>
                  <a:lnTo>
                    <a:pt x="2" y="0"/>
                  </a:lnTo>
                  <a:lnTo>
                    <a:pt x="21572"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3"/>
            <p:cNvSpPr>
              <a:spLocks noChangeShapeType="1"/>
            </p:cNvSpPr>
            <p:nvPr/>
          </p:nvSpPr>
          <p:spPr bwMode="auto">
            <a:xfrm>
              <a:off x="1555" y="3840"/>
              <a:ext cx="2592" cy="0"/>
            </a:xfrm>
            <a:prstGeom prst="line">
              <a:avLst/>
            </a:prstGeom>
            <a:noFill/>
            <a:ln w="254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AutoShape 54"/>
            <p:cNvSpPr>
              <a:spLocks noChangeArrowheads="1"/>
            </p:cNvSpPr>
            <p:nvPr/>
          </p:nvSpPr>
          <p:spPr bwMode="auto">
            <a:xfrm>
              <a:off x="1603" y="4032"/>
              <a:ext cx="81"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5" name="AutoShape 55"/>
            <p:cNvSpPr>
              <a:spLocks noChangeArrowheads="1"/>
            </p:cNvSpPr>
            <p:nvPr/>
          </p:nvSpPr>
          <p:spPr bwMode="auto">
            <a:xfrm>
              <a:off x="3523" y="4032"/>
              <a:ext cx="81"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6" name="AutoShape 56"/>
            <p:cNvSpPr>
              <a:spLocks noChangeArrowheads="1"/>
            </p:cNvSpPr>
            <p:nvPr/>
          </p:nvSpPr>
          <p:spPr bwMode="auto">
            <a:xfrm>
              <a:off x="3058" y="4032"/>
              <a:ext cx="81"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7" name="AutoShape 57"/>
            <p:cNvSpPr>
              <a:spLocks noChangeArrowheads="1"/>
            </p:cNvSpPr>
            <p:nvPr/>
          </p:nvSpPr>
          <p:spPr bwMode="auto">
            <a:xfrm>
              <a:off x="2563" y="4032"/>
              <a:ext cx="81"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 name="AutoShape 58"/>
            <p:cNvSpPr>
              <a:spLocks noChangeArrowheads="1"/>
            </p:cNvSpPr>
            <p:nvPr/>
          </p:nvSpPr>
          <p:spPr bwMode="auto">
            <a:xfrm>
              <a:off x="2098" y="4032"/>
              <a:ext cx="81"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AutoShape 59"/>
            <p:cNvSpPr>
              <a:spLocks noChangeArrowheads="1"/>
            </p:cNvSpPr>
            <p:nvPr/>
          </p:nvSpPr>
          <p:spPr bwMode="auto">
            <a:xfrm>
              <a:off x="4018" y="4032"/>
              <a:ext cx="81" cy="96"/>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0" name="Line 60"/>
            <p:cNvSpPr>
              <a:spLocks noChangeShapeType="1"/>
            </p:cNvSpPr>
            <p:nvPr/>
          </p:nvSpPr>
          <p:spPr bwMode="auto">
            <a:xfrm flipV="1">
              <a:off x="2851" y="2592"/>
              <a:ext cx="0" cy="13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61"/>
            <p:cNvSpPr>
              <a:spLocks noChangeShapeType="1"/>
            </p:cNvSpPr>
            <p:nvPr/>
          </p:nvSpPr>
          <p:spPr bwMode="auto">
            <a:xfrm>
              <a:off x="1555" y="3504"/>
              <a:ext cx="2592"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62"/>
            <p:cNvSpPr>
              <a:spLocks noChangeShapeType="1"/>
            </p:cNvSpPr>
            <p:nvPr/>
          </p:nvSpPr>
          <p:spPr bwMode="auto">
            <a:xfrm>
              <a:off x="1603" y="3072"/>
              <a:ext cx="2592"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3" name="Object 63"/>
            <p:cNvGraphicFramePr>
              <a:graphicFrameLocks noChangeAspect="1"/>
            </p:cNvGraphicFramePr>
            <p:nvPr/>
          </p:nvGraphicFramePr>
          <p:xfrm>
            <a:off x="4215" y="3361"/>
            <a:ext cx="234" cy="239"/>
          </p:xfrm>
          <a:graphic>
            <a:graphicData uri="http://schemas.openxmlformats.org/presentationml/2006/ole">
              <mc:AlternateContent xmlns:mc="http://schemas.openxmlformats.org/markup-compatibility/2006">
                <mc:Choice xmlns:v="urn:schemas-microsoft-com:vml" Requires="v">
                  <p:oleObj spid="_x0000_s80267" name="公式" r:id="rId39" imgW="215619" imgH="215619" progId="Equation.3">
                    <p:embed/>
                  </p:oleObj>
                </mc:Choice>
                <mc:Fallback>
                  <p:oleObj name="公式" r:id="rId39" imgW="215619" imgH="215619"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215" y="3361"/>
                          <a:ext cx="23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64"/>
            <p:cNvGraphicFramePr>
              <a:graphicFrameLocks noChangeAspect="1"/>
            </p:cNvGraphicFramePr>
            <p:nvPr/>
          </p:nvGraphicFramePr>
          <p:xfrm>
            <a:off x="4229" y="3697"/>
            <a:ext cx="223" cy="239"/>
          </p:xfrm>
          <a:graphic>
            <a:graphicData uri="http://schemas.openxmlformats.org/presentationml/2006/ole">
              <mc:AlternateContent xmlns:mc="http://schemas.openxmlformats.org/markup-compatibility/2006">
                <mc:Choice xmlns:v="urn:schemas-microsoft-com:vml" Requires="v">
                  <p:oleObj spid="_x0000_s80268" name="公式" r:id="rId41" imgW="203024" imgH="215713" progId="Equation.3">
                    <p:embed/>
                  </p:oleObj>
                </mc:Choice>
                <mc:Fallback>
                  <p:oleObj name="公式" r:id="rId41" imgW="203024" imgH="215713"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229" y="3697"/>
                          <a:ext cx="223"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65"/>
            <p:cNvGraphicFramePr>
              <a:graphicFrameLocks noChangeAspect="1"/>
            </p:cNvGraphicFramePr>
            <p:nvPr/>
          </p:nvGraphicFramePr>
          <p:xfrm>
            <a:off x="2803" y="3984"/>
            <a:ext cx="148" cy="192"/>
          </p:xfrm>
          <a:graphic>
            <a:graphicData uri="http://schemas.openxmlformats.org/presentationml/2006/ole">
              <mc:AlternateContent xmlns:mc="http://schemas.openxmlformats.org/markup-compatibility/2006">
                <mc:Choice xmlns:v="urn:schemas-microsoft-com:vml" Requires="v">
                  <p:oleObj spid="_x0000_s80269" name="公式" r:id="rId43" imgW="139579" imgH="177646" progId="Equation.3">
                    <p:embed/>
                  </p:oleObj>
                </mc:Choice>
                <mc:Fallback>
                  <p:oleObj name="公式" r:id="rId43" imgW="139579" imgH="177646"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03" y="3984"/>
                          <a:ext cx="14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Line 66"/>
            <p:cNvSpPr>
              <a:spLocks noChangeShapeType="1"/>
            </p:cNvSpPr>
            <p:nvPr/>
          </p:nvSpPr>
          <p:spPr bwMode="auto">
            <a:xfrm>
              <a:off x="2903" y="4080"/>
              <a:ext cx="14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67"/>
            <p:cNvSpPr>
              <a:spLocks noChangeShapeType="1"/>
            </p:cNvSpPr>
            <p:nvPr/>
          </p:nvSpPr>
          <p:spPr bwMode="auto">
            <a:xfrm>
              <a:off x="2663" y="4080"/>
              <a:ext cx="144"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 name="Text Box 68"/>
          <p:cNvSpPr txBox="1">
            <a:spLocks noChangeArrowheads="1"/>
          </p:cNvSpPr>
          <p:nvPr/>
        </p:nvSpPr>
        <p:spPr bwMode="auto">
          <a:xfrm>
            <a:off x="8400256" y="4365104"/>
            <a:ext cx="304800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ts val="0"/>
              </a:spcBef>
            </a:pPr>
            <a:r>
              <a:rPr lang="zh-CN" altLang="en-US" dirty="0">
                <a:solidFill>
                  <a:srgbClr val="0000FF"/>
                </a:solidFill>
              </a:rPr>
              <a:t>电子的势能曲线呈现</a:t>
            </a:r>
          </a:p>
          <a:p>
            <a:pPr algn="just">
              <a:lnSpc>
                <a:spcPct val="150000"/>
              </a:lnSpc>
              <a:spcBef>
                <a:spcPts val="0"/>
              </a:spcBef>
            </a:pPr>
            <a:r>
              <a:rPr lang="zh-CN" altLang="en-US" dirty="0">
                <a:solidFill>
                  <a:srgbClr val="0000FF"/>
                </a:solidFill>
              </a:rPr>
              <a:t>出相同的周期性。</a:t>
            </a:r>
          </a:p>
        </p:txBody>
      </p:sp>
      <p:sp>
        <p:nvSpPr>
          <p:cNvPr id="69" name="Rectangle 69"/>
          <p:cNvSpPr>
            <a:spLocks noChangeArrowheads="1"/>
          </p:cNvSpPr>
          <p:nvPr/>
        </p:nvSpPr>
        <p:spPr bwMode="auto">
          <a:xfrm>
            <a:off x="911424" y="6072187"/>
            <a:ext cx="10153128" cy="79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solidFill>
                  <a:srgbClr val="0000FF"/>
                </a:solidFill>
              </a:rPr>
              <a:t>周期性势场</a:t>
            </a:r>
            <a:r>
              <a:rPr lang="zh-CN" altLang="en-US" dirty="0"/>
              <a:t> </a:t>
            </a:r>
            <a:r>
              <a:rPr lang="en-US" altLang="zh-CN" dirty="0"/>
              <a:t>—  </a:t>
            </a:r>
            <a:r>
              <a:rPr lang="zh-CN" altLang="en-US" dirty="0"/>
              <a:t>晶体中大量原子的周期性排列， 使晶体内</a:t>
            </a:r>
          </a:p>
          <a:p>
            <a:pPr eaLnBrk="1" hangingPunct="1">
              <a:lnSpc>
                <a:spcPct val="40000"/>
              </a:lnSpc>
              <a:spcBef>
                <a:spcPct val="50000"/>
              </a:spcBef>
            </a:pPr>
            <a:r>
              <a:rPr lang="zh-CN" altLang="en-US" dirty="0"/>
              <a:t>                            形成周期性势场，具有</a:t>
            </a:r>
            <a:r>
              <a:rPr lang="zh-CN" altLang="en-US" dirty="0">
                <a:solidFill>
                  <a:srgbClr val="0000FF"/>
                </a:solidFill>
              </a:rPr>
              <a:t>周期性的势垒</a:t>
            </a:r>
            <a:r>
              <a:rPr lang="zh-CN" altLang="en-US" dirty="0"/>
              <a:t>。</a:t>
            </a:r>
          </a:p>
        </p:txBody>
      </p:sp>
    </p:spTree>
    <p:extLst>
      <p:ext uri="{BB962C8B-B14F-4D97-AF65-F5344CB8AC3E}">
        <p14:creationId xmlns:p14="http://schemas.microsoft.com/office/powerpoint/2010/main" val="220417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left)">
                                      <p:cBhvr>
                                        <p:cTn id="32" dur="5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left)">
                                      <p:cBhvr>
                                        <p:cTn id="3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36" grpId="0" autoUpdateAnimBg="0"/>
      <p:bldP spid="68" grpId="0" autoUpdateAnimBg="0"/>
      <p:bldP spid="6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655840" y="2420888"/>
            <a:ext cx="4638675" cy="3962400"/>
            <a:chOff x="2400" y="960"/>
            <a:chExt cx="2922" cy="2496"/>
          </a:xfrm>
        </p:grpSpPr>
        <p:sp>
          <p:nvSpPr>
            <p:cNvPr id="3" name="Oval 3"/>
            <p:cNvSpPr>
              <a:spLocks noChangeArrowheads="1"/>
            </p:cNvSpPr>
            <p:nvPr/>
          </p:nvSpPr>
          <p:spPr bwMode="auto">
            <a:xfrm>
              <a:off x="3744" y="3118"/>
              <a:ext cx="328" cy="88"/>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4" name="Oval 4"/>
            <p:cNvSpPr>
              <a:spLocks noChangeArrowheads="1"/>
            </p:cNvSpPr>
            <p:nvPr/>
          </p:nvSpPr>
          <p:spPr bwMode="auto">
            <a:xfrm>
              <a:off x="2400" y="2878"/>
              <a:ext cx="2920" cy="568"/>
            </a:xfrm>
            <a:prstGeom prst="ellipse">
              <a:avLst/>
            </a:prstGeom>
            <a:solidFill>
              <a:srgbClr val="CC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 name="Oval 5"/>
            <p:cNvSpPr>
              <a:spLocks noChangeArrowheads="1"/>
            </p:cNvSpPr>
            <p:nvPr/>
          </p:nvSpPr>
          <p:spPr bwMode="auto">
            <a:xfrm>
              <a:off x="2592" y="2974"/>
              <a:ext cx="2584" cy="376"/>
            </a:xfrm>
            <a:prstGeom prst="ellipse">
              <a:avLst/>
            </a:prstGeom>
            <a:solidFill>
              <a:srgbClr val="CC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6" name="Oval 6"/>
            <p:cNvSpPr>
              <a:spLocks noChangeArrowheads="1"/>
            </p:cNvSpPr>
            <p:nvPr/>
          </p:nvSpPr>
          <p:spPr bwMode="auto">
            <a:xfrm>
              <a:off x="3024" y="3070"/>
              <a:ext cx="1768" cy="184"/>
            </a:xfrm>
            <a:prstGeom prst="ellipse">
              <a:avLst/>
            </a:prstGeom>
            <a:solidFill>
              <a:srgbClr val="CC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7" name="Oval 7"/>
            <p:cNvSpPr>
              <a:spLocks noChangeArrowheads="1"/>
            </p:cNvSpPr>
            <p:nvPr/>
          </p:nvSpPr>
          <p:spPr bwMode="auto">
            <a:xfrm>
              <a:off x="3744" y="3118"/>
              <a:ext cx="328" cy="88"/>
            </a:xfrm>
            <a:prstGeom prst="ellipse">
              <a:avLst/>
            </a:prstGeom>
            <a:solidFill>
              <a:srgbClr val="FF00FF"/>
            </a:solidFill>
            <a:ln w="127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grpSp>
          <p:nvGrpSpPr>
            <p:cNvPr id="8" name="Group 8"/>
            <p:cNvGrpSpPr>
              <a:grpSpLocks/>
            </p:cNvGrpSpPr>
            <p:nvPr/>
          </p:nvGrpSpPr>
          <p:grpSpPr bwMode="auto">
            <a:xfrm>
              <a:off x="4175" y="1098"/>
              <a:ext cx="1147" cy="1533"/>
              <a:chOff x="4322" y="1488"/>
              <a:chExt cx="1147" cy="1533"/>
            </a:xfrm>
          </p:grpSpPr>
          <p:sp>
            <p:nvSpPr>
              <p:cNvPr id="25" name="Arc 9"/>
              <p:cNvSpPr>
                <a:spLocks/>
              </p:cNvSpPr>
              <p:nvPr/>
            </p:nvSpPr>
            <p:spPr bwMode="auto">
              <a:xfrm>
                <a:off x="4322" y="1488"/>
                <a:ext cx="1143" cy="866"/>
              </a:xfrm>
              <a:custGeom>
                <a:avLst/>
                <a:gdLst>
                  <a:gd name="T0" fmla="*/ 1143 w 18376"/>
                  <a:gd name="T1" fmla="*/ 786 h 21600"/>
                  <a:gd name="T2" fmla="*/ 0 w 18376"/>
                  <a:gd name="T3" fmla="*/ 782 h 21600"/>
                  <a:gd name="T4" fmla="*/ 578 w 18376"/>
                  <a:gd name="T5" fmla="*/ 0 h 21600"/>
                  <a:gd name="T6" fmla="*/ 0 60000 65536"/>
                  <a:gd name="T7" fmla="*/ 0 60000 65536"/>
                  <a:gd name="T8" fmla="*/ 0 60000 65536"/>
                </a:gdLst>
                <a:ahLst/>
                <a:cxnLst>
                  <a:cxn ang="T6">
                    <a:pos x="T0" y="T1"/>
                  </a:cxn>
                  <a:cxn ang="T7">
                    <a:pos x="T2" y="T3"/>
                  </a:cxn>
                  <a:cxn ang="T8">
                    <a:pos x="T4" y="T5"/>
                  </a:cxn>
                </a:cxnLst>
                <a:rect l="0" t="0" r="r" b="b"/>
                <a:pathLst>
                  <a:path w="18376" h="21600" fill="none" extrusionOk="0">
                    <a:moveTo>
                      <a:pt x="18376" y="19595"/>
                    </a:moveTo>
                    <a:cubicBezTo>
                      <a:pt x="15528" y="20915"/>
                      <a:pt x="12427" y="21600"/>
                      <a:pt x="9288" y="21600"/>
                    </a:cubicBezTo>
                    <a:cubicBezTo>
                      <a:pt x="6074" y="21600"/>
                      <a:pt x="2901" y="20882"/>
                      <a:pt x="-1" y="19501"/>
                    </a:cubicBezTo>
                  </a:path>
                  <a:path w="18376" h="21600" stroke="0" extrusionOk="0">
                    <a:moveTo>
                      <a:pt x="18376" y="19595"/>
                    </a:moveTo>
                    <a:cubicBezTo>
                      <a:pt x="15528" y="20915"/>
                      <a:pt x="12427" y="21600"/>
                      <a:pt x="9288" y="21600"/>
                    </a:cubicBezTo>
                    <a:cubicBezTo>
                      <a:pt x="6074" y="21600"/>
                      <a:pt x="2901" y="20882"/>
                      <a:pt x="-1" y="19501"/>
                    </a:cubicBezTo>
                    <a:lnTo>
                      <a:pt x="9288" y="0"/>
                    </a:lnTo>
                    <a:lnTo>
                      <a:pt x="18376" y="19595"/>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10"/>
              <p:cNvSpPr>
                <a:spLocks/>
              </p:cNvSpPr>
              <p:nvPr/>
            </p:nvSpPr>
            <p:spPr bwMode="auto">
              <a:xfrm>
                <a:off x="4327" y="2155"/>
                <a:ext cx="1142" cy="866"/>
              </a:xfrm>
              <a:custGeom>
                <a:avLst/>
                <a:gdLst>
                  <a:gd name="T0" fmla="*/ 0 w 18357"/>
                  <a:gd name="T1" fmla="*/ 82 h 21600"/>
                  <a:gd name="T2" fmla="*/ 1142 w 18357"/>
                  <a:gd name="T3" fmla="*/ 82 h 21600"/>
                  <a:gd name="T4" fmla="*/ 571 w 18357"/>
                  <a:gd name="T5" fmla="*/ 866 h 21600"/>
                  <a:gd name="T6" fmla="*/ 0 60000 65536"/>
                  <a:gd name="T7" fmla="*/ 0 60000 65536"/>
                  <a:gd name="T8" fmla="*/ 0 60000 65536"/>
                </a:gdLst>
                <a:ahLst/>
                <a:cxnLst>
                  <a:cxn ang="T6">
                    <a:pos x="T0" y="T1"/>
                  </a:cxn>
                  <a:cxn ang="T7">
                    <a:pos x="T2" y="T3"/>
                  </a:cxn>
                  <a:cxn ang="T8">
                    <a:pos x="T4" y="T5"/>
                  </a:cxn>
                </a:cxnLst>
                <a:rect l="0" t="0" r="r" b="b"/>
                <a:pathLst>
                  <a:path w="18357" h="21600" fill="none" extrusionOk="0">
                    <a:moveTo>
                      <a:pt x="0" y="2050"/>
                    </a:moveTo>
                    <a:cubicBezTo>
                      <a:pt x="2873" y="699"/>
                      <a:pt x="6009" y="0"/>
                      <a:pt x="9185" y="0"/>
                    </a:cubicBezTo>
                    <a:cubicBezTo>
                      <a:pt x="12355" y="0"/>
                      <a:pt x="15486" y="697"/>
                      <a:pt x="18356" y="2044"/>
                    </a:cubicBezTo>
                  </a:path>
                  <a:path w="18357" h="21600" stroke="0" extrusionOk="0">
                    <a:moveTo>
                      <a:pt x="0" y="2050"/>
                    </a:moveTo>
                    <a:cubicBezTo>
                      <a:pt x="2873" y="699"/>
                      <a:pt x="6009" y="0"/>
                      <a:pt x="9185" y="0"/>
                    </a:cubicBezTo>
                    <a:cubicBezTo>
                      <a:pt x="12355" y="0"/>
                      <a:pt x="15486" y="697"/>
                      <a:pt x="18356" y="2044"/>
                    </a:cubicBezTo>
                    <a:lnTo>
                      <a:pt x="9185" y="21600"/>
                    </a:lnTo>
                    <a:lnTo>
                      <a:pt x="0" y="205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11"/>
            <p:cNvSpPr>
              <a:spLocks noChangeShapeType="1"/>
            </p:cNvSpPr>
            <p:nvPr/>
          </p:nvSpPr>
          <p:spPr bwMode="auto">
            <a:xfrm>
              <a:off x="4416" y="1398"/>
              <a:ext cx="0" cy="399"/>
            </a:xfrm>
            <a:prstGeom prst="line">
              <a:avLst/>
            </a:prstGeom>
            <a:noFill/>
            <a:ln w="254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2"/>
            <p:cNvSpPr>
              <a:spLocks noChangeShapeType="1"/>
            </p:cNvSpPr>
            <p:nvPr/>
          </p:nvSpPr>
          <p:spPr bwMode="auto">
            <a:xfrm>
              <a:off x="4416" y="1930"/>
              <a:ext cx="336" cy="999"/>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3"/>
            <p:cNvSpPr>
              <a:spLocks noChangeShapeType="1"/>
            </p:cNvSpPr>
            <p:nvPr/>
          </p:nvSpPr>
          <p:spPr bwMode="auto">
            <a:xfrm>
              <a:off x="5088" y="1398"/>
              <a:ext cx="0" cy="399"/>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4"/>
            <p:cNvSpPr>
              <a:spLocks noChangeShapeType="1"/>
            </p:cNvSpPr>
            <p:nvPr/>
          </p:nvSpPr>
          <p:spPr bwMode="auto">
            <a:xfrm flipH="1">
              <a:off x="4752" y="1964"/>
              <a:ext cx="336" cy="965"/>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Group 15"/>
            <p:cNvGrpSpPr>
              <a:grpSpLocks/>
            </p:cNvGrpSpPr>
            <p:nvPr/>
          </p:nvGrpSpPr>
          <p:grpSpPr bwMode="auto">
            <a:xfrm>
              <a:off x="4512" y="1364"/>
              <a:ext cx="480" cy="1798"/>
              <a:chOff x="4659" y="1754"/>
              <a:chExt cx="480" cy="1798"/>
            </a:xfrm>
          </p:grpSpPr>
          <p:sp>
            <p:nvSpPr>
              <p:cNvPr id="17" name="Line 16"/>
              <p:cNvSpPr>
                <a:spLocks noChangeShapeType="1"/>
              </p:cNvSpPr>
              <p:nvPr/>
            </p:nvSpPr>
            <p:spPr bwMode="auto">
              <a:xfrm>
                <a:off x="4659" y="1754"/>
                <a:ext cx="0" cy="400"/>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7"/>
              <p:cNvSpPr>
                <a:spLocks noChangeShapeType="1"/>
              </p:cNvSpPr>
              <p:nvPr/>
            </p:nvSpPr>
            <p:spPr bwMode="auto">
              <a:xfrm>
                <a:off x="5043" y="1754"/>
                <a:ext cx="0" cy="400"/>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8"/>
              <p:cNvSpPr>
                <a:spLocks noChangeShapeType="1"/>
              </p:cNvSpPr>
              <p:nvPr/>
            </p:nvSpPr>
            <p:spPr bwMode="auto">
              <a:xfrm>
                <a:off x="4659" y="2354"/>
                <a:ext cx="240" cy="1165"/>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9"/>
              <p:cNvSpPr>
                <a:spLocks noChangeShapeType="1"/>
              </p:cNvSpPr>
              <p:nvPr/>
            </p:nvSpPr>
            <p:spPr bwMode="auto">
              <a:xfrm flipH="1">
                <a:off x="4899" y="2354"/>
                <a:ext cx="240" cy="1198"/>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20"/>
              <p:cNvSpPr>
                <a:spLocks noChangeShapeType="1"/>
              </p:cNvSpPr>
              <p:nvPr/>
            </p:nvSpPr>
            <p:spPr bwMode="auto">
              <a:xfrm>
                <a:off x="4755" y="1754"/>
                <a:ext cx="0" cy="400"/>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1"/>
              <p:cNvSpPr>
                <a:spLocks noChangeShapeType="1"/>
              </p:cNvSpPr>
              <p:nvPr/>
            </p:nvSpPr>
            <p:spPr bwMode="auto">
              <a:xfrm>
                <a:off x="5139" y="1754"/>
                <a:ext cx="0" cy="400"/>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2"/>
              <p:cNvSpPr>
                <a:spLocks noChangeShapeType="1"/>
              </p:cNvSpPr>
              <p:nvPr/>
            </p:nvSpPr>
            <p:spPr bwMode="auto">
              <a:xfrm>
                <a:off x="4755" y="2354"/>
                <a:ext cx="144" cy="1165"/>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3"/>
              <p:cNvSpPr>
                <a:spLocks noChangeShapeType="1"/>
              </p:cNvSpPr>
              <p:nvPr/>
            </p:nvSpPr>
            <p:spPr bwMode="auto">
              <a:xfrm flipH="1">
                <a:off x="4899" y="2354"/>
                <a:ext cx="144" cy="1165"/>
              </a:xfrm>
              <a:prstGeom prst="line">
                <a:avLst/>
              </a:prstGeom>
              <a:noFill/>
              <a:ln w="254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Rectangle 24" descr="浅色横线"/>
            <p:cNvSpPr>
              <a:spLocks noChangeArrowheads="1"/>
            </p:cNvSpPr>
            <p:nvPr/>
          </p:nvSpPr>
          <p:spPr bwMode="auto">
            <a:xfrm rot="1620000">
              <a:off x="4269" y="1098"/>
              <a:ext cx="1008" cy="96"/>
            </a:xfrm>
            <a:prstGeom prst="rect">
              <a:avLst/>
            </a:prstGeom>
            <a:pattFill prst="ltHorz">
              <a:fgClr>
                <a:schemeClr val="accent1"/>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15" name="Line 25"/>
            <p:cNvSpPr>
              <a:spLocks noChangeShapeType="1"/>
            </p:cNvSpPr>
            <p:nvPr/>
          </p:nvSpPr>
          <p:spPr bwMode="auto">
            <a:xfrm>
              <a:off x="4302" y="960"/>
              <a:ext cx="898" cy="45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26"/>
            <p:cNvSpPr>
              <a:spLocks noChangeArrowheads="1"/>
            </p:cNvSpPr>
            <p:nvPr/>
          </p:nvSpPr>
          <p:spPr bwMode="auto">
            <a:xfrm>
              <a:off x="2784" y="2822"/>
              <a:ext cx="110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en-US" altLang="zh-CN" sz="6000">
                  <a:solidFill>
                    <a:srgbClr val="FF0066"/>
                  </a:solidFill>
                  <a:ea typeface="宋体" panose="02010600030101010101" pitchFamily="2" charset="-122"/>
                </a:rPr>
                <a:t>CD</a:t>
              </a:r>
            </a:p>
          </p:txBody>
        </p:sp>
      </p:grpSp>
      <p:sp>
        <p:nvSpPr>
          <p:cNvPr id="27" name="Rectangle 27"/>
          <p:cNvSpPr>
            <a:spLocks noChangeArrowheads="1"/>
          </p:cNvSpPr>
          <p:nvPr/>
        </p:nvSpPr>
        <p:spPr bwMode="auto">
          <a:xfrm>
            <a:off x="191344" y="836712"/>
            <a:ext cx="11881320" cy="111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en-US" altLang="zh-CN" dirty="0">
                <a:latin typeface="楷体_GB2312" pitchFamily="49" charset="-122"/>
              </a:rPr>
              <a:t>4</a:t>
            </a:r>
            <a:r>
              <a:rPr lang="zh-CN" altLang="en-US" dirty="0">
                <a:latin typeface="楷体_GB2312" pitchFamily="49" charset="-122"/>
              </a:rPr>
              <a:t>）</a:t>
            </a:r>
            <a:r>
              <a:rPr lang="zh-CN" altLang="en-US" dirty="0">
                <a:solidFill>
                  <a:srgbClr val="0000FF"/>
                </a:solidFill>
                <a:latin typeface="楷体_GB2312" pitchFamily="49" charset="-122"/>
              </a:rPr>
              <a:t>激光信息存储  </a:t>
            </a:r>
            <a:r>
              <a:rPr lang="zh-CN" altLang="en-US" dirty="0">
                <a:latin typeface="楷体_GB2312" pitchFamily="49" charset="-122"/>
              </a:rPr>
              <a:t>应用激光单色性好、相干性好的特点</a:t>
            </a:r>
            <a:r>
              <a:rPr lang="zh-CN" altLang="en-US" dirty="0" smtClean="0">
                <a:latin typeface="楷体_GB2312" pitchFamily="49" charset="-122"/>
              </a:rPr>
              <a:t>，可以</a:t>
            </a:r>
            <a:r>
              <a:rPr lang="zh-CN" altLang="en-US" dirty="0">
                <a:latin typeface="楷体_GB2312" pitchFamily="49" charset="-122"/>
              </a:rPr>
              <a:t>使激光汇聚于一个非常小的点上。</a:t>
            </a:r>
            <a:endParaRPr lang="zh-CN" altLang="en-US" dirty="0">
              <a:solidFill>
                <a:srgbClr val="0000FF"/>
              </a:solidFill>
              <a:latin typeface="楷体_GB2312" pitchFamily="49" charset="-122"/>
            </a:endParaRPr>
          </a:p>
        </p:txBody>
      </p:sp>
      <p:sp>
        <p:nvSpPr>
          <p:cNvPr id="28" name="Rectangle 28"/>
          <p:cNvSpPr>
            <a:spLocks noChangeArrowheads="1"/>
          </p:cNvSpPr>
          <p:nvPr/>
        </p:nvSpPr>
        <p:spPr bwMode="auto">
          <a:xfrm>
            <a:off x="407368" y="2204864"/>
            <a:ext cx="6324600" cy="166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indent="490538"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zh-CN" altLang="en-US" dirty="0">
                <a:latin typeface="楷体_GB2312" pitchFamily="49" charset="-122"/>
              </a:rPr>
              <a:t>激光防伪标志；激光手术刀；激光通讯</a:t>
            </a:r>
          </a:p>
          <a:p>
            <a:pPr algn="just">
              <a:lnSpc>
                <a:spcPct val="150000"/>
              </a:lnSpc>
            </a:pPr>
            <a:r>
              <a:rPr lang="zh-CN" altLang="en-US" dirty="0">
                <a:latin typeface="楷体_GB2312" pitchFamily="49" charset="-122"/>
              </a:rPr>
              <a:t>（光纤通讯）；激光光谱分析；</a:t>
            </a:r>
          </a:p>
          <a:p>
            <a:pPr algn="just">
              <a:lnSpc>
                <a:spcPct val="150000"/>
              </a:lnSpc>
            </a:pPr>
            <a:r>
              <a:rPr lang="zh-CN" altLang="en-US" dirty="0">
                <a:latin typeface="楷体_GB2312" pitchFamily="49" charset="-122"/>
              </a:rPr>
              <a:t>激光全息术；干涉记录；衍射再现。</a:t>
            </a:r>
          </a:p>
        </p:txBody>
      </p:sp>
    </p:spTree>
    <p:extLst>
      <p:ext uri="{BB962C8B-B14F-4D97-AF65-F5344CB8AC3E}">
        <p14:creationId xmlns:p14="http://schemas.microsoft.com/office/powerpoint/2010/main" val="30934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P spid="2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88640"/>
            <a:ext cx="3124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solidFill>
                  <a:schemeClr val="tx2"/>
                </a:solidFill>
              </a:rPr>
              <a:t>六 </a:t>
            </a:r>
            <a:r>
              <a:rPr lang="zh-CN" altLang="en-US" dirty="0"/>
              <a:t>、</a:t>
            </a:r>
            <a:r>
              <a:rPr lang="zh-CN" altLang="en-US" dirty="0">
                <a:solidFill>
                  <a:schemeClr val="tx2"/>
                </a:solidFill>
              </a:rPr>
              <a:t> 激光器</a:t>
            </a:r>
          </a:p>
        </p:txBody>
      </p:sp>
      <p:sp>
        <p:nvSpPr>
          <p:cNvPr id="3" name="Rectangle 3"/>
          <p:cNvSpPr>
            <a:spLocks noChangeArrowheads="1"/>
          </p:cNvSpPr>
          <p:nvPr/>
        </p:nvSpPr>
        <p:spPr bwMode="auto">
          <a:xfrm>
            <a:off x="695400" y="1412776"/>
            <a:ext cx="11305256"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buClr>
                <a:schemeClr val="accent2"/>
              </a:buClr>
              <a:buFont typeface="Monotype Sorts" pitchFamily="2" charset="2"/>
              <a:buNone/>
            </a:pPr>
            <a:r>
              <a:rPr lang="zh-CN" altLang="en-US" dirty="0">
                <a:solidFill>
                  <a:srgbClr val="0000FF"/>
                </a:solidFill>
              </a:rPr>
              <a:t>工作物质：</a:t>
            </a:r>
            <a:r>
              <a:rPr lang="zh-CN" altLang="en-US" dirty="0"/>
              <a:t>具有适当的能级结构，可产生受激辐射光放大。</a:t>
            </a:r>
          </a:p>
          <a:p>
            <a:pPr algn="just" eaLnBrk="1" hangingPunct="1">
              <a:lnSpc>
                <a:spcPct val="150000"/>
              </a:lnSpc>
              <a:spcBef>
                <a:spcPts val="0"/>
              </a:spcBef>
              <a:buClr>
                <a:schemeClr val="accent2"/>
              </a:buClr>
              <a:buFont typeface="Monotype Sorts" pitchFamily="2" charset="2"/>
              <a:buNone/>
            </a:pPr>
            <a:r>
              <a:rPr lang="zh-CN" altLang="en-US" dirty="0">
                <a:solidFill>
                  <a:srgbClr val="0000FF"/>
                </a:solidFill>
              </a:rPr>
              <a:t>激励能源：</a:t>
            </a:r>
            <a:r>
              <a:rPr lang="zh-CN" altLang="en-US" dirty="0"/>
              <a:t>供给能量，使粒子数反转，达到产生激光所</a:t>
            </a:r>
            <a:r>
              <a:rPr lang="zh-CN" altLang="en-US" dirty="0" smtClean="0"/>
              <a:t>需的</a:t>
            </a:r>
            <a:r>
              <a:rPr lang="zh-CN" altLang="en-US" dirty="0"/>
              <a:t>阈值条件。</a:t>
            </a:r>
          </a:p>
          <a:p>
            <a:pPr algn="just" eaLnBrk="1" hangingPunct="1">
              <a:lnSpc>
                <a:spcPct val="150000"/>
              </a:lnSpc>
              <a:spcBef>
                <a:spcPts val="0"/>
              </a:spcBef>
              <a:buClr>
                <a:schemeClr val="accent2"/>
              </a:buClr>
              <a:buFont typeface="Monotype Sorts" pitchFamily="2" charset="2"/>
              <a:buNone/>
            </a:pPr>
            <a:r>
              <a:rPr lang="zh-CN" altLang="en-US" dirty="0">
                <a:solidFill>
                  <a:srgbClr val="0000FF"/>
                </a:solidFill>
              </a:rPr>
              <a:t>谐  振 腔：</a:t>
            </a:r>
            <a:r>
              <a:rPr lang="zh-CN" altLang="en-US" dirty="0"/>
              <a:t>产生与维持光振荡，选方向，选频率。</a:t>
            </a:r>
          </a:p>
        </p:txBody>
      </p:sp>
      <p:sp>
        <p:nvSpPr>
          <p:cNvPr id="4" name="Text Box 4"/>
          <p:cNvSpPr txBox="1">
            <a:spLocks noChangeArrowheads="1"/>
          </p:cNvSpPr>
          <p:nvPr/>
        </p:nvSpPr>
        <p:spPr bwMode="auto">
          <a:xfrm>
            <a:off x="263352" y="3284984"/>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2</a:t>
            </a:r>
            <a:r>
              <a:rPr lang="zh-CN" altLang="en-US"/>
              <a:t> 、激光器的分类</a:t>
            </a:r>
            <a:r>
              <a:rPr lang="en-US" altLang="zh-CN"/>
              <a:t>:</a:t>
            </a:r>
          </a:p>
        </p:txBody>
      </p:sp>
      <p:sp>
        <p:nvSpPr>
          <p:cNvPr id="5" name="Text Box 5"/>
          <p:cNvSpPr txBox="1">
            <a:spLocks noChangeArrowheads="1"/>
          </p:cNvSpPr>
          <p:nvPr/>
        </p:nvSpPr>
        <p:spPr bwMode="auto">
          <a:xfrm>
            <a:off x="3071664" y="3284984"/>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根据工作物质的不同，可分为</a:t>
            </a:r>
            <a:r>
              <a:rPr lang="en-US" altLang="zh-CN" dirty="0"/>
              <a:t>:</a:t>
            </a:r>
          </a:p>
        </p:txBody>
      </p:sp>
      <p:sp>
        <p:nvSpPr>
          <p:cNvPr id="6" name="Text Box 6"/>
          <p:cNvSpPr txBox="1">
            <a:spLocks noChangeArrowheads="1"/>
          </p:cNvSpPr>
          <p:nvPr/>
        </p:nvSpPr>
        <p:spPr bwMode="auto">
          <a:xfrm>
            <a:off x="2063552" y="3789040"/>
            <a:ext cx="647700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a:solidFill>
                  <a:srgbClr val="0000FF"/>
                </a:solidFill>
              </a:rPr>
              <a:t>固体激光器		气体激光器</a:t>
            </a:r>
          </a:p>
          <a:p>
            <a:pPr algn="just" eaLnBrk="1" hangingPunct="1">
              <a:lnSpc>
                <a:spcPct val="150000"/>
              </a:lnSpc>
              <a:spcBef>
                <a:spcPts val="0"/>
              </a:spcBef>
            </a:pPr>
            <a:r>
              <a:rPr lang="zh-CN" altLang="en-US">
                <a:solidFill>
                  <a:srgbClr val="0000FF"/>
                </a:solidFill>
              </a:rPr>
              <a:t>液体激光器		半导体激光器</a:t>
            </a:r>
          </a:p>
        </p:txBody>
      </p:sp>
      <p:sp>
        <p:nvSpPr>
          <p:cNvPr id="7" name="Text Box 7"/>
          <p:cNvSpPr txBox="1">
            <a:spLocks noChangeArrowheads="1"/>
          </p:cNvSpPr>
          <p:nvPr/>
        </p:nvSpPr>
        <p:spPr bwMode="auto">
          <a:xfrm>
            <a:off x="407368" y="5157192"/>
            <a:ext cx="433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a:t>3</a:t>
            </a:r>
            <a:r>
              <a:rPr lang="zh-CN" altLang="en-US"/>
              <a:t> 、常见的激光器：</a:t>
            </a:r>
          </a:p>
        </p:txBody>
      </p:sp>
      <p:sp>
        <p:nvSpPr>
          <p:cNvPr id="8" name="Rectangle 8"/>
          <p:cNvSpPr>
            <a:spLocks noChangeArrowheads="1"/>
          </p:cNvSpPr>
          <p:nvPr/>
        </p:nvSpPr>
        <p:spPr bwMode="auto">
          <a:xfrm>
            <a:off x="119336" y="836712"/>
            <a:ext cx="502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en-US" altLang="zh-CN" dirty="0">
                <a:solidFill>
                  <a:schemeClr val="tx2"/>
                </a:solidFill>
              </a:rPr>
              <a:t>1</a:t>
            </a:r>
            <a:r>
              <a:rPr lang="zh-CN" altLang="en-US" dirty="0"/>
              <a:t> 、激光器三个基本部分：</a:t>
            </a:r>
          </a:p>
        </p:txBody>
      </p:sp>
      <p:sp>
        <p:nvSpPr>
          <p:cNvPr id="9" name="Rectangle 9"/>
          <p:cNvSpPr>
            <a:spLocks noChangeArrowheads="1"/>
          </p:cNvSpPr>
          <p:nvPr/>
        </p:nvSpPr>
        <p:spPr bwMode="auto">
          <a:xfrm>
            <a:off x="1775520" y="5990139"/>
            <a:ext cx="7777162"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pPr>
            <a:r>
              <a:rPr lang="zh-CN" altLang="en-US" dirty="0">
                <a:solidFill>
                  <a:schemeClr val="tx2"/>
                </a:solidFill>
                <a:latin typeface="楷体_GB2312" pitchFamily="49" charset="-122"/>
              </a:rPr>
              <a:t>红宝石激光器、 </a:t>
            </a:r>
            <a:r>
              <a:rPr lang="zh-CN" altLang="en-US" dirty="0">
                <a:latin typeface="楷体_GB2312" pitchFamily="49" charset="-122"/>
              </a:rPr>
              <a:t>氦氖激光器、二氧化碳激光器、氩离子激光器、染料激光器、钕玻璃激光器、半导体激光器等</a:t>
            </a:r>
          </a:p>
        </p:txBody>
      </p:sp>
    </p:spTree>
    <p:extLst>
      <p:ext uri="{BB962C8B-B14F-4D97-AF65-F5344CB8AC3E}">
        <p14:creationId xmlns:p14="http://schemas.microsoft.com/office/powerpoint/2010/main" val="132189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utoUpdateAnimBg="0"/>
      <p:bldP spid="5" grpId="0" autoUpdateAnimBg="0"/>
      <p:bldP spid="6" grpId="0" autoUpdateAnimBg="0"/>
      <p:bldP spid="7" grpId="0" autoUpdateAnimBg="0"/>
      <p:bldP spid="8" grpId="0" autoUpdateAnimBg="0"/>
      <p:bldP spid="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88640"/>
            <a:ext cx="3657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r>
              <a:rPr lang="en-US" altLang="zh-CN" dirty="0">
                <a:solidFill>
                  <a:schemeClr val="tx2"/>
                </a:solidFill>
              </a:rPr>
              <a:t>1</a:t>
            </a:r>
            <a:r>
              <a:rPr lang="zh-CN" altLang="en-US" dirty="0">
                <a:solidFill>
                  <a:schemeClr val="tx2"/>
                </a:solidFill>
              </a:rPr>
              <a:t>） 红宝石激光器：</a:t>
            </a:r>
          </a:p>
        </p:txBody>
      </p:sp>
      <p:grpSp>
        <p:nvGrpSpPr>
          <p:cNvPr id="3" name="Group 3"/>
          <p:cNvGrpSpPr>
            <a:grpSpLocks/>
          </p:cNvGrpSpPr>
          <p:nvPr/>
        </p:nvGrpSpPr>
        <p:grpSpPr bwMode="auto">
          <a:xfrm>
            <a:off x="2671564" y="4101976"/>
            <a:ext cx="6989763" cy="2303463"/>
            <a:chOff x="768" y="2373"/>
            <a:chExt cx="4403" cy="1451"/>
          </a:xfrm>
        </p:grpSpPr>
        <p:grpSp>
          <p:nvGrpSpPr>
            <p:cNvPr id="4" name="Group 4"/>
            <p:cNvGrpSpPr>
              <a:grpSpLocks/>
            </p:cNvGrpSpPr>
            <p:nvPr/>
          </p:nvGrpSpPr>
          <p:grpSpPr bwMode="auto">
            <a:xfrm>
              <a:off x="1166" y="2568"/>
              <a:ext cx="1529" cy="1138"/>
              <a:chOff x="1110" y="2260"/>
              <a:chExt cx="2073" cy="1703"/>
            </a:xfrm>
          </p:grpSpPr>
          <p:sp>
            <p:nvSpPr>
              <p:cNvPr id="48" name="Line 5"/>
              <p:cNvSpPr>
                <a:spLocks noChangeShapeType="1"/>
              </p:cNvSpPr>
              <p:nvPr/>
            </p:nvSpPr>
            <p:spPr bwMode="auto">
              <a:xfrm>
                <a:off x="1110" y="2260"/>
                <a:ext cx="207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6"/>
              <p:cNvSpPr>
                <a:spLocks noChangeShapeType="1"/>
              </p:cNvSpPr>
              <p:nvPr/>
            </p:nvSpPr>
            <p:spPr bwMode="auto">
              <a:xfrm>
                <a:off x="1110" y="2729"/>
                <a:ext cx="207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7"/>
              <p:cNvSpPr>
                <a:spLocks noChangeShapeType="1"/>
              </p:cNvSpPr>
              <p:nvPr/>
            </p:nvSpPr>
            <p:spPr bwMode="auto">
              <a:xfrm>
                <a:off x="1110" y="3963"/>
                <a:ext cx="207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8"/>
              <p:cNvSpPr>
                <a:spLocks noChangeShapeType="1"/>
              </p:cNvSpPr>
              <p:nvPr/>
            </p:nvSpPr>
            <p:spPr bwMode="auto">
              <a:xfrm flipV="1">
                <a:off x="1542" y="2260"/>
                <a:ext cx="0" cy="1703"/>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9"/>
              <p:cNvSpPr>
                <a:spLocks noChangeShapeType="1"/>
              </p:cNvSpPr>
              <p:nvPr/>
            </p:nvSpPr>
            <p:spPr bwMode="auto">
              <a:xfrm>
                <a:off x="1945" y="2260"/>
                <a:ext cx="0" cy="469"/>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0"/>
              <p:cNvSpPr>
                <a:spLocks noChangeShapeType="1"/>
              </p:cNvSpPr>
              <p:nvPr/>
            </p:nvSpPr>
            <p:spPr bwMode="auto">
              <a:xfrm>
                <a:off x="2664" y="2729"/>
                <a:ext cx="0" cy="123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 name="Rectangle 11"/>
            <p:cNvSpPr>
              <a:spLocks noChangeArrowheads="1"/>
            </p:cNvSpPr>
            <p:nvPr/>
          </p:nvSpPr>
          <p:spPr bwMode="auto">
            <a:xfrm>
              <a:off x="878" y="2436"/>
              <a:ext cx="3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E</a:t>
              </a:r>
              <a:r>
                <a:rPr lang="en-US" altLang="zh-CN" sz="2000" b="0" baseline="-25000"/>
                <a:t>3</a:t>
              </a:r>
            </a:p>
          </p:txBody>
        </p:sp>
        <p:sp>
          <p:nvSpPr>
            <p:cNvPr id="6" name="Rectangle 12"/>
            <p:cNvSpPr>
              <a:spLocks noChangeArrowheads="1"/>
            </p:cNvSpPr>
            <p:nvPr/>
          </p:nvSpPr>
          <p:spPr bwMode="auto">
            <a:xfrm>
              <a:off x="878" y="2738"/>
              <a:ext cx="3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E</a:t>
              </a:r>
              <a:r>
                <a:rPr lang="en-US" altLang="zh-CN" sz="2000" b="0" baseline="-25000"/>
                <a:t>2</a:t>
              </a:r>
            </a:p>
          </p:txBody>
        </p:sp>
        <p:sp>
          <p:nvSpPr>
            <p:cNvPr id="7" name="Rectangle 13"/>
            <p:cNvSpPr>
              <a:spLocks noChangeArrowheads="1"/>
            </p:cNvSpPr>
            <p:nvPr/>
          </p:nvSpPr>
          <p:spPr bwMode="auto">
            <a:xfrm>
              <a:off x="890" y="3571"/>
              <a:ext cx="4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E</a:t>
              </a:r>
              <a:r>
                <a:rPr lang="en-US" altLang="zh-CN" sz="2000" b="0" baseline="-25000"/>
                <a:t>1</a:t>
              </a:r>
            </a:p>
          </p:txBody>
        </p:sp>
        <p:sp>
          <p:nvSpPr>
            <p:cNvPr id="8" name="Rectangle 14"/>
            <p:cNvSpPr>
              <a:spLocks noChangeArrowheads="1"/>
            </p:cNvSpPr>
            <p:nvPr/>
          </p:nvSpPr>
          <p:spPr bwMode="auto">
            <a:xfrm>
              <a:off x="2656" y="2373"/>
              <a:ext cx="3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n</a:t>
              </a:r>
              <a:r>
                <a:rPr lang="en-US" altLang="zh-CN" sz="2000" b="0" baseline="-25000"/>
                <a:t>3</a:t>
              </a:r>
            </a:p>
          </p:txBody>
        </p:sp>
        <p:sp>
          <p:nvSpPr>
            <p:cNvPr id="9" name="Rectangle 15"/>
            <p:cNvSpPr>
              <a:spLocks noChangeArrowheads="1"/>
            </p:cNvSpPr>
            <p:nvPr/>
          </p:nvSpPr>
          <p:spPr bwMode="auto">
            <a:xfrm>
              <a:off x="2647" y="2802"/>
              <a:ext cx="4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n</a:t>
              </a:r>
              <a:r>
                <a:rPr lang="en-US" altLang="zh-CN" sz="2000" b="0" baseline="-25000"/>
                <a:t>2</a:t>
              </a:r>
            </a:p>
          </p:txBody>
        </p:sp>
        <p:sp>
          <p:nvSpPr>
            <p:cNvPr id="10" name="Rectangle 16"/>
            <p:cNvSpPr>
              <a:spLocks noChangeArrowheads="1"/>
            </p:cNvSpPr>
            <p:nvPr/>
          </p:nvSpPr>
          <p:spPr bwMode="auto">
            <a:xfrm>
              <a:off x="2667" y="3574"/>
              <a:ext cx="3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n</a:t>
              </a:r>
              <a:r>
                <a:rPr lang="en-US" altLang="zh-CN" sz="2000" b="0" baseline="-25000"/>
                <a:t>1</a:t>
              </a:r>
            </a:p>
          </p:txBody>
        </p:sp>
        <p:sp>
          <p:nvSpPr>
            <p:cNvPr id="11" name="Rectangle 17"/>
            <p:cNvSpPr>
              <a:spLocks noChangeArrowheads="1"/>
            </p:cNvSpPr>
            <p:nvPr/>
          </p:nvSpPr>
          <p:spPr bwMode="auto">
            <a:xfrm>
              <a:off x="771" y="3048"/>
              <a:ext cx="7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000"/>
                <a:t>激励</a:t>
              </a:r>
            </a:p>
          </p:txBody>
        </p:sp>
        <p:graphicFrame>
          <p:nvGraphicFramePr>
            <p:cNvPr id="12" name="Object 18"/>
            <p:cNvGraphicFramePr>
              <a:graphicFrameLocks/>
            </p:cNvGraphicFramePr>
            <p:nvPr/>
          </p:nvGraphicFramePr>
          <p:xfrm>
            <a:off x="1161" y="3218"/>
            <a:ext cx="365" cy="277"/>
          </p:xfrm>
          <a:graphic>
            <a:graphicData uri="http://schemas.openxmlformats.org/presentationml/2006/ole">
              <mc:AlternateContent xmlns:mc="http://schemas.openxmlformats.org/markup-compatibility/2006">
                <mc:Choice xmlns:v="urn:schemas-microsoft-com:vml" Requires="v">
                  <p:oleObj spid="_x0000_s104480" name="Equation" r:id="rId3" imgW="152517" imgH="257247" progId="Equation.3">
                    <p:embed/>
                  </p:oleObj>
                </mc:Choice>
                <mc:Fallback>
                  <p:oleObj name="Equation" r:id="rId3" imgW="152517" imgH="257247"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 y="3218"/>
                          <a:ext cx="36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Rectangle 19"/>
            <p:cNvSpPr>
              <a:spLocks noChangeArrowheads="1"/>
            </p:cNvSpPr>
            <p:nvPr/>
          </p:nvSpPr>
          <p:spPr bwMode="auto">
            <a:xfrm>
              <a:off x="768" y="3283"/>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5500</a:t>
              </a:r>
            </a:p>
          </p:txBody>
        </p:sp>
        <p:sp>
          <p:nvSpPr>
            <p:cNvPr id="14" name="Rectangle 20"/>
            <p:cNvSpPr>
              <a:spLocks noChangeArrowheads="1"/>
            </p:cNvSpPr>
            <p:nvPr/>
          </p:nvSpPr>
          <p:spPr bwMode="auto">
            <a:xfrm>
              <a:off x="2895" y="309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sz="2000" b="0"/>
                <a:t>6943</a:t>
              </a:r>
            </a:p>
          </p:txBody>
        </p:sp>
        <p:graphicFrame>
          <p:nvGraphicFramePr>
            <p:cNvPr id="15" name="Object 21"/>
            <p:cNvGraphicFramePr>
              <a:graphicFrameLocks/>
            </p:cNvGraphicFramePr>
            <p:nvPr/>
          </p:nvGraphicFramePr>
          <p:xfrm>
            <a:off x="3311" y="3056"/>
            <a:ext cx="250" cy="240"/>
          </p:xfrm>
          <a:graphic>
            <a:graphicData uri="http://schemas.openxmlformats.org/presentationml/2006/ole">
              <mc:AlternateContent xmlns:mc="http://schemas.openxmlformats.org/markup-compatibility/2006">
                <mc:Choice xmlns:v="urn:schemas-microsoft-com:vml" Requires="v">
                  <p:oleObj spid="_x0000_s104481" name="Equation" r:id="rId5" imgW="152517" imgH="257247" progId="Equation.3">
                    <p:embed/>
                  </p:oleObj>
                </mc:Choice>
                <mc:Fallback>
                  <p:oleObj name="Equation" r:id="rId5" imgW="152517" imgH="25724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1" y="3056"/>
                          <a:ext cx="25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22"/>
            <p:cNvSpPr>
              <a:spLocks noChangeArrowheads="1"/>
            </p:cNvSpPr>
            <p:nvPr/>
          </p:nvSpPr>
          <p:spPr bwMode="auto">
            <a:xfrm>
              <a:off x="3055" y="2757"/>
              <a:ext cx="689" cy="264"/>
            </a:xfrm>
            <a:prstGeom prst="rect">
              <a:avLst/>
            </a:prstGeom>
            <a:solidFill>
              <a:srgbClr val="CCFFCC"/>
            </a:solidFill>
            <a:ln w="222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a:r>
                <a:rPr lang="zh-CN" altLang="en-US" sz="2000"/>
                <a:t>亚稳态</a:t>
              </a:r>
            </a:p>
          </p:txBody>
        </p:sp>
        <p:graphicFrame>
          <p:nvGraphicFramePr>
            <p:cNvPr id="17" name="Object 23"/>
            <p:cNvGraphicFramePr>
              <a:graphicFrameLocks/>
            </p:cNvGraphicFramePr>
            <p:nvPr/>
          </p:nvGraphicFramePr>
          <p:xfrm>
            <a:off x="2114" y="2662"/>
            <a:ext cx="941" cy="217"/>
          </p:xfrm>
          <a:graphic>
            <a:graphicData uri="http://schemas.openxmlformats.org/presentationml/2006/ole">
              <mc:AlternateContent xmlns:mc="http://schemas.openxmlformats.org/markup-compatibility/2006">
                <mc:Choice xmlns:v="urn:schemas-microsoft-com:vml" Requires="v">
                  <p:oleObj spid="_x0000_s104482" name="公式" r:id="rId7" imgW="676202" imgH="219186" progId="Equation.3">
                    <p:embed/>
                  </p:oleObj>
                </mc:Choice>
                <mc:Fallback>
                  <p:oleObj name="公式" r:id="rId7" imgW="676202" imgH="21918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4" y="2662"/>
                          <a:ext cx="941"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24"/>
            <p:cNvGraphicFramePr>
              <a:graphicFrameLocks/>
            </p:cNvGraphicFramePr>
            <p:nvPr/>
          </p:nvGraphicFramePr>
          <p:xfrm>
            <a:off x="2735" y="3335"/>
            <a:ext cx="613" cy="253"/>
          </p:xfrm>
          <a:graphic>
            <a:graphicData uri="http://schemas.openxmlformats.org/presentationml/2006/ole">
              <mc:AlternateContent xmlns:mc="http://schemas.openxmlformats.org/markup-compatibility/2006">
                <mc:Choice xmlns:v="urn:schemas-microsoft-com:vml" Requires="v">
                  <p:oleObj spid="_x0000_s104483" name="公式" r:id="rId9" imgW="457280" imgH="209468" progId="Equation.3">
                    <p:embed/>
                  </p:oleObj>
                </mc:Choice>
                <mc:Fallback>
                  <p:oleObj name="公式" r:id="rId9" imgW="457280" imgH="209468"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5" y="3335"/>
                          <a:ext cx="61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 name="Group 25"/>
            <p:cNvGrpSpPr>
              <a:grpSpLocks/>
            </p:cNvGrpSpPr>
            <p:nvPr/>
          </p:nvGrpSpPr>
          <p:grpSpPr bwMode="auto">
            <a:xfrm>
              <a:off x="2401" y="3014"/>
              <a:ext cx="495" cy="385"/>
              <a:chOff x="2785" y="3055"/>
              <a:chExt cx="815" cy="527"/>
            </a:xfrm>
          </p:grpSpPr>
          <p:grpSp>
            <p:nvGrpSpPr>
              <p:cNvPr id="30" name="Group 26"/>
              <p:cNvGrpSpPr>
                <a:grpSpLocks/>
              </p:cNvGrpSpPr>
              <p:nvPr/>
            </p:nvGrpSpPr>
            <p:grpSpPr bwMode="auto">
              <a:xfrm>
                <a:off x="2785" y="3055"/>
                <a:ext cx="815" cy="435"/>
                <a:chOff x="2785" y="3055"/>
                <a:chExt cx="815" cy="435"/>
              </a:xfrm>
            </p:grpSpPr>
            <p:sp>
              <p:nvSpPr>
                <p:cNvPr id="40" name="Arc 27"/>
                <p:cNvSpPr>
                  <a:spLocks/>
                </p:cNvSpPr>
                <p:nvPr/>
              </p:nvSpPr>
              <p:spPr bwMode="auto">
                <a:xfrm rot="10800000">
                  <a:off x="2883" y="3055"/>
                  <a:ext cx="127" cy="301"/>
                </a:xfrm>
                <a:custGeom>
                  <a:avLst/>
                  <a:gdLst>
                    <a:gd name="T0" fmla="*/ 0 w 27640"/>
                    <a:gd name="T1" fmla="*/ 71 h 21600"/>
                    <a:gd name="T2" fmla="*/ 127 w 27640"/>
                    <a:gd name="T3" fmla="*/ 69 h 21600"/>
                    <a:gd name="T4" fmla="*/ 64 w 27640"/>
                    <a:gd name="T5" fmla="*/ 301 h 21600"/>
                    <a:gd name="T6" fmla="*/ 0 60000 65536"/>
                    <a:gd name="T7" fmla="*/ 0 60000 65536"/>
                    <a:gd name="T8" fmla="*/ 0 60000 65536"/>
                  </a:gdLst>
                  <a:ahLst/>
                  <a:cxnLst>
                    <a:cxn ang="T6">
                      <a:pos x="T0" y="T1"/>
                    </a:cxn>
                    <a:cxn ang="T7">
                      <a:pos x="T2" y="T3"/>
                    </a:cxn>
                    <a:cxn ang="T8">
                      <a:pos x="T4" y="T5"/>
                    </a:cxn>
                  </a:cxnLst>
                  <a:rect l="0" t="0" r="r" b="b"/>
                  <a:pathLst>
                    <a:path w="27640" h="21600" fill="none" extrusionOk="0">
                      <a:moveTo>
                        <a:pt x="-1" y="5068"/>
                      </a:moveTo>
                      <a:cubicBezTo>
                        <a:pt x="3892" y="1794"/>
                        <a:pt x="8815" y="0"/>
                        <a:pt x="13902" y="0"/>
                      </a:cubicBezTo>
                      <a:cubicBezTo>
                        <a:pt x="18914" y="0"/>
                        <a:pt x="23771" y="1743"/>
                        <a:pt x="27640" y="4931"/>
                      </a:cubicBezTo>
                    </a:path>
                    <a:path w="27640" h="21600" stroke="0" extrusionOk="0">
                      <a:moveTo>
                        <a:pt x="-1" y="5068"/>
                      </a:moveTo>
                      <a:cubicBezTo>
                        <a:pt x="3892" y="1794"/>
                        <a:pt x="8815" y="0"/>
                        <a:pt x="13902" y="0"/>
                      </a:cubicBezTo>
                      <a:cubicBezTo>
                        <a:pt x="18914" y="0"/>
                        <a:pt x="23771" y="1743"/>
                        <a:pt x="27640" y="4931"/>
                      </a:cubicBezTo>
                      <a:lnTo>
                        <a:pt x="13902" y="21600"/>
                      </a:lnTo>
                      <a:lnTo>
                        <a:pt x="-1" y="5068"/>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Arc 28"/>
                <p:cNvSpPr>
                  <a:spLocks/>
                </p:cNvSpPr>
                <p:nvPr/>
              </p:nvSpPr>
              <p:spPr bwMode="auto">
                <a:xfrm rot="10800000">
                  <a:off x="3104" y="3055"/>
                  <a:ext cx="127" cy="301"/>
                </a:xfrm>
                <a:custGeom>
                  <a:avLst/>
                  <a:gdLst>
                    <a:gd name="T0" fmla="*/ 0 w 27640"/>
                    <a:gd name="T1" fmla="*/ 71 h 21600"/>
                    <a:gd name="T2" fmla="*/ 127 w 27640"/>
                    <a:gd name="T3" fmla="*/ 69 h 21600"/>
                    <a:gd name="T4" fmla="*/ 64 w 27640"/>
                    <a:gd name="T5" fmla="*/ 301 h 21600"/>
                    <a:gd name="T6" fmla="*/ 0 60000 65536"/>
                    <a:gd name="T7" fmla="*/ 0 60000 65536"/>
                    <a:gd name="T8" fmla="*/ 0 60000 65536"/>
                  </a:gdLst>
                  <a:ahLst/>
                  <a:cxnLst>
                    <a:cxn ang="T6">
                      <a:pos x="T0" y="T1"/>
                    </a:cxn>
                    <a:cxn ang="T7">
                      <a:pos x="T2" y="T3"/>
                    </a:cxn>
                    <a:cxn ang="T8">
                      <a:pos x="T4" y="T5"/>
                    </a:cxn>
                  </a:cxnLst>
                  <a:rect l="0" t="0" r="r" b="b"/>
                  <a:pathLst>
                    <a:path w="27640" h="21600" fill="none" extrusionOk="0">
                      <a:moveTo>
                        <a:pt x="-1" y="5068"/>
                      </a:moveTo>
                      <a:cubicBezTo>
                        <a:pt x="3892" y="1794"/>
                        <a:pt x="8815" y="0"/>
                        <a:pt x="13902" y="0"/>
                      </a:cubicBezTo>
                      <a:cubicBezTo>
                        <a:pt x="18914" y="0"/>
                        <a:pt x="23771" y="1743"/>
                        <a:pt x="27640" y="4931"/>
                      </a:cubicBezTo>
                    </a:path>
                    <a:path w="27640" h="21600" stroke="0" extrusionOk="0">
                      <a:moveTo>
                        <a:pt x="-1" y="5068"/>
                      </a:moveTo>
                      <a:cubicBezTo>
                        <a:pt x="3892" y="1794"/>
                        <a:pt x="8815" y="0"/>
                        <a:pt x="13902" y="0"/>
                      </a:cubicBezTo>
                      <a:cubicBezTo>
                        <a:pt x="18914" y="0"/>
                        <a:pt x="23771" y="1743"/>
                        <a:pt x="27640" y="4931"/>
                      </a:cubicBezTo>
                      <a:lnTo>
                        <a:pt x="13902" y="21600"/>
                      </a:lnTo>
                      <a:lnTo>
                        <a:pt x="-1" y="5068"/>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29"/>
                <p:cNvSpPr>
                  <a:spLocks/>
                </p:cNvSpPr>
                <p:nvPr/>
              </p:nvSpPr>
              <p:spPr bwMode="auto">
                <a:xfrm rot="10800000">
                  <a:off x="3328" y="3055"/>
                  <a:ext cx="128" cy="301"/>
                </a:xfrm>
                <a:custGeom>
                  <a:avLst/>
                  <a:gdLst>
                    <a:gd name="T0" fmla="*/ 0 w 27684"/>
                    <a:gd name="T1" fmla="*/ 72 h 21600"/>
                    <a:gd name="T2" fmla="*/ 128 w 27684"/>
                    <a:gd name="T3" fmla="*/ 68 h 21600"/>
                    <a:gd name="T4" fmla="*/ 65 w 27684"/>
                    <a:gd name="T5" fmla="*/ 301 h 21600"/>
                    <a:gd name="T6" fmla="*/ 0 60000 65536"/>
                    <a:gd name="T7" fmla="*/ 0 60000 65536"/>
                    <a:gd name="T8" fmla="*/ 0 60000 65536"/>
                  </a:gdLst>
                  <a:ahLst/>
                  <a:cxnLst>
                    <a:cxn ang="T6">
                      <a:pos x="T0" y="T1"/>
                    </a:cxn>
                    <a:cxn ang="T7">
                      <a:pos x="T2" y="T3"/>
                    </a:cxn>
                    <a:cxn ang="T8">
                      <a:pos x="T4" y="T5"/>
                    </a:cxn>
                  </a:cxnLst>
                  <a:rect l="0" t="0" r="r" b="b"/>
                  <a:pathLst>
                    <a:path w="27684" h="21600" fill="none" extrusionOk="0">
                      <a:moveTo>
                        <a:pt x="-1" y="5140"/>
                      </a:moveTo>
                      <a:cubicBezTo>
                        <a:pt x="3904" y="1822"/>
                        <a:pt x="8862" y="0"/>
                        <a:pt x="13987" y="0"/>
                      </a:cubicBezTo>
                      <a:cubicBezTo>
                        <a:pt x="18981" y="0"/>
                        <a:pt x="23821" y="1730"/>
                        <a:pt x="27683" y="4898"/>
                      </a:cubicBezTo>
                    </a:path>
                    <a:path w="27684" h="21600" stroke="0" extrusionOk="0">
                      <a:moveTo>
                        <a:pt x="-1" y="5140"/>
                      </a:moveTo>
                      <a:cubicBezTo>
                        <a:pt x="3904" y="1822"/>
                        <a:pt x="8862" y="0"/>
                        <a:pt x="13987" y="0"/>
                      </a:cubicBezTo>
                      <a:cubicBezTo>
                        <a:pt x="18981" y="0"/>
                        <a:pt x="23821" y="1730"/>
                        <a:pt x="27683" y="4898"/>
                      </a:cubicBezTo>
                      <a:lnTo>
                        <a:pt x="13987" y="21600"/>
                      </a:lnTo>
                      <a:lnTo>
                        <a:pt x="-1" y="514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 name="Group 30"/>
                <p:cNvGrpSpPr>
                  <a:grpSpLocks/>
                </p:cNvGrpSpPr>
                <p:nvPr/>
              </p:nvGrpSpPr>
              <p:grpSpPr bwMode="auto">
                <a:xfrm>
                  <a:off x="2785" y="3222"/>
                  <a:ext cx="815" cy="268"/>
                  <a:chOff x="2785" y="3222"/>
                  <a:chExt cx="815" cy="268"/>
                </a:xfrm>
              </p:grpSpPr>
              <p:sp>
                <p:nvSpPr>
                  <p:cNvPr id="44" name="Arc 31"/>
                  <p:cNvSpPr>
                    <a:spLocks/>
                  </p:cNvSpPr>
                  <p:nvPr/>
                </p:nvSpPr>
                <p:spPr bwMode="auto">
                  <a:xfrm>
                    <a:off x="2785" y="3222"/>
                    <a:ext cx="108" cy="268"/>
                  </a:xfrm>
                  <a:custGeom>
                    <a:avLst/>
                    <a:gdLst>
                      <a:gd name="T0" fmla="*/ 0 w 27545"/>
                      <a:gd name="T1" fmla="*/ 63 h 21600"/>
                      <a:gd name="T2" fmla="*/ 108 w 27545"/>
                      <a:gd name="T3" fmla="*/ 60 h 21600"/>
                      <a:gd name="T4" fmla="*/ 55 w 27545"/>
                      <a:gd name="T5" fmla="*/ 268 h 21600"/>
                      <a:gd name="T6" fmla="*/ 0 60000 65536"/>
                      <a:gd name="T7" fmla="*/ 0 60000 65536"/>
                      <a:gd name="T8" fmla="*/ 0 60000 65536"/>
                    </a:gdLst>
                    <a:ahLst/>
                    <a:cxnLst>
                      <a:cxn ang="T6">
                        <a:pos x="T0" y="T1"/>
                      </a:cxn>
                      <a:cxn ang="T7">
                        <a:pos x="T2" y="T3"/>
                      </a:cxn>
                      <a:cxn ang="T8">
                        <a:pos x="T4" y="T5"/>
                      </a:cxn>
                    </a:cxnLst>
                    <a:rect l="0" t="0" r="r" b="b"/>
                    <a:pathLst>
                      <a:path w="27545" h="21600" fill="none" extrusionOk="0">
                        <a:moveTo>
                          <a:pt x="0" y="5070"/>
                        </a:moveTo>
                        <a:cubicBezTo>
                          <a:pt x="3893" y="1795"/>
                          <a:pt x="8816" y="0"/>
                          <a:pt x="13904" y="0"/>
                        </a:cubicBezTo>
                        <a:cubicBezTo>
                          <a:pt x="18873" y="0"/>
                          <a:pt x="23691" y="1713"/>
                          <a:pt x="27544" y="4852"/>
                        </a:cubicBezTo>
                      </a:path>
                      <a:path w="27545" h="21600" stroke="0" extrusionOk="0">
                        <a:moveTo>
                          <a:pt x="0" y="5070"/>
                        </a:moveTo>
                        <a:cubicBezTo>
                          <a:pt x="3893" y="1795"/>
                          <a:pt x="8816" y="0"/>
                          <a:pt x="13904" y="0"/>
                        </a:cubicBezTo>
                        <a:cubicBezTo>
                          <a:pt x="18873" y="0"/>
                          <a:pt x="23691" y="1713"/>
                          <a:pt x="27544" y="4852"/>
                        </a:cubicBezTo>
                        <a:lnTo>
                          <a:pt x="13904" y="21600"/>
                        </a:lnTo>
                        <a:lnTo>
                          <a:pt x="0" y="507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Arc 32"/>
                  <p:cNvSpPr>
                    <a:spLocks/>
                  </p:cNvSpPr>
                  <p:nvPr/>
                </p:nvSpPr>
                <p:spPr bwMode="auto">
                  <a:xfrm>
                    <a:off x="3007" y="3222"/>
                    <a:ext cx="108" cy="268"/>
                  </a:xfrm>
                  <a:custGeom>
                    <a:avLst/>
                    <a:gdLst>
                      <a:gd name="T0" fmla="*/ 0 w 27545"/>
                      <a:gd name="T1" fmla="*/ 63 h 21600"/>
                      <a:gd name="T2" fmla="*/ 108 w 27545"/>
                      <a:gd name="T3" fmla="*/ 60 h 21600"/>
                      <a:gd name="T4" fmla="*/ 55 w 27545"/>
                      <a:gd name="T5" fmla="*/ 268 h 21600"/>
                      <a:gd name="T6" fmla="*/ 0 60000 65536"/>
                      <a:gd name="T7" fmla="*/ 0 60000 65536"/>
                      <a:gd name="T8" fmla="*/ 0 60000 65536"/>
                    </a:gdLst>
                    <a:ahLst/>
                    <a:cxnLst>
                      <a:cxn ang="T6">
                        <a:pos x="T0" y="T1"/>
                      </a:cxn>
                      <a:cxn ang="T7">
                        <a:pos x="T2" y="T3"/>
                      </a:cxn>
                      <a:cxn ang="T8">
                        <a:pos x="T4" y="T5"/>
                      </a:cxn>
                    </a:cxnLst>
                    <a:rect l="0" t="0" r="r" b="b"/>
                    <a:pathLst>
                      <a:path w="27545" h="21600" fill="none" extrusionOk="0">
                        <a:moveTo>
                          <a:pt x="0" y="5070"/>
                        </a:moveTo>
                        <a:cubicBezTo>
                          <a:pt x="3893" y="1795"/>
                          <a:pt x="8816" y="0"/>
                          <a:pt x="13904" y="0"/>
                        </a:cubicBezTo>
                        <a:cubicBezTo>
                          <a:pt x="18873" y="0"/>
                          <a:pt x="23691" y="1713"/>
                          <a:pt x="27544" y="4852"/>
                        </a:cubicBezTo>
                      </a:path>
                      <a:path w="27545" h="21600" stroke="0" extrusionOk="0">
                        <a:moveTo>
                          <a:pt x="0" y="5070"/>
                        </a:moveTo>
                        <a:cubicBezTo>
                          <a:pt x="3893" y="1795"/>
                          <a:pt x="8816" y="0"/>
                          <a:pt x="13904" y="0"/>
                        </a:cubicBezTo>
                        <a:cubicBezTo>
                          <a:pt x="18873" y="0"/>
                          <a:pt x="23691" y="1713"/>
                          <a:pt x="27544" y="4852"/>
                        </a:cubicBezTo>
                        <a:lnTo>
                          <a:pt x="13904" y="21600"/>
                        </a:lnTo>
                        <a:lnTo>
                          <a:pt x="0" y="507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Arc 33"/>
                  <p:cNvSpPr>
                    <a:spLocks/>
                  </p:cNvSpPr>
                  <p:nvPr/>
                </p:nvSpPr>
                <p:spPr bwMode="auto">
                  <a:xfrm>
                    <a:off x="3229" y="3222"/>
                    <a:ext cx="108" cy="268"/>
                  </a:xfrm>
                  <a:custGeom>
                    <a:avLst/>
                    <a:gdLst>
                      <a:gd name="T0" fmla="*/ 0 w 27545"/>
                      <a:gd name="T1" fmla="*/ 63 h 21600"/>
                      <a:gd name="T2" fmla="*/ 108 w 27545"/>
                      <a:gd name="T3" fmla="*/ 60 h 21600"/>
                      <a:gd name="T4" fmla="*/ 55 w 27545"/>
                      <a:gd name="T5" fmla="*/ 268 h 21600"/>
                      <a:gd name="T6" fmla="*/ 0 60000 65536"/>
                      <a:gd name="T7" fmla="*/ 0 60000 65536"/>
                      <a:gd name="T8" fmla="*/ 0 60000 65536"/>
                    </a:gdLst>
                    <a:ahLst/>
                    <a:cxnLst>
                      <a:cxn ang="T6">
                        <a:pos x="T0" y="T1"/>
                      </a:cxn>
                      <a:cxn ang="T7">
                        <a:pos x="T2" y="T3"/>
                      </a:cxn>
                      <a:cxn ang="T8">
                        <a:pos x="T4" y="T5"/>
                      </a:cxn>
                    </a:cxnLst>
                    <a:rect l="0" t="0" r="r" b="b"/>
                    <a:pathLst>
                      <a:path w="27545" h="21600" fill="none" extrusionOk="0">
                        <a:moveTo>
                          <a:pt x="0" y="5070"/>
                        </a:moveTo>
                        <a:cubicBezTo>
                          <a:pt x="3893" y="1795"/>
                          <a:pt x="8816" y="0"/>
                          <a:pt x="13904" y="0"/>
                        </a:cubicBezTo>
                        <a:cubicBezTo>
                          <a:pt x="18873" y="0"/>
                          <a:pt x="23691" y="1713"/>
                          <a:pt x="27544" y="4852"/>
                        </a:cubicBezTo>
                      </a:path>
                      <a:path w="27545" h="21600" stroke="0" extrusionOk="0">
                        <a:moveTo>
                          <a:pt x="0" y="5070"/>
                        </a:moveTo>
                        <a:cubicBezTo>
                          <a:pt x="3893" y="1795"/>
                          <a:pt x="8816" y="0"/>
                          <a:pt x="13904" y="0"/>
                        </a:cubicBezTo>
                        <a:cubicBezTo>
                          <a:pt x="18873" y="0"/>
                          <a:pt x="23691" y="1713"/>
                          <a:pt x="27544" y="4852"/>
                        </a:cubicBezTo>
                        <a:lnTo>
                          <a:pt x="13904" y="21600"/>
                        </a:lnTo>
                        <a:lnTo>
                          <a:pt x="0" y="507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34"/>
                  <p:cNvSpPr>
                    <a:spLocks noChangeShapeType="1"/>
                  </p:cNvSpPr>
                  <p:nvPr/>
                </p:nvSpPr>
                <p:spPr bwMode="auto">
                  <a:xfrm>
                    <a:off x="3452" y="3288"/>
                    <a:ext cx="148" cy="0"/>
                  </a:xfrm>
                  <a:prstGeom prst="line">
                    <a:avLst/>
                  </a:prstGeom>
                  <a:noFill/>
                  <a:ln w="28575">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1" name="Group 35"/>
              <p:cNvGrpSpPr>
                <a:grpSpLocks/>
              </p:cNvGrpSpPr>
              <p:nvPr/>
            </p:nvGrpSpPr>
            <p:grpSpPr bwMode="auto">
              <a:xfrm>
                <a:off x="2785" y="3148"/>
                <a:ext cx="815" cy="434"/>
                <a:chOff x="2785" y="3148"/>
                <a:chExt cx="815" cy="434"/>
              </a:xfrm>
            </p:grpSpPr>
            <p:sp>
              <p:nvSpPr>
                <p:cNvPr id="32" name="Arc 36"/>
                <p:cNvSpPr>
                  <a:spLocks/>
                </p:cNvSpPr>
                <p:nvPr/>
              </p:nvSpPr>
              <p:spPr bwMode="auto">
                <a:xfrm rot="10800000">
                  <a:off x="2883" y="3148"/>
                  <a:ext cx="127" cy="301"/>
                </a:xfrm>
                <a:custGeom>
                  <a:avLst/>
                  <a:gdLst>
                    <a:gd name="T0" fmla="*/ 0 w 27640"/>
                    <a:gd name="T1" fmla="*/ 71 h 21600"/>
                    <a:gd name="T2" fmla="*/ 127 w 27640"/>
                    <a:gd name="T3" fmla="*/ 69 h 21600"/>
                    <a:gd name="T4" fmla="*/ 64 w 27640"/>
                    <a:gd name="T5" fmla="*/ 301 h 21600"/>
                    <a:gd name="T6" fmla="*/ 0 60000 65536"/>
                    <a:gd name="T7" fmla="*/ 0 60000 65536"/>
                    <a:gd name="T8" fmla="*/ 0 60000 65536"/>
                  </a:gdLst>
                  <a:ahLst/>
                  <a:cxnLst>
                    <a:cxn ang="T6">
                      <a:pos x="T0" y="T1"/>
                    </a:cxn>
                    <a:cxn ang="T7">
                      <a:pos x="T2" y="T3"/>
                    </a:cxn>
                    <a:cxn ang="T8">
                      <a:pos x="T4" y="T5"/>
                    </a:cxn>
                  </a:cxnLst>
                  <a:rect l="0" t="0" r="r" b="b"/>
                  <a:pathLst>
                    <a:path w="27640" h="21600" fill="none" extrusionOk="0">
                      <a:moveTo>
                        <a:pt x="-1" y="5068"/>
                      </a:moveTo>
                      <a:cubicBezTo>
                        <a:pt x="3892" y="1794"/>
                        <a:pt x="8815" y="0"/>
                        <a:pt x="13902" y="0"/>
                      </a:cubicBezTo>
                      <a:cubicBezTo>
                        <a:pt x="18914" y="0"/>
                        <a:pt x="23771" y="1743"/>
                        <a:pt x="27640" y="4931"/>
                      </a:cubicBezTo>
                    </a:path>
                    <a:path w="27640" h="21600" stroke="0" extrusionOk="0">
                      <a:moveTo>
                        <a:pt x="-1" y="5068"/>
                      </a:moveTo>
                      <a:cubicBezTo>
                        <a:pt x="3892" y="1794"/>
                        <a:pt x="8815" y="0"/>
                        <a:pt x="13902" y="0"/>
                      </a:cubicBezTo>
                      <a:cubicBezTo>
                        <a:pt x="18914" y="0"/>
                        <a:pt x="23771" y="1743"/>
                        <a:pt x="27640" y="4931"/>
                      </a:cubicBezTo>
                      <a:lnTo>
                        <a:pt x="13902" y="21600"/>
                      </a:lnTo>
                      <a:lnTo>
                        <a:pt x="-1" y="5068"/>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Arc 37"/>
                <p:cNvSpPr>
                  <a:spLocks/>
                </p:cNvSpPr>
                <p:nvPr/>
              </p:nvSpPr>
              <p:spPr bwMode="auto">
                <a:xfrm rot="10800000">
                  <a:off x="3104" y="3148"/>
                  <a:ext cx="127" cy="301"/>
                </a:xfrm>
                <a:custGeom>
                  <a:avLst/>
                  <a:gdLst>
                    <a:gd name="T0" fmla="*/ 0 w 27640"/>
                    <a:gd name="T1" fmla="*/ 71 h 21600"/>
                    <a:gd name="T2" fmla="*/ 127 w 27640"/>
                    <a:gd name="T3" fmla="*/ 69 h 21600"/>
                    <a:gd name="T4" fmla="*/ 64 w 27640"/>
                    <a:gd name="T5" fmla="*/ 301 h 21600"/>
                    <a:gd name="T6" fmla="*/ 0 60000 65536"/>
                    <a:gd name="T7" fmla="*/ 0 60000 65536"/>
                    <a:gd name="T8" fmla="*/ 0 60000 65536"/>
                  </a:gdLst>
                  <a:ahLst/>
                  <a:cxnLst>
                    <a:cxn ang="T6">
                      <a:pos x="T0" y="T1"/>
                    </a:cxn>
                    <a:cxn ang="T7">
                      <a:pos x="T2" y="T3"/>
                    </a:cxn>
                    <a:cxn ang="T8">
                      <a:pos x="T4" y="T5"/>
                    </a:cxn>
                  </a:cxnLst>
                  <a:rect l="0" t="0" r="r" b="b"/>
                  <a:pathLst>
                    <a:path w="27640" h="21600" fill="none" extrusionOk="0">
                      <a:moveTo>
                        <a:pt x="-1" y="5068"/>
                      </a:moveTo>
                      <a:cubicBezTo>
                        <a:pt x="3892" y="1794"/>
                        <a:pt x="8815" y="0"/>
                        <a:pt x="13902" y="0"/>
                      </a:cubicBezTo>
                      <a:cubicBezTo>
                        <a:pt x="18914" y="0"/>
                        <a:pt x="23771" y="1743"/>
                        <a:pt x="27640" y="4931"/>
                      </a:cubicBezTo>
                    </a:path>
                    <a:path w="27640" h="21600" stroke="0" extrusionOk="0">
                      <a:moveTo>
                        <a:pt x="-1" y="5068"/>
                      </a:moveTo>
                      <a:cubicBezTo>
                        <a:pt x="3892" y="1794"/>
                        <a:pt x="8815" y="0"/>
                        <a:pt x="13902" y="0"/>
                      </a:cubicBezTo>
                      <a:cubicBezTo>
                        <a:pt x="18914" y="0"/>
                        <a:pt x="23771" y="1743"/>
                        <a:pt x="27640" y="4931"/>
                      </a:cubicBezTo>
                      <a:lnTo>
                        <a:pt x="13902" y="21600"/>
                      </a:lnTo>
                      <a:lnTo>
                        <a:pt x="-1" y="5068"/>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rc 38"/>
                <p:cNvSpPr>
                  <a:spLocks/>
                </p:cNvSpPr>
                <p:nvPr/>
              </p:nvSpPr>
              <p:spPr bwMode="auto">
                <a:xfrm rot="10800000">
                  <a:off x="3327" y="3148"/>
                  <a:ext cx="127" cy="301"/>
                </a:xfrm>
                <a:custGeom>
                  <a:avLst/>
                  <a:gdLst>
                    <a:gd name="T0" fmla="*/ 0 w 27640"/>
                    <a:gd name="T1" fmla="*/ 71 h 21600"/>
                    <a:gd name="T2" fmla="*/ 127 w 27640"/>
                    <a:gd name="T3" fmla="*/ 69 h 21600"/>
                    <a:gd name="T4" fmla="*/ 64 w 27640"/>
                    <a:gd name="T5" fmla="*/ 301 h 21600"/>
                    <a:gd name="T6" fmla="*/ 0 60000 65536"/>
                    <a:gd name="T7" fmla="*/ 0 60000 65536"/>
                    <a:gd name="T8" fmla="*/ 0 60000 65536"/>
                  </a:gdLst>
                  <a:ahLst/>
                  <a:cxnLst>
                    <a:cxn ang="T6">
                      <a:pos x="T0" y="T1"/>
                    </a:cxn>
                    <a:cxn ang="T7">
                      <a:pos x="T2" y="T3"/>
                    </a:cxn>
                    <a:cxn ang="T8">
                      <a:pos x="T4" y="T5"/>
                    </a:cxn>
                  </a:cxnLst>
                  <a:rect l="0" t="0" r="r" b="b"/>
                  <a:pathLst>
                    <a:path w="27640" h="21600" fill="none" extrusionOk="0">
                      <a:moveTo>
                        <a:pt x="-1" y="5068"/>
                      </a:moveTo>
                      <a:cubicBezTo>
                        <a:pt x="3892" y="1794"/>
                        <a:pt x="8815" y="0"/>
                        <a:pt x="13902" y="0"/>
                      </a:cubicBezTo>
                      <a:cubicBezTo>
                        <a:pt x="18914" y="0"/>
                        <a:pt x="23771" y="1743"/>
                        <a:pt x="27640" y="4931"/>
                      </a:cubicBezTo>
                    </a:path>
                    <a:path w="27640" h="21600" stroke="0" extrusionOk="0">
                      <a:moveTo>
                        <a:pt x="-1" y="5068"/>
                      </a:moveTo>
                      <a:cubicBezTo>
                        <a:pt x="3892" y="1794"/>
                        <a:pt x="8815" y="0"/>
                        <a:pt x="13902" y="0"/>
                      </a:cubicBezTo>
                      <a:cubicBezTo>
                        <a:pt x="18914" y="0"/>
                        <a:pt x="23771" y="1743"/>
                        <a:pt x="27640" y="4931"/>
                      </a:cubicBezTo>
                      <a:lnTo>
                        <a:pt x="13902" y="21600"/>
                      </a:lnTo>
                      <a:lnTo>
                        <a:pt x="-1" y="5068"/>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39"/>
                <p:cNvGrpSpPr>
                  <a:grpSpLocks/>
                </p:cNvGrpSpPr>
                <p:nvPr/>
              </p:nvGrpSpPr>
              <p:grpSpPr bwMode="auto">
                <a:xfrm>
                  <a:off x="2785" y="3314"/>
                  <a:ext cx="815" cy="268"/>
                  <a:chOff x="2785" y="3314"/>
                  <a:chExt cx="815" cy="268"/>
                </a:xfrm>
              </p:grpSpPr>
              <p:sp>
                <p:nvSpPr>
                  <p:cNvPr id="36" name="Arc 40"/>
                  <p:cNvSpPr>
                    <a:spLocks/>
                  </p:cNvSpPr>
                  <p:nvPr/>
                </p:nvSpPr>
                <p:spPr bwMode="auto">
                  <a:xfrm>
                    <a:off x="2785" y="3314"/>
                    <a:ext cx="108" cy="268"/>
                  </a:xfrm>
                  <a:custGeom>
                    <a:avLst/>
                    <a:gdLst>
                      <a:gd name="T0" fmla="*/ 0 w 27545"/>
                      <a:gd name="T1" fmla="*/ 63 h 21600"/>
                      <a:gd name="T2" fmla="*/ 108 w 27545"/>
                      <a:gd name="T3" fmla="*/ 60 h 21600"/>
                      <a:gd name="T4" fmla="*/ 55 w 27545"/>
                      <a:gd name="T5" fmla="*/ 268 h 21600"/>
                      <a:gd name="T6" fmla="*/ 0 60000 65536"/>
                      <a:gd name="T7" fmla="*/ 0 60000 65536"/>
                      <a:gd name="T8" fmla="*/ 0 60000 65536"/>
                    </a:gdLst>
                    <a:ahLst/>
                    <a:cxnLst>
                      <a:cxn ang="T6">
                        <a:pos x="T0" y="T1"/>
                      </a:cxn>
                      <a:cxn ang="T7">
                        <a:pos x="T2" y="T3"/>
                      </a:cxn>
                      <a:cxn ang="T8">
                        <a:pos x="T4" y="T5"/>
                      </a:cxn>
                    </a:cxnLst>
                    <a:rect l="0" t="0" r="r" b="b"/>
                    <a:pathLst>
                      <a:path w="27545" h="21600" fill="none" extrusionOk="0">
                        <a:moveTo>
                          <a:pt x="0" y="5070"/>
                        </a:moveTo>
                        <a:cubicBezTo>
                          <a:pt x="3893" y="1795"/>
                          <a:pt x="8816" y="0"/>
                          <a:pt x="13904" y="0"/>
                        </a:cubicBezTo>
                        <a:cubicBezTo>
                          <a:pt x="18873" y="0"/>
                          <a:pt x="23691" y="1713"/>
                          <a:pt x="27544" y="4852"/>
                        </a:cubicBezTo>
                      </a:path>
                      <a:path w="27545" h="21600" stroke="0" extrusionOk="0">
                        <a:moveTo>
                          <a:pt x="0" y="5070"/>
                        </a:moveTo>
                        <a:cubicBezTo>
                          <a:pt x="3893" y="1795"/>
                          <a:pt x="8816" y="0"/>
                          <a:pt x="13904" y="0"/>
                        </a:cubicBezTo>
                        <a:cubicBezTo>
                          <a:pt x="18873" y="0"/>
                          <a:pt x="23691" y="1713"/>
                          <a:pt x="27544" y="4852"/>
                        </a:cubicBezTo>
                        <a:lnTo>
                          <a:pt x="13904" y="21600"/>
                        </a:lnTo>
                        <a:lnTo>
                          <a:pt x="0" y="507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Arc 41"/>
                  <p:cNvSpPr>
                    <a:spLocks/>
                  </p:cNvSpPr>
                  <p:nvPr/>
                </p:nvSpPr>
                <p:spPr bwMode="auto">
                  <a:xfrm>
                    <a:off x="3007" y="3314"/>
                    <a:ext cx="108" cy="268"/>
                  </a:xfrm>
                  <a:custGeom>
                    <a:avLst/>
                    <a:gdLst>
                      <a:gd name="T0" fmla="*/ 0 w 27545"/>
                      <a:gd name="T1" fmla="*/ 63 h 21600"/>
                      <a:gd name="T2" fmla="*/ 108 w 27545"/>
                      <a:gd name="T3" fmla="*/ 60 h 21600"/>
                      <a:gd name="T4" fmla="*/ 55 w 27545"/>
                      <a:gd name="T5" fmla="*/ 268 h 21600"/>
                      <a:gd name="T6" fmla="*/ 0 60000 65536"/>
                      <a:gd name="T7" fmla="*/ 0 60000 65536"/>
                      <a:gd name="T8" fmla="*/ 0 60000 65536"/>
                    </a:gdLst>
                    <a:ahLst/>
                    <a:cxnLst>
                      <a:cxn ang="T6">
                        <a:pos x="T0" y="T1"/>
                      </a:cxn>
                      <a:cxn ang="T7">
                        <a:pos x="T2" y="T3"/>
                      </a:cxn>
                      <a:cxn ang="T8">
                        <a:pos x="T4" y="T5"/>
                      </a:cxn>
                    </a:cxnLst>
                    <a:rect l="0" t="0" r="r" b="b"/>
                    <a:pathLst>
                      <a:path w="27545" h="21600" fill="none" extrusionOk="0">
                        <a:moveTo>
                          <a:pt x="0" y="5070"/>
                        </a:moveTo>
                        <a:cubicBezTo>
                          <a:pt x="3893" y="1795"/>
                          <a:pt x="8816" y="0"/>
                          <a:pt x="13904" y="0"/>
                        </a:cubicBezTo>
                        <a:cubicBezTo>
                          <a:pt x="18873" y="0"/>
                          <a:pt x="23691" y="1713"/>
                          <a:pt x="27544" y="4852"/>
                        </a:cubicBezTo>
                      </a:path>
                      <a:path w="27545" h="21600" stroke="0" extrusionOk="0">
                        <a:moveTo>
                          <a:pt x="0" y="5070"/>
                        </a:moveTo>
                        <a:cubicBezTo>
                          <a:pt x="3893" y="1795"/>
                          <a:pt x="8816" y="0"/>
                          <a:pt x="13904" y="0"/>
                        </a:cubicBezTo>
                        <a:cubicBezTo>
                          <a:pt x="18873" y="0"/>
                          <a:pt x="23691" y="1713"/>
                          <a:pt x="27544" y="4852"/>
                        </a:cubicBezTo>
                        <a:lnTo>
                          <a:pt x="13904" y="21600"/>
                        </a:lnTo>
                        <a:lnTo>
                          <a:pt x="0" y="507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Arc 42"/>
                  <p:cNvSpPr>
                    <a:spLocks/>
                  </p:cNvSpPr>
                  <p:nvPr/>
                </p:nvSpPr>
                <p:spPr bwMode="auto">
                  <a:xfrm>
                    <a:off x="3229" y="3314"/>
                    <a:ext cx="108" cy="268"/>
                  </a:xfrm>
                  <a:custGeom>
                    <a:avLst/>
                    <a:gdLst>
                      <a:gd name="T0" fmla="*/ 0 w 27545"/>
                      <a:gd name="T1" fmla="*/ 63 h 21600"/>
                      <a:gd name="T2" fmla="*/ 108 w 27545"/>
                      <a:gd name="T3" fmla="*/ 60 h 21600"/>
                      <a:gd name="T4" fmla="*/ 55 w 27545"/>
                      <a:gd name="T5" fmla="*/ 268 h 21600"/>
                      <a:gd name="T6" fmla="*/ 0 60000 65536"/>
                      <a:gd name="T7" fmla="*/ 0 60000 65536"/>
                      <a:gd name="T8" fmla="*/ 0 60000 65536"/>
                    </a:gdLst>
                    <a:ahLst/>
                    <a:cxnLst>
                      <a:cxn ang="T6">
                        <a:pos x="T0" y="T1"/>
                      </a:cxn>
                      <a:cxn ang="T7">
                        <a:pos x="T2" y="T3"/>
                      </a:cxn>
                      <a:cxn ang="T8">
                        <a:pos x="T4" y="T5"/>
                      </a:cxn>
                    </a:cxnLst>
                    <a:rect l="0" t="0" r="r" b="b"/>
                    <a:pathLst>
                      <a:path w="27545" h="21600" fill="none" extrusionOk="0">
                        <a:moveTo>
                          <a:pt x="0" y="5070"/>
                        </a:moveTo>
                        <a:cubicBezTo>
                          <a:pt x="3893" y="1795"/>
                          <a:pt x="8816" y="0"/>
                          <a:pt x="13904" y="0"/>
                        </a:cubicBezTo>
                        <a:cubicBezTo>
                          <a:pt x="18873" y="0"/>
                          <a:pt x="23691" y="1713"/>
                          <a:pt x="27544" y="4852"/>
                        </a:cubicBezTo>
                      </a:path>
                      <a:path w="27545" h="21600" stroke="0" extrusionOk="0">
                        <a:moveTo>
                          <a:pt x="0" y="5070"/>
                        </a:moveTo>
                        <a:cubicBezTo>
                          <a:pt x="3893" y="1795"/>
                          <a:pt x="8816" y="0"/>
                          <a:pt x="13904" y="0"/>
                        </a:cubicBezTo>
                        <a:cubicBezTo>
                          <a:pt x="18873" y="0"/>
                          <a:pt x="23691" y="1713"/>
                          <a:pt x="27544" y="4852"/>
                        </a:cubicBezTo>
                        <a:lnTo>
                          <a:pt x="13904" y="21600"/>
                        </a:lnTo>
                        <a:lnTo>
                          <a:pt x="0" y="507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43"/>
                  <p:cNvSpPr>
                    <a:spLocks noChangeShapeType="1"/>
                  </p:cNvSpPr>
                  <p:nvPr/>
                </p:nvSpPr>
                <p:spPr bwMode="auto">
                  <a:xfrm>
                    <a:off x="3453" y="3381"/>
                    <a:ext cx="147" cy="0"/>
                  </a:xfrm>
                  <a:prstGeom prst="line">
                    <a:avLst/>
                  </a:prstGeom>
                  <a:noFill/>
                  <a:ln w="28575">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0" name="Group 44"/>
            <p:cNvGrpSpPr>
              <a:grpSpLocks/>
            </p:cNvGrpSpPr>
            <p:nvPr/>
          </p:nvGrpSpPr>
          <p:grpSpPr bwMode="auto">
            <a:xfrm>
              <a:off x="1249" y="3051"/>
              <a:ext cx="479" cy="290"/>
              <a:chOff x="1223" y="2983"/>
              <a:chExt cx="889" cy="434"/>
            </a:xfrm>
          </p:grpSpPr>
          <p:sp>
            <p:nvSpPr>
              <p:cNvPr id="22" name="Arc 45"/>
              <p:cNvSpPr>
                <a:spLocks/>
              </p:cNvSpPr>
              <p:nvPr/>
            </p:nvSpPr>
            <p:spPr bwMode="auto">
              <a:xfrm rot="10800000">
                <a:off x="1330" y="2983"/>
                <a:ext cx="138" cy="301"/>
              </a:xfrm>
              <a:custGeom>
                <a:avLst/>
                <a:gdLst>
                  <a:gd name="T0" fmla="*/ 0 w 27574"/>
                  <a:gd name="T1" fmla="*/ 71 h 21600"/>
                  <a:gd name="T2" fmla="*/ 138 w 27574"/>
                  <a:gd name="T3" fmla="*/ 68 h 21600"/>
                  <a:gd name="T4" fmla="*/ 70 w 27574"/>
                  <a:gd name="T5" fmla="*/ 301 h 21600"/>
                  <a:gd name="T6" fmla="*/ 0 60000 65536"/>
                  <a:gd name="T7" fmla="*/ 0 60000 65536"/>
                  <a:gd name="T8" fmla="*/ 0 60000 65536"/>
                </a:gdLst>
                <a:ahLst/>
                <a:cxnLst>
                  <a:cxn ang="T6">
                    <a:pos x="T0" y="T1"/>
                  </a:cxn>
                  <a:cxn ang="T7">
                    <a:pos x="T2" y="T3"/>
                  </a:cxn>
                  <a:cxn ang="T8">
                    <a:pos x="T4" y="T5"/>
                  </a:cxn>
                </a:cxnLst>
                <a:rect l="0" t="0" r="r" b="b"/>
                <a:pathLst>
                  <a:path w="27574" h="21600" fill="none" extrusionOk="0">
                    <a:moveTo>
                      <a:pt x="0" y="5086"/>
                    </a:moveTo>
                    <a:cubicBezTo>
                      <a:pt x="3895" y="1801"/>
                      <a:pt x="8827" y="0"/>
                      <a:pt x="13923" y="0"/>
                    </a:cubicBezTo>
                    <a:cubicBezTo>
                      <a:pt x="18897" y="0"/>
                      <a:pt x="23719" y="1716"/>
                      <a:pt x="27574" y="4860"/>
                    </a:cubicBezTo>
                  </a:path>
                  <a:path w="27574" h="21600" stroke="0" extrusionOk="0">
                    <a:moveTo>
                      <a:pt x="0" y="5086"/>
                    </a:moveTo>
                    <a:cubicBezTo>
                      <a:pt x="3895" y="1801"/>
                      <a:pt x="8827" y="0"/>
                      <a:pt x="13923" y="0"/>
                    </a:cubicBezTo>
                    <a:cubicBezTo>
                      <a:pt x="18897" y="0"/>
                      <a:pt x="23719" y="1716"/>
                      <a:pt x="27574" y="4860"/>
                    </a:cubicBezTo>
                    <a:lnTo>
                      <a:pt x="13923" y="21600"/>
                    </a:lnTo>
                    <a:lnTo>
                      <a:pt x="0" y="5086"/>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Arc 46"/>
              <p:cNvSpPr>
                <a:spLocks/>
              </p:cNvSpPr>
              <p:nvPr/>
            </p:nvSpPr>
            <p:spPr bwMode="auto">
              <a:xfrm rot="10800000">
                <a:off x="1571" y="2983"/>
                <a:ext cx="139" cy="301"/>
              </a:xfrm>
              <a:custGeom>
                <a:avLst/>
                <a:gdLst>
                  <a:gd name="T0" fmla="*/ 0 w 27614"/>
                  <a:gd name="T1" fmla="*/ 72 h 21600"/>
                  <a:gd name="T2" fmla="*/ 139 w 27614"/>
                  <a:gd name="T3" fmla="*/ 67 h 21600"/>
                  <a:gd name="T4" fmla="*/ 70 w 27614"/>
                  <a:gd name="T5" fmla="*/ 301 h 21600"/>
                  <a:gd name="T6" fmla="*/ 0 60000 65536"/>
                  <a:gd name="T7" fmla="*/ 0 60000 65536"/>
                  <a:gd name="T8" fmla="*/ 0 60000 65536"/>
                </a:gdLst>
                <a:ahLst/>
                <a:cxnLst>
                  <a:cxn ang="T6">
                    <a:pos x="T0" y="T1"/>
                  </a:cxn>
                  <a:cxn ang="T7">
                    <a:pos x="T2" y="T3"/>
                  </a:cxn>
                  <a:cxn ang="T8">
                    <a:pos x="T4" y="T5"/>
                  </a:cxn>
                </a:cxnLst>
                <a:rect l="0" t="0" r="r" b="b"/>
                <a:pathLst>
                  <a:path w="27614" h="21600" fill="none" extrusionOk="0">
                    <a:moveTo>
                      <a:pt x="0" y="5152"/>
                    </a:moveTo>
                    <a:cubicBezTo>
                      <a:pt x="3907" y="1826"/>
                      <a:pt x="8870" y="0"/>
                      <a:pt x="14001" y="0"/>
                    </a:cubicBezTo>
                    <a:cubicBezTo>
                      <a:pt x="18958" y="0"/>
                      <a:pt x="23765" y="1705"/>
                      <a:pt x="27614" y="4829"/>
                    </a:cubicBezTo>
                  </a:path>
                  <a:path w="27614" h="21600" stroke="0" extrusionOk="0">
                    <a:moveTo>
                      <a:pt x="0" y="5152"/>
                    </a:moveTo>
                    <a:cubicBezTo>
                      <a:pt x="3907" y="1826"/>
                      <a:pt x="8870" y="0"/>
                      <a:pt x="14001" y="0"/>
                    </a:cubicBezTo>
                    <a:cubicBezTo>
                      <a:pt x="18958" y="0"/>
                      <a:pt x="23765" y="1705"/>
                      <a:pt x="27614" y="4829"/>
                    </a:cubicBezTo>
                    <a:lnTo>
                      <a:pt x="14001" y="21600"/>
                    </a:lnTo>
                    <a:lnTo>
                      <a:pt x="0" y="5152"/>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Arc 47"/>
              <p:cNvSpPr>
                <a:spLocks/>
              </p:cNvSpPr>
              <p:nvPr/>
            </p:nvSpPr>
            <p:spPr bwMode="auto">
              <a:xfrm rot="10800000">
                <a:off x="1813" y="2983"/>
                <a:ext cx="140" cy="301"/>
              </a:xfrm>
              <a:custGeom>
                <a:avLst/>
                <a:gdLst>
                  <a:gd name="T0" fmla="*/ 0 w 27659"/>
                  <a:gd name="T1" fmla="*/ 71 h 21600"/>
                  <a:gd name="T2" fmla="*/ 140 w 27659"/>
                  <a:gd name="T3" fmla="*/ 68 h 21600"/>
                  <a:gd name="T4" fmla="*/ 71 w 27659"/>
                  <a:gd name="T5" fmla="*/ 301 h 21600"/>
                  <a:gd name="T6" fmla="*/ 0 60000 65536"/>
                  <a:gd name="T7" fmla="*/ 0 60000 65536"/>
                  <a:gd name="T8" fmla="*/ 0 60000 65536"/>
                </a:gdLst>
                <a:ahLst/>
                <a:cxnLst>
                  <a:cxn ang="T6">
                    <a:pos x="T0" y="T1"/>
                  </a:cxn>
                  <a:cxn ang="T7">
                    <a:pos x="T2" y="T3"/>
                  </a:cxn>
                  <a:cxn ang="T8">
                    <a:pos x="T4" y="T5"/>
                  </a:cxn>
                </a:cxnLst>
                <a:rect l="0" t="0" r="r" b="b"/>
                <a:pathLst>
                  <a:path w="27659" h="21600" fill="none" extrusionOk="0">
                    <a:moveTo>
                      <a:pt x="-1" y="5120"/>
                    </a:moveTo>
                    <a:cubicBezTo>
                      <a:pt x="3901" y="1814"/>
                      <a:pt x="8849" y="0"/>
                      <a:pt x="13964" y="0"/>
                    </a:cubicBezTo>
                    <a:cubicBezTo>
                      <a:pt x="18957" y="0"/>
                      <a:pt x="23797" y="1730"/>
                      <a:pt x="27659" y="4896"/>
                    </a:cubicBezTo>
                  </a:path>
                  <a:path w="27659" h="21600" stroke="0" extrusionOk="0">
                    <a:moveTo>
                      <a:pt x="-1" y="5120"/>
                    </a:moveTo>
                    <a:cubicBezTo>
                      <a:pt x="3901" y="1814"/>
                      <a:pt x="8849" y="0"/>
                      <a:pt x="13964" y="0"/>
                    </a:cubicBezTo>
                    <a:cubicBezTo>
                      <a:pt x="18957" y="0"/>
                      <a:pt x="23797" y="1730"/>
                      <a:pt x="27659" y="4896"/>
                    </a:cubicBezTo>
                    <a:lnTo>
                      <a:pt x="13964" y="21600"/>
                    </a:lnTo>
                    <a:lnTo>
                      <a:pt x="-1" y="512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48"/>
              <p:cNvGrpSpPr>
                <a:grpSpLocks/>
              </p:cNvGrpSpPr>
              <p:nvPr/>
            </p:nvGrpSpPr>
            <p:grpSpPr bwMode="auto">
              <a:xfrm>
                <a:off x="1223" y="3149"/>
                <a:ext cx="889" cy="268"/>
                <a:chOff x="1223" y="3149"/>
                <a:chExt cx="889" cy="268"/>
              </a:xfrm>
            </p:grpSpPr>
            <p:sp>
              <p:nvSpPr>
                <p:cNvPr id="26" name="Arc 49"/>
                <p:cNvSpPr>
                  <a:spLocks/>
                </p:cNvSpPr>
                <p:nvPr/>
              </p:nvSpPr>
              <p:spPr bwMode="auto">
                <a:xfrm>
                  <a:off x="1223" y="3149"/>
                  <a:ext cx="118" cy="268"/>
                </a:xfrm>
                <a:custGeom>
                  <a:avLst/>
                  <a:gdLst>
                    <a:gd name="T0" fmla="*/ 0 w 27605"/>
                    <a:gd name="T1" fmla="*/ 62 h 21600"/>
                    <a:gd name="T2" fmla="*/ 118 w 27605"/>
                    <a:gd name="T3" fmla="*/ 62 h 21600"/>
                    <a:gd name="T4" fmla="*/ 59 w 27605"/>
                    <a:gd name="T5" fmla="*/ 268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0" y="4969"/>
                      </a:moveTo>
                      <a:cubicBezTo>
                        <a:pt x="3875" y="1757"/>
                        <a:pt x="8750" y="0"/>
                        <a:pt x="13783" y="0"/>
                      </a:cubicBezTo>
                      <a:cubicBezTo>
                        <a:pt x="18833" y="0"/>
                        <a:pt x="23724" y="1769"/>
                        <a:pt x="27605" y="5001"/>
                      </a:cubicBezTo>
                    </a:path>
                    <a:path w="27605" h="21600" stroke="0" extrusionOk="0">
                      <a:moveTo>
                        <a:pt x="0" y="4969"/>
                      </a:moveTo>
                      <a:cubicBezTo>
                        <a:pt x="3875" y="1757"/>
                        <a:pt x="8750" y="0"/>
                        <a:pt x="13783" y="0"/>
                      </a:cubicBezTo>
                      <a:cubicBezTo>
                        <a:pt x="18833" y="0"/>
                        <a:pt x="23724" y="1769"/>
                        <a:pt x="27605" y="5001"/>
                      </a:cubicBezTo>
                      <a:lnTo>
                        <a:pt x="13783" y="21600"/>
                      </a:lnTo>
                      <a:lnTo>
                        <a:pt x="0" y="4969"/>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Arc 50"/>
                <p:cNvSpPr>
                  <a:spLocks/>
                </p:cNvSpPr>
                <p:nvPr/>
              </p:nvSpPr>
              <p:spPr bwMode="auto">
                <a:xfrm>
                  <a:off x="1464" y="3149"/>
                  <a:ext cx="120" cy="268"/>
                </a:xfrm>
                <a:custGeom>
                  <a:avLst/>
                  <a:gdLst>
                    <a:gd name="T0" fmla="*/ 0 w 27613"/>
                    <a:gd name="T1" fmla="*/ 63 h 21600"/>
                    <a:gd name="T2" fmla="*/ 120 w 27613"/>
                    <a:gd name="T3" fmla="*/ 61 h 21600"/>
                    <a:gd name="T4" fmla="*/ 61 w 27613"/>
                    <a:gd name="T5" fmla="*/ 268 h 21600"/>
                    <a:gd name="T6" fmla="*/ 0 60000 65536"/>
                    <a:gd name="T7" fmla="*/ 0 60000 65536"/>
                    <a:gd name="T8" fmla="*/ 0 60000 65536"/>
                  </a:gdLst>
                  <a:ahLst/>
                  <a:cxnLst>
                    <a:cxn ang="T6">
                      <a:pos x="T0" y="T1"/>
                    </a:cxn>
                    <a:cxn ang="T7">
                      <a:pos x="T2" y="T3"/>
                    </a:cxn>
                    <a:cxn ang="T8">
                      <a:pos x="T4" y="T5"/>
                    </a:cxn>
                  </a:cxnLst>
                  <a:rect l="0" t="0" r="r" b="b"/>
                  <a:pathLst>
                    <a:path w="27613" h="21600" fill="none" extrusionOk="0">
                      <a:moveTo>
                        <a:pt x="0" y="5086"/>
                      </a:moveTo>
                      <a:cubicBezTo>
                        <a:pt x="3895" y="1801"/>
                        <a:pt x="8827" y="0"/>
                        <a:pt x="13923" y="0"/>
                      </a:cubicBezTo>
                      <a:cubicBezTo>
                        <a:pt x="18914" y="0"/>
                        <a:pt x="23752" y="1728"/>
                        <a:pt x="27613" y="4892"/>
                      </a:cubicBezTo>
                    </a:path>
                    <a:path w="27613" h="21600" stroke="0" extrusionOk="0">
                      <a:moveTo>
                        <a:pt x="0" y="5086"/>
                      </a:moveTo>
                      <a:cubicBezTo>
                        <a:pt x="3895" y="1801"/>
                        <a:pt x="8827" y="0"/>
                        <a:pt x="13923" y="0"/>
                      </a:cubicBezTo>
                      <a:cubicBezTo>
                        <a:pt x="18914" y="0"/>
                        <a:pt x="23752" y="1728"/>
                        <a:pt x="27613" y="4892"/>
                      </a:cubicBezTo>
                      <a:lnTo>
                        <a:pt x="13923" y="21600"/>
                      </a:lnTo>
                      <a:lnTo>
                        <a:pt x="0" y="5086"/>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51"/>
                <p:cNvSpPr>
                  <a:spLocks/>
                </p:cNvSpPr>
                <p:nvPr/>
              </p:nvSpPr>
              <p:spPr bwMode="auto">
                <a:xfrm>
                  <a:off x="1706" y="3149"/>
                  <a:ext cx="118" cy="268"/>
                </a:xfrm>
                <a:custGeom>
                  <a:avLst/>
                  <a:gdLst>
                    <a:gd name="T0" fmla="*/ 0 w 27605"/>
                    <a:gd name="T1" fmla="*/ 62 h 21600"/>
                    <a:gd name="T2" fmla="*/ 118 w 27605"/>
                    <a:gd name="T3" fmla="*/ 62 h 21600"/>
                    <a:gd name="T4" fmla="*/ 59 w 27605"/>
                    <a:gd name="T5" fmla="*/ 268 h 21600"/>
                    <a:gd name="T6" fmla="*/ 0 60000 65536"/>
                    <a:gd name="T7" fmla="*/ 0 60000 65536"/>
                    <a:gd name="T8" fmla="*/ 0 60000 65536"/>
                  </a:gdLst>
                  <a:ahLst/>
                  <a:cxnLst>
                    <a:cxn ang="T6">
                      <a:pos x="T0" y="T1"/>
                    </a:cxn>
                    <a:cxn ang="T7">
                      <a:pos x="T2" y="T3"/>
                    </a:cxn>
                    <a:cxn ang="T8">
                      <a:pos x="T4" y="T5"/>
                    </a:cxn>
                  </a:cxnLst>
                  <a:rect l="0" t="0" r="r" b="b"/>
                  <a:pathLst>
                    <a:path w="27605" h="21600" fill="none" extrusionOk="0">
                      <a:moveTo>
                        <a:pt x="0" y="4969"/>
                      </a:moveTo>
                      <a:cubicBezTo>
                        <a:pt x="3875" y="1757"/>
                        <a:pt x="8750" y="0"/>
                        <a:pt x="13783" y="0"/>
                      </a:cubicBezTo>
                      <a:cubicBezTo>
                        <a:pt x="18833" y="0"/>
                        <a:pt x="23724" y="1769"/>
                        <a:pt x="27605" y="5001"/>
                      </a:cubicBezTo>
                    </a:path>
                    <a:path w="27605" h="21600" stroke="0" extrusionOk="0">
                      <a:moveTo>
                        <a:pt x="0" y="4969"/>
                      </a:moveTo>
                      <a:cubicBezTo>
                        <a:pt x="3875" y="1757"/>
                        <a:pt x="8750" y="0"/>
                        <a:pt x="13783" y="0"/>
                      </a:cubicBezTo>
                      <a:cubicBezTo>
                        <a:pt x="18833" y="0"/>
                        <a:pt x="23724" y="1769"/>
                        <a:pt x="27605" y="5001"/>
                      </a:cubicBezTo>
                      <a:lnTo>
                        <a:pt x="13783" y="21600"/>
                      </a:lnTo>
                      <a:lnTo>
                        <a:pt x="0" y="4969"/>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52"/>
                <p:cNvSpPr>
                  <a:spLocks noChangeShapeType="1"/>
                </p:cNvSpPr>
                <p:nvPr/>
              </p:nvSpPr>
              <p:spPr bwMode="auto">
                <a:xfrm>
                  <a:off x="1951" y="3215"/>
                  <a:ext cx="161" cy="0"/>
                </a:xfrm>
                <a:prstGeom prst="line">
                  <a:avLst/>
                </a:prstGeom>
                <a:noFill/>
                <a:ln w="28575">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1" name="Text Box 53"/>
            <p:cNvSpPr txBox="1">
              <a:spLocks noChangeArrowheads="1"/>
            </p:cNvSpPr>
            <p:nvPr/>
          </p:nvSpPr>
          <p:spPr bwMode="auto">
            <a:xfrm>
              <a:off x="3628" y="3108"/>
              <a:ext cx="1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a:t>三能级系统。</a:t>
              </a:r>
            </a:p>
          </p:txBody>
        </p:sp>
      </p:grpSp>
      <p:sp>
        <p:nvSpPr>
          <p:cNvPr id="54" name="Rectangle 54"/>
          <p:cNvSpPr>
            <a:spLocks noChangeArrowheads="1"/>
          </p:cNvSpPr>
          <p:nvPr/>
        </p:nvSpPr>
        <p:spPr bwMode="auto">
          <a:xfrm>
            <a:off x="2568377" y="6356226"/>
            <a:ext cx="6361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798638" indent="-1798638"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zh-CN" altLang="en-US" sz="2000"/>
              <a:t>特点：</a:t>
            </a:r>
            <a:r>
              <a:rPr lang="zh-CN" altLang="en-US">
                <a:latin typeface="楷体_GB2312" pitchFamily="49" charset="-122"/>
              </a:rPr>
              <a:t>器件小，坚固，使用方便，输出功率大</a:t>
            </a:r>
          </a:p>
        </p:txBody>
      </p:sp>
      <p:grpSp>
        <p:nvGrpSpPr>
          <p:cNvPr id="55" name="Group 55"/>
          <p:cNvGrpSpPr>
            <a:grpSpLocks/>
          </p:cNvGrpSpPr>
          <p:nvPr/>
        </p:nvGrpSpPr>
        <p:grpSpPr bwMode="auto">
          <a:xfrm>
            <a:off x="6095802" y="1341314"/>
            <a:ext cx="3581400" cy="1662112"/>
            <a:chOff x="2736" y="384"/>
            <a:chExt cx="2448" cy="1306"/>
          </a:xfrm>
        </p:grpSpPr>
        <p:sp>
          <p:nvSpPr>
            <p:cNvPr id="56" name="Oval 56"/>
            <p:cNvSpPr>
              <a:spLocks noChangeArrowheads="1"/>
            </p:cNvSpPr>
            <p:nvPr/>
          </p:nvSpPr>
          <p:spPr bwMode="auto">
            <a:xfrm>
              <a:off x="2736" y="384"/>
              <a:ext cx="2448" cy="912"/>
            </a:xfrm>
            <a:prstGeom prst="ellipse">
              <a:avLst/>
            </a:prstGeom>
            <a:solidFill>
              <a:srgbClr val="C0C0C0"/>
            </a:solidFill>
            <a:ln w="5715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endParaRPr lang="zh-CN" altLang="en-US" b="0"/>
            </a:p>
          </p:txBody>
        </p:sp>
        <p:sp>
          <p:nvSpPr>
            <p:cNvPr id="57" name="Oval 57"/>
            <p:cNvSpPr>
              <a:spLocks noChangeArrowheads="1"/>
            </p:cNvSpPr>
            <p:nvPr/>
          </p:nvSpPr>
          <p:spPr bwMode="auto">
            <a:xfrm>
              <a:off x="3065" y="768"/>
              <a:ext cx="292" cy="192"/>
            </a:xfrm>
            <a:prstGeom prst="ellipse">
              <a:avLst/>
            </a:prstGeom>
            <a:solidFill>
              <a:srgbClr val="00FF00"/>
            </a:solidFill>
            <a:ln w="3810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8" name="Oval 58"/>
            <p:cNvSpPr>
              <a:spLocks noChangeArrowheads="1"/>
            </p:cNvSpPr>
            <p:nvPr/>
          </p:nvSpPr>
          <p:spPr bwMode="auto">
            <a:xfrm>
              <a:off x="4563" y="744"/>
              <a:ext cx="292" cy="192"/>
            </a:xfrm>
            <a:prstGeom prst="ellipse">
              <a:avLst/>
            </a:prstGeom>
            <a:solidFill>
              <a:srgbClr val="00FF00"/>
            </a:solidFill>
            <a:ln w="3810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59" name="Line 59"/>
            <p:cNvSpPr>
              <a:spLocks noChangeShapeType="1"/>
            </p:cNvSpPr>
            <p:nvPr/>
          </p:nvSpPr>
          <p:spPr bwMode="auto">
            <a:xfrm flipV="1">
              <a:off x="3321" y="384"/>
              <a:ext cx="621" cy="40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60"/>
            <p:cNvSpPr>
              <a:spLocks noChangeShapeType="1"/>
            </p:cNvSpPr>
            <p:nvPr/>
          </p:nvSpPr>
          <p:spPr bwMode="auto">
            <a:xfrm flipV="1">
              <a:off x="3321" y="408"/>
              <a:ext cx="1059" cy="384"/>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 Box 61"/>
            <p:cNvSpPr txBox="1">
              <a:spLocks noChangeArrowheads="1"/>
            </p:cNvSpPr>
            <p:nvPr/>
          </p:nvSpPr>
          <p:spPr bwMode="auto">
            <a:xfrm>
              <a:off x="3174" y="960"/>
              <a:ext cx="47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氙灯</a:t>
              </a:r>
            </a:p>
          </p:txBody>
        </p:sp>
        <p:sp>
          <p:nvSpPr>
            <p:cNvPr id="62" name="Text Box 62"/>
            <p:cNvSpPr txBox="1">
              <a:spLocks noChangeArrowheads="1"/>
            </p:cNvSpPr>
            <p:nvPr/>
          </p:nvSpPr>
          <p:spPr bwMode="auto">
            <a:xfrm>
              <a:off x="4128" y="960"/>
              <a:ext cx="1009"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t>红宝石棒</a:t>
              </a:r>
            </a:p>
          </p:txBody>
        </p:sp>
        <p:sp>
          <p:nvSpPr>
            <p:cNvPr id="63" name="Text Box 63"/>
            <p:cNvSpPr txBox="1">
              <a:spLocks noChangeArrowheads="1"/>
            </p:cNvSpPr>
            <p:nvPr/>
          </p:nvSpPr>
          <p:spPr bwMode="auto">
            <a:xfrm>
              <a:off x="3390" y="1378"/>
              <a:ext cx="1349" cy="31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a:solidFill>
                    <a:srgbClr val="FF00FF"/>
                  </a:solidFill>
                </a:rPr>
                <a:t>椭圆柱面聚光器</a:t>
              </a:r>
            </a:p>
          </p:txBody>
        </p:sp>
        <p:sp>
          <p:nvSpPr>
            <p:cNvPr id="64" name="Line 64"/>
            <p:cNvSpPr>
              <a:spLocks noChangeShapeType="1"/>
            </p:cNvSpPr>
            <p:nvPr/>
          </p:nvSpPr>
          <p:spPr bwMode="auto">
            <a:xfrm>
              <a:off x="4380" y="408"/>
              <a:ext cx="256" cy="36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5"/>
            <p:cNvSpPr>
              <a:spLocks noChangeShapeType="1"/>
            </p:cNvSpPr>
            <p:nvPr/>
          </p:nvSpPr>
          <p:spPr bwMode="auto">
            <a:xfrm>
              <a:off x="3942" y="384"/>
              <a:ext cx="621" cy="384"/>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 name="Rectangle 66"/>
          <p:cNvSpPr>
            <a:spLocks noChangeArrowheads="1"/>
          </p:cNvSpPr>
          <p:nvPr/>
        </p:nvSpPr>
        <p:spPr bwMode="auto">
          <a:xfrm>
            <a:off x="6672064" y="3212976"/>
            <a:ext cx="3581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kumimoji="1" sz="2400" b="1">
                <a:solidFill>
                  <a:schemeClr val="tx1"/>
                </a:solidFill>
                <a:latin typeface="Times New Roman" panose="02020603050405020304" pitchFamily="18" charset="0"/>
                <a:ea typeface="楷体_GB2312" pitchFamily="49" charset="-122"/>
              </a:defRPr>
            </a:lvl1pPr>
            <a:lvl2pPr marL="765175" indent="-285750">
              <a:defRPr kumimoji="1" sz="2400" b="1">
                <a:solidFill>
                  <a:schemeClr val="tx1"/>
                </a:solidFill>
                <a:latin typeface="Times New Roman" panose="02020603050405020304" pitchFamily="18" charset="0"/>
                <a:ea typeface="楷体_GB2312" pitchFamily="49" charset="-122"/>
              </a:defRPr>
            </a:lvl2pPr>
            <a:lvl3pPr marL="1184275" indent="-228600">
              <a:defRPr kumimoji="1" sz="2400" b="1">
                <a:solidFill>
                  <a:schemeClr val="tx1"/>
                </a:solidFill>
                <a:latin typeface="Times New Roman" panose="02020603050405020304" pitchFamily="18" charset="0"/>
                <a:ea typeface="楷体_GB2312" pitchFamily="49" charset="-122"/>
              </a:defRPr>
            </a:lvl3pPr>
            <a:lvl4pPr marL="1603375"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20000"/>
              </a:spcBef>
              <a:buClr>
                <a:schemeClr val="accent2"/>
              </a:buClr>
              <a:buFont typeface="Monotype Sorts" pitchFamily="2" charset="2"/>
              <a:buNone/>
            </a:pPr>
            <a:r>
              <a:rPr lang="zh-CN" altLang="en-US" sz="2000"/>
              <a:t>氙灯与红宝石分别位于椭圆</a:t>
            </a:r>
          </a:p>
          <a:p>
            <a:pPr eaLnBrk="1" hangingPunct="1">
              <a:spcBef>
                <a:spcPct val="20000"/>
              </a:spcBef>
              <a:buClr>
                <a:schemeClr val="accent2"/>
              </a:buClr>
              <a:buFont typeface="Monotype Sorts" pitchFamily="2" charset="2"/>
              <a:buNone/>
            </a:pPr>
            <a:r>
              <a:rPr lang="zh-CN" altLang="en-US" sz="2000"/>
              <a:t>柱面的两个焦线上。</a:t>
            </a:r>
          </a:p>
        </p:txBody>
      </p:sp>
      <p:sp>
        <p:nvSpPr>
          <p:cNvPr id="67" name="Text Box 67"/>
          <p:cNvSpPr txBox="1">
            <a:spLocks noChangeArrowheads="1"/>
          </p:cNvSpPr>
          <p:nvPr/>
        </p:nvSpPr>
        <p:spPr bwMode="auto">
          <a:xfrm>
            <a:off x="1757164" y="3981326"/>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激励能源：电源和脉冲氙灯。</a:t>
            </a:r>
          </a:p>
        </p:txBody>
      </p:sp>
      <p:grpSp>
        <p:nvGrpSpPr>
          <p:cNvPr id="68" name="Group 68"/>
          <p:cNvGrpSpPr>
            <a:grpSpLocks/>
          </p:cNvGrpSpPr>
          <p:nvPr/>
        </p:nvGrpSpPr>
        <p:grpSpPr bwMode="auto">
          <a:xfrm>
            <a:off x="1752402" y="3501901"/>
            <a:ext cx="4559300" cy="457200"/>
            <a:chOff x="192" y="1536"/>
            <a:chExt cx="2872" cy="288"/>
          </a:xfrm>
        </p:grpSpPr>
        <p:sp>
          <p:nvSpPr>
            <p:cNvPr id="69" name="Text Box 69"/>
            <p:cNvSpPr txBox="1">
              <a:spLocks noChangeArrowheads="1"/>
            </p:cNvSpPr>
            <p:nvPr/>
          </p:nvSpPr>
          <p:spPr bwMode="auto">
            <a:xfrm>
              <a:off x="192" y="1536"/>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工作物质：红宝石晶体棒。</a:t>
              </a:r>
            </a:p>
          </p:txBody>
        </p:sp>
        <p:graphicFrame>
          <p:nvGraphicFramePr>
            <p:cNvPr id="70" name="Object 70"/>
            <p:cNvGraphicFramePr>
              <a:graphicFrameLocks noChangeAspect="1"/>
            </p:cNvGraphicFramePr>
            <p:nvPr/>
          </p:nvGraphicFramePr>
          <p:xfrm>
            <a:off x="2526" y="1547"/>
            <a:ext cx="538" cy="277"/>
          </p:xfrm>
          <a:graphic>
            <a:graphicData uri="http://schemas.openxmlformats.org/presentationml/2006/ole">
              <mc:AlternateContent xmlns:mc="http://schemas.openxmlformats.org/markup-compatibility/2006">
                <mc:Choice xmlns:v="urn:schemas-microsoft-com:vml" Requires="v">
                  <p:oleObj spid="_x0000_s104484" name="公式" r:id="rId11" imgW="444307" imgH="228501" progId="Equation.3">
                    <p:embed/>
                  </p:oleObj>
                </mc:Choice>
                <mc:Fallback>
                  <p:oleObj name="公式" r:id="rId11" imgW="444307"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6" y="1547"/>
                          <a:ext cx="53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71" name="Picture 71" descr="谐振腔"/>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9536" y="980728"/>
            <a:ext cx="338455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6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blinds(horizontal)">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wipe(left)">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
                                            <p:txEl>
                                              <p:pRg st="0" end="0"/>
                                            </p:txEl>
                                          </p:spTgt>
                                        </p:tgtEl>
                                        <p:attrNameLst>
                                          <p:attrName>style.visibility</p:attrName>
                                        </p:attrNameLst>
                                      </p:cBhvr>
                                      <p:to>
                                        <p:strVal val="visible"/>
                                      </p:to>
                                    </p:set>
                                    <p:animEffect transition="in" filter="wipe(left)">
                                      <p:cBhvr>
                                        <p:cTn id="27" dur="500"/>
                                        <p:tgtEl>
                                          <p:spTgt spid="6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
                                            <p:txEl>
                                              <p:pRg st="1" end="1"/>
                                            </p:txEl>
                                          </p:spTgt>
                                        </p:tgtEl>
                                        <p:attrNameLst>
                                          <p:attrName>style.visibility</p:attrName>
                                        </p:attrNameLst>
                                      </p:cBhvr>
                                      <p:to>
                                        <p:strVal val="visible"/>
                                      </p:to>
                                    </p:set>
                                    <p:animEffect transition="in" filter="wipe(left)">
                                      <p:cBhvr>
                                        <p:cTn id="32" dur="500"/>
                                        <p:tgtEl>
                                          <p:spTgt spid="6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wipe(left)">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build="p" autoUpdateAnimBg="0"/>
      <p:bldP spid="67"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91344" y="116632"/>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r>
              <a:rPr lang="en-US" altLang="zh-CN" dirty="0"/>
              <a:t>2</a:t>
            </a:r>
            <a:r>
              <a:rPr lang="zh-CN" altLang="en-US" dirty="0"/>
              <a:t>）氦氖激光器：</a:t>
            </a:r>
          </a:p>
        </p:txBody>
      </p:sp>
      <p:sp>
        <p:nvSpPr>
          <p:cNvPr id="3" name="Text Box 3"/>
          <p:cNvSpPr txBox="1">
            <a:spLocks noChangeArrowheads="1"/>
          </p:cNvSpPr>
          <p:nvPr/>
        </p:nvSpPr>
        <p:spPr bwMode="auto">
          <a:xfrm>
            <a:off x="767408" y="90872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t>四能级系统：</a:t>
            </a:r>
          </a:p>
        </p:txBody>
      </p:sp>
      <p:sp>
        <p:nvSpPr>
          <p:cNvPr id="4" name="Rectangle 4"/>
          <p:cNvSpPr>
            <a:spLocks noChangeArrowheads="1"/>
          </p:cNvSpPr>
          <p:nvPr/>
        </p:nvSpPr>
        <p:spPr bwMode="auto">
          <a:xfrm>
            <a:off x="191344" y="5805264"/>
            <a:ext cx="11881319"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indent="490538" defTabSz="762000">
              <a:defRPr kumimoji="1" sz="2400" b="1">
                <a:solidFill>
                  <a:schemeClr val="tx1"/>
                </a:solidFill>
                <a:latin typeface="Times New Roman" panose="02020603050405020304" pitchFamily="18" charset="0"/>
                <a:ea typeface="楷体_GB2312" pitchFamily="49" charset="-122"/>
              </a:defRPr>
            </a:lvl1pPr>
            <a:lvl2pPr marL="742950" indent="-285750" defTabSz="762000">
              <a:defRPr kumimoji="1" sz="2400" b="1">
                <a:solidFill>
                  <a:schemeClr val="tx1"/>
                </a:solidFill>
                <a:latin typeface="Times New Roman" panose="02020603050405020304" pitchFamily="18" charset="0"/>
                <a:ea typeface="楷体_GB2312" pitchFamily="49" charset="-122"/>
              </a:defRPr>
            </a:lvl2pPr>
            <a:lvl3pPr marL="1143000" indent="-228600" defTabSz="762000">
              <a:defRPr kumimoji="1" sz="2400" b="1">
                <a:solidFill>
                  <a:schemeClr val="tx1"/>
                </a:solidFill>
                <a:latin typeface="Times New Roman" panose="02020603050405020304" pitchFamily="18" charset="0"/>
                <a:ea typeface="楷体_GB2312" pitchFamily="49" charset="-122"/>
              </a:defRPr>
            </a:lvl3pPr>
            <a:lvl4pPr marL="1600200" indent="-228600" defTabSz="762000">
              <a:defRPr kumimoji="1" sz="2400" b="1">
                <a:solidFill>
                  <a:schemeClr val="tx1"/>
                </a:solidFill>
                <a:latin typeface="Times New Roman" panose="02020603050405020304" pitchFamily="18" charset="0"/>
                <a:ea typeface="楷体_GB2312" pitchFamily="49" charset="-122"/>
              </a:defRPr>
            </a:lvl4pPr>
            <a:lvl5pPr marL="2057400" indent="-228600" defTabSz="762000">
              <a:defRPr kumimoji="1" sz="2400" b="1">
                <a:solidFill>
                  <a:schemeClr val="tx1"/>
                </a:solidFill>
                <a:latin typeface="Times New Roman" panose="02020603050405020304" pitchFamily="18" charset="0"/>
                <a:ea typeface="楷体_GB2312" pitchFamily="49" charset="-122"/>
              </a:defRPr>
            </a:lvl5pPr>
            <a:lvl6pPr marL="25146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defTabSz="7620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pPr>
            <a:r>
              <a:rPr lang="zh-CN" altLang="en-US" dirty="0"/>
              <a:t>其他激光器</a:t>
            </a:r>
            <a:r>
              <a:rPr lang="en-US" altLang="zh-CN" dirty="0"/>
              <a:t>:</a:t>
            </a:r>
            <a:r>
              <a:rPr lang="zh-CN" altLang="en-US" dirty="0"/>
              <a:t>二氧化碳激光器、氩离子激光器</a:t>
            </a:r>
            <a:r>
              <a:rPr lang="en-US" altLang="zh-CN" dirty="0"/>
              <a:t>,</a:t>
            </a:r>
            <a:r>
              <a:rPr lang="zh-CN" altLang="en-US" dirty="0"/>
              <a:t>染料激光器、钕玻璃激光器、半导体激光器。</a:t>
            </a:r>
          </a:p>
        </p:txBody>
      </p:sp>
      <p:sp>
        <p:nvSpPr>
          <p:cNvPr id="5" name="Rectangle 5"/>
          <p:cNvSpPr>
            <a:spLocks noChangeArrowheads="1"/>
          </p:cNvSpPr>
          <p:nvPr/>
        </p:nvSpPr>
        <p:spPr bwMode="auto">
          <a:xfrm>
            <a:off x="767408" y="1628800"/>
            <a:ext cx="3775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dirty="0"/>
              <a:t>工作物质：氦气和氖气。</a:t>
            </a:r>
          </a:p>
        </p:txBody>
      </p:sp>
      <p:sp>
        <p:nvSpPr>
          <p:cNvPr id="6" name="Rectangle 6"/>
          <p:cNvSpPr>
            <a:spLocks noChangeArrowheads="1"/>
          </p:cNvSpPr>
          <p:nvPr/>
        </p:nvSpPr>
        <p:spPr bwMode="auto">
          <a:xfrm>
            <a:off x="1407939" y="3929264"/>
            <a:ext cx="3394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激励能源：气体放电。</a:t>
            </a:r>
          </a:p>
        </p:txBody>
      </p:sp>
      <p:grpSp>
        <p:nvGrpSpPr>
          <p:cNvPr id="7" name="Group 7"/>
          <p:cNvGrpSpPr>
            <a:grpSpLocks/>
          </p:cNvGrpSpPr>
          <p:nvPr/>
        </p:nvGrpSpPr>
        <p:grpSpPr bwMode="auto">
          <a:xfrm>
            <a:off x="4871864" y="781252"/>
            <a:ext cx="4918075" cy="3986212"/>
            <a:chOff x="2422" y="96"/>
            <a:chExt cx="3098" cy="2511"/>
          </a:xfrm>
        </p:grpSpPr>
        <p:sp>
          <p:nvSpPr>
            <p:cNvPr id="8" name="Text Box 8"/>
            <p:cNvSpPr txBox="1">
              <a:spLocks noChangeArrowheads="1"/>
            </p:cNvSpPr>
            <p:nvPr/>
          </p:nvSpPr>
          <p:spPr bwMode="auto">
            <a:xfrm>
              <a:off x="3456" y="96"/>
              <a:ext cx="615" cy="266"/>
            </a:xfrm>
            <a:prstGeom prst="rect">
              <a:avLst/>
            </a:prstGeom>
            <a:solidFill>
              <a:srgbClr val="CC99FF"/>
            </a:solidFill>
            <a:ln w="254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a:t>亚稳态</a:t>
              </a:r>
              <a:endParaRPr lang="zh-CN" altLang="en-US"/>
            </a:p>
          </p:txBody>
        </p:sp>
        <p:sp>
          <p:nvSpPr>
            <p:cNvPr id="9" name="Text Box 9"/>
            <p:cNvSpPr txBox="1">
              <a:spLocks noChangeArrowheads="1"/>
            </p:cNvSpPr>
            <p:nvPr/>
          </p:nvSpPr>
          <p:spPr bwMode="auto">
            <a:xfrm>
              <a:off x="2468" y="1680"/>
              <a:ext cx="1076"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sz="2000" b="0">
                  <a:solidFill>
                    <a:srgbClr val="0000FF"/>
                  </a:solidFill>
                </a:rPr>
                <a:t>电子碰撞激发</a:t>
              </a:r>
              <a:endParaRPr lang="zh-CN" altLang="en-US" b="0">
                <a:solidFill>
                  <a:srgbClr val="0000FF"/>
                </a:solidFill>
              </a:endParaRPr>
            </a:p>
          </p:txBody>
        </p:sp>
        <p:sp>
          <p:nvSpPr>
            <p:cNvPr id="10" name="Text Box 10"/>
            <p:cNvSpPr txBox="1">
              <a:spLocks noChangeArrowheads="1"/>
            </p:cNvSpPr>
            <p:nvPr/>
          </p:nvSpPr>
          <p:spPr bwMode="auto">
            <a:xfrm>
              <a:off x="3216" y="1008"/>
              <a:ext cx="76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r>
                <a:rPr lang="zh-CN" altLang="en-US" sz="2000" b="0">
                  <a:solidFill>
                    <a:srgbClr val="0000FF"/>
                  </a:solidFill>
                </a:rPr>
                <a:t>碰撞转移</a:t>
              </a:r>
              <a:r>
                <a:rPr lang="zh-CN" altLang="en-US" b="0"/>
                <a:t>              </a:t>
              </a:r>
            </a:p>
          </p:txBody>
        </p:sp>
        <p:sp>
          <p:nvSpPr>
            <p:cNvPr id="11" name="Line 11"/>
            <p:cNvSpPr>
              <a:spLocks noChangeShapeType="1"/>
            </p:cNvSpPr>
            <p:nvPr/>
          </p:nvSpPr>
          <p:spPr bwMode="auto">
            <a:xfrm>
              <a:off x="2707" y="2332"/>
              <a:ext cx="999"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2" name="Line 12"/>
            <p:cNvSpPr>
              <a:spLocks noChangeShapeType="1"/>
            </p:cNvSpPr>
            <p:nvPr/>
          </p:nvSpPr>
          <p:spPr bwMode="auto">
            <a:xfrm>
              <a:off x="2707" y="975"/>
              <a:ext cx="76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3" name="Line 13"/>
            <p:cNvSpPr>
              <a:spLocks noChangeShapeType="1"/>
            </p:cNvSpPr>
            <p:nvPr/>
          </p:nvSpPr>
          <p:spPr bwMode="auto">
            <a:xfrm>
              <a:off x="2707" y="669"/>
              <a:ext cx="76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4" name="Line 14"/>
            <p:cNvSpPr>
              <a:spLocks noChangeShapeType="1"/>
            </p:cNvSpPr>
            <p:nvPr/>
          </p:nvSpPr>
          <p:spPr bwMode="auto">
            <a:xfrm flipV="1">
              <a:off x="3888" y="669"/>
              <a:ext cx="458" cy="3"/>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5" name="Line 15"/>
            <p:cNvSpPr>
              <a:spLocks noChangeShapeType="1"/>
            </p:cNvSpPr>
            <p:nvPr/>
          </p:nvSpPr>
          <p:spPr bwMode="auto">
            <a:xfrm>
              <a:off x="4865" y="844"/>
              <a:ext cx="36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6" name="Line 16"/>
            <p:cNvSpPr>
              <a:spLocks noChangeShapeType="1"/>
            </p:cNvSpPr>
            <p:nvPr/>
          </p:nvSpPr>
          <p:spPr bwMode="auto">
            <a:xfrm>
              <a:off x="4865" y="1150"/>
              <a:ext cx="36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7" name="Line 17"/>
            <p:cNvSpPr>
              <a:spLocks noChangeShapeType="1"/>
            </p:cNvSpPr>
            <p:nvPr/>
          </p:nvSpPr>
          <p:spPr bwMode="auto">
            <a:xfrm>
              <a:off x="3946" y="2332"/>
              <a:ext cx="1318"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8" name="Line 18"/>
            <p:cNvSpPr>
              <a:spLocks noChangeShapeType="1"/>
            </p:cNvSpPr>
            <p:nvPr/>
          </p:nvSpPr>
          <p:spPr bwMode="auto">
            <a:xfrm flipV="1">
              <a:off x="2827" y="975"/>
              <a:ext cx="0" cy="1357"/>
            </a:xfrm>
            <a:prstGeom prst="line">
              <a:avLst/>
            </a:prstGeom>
            <a:noFill/>
            <a:ln w="2222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19" name="Line 19"/>
            <p:cNvSpPr>
              <a:spLocks noChangeShapeType="1"/>
            </p:cNvSpPr>
            <p:nvPr/>
          </p:nvSpPr>
          <p:spPr bwMode="auto">
            <a:xfrm flipV="1">
              <a:off x="3147" y="669"/>
              <a:ext cx="0" cy="1663"/>
            </a:xfrm>
            <a:prstGeom prst="line">
              <a:avLst/>
            </a:prstGeom>
            <a:noFill/>
            <a:ln w="2222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aphicFrame>
          <p:nvGraphicFramePr>
            <p:cNvPr id="20" name="Object 20"/>
            <p:cNvGraphicFramePr>
              <a:graphicFrameLocks noChangeAspect="1"/>
            </p:cNvGraphicFramePr>
            <p:nvPr/>
          </p:nvGraphicFramePr>
          <p:xfrm>
            <a:off x="2907" y="2376"/>
            <a:ext cx="260" cy="222"/>
          </p:xfrm>
          <a:graphic>
            <a:graphicData uri="http://schemas.openxmlformats.org/presentationml/2006/ole">
              <mc:AlternateContent xmlns:mc="http://schemas.openxmlformats.org/markup-compatibility/2006">
                <mc:Choice xmlns:v="urn:schemas-microsoft-com:vml" Requires="v">
                  <p:oleObj spid="_x0000_s105540" name="Equation" r:id="rId3" imgW="228402" imgH="177646" progId="Equation.3">
                    <p:embed/>
                  </p:oleObj>
                </mc:Choice>
                <mc:Fallback>
                  <p:oleObj name="Equation" r:id="rId3" imgW="228402"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 y="2376"/>
                          <a:ext cx="260"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1"/>
            <p:cNvGraphicFramePr>
              <a:graphicFrameLocks noChangeAspect="1"/>
            </p:cNvGraphicFramePr>
            <p:nvPr/>
          </p:nvGraphicFramePr>
          <p:xfrm>
            <a:off x="4545" y="2420"/>
            <a:ext cx="220" cy="187"/>
          </p:xfrm>
          <a:graphic>
            <a:graphicData uri="http://schemas.openxmlformats.org/presentationml/2006/ole">
              <mc:AlternateContent xmlns:mc="http://schemas.openxmlformats.org/markup-compatibility/2006">
                <mc:Choice xmlns:v="urn:schemas-microsoft-com:vml" Requires="v">
                  <p:oleObj spid="_x0000_s105541" name="Equation" r:id="rId5" imgW="228402" imgH="177646" progId="Equation.3">
                    <p:embed/>
                  </p:oleObj>
                </mc:Choice>
                <mc:Fallback>
                  <p:oleObj name="Equation" r:id="rId5" imgW="228402" imgH="1776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5" y="2420"/>
                          <a:ext cx="220" cy="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2"/>
            <p:cNvGraphicFramePr>
              <a:graphicFrameLocks noChangeAspect="1"/>
            </p:cNvGraphicFramePr>
            <p:nvPr/>
          </p:nvGraphicFramePr>
          <p:xfrm>
            <a:off x="2428" y="537"/>
            <a:ext cx="233" cy="216"/>
          </p:xfrm>
          <a:graphic>
            <a:graphicData uri="http://schemas.openxmlformats.org/presentationml/2006/ole">
              <mc:AlternateContent xmlns:mc="http://schemas.openxmlformats.org/markup-compatibility/2006">
                <mc:Choice xmlns:v="urn:schemas-microsoft-com:vml" Requires="v">
                  <p:oleObj spid="_x0000_s105542" name="Equation" r:id="rId7" imgW="241195" imgH="203112" progId="Equation.3">
                    <p:embed/>
                  </p:oleObj>
                </mc:Choice>
                <mc:Fallback>
                  <p:oleObj name="Equation" r:id="rId7" imgW="241195"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 y="537"/>
                          <a:ext cx="23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2422" y="848"/>
            <a:ext cx="246" cy="215"/>
          </p:xfrm>
          <a:graphic>
            <a:graphicData uri="http://schemas.openxmlformats.org/presentationml/2006/ole">
              <mc:AlternateContent xmlns:mc="http://schemas.openxmlformats.org/markup-compatibility/2006">
                <mc:Choice xmlns:v="urn:schemas-microsoft-com:vml" Requires="v">
                  <p:oleObj spid="_x0000_s105543" name="Equation" r:id="rId9" imgW="253780" imgH="203024" progId="Equation.3">
                    <p:embed/>
                  </p:oleObj>
                </mc:Choice>
                <mc:Fallback>
                  <p:oleObj name="Equation" r:id="rId9" imgW="253780"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2" y="848"/>
                          <a:ext cx="24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5295" y="713"/>
            <a:ext cx="209" cy="215"/>
          </p:xfrm>
          <a:graphic>
            <a:graphicData uri="http://schemas.openxmlformats.org/presentationml/2006/ole">
              <mc:AlternateContent xmlns:mc="http://schemas.openxmlformats.org/markup-compatibility/2006">
                <mc:Choice xmlns:v="urn:schemas-microsoft-com:vml" Requires="v">
                  <p:oleObj spid="_x0000_s105544" name="Equation" r:id="rId11" imgW="215713" imgH="203024" progId="Equation.3">
                    <p:embed/>
                  </p:oleObj>
                </mc:Choice>
                <mc:Fallback>
                  <p:oleObj name="Equation" r:id="rId11" imgW="215713" imgH="2030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95" y="713"/>
                          <a:ext cx="209"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5"/>
            <p:cNvGraphicFramePr>
              <a:graphicFrameLocks noChangeAspect="1"/>
            </p:cNvGraphicFramePr>
            <p:nvPr/>
          </p:nvGraphicFramePr>
          <p:xfrm>
            <a:off x="4080" y="768"/>
            <a:ext cx="184" cy="189"/>
          </p:xfrm>
          <a:graphic>
            <a:graphicData uri="http://schemas.openxmlformats.org/presentationml/2006/ole">
              <mc:AlternateContent xmlns:mc="http://schemas.openxmlformats.org/markup-compatibility/2006">
                <mc:Choice xmlns:v="urn:schemas-microsoft-com:vml" Requires="v">
                  <p:oleObj spid="_x0000_s105545" name="Equation" r:id="rId13" imgW="190335" imgH="177646" progId="Equation.3">
                    <p:embed/>
                  </p:oleObj>
                </mc:Choice>
                <mc:Fallback>
                  <p:oleObj name="Equation" r:id="rId13" imgW="190335" imgH="1776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80" y="768"/>
                          <a:ext cx="184"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26"/>
            <p:cNvGraphicFramePr>
              <a:graphicFrameLocks noChangeAspect="1"/>
            </p:cNvGraphicFramePr>
            <p:nvPr/>
          </p:nvGraphicFramePr>
          <p:xfrm>
            <a:off x="4080" y="480"/>
            <a:ext cx="172" cy="189"/>
          </p:xfrm>
          <a:graphic>
            <a:graphicData uri="http://schemas.openxmlformats.org/presentationml/2006/ole">
              <mc:AlternateContent xmlns:mc="http://schemas.openxmlformats.org/markup-compatibility/2006">
                <mc:Choice xmlns:v="urn:schemas-microsoft-com:vml" Requires="v">
                  <p:oleObj spid="_x0000_s105546" name="Equation" r:id="rId15" imgW="177492" imgH="177492" progId="Equation.3">
                    <p:embed/>
                  </p:oleObj>
                </mc:Choice>
                <mc:Fallback>
                  <p:oleObj name="Equation" r:id="rId15" imgW="177492" imgH="17749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0" y="480"/>
                          <a:ext cx="172"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7"/>
            <p:cNvGraphicFramePr>
              <a:graphicFrameLocks noChangeAspect="1"/>
            </p:cNvGraphicFramePr>
            <p:nvPr/>
          </p:nvGraphicFramePr>
          <p:xfrm>
            <a:off x="5299" y="1019"/>
            <a:ext cx="221" cy="215"/>
          </p:xfrm>
          <a:graphic>
            <a:graphicData uri="http://schemas.openxmlformats.org/presentationml/2006/ole">
              <mc:AlternateContent xmlns:mc="http://schemas.openxmlformats.org/markup-compatibility/2006">
                <mc:Choice xmlns:v="urn:schemas-microsoft-com:vml" Requires="v">
                  <p:oleObj spid="_x0000_s105547" name="Equation" r:id="rId17" imgW="228501" imgH="203112" progId="Equation.3">
                    <p:embed/>
                  </p:oleObj>
                </mc:Choice>
                <mc:Fallback>
                  <p:oleObj name="Equation" r:id="rId17" imgW="228501" imgH="203112"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99" y="1019"/>
                          <a:ext cx="221"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Line 28"/>
            <p:cNvSpPr>
              <a:spLocks noChangeShapeType="1"/>
            </p:cNvSpPr>
            <p:nvPr/>
          </p:nvSpPr>
          <p:spPr bwMode="auto">
            <a:xfrm>
              <a:off x="3504" y="669"/>
              <a:ext cx="359" cy="0"/>
            </a:xfrm>
            <a:prstGeom prst="line">
              <a:avLst/>
            </a:prstGeom>
            <a:noFill/>
            <a:ln w="22225">
              <a:solidFill>
                <a:srgbClr val="FF00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29" name="Line 29"/>
            <p:cNvSpPr>
              <a:spLocks noChangeShapeType="1"/>
            </p:cNvSpPr>
            <p:nvPr/>
          </p:nvSpPr>
          <p:spPr bwMode="auto">
            <a:xfrm flipV="1">
              <a:off x="3456" y="960"/>
              <a:ext cx="389" cy="15"/>
            </a:xfrm>
            <a:prstGeom prst="line">
              <a:avLst/>
            </a:prstGeom>
            <a:noFill/>
            <a:ln w="22225">
              <a:solidFill>
                <a:srgbClr val="FF0000"/>
              </a:solidFill>
              <a:prstDash val="dash"/>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0" name="Line 30"/>
            <p:cNvSpPr>
              <a:spLocks noChangeShapeType="1"/>
            </p:cNvSpPr>
            <p:nvPr/>
          </p:nvSpPr>
          <p:spPr bwMode="auto">
            <a:xfrm>
              <a:off x="4266" y="669"/>
              <a:ext cx="559" cy="175"/>
            </a:xfrm>
            <a:prstGeom prst="line">
              <a:avLst/>
            </a:prstGeom>
            <a:noFill/>
            <a:ln w="25400" cap="sq">
              <a:solidFill>
                <a:srgbClr val="FF00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1" name="Line 31"/>
            <p:cNvSpPr>
              <a:spLocks noChangeShapeType="1"/>
            </p:cNvSpPr>
            <p:nvPr/>
          </p:nvSpPr>
          <p:spPr bwMode="auto">
            <a:xfrm>
              <a:off x="4266" y="669"/>
              <a:ext cx="719" cy="481"/>
            </a:xfrm>
            <a:prstGeom prst="line">
              <a:avLst/>
            </a:prstGeom>
            <a:noFill/>
            <a:ln w="25400" cap="sq">
              <a:solidFill>
                <a:srgbClr val="FF00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2" name="Line 32"/>
            <p:cNvSpPr>
              <a:spLocks noChangeShapeType="1"/>
            </p:cNvSpPr>
            <p:nvPr/>
          </p:nvSpPr>
          <p:spPr bwMode="auto">
            <a:xfrm>
              <a:off x="4186" y="975"/>
              <a:ext cx="719" cy="175"/>
            </a:xfrm>
            <a:prstGeom prst="line">
              <a:avLst/>
            </a:prstGeom>
            <a:noFill/>
            <a:ln w="25400" cap="sq">
              <a:solidFill>
                <a:srgbClr val="FF0000"/>
              </a:solidFill>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aphicFrame>
          <p:nvGraphicFramePr>
            <p:cNvPr id="33" name="Object 33"/>
            <p:cNvGraphicFramePr>
              <a:graphicFrameLocks noChangeAspect="1"/>
            </p:cNvGraphicFramePr>
            <p:nvPr/>
          </p:nvGraphicFramePr>
          <p:xfrm>
            <a:off x="4320" y="529"/>
            <a:ext cx="624" cy="239"/>
          </p:xfrm>
          <a:graphic>
            <a:graphicData uri="http://schemas.openxmlformats.org/presentationml/2006/ole">
              <mc:AlternateContent xmlns:mc="http://schemas.openxmlformats.org/markup-compatibility/2006">
                <mc:Choice xmlns:v="urn:schemas-microsoft-com:vml" Requires="v">
                  <p:oleObj spid="_x0000_s105548" name="Equation" r:id="rId19" imgW="533169" imgH="203112" progId="Equation.3">
                    <p:embed/>
                  </p:oleObj>
                </mc:Choice>
                <mc:Fallback>
                  <p:oleObj name="Equation" r:id="rId19" imgW="533169" imgH="2031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20" y="529"/>
                          <a:ext cx="62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4"/>
            <p:cNvGraphicFramePr>
              <a:graphicFrameLocks noChangeAspect="1"/>
            </p:cNvGraphicFramePr>
            <p:nvPr/>
          </p:nvGraphicFramePr>
          <p:xfrm>
            <a:off x="4608" y="794"/>
            <a:ext cx="480" cy="214"/>
          </p:xfrm>
          <a:graphic>
            <a:graphicData uri="http://schemas.openxmlformats.org/presentationml/2006/ole">
              <mc:AlternateContent xmlns:mc="http://schemas.openxmlformats.org/markup-compatibility/2006">
                <mc:Choice xmlns:v="urn:schemas-microsoft-com:vml" Requires="v">
                  <p:oleObj spid="_x0000_s105549" name="Equation" r:id="rId21" imgW="457002" imgH="203112" progId="Equation.3">
                    <p:embed/>
                  </p:oleObj>
                </mc:Choice>
                <mc:Fallback>
                  <p:oleObj name="Equation" r:id="rId21" imgW="457002" imgH="20311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08" y="794"/>
                          <a:ext cx="48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35"/>
            <p:cNvGraphicFramePr>
              <a:graphicFrameLocks noChangeAspect="1"/>
            </p:cNvGraphicFramePr>
            <p:nvPr/>
          </p:nvGraphicFramePr>
          <p:xfrm>
            <a:off x="4160" y="1056"/>
            <a:ext cx="544" cy="218"/>
          </p:xfrm>
          <a:graphic>
            <a:graphicData uri="http://schemas.openxmlformats.org/presentationml/2006/ole">
              <mc:AlternateContent xmlns:mc="http://schemas.openxmlformats.org/markup-compatibility/2006">
                <mc:Choice xmlns:v="urn:schemas-microsoft-com:vml" Requires="v">
                  <p:oleObj spid="_x0000_s105550" name="Equation" r:id="rId23" imgW="507780" imgH="203112" progId="Equation.3">
                    <p:embed/>
                  </p:oleObj>
                </mc:Choice>
                <mc:Fallback>
                  <p:oleObj name="Equation" r:id="rId23" imgW="507780" imgH="203112"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60" y="1056"/>
                          <a:ext cx="544"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36"/>
            <p:cNvSpPr>
              <a:spLocks noChangeShapeType="1"/>
            </p:cNvSpPr>
            <p:nvPr/>
          </p:nvSpPr>
          <p:spPr bwMode="auto">
            <a:xfrm flipV="1">
              <a:off x="3888" y="957"/>
              <a:ext cx="458" cy="3"/>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7" name="Line 37"/>
            <p:cNvSpPr>
              <a:spLocks noChangeShapeType="1"/>
            </p:cNvSpPr>
            <p:nvPr/>
          </p:nvSpPr>
          <p:spPr bwMode="auto">
            <a:xfrm flipV="1">
              <a:off x="2976" y="336"/>
              <a:ext cx="624" cy="624"/>
            </a:xfrm>
            <a:prstGeom prst="line">
              <a:avLst/>
            </a:prstGeom>
            <a:noFill/>
            <a:ln w="19050"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8" name="Line 38"/>
            <p:cNvSpPr>
              <a:spLocks noChangeShapeType="1"/>
            </p:cNvSpPr>
            <p:nvPr/>
          </p:nvSpPr>
          <p:spPr bwMode="auto">
            <a:xfrm flipV="1">
              <a:off x="2928" y="336"/>
              <a:ext cx="624" cy="336"/>
            </a:xfrm>
            <a:prstGeom prst="line">
              <a:avLst/>
            </a:prstGeom>
            <a:noFill/>
            <a:ln w="19050"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39" name="Line 39"/>
            <p:cNvSpPr>
              <a:spLocks noChangeShapeType="1"/>
            </p:cNvSpPr>
            <p:nvPr/>
          </p:nvSpPr>
          <p:spPr bwMode="auto">
            <a:xfrm flipH="1" flipV="1">
              <a:off x="3888" y="336"/>
              <a:ext cx="192" cy="336"/>
            </a:xfrm>
            <a:prstGeom prst="line">
              <a:avLst/>
            </a:prstGeom>
            <a:noFill/>
            <a:ln w="22225"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sp>
          <p:nvSpPr>
            <p:cNvPr id="40" name="Line 40"/>
            <p:cNvSpPr>
              <a:spLocks noChangeShapeType="1"/>
            </p:cNvSpPr>
            <p:nvPr/>
          </p:nvSpPr>
          <p:spPr bwMode="auto">
            <a:xfrm flipH="1" flipV="1">
              <a:off x="3888" y="384"/>
              <a:ext cx="144" cy="576"/>
            </a:xfrm>
            <a:prstGeom prst="line">
              <a:avLst/>
            </a:prstGeom>
            <a:noFill/>
            <a:ln w="19050"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p>
          </p:txBody>
        </p:sp>
      </p:grpSp>
      <p:sp>
        <p:nvSpPr>
          <p:cNvPr id="41" name="Rectangle 41"/>
          <p:cNvSpPr>
            <a:spLocks noChangeArrowheads="1"/>
          </p:cNvSpPr>
          <p:nvPr/>
        </p:nvSpPr>
        <p:spPr bwMode="auto">
          <a:xfrm>
            <a:off x="911424" y="2564904"/>
            <a:ext cx="26352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20000"/>
              </a:lnSpc>
            </a:pPr>
            <a:r>
              <a:rPr lang="zh-CN" altLang="en-US" dirty="0"/>
              <a:t>氦气是辅助物质。</a:t>
            </a:r>
          </a:p>
          <a:p>
            <a:pPr eaLnBrk="1" hangingPunct="1">
              <a:lnSpc>
                <a:spcPct val="120000"/>
              </a:lnSpc>
            </a:pPr>
            <a:r>
              <a:rPr lang="zh-CN" altLang="en-US" dirty="0"/>
              <a:t>氖气是激活物质。</a:t>
            </a:r>
          </a:p>
        </p:txBody>
      </p:sp>
      <p:sp>
        <p:nvSpPr>
          <p:cNvPr id="42" name="Text Box 42"/>
          <p:cNvSpPr txBox="1">
            <a:spLocks noChangeArrowheads="1"/>
          </p:cNvSpPr>
          <p:nvPr/>
        </p:nvSpPr>
        <p:spPr bwMode="auto">
          <a:xfrm>
            <a:off x="1484139" y="4919864"/>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特点：连续辐射、单色性好、相干性好。</a:t>
            </a:r>
          </a:p>
        </p:txBody>
      </p:sp>
    </p:spTree>
    <p:extLst>
      <p:ext uri="{BB962C8B-B14F-4D97-AF65-F5344CB8AC3E}">
        <p14:creationId xmlns:p14="http://schemas.microsoft.com/office/powerpoint/2010/main" val="89630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41" grpId="0" autoUpdateAnimBg="0"/>
      <p:bldP spid="4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88504" y="1128291"/>
            <a:ext cx="3657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dirty="0" smtClean="0">
                <a:solidFill>
                  <a:srgbClr val="080808"/>
                </a:solidFill>
                <a:latin typeface="Times New Roman" panose="02020603050405020304" pitchFamily="18" charset="0"/>
                <a:ea typeface="楷体_GB2312" pitchFamily="49" charset="-122"/>
              </a:rPr>
              <a:t>泡利不相容原理</a:t>
            </a:r>
            <a:r>
              <a:rPr kumimoji="1" lang="en-US" altLang="zh-CN" sz="2400" b="1" dirty="0">
                <a:solidFill>
                  <a:srgbClr val="080808"/>
                </a:solidFill>
                <a:latin typeface="Times New Roman" panose="02020603050405020304" pitchFamily="18" charset="0"/>
                <a:ea typeface="楷体_GB2312" pitchFamily="49" charset="-122"/>
              </a:rPr>
              <a:t>:</a:t>
            </a:r>
          </a:p>
        </p:txBody>
      </p:sp>
      <p:sp>
        <p:nvSpPr>
          <p:cNvPr id="3" name="Text Box 3"/>
          <p:cNvSpPr txBox="1">
            <a:spLocks noChangeArrowheads="1"/>
          </p:cNvSpPr>
          <p:nvPr/>
        </p:nvSpPr>
        <p:spPr bwMode="auto">
          <a:xfrm>
            <a:off x="488504" y="3261891"/>
            <a:ext cx="4419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dirty="0" smtClean="0">
                <a:solidFill>
                  <a:srgbClr val="080808"/>
                </a:solidFill>
                <a:latin typeface="Times New Roman" panose="02020603050405020304" pitchFamily="18" charset="0"/>
                <a:ea typeface="楷体_GB2312" pitchFamily="49" charset="-122"/>
              </a:rPr>
              <a:t>能量</a:t>
            </a:r>
            <a:r>
              <a:rPr kumimoji="1" lang="zh-CN" altLang="en-US" sz="2400" b="1" dirty="0">
                <a:solidFill>
                  <a:srgbClr val="080808"/>
                </a:solidFill>
                <a:latin typeface="Times New Roman" panose="02020603050405020304" pitchFamily="18" charset="0"/>
                <a:ea typeface="楷体_GB2312" pitchFamily="49" charset="-122"/>
              </a:rPr>
              <a:t>最小原理：</a:t>
            </a:r>
          </a:p>
        </p:txBody>
      </p:sp>
      <p:graphicFrame>
        <p:nvGraphicFramePr>
          <p:cNvPr id="4" name="Object 4"/>
          <p:cNvGraphicFramePr>
            <a:graphicFrameLocks noChangeAspect="1"/>
          </p:cNvGraphicFramePr>
          <p:nvPr>
            <p:extLst>
              <p:ext uri="{D42A27DB-BD31-4B8C-83A1-F6EECF244321}">
                <p14:modId xmlns:p14="http://schemas.microsoft.com/office/powerpoint/2010/main" val="2944026460"/>
              </p:ext>
            </p:extLst>
          </p:nvPr>
        </p:nvGraphicFramePr>
        <p:xfrm>
          <a:off x="1631504" y="1772816"/>
          <a:ext cx="4572000" cy="871538"/>
        </p:xfrm>
        <a:graphic>
          <a:graphicData uri="http://schemas.openxmlformats.org/presentationml/2006/ole">
            <mc:AlternateContent xmlns:mc="http://schemas.openxmlformats.org/markup-compatibility/2006">
              <mc:Choice xmlns:v="urn:schemas-microsoft-com:vml" Requires="v">
                <p:oleObj spid="_x0000_s109576" name="Equation" r:id="rId3" imgW="2260440" imgH="457200" progId="Equation.3">
                  <p:embed/>
                </p:oleObj>
              </mc:Choice>
              <mc:Fallback>
                <p:oleObj name="Equation" r:id="rId3" imgW="226044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04" y="1772816"/>
                        <a:ext cx="4572000" cy="871538"/>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5"/>
          <p:cNvGraphicFramePr>
            <a:graphicFrameLocks noChangeAspect="1"/>
          </p:cNvGraphicFramePr>
          <p:nvPr>
            <p:extLst>
              <p:ext uri="{D42A27DB-BD31-4B8C-83A1-F6EECF244321}">
                <p14:modId xmlns:p14="http://schemas.microsoft.com/office/powerpoint/2010/main" val="2628674329"/>
              </p:ext>
            </p:extLst>
          </p:nvPr>
        </p:nvGraphicFramePr>
        <p:xfrm>
          <a:off x="1479104" y="4135016"/>
          <a:ext cx="4724400" cy="982663"/>
        </p:xfrm>
        <a:graphic>
          <a:graphicData uri="http://schemas.openxmlformats.org/presentationml/2006/ole">
            <mc:AlternateContent xmlns:mc="http://schemas.openxmlformats.org/markup-compatibility/2006">
              <mc:Choice xmlns:v="urn:schemas-microsoft-com:vml" Requires="v">
                <p:oleObj spid="_x0000_s109577" name="Equation" r:id="rId5" imgW="2108160" imgH="457200" progId="Equation.3">
                  <p:embed/>
                </p:oleObj>
              </mc:Choice>
              <mc:Fallback>
                <p:oleObj name="Equation" r:id="rId5" imgW="210816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9104" y="4135016"/>
                        <a:ext cx="4724400" cy="982663"/>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2"/>
          <p:cNvSpPr txBox="1">
            <a:spLocks noChangeArrowheads="1"/>
          </p:cNvSpPr>
          <p:nvPr/>
        </p:nvSpPr>
        <p:spPr bwMode="auto">
          <a:xfrm>
            <a:off x="4367808" y="-28176"/>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algn="ctr" eaLnBrk="1" hangingPunct="1">
              <a:spcBef>
                <a:spcPct val="50000"/>
              </a:spcBef>
              <a:defRPr/>
            </a:pPr>
            <a:r>
              <a:rPr lang="zh-CN" altLang="en-US" sz="3600" u="sng" dirty="0">
                <a:solidFill>
                  <a:srgbClr val="FF00FF"/>
                </a:solidFill>
                <a:effectLst>
                  <a:outerShdw blurRad="38100" dist="38100" dir="2700000" algn="tl">
                    <a:srgbClr val="C0C0C0"/>
                  </a:outerShdw>
                </a:effectLst>
              </a:rPr>
              <a:t>小    结</a:t>
            </a:r>
          </a:p>
        </p:txBody>
      </p:sp>
    </p:spTree>
    <p:extLst>
      <p:ext uri="{BB962C8B-B14F-4D97-AF65-F5344CB8AC3E}">
        <p14:creationId xmlns:p14="http://schemas.microsoft.com/office/powerpoint/2010/main" val="179808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ou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ox(ou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7328" y="116632"/>
            <a:ext cx="3429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kumimoji="1" lang="zh-CN" altLang="en-US" sz="2400" b="1" dirty="0" smtClean="0">
                <a:solidFill>
                  <a:srgbClr val="080808"/>
                </a:solidFill>
                <a:latin typeface="Times New Roman" panose="02020603050405020304" pitchFamily="18" charset="0"/>
                <a:ea typeface="楷体_GB2312" pitchFamily="49" charset="-122"/>
              </a:rPr>
              <a:t>四</a:t>
            </a:r>
            <a:r>
              <a:rPr kumimoji="1" lang="zh-CN" altLang="en-US" sz="2400" b="1" dirty="0">
                <a:solidFill>
                  <a:srgbClr val="080808"/>
                </a:solidFill>
                <a:latin typeface="Times New Roman" panose="02020603050405020304" pitchFamily="18" charset="0"/>
                <a:ea typeface="楷体_GB2312" pitchFamily="49" charset="-122"/>
              </a:rPr>
              <a:t>个量子数</a:t>
            </a:r>
            <a:r>
              <a:rPr kumimoji="1" lang="en-US" altLang="zh-CN" sz="2400" b="1" dirty="0">
                <a:solidFill>
                  <a:srgbClr val="080808"/>
                </a:solidFill>
                <a:latin typeface="Times New Roman" panose="02020603050405020304" pitchFamily="18" charset="0"/>
                <a:ea typeface="楷体_GB2312" pitchFamily="49" charset="-122"/>
              </a:rPr>
              <a:t>:  </a:t>
            </a:r>
          </a:p>
        </p:txBody>
      </p:sp>
      <p:graphicFrame>
        <p:nvGraphicFramePr>
          <p:cNvPr id="3" name="Object 3"/>
          <p:cNvGraphicFramePr>
            <a:graphicFrameLocks noChangeAspect="1"/>
          </p:cNvGraphicFramePr>
          <p:nvPr>
            <p:extLst>
              <p:ext uri="{D42A27DB-BD31-4B8C-83A1-F6EECF244321}">
                <p14:modId xmlns:p14="http://schemas.microsoft.com/office/powerpoint/2010/main" val="1865760536"/>
              </p:ext>
            </p:extLst>
          </p:nvPr>
        </p:nvGraphicFramePr>
        <p:xfrm>
          <a:off x="1631504" y="1052736"/>
          <a:ext cx="7848600" cy="5611812"/>
        </p:xfrm>
        <a:graphic>
          <a:graphicData uri="http://schemas.openxmlformats.org/presentationml/2006/ole">
            <mc:AlternateContent xmlns:mc="http://schemas.openxmlformats.org/markup-compatibility/2006">
              <mc:Choice xmlns:v="urn:schemas-microsoft-com:vml" Requires="v">
                <p:oleObj spid="_x0000_s110597" name="Equation" r:id="rId3" imgW="3555720" imgH="2717640" progId="Equation.3">
                  <p:embed/>
                </p:oleObj>
              </mc:Choice>
              <mc:Fallback>
                <p:oleObj name="Equation" r:id="rId3" imgW="3555720" imgH="271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04" y="1052736"/>
                        <a:ext cx="7848600" cy="5611812"/>
                      </a:xfrm>
                      <a:prstGeom prst="rect">
                        <a:avLst/>
                      </a:prstGeom>
                      <a:solidFill>
                        <a:srgbClr val="FFFF99"/>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654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91344" y="764704"/>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一、激光的特点</a:t>
            </a:r>
            <a:r>
              <a:rPr lang="en-US" altLang="zh-CN"/>
              <a:t>:</a:t>
            </a:r>
          </a:p>
        </p:txBody>
      </p:sp>
      <p:sp>
        <p:nvSpPr>
          <p:cNvPr id="4" name="Text Box 4"/>
          <p:cNvSpPr txBox="1">
            <a:spLocks noChangeArrowheads="1"/>
          </p:cNvSpPr>
          <p:nvPr/>
        </p:nvSpPr>
        <p:spPr bwMode="auto">
          <a:xfrm>
            <a:off x="191344" y="2780928"/>
            <a:ext cx="578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二、受激辐射和自发辐射的特点：</a:t>
            </a:r>
          </a:p>
        </p:txBody>
      </p:sp>
      <p:sp>
        <p:nvSpPr>
          <p:cNvPr id="5" name="Text Box 5"/>
          <p:cNvSpPr txBox="1">
            <a:spLocks noChangeArrowheads="1"/>
          </p:cNvSpPr>
          <p:nvPr/>
        </p:nvSpPr>
        <p:spPr bwMode="auto">
          <a:xfrm>
            <a:off x="263352" y="5517232"/>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四、激光器的组成：</a:t>
            </a:r>
          </a:p>
        </p:txBody>
      </p:sp>
      <p:sp>
        <p:nvSpPr>
          <p:cNvPr id="6" name="Rectangle 6"/>
          <p:cNvSpPr>
            <a:spLocks noChangeArrowheads="1"/>
          </p:cNvSpPr>
          <p:nvPr/>
        </p:nvSpPr>
        <p:spPr bwMode="auto">
          <a:xfrm>
            <a:off x="2423592" y="1135360"/>
            <a:ext cx="228600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en-US" altLang="zh-CN" dirty="0">
                <a:solidFill>
                  <a:srgbClr val="0000FF"/>
                </a:solidFill>
              </a:rPr>
              <a:t>1</a:t>
            </a:r>
            <a:r>
              <a:rPr lang="zh-CN" altLang="en-US" dirty="0">
                <a:solidFill>
                  <a:srgbClr val="0000FF"/>
                </a:solidFill>
              </a:rPr>
              <a:t>、高定向性。</a:t>
            </a:r>
          </a:p>
          <a:p>
            <a:pPr eaLnBrk="1" hangingPunct="1">
              <a:lnSpc>
                <a:spcPct val="60000"/>
              </a:lnSpc>
              <a:spcBef>
                <a:spcPct val="50000"/>
              </a:spcBef>
            </a:pPr>
            <a:r>
              <a:rPr lang="en-US" altLang="zh-CN" dirty="0">
                <a:solidFill>
                  <a:srgbClr val="0000FF"/>
                </a:solidFill>
              </a:rPr>
              <a:t>2</a:t>
            </a:r>
            <a:r>
              <a:rPr lang="zh-CN" altLang="en-US" dirty="0">
                <a:solidFill>
                  <a:srgbClr val="0000FF"/>
                </a:solidFill>
              </a:rPr>
              <a:t>、高单色性</a:t>
            </a:r>
          </a:p>
          <a:p>
            <a:pPr eaLnBrk="1" hangingPunct="1">
              <a:lnSpc>
                <a:spcPct val="60000"/>
              </a:lnSpc>
              <a:spcBef>
                <a:spcPct val="50000"/>
              </a:spcBef>
            </a:pPr>
            <a:r>
              <a:rPr lang="en-US" altLang="zh-CN" dirty="0">
                <a:solidFill>
                  <a:srgbClr val="0000FF"/>
                </a:solidFill>
              </a:rPr>
              <a:t>3</a:t>
            </a:r>
            <a:r>
              <a:rPr lang="zh-CN" altLang="en-US" dirty="0">
                <a:solidFill>
                  <a:srgbClr val="0000FF"/>
                </a:solidFill>
              </a:rPr>
              <a:t>、相干性好。</a:t>
            </a:r>
          </a:p>
          <a:p>
            <a:pPr eaLnBrk="1" hangingPunct="1">
              <a:lnSpc>
                <a:spcPct val="50000"/>
              </a:lnSpc>
              <a:spcBef>
                <a:spcPct val="50000"/>
              </a:spcBef>
            </a:pPr>
            <a:r>
              <a:rPr lang="en-US" altLang="zh-CN" dirty="0">
                <a:solidFill>
                  <a:srgbClr val="0000FF"/>
                </a:solidFill>
              </a:rPr>
              <a:t>4</a:t>
            </a:r>
            <a:r>
              <a:rPr lang="zh-CN" altLang="en-US" dirty="0">
                <a:solidFill>
                  <a:srgbClr val="0000FF"/>
                </a:solidFill>
              </a:rPr>
              <a:t>、高亮度。</a:t>
            </a:r>
          </a:p>
        </p:txBody>
      </p:sp>
      <p:sp>
        <p:nvSpPr>
          <p:cNvPr id="7" name="Rectangle 7"/>
          <p:cNvSpPr>
            <a:spLocks noChangeArrowheads="1"/>
          </p:cNvSpPr>
          <p:nvPr/>
        </p:nvSpPr>
        <p:spPr bwMode="auto">
          <a:xfrm>
            <a:off x="2652192" y="3345160"/>
            <a:ext cx="4187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自发辐射的光波是非相干的。</a:t>
            </a:r>
          </a:p>
        </p:txBody>
      </p:sp>
      <p:sp>
        <p:nvSpPr>
          <p:cNvPr id="8" name="Rectangle 8"/>
          <p:cNvSpPr>
            <a:spLocks noChangeArrowheads="1"/>
          </p:cNvSpPr>
          <p:nvPr/>
        </p:nvSpPr>
        <p:spPr bwMode="auto">
          <a:xfrm>
            <a:off x="2722042" y="3878560"/>
            <a:ext cx="427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solidFill>
                  <a:srgbClr val="0000FF"/>
                </a:solidFill>
              </a:rPr>
              <a:t>受激辐射的光波是相干光 。</a:t>
            </a:r>
          </a:p>
        </p:txBody>
      </p:sp>
      <p:sp>
        <p:nvSpPr>
          <p:cNvPr id="9" name="Rectangle 9"/>
          <p:cNvSpPr>
            <a:spLocks noChangeArrowheads="1"/>
          </p:cNvSpPr>
          <p:nvPr/>
        </p:nvSpPr>
        <p:spPr bwMode="auto">
          <a:xfrm>
            <a:off x="2499792" y="6088360"/>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buClr>
                <a:schemeClr val="accent2"/>
              </a:buClr>
              <a:buFont typeface="Monotype Sorts" pitchFamily="2" charset="2"/>
              <a:buNone/>
            </a:pPr>
            <a:r>
              <a:rPr lang="zh-CN" altLang="en-US">
                <a:solidFill>
                  <a:srgbClr val="0000FF"/>
                </a:solidFill>
              </a:rPr>
              <a:t>工作物质、激励能源、谐 振腔</a:t>
            </a:r>
            <a:endParaRPr lang="zh-CN" altLang="en-US"/>
          </a:p>
        </p:txBody>
      </p:sp>
      <p:sp>
        <p:nvSpPr>
          <p:cNvPr id="10" name="Text Box 10"/>
          <p:cNvSpPr txBox="1">
            <a:spLocks noChangeArrowheads="1"/>
          </p:cNvSpPr>
          <p:nvPr/>
        </p:nvSpPr>
        <p:spPr bwMode="auto">
          <a:xfrm>
            <a:off x="191344" y="4437112"/>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三、产生激光的必要条件：</a:t>
            </a:r>
          </a:p>
        </p:txBody>
      </p:sp>
      <p:sp>
        <p:nvSpPr>
          <p:cNvPr id="11" name="Rectangle 11"/>
          <p:cNvSpPr>
            <a:spLocks noChangeArrowheads="1"/>
          </p:cNvSpPr>
          <p:nvPr/>
        </p:nvSpPr>
        <p:spPr bwMode="auto">
          <a:xfrm>
            <a:off x="2423592" y="486916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r>
              <a:rPr lang="zh-CN" altLang="en-US"/>
              <a:t>工作物质在激励能源的激励下实现</a:t>
            </a:r>
            <a:r>
              <a:rPr lang="zh-CN" altLang="en-US">
                <a:solidFill>
                  <a:srgbClr val="0000FF"/>
                </a:solidFill>
              </a:rPr>
              <a:t>粒子数反转。</a:t>
            </a:r>
          </a:p>
        </p:txBody>
      </p:sp>
    </p:spTree>
    <p:extLst>
      <p:ext uri="{BB962C8B-B14F-4D97-AF65-F5344CB8AC3E}">
        <p14:creationId xmlns:p14="http://schemas.microsoft.com/office/powerpoint/2010/main" val="23698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left)">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51384" y="5661248"/>
            <a:ext cx="822960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ts val="0"/>
              </a:spcBef>
            </a:pPr>
            <a:r>
              <a:rPr lang="zh-CN" altLang="en-US" dirty="0">
                <a:solidFill>
                  <a:srgbClr val="0000FF"/>
                </a:solidFill>
              </a:rPr>
              <a:t>周期性势场</a:t>
            </a:r>
            <a:r>
              <a:rPr lang="zh-CN" altLang="en-US" dirty="0"/>
              <a:t> —  晶体中大量原子的周期性排列， 使晶体内</a:t>
            </a:r>
          </a:p>
          <a:p>
            <a:pPr algn="just" eaLnBrk="1" hangingPunct="1">
              <a:lnSpc>
                <a:spcPct val="150000"/>
              </a:lnSpc>
              <a:spcBef>
                <a:spcPts val="0"/>
              </a:spcBef>
            </a:pPr>
            <a:r>
              <a:rPr lang="zh-CN" altLang="en-US" dirty="0"/>
              <a:t>                            形成周期性势场，具有</a:t>
            </a:r>
            <a:r>
              <a:rPr lang="zh-CN" altLang="en-US" dirty="0">
                <a:solidFill>
                  <a:srgbClr val="0000FF"/>
                </a:solidFill>
              </a:rPr>
              <a:t>周期性的势垒</a:t>
            </a:r>
            <a:r>
              <a:rPr lang="zh-CN" altLang="en-US" dirty="0"/>
              <a:t>。</a:t>
            </a:r>
          </a:p>
        </p:txBody>
      </p:sp>
      <p:sp>
        <p:nvSpPr>
          <p:cNvPr id="3" name="Text Box 3"/>
          <p:cNvSpPr txBox="1">
            <a:spLocks noChangeArrowheads="1"/>
          </p:cNvSpPr>
          <p:nvPr/>
        </p:nvSpPr>
        <p:spPr bwMode="auto">
          <a:xfrm>
            <a:off x="479376" y="3933056"/>
            <a:ext cx="11521280" cy="1132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若价电子</a:t>
            </a:r>
            <a:r>
              <a:rPr lang="en-US" altLang="zh-CN" i="1" dirty="0"/>
              <a:t>E</a:t>
            </a:r>
            <a:r>
              <a:rPr lang="en-US" altLang="zh-CN" dirty="0"/>
              <a:t> = </a:t>
            </a:r>
            <a:r>
              <a:rPr lang="en-US" altLang="zh-CN" i="1" dirty="0"/>
              <a:t>E</a:t>
            </a:r>
            <a:r>
              <a:rPr lang="en-US" altLang="zh-CN" baseline="-25000" dirty="0"/>
              <a:t>3 </a:t>
            </a:r>
            <a:r>
              <a:rPr lang="en-US" altLang="zh-CN" dirty="0"/>
              <a:t>，</a:t>
            </a:r>
            <a:r>
              <a:rPr lang="zh-CN" altLang="en-US" dirty="0"/>
              <a:t>已超过势垒高度，完全可以自由地在晶体中运动，为整个晶体原子所共有。</a:t>
            </a:r>
          </a:p>
        </p:txBody>
      </p:sp>
      <p:sp>
        <p:nvSpPr>
          <p:cNvPr id="4" name="Text Box 4"/>
          <p:cNvSpPr txBox="1">
            <a:spLocks noChangeArrowheads="1"/>
          </p:cNvSpPr>
          <p:nvPr/>
        </p:nvSpPr>
        <p:spPr bwMode="auto">
          <a:xfrm>
            <a:off x="2855640" y="5085184"/>
            <a:ext cx="5562600" cy="457200"/>
          </a:xfrm>
          <a:prstGeom prst="rect">
            <a:avLst/>
          </a:prstGeom>
          <a:solidFill>
            <a:srgbClr val="FFFF00"/>
          </a:solidFill>
          <a:ln>
            <a:noFill/>
          </a:ln>
          <a:effec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spcBef>
                <a:spcPct val="50000"/>
              </a:spcBef>
            </a:pPr>
            <a:r>
              <a:rPr lang="zh-CN" altLang="en-US" dirty="0">
                <a:solidFill>
                  <a:srgbClr val="0000FF"/>
                </a:solidFill>
              </a:rPr>
              <a:t>电子的势能曲线呈现出相同的周期性。</a:t>
            </a:r>
          </a:p>
        </p:txBody>
      </p:sp>
      <p:sp>
        <p:nvSpPr>
          <p:cNvPr id="5" name="Text Box 5"/>
          <p:cNvSpPr txBox="1">
            <a:spLocks noChangeArrowheads="1"/>
          </p:cNvSpPr>
          <p:nvPr/>
        </p:nvSpPr>
        <p:spPr bwMode="auto">
          <a:xfrm>
            <a:off x="479376" y="3212976"/>
            <a:ext cx="957632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若价电子</a:t>
            </a:r>
            <a:r>
              <a:rPr lang="en-US" altLang="zh-CN" i="1" dirty="0"/>
              <a:t>E </a:t>
            </a:r>
            <a:r>
              <a:rPr lang="en-US" altLang="zh-CN" dirty="0"/>
              <a:t>=</a:t>
            </a:r>
            <a:r>
              <a:rPr lang="en-US" altLang="zh-CN" i="1" dirty="0"/>
              <a:t> E</a:t>
            </a:r>
            <a:r>
              <a:rPr lang="en-US" altLang="zh-CN" baseline="-25000" dirty="0"/>
              <a:t>2 </a:t>
            </a:r>
            <a:r>
              <a:rPr lang="en-US" altLang="zh-CN" dirty="0"/>
              <a:t>，</a:t>
            </a:r>
            <a:r>
              <a:rPr lang="zh-CN" altLang="en-US" dirty="0"/>
              <a:t>其贯穿势垒的概率较大，在一定程度上电子共有化。</a:t>
            </a:r>
          </a:p>
        </p:txBody>
      </p:sp>
      <p:sp>
        <p:nvSpPr>
          <p:cNvPr id="6" name="Text Box 6"/>
          <p:cNvSpPr txBox="1">
            <a:spLocks noChangeArrowheads="1"/>
          </p:cNvSpPr>
          <p:nvPr/>
        </p:nvSpPr>
        <p:spPr bwMode="auto">
          <a:xfrm>
            <a:off x="407368" y="2564904"/>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dirty="0"/>
              <a:t>若价电子</a:t>
            </a:r>
            <a:r>
              <a:rPr lang="en-US" altLang="zh-CN" i="1" dirty="0"/>
              <a:t>E</a:t>
            </a:r>
            <a:r>
              <a:rPr lang="en-US" altLang="zh-CN" dirty="0"/>
              <a:t> = </a:t>
            </a:r>
            <a:r>
              <a:rPr lang="en-US" altLang="zh-CN" i="1" dirty="0"/>
              <a:t>E</a:t>
            </a:r>
            <a:r>
              <a:rPr lang="en-US" altLang="zh-CN" baseline="-25000" dirty="0"/>
              <a:t>1 </a:t>
            </a:r>
            <a:r>
              <a:rPr lang="en-US" altLang="zh-CN" dirty="0"/>
              <a:t>，</a:t>
            </a:r>
            <a:r>
              <a:rPr lang="zh-CN" altLang="en-US" dirty="0"/>
              <a:t>其贯穿势垒的概率小，价电子被较紧束缚。</a:t>
            </a:r>
          </a:p>
        </p:txBody>
      </p:sp>
      <p:grpSp>
        <p:nvGrpSpPr>
          <p:cNvPr id="7" name="Group 7"/>
          <p:cNvGrpSpPr>
            <a:grpSpLocks/>
          </p:cNvGrpSpPr>
          <p:nvPr/>
        </p:nvGrpSpPr>
        <p:grpSpPr bwMode="auto">
          <a:xfrm>
            <a:off x="3143672" y="764704"/>
            <a:ext cx="5486400" cy="1644650"/>
            <a:chOff x="1248" y="48"/>
            <a:chExt cx="3456" cy="1036"/>
          </a:xfrm>
        </p:grpSpPr>
        <p:sp>
          <p:nvSpPr>
            <p:cNvPr id="8" name="Arc 8"/>
            <p:cNvSpPr>
              <a:spLocks/>
            </p:cNvSpPr>
            <p:nvPr/>
          </p:nvSpPr>
          <p:spPr bwMode="auto">
            <a:xfrm flipV="1">
              <a:off x="1805" y="405"/>
              <a:ext cx="258" cy="586"/>
            </a:xfrm>
            <a:custGeom>
              <a:avLst/>
              <a:gdLst>
                <a:gd name="T0" fmla="*/ 258 w 43144"/>
                <a:gd name="T1" fmla="*/ 30 h 21600"/>
                <a:gd name="T2" fmla="*/ 0 w 43144"/>
                <a:gd name="T3" fmla="*/ 29 h 21600"/>
                <a:gd name="T4" fmla="*/ 129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1248" y="223"/>
              <a:ext cx="321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 name="Object 10"/>
            <p:cNvGraphicFramePr>
              <a:graphicFrameLocks noChangeAspect="1"/>
            </p:cNvGraphicFramePr>
            <p:nvPr/>
          </p:nvGraphicFramePr>
          <p:xfrm>
            <a:off x="2590" y="625"/>
            <a:ext cx="116" cy="120"/>
          </p:xfrm>
          <a:graphic>
            <a:graphicData uri="http://schemas.openxmlformats.org/presentationml/2006/ole">
              <mc:AlternateContent xmlns:mc="http://schemas.openxmlformats.org/markup-compatibility/2006">
                <mc:Choice xmlns:v="urn:schemas-microsoft-com:vml" Requires="v">
                  <p:oleObj spid="_x0000_s81068" name="Equation" r:id="rId3" imgW="126725" imgH="177415" progId="Equation.3">
                    <p:embed/>
                  </p:oleObj>
                </mc:Choice>
                <mc:Fallback>
                  <p:oleObj name="Equation" r:id="rId3" imgW="126725" imgH="17741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 y="625"/>
                          <a:ext cx="116" cy="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2363" y="652"/>
            <a:ext cx="124" cy="100"/>
          </p:xfrm>
          <a:graphic>
            <a:graphicData uri="http://schemas.openxmlformats.org/presentationml/2006/ole">
              <mc:AlternateContent xmlns:mc="http://schemas.openxmlformats.org/markup-compatibility/2006">
                <mc:Choice xmlns:v="urn:schemas-microsoft-com:vml" Requires="v">
                  <p:oleObj spid="_x0000_s81069" name="Equation" r:id="rId5" imgW="126835" imgH="139518" progId="Equation.3">
                    <p:embed/>
                  </p:oleObj>
                </mc:Choice>
                <mc:Fallback>
                  <p:oleObj name="Equation"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3" y="652"/>
                          <a:ext cx="124"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4064" y="243"/>
            <a:ext cx="185" cy="162"/>
          </p:xfrm>
          <a:graphic>
            <a:graphicData uri="http://schemas.openxmlformats.org/presentationml/2006/ole">
              <mc:AlternateContent xmlns:mc="http://schemas.openxmlformats.org/markup-compatibility/2006">
                <mc:Choice xmlns:v="urn:schemas-microsoft-com:vml" Requires="v">
                  <p:oleObj spid="_x0000_s81070" name="Equation" r:id="rId7" imgW="190500" imgH="228600" progId="Equation.3">
                    <p:embed/>
                  </p:oleObj>
                </mc:Choice>
                <mc:Fallback>
                  <p:oleObj name="Equation" r:id="rId7" imgW="1905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4" y="243"/>
                          <a:ext cx="185"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nvGraphicFramePr>
          <p:xfrm>
            <a:off x="3133" y="623"/>
            <a:ext cx="130" cy="122"/>
          </p:xfrm>
          <a:graphic>
            <a:graphicData uri="http://schemas.openxmlformats.org/presentationml/2006/ole">
              <mc:AlternateContent xmlns:mc="http://schemas.openxmlformats.org/markup-compatibility/2006">
                <mc:Choice xmlns:v="urn:schemas-microsoft-com:vml" Requires="v">
                  <p:oleObj spid="_x0000_s81071" name="Equation" r:id="rId9" imgW="139579" imgH="177646" progId="Equation.3">
                    <p:embed/>
                  </p:oleObj>
                </mc:Choice>
                <mc:Fallback>
                  <p:oleObj name="Equation" r:id="rId9"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 y="623"/>
                          <a:ext cx="130" cy="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4"/>
            <p:cNvGraphicFramePr>
              <a:graphicFrameLocks noChangeAspect="1"/>
            </p:cNvGraphicFramePr>
            <p:nvPr/>
          </p:nvGraphicFramePr>
          <p:xfrm>
            <a:off x="4592" y="192"/>
            <a:ext cx="112" cy="90"/>
          </p:xfrm>
          <a:graphic>
            <a:graphicData uri="http://schemas.openxmlformats.org/presentationml/2006/ole">
              <mc:AlternateContent xmlns:mc="http://schemas.openxmlformats.org/markup-compatibility/2006">
                <mc:Choice xmlns:v="urn:schemas-microsoft-com:vml" Requires="v">
                  <p:oleObj spid="_x0000_s81072" name="Equation" r:id="rId11" imgW="114102" imgH="126780" progId="Equation.3">
                    <p:embed/>
                  </p:oleObj>
                </mc:Choice>
                <mc:Fallback>
                  <p:oleObj name="Equation" r:id="rId11" imgW="114102" imgH="1267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2" y="192"/>
                          <a:ext cx="112" cy="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2548" y="48"/>
            <a:ext cx="201" cy="172"/>
          </p:xfrm>
          <a:graphic>
            <a:graphicData uri="http://schemas.openxmlformats.org/presentationml/2006/ole">
              <mc:AlternateContent xmlns:mc="http://schemas.openxmlformats.org/markup-compatibility/2006">
                <mc:Choice xmlns:v="urn:schemas-microsoft-com:vml" Requires="v">
                  <p:oleObj spid="_x0000_s81073" name="Equation" r:id="rId13" imgW="203112" imgH="241195" progId="Equation.3">
                    <p:embed/>
                  </p:oleObj>
                </mc:Choice>
                <mc:Fallback>
                  <p:oleObj name="Equation" r:id="rId13" imgW="203112" imgH="24119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8" y="48"/>
                          <a:ext cx="201"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2920" y="652"/>
            <a:ext cx="112" cy="100"/>
          </p:xfrm>
          <a:graphic>
            <a:graphicData uri="http://schemas.openxmlformats.org/presentationml/2006/ole">
              <mc:AlternateContent xmlns:mc="http://schemas.openxmlformats.org/markup-compatibility/2006">
                <mc:Choice xmlns:v="urn:schemas-microsoft-com:vml" Requires="v">
                  <p:oleObj spid="_x0000_s81074" name="Equation" r:id="rId15" imgW="114201" imgH="139579" progId="Equation.3">
                    <p:embed/>
                  </p:oleObj>
                </mc:Choice>
                <mc:Fallback>
                  <p:oleObj name="Equation" r:id="rId15" imgW="114201" imgH="13957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0" y="652"/>
                          <a:ext cx="112"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Arc 17"/>
            <p:cNvSpPr>
              <a:spLocks/>
            </p:cNvSpPr>
            <p:nvPr/>
          </p:nvSpPr>
          <p:spPr bwMode="auto">
            <a:xfrm flipV="1">
              <a:off x="2234" y="405"/>
              <a:ext cx="257" cy="586"/>
            </a:xfrm>
            <a:custGeom>
              <a:avLst/>
              <a:gdLst>
                <a:gd name="T0" fmla="*/ 257 w 43144"/>
                <a:gd name="T1" fmla="*/ 30 h 21600"/>
                <a:gd name="T2" fmla="*/ 0 w 43144"/>
                <a:gd name="T3" fmla="*/ 29 h 21600"/>
                <a:gd name="T4" fmla="*/ 129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Arc 18"/>
            <p:cNvSpPr>
              <a:spLocks/>
            </p:cNvSpPr>
            <p:nvPr/>
          </p:nvSpPr>
          <p:spPr bwMode="auto">
            <a:xfrm flipV="1">
              <a:off x="2663" y="405"/>
              <a:ext cx="257" cy="586"/>
            </a:xfrm>
            <a:custGeom>
              <a:avLst/>
              <a:gdLst>
                <a:gd name="T0" fmla="*/ 257 w 43144"/>
                <a:gd name="T1" fmla="*/ 30 h 21600"/>
                <a:gd name="T2" fmla="*/ 0 w 43144"/>
                <a:gd name="T3" fmla="*/ 29 h 21600"/>
                <a:gd name="T4" fmla="*/ 129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19"/>
            <p:cNvSpPr>
              <a:spLocks/>
            </p:cNvSpPr>
            <p:nvPr/>
          </p:nvSpPr>
          <p:spPr bwMode="auto">
            <a:xfrm flipV="1">
              <a:off x="3092" y="405"/>
              <a:ext cx="257" cy="586"/>
            </a:xfrm>
            <a:custGeom>
              <a:avLst/>
              <a:gdLst>
                <a:gd name="T0" fmla="*/ 257 w 43144"/>
                <a:gd name="T1" fmla="*/ 30 h 21600"/>
                <a:gd name="T2" fmla="*/ 0 w 43144"/>
                <a:gd name="T3" fmla="*/ 29 h 21600"/>
                <a:gd name="T4" fmla="*/ 129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rc 20"/>
            <p:cNvSpPr>
              <a:spLocks/>
            </p:cNvSpPr>
            <p:nvPr/>
          </p:nvSpPr>
          <p:spPr bwMode="auto">
            <a:xfrm flipV="1">
              <a:off x="3520" y="405"/>
              <a:ext cx="258" cy="586"/>
            </a:xfrm>
            <a:custGeom>
              <a:avLst/>
              <a:gdLst>
                <a:gd name="T0" fmla="*/ 258 w 43144"/>
                <a:gd name="T1" fmla="*/ 30 h 21600"/>
                <a:gd name="T2" fmla="*/ 0 w 43144"/>
                <a:gd name="T3" fmla="*/ 29 h 21600"/>
                <a:gd name="T4" fmla="*/ 129 w 43144"/>
                <a:gd name="T5" fmla="*/ 0 h 21600"/>
                <a:gd name="T6" fmla="*/ 0 60000 65536"/>
                <a:gd name="T7" fmla="*/ 0 60000 65536"/>
                <a:gd name="T8" fmla="*/ 0 60000 65536"/>
              </a:gdLst>
              <a:ahLst/>
              <a:cxnLst>
                <a:cxn ang="T6">
                  <a:pos x="T0" y="T1"/>
                </a:cxn>
                <a:cxn ang="T7">
                  <a:pos x="T2" y="T3"/>
                </a:cxn>
                <a:cxn ang="T8">
                  <a:pos x="T4" y="T5"/>
                </a:cxn>
              </a:cxnLst>
              <a:rect l="0" t="0" r="r" b="b"/>
              <a:pathLst>
                <a:path w="43144" h="21600" fill="none" extrusionOk="0">
                  <a:moveTo>
                    <a:pt x="43143" y="1120"/>
                  </a:moveTo>
                  <a:cubicBezTo>
                    <a:pt x="42547" y="12599"/>
                    <a:pt x="33066" y="21600"/>
                    <a:pt x="21573" y="21600"/>
                  </a:cubicBezTo>
                  <a:cubicBezTo>
                    <a:pt x="10065" y="21600"/>
                    <a:pt x="578" y="12578"/>
                    <a:pt x="0" y="1085"/>
                  </a:cubicBezTo>
                </a:path>
                <a:path w="43144" h="21600" stroke="0" extrusionOk="0">
                  <a:moveTo>
                    <a:pt x="43143" y="1120"/>
                  </a:moveTo>
                  <a:cubicBezTo>
                    <a:pt x="42547" y="12599"/>
                    <a:pt x="33066" y="21600"/>
                    <a:pt x="21573" y="21600"/>
                  </a:cubicBezTo>
                  <a:cubicBezTo>
                    <a:pt x="10065" y="21600"/>
                    <a:pt x="578" y="12578"/>
                    <a:pt x="0" y="1085"/>
                  </a:cubicBezTo>
                  <a:lnTo>
                    <a:pt x="21573" y="0"/>
                  </a:lnTo>
                  <a:lnTo>
                    <a:pt x="43143"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Arc 21"/>
            <p:cNvSpPr>
              <a:spLocks/>
            </p:cNvSpPr>
            <p:nvPr/>
          </p:nvSpPr>
          <p:spPr bwMode="auto">
            <a:xfrm flipV="1">
              <a:off x="3950" y="405"/>
              <a:ext cx="129" cy="586"/>
            </a:xfrm>
            <a:custGeom>
              <a:avLst/>
              <a:gdLst>
                <a:gd name="T0" fmla="*/ 128 w 21573"/>
                <a:gd name="T1" fmla="*/ 586 h 21600"/>
                <a:gd name="T2" fmla="*/ 0 w 21573"/>
                <a:gd name="T3" fmla="*/ 29 h 21600"/>
                <a:gd name="T4" fmla="*/ 129 w 21573"/>
                <a:gd name="T5" fmla="*/ 0 h 21600"/>
                <a:gd name="T6" fmla="*/ 0 60000 65536"/>
                <a:gd name="T7" fmla="*/ 0 60000 65536"/>
                <a:gd name="T8" fmla="*/ 0 60000 65536"/>
              </a:gdLst>
              <a:ahLst/>
              <a:cxnLst>
                <a:cxn ang="T6">
                  <a:pos x="T0" y="T1"/>
                </a:cxn>
                <a:cxn ang="T7">
                  <a:pos x="T2" y="T3"/>
                </a:cxn>
                <a:cxn ang="T8">
                  <a:pos x="T4" y="T5"/>
                </a:cxn>
              </a:cxnLst>
              <a:rect l="0" t="0" r="r" b="b"/>
              <a:pathLst>
                <a:path w="21573" h="21600" fill="none" extrusionOk="0">
                  <a:moveTo>
                    <a:pt x="21426" y="21599"/>
                  </a:moveTo>
                  <a:cubicBezTo>
                    <a:pt x="9975" y="21521"/>
                    <a:pt x="576" y="12521"/>
                    <a:pt x="0" y="1085"/>
                  </a:cubicBezTo>
                </a:path>
                <a:path w="21573" h="21600" stroke="0" extrusionOk="0">
                  <a:moveTo>
                    <a:pt x="21426" y="21599"/>
                  </a:moveTo>
                  <a:cubicBezTo>
                    <a:pt x="9975" y="21521"/>
                    <a:pt x="576" y="12521"/>
                    <a:pt x="0" y="1085"/>
                  </a:cubicBezTo>
                  <a:lnTo>
                    <a:pt x="21573" y="0"/>
                  </a:lnTo>
                  <a:lnTo>
                    <a:pt x="21426" y="21599"/>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Arc 22"/>
            <p:cNvSpPr>
              <a:spLocks/>
            </p:cNvSpPr>
            <p:nvPr/>
          </p:nvSpPr>
          <p:spPr bwMode="auto">
            <a:xfrm flipV="1">
              <a:off x="1505" y="405"/>
              <a:ext cx="129" cy="586"/>
            </a:xfrm>
            <a:custGeom>
              <a:avLst/>
              <a:gdLst>
                <a:gd name="T0" fmla="*/ 129 w 21573"/>
                <a:gd name="T1" fmla="*/ 30 h 21600"/>
                <a:gd name="T2" fmla="*/ 0 w 21573"/>
                <a:gd name="T3" fmla="*/ 586 h 21600"/>
                <a:gd name="T4" fmla="*/ 0 w 21573"/>
                <a:gd name="T5" fmla="*/ 0 h 21600"/>
                <a:gd name="T6" fmla="*/ 0 60000 65536"/>
                <a:gd name="T7" fmla="*/ 0 60000 65536"/>
                <a:gd name="T8" fmla="*/ 0 60000 65536"/>
              </a:gdLst>
              <a:ahLst/>
              <a:cxnLst>
                <a:cxn ang="T6">
                  <a:pos x="T0" y="T1"/>
                </a:cxn>
                <a:cxn ang="T7">
                  <a:pos x="T2" y="T3"/>
                </a:cxn>
                <a:cxn ang="T8">
                  <a:pos x="T4" y="T5"/>
                </a:cxn>
              </a:cxnLst>
              <a:rect l="0" t="0" r="r" b="b"/>
              <a:pathLst>
                <a:path w="21573" h="21600" fill="none" extrusionOk="0">
                  <a:moveTo>
                    <a:pt x="21572" y="1120"/>
                  </a:moveTo>
                  <a:cubicBezTo>
                    <a:pt x="20976" y="12599"/>
                    <a:pt x="11495" y="21600"/>
                    <a:pt x="2" y="21600"/>
                  </a:cubicBezTo>
                  <a:cubicBezTo>
                    <a:pt x="1" y="21600"/>
                    <a:pt x="0" y="21599"/>
                    <a:pt x="0" y="21599"/>
                  </a:cubicBezTo>
                </a:path>
                <a:path w="21573" h="21600" stroke="0" extrusionOk="0">
                  <a:moveTo>
                    <a:pt x="21572" y="1120"/>
                  </a:moveTo>
                  <a:cubicBezTo>
                    <a:pt x="20976" y="12599"/>
                    <a:pt x="11495" y="21600"/>
                    <a:pt x="2" y="21600"/>
                  </a:cubicBezTo>
                  <a:cubicBezTo>
                    <a:pt x="1" y="21600"/>
                    <a:pt x="0" y="21599"/>
                    <a:pt x="0" y="21599"/>
                  </a:cubicBezTo>
                  <a:lnTo>
                    <a:pt x="2" y="0"/>
                  </a:lnTo>
                  <a:lnTo>
                    <a:pt x="21572" y="112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3"/>
            <p:cNvSpPr>
              <a:spLocks noChangeShapeType="1"/>
            </p:cNvSpPr>
            <p:nvPr/>
          </p:nvSpPr>
          <p:spPr bwMode="auto">
            <a:xfrm>
              <a:off x="1634" y="868"/>
              <a:ext cx="2315" cy="0"/>
            </a:xfrm>
            <a:prstGeom prst="line">
              <a:avLst/>
            </a:prstGeom>
            <a:noFill/>
            <a:ln w="25400">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AutoShape 24"/>
            <p:cNvSpPr>
              <a:spLocks noChangeArrowheads="1"/>
            </p:cNvSpPr>
            <p:nvPr/>
          </p:nvSpPr>
          <p:spPr bwMode="auto">
            <a:xfrm>
              <a:off x="1677" y="991"/>
              <a:ext cx="72" cy="62"/>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5" name="AutoShape 25"/>
            <p:cNvSpPr>
              <a:spLocks noChangeArrowheads="1"/>
            </p:cNvSpPr>
            <p:nvPr/>
          </p:nvSpPr>
          <p:spPr bwMode="auto">
            <a:xfrm>
              <a:off x="3392" y="991"/>
              <a:ext cx="72" cy="62"/>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6" name="AutoShape 26"/>
            <p:cNvSpPr>
              <a:spLocks noChangeArrowheads="1"/>
            </p:cNvSpPr>
            <p:nvPr/>
          </p:nvSpPr>
          <p:spPr bwMode="auto">
            <a:xfrm>
              <a:off x="2976" y="991"/>
              <a:ext cx="73" cy="62"/>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7" name="AutoShape 27"/>
            <p:cNvSpPr>
              <a:spLocks noChangeArrowheads="1"/>
            </p:cNvSpPr>
            <p:nvPr/>
          </p:nvSpPr>
          <p:spPr bwMode="auto">
            <a:xfrm>
              <a:off x="2534" y="991"/>
              <a:ext cx="73" cy="62"/>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8" name="AutoShape 28"/>
            <p:cNvSpPr>
              <a:spLocks noChangeArrowheads="1"/>
            </p:cNvSpPr>
            <p:nvPr/>
          </p:nvSpPr>
          <p:spPr bwMode="auto">
            <a:xfrm>
              <a:off x="2119" y="991"/>
              <a:ext cx="72" cy="62"/>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29" name="AutoShape 29"/>
            <p:cNvSpPr>
              <a:spLocks noChangeArrowheads="1"/>
            </p:cNvSpPr>
            <p:nvPr/>
          </p:nvSpPr>
          <p:spPr bwMode="auto">
            <a:xfrm>
              <a:off x="3834" y="991"/>
              <a:ext cx="72" cy="62"/>
            </a:xfrm>
            <a:prstGeom prst="flowChartOr">
              <a:avLst/>
            </a:prstGeom>
            <a:noFill/>
            <a:ln w="222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endParaRPr lang="zh-CN" altLang="en-US"/>
            </a:p>
          </p:txBody>
        </p:sp>
        <p:sp>
          <p:nvSpPr>
            <p:cNvPr id="30" name="Line 30"/>
            <p:cNvSpPr>
              <a:spLocks noChangeShapeType="1"/>
            </p:cNvSpPr>
            <p:nvPr/>
          </p:nvSpPr>
          <p:spPr bwMode="auto">
            <a:xfrm flipV="1">
              <a:off x="2792" y="66"/>
              <a:ext cx="0" cy="8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1"/>
            <p:cNvSpPr>
              <a:spLocks noChangeShapeType="1"/>
            </p:cNvSpPr>
            <p:nvPr/>
          </p:nvSpPr>
          <p:spPr bwMode="auto">
            <a:xfrm>
              <a:off x="1634" y="652"/>
              <a:ext cx="2315" cy="0"/>
            </a:xfrm>
            <a:prstGeom prst="line">
              <a:avLst/>
            </a:prstGeom>
            <a:noFill/>
            <a:ln w="285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32"/>
            <p:cNvSpPr>
              <a:spLocks noChangeShapeType="1"/>
            </p:cNvSpPr>
            <p:nvPr/>
          </p:nvSpPr>
          <p:spPr bwMode="auto">
            <a:xfrm>
              <a:off x="1677" y="336"/>
              <a:ext cx="2315" cy="0"/>
            </a:xfrm>
            <a:prstGeom prst="line">
              <a:avLst/>
            </a:prstGeom>
            <a:noFill/>
            <a:ln w="317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3" name="Object 33"/>
            <p:cNvGraphicFramePr>
              <a:graphicFrameLocks noChangeAspect="1"/>
            </p:cNvGraphicFramePr>
            <p:nvPr/>
          </p:nvGraphicFramePr>
          <p:xfrm>
            <a:off x="4022" y="560"/>
            <a:ext cx="184" cy="154"/>
          </p:xfrm>
          <a:graphic>
            <a:graphicData uri="http://schemas.openxmlformats.org/presentationml/2006/ole">
              <mc:AlternateContent xmlns:mc="http://schemas.openxmlformats.org/markup-compatibility/2006">
                <mc:Choice xmlns:v="urn:schemas-microsoft-com:vml" Requires="v">
                  <p:oleObj spid="_x0000_s81075" name="Equation" r:id="rId17" imgW="190335" imgH="215713" progId="Equation.3">
                    <p:embed/>
                  </p:oleObj>
                </mc:Choice>
                <mc:Fallback>
                  <p:oleObj name="Equation" r:id="rId17" imgW="190335" imgH="2157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2" y="560"/>
                          <a:ext cx="18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34"/>
            <p:cNvGraphicFramePr>
              <a:graphicFrameLocks noChangeAspect="1"/>
            </p:cNvGraphicFramePr>
            <p:nvPr/>
          </p:nvGraphicFramePr>
          <p:xfrm>
            <a:off x="4035" y="776"/>
            <a:ext cx="173" cy="154"/>
          </p:xfrm>
          <a:graphic>
            <a:graphicData uri="http://schemas.openxmlformats.org/presentationml/2006/ole">
              <mc:AlternateContent xmlns:mc="http://schemas.openxmlformats.org/markup-compatibility/2006">
                <mc:Choice xmlns:v="urn:schemas-microsoft-com:vml" Requires="v">
                  <p:oleObj spid="_x0000_s81076" name="Equation" r:id="rId19" imgW="177569" imgH="215619" progId="Equation.3">
                    <p:embed/>
                  </p:oleObj>
                </mc:Choice>
                <mc:Fallback>
                  <p:oleObj name="Equation" r:id="rId19" imgW="177569" imgH="21561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5" y="776"/>
                          <a:ext cx="173"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35"/>
            <p:cNvGraphicFramePr>
              <a:graphicFrameLocks noChangeAspect="1"/>
            </p:cNvGraphicFramePr>
            <p:nvPr/>
          </p:nvGraphicFramePr>
          <p:xfrm>
            <a:off x="2749" y="961"/>
            <a:ext cx="132" cy="123"/>
          </p:xfrm>
          <a:graphic>
            <a:graphicData uri="http://schemas.openxmlformats.org/presentationml/2006/ole">
              <mc:AlternateContent xmlns:mc="http://schemas.openxmlformats.org/markup-compatibility/2006">
                <mc:Choice xmlns:v="urn:schemas-microsoft-com:vml" Requires="v">
                  <p:oleObj spid="_x0000_s81077" name="Equation" r:id="rId21" imgW="139579" imgH="177646" progId="Equation.3">
                    <p:embed/>
                  </p:oleObj>
                </mc:Choice>
                <mc:Fallback>
                  <p:oleObj name="Equation" r:id="rId21" imgW="139579"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9" y="961"/>
                          <a:ext cx="132"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36"/>
            <p:cNvSpPr>
              <a:spLocks noChangeShapeType="1"/>
            </p:cNvSpPr>
            <p:nvPr/>
          </p:nvSpPr>
          <p:spPr bwMode="auto">
            <a:xfrm>
              <a:off x="2838" y="1022"/>
              <a:ext cx="129"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7"/>
            <p:cNvSpPr>
              <a:spLocks noChangeShapeType="1"/>
            </p:cNvSpPr>
            <p:nvPr/>
          </p:nvSpPr>
          <p:spPr bwMode="auto">
            <a:xfrm>
              <a:off x="2624" y="1022"/>
              <a:ext cx="128"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083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nimBg="1" autoUpdateAnimBg="0"/>
      <p:bldP spid="5" grpId="0" autoUpdateAnimBg="0"/>
      <p:bldP spid="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8"/>
          <p:cNvSpPr>
            <a:spLocks noChangeArrowheads="1"/>
          </p:cNvSpPr>
          <p:nvPr/>
        </p:nvSpPr>
        <p:spPr bwMode="auto">
          <a:xfrm>
            <a:off x="304800" y="765175"/>
            <a:ext cx="279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spcBef>
                <a:spcPct val="50000"/>
              </a:spcBef>
            </a:pPr>
            <a:r>
              <a:rPr lang="zh-CN" altLang="en-US"/>
              <a:t>2、电子的共有化：</a:t>
            </a:r>
          </a:p>
        </p:txBody>
      </p:sp>
      <p:sp>
        <p:nvSpPr>
          <p:cNvPr id="3" name="Text Box 39"/>
          <p:cNvSpPr txBox="1">
            <a:spLocks noChangeArrowheads="1"/>
          </p:cNvSpPr>
          <p:nvPr/>
        </p:nvSpPr>
        <p:spPr bwMode="auto">
          <a:xfrm>
            <a:off x="263352" y="1268760"/>
            <a:ext cx="10945216"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a:lnSpc>
                <a:spcPct val="150000"/>
              </a:lnSpc>
              <a:spcBef>
                <a:spcPct val="50000"/>
              </a:spcBef>
            </a:pPr>
            <a:r>
              <a:rPr lang="zh-CN" altLang="en-US" dirty="0"/>
              <a:t>        由于周期性势场对价电子的作用，使价电子不再为单个原子所有而为整个晶体原子所共有的现象，称为</a:t>
            </a:r>
            <a:r>
              <a:rPr lang="zh-CN" altLang="en-US" dirty="0">
                <a:solidFill>
                  <a:srgbClr val="0000FF"/>
                </a:solidFill>
              </a:rPr>
              <a:t>电子的共有化。</a:t>
            </a:r>
            <a:r>
              <a:rPr lang="en-US" altLang="zh-CN" dirty="0"/>
              <a:t>——</a:t>
            </a:r>
            <a:r>
              <a:rPr lang="zh-CN" altLang="en-US" dirty="0"/>
              <a:t>量子效应</a:t>
            </a:r>
            <a:endParaRPr lang="zh-CN" altLang="en-US" dirty="0">
              <a:solidFill>
                <a:srgbClr val="0000FF"/>
              </a:solidFill>
            </a:endParaRPr>
          </a:p>
        </p:txBody>
      </p:sp>
    </p:spTree>
    <p:extLst>
      <p:ext uri="{BB962C8B-B14F-4D97-AF65-F5344CB8AC3E}">
        <p14:creationId xmlns:p14="http://schemas.microsoft.com/office/powerpoint/2010/main" val="399343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7328" y="116632"/>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zh-CN" altLang="en-US" dirty="0"/>
              <a:t>三、能带的形成和能带的结构：</a:t>
            </a:r>
          </a:p>
        </p:txBody>
      </p:sp>
      <p:sp>
        <p:nvSpPr>
          <p:cNvPr id="3" name="Text Box 3"/>
          <p:cNvSpPr txBox="1">
            <a:spLocks noChangeArrowheads="1"/>
          </p:cNvSpPr>
          <p:nvPr/>
        </p:nvSpPr>
        <p:spPr bwMode="auto">
          <a:xfrm>
            <a:off x="191344" y="764704"/>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1</a:t>
            </a:r>
            <a:r>
              <a:rPr lang="zh-CN" altLang="en-US" dirty="0"/>
              <a:t>、能带的形成：</a:t>
            </a:r>
          </a:p>
        </p:txBody>
      </p:sp>
      <p:sp>
        <p:nvSpPr>
          <p:cNvPr id="4" name="Text Box 4"/>
          <p:cNvSpPr txBox="1">
            <a:spLocks noChangeArrowheads="1"/>
          </p:cNvSpPr>
          <p:nvPr/>
        </p:nvSpPr>
        <p:spPr bwMode="auto">
          <a:xfrm>
            <a:off x="191344" y="242088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1) </a:t>
            </a:r>
            <a:r>
              <a:rPr lang="zh-CN" altLang="en-US" dirty="0"/>
              <a:t>氢原子组成氢分子</a:t>
            </a:r>
            <a:r>
              <a:rPr lang="en-US" altLang="zh-CN" dirty="0"/>
              <a:t>:</a:t>
            </a:r>
          </a:p>
        </p:txBody>
      </p:sp>
      <p:sp>
        <p:nvSpPr>
          <p:cNvPr id="5" name="Rectangle 5"/>
          <p:cNvSpPr>
            <a:spLocks noChangeArrowheads="1"/>
          </p:cNvSpPr>
          <p:nvPr/>
        </p:nvSpPr>
        <p:spPr bwMode="auto">
          <a:xfrm>
            <a:off x="695400" y="1268760"/>
            <a:ext cx="11377264"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由于电子的共有化，使原来原子中的电子能级发生分裂而形成</a:t>
            </a:r>
            <a:r>
              <a:rPr lang="en-US" altLang="zh-CN" dirty="0"/>
              <a:t>( </a:t>
            </a:r>
            <a:r>
              <a:rPr lang="zh-CN" altLang="en-US" dirty="0">
                <a:solidFill>
                  <a:srgbClr val="0000FF"/>
                </a:solidFill>
              </a:rPr>
              <a:t>实质上是固体中原子相互作用、相互影响的结果</a:t>
            </a:r>
            <a:r>
              <a:rPr lang="zh-CN" altLang="en-US" dirty="0"/>
              <a:t> </a:t>
            </a:r>
            <a:r>
              <a:rPr lang="en-US" altLang="zh-CN" dirty="0"/>
              <a:t>) </a:t>
            </a:r>
            <a:r>
              <a:rPr lang="zh-CN" altLang="en-US" dirty="0"/>
              <a:t>。</a:t>
            </a:r>
          </a:p>
        </p:txBody>
      </p:sp>
      <p:sp>
        <p:nvSpPr>
          <p:cNvPr id="6" name="Text Box 6"/>
          <p:cNvSpPr txBox="1">
            <a:spLocks noChangeArrowheads="1"/>
          </p:cNvSpPr>
          <p:nvPr/>
        </p:nvSpPr>
        <p:spPr bwMode="auto">
          <a:xfrm>
            <a:off x="191344" y="2924944"/>
            <a:ext cx="7632848"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eaLnBrk="1" hangingPunct="1">
              <a:lnSpc>
                <a:spcPct val="150000"/>
              </a:lnSpc>
              <a:spcBef>
                <a:spcPct val="50000"/>
              </a:spcBef>
            </a:pPr>
            <a:r>
              <a:rPr lang="zh-CN" altLang="en-US" dirty="0"/>
              <a:t>     由于两原子的相互作用</a:t>
            </a:r>
            <a:r>
              <a:rPr lang="en-US" altLang="zh-CN" dirty="0"/>
              <a:t>,</a:t>
            </a:r>
            <a:r>
              <a:rPr lang="zh-CN" altLang="en-US" dirty="0"/>
              <a:t>使得</a:t>
            </a:r>
            <a:r>
              <a:rPr lang="en-US" altLang="zh-CN" dirty="0"/>
              <a:t>1s </a:t>
            </a:r>
            <a:r>
              <a:rPr lang="zh-CN" altLang="en-US" dirty="0"/>
              <a:t>能级分裂成稍许不同的两个能级。</a:t>
            </a:r>
          </a:p>
        </p:txBody>
      </p:sp>
      <p:grpSp>
        <p:nvGrpSpPr>
          <p:cNvPr id="7" name="Group 7"/>
          <p:cNvGrpSpPr>
            <a:grpSpLocks/>
          </p:cNvGrpSpPr>
          <p:nvPr/>
        </p:nvGrpSpPr>
        <p:grpSpPr bwMode="auto">
          <a:xfrm>
            <a:off x="8472264" y="2132856"/>
            <a:ext cx="3298825" cy="2108200"/>
            <a:chOff x="2911" y="1296"/>
            <a:chExt cx="2333" cy="1465"/>
          </a:xfrm>
        </p:grpSpPr>
        <p:graphicFrame>
          <p:nvGraphicFramePr>
            <p:cNvPr id="8" name="Object 8"/>
            <p:cNvGraphicFramePr>
              <a:graphicFrameLocks noChangeAspect="1"/>
            </p:cNvGraphicFramePr>
            <p:nvPr/>
          </p:nvGraphicFramePr>
          <p:xfrm>
            <a:off x="5173" y="1960"/>
            <a:ext cx="71" cy="135"/>
          </p:xfrm>
          <a:graphic>
            <a:graphicData uri="http://schemas.openxmlformats.org/presentationml/2006/ole">
              <mc:AlternateContent xmlns:mc="http://schemas.openxmlformats.org/markup-compatibility/2006">
                <mc:Choice xmlns:v="urn:schemas-microsoft-com:vml" Requires="v">
                  <p:oleObj spid="_x0000_s82211" name="公式" r:id="rId3" imgW="114151" imgH="215619" progId="Equation.3">
                    <p:embed/>
                  </p:oleObj>
                </mc:Choice>
                <mc:Fallback>
                  <p:oleObj name="公式"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3" y="1960"/>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9"/>
            <p:cNvSpPr>
              <a:spLocks noChangeShapeType="1"/>
            </p:cNvSpPr>
            <p:nvPr/>
          </p:nvSpPr>
          <p:spPr bwMode="auto">
            <a:xfrm>
              <a:off x="3241" y="1404"/>
              <a:ext cx="0" cy="115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3241" y="2556"/>
              <a:ext cx="16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3913" y="1980"/>
              <a:ext cx="720"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2" name="Line 12"/>
            <p:cNvSpPr>
              <a:spLocks noChangeShapeType="1"/>
            </p:cNvSpPr>
            <p:nvPr/>
          </p:nvSpPr>
          <p:spPr bwMode="auto">
            <a:xfrm>
              <a:off x="3577" y="1596"/>
              <a:ext cx="0" cy="9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 name="Freeform 13"/>
            <p:cNvSpPr>
              <a:spLocks/>
            </p:cNvSpPr>
            <p:nvPr/>
          </p:nvSpPr>
          <p:spPr bwMode="auto">
            <a:xfrm>
              <a:off x="3289" y="1884"/>
              <a:ext cx="672" cy="228"/>
            </a:xfrm>
            <a:custGeom>
              <a:avLst/>
              <a:gdLst>
                <a:gd name="T0" fmla="*/ 672 w 672"/>
                <a:gd name="T1" fmla="*/ 96 h 228"/>
                <a:gd name="T2" fmla="*/ 372 w 672"/>
                <a:gd name="T3" fmla="*/ 216 h 228"/>
                <a:gd name="T4" fmla="*/ 156 w 672"/>
                <a:gd name="T5" fmla="*/ 168 h 228"/>
                <a:gd name="T6" fmla="*/ 0 w 672"/>
                <a:gd name="T7" fmla="*/ 0 h 2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2" h="228">
                  <a:moveTo>
                    <a:pt x="672" y="96"/>
                  </a:moveTo>
                  <a:cubicBezTo>
                    <a:pt x="622" y="116"/>
                    <a:pt x="458" y="204"/>
                    <a:pt x="372" y="216"/>
                  </a:cubicBezTo>
                  <a:cubicBezTo>
                    <a:pt x="286" y="228"/>
                    <a:pt x="218" y="204"/>
                    <a:pt x="156" y="168"/>
                  </a:cubicBezTo>
                  <a:cubicBezTo>
                    <a:pt x="94" y="132"/>
                    <a:pt x="32" y="35"/>
                    <a:pt x="0" y="0"/>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14" name="Freeform 14"/>
            <p:cNvSpPr>
              <a:spLocks/>
            </p:cNvSpPr>
            <p:nvPr/>
          </p:nvSpPr>
          <p:spPr bwMode="auto">
            <a:xfrm>
              <a:off x="3385" y="1596"/>
              <a:ext cx="528" cy="384"/>
            </a:xfrm>
            <a:custGeom>
              <a:avLst/>
              <a:gdLst>
                <a:gd name="T0" fmla="*/ 528 w 528"/>
                <a:gd name="T1" fmla="*/ 384 h 384"/>
                <a:gd name="T2" fmla="*/ 192 w 528"/>
                <a:gd name="T3" fmla="*/ 288 h 384"/>
                <a:gd name="T4" fmla="*/ 0 w 528"/>
                <a:gd name="T5" fmla="*/ 0 h 384"/>
                <a:gd name="T6" fmla="*/ 0 60000 65536"/>
                <a:gd name="T7" fmla="*/ 0 60000 65536"/>
                <a:gd name="T8" fmla="*/ 0 60000 65536"/>
              </a:gdLst>
              <a:ahLst/>
              <a:cxnLst>
                <a:cxn ang="T6">
                  <a:pos x="T0" y="T1"/>
                </a:cxn>
                <a:cxn ang="T7">
                  <a:pos x="T2" y="T3"/>
                </a:cxn>
                <a:cxn ang="T8">
                  <a:pos x="T4" y="T5"/>
                </a:cxn>
              </a:cxnLst>
              <a:rect l="0" t="0" r="r" b="b"/>
              <a:pathLst>
                <a:path w="528" h="384">
                  <a:moveTo>
                    <a:pt x="528" y="384"/>
                  </a:moveTo>
                  <a:cubicBezTo>
                    <a:pt x="404" y="368"/>
                    <a:pt x="280" y="352"/>
                    <a:pt x="192" y="288"/>
                  </a:cubicBezTo>
                  <a:cubicBezTo>
                    <a:pt x="104" y="224"/>
                    <a:pt x="52" y="112"/>
                    <a:pt x="0" y="0"/>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graphicFrame>
          <p:nvGraphicFramePr>
            <p:cNvPr id="15" name="Object 15"/>
            <p:cNvGraphicFramePr>
              <a:graphicFrameLocks noChangeAspect="1"/>
            </p:cNvGraphicFramePr>
            <p:nvPr/>
          </p:nvGraphicFramePr>
          <p:xfrm>
            <a:off x="4681" y="1836"/>
            <a:ext cx="230" cy="248"/>
          </p:xfrm>
          <a:graphic>
            <a:graphicData uri="http://schemas.openxmlformats.org/presentationml/2006/ole">
              <mc:AlternateContent xmlns:mc="http://schemas.openxmlformats.org/markup-compatibility/2006">
                <mc:Choice xmlns:v="urn:schemas-microsoft-com:vml" Requires="v">
                  <p:oleObj spid="_x0000_s82212" name="Equation" r:id="rId5" imgW="164814" imgH="177492" progId="Equation.3">
                    <p:embed/>
                  </p:oleObj>
                </mc:Choice>
                <mc:Fallback>
                  <p:oleObj name="Equation" r:id="rId5" imgW="164814" imgH="17749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1" y="1836"/>
                          <a:ext cx="23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2944" y="1644"/>
            <a:ext cx="301" cy="265"/>
          </p:xfrm>
          <a:graphic>
            <a:graphicData uri="http://schemas.openxmlformats.org/presentationml/2006/ole">
              <mc:AlternateContent xmlns:mc="http://schemas.openxmlformats.org/markup-compatibility/2006">
                <mc:Choice xmlns:v="urn:schemas-microsoft-com:vml" Requires="v">
                  <p:oleObj spid="_x0000_s82213" name="公式" r:id="rId7" imgW="215806" imgH="228501" progId="Equation.3">
                    <p:embed/>
                  </p:oleObj>
                </mc:Choice>
                <mc:Fallback>
                  <p:oleObj name="公式" r:id="rId7" imgW="215806"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4" y="1644"/>
                          <a:ext cx="301"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7"/>
            <p:cNvGraphicFramePr>
              <a:graphicFrameLocks noChangeAspect="1"/>
            </p:cNvGraphicFramePr>
            <p:nvPr/>
          </p:nvGraphicFramePr>
          <p:xfrm>
            <a:off x="2911" y="2004"/>
            <a:ext cx="301" cy="264"/>
          </p:xfrm>
          <a:graphic>
            <a:graphicData uri="http://schemas.openxmlformats.org/presentationml/2006/ole">
              <mc:AlternateContent xmlns:mc="http://schemas.openxmlformats.org/markup-compatibility/2006">
                <mc:Choice xmlns:v="urn:schemas-microsoft-com:vml" Requires="v">
                  <p:oleObj spid="_x0000_s82214" name="公式" r:id="rId9" imgW="215806" imgH="228501" progId="Equation.3">
                    <p:embed/>
                  </p:oleObj>
                </mc:Choice>
                <mc:Fallback>
                  <p:oleObj name="公式" r:id="rId9" imgW="21580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1" y="2004"/>
                          <a:ext cx="30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8"/>
            <p:cNvGraphicFramePr>
              <a:graphicFrameLocks noChangeAspect="1"/>
            </p:cNvGraphicFramePr>
            <p:nvPr/>
          </p:nvGraphicFramePr>
          <p:xfrm>
            <a:off x="3481" y="2556"/>
            <a:ext cx="195" cy="205"/>
          </p:xfrm>
          <a:graphic>
            <a:graphicData uri="http://schemas.openxmlformats.org/presentationml/2006/ole">
              <mc:AlternateContent xmlns:mc="http://schemas.openxmlformats.org/markup-compatibility/2006">
                <mc:Choice xmlns:v="urn:schemas-microsoft-com:vml" Requires="v">
                  <p:oleObj spid="_x0000_s82215" name="公式" r:id="rId11" imgW="139579" imgH="177646" progId="Equation.3">
                    <p:embed/>
                  </p:oleObj>
                </mc:Choice>
                <mc:Fallback>
                  <p:oleObj name="公式" r:id="rId11" imgW="139579"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1" y="2556"/>
                          <a:ext cx="19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19"/>
            <p:cNvSpPr>
              <a:spLocks noChangeShapeType="1"/>
            </p:cNvSpPr>
            <p:nvPr/>
          </p:nvSpPr>
          <p:spPr bwMode="auto">
            <a:xfrm>
              <a:off x="3241" y="1884"/>
              <a:ext cx="3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0" name="Line 20"/>
            <p:cNvSpPr>
              <a:spLocks noChangeShapeType="1"/>
            </p:cNvSpPr>
            <p:nvPr/>
          </p:nvSpPr>
          <p:spPr bwMode="auto">
            <a:xfrm>
              <a:off x="3241" y="1980"/>
              <a:ext cx="624"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sp>
          <p:nvSpPr>
            <p:cNvPr id="21" name="Line 21"/>
            <p:cNvSpPr>
              <a:spLocks noChangeShapeType="1"/>
            </p:cNvSpPr>
            <p:nvPr/>
          </p:nvSpPr>
          <p:spPr bwMode="auto">
            <a:xfrm>
              <a:off x="3241" y="2124"/>
              <a:ext cx="33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p>
              <a:endParaRPr lang="zh-CN" altLang="en-US"/>
            </a:p>
          </p:txBody>
        </p:sp>
        <p:graphicFrame>
          <p:nvGraphicFramePr>
            <p:cNvPr id="22" name="Object 22"/>
            <p:cNvGraphicFramePr>
              <a:graphicFrameLocks noChangeAspect="1"/>
            </p:cNvGraphicFramePr>
            <p:nvPr/>
          </p:nvGraphicFramePr>
          <p:xfrm>
            <a:off x="2936" y="1836"/>
            <a:ext cx="283" cy="249"/>
          </p:xfrm>
          <a:graphic>
            <a:graphicData uri="http://schemas.openxmlformats.org/presentationml/2006/ole">
              <mc:AlternateContent xmlns:mc="http://schemas.openxmlformats.org/markup-compatibility/2006">
                <mc:Choice xmlns:v="urn:schemas-microsoft-com:vml" Requires="v">
                  <p:oleObj spid="_x0000_s82216" name="公式" r:id="rId13" imgW="203024" imgH="215713" progId="Equation.3">
                    <p:embed/>
                  </p:oleObj>
                </mc:Choice>
                <mc:Fallback>
                  <p:oleObj name="公式" r:id="rId13" imgW="203024" imgH="2157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36" y="1836"/>
                          <a:ext cx="28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3"/>
            <p:cNvGraphicFramePr>
              <a:graphicFrameLocks noChangeAspect="1"/>
            </p:cNvGraphicFramePr>
            <p:nvPr/>
          </p:nvGraphicFramePr>
          <p:xfrm>
            <a:off x="2995" y="1296"/>
            <a:ext cx="230" cy="190"/>
          </p:xfrm>
          <a:graphic>
            <a:graphicData uri="http://schemas.openxmlformats.org/presentationml/2006/ole">
              <mc:AlternateContent xmlns:mc="http://schemas.openxmlformats.org/markup-compatibility/2006">
                <mc:Choice xmlns:v="urn:schemas-microsoft-com:vml" Requires="v">
                  <p:oleObj spid="_x0000_s82217" name="公式" r:id="rId15" imgW="164885" imgH="164885" progId="Equation.3">
                    <p:embed/>
                  </p:oleObj>
                </mc:Choice>
                <mc:Fallback>
                  <p:oleObj name="公式" r:id="rId15" imgW="164885" imgH="16488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95" y="1296"/>
                          <a:ext cx="23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3039" y="2575"/>
            <a:ext cx="177" cy="161"/>
          </p:xfrm>
          <a:graphic>
            <a:graphicData uri="http://schemas.openxmlformats.org/presentationml/2006/ole">
              <mc:AlternateContent xmlns:mc="http://schemas.openxmlformats.org/markup-compatibility/2006">
                <mc:Choice xmlns:v="urn:schemas-microsoft-com:vml" Requires="v">
                  <p:oleObj spid="_x0000_s82218" name="公式" r:id="rId17" imgW="126835" imgH="139518" progId="Equation.3">
                    <p:embed/>
                  </p:oleObj>
                </mc:Choice>
                <mc:Fallback>
                  <p:oleObj name="公式" r:id="rId17" imgW="126835" imgH="139518"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39" y="2575"/>
                          <a:ext cx="177"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5"/>
            <p:cNvGraphicFramePr>
              <a:graphicFrameLocks noChangeAspect="1"/>
            </p:cNvGraphicFramePr>
            <p:nvPr/>
          </p:nvGraphicFramePr>
          <p:xfrm>
            <a:off x="4944" y="2496"/>
            <a:ext cx="159" cy="147"/>
          </p:xfrm>
          <a:graphic>
            <a:graphicData uri="http://schemas.openxmlformats.org/presentationml/2006/ole">
              <mc:AlternateContent xmlns:mc="http://schemas.openxmlformats.org/markup-compatibility/2006">
                <mc:Choice xmlns:v="urn:schemas-microsoft-com:vml" Requires="v">
                  <p:oleObj spid="_x0000_s82219" name="公式" r:id="rId19" imgW="114102" imgH="126780" progId="Equation.3">
                    <p:embed/>
                  </p:oleObj>
                </mc:Choice>
                <mc:Fallback>
                  <p:oleObj name="公式" r:id="rId19" imgW="114102" imgH="1267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44" y="2496"/>
                          <a:ext cx="159"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 name="Text Box 26"/>
          <p:cNvSpPr txBox="1">
            <a:spLocks noChangeArrowheads="1"/>
          </p:cNvSpPr>
          <p:nvPr/>
        </p:nvSpPr>
        <p:spPr bwMode="auto">
          <a:xfrm>
            <a:off x="263352" y="4293096"/>
            <a:ext cx="403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spcBef>
                <a:spcPct val="50000"/>
              </a:spcBef>
            </a:pPr>
            <a:r>
              <a:rPr lang="en-US" altLang="zh-CN" dirty="0"/>
              <a:t>2) </a:t>
            </a:r>
            <a:r>
              <a:rPr lang="zh-CN" altLang="en-US" dirty="0"/>
              <a:t>由</a:t>
            </a:r>
            <a:r>
              <a:rPr lang="en-US" altLang="zh-CN" dirty="0"/>
              <a:t>N</a:t>
            </a:r>
            <a:r>
              <a:rPr lang="zh-CN" altLang="en-US" dirty="0"/>
              <a:t>个原子组成的晶体：</a:t>
            </a:r>
          </a:p>
        </p:txBody>
      </p:sp>
      <p:sp>
        <p:nvSpPr>
          <p:cNvPr id="27" name="Rectangle 27"/>
          <p:cNvSpPr>
            <a:spLocks noChangeArrowheads="1"/>
          </p:cNvSpPr>
          <p:nvPr/>
        </p:nvSpPr>
        <p:spPr bwMode="auto">
          <a:xfrm>
            <a:off x="0" y="4941168"/>
            <a:ext cx="7848872" cy="17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just" eaLnBrk="1" hangingPunct="1">
              <a:lnSpc>
                <a:spcPct val="150000"/>
              </a:lnSpc>
              <a:spcBef>
                <a:spcPct val="50000"/>
              </a:spcBef>
            </a:pPr>
            <a:r>
              <a:rPr lang="zh-CN" altLang="en-US" dirty="0"/>
              <a:t>       当</a:t>
            </a:r>
            <a:r>
              <a:rPr lang="en-US" altLang="zh-CN" dirty="0"/>
              <a:t>N</a:t>
            </a:r>
            <a:r>
              <a:rPr lang="zh-CN" altLang="en-US" dirty="0"/>
              <a:t>个原子结合成晶体时，原来具有相同能量的价电子由于处于共有化状态，使原来相同的能级分裂成</a:t>
            </a:r>
            <a:r>
              <a:rPr lang="en-US" altLang="zh-CN" dirty="0"/>
              <a:t>N</a:t>
            </a:r>
            <a:r>
              <a:rPr lang="zh-CN" altLang="en-US" dirty="0"/>
              <a:t>个能级</a:t>
            </a:r>
            <a:r>
              <a:rPr lang="en-US" altLang="zh-CN" dirty="0"/>
              <a:t>( </a:t>
            </a:r>
            <a:r>
              <a:rPr lang="zh-CN" altLang="en-US" dirty="0"/>
              <a:t>能带 </a:t>
            </a:r>
            <a:r>
              <a:rPr lang="en-US" altLang="zh-CN" dirty="0"/>
              <a:t>)</a:t>
            </a:r>
            <a:r>
              <a:rPr lang="zh-CN" altLang="en-US" dirty="0"/>
              <a:t>。</a:t>
            </a:r>
          </a:p>
        </p:txBody>
      </p:sp>
      <p:grpSp>
        <p:nvGrpSpPr>
          <p:cNvPr id="28" name="Group 28"/>
          <p:cNvGrpSpPr>
            <a:grpSpLocks/>
          </p:cNvGrpSpPr>
          <p:nvPr/>
        </p:nvGrpSpPr>
        <p:grpSpPr bwMode="auto">
          <a:xfrm>
            <a:off x="8472264" y="4653136"/>
            <a:ext cx="3194050" cy="2100263"/>
            <a:chOff x="3448" y="2592"/>
            <a:chExt cx="2072" cy="1459"/>
          </a:xfrm>
        </p:grpSpPr>
        <p:sp>
          <p:nvSpPr>
            <p:cNvPr id="29" name="Line 29"/>
            <p:cNvSpPr>
              <a:spLocks noChangeShapeType="1"/>
            </p:cNvSpPr>
            <p:nvPr/>
          </p:nvSpPr>
          <p:spPr bwMode="auto">
            <a:xfrm>
              <a:off x="3792" y="2688"/>
              <a:ext cx="0" cy="1152"/>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 name="Line 30"/>
            <p:cNvSpPr>
              <a:spLocks noChangeShapeType="1"/>
            </p:cNvSpPr>
            <p:nvPr/>
          </p:nvSpPr>
          <p:spPr bwMode="auto">
            <a:xfrm>
              <a:off x="3792" y="3840"/>
              <a:ext cx="168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1" name="Line 31"/>
            <p:cNvSpPr>
              <a:spLocks noChangeShapeType="1"/>
            </p:cNvSpPr>
            <p:nvPr/>
          </p:nvSpPr>
          <p:spPr bwMode="auto">
            <a:xfrm>
              <a:off x="4320" y="2928"/>
              <a:ext cx="0" cy="9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32"/>
            <p:cNvSpPr>
              <a:spLocks noChangeShapeType="1"/>
            </p:cNvSpPr>
            <p:nvPr/>
          </p:nvSpPr>
          <p:spPr bwMode="auto">
            <a:xfrm>
              <a:off x="4656" y="3312"/>
              <a:ext cx="720" cy="0"/>
            </a:xfrm>
            <a:prstGeom prst="line">
              <a:avLst/>
            </a:prstGeom>
            <a:noFill/>
            <a:ln w="381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Freeform 33"/>
            <p:cNvSpPr>
              <a:spLocks/>
            </p:cNvSpPr>
            <p:nvPr/>
          </p:nvSpPr>
          <p:spPr bwMode="auto">
            <a:xfrm>
              <a:off x="3984" y="3312"/>
              <a:ext cx="720" cy="240"/>
            </a:xfrm>
            <a:custGeom>
              <a:avLst/>
              <a:gdLst>
                <a:gd name="T0" fmla="*/ 720 w 720"/>
                <a:gd name="T1" fmla="*/ 0 h 264"/>
                <a:gd name="T2" fmla="*/ 528 w 720"/>
                <a:gd name="T3" fmla="*/ 175 h 264"/>
                <a:gd name="T4" fmla="*/ 288 w 720"/>
                <a:gd name="T5" fmla="*/ 218 h 264"/>
                <a:gd name="T6" fmla="*/ 0 w 720"/>
                <a:gd name="T7" fmla="*/ 44 h 2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264">
                  <a:moveTo>
                    <a:pt x="720" y="0"/>
                  </a:moveTo>
                  <a:cubicBezTo>
                    <a:pt x="660" y="76"/>
                    <a:pt x="600" y="152"/>
                    <a:pt x="528" y="192"/>
                  </a:cubicBezTo>
                  <a:cubicBezTo>
                    <a:pt x="456" y="232"/>
                    <a:pt x="376" y="264"/>
                    <a:pt x="288" y="240"/>
                  </a:cubicBezTo>
                  <a:cubicBezTo>
                    <a:pt x="200" y="216"/>
                    <a:pt x="100" y="132"/>
                    <a:pt x="0" y="48"/>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4" name="Freeform 34"/>
            <p:cNvSpPr>
              <a:spLocks/>
            </p:cNvSpPr>
            <p:nvPr/>
          </p:nvSpPr>
          <p:spPr bwMode="auto">
            <a:xfrm>
              <a:off x="4020" y="2652"/>
              <a:ext cx="684" cy="660"/>
            </a:xfrm>
            <a:custGeom>
              <a:avLst/>
              <a:gdLst>
                <a:gd name="T0" fmla="*/ 684 w 684"/>
                <a:gd name="T1" fmla="*/ 660 h 660"/>
                <a:gd name="T2" fmla="*/ 432 w 684"/>
                <a:gd name="T3" fmla="*/ 600 h 660"/>
                <a:gd name="T4" fmla="*/ 252 w 684"/>
                <a:gd name="T5" fmla="*/ 468 h 660"/>
                <a:gd name="T6" fmla="*/ 0 w 684"/>
                <a:gd name="T7" fmla="*/ 0 h 6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4" h="660">
                  <a:moveTo>
                    <a:pt x="684" y="660"/>
                  </a:moveTo>
                  <a:cubicBezTo>
                    <a:pt x="642" y="650"/>
                    <a:pt x="504" y="632"/>
                    <a:pt x="432" y="600"/>
                  </a:cubicBezTo>
                  <a:cubicBezTo>
                    <a:pt x="360" y="568"/>
                    <a:pt x="324" y="568"/>
                    <a:pt x="252" y="468"/>
                  </a:cubicBezTo>
                  <a:cubicBezTo>
                    <a:pt x="180" y="368"/>
                    <a:pt x="52" y="98"/>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5" name="Freeform 35"/>
            <p:cNvSpPr>
              <a:spLocks/>
            </p:cNvSpPr>
            <p:nvPr/>
          </p:nvSpPr>
          <p:spPr bwMode="auto">
            <a:xfrm>
              <a:off x="3984" y="3216"/>
              <a:ext cx="672" cy="256"/>
            </a:xfrm>
            <a:custGeom>
              <a:avLst/>
              <a:gdLst>
                <a:gd name="T0" fmla="*/ 672 w 672"/>
                <a:gd name="T1" fmla="*/ 96 h 256"/>
                <a:gd name="T2" fmla="*/ 336 w 672"/>
                <a:gd name="T3" fmla="*/ 240 h 256"/>
                <a:gd name="T4" fmla="*/ 0 w 672"/>
                <a:gd name="T5" fmla="*/ 0 h 256"/>
                <a:gd name="T6" fmla="*/ 0 60000 65536"/>
                <a:gd name="T7" fmla="*/ 0 60000 65536"/>
                <a:gd name="T8" fmla="*/ 0 60000 65536"/>
              </a:gdLst>
              <a:ahLst/>
              <a:cxnLst>
                <a:cxn ang="T6">
                  <a:pos x="T0" y="T1"/>
                </a:cxn>
                <a:cxn ang="T7">
                  <a:pos x="T2" y="T3"/>
                </a:cxn>
                <a:cxn ang="T8">
                  <a:pos x="T4" y="T5"/>
                </a:cxn>
              </a:cxnLst>
              <a:rect l="0" t="0" r="r" b="b"/>
              <a:pathLst>
                <a:path w="672" h="256">
                  <a:moveTo>
                    <a:pt x="672" y="96"/>
                  </a:moveTo>
                  <a:cubicBezTo>
                    <a:pt x="560" y="176"/>
                    <a:pt x="448" y="256"/>
                    <a:pt x="336" y="240"/>
                  </a:cubicBezTo>
                  <a:cubicBezTo>
                    <a:pt x="224" y="224"/>
                    <a:pt x="112" y="112"/>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6" name="Freeform 36"/>
            <p:cNvSpPr>
              <a:spLocks/>
            </p:cNvSpPr>
            <p:nvPr/>
          </p:nvSpPr>
          <p:spPr bwMode="auto">
            <a:xfrm>
              <a:off x="3984" y="3120"/>
              <a:ext cx="672" cy="272"/>
            </a:xfrm>
            <a:custGeom>
              <a:avLst/>
              <a:gdLst>
                <a:gd name="T0" fmla="*/ 672 w 672"/>
                <a:gd name="T1" fmla="*/ 192 h 272"/>
                <a:gd name="T2" fmla="*/ 336 w 672"/>
                <a:gd name="T3" fmla="*/ 240 h 272"/>
                <a:gd name="T4" fmla="*/ 0 w 672"/>
                <a:gd name="T5" fmla="*/ 0 h 272"/>
                <a:gd name="T6" fmla="*/ 0 60000 65536"/>
                <a:gd name="T7" fmla="*/ 0 60000 65536"/>
                <a:gd name="T8" fmla="*/ 0 60000 65536"/>
              </a:gdLst>
              <a:ahLst/>
              <a:cxnLst>
                <a:cxn ang="T6">
                  <a:pos x="T0" y="T1"/>
                </a:cxn>
                <a:cxn ang="T7">
                  <a:pos x="T2" y="T3"/>
                </a:cxn>
                <a:cxn ang="T8">
                  <a:pos x="T4" y="T5"/>
                </a:cxn>
              </a:cxnLst>
              <a:rect l="0" t="0" r="r" b="b"/>
              <a:pathLst>
                <a:path w="672" h="272">
                  <a:moveTo>
                    <a:pt x="672" y="192"/>
                  </a:moveTo>
                  <a:cubicBezTo>
                    <a:pt x="560" y="232"/>
                    <a:pt x="448" y="272"/>
                    <a:pt x="336" y="240"/>
                  </a:cubicBezTo>
                  <a:cubicBezTo>
                    <a:pt x="224" y="208"/>
                    <a:pt x="112" y="104"/>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37" name="Freeform 37"/>
            <p:cNvSpPr>
              <a:spLocks/>
            </p:cNvSpPr>
            <p:nvPr/>
          </p:nvSpPr>
          <p:spPr bwMode="auto">
            <a:xfrm>
              <a:off x="3984" y="2976"/>
              <a:ext cx="672" cy="344"/>
            </a:xfrm>
            <a:custGeom>
              <a:avLst/>
              <a:gdLst>
                <a:gd name="T0" fmla="*/ 672 w 672"/>
                <a:gd name="T1" fmla="*/ 336 h 344"/>
                <a:gd name="T2" fmla="*/ 336 w 672"/>
                <a:gd name="T3" fmla="*/ 288 h 344"/>
                <a:gd name="T4" fmla="*/ 0 w 672"/>
                <a:gd name="T5" fmla="*/ 0 h 344"/>
                <a:gd name="T6" fmla="*/ 0 60000 65536"/>
                <a:gd name="T7" fmla="*/ 0 60000 65536"/>
                <a:gd name="T8" fmla="*/ 0 60000 65536"/>
              </a:gdLst>
              <a:ahLst/>
              <a:cxnLst>
                <a:cxn ang="T6">
                  <a:pos x="T0" y="T1"/>
                </a:cxn>
                <a:cxn ang="T7">
                  <a:pos x="T2" y="T3"/>
                </a:cxn>
                <a:cxn ang="T8">
                  <a:pos x="T4" y="T5"/>
                </a:cxn>
              </a:cxnLst>
              <a:rect l="0" t="0" r="r" b="b"/>
              <a:pathLst>
                <a:path w="672" h="344">
                  <a:moveTo>
                    <a:pt x="672" y="336"/>
                  </a:moveTo>
                  <a:cubicBezTo>
                    <a:pt x="560" y="340"/>
                    <a:pt x="448" y="344"/>
                    <a:pt x="336" y="288"/>
                  </a:cubicBezTo>
                  <a:cubicBezTo>
                    <a:pt x="224" y="232"/>
                    <a:pt x="112" y="116"/>
                    <a:pt x="0" y="0"/>
                  </a:cubicBezTo>
                </a:path>
              </a:pathLst>
            </a:custGeom>
            <a:noFill/>
            <a:ln w="38100" cap="flat" cmpd="sng">
              <a:solidFill>
                <a:srgbClr val="008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graphicFrame>
          <p:nvGraphicFramePr>
            <p:cNvPr id="38" name="Object 38"/>
            <p:cNvGraphicFramePr>
              <a:graphicFrameLocks noChangeAspect="1"/>
            </p:cNvGraphicFramePr>
            <p:nvPr/>
          </p:nvGraphicFramePr>
          <p:xfrm>
            <a:off x="3792" y="2640"/>
            <a:ext cx="307" cy="912"/>
          </p:xfrm>
          <a:graphic>
            <a:graphicData uri="http://schemas.openxmlformats.org/presentationml/2006/ole">
              <mc:AlternateContent xmlns:mc="http://schemas.openxmlformats.org/markup-compatibility/2006">
                <mc:Choice xmlns:v="urn:schemas-microsoft-com:vml" Requires="v">
                  <p:oleObj spid="_x0000_s82220" name="Equation" r:id="rId21" imgW="164885" imgH="215619" progId="Equation.3">
                    <p:embed/>
                  </p:oleObj>
                </mc:Choice>
                <mc:Fallback>
                  <p:oleObj name="Equation" r:id="rId21" imgW="164885" imgH="21561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92" y="2640"/>
                          <a:ext cx="307"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39"/>
            <p:cNvGraphicFramePr>
              <a:graphicFrameLocks noChangeAspect="1"/>
            </p:cNvGraphicFramePr>
            <p:nvPr/>
          </p:nvGraphicFramePr>
          <p:xfrm>
            <a:off x="3448" y="2928"/>
            <a:ext cx="304" cy="196"/>
          </p:xfrm>
          <a:graphic>
            <a:graphicData uri="http://schemas.openxmlformats.org/presentationml/2006/ole">
              <mc:AlternateContent xmlns:mc="http://schemas.openxmlformats.org/markup-compatibility/2006">
                <mc:Choice xmlns:v="urn:schemas-microsoft-com:vml" Requires="v">
                  <p:oleObj spid="_x0000_s82221" name="公式" r:id="rId23" imgW="253780" imgH="164957" progId="Equation.3">
                    <p:embed/>
                  </p:oleObj>
                </mc:Choice>
                <mc:Fallback>
                  <p:oleObj name="公式" r:id="rId23" imgW="253780" imgH="164957"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48" y="2928"/>
                          <a:ext cx="304"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AutoShape 40"/>
            <p:cNvSpPr>
              <a:spLocks noChangeArrowheads="1"/>
            </p:cNvSpPr>
            <p:nvPr/>
          </p:nvSpPr>
          <p:spPr bwMode="auto">
            <a:xfrm>
              <a:off x="4224" y="2640"/>
              <a:ext cx="816" cy="288"/>
            </a:xfrm>
            <a:prstGeom prst="wedgeRoundRectCallout">
              <a:avLst>
                <a:gd name="adj1" fmla="val -43750"/>
                <a:gd name="adj2" fmla="val 79861"/>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defRPr kumimoji="1" sz="2400" b="1">
                  <a:solidFill>
                    <a:schemeClr val="tx1"/>
                  </a:solidFill>
                  <a:latin typeface="Times New Roman" panose="02020603050405020304" pitchFamily="18" charset="0"/>
                  <a:ea typeface="楷体_GB2312" pitchFamily="49" charset="-122"/>
                </a:defRPr>
              </a:lvl1pPr>
              <a:lvl2pPr marL="742950" indent="-285750">
                <a:defRPr kumimoji="1" sz="2400" b="1">
                  <a:solidFill>
                    <a:schemeClr val="tx1"/>
                  </a:solidFill>
                  <a:latin typeface="Times New Roman" panose="02020603050405020304" pitchFamily="18" charset="0"/>
                  <a:ea typeface="楷体_GB2312" pitchFamily="49" charset="-122"/>
                </a:defRPr>
              </a:lvl2pPr>
              <a:lvl3pPr marL="1143000" indent="-228600">
                <a:defRPr kumimoji="1" sz="2400" b="1">
                  <a:solidFill>
                    <a:schemeClr val="tx1"/>
                  </a:solidFill>
                  <a:latin typeface="Times New Roman" panose="02020603050405020304" pitchFamily="18" charset="0"/>
                  <a:ea typeface="楷体_GB2312" pitchFamily="49" charset="-122"/>
                </a:defRPr>
              </a:lvl3pPr>
              <a:lvl4pPr marL="1600200" indent="-228600">
                <a:defRPr kumimoji="1" sz="2400" b="1">
                  <a:solidFill>
                    <a:schemeClr val="tx1"/>
                  </a:solidFill>
                  <a:latin typeface="Times New Roman" panose="02020603050405020304" pitchFamily="18" charset="0"/>
                  <a:ea typeface="楷体_GB2312" pitchFamily="49" charset="-122"/>
                </a:defRPr>
              </a:lvl4pPr>
              <a:lvl5pPr marL="2057400" indent="-228600">
                <a:defRPr kumimoji="1"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pitchFamily="49" charset="-122"/>
                </a:defRPr>
              </a:lvl9pPr>
            </a:lstStyle>
            <a:p>
              <a:pPr algn="ctr" eaLnBrk="1" hangingPunct="1">
                <a:spcBef>
                  <a:spcPct val="50000"/>
                </a:spcBef>
              </a:pPr>
              <a:r>
                <a:rPr lang="en-US" altLang="zh-CN" sz="2000">
                  <a:solidFill>
                    <a:srgbClr val="0000FF"/>
                  </a:solidFill>
                </a:rPr>
                <a:t>N</a:t>
              </a:r>
              <a:r>
                <a:rPr lang="zh-CN" altLang="en-US" sz="2000">
                  <a:solidFill>
                    <a:srgbClr val="0000FF"/>
                  </a:solidFill>
                </a:rPr>
                <a:t>个能级</a:t>
              </a:r>
            </a:p>
          </p:txBody>
        </p:sp>
        <p:graphicFrame>
          <p:nvGraphicFramePr>
            <p:cNvPr id="41" name="Object 41"/>
            <p:cNvGraphicFramePr>
              <a:graphicFrameLocks noChangeAspect="1"/>
            </p:cNvGraphicFramePr>
            <p:nvPr/>
          </p:nvGraphicFramePr>
          <p:xfrm>
            <a:off x="3508" y="2592"/>
            <a:ext cx="196" cy="196"/>
          </p:xfrm>
          <a:graphic>
            <a:graphicData uri="http://schemas.openxmlformats.org/presentationml/2006/ole">
              <mc:AlternateContent xmlns:mc="http://schemas.openxmlformats.org/markup-compatibility/2006">
                <mc:Choice xmlns:v="urn:schemas-microsoft-com:vml" Requires="v">
                  <p:oleObj spid="_x0000_s82222" name="公式" r:id="rId25" imgW="164885" imgH="164885" progId="Equation.3">
                    <p:embed/>
                  </p:oleObj>
                </mc:Choice>
                <mc:Fallback>
                  <p:oleObj name="公式" r:id="rId25" imgW="164885" imgH="16488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508" y="2592"/>
                          <a:ext cx="196"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42"/>
            <p:cNvGraphicFramePr>
              <a:graphicFrameLocks noChangeAspect="1"/>
            </p:cNvGraphicFramePr>
            <p:nvPr/>
          </p:nvGraphicFramePr>
          <p:xfrm>
            <a:off x="4353" y="3521"/>
            <a:ext cx="256" cy="271"/>
          </p:xfrm>
          <a:graphic>
            <a:graphicData uri="http://schemas.openxmlformats.org/presentationml/2006/ole">
              <mc:AlternateContent xmlns:mc="http://schemas.openxmlformats.org/markup-compatibility/2006">
                <mc:Choice xmlns:v="urn:schemas-microsoft-com:vml" Requires="v">
                  <p:oleObj spid="_x0000_s82223" name="公式" r:id="rId27" imgW="215806" imgH="228501" progId="Equation.3">
                    <p:embed/>
                  </p:oleObj>
                </mc:Choice>
                <mc:Fallback>
                  <p:oleObj name="公式" r:id="rId27" imgW="215806" imgH="228501"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53" y="3521"/>
                          <a:ext cx="25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43"/>
            <p:cNvGraphicFramePr>
              <a:graphicFrameLocks noChangeAspect="1"/>
            </p:cNvGraphicFramePr>
            <p:nvPr/>
          </p:nvGraphicFramePr>
          <p:xfrm>
            <a:off x="4360" y="2880"/>
            <a:ext cx="257" cy="271"/>
          </p:xfrm>
          <a:graphic>
            <a:graphicData uri="http://schemas.openxmlformats.org/presentationml/2006/ole">
              <mc:AlternateContent xmlns:mc="http://schemas.openxmlformats.org/markup-compatibility/2006">
                <mc:Choice xmlns:v="urn:schemas-microsoft-com:vml" Requires="v">
                  <p:oleObj spid="_x0000_s82224" name="公式" r:id="rId29" imgW="215806" imgH="228501" progId="Equation.3">
                    <p:embed/>
                  </p:oleObj>
                </mc:Choice>
                <mc:Fallback>
                  <p:oleObj name="公式" r:id="rId29" imgW="215806" imgH="228501"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360" y="2880"/>
                          <a:ext cx="257"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44"/>
            <p:cNvGraphicFramePr>
              <a:graphicFrameLocks noChangeAspect="1"/>
            </p:cNvGraphicFramePr>
            <p:nvPr/>
          </p:nvGraphicFramePr>
          <p:xfrm>
            <a:off x="5384" y="3881"/>
            <a:ext cx="136" cy="151"/>
          </p:xfrm>
          <a:graphic>
            <a:graphicData uri="http://schemas.openxmlformats.org/presentationml/2006/ole">
              <mc:AlternateContent xmlns:mc="http://schemas.openxmlformats.org/markup-compatibility/2006">
                <mc:Choice xmlns:v="urn:schemas-microsoft-com:vml" Requires="v">
                  <p:oleObj spid="_x0000_s82225" name="公式" r:id="rId31" imgW="114102" imgH="126780" progId="Equation.3">
                    <p:embed/>
                  </p:oleObj>
                </mc:Choice>
                <mc:Fallback>
                  <p:oleObj name="公式" r:id="rId31" imgW="114102" imgH="1267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84" y="3881"/>
                          <a:ext cx="13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45"/>
            <p:cNvGraphicFramePr>
              <a:graphicFrameLocks noChangeAspect="1"/>
            </p:cNvGraphicFramePr>
            <p:nvPr/>
          </p:nvGraphicFramePr>
          <p:xfrm>
            <a:off x="4231" y="3840"/>
            <a:ext cx="166" cy="211"/>
          </p:xfrm>
          <a:graphic>
            <a:graphicData uri="http://schemas.openxmlformats.org/presentationml/2006/ole">
              <mc:AlternateContent xmlns:mc="http://schemas.openxmlformats.org/markup-compatibility/2006">
                <mc:Choice xmlns:v="urn:schemas-microsoft-com:vml" Requires="v">
                  <p:oleObj spid="_x0000_s82226" name="公式" r:id="rId33" imgW="139579" imgH="177646" progId="Equation.3">
                    <p:embed/>
                  </p:oleObj>
                </mc:Choice>
                <mc:Fallback>
                  <p:oleObj name="公式" r:id="rId33" imgW="139579" imgH="177646"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31" y="3840"/>
                          <a:ext cx="166"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46"/>
            <p:cNvGraphicFramePr>
              <a:graphicFrameLocks noChangeAspect="1"/>
            </p:cNvGraphicFramePr>
            <p:nvPr/>
          </p:nvGraphicFramePr>
          <p:xfrm>
            <a:off x="3696" y="3866"/>
            <a:ext cx="151" cy="166"/>
          </p:xfrm>
          <a:graphic>
            <a:graphicData uri="http://schemas.openxmlformats.org/presentationml/2006/ole">
              <mc:AlternateContent xmlns:mc="http://schemas.openxmlformats.org/markup-compatibility/2006">
                <mc:Choice xmlns:v="urn:schemas-microsoft-com:vml" Requires="v">
                  <p:oleObj spid="_x0000_s82227" name="公式" r:id="rId35" imgW="126835" imgH="139518" progId="Equation.3">
                    <p:embed/>
                  </p:oleObj>
                </mc:Choice>
                <mc:Fallback>
                  <p:oleObj name="公式" r:id="rId35" imgW="126835" imgH="139518"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96" y="3866"/>
                          <a:ext cx="151"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6495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26" grpId="0" autoUpdateAnimBg="0"/>
      <p:bldP spid="27"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C8ECC8"/>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C8ECC8"/>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4312</TotalTime>
  <Words>5012</Words>
  <Application>Microsoft Office PowerPoint</Application>
  <PresentationFormat>宽屏</PresentationFormat>
  <Paragraphs>438</Paragraphs>
  <Slides>66</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77" baseType="lpstr">
      <vt:lpstr>Monotype Sorts</vt:lpstr>
      <vt:lpstr>楷体_GB2312</vt:lpstr>
      <vt:lpstr>隶书</vt:lpstr>
      <vt:lpstr>宋体</vt:lpstr>
      <vt:lpstr>Arial</vt:lpstr>
      <vt:lpstr>Calibri</vt:lpstr>
      <vt:lpstr>Symbol</vt:lpstr>
      <vt:lpstr>Times New Roman</vt:lpstr>
      <vt:lpstr>Office 主题</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宋新祥</dc:creator>
  <cp:lastModifiedBy>hp</cp:lastModifiedBy>
  <cp:revision>392</cp:revision>
  <cp:lastPrinted>2019-12-23T11:20:47Z</cp:lastPrinted>
  <dcterms:created xsi:type="dcterms:W3CDTF">1601-01-01T00:00:00Z</dcterms:created>
  <dcterms:modified xsi:type="dcterms:W3CDTF">2019-12-23T11:22:12Z</dcterms:modified>
</cp:coreProperties>
</file>