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4"/>
  </p:notesMasterIdLst>
  <p:sldIdLst>
    <p:sldId id="459" r:id="rId2"/>
    <p:sldId id="510" r:id="rId3"/>
    <p:sldId id="514" r:id="rId4"/>
    <p:sldId id="463" r:id="rId5"/>
    <p:sldId id="489" r:id="rId6"/>
    <p:sldId id="490" r:id="rId7"/>
    <p:sldId id="491" r:id="rId8"/>
    <p:sldId id="492" r:id="rId9"/>
    <p:sldId id="493" r:id="rId10"/>
    <p:sldId id="494" r:id="rId11"/>
    <p:sldId id="495" r:id="rId12"/>
    <p:sldId id="496" r:id="rId13"/>
    <p:sldId id="517" r:id="rId14"/>
    <p:sldId id="515" r:id="rId15"/>
    <p:sldId id="497" r:id="rId16"/>
    <p:sldId id="498" r:id="rId17"/>
    <p:sldId id="499" r:id="rId18"/>
    <p:sldId id="500" r:id="rId19"/>
    <p:sldId id="501" r:id="rId20"/>
    <p:sldId id="502" r:id="rId21"/>
    <p:sldId id="512" r:id="rId22"/>
    <p:sldId id="518" r:id="rId23"/>
    <p:sldId id="516" r:id="rId24"/>
    <p:sldId id="513" r:id="rId25"/>
    <p:sldId id="504" r:id="rId26"/>
    <p:sldId id="505" r:id="rId27"/>
    <p:sldId id="506" r:id="rId28"/>
    <p:sldId id="507" r:id="rId29"/>
    <p:sldId id="508" r:id="rId30"/>
    <p:sldId id="511" r:id="rId31"/>
    <p:sldId id="519" r:id="rId32"/>
    <p:sldId id="509" r:id="rId33"/>
  </p:sldIdLst>
  <p:sldSz cx="12192000" cy="6858000"/>
  <p:notesSz cx="6858000" cy="9144000"/>
  <p:defaultTex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FFFFCD"/>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9144" autoAdjust="0"/>
  </p:normalViewPr>
  <p:slideViewPr>
    <p:cSldViewPr>
      <p:cViewPr varScale="1">
        <p:scale>
          <a:sx n="83" d="100"/>
          <a:sy n="83" d="100"/>
        </p:scale>
        <p:origin x="72" y="13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9"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image" Target="../media/image82.wmf"/><Relationship Id="rId3" Type="http://schemas.openxmlformats.org/officeDocument/2006/relationships/image" Target="../media/image72.wmf"/><Relationship Id="rId7" Type="http://schemas.openxmlformats.org/officeDocument/2006/relationships/image" Target="../media/image76.wmf"/><Relationship Id="rId12" Type="http://schemas.openxmlformats.org/officeDocument/2006/relationships/image" Target="../media/image81.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11" Type="http://schemas.openxmlformats.org/officeDocument/2006/relationships/image" Target="../media/image80.wmf"/><Relationship Id="rId5" Type="http://schemas.openxmlformats.org/officeDocument/2006/relationships/image" Target="../media/image74.wmf"/><Relationship Id="rId10" Type="http://schemas.openxmlformats.org/officeDocument/2006/relationships/image" Target="../media/image79.wmf"/><Relationship Id="rId4" Type="http://schemas.openxmlformats.org/officeDocument/2006/relationships/image" Target="../media/image73.wmf"/><Relationship Id="rId9" Type="http://schemas.openxmlformats.org/officeDocument/2006/relationships/image" Target="../media/image7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image" Target="../media/image85.wmf"/><Relationship Id="rId7" Type="http://schemas.openxmlformats.org/officeDocument/2006/relationships/image" Target="../media/image89.wmf"/><Relationship Id="rId2" Type="http://schemas.openxmlformats.org/officeDocument/2006/relationships/image" Target="../media/image84.wmf"/><Relationship Id="rId1" Type="http://schemas.openxmlformats.org/officeDocument/2006/relationships/image" Target="../media/image83.emf"/><Relationship Id="rId6" Type="http://schemas.openxmlformats.org/officeDocument/2006/relationships/image" Target="../media/image88.wmf"/><Relationship Id="rId5" Type="http://schemas.openxmlformats.org/officeDocument/2006/relationships/image" Target="../media/image87.emf"/><Relationship Id="rId10" Type="http://schemas.openxmlformats.org/officeDocument/2006/relationships/image" Target="../media/image92.wmf"/><Relationship Id="rId4" Type="http://schemas.openxmlformats.org/officeDocument/2006/relationships/image" Target="../media/image86.wmf"/><Relationship Id="rId9" Type="http://schemas.openxmlformats.org/officeDocument/2006/relationships/image" Target="../media/image9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97.wmf"/><Relationship Id="rId7" Type="http://schemas.openxmlformats.org/officeDocument/2006/relationships/image" Target="../media/image101.e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emf"/><Relationship Id="rId5" Type="http://schemas.openxmlformats.org/officeDocument/2006/relationships/image" Target="../media/image99.wmf"/><Relationship Id="rId10" Type="http://schemas.openxmlformats.org/officeDocument/2006/relationships/image" Target="../media/image104.wmf"/><Relationship Id="rId4" Type="http://schemas.openxmlformats.org/officeDocument/2006/relationships/image" Target="../media/image98.wmf"/><Relationship Id="rId9" Type="http://schemas.openxmlformats.org/officeDocument/2006/relationships/image" Target="../media/image10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7.wmf"/><Relationship Id="rId7" Type="http://schemas.openxmlformats.org/officeDocument/2006/relationships/image" Target="../media/image111.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04.wmf"/><Relationship Id="rId1" Type="http://schemas.openxmlformats.org/officeDocument/2006/relationships/image" Target="../media/image115.wmf"/><Relationship Id="rId6" Type="http://schemas.openxmlformats.org/officeDocument/2006/relationships/image" Target="../media/image52.wmf"/><Relationship Id="rId5" Type="http://schemas.openxmlformats.org/officeDocument/2006/relationships/image" Target="../media/image117.wmf"/><Relationship Id="rId4"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emf"/><Relationship Id="rId6" Type="http://schemas.openxmlformats.org/officeDocument/2006/relationships/image" Target="../media/image21.e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ea typeface="宋体" charset="-122"/>
              </a:defRPr>
            </a:lvl1pPr>
          </a:lstStyle>
          <a:p>
            <a:pPr>
              <a:defRPr/>
            </a:pPr>
            <a:endParaRPr lang="zh-CN" alt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a typeface="宋体"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a typeface="宋体"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17339BA5-BE5B-4A9F-B60A-85CE385CBFC2}" type="slidenum">
              <a:rPr lang="zh-CN" altLang="en-US"/>
              <a:pPr>
                <a:defRPr/>
              </a:pPr>
              <a:t>‹#›</a:t>
            </a:fld>
            <a:endParaRPr lang="en-US" altLang="zh-CN"/>
          </a:p>
        </p:txBody>
      </p:sp>
    </p:spTree>
    <p:extLst>
      <p:ext uri="{BB962C8B-B14F-4D97-AF65-F5344CB8AC3E}">
        <p14:creationId xmlns:p14="http://schemas.microsoft.com/office/powerpoint/2010/main" val="6295190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255961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在实际测得黑体辐射谱后，建立其函数表达式的问题，在历史上是逐步得到解决的。</a:t>
            </a:r>
            <a:br>
              <a:rPr lang="zh-CN" altLang="en-US" smtClean="0">
                <a:ea typeface="宋体" panose="02010600030101010101" pitchFamily="2" charset="-122"/>
              </a:rPr>
            </a:br>
            <a:r>
              <a:rPr lang="zh-CN" altLang="en-US" smtClean="0">
                <a:ea typeface="宋体" panose="02010600030101010101" pitchFamily="2" charset="-122"/>
              </a:rPr>
              <a:t>　 维恩根据热力学原理证明，黑体辐射谱必有如下的函数形式： 其中 和 的函数形式尚不能最终终确定，利用式（</a:t>
            </a:r>
            <a:r>
              <a:rPr lang="en-US" altLang="zh-CN" smtClean="0">
                <a:ea typeface="宋体" panose="02010600030101010101" pitchFamily="2" charset="-122"/>
              </a:rPr>
              <a:t>1.17 </a:t>
            </a:r>
            <a:r>
              <a:rPr lang="zh-CN" altLang="en-US" smtClean="0">
                <a:ea typeface="宋体" panose="02010600030101010101" pitchFamily="2" charset="-122"/>
              </a:rPr>
              <a:t>）</a:t>
            </a:r>
            <a:r>
              <a:rPr lang="en-US" altLang="zh-CN" smtClean="0">
                <a:ea typeface="宋体" panose="02010600030101010101" pitchFamily="2" charset="-122"/>
              </a:rPr>
              <a:t>,</a:t>
            </a:r>
            <a:r>
              <a:rPr lang="zh-CN" altLang="en-US" smtClean="0">
                <a:ea typeface="宋体" panose="02010600030101010101" pitchFamily="2" charset="-122"/>
              </a:rPr>
              <a:t>可得以下两条定律（具体推导留作习题）： （</a:t>
            </a:r>
            <a:r>
              <a:rPr lang="en-US" altLang="zh-CN" smtClean="0">
                <a:ea typeface="宋体" panose="02010600030101010101" pitchFamily="2" charset="-122"/>
              </a:rPr>
              <a:t>1</a:t>
            </a:r>
            <a:r>
              <a:rPr lang="zh-CN" altLang="en-US" smtClean="0">
                <a:ea typeface="宋体" panose="02010600030101010101" pitchFamily="2" charset="-122"/>
              </a:rPr>
              <a:t>）黑体辐射的辐射本领 与绝对温度</a:t>
            </a:r>
            <a:r>
              <a:rPr lang="en-US" altLang="zh-CN" smtClean="0">
                <a:ea typeface="宋体" panose="02010600030101010101" pitchFamily="2" charset="-122"/>
              </a:rPr>
              <a:t>T</a:t>
            </a:r>
            <a:r>
              <a:rPr lang="zh-CN" altLang="en-US" smtClean="0">
                <a:ea typeface="宋体" panose="02010600030101010101" pitchFamily="2" charset="-122"/>
              </a:rPr>
              <a:t>的四次方成正比，即 实验测得上式中的比例常数为 它是个普适常数，这规律叫做斯特藩</a:t>
            </a:r>
            <a:r>
              <a:rPr lang="en-US" altLang="zh-CN" smtClean="0">
                <a:ea typeface="宋体" panose="02010600030101010101" pitchFamily="2" charset="-122"/>
              </a:rPr>
              <a:t>-</a:t>
            </a:r>
            <a:r>
              <a:rPr lang="zh-CN" altLang="en-US" smtClean="0">
                <a:ea typeface="宋体" panose="02010600030101010101" pitchFamily="2" charset="-122"/>
              </a:rPr>
              <a:t>玻耳兹曼常数。 （</a:t>
            </a:r>
            <a:r>
              <a:rPr lang="en-US" altLang="zh-CN" smtClean="0">
                <a:ea typeface="宋体" panose="02010600030101010101" pitchFamily="2" charset="-122"/>
              </a:rPr>
              <a:t>2</a:t>
            </a:r>
            <a:r>
              <a:rPr lang="zh-CN" altLang="en-US" smtClean="0">
                <a:ea typeface="宋体" panose="02010600030101010101" pitchFamily="2" charset="-122"/>
              </a:rPr>
              <a:t>）图</a:t>
            </a:r>
            <a:r>
              <a:rPr lang="en-US" altLang="zh-CN" smtClean="0">
                <a:ea typeface="宋体" panose="02010600030101010101" pitchFamily="2" charset="-122"/>
              </a:rPr>
              <a:t>1-6</a:t>
            </a:r>
            <a:r>
              <a:rPr lang="zh-CN" altLang="en-US" smtClean="0">
                <a:ea typeface="宋体" panose="02010600030101010101" pitchFamily="2" charset="-122"/>
              </a:rPr>
              <a:t>中的曲线表明，任何温度下 曲线都有一极大值，令这极大值所对应的波长为 ，则 与</a:t>
            </a:r>
            <a:r>
              <a:rPr lang="en-US" altLang="zh-CN" smtClean="0">
                <a:ea typeface="宋体" panose="02010600030101010101" pitchFamily="2" charset="-122"/>
              </a:rPr>
              <a:t>T</a:t>
            </a:r>
            <a:r>
              <a:rPr lang="zh-CN" altLang="en-US" smtClean="0">
                <a:ea typeface="宋体" panose="02010600030101010101" pitchFamily="2" charset="-122"/>
              </a:rPr>
              <a:t>成反比： 实验测得 </a:t>
            </a:r>
            <a:r>
              <a:rPr lang="en-US" altLang="zh-CN" smtClean="0">
                <a:ea typeface="宋体" panose="02010600030101010101" pitchFamily="2" charset="-122"/>
              </a:rPr>
              <a:t>b</a:t>
            </a:r>
            <a:r>
              <a:rPr lang="zh-CN" altLang="en-US" smtClean="0">
                <a:ea typeface="宋体" panose="02010600030101010101" pitchFamily="2" charset="-122"/>
              </a:rPr>
              <a:t>也是个普适常数。这规律称为维恩位移定律（ </a:t>
            </a:r>
            <a:r>
              <a:rPr lang="en-US" altLang="zh-CN" smtClean="0">
                <a:ea typeface="宋体" panose="02010600030101010101" pitchFamily="2" charset="-122"/>
              </a:rPr>
              <a:t>1893</a:t>
            </a:r>
            <a:r>
              <a:rPr lang="zh-CN" altLang="en-US" smtClean="0">
                <a:ea typeface="宋体" panose="02010600030101010101" pitchFamily="2" charset="-122"/>
              </a:rPr>
              <a:t>年），</a:t>
            </a:r>
            <a:r>
              <a:rPr lang="en-US" altLang="zh-CN" smtClean="0">
                <a:ea typeface="宋体" panose="02010600030101010101" pitchFamily="2" charset="-122"/>
              </a:rPr>
              <a:t>b</a:t>
            </a:r>
            <a:r>
              <a:rPr lang="zh-CN" altLang="en-US" smtClean="0">
                <a:ea typeface="宋体" panose="02010600030101010101" pitchFamily="2" charset="-122"/>
              </a:rPr>
              <a:t>称为维恩常数。此定律表明，随着</a:t>
            </a:r>
            <a:r>
              <a:rPr lang="en-US" altLang="zh-CN" smtClean="0">
                <a:ea typeface="宋体" panose="02010600030101010101" pitchFamily="2" charset="-122"/>
              </a:rPr>
              <a:t>T</a:t>
            </a:r>
            <a:r>
              <a:rPr lang="zh-CN" altLang="en-US" smtClean="0">
                <a:ea typeface="宋体" panose="02010600030101010101" pitchFamily="2" charset="-122"/>
              </a:rPr>
              <a:t>的增高， 向左方位移，下表给出不同温度下 的数值。 维恩恩位移定律将热辐射的颜色随温度变化的规律定量化了。在温度 太高时，热辐射中绝大部分是肉眼不能见的红外线，其中包含一小部分长波的可见光，即红光。计算表明，当温度达到</a:t>
            </a:r>
            <a:r>
              <a:rPr lang="en-US" altLang="zh-CN" smtClean="0">
                <a:ea typeface="宋体" panose="02010600030101010101" pitchFamily="2" charset="-122"/>
              </a:rPr>
              <a:t>3800K</a:t>
            </a:r>
            <a:r>
              <a:rPr lang="zh-CN" altLang="en-US" smtClean="0">
                <a:ea typeface="宋体" panose="02010600030101010101" pitchFamily="2" charset="-122"/>
              </a:rPr>
              <a:t>左右时， 达到可见光谱红端的边缘</a:t>
            </a:r>
            <a:r>
              <a:rPr lang="en-US" altLang="zh-CN" smtClean="0">
                <a:ea typeface="宋体" panose="02010600030101010101" pitchFamily="2" charset="-122"/>
              </a:rPr>
              <a:t>7600 A</a:t>
            </a:r>
            <a:r>
              <a:rPr lang="zh-CN" altLang="en-US" smtClean="0">
                <a:ea typeface="宋体" panose="02010600030101010101" pitchFamily="2" charset="-122"/>
              </a:rPr>
              <a:t>，当温度这到</a:t>
            </a:r>
            <a:r>
              <a:rPr lang="en-US" altLang="zh-CN" smtClean="0">
                <a:ea typeface="宋体" panose="02010600030101010101" pitchFamily="2" charset="-122"/>
              </a:rPr>
              <a:t>5000-6000K</a:t>
            </a:r>
            <a:r>
              <a:rPr lang="zh-CN" altLang="en-US" smtClean="0">
                <a:ea typeface="宋体" panose="02010600030101010101" pitchFamily="2" charset="-122"/>
              </a:rPr>
              <a:t>范围内时， 位于可见光波段的中部，这时热辐射中全部可见光都较强，它引起人眼的感觉是白色，照明技术中把具有这种光谱的光叫做白色。太阳光谱中的连续部分极大值们于 （青色）的地方。这绝相当于</a:t>
            </a:r>
            <a:r>
              <a:rPr lang="en-US" altLang="zh-CN" smtClean="0">
                <a:ea typeface="宋体" panose="02010600030101010101" pitchFamily="2" charset="-122"/>
              </a:rPr>
              <a:t>T=6000K</a:t>
            </a:r>
            <a:r>
              <a:rPr lang="zh-CN" altLang="en-US" smtClean="0">
                <a:ea typeface="宋体" panose="02010600030101010101" pitchFamily="2" charset="-122"/>
              </a:rPr>
              <a:t>的黑体辐射光谱 ，所以太阳光是白光，通常白炽灯丝的温度人有两千多度， 还在红外波段，所发的光与日光相比，颜色黄得多，用白炽灯产生接近日光的热辐射是不可能的，必须另寻途径，例如日光灯管是靠气体放电和荧光等非平衡的辐射过程来产生接近日光的白色光的。 </a:t>
            </a:r>
            <a:br>
              <a:rPr lang="zh-CN" altLang="en-US" smtClean="0">
                <a:ea typeface="宋体" panose="02010600030101010101" pitchFamily="2" charset="-122"/>
              </a:rPr>
            </a:br>
            <a:endParaRPr lang="zh-CN" altLang="en-US" smtClean="0">
              <a:ea typeface="宋体" panose="02010600030101010101" pitchFamily="2" charset="-122"/>
            </a:endParaRPr>
          </a:p>
        </p:txBody>
      </p:sp>
    </p:spTree>
    <p:extLst>
      <p:ext uri="{BB962C8B-B14F-4D97-AF65-F5344CB8AC3E}">
        <p14:creationId xmlns:p14="http://schemas.microsoft.com/office/powerpoint/2010/main" val="137060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400" smtClean="0">
                <a:ea typeface="楷体_GB2312" pitchFamily="49" charset="-122"/>
              </a:rPr>
              <a:t>1862</a:t>
            </a:r>
            <a:r>
              <a:rPr lang="zh-CN" altLang="en-US" sz="2400" smtClean="0">
                <a:ea typeface="楷体_GB2312" pitchFamily="49" charset="-122"/>
              </a:rPr>
              <a:t>年</a:t>
            </a:r>
            <a:r>
              <a:rPr lang="zh-CN" altLang="en-US" sz="2400" b="1" smtClean="0">
                <a:solidFill>
                  <a:schemeClr val="tx2"/>
                </a:solidFill>
                <a:ea typeface="楷体_GB2312" pitchFamily="49" charset="-122"/>
              </a:rPr>
              <a:t>基尔霍夫</a:t>
            </a:r>
            <a:r>
              <a:rPr lang="zh-CN" altLang="en-US" sz="2400" smtClean="0">
                <a:ea typeface="楷体_GB2312" pitchFamily="49" charset="-122"/>
              </a:rPr>
              <a:t>又进一步得出绝对黑体的概念。他的热辐射定律和绝对黑体概念是开辟</a:t>
            </a:r>
            <a:r>
              <a:rPr lang="en-US" altLang="zh-CN" sz="2400" smtClean="0">
                <a:ea typeface="楷体_GB2312" pitchFamily="49" charset="-122"/>
              </a:rPr>
              <a:t>20</a:t>
            </a:r>
            <a:r>
              <a:rPr lang="zh-CN" altLang="en-US" sz="2400" smtClean="0">
                <a:ea typeface="楷体_GB2312" pitchFamily="49" charset="-122"/>
              </a:rPr>
              <a:t>世纪物理学新纪元的关键之一。</a:t>
            </a:r>
          </a:p>
          <a:p>
            <a:r>
              <a:rPr lang="en-US" altLang="zh-CN" sz="2400" smtClean="0">
                <a:ea typeface="楷体_GB2312" pitchFamily="49" charset="-122"/>
              </a:rPr>
              <a:t>1900</a:t>
            </a:r>
            <a:r>
              <a:rPr lang="zh-CN" altLang="en-US" sz="2400" smtClean="0">
                <a:ea typeface="楷体_GB2312" pitchFamily="49" charset="-122"/>
              </a:rPr>
              <a:t>年</a:t>
            </a:r>
            <a:r>
              <a:rPr lang="en-US" altLang="zh-CN" sz="2400" smtClean="0">
                <a:ea typeface="楷体_GB2312" pitchFamily="49" charset="-122"/>
              </a:rPr>
              <a:t>M.</a:t>
            </a:r>
            <a:r>
              <a:rPr lang="zh-CN" altLang="en-US" sz="2400" smtClean="0">
                <a:ea typeface="楷体_GB2312" pitchFamily="49" charset="-122"/>
              </a:rPr>
              <a:t>普朗克的量子论就发轫于此。</a:t>
            </a:r>
            <a:r>
              <a:rPr lang="zh-CN" altLang="en-US" sz="3200" b="1" smtClean="0">
                <a:solidFill>
                  <a:srgbClr val="0000FF"/>
                </a:solidFill>
                <a:latin typeface="宋体" panose="02010600030101010101" pitchFamily="2" charset="-122"/>
                <a:ea typeface="宋体" panose="02010600030101010101" pitchFamily="2" charset="-122"/>
              </a:rPr>
              <a:t>热辐射的电磁波的能量对波长有一个分布。温度不同，热辐射的电磁波的能量不同，</a:t>
            </a:r>
          </a:p>
          <a:p>
            <a:pPr>
              <a:spcBef>
                <a:spcPct val="0"/>
              </a:spcBef>
            </a:pPr>
            <a:r>
              <a:rPr lang="zh-CN" altLang="en-US" sz="3200" b="1" smtClean="0">
                <a:solidFill>
                  <a:srgbClr val="0000FF"/>
                </a:solidFill>
                <a:latin typeface="宋体" panose="02010600030101010101" pitchFamily="2" charset="-122"/>
                <a:ea typeface="宋体" panose="02010600030101010101" pitchFamily="2" charset="-122"/>
              </a:rPr>
              <a:t>  波长分布不同。</a:t>
            </a:r>
            <a:r>
              <a:rPr lang="zh-CN" altLang="en-US" sz="3200" b="1" smtClean="0">
                <a:latin typeface="宋体" panose="02010600030101010101" pitchFamily="2" charset="-122"/>
                <a:ea typeface="宋体" panose="02010600030101010101" pitchFamily="2" charset="-122"/>
              </a:rPr>
              <a:t>例如加热铁块，随着温度的升高</a:t>
            </a:r>
            <a:r>
              <a:rPr lang="en-US" altLang="zh-CN" sz="3200" b="1" smtClean="0">
                <a:latin typeface="宋体" panose="02010600030101010101" pitchFamily="2" charset="-122"/>
                <a:ea typeface="宋体" panose="02010600030101010101" pitchFamily="2" charset="-122"/>
              </a:rPr>
              <a:t>:   </a:t>
            </a:r>
            <a:r>
              <a:rPr lang="zh-CN" altLang="en-US" sz="3200" b="1" smtClean="0">
                <a:latin typeface="宋体" panose="02010600030101010101" pitchFamily="2" charset="-122"/>
                <a:ea typeface="宋体" panose="02010600030101010101" pitchFamily="2" charset="-122"/>
              </a:rPr>
              <a:t>开始不发光→暗红     → 橙色    → 黄白色</a:t>
            </a:r>
            <a:endParaRPr lang="zh-CN" altLang="en-US" sz="3200" b="1" smtClean="0">
              <a:solidFill>
                <a:srgbClr val="0000FF"/>
              </a:solidFill>
              <a:latin typeface="宋体" panose="02010600030101010101" pitchFamily="2" charset="-122"/>
              <a:ea typeface="宋体" panose="02010600030101010101" pitchFamily="2" charset="-122"/>
            </a:endParaRPr>
          </a:p>
          <a:p>
            <a:pPr>
              <a:spcBef>
                <a:spcPct val="0"/>
              </a:spcBef>
            </a:pPr>
            <a:endParaRPr lang="zh-CN" altLang="en-US" sz="2400" smtClean="0">
              <a:ea typeface="楷体_GB2312" pitchFamily="49" charset="-122"/>
            </a:endParaRPr>
          </a:p>
          <a:p>
            <a:endParaRPr lang="zh-CN" altLang="en-US" smtClean="0">
              <a:ea typeface="宋体" panose="02010600030101010101" pitchFamily="2" charset="-122"/>
            </a:endParaRPr>
          </a:p>
        </p:txBody>
      </p:sp>
    </p:spTree>
    <p:extLst>
      <p:ext uri="{BB962C8B-B14F-4D97-AF65-F5344CB8AC3E}">
        <p14:creationId xmlns:p14="http://schemas.microsoft.com/office/powerpoint/2010/main" val="814759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pPr>
            <a:r>
              <a:rPr lang="zh-CN" altLang="en-US" sz="2400" b="1" smtClean="0">
                <a:latin typeface="宋体" panose="02010600030101010101" pitchFamily="2" charset="-122"/>
                <a:ea typeface="宋体" panose="02010600030101010101" pitchFamily="2" charset="-122"/>
              </a:rPr>
              <a:t>黑体是一种理想模型，完全黑体在自然界中是不存在的。烟煤非常接近黑体，也只能吸收外来辐射的</a:t>
            </a:r>
            <a:r>
              <a:rPr lang="en-US" altLang="zh-CN" sz="2400" b="1" smtClean="0">
                <a:latin typeface="宋体" panose="02010600030101010101" pitchFamily="2" charset="-122"/>
                <a:ea typeface="宋体" panose="02010600030101010101" pitchFamily="2" charset="-122"/>
              </a:rPr>
              <a:t>99%</a:t>
            </a:r>
            <a:r>
              <a:rPr lang="zh-CN" altLang="en-US" sz="2400" b="1" smtClean="0">
                <a:latin typeface="宋体" panose="02010600030101010101" pitchFamily="2" charset="-122"/>
                <a:ea typeface="宋体" panose="02010600030101010101" pitchFamily="2" charset="-122"/>
              </a:rPr>
              <a:t>。</a:t>
            </a:r>
          </a:p>
          <a:p>
            <a:pPr>
              <a:spcBef>
                <a:spcPct val="50000"/>
              </a:spcBef>
            </a:pPr>
            <a:endParaRPr lang="zh-CN" altLang="en-US" sz="2400" b="1" smtClean="0">
              <a:latin typeface="宋体" panose="02010600030101010101" pitchFamily="2" charset="-122"/>
              <a:ea typeface="宋体" panose="02010600030101010101" pitchFamily="2" charset="-122"/>
            </a:endParaRPr>
          </a:p>
          <a:p>
            <a:endParaRPr lang="zh-CN" altLang="en-US" smtClean="0">
              <a:ea typeface="宋体" panose="02010600030101010101" pitchFamily="2" charset="-122"/>
            </a:endParaRPr>
          </a:p>
        </p:txBody>
      </p:sp>
    </p:spTree>
    <p:extLst>
      <p:ext uri="{BB962C8B-B14F-4D97-AF65-F5344CB8AC3E}">
        <p14:creationId xmlns:p14="http://schemas.microsoft.com/office/powerpoint/2010/main" val="3321156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维恩：德国物理学家。</a:t>
            </a:r>
            <a:r>
              <a:rPr lang="en-US" altLang="zh-CN" smtClean="0">
                <a:ea typeface="宋体" panose="02010600030101010101" pitchFamily="2" charset="-122"/>
              </a:rPr>
              <a:t>1911</a:t>
            </a:r>
            <a:r>
              <a:rPr lang="zh-CN" altLang="en-US" smtClean="0">
                <a:ea typeface="宋体" panose="02010600030101010101" pitchFamily="2" charset="-122"/>
              </a:rPr>
              <a:t>年，因提出位移定律获诺贝尔物理学奖。</a:t>
            </a:r>
          </a:p>
        </p:txBody>
      </p:sp>
    </p:spTree>
    <p:extLst>
      <p:ext uri="{BB962C8B-B14F-4D97-AF65-F5344CB8AC3E}">
        <p14:creationId xmlns:p14="http://schemas.microsoft.com/office/powerpoint/2010/main" val="1557962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b="1" smtClean="0">
                <a:latin typeface="楷体_GB2312" pitchFamily="49" charset="-122"/>
                <a:ea typeface="楷体_GB2312" pitchFamily="49" charset="-122"/>
              </a:rPr>
              <a:t>用经典物理中电磁波理论来解释光电效应遇到如下困难。</a:t>
            </a:r>
          </a:p>
        </p:txBody>
      </p:sp>
    </p:spTree>
    <p:extLst>
      <p:ext uri="{BB962C8B-B14F-4D97-AF65-F5344CB8AC3E}">
        <p14:creationId xmlns:p14="http://schemas.microsoft.com/office/powerpoint/2010/main" val="1479454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pPr>
            <a:r>
              <a:rPr lang="zh-CN" altLang="en-US" sz="2400" b="1" smtClean="0">
                <a:ea typeface="楷体_GB2312" pitchFamily="49" charset="-122"/>
              </a:rPr>
              <a:t>为解释光电效应的实验规律，摆脱经典物理所遇到的困难，</a:t>
            </a:r>
            <a:r>
              <a:rPr lang="zh-CN" altLang="en-US" sz="2400" smtClean="0">
                <a:ea typeface="楷体_GB2312" pitchFamily="49" charset="-122"/>
              </a:rPr>
              <a:t>他认为光不仅是一份一份地被吸收和发射，而且其能量也都聚集成一份一份地在空间传播。</a:t>
            </a:r>
          </a:p>
          <a:p>
            <a:r>
              <a:rPr lang="zh-CN" altLang="en-US" sz="2400" smtClean="0">
                <a:ea typeface="楷体_GB2312" pitchFamily="49" charset="-122"/>
              </a:rPr>
              <a:t>电子把这能量的一部分用来克服金属表面对它的束缚，另一部分就是电子离开金属表面后的动能，</a:t>
            </a:r>
          </a:p>
          <a:p>
            <a:r>
              <a:rPr lang="zh-CN" altLang="en-US" sz="2400" b="1" smtClean="0">
                <a:solidFill>
                  <a:srgbClr val="0000FF"/>
                </a:solidFill>
                <a:latin typeface="楷体_GB2312" pitchFamily="49" charset="-122"/>
                <a:ea typeface="楷体_GB2312" pitchFamily="49" charset="-122"/>
              </a:rPr>
              <a:t>根据爱因斯坦假设，可以圆满解释光电效应的全部规律</a:t>
            </a:r>
          </a:p>
        </p:txBody>
      </p:sp>
    </p:spTree>
    <p:extLst>
      <p:ext uri="{BB962C8B-B14F-4D97-AF65-F5344CB8AC3E}">
        <p14:creationId xmlns:p14="http://schemas.microsoft.com/office/powerpoint/2010/main" val="1060237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200" b="1" smtClean="0">
                <a:solidFill>
                  <a:srgbClr val="D60093"/>
                </a:solidFill>
                <a:ea typeface="楷体_GB2312" pitchFamily="49" charset="-122"/>
              </a:rPr>
              <a:t>自由而静止</a:t>
            </a:r>
            <a:r>
              <a:rPr lang="zh-CN" altLang="en-US" sz="2200" smtClean="0">
                <a:ea typeface="楷体_GB2312" pitchFamily="49" charset="-122"/>
              </a:rPr>
              <a:t>的电子：相对而言，这是由于入射光</a:t>
            </a:r>
            <a:r>
              <a:rPr lang="en-US" altLang="zh-CN" sz="2200" smtClean="0">
                <a:ea typeface="楷体_GB2312" pitchFamily="49" charset="-122"/>
              </a:rPr>
              <a:t>x</a:t>
            </a:r>
            <a:r>
              <a:rPr lang="zh-CN" altLang="en-US" sz="2200" smtClean="0">
                <a:ea typeface="楷体_GB2312" pitchFamily="49" charset="-122"/>
              </a:rPr>
              <a:t>射线的波长较短，能量较大，散射物中存在大量束缚不紧的电子，</a:t>
            </a:r>
          </a:p>
          <a:p>
            <a:r>
              <a:rPr lang="zh-CN" altLang="en-US" sz="2200" smtClean="0">
                <a:ea typeface="楷体_GB2312" pitchFamily="49" charset="-122"/>
              </a:rPr>
              <a:t>其束缚能量远小于入射光的能量，故可视为自由电子；而且电子的动能也比</a:t>
            </a:r>
            <a:r>
              <a:rPr lang="en-US" altLang="zh-CN" sz="2200" smtClean="0">
                <a:ea typeface="楷体_GB2312" pitchFamily="49" charset="-122"/>
              </a:rPr>
              <a:t>x</a:t>
            </a:r>
            <a:r>
              <a:rPr lang="zh-CN" altLang="en-US" sz="2200" smtClean="0">
                <a:ea typeface="楷体_GB2312" pitchFamily="49" charset="-122"/>
              </a:rPr>
              <a:t>光子的能量小的多，所以又可以近似看为静止。</a:t>
            </a:r>
          </a:p>
        </p:txBody>
      </p:sp>
    </p:spTree>
    <p:extLst>
      <p:ext uri="{BB962C8B-B14F-4D97-AF65-F5344CB8AC3E}">
        <p14:creationId xmlns:p14="http://schemas.microsoft.com/office/powerpoint/2010/main" val="19958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03BAECCD-FC5E-478E-AC70-0D5F7069C498}" type="datetimeFigureOut">
              <a:rPr lang="zh-CN" altLang="en-US"/>
              <a:pPr>
                <a:defRPr/>
              </a:pPr>
              <a:t>2019/12/11</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907725C2-DCA1-47DC-87F7-1C84211DAA55}" type="slidenum">
              <a:rPr lang="zh-CN" altLang="en-US"/>
              <a:pPr>
                <a:defRPr/>
              </a:pPr>
              <a:t>‹#›</a:t>
            </a:fld>
            <a:endParaRPr lang="zh-CN" altLang="en-US"/>
          </a:p>
        </p:txBody>
      </p:sp>
    </p:spTree>
    <p:extLst>
      <p:ext uri="{BB962C8B-B14F-4D97-AF65-F5344CB8AC3E}">
        <p14:creationId xmlns:p14="http://schemas.microsoft.com/office/powerpoint/2010/main" val="409745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757911B0-14C6-47AE-8B37-954ECF716E09}" type="datetimeFigureOut">
              <a:rPr lang="zh-CN" altLang="en-US"/>
              <a:pPr>
                <a:defRPr/>
              </a:pPr>
              <a:t>2019/12/11</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E7637BD3-D4BF-4531-974D-6E75321624AD}" type="slidenum">
              <a:rPr lang="zh-CN" altLang="en-US"/>
              <a:pPr>
                <a:defRPr/>
              </a:pPr>
              <a:t>‹#›</a:t>
            </a:fld>
            <a:endParaRPr lang="zh-CN" altLang="en-US"/>
          </a:p>
        </p:txBody>
      </p:sp>
    </p:spTree>
    <p:extLst>
      <p:ext uri="{BB962C8B-B14F-4D97-AF65-F5344CB8AC3E}">
        <p14:creationId xmlns:p14="http://schemas.microsoft.com/office/powerpoint/2010/main" val="328065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7F55D8AD-94F8-4369-AD48-0F8D768C6371}" type="datetimeFigureOut">
              <a:rPr lang="zh-CN" altLang="en-US"/>
              <a:pPr>
                <a:defRPr/>
              </a:pPr>
              <a:t>2019/12/11</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B3B6A3FE-D702-46CD-8814-10A44E70B438}" type="slidenum">
              <a:rPr lang="zh-CN" altLang="en-US"/>
              <a:pPr>
                <a:defRPr/>
              </a:pPr>
              <a:t>‹#›</a:t>
            </a:fld>
            <a:endParaRPr lang="zh-CN" altLang="en-US"/>
          </a:p>
        </p:txBody>
      </p:sp>
    </p:spTree>
    <p:extLst>
      <p:ext uri="{BB962C8B-B14F-4D97-AF65-F5344CB8AC3E}">
        <p14:creationId xmlns:p14="http://schemas.microsoft.com/office/powerpoint/2010/main" val="2111933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914400" y="6248400"/>
            <a:ext cx="2540000" cy="457200"/>
          </a:xfrm>
          <a:prstGeom prst="rect">
            <a:avLst/>
          </a:prstGeom>
        </p:spPr>
        <p:txBody>
          <a:bodyPr/>
          <a:lstStyle>
            <a:lvl1pPr algn="l" eaLnBrk="1" hangingPunct="1">
              <a:spcBef>
                <a:spcPct val="0"/>
              </a:spcBef>
              <a:defRPr kumimoji="1" b="1">
                <a:solidFill>
                  <a:prstClr val="black"/>
                </a:solidFill>
                <a:latin typeface="Times New Roman" pitchFamily="18" charset="0"/>
                <a:ea typeface="宋体" charset="-122"/>
              </a:defRPr>
            </a:lvl1pPr>
          </a:lstStyle>
          <a:p>
            <a:pPr>
              <a:defRPr/>
            </a:pPr>
            <a:endParaRPr lang="en-US" altLang="zh-CN"/>
          </a:p>
        </p:txBody>
      </p:sp>
      <p:sp>
        <p:nvSpPr>
          <p:cNvPr id="4" name="Rectangle 5"/>
          <p:cNvSpPr>
            <a:spLocks noGrp="1" noChangeArrowheads="1"/>
          </p:cNvSpPr>
          <p:nvPr>
            <p:ph type="ftr" sz="quarter" idx="11"/>
          </p:nvPr>
        </p:nvSpPr>
        <p:spPr>
          <a:xfrm>
            <a:off x="4165600" y="6248400"/>
            <a:ext cx="3860800" cy="457200"/>
          </a:xfrm>
          <a:prstGeom prst="rect">
            <a:avLst/>
          </a:prstGeom>
        </p:spPr>
        <p:txBody>
          <a:bodyPr/>
          <a:lstStyle>
            <a:lvl1pPr algn="l" eaLnBrk="1" hangingPunct="1">
              <a:spcBef>
                <a:spcPct val="0"/>
              </a:spcBef>
              <a:defRPr kumimoji="1" b="1">
                <a:solidFill>
                  <a:prstClr val="black"/>
                </a:solidFill>
                <a:latin typeface="Times New Roman" pitchFamily="18" charset="0"/>
                <a:ea typeface="宋体" charset="-122"/>
              </a:defRPr>
            </a:lvl1pPr>
          </a:lstStyle>
          <a:p>
            <a:pPr>
              <a:defRPr/>
            </a:pPr>
            <a:endParaRPr lang="en-US" altLang="zh-CN"/>
          </a:p>
        </p:txBody>
      </p:sp>
      <p:sp>
        <p:nvSpPr>
          <p:cNvPr id="5" name="Rectangle 6"/>
          <p:cNvSpPr>
            <a:spLocks noGrp="1" noChangeArrowheads="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solidFill>
                  <a:srgbClr val="000000"/>
                </a:solidFill>
                <a:latin typeface="Times New Roman" panose="02020603050405020304" pitchFamily="18" charset="0"/>
                <a:ea typeface="宋体" panose="02010600030101010101" pitchFamily="2" charset="-122"/>
              </a:defRPr>
            </a:lvl1pPr>
          </a:lstStyle>
          <a:p>
            <a:pPr>
              <a:defRPr/>
            </a:pPr>
            <a:fld id="{AA8E2A0A-24BE-43C3-935D-BDBC9F825B0E}" type="slidenum">
              <a:rPr lang="en-US" altLang="zh-CN"/>
              <a:pPr>
                <a:defRPr/>
              </a:pPr>
              <a:t>‹#›</a:t>
            </a:fld>
            <a:endParaRPr lang="en-US" altLang="zh-CN"/>
          </a:p>
        </p:txBody>
      </p:sp>
    </p:spTree>
    <p:extLst>
      <p:ext uri="{BB962C8B-B14F-4D97-AF65-F5344CB8AC3E}">
        <p14:creationId xmlns:p14="http://schemas.microsoft.com/office/powerpoint/2010/main" val="3380504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9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1233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10972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9600" y="3938589"/>
            <a:ext cx="10972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772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F891DDD7-8D8E-4345-962D-FF5FBB131834}" type="datetimeFigureOut">
              <a:rPr lang="zh-CN" altLang="en-US"/>
              <a:pPr>
                <a:defRPr/>
              </a:pPr>
              <a:t>2019/12/11</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2879126E-4569-41B4-8801-909576BBA02F}" type="slidenum">
              <a:rPr lang="zh-CN" altLang="en-US"/>
              <a:pPr>
                <a:defRPr/>
              </a:pPr>
              <a:t>‹#›</a:t>
            </a:fld>
            <a:endParaRPr lang="zh-CN" altLang="en-US"/>
          </a:p>
        </p:txBody>
      </p:sp>
    </p:spTree>
    <p:extLst>
      <p:ext uri="{BB962C8B-B14F-4D97-AF65-F5344CB8AC3E}">
        <p14:creationId xmlns:p14="http://schemas.microsoft.com/office/powerpoint/2010/main" val="175145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4C65EEDC-343C-4F8A-9F03-845F1DB957BA}" type="datetimeFigureOut">
              <a:rPr lang="zh-CN" altLang="en-US"/>
              <a:pPr>
                <a:defRPr/>
              </a:pPr>
              <a:t>2019/12/11</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368781F4-D823-410A-AC39-43C82766135A}" type="slidenum">
              <a:rPr lang="zh-CN" altLang="en-US"/>
              <a:pPr>
                <a:defRPr/>
              </a:pPr>
              <a:t>‹#›</a:t>
            </a:fld>
            <a:endParaRPr lang="zh-CN" altLang="en-US"/>
          </a:p>
        </p:txBody>
      </p:sp>
    </p:spTree>
    <p:extLst>
      <p:ext uri="{BB962C8B-B14F-4D97-AF65-F5344CB8AC3E}">
        <p14:creationId xmlns:p14="http://schemas.microsoft.com/office/powerpoint/2010/main" val="17915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E1408632-9B52-461E-8ACF-83EE4871C4BD}" type="datetimeFigureOut">
              <a:rPr lang="zh-CN" altLang="en-US"/>
              <a:pPr>
                <a:defRPr/>
              </a:pPr>
              <a:t>2019/12/11</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E87464BB-7161-4790-A7E9-66CD8D3B477B}" type="slidenum">
              <a:rPr lang="zh-CN" altLang="en-US"/>
              <a:pPr>
                <a:defRPr/>
              </a:pPr>
              <a:t>‹#›</a:t>
            </a:fld>
            <a:endParaRPr lang="zh-CN" altLang="en-US"/>
          </a:p>
        </p:txBody>
      </p:sp>
    </p:spTree>
    <p:extLst>
      <p:ext uri="{BB962C8B-B14F-4D97-AF65-F5344CB8AC3E}">
        <p14:creationId xmlns:p14="http://schemas.microsoft.com/office/powerpoint/2010/main" val="149561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E3E920A1-9080-439C-A425-F320753A8350}" type="datetimeFigureOut">
              <a:rPr lang="zh-CN" altLang="en-US"/>
              <a:pPr>
                <a:defRPr/>
              </a:pPr>
              <a:t>2019/12/11</a:t>
            </a:fld>
            <a:endParaRPr lang="zh-CN" altLang="en-US"/>
          </a:p>
        </p:txBody>
      </p:sp>
      <p:sp>
        <p:nvSpPr>
          <p:cNvPr id="8" name="页脚占位符 7"/>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9" name="灯片编号占位符 8"/>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B87EE6F2-F6D6-40CC-A626-36E81B0E0037}" type="slidenum">
              <a:rPr lang="zh-CN" altLang="en-US"/>
              <a:pPr>
                <a:defRPr/>
              </a:pPr>
              <a:t>‹#›</a:t>
            </a:fld>
            <a:endParaRPr lang="zh-CN" altLang="en-US"/>
          </a:p>
        </p:txBody>
      </p:sp>
    </p:spTree>
    <p:extLst>
      <p:ext uri="{BB962C8B-B14F-4D97-AF65-F5344CB8AC3E}">
        <p14:creationId xmlns:p14="http://schemas.microsoft.com/office/powerpoint/2010/main" val="248590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7360C593-76E6-4037-99D7-085ABF859B7D}" type="datetimeFigureOut">
              <a:rPr lang="zh-CN" altLang="en-US"/>
              <a:pPr>
                <a:defRPr/>
              </a:pPr>
              <a:t>2019/12/11</a:t>
            </a:fld>
            <a:endParaRPr lang="zh-CN" altLang="en-US"/>
          </a:p>
        </p:txBody>
      </p:sp>
      <p:sp>
        <p:nvSpPr>
          <p:cNvPr id="4" name="页脚占位符 3"/>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5" name="灯片编号占位符 4"/>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F19E122A-021B-4F6C-90FE-9C70503B0896}" type="slidenum">
              <a:rPr lang="zh-CN" altLang="en-US"/>
              <a:pPr>
                <a:defRPr/>
              </a:pPr>
              <a:t>‹#›</a:t>
            </a:fld>
            <a:endParaRPr lang="zh-CN" altLang="en-US"/>
          </a:p>
        </p:txBody>
      </p:sp>
    </p:spTree>
    <p:extLst>
      <p:ext uri="{BB962C8B-B14F-4D97-AF65-F5344CB8AC3E}">
        <p14:creationId xmlns:p14="http://schemas.microsoft.com/office/powerpoint/2010/main" val="3977044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31554293-C6E2-4765-92B2-8455AB1A9A32}" type="datetimeFigureOut">
              <a:rPr lang="zh-CN" altLang="en-US"/>
              <a:pPr>
                <a:defRPr/>
              </a:pPr>
              <a:t>2019/12/11</a:t>
            </a:fld>
            <a:endParaRPr lang="zh-CN" altLang="en-US"/>
          </a:p>
        </p:txBody>
      </p:sp>
      <p:sp>
        <p:nvSpPr>
          <p:cNvPr id="3" name="页脚占位符 2"/>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59A08FDD-87D8-400F-A0D0-415ECAEDC2AC}" type="slidenum">
              <a:rPr lang="zh-CN" altLang="en-US"/>
              <a:pPr>
                <a:defRPr/>
              </a:pPr>
              <a:t>‹#›</a:t>
            </a:fld>
            <a:endParaRPr lang="zh-CN" altLang="en-US"/>
          </a:p>
        </p:txBody>
      </p:sp>
    </p:spTree>
    <p:extLst>
      <p:ext uri="{BB962C8B-B14F-4D97-AF65-F5344CB8AC3E}">
        <p14:creationId xmlns:p14="http://schemas.microsoft.com/office/powerpoint/2010/main" val="4204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E8817262-59FC-467B-9FC5-56889532C0CB}" type="datetimeFigureOut">
              <a:rPr lang="zh-CN" altLang="en-US"/>
              <a:pPr>
                <a:defRPr/>
              </a:pPr>
              <a:t>2019/12/11</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EC9382C0-17C5-40ED-9DB5-890E9E2C4311}" type="slidenum">
              <a:rPr lang="zh-CN" altLang="en-US"/>
              <a:pPr>
                <a:defRPr/>
              </a:pPr>
              <a:t>‹#›</a:t>
            </a:fld>
            <a:endParaRPr lang="zh-CN" altLang="en-US"/>
          </a:p>
        </p:txBody>
      </p:sp>
    </p:spTree>
    <p:extLst>
      <p:ext uri="{BB962C8B-B14F-4D97-AF65-F5344CB8AC3E}">
        <p14:creationId xmlns:p14="http://schemas.microsoft.com/office/powerpoint/2010/main" val="225180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D2E51B03-2190-47EB-A5C9-D4AF02CA3687}" type="datetimeFigureOut">
              <a:rPr lang="zh-CN" altLang="en-US"/>
              <a:pPr>
                <a:defRPr/>
              </a:pPr>
              <a:t>2019/12/11</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0A6FA384-707F-4D93-9FB5-095C43B4F2FD}" type="slidenum">
              <a:rPr lang="zh-CN" altLang="en-US"/>
              <a:pPr>
                <a:defRPr/>
              </a:pPr>
              <a:t>‹#›</a:t>
            </a:fld>
            <a:endParaRPr lang="zh-CN" altLang="en-US"/>
          </a:p>
        </p:txBody>
      </p:sp>
    </p:spTree>
    <p:extLst>
      <p:ext uri="{BB962C8B-B14F-4D97-AF65-F5344CB8AC3E}">
        <p14:creationId xmlns:p14="http://schemas.microsoft.com/office/powerpoint/2010/main" val="3048619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4"/>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496300" y="1588"/>
            <a:ext cx="37068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bwMode="auto">
          <a:xfrm>
            <a:off x="0" y="620683"/>
            <a:ext cx="12192000" cy="45719"/>
          </a:xfrm>
          <a:prstGeom prst="rect">
            <a:avLst/>
          </a:prstGeom>
          <a:solidFill>
            <a:srgbClr val="00CC99"/>
          </a:solidFill>
          <a:ln w="25400" cap="flat" cmpd="sng" algn="ctr">
            <a:solidFill>
              <a:srgbClr val="00CC99">
                <a:shade val="50000"/>
              </a:srgbClr>
            </a:solidFill>
            <a:prstDash val="solid"/>
          </a:ln>
          <a:effectLst>
            <a:glow rad="101600">
              <a:srgbClr val="AAE2CA">
                <a:satMod val="175000"/>
                <a:alpha val="40000"/>
              </a:srgbClr>
            </a:glow>
            <a:softEdge rad="0"/>
          </a:effectLst>
        </p:spPr>
        <p:txBody>
          <a:bodyPr anchor="ctr"/>
          <a:lstStyle/>
          <a:p>
            <a:pPr algn="ctr" eaLnBrk="1" hangingPunct="1">
              <a:defRPr/>
            </a:pPr>
            <a:endParaRPr lang="zh-CN" altLang="en-US" kern="0">
              <a:solidFill>
                <a:srgbClr val="FFFFFF"/>
              </a:solidFill>
              <a:latin typeface="Times New Roman"/>
              <a:ea typeface="宋体"/>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13" r:id="rId13"/>
    <p:sldLayoutId id="2147483714"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22.bin"/><Relationship Id="rId4" Type="http://schemas.openxmlformats.org/officeDocument/2006/relationships/image" Target="../media/image28.wmf"/></Relationships>
</file>

<file path=ppt/slides/_rels/slide1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1.wmf"/><Relationship Id="rId5" Type="http://schemas.openxmlformats.org/officeDocument/2006/relationships/oleObject" Target="../embeddings/oleObject24.bin"/><Relationship Id="rId4" Type="http://schemas.openxmlformats.org/officeDocument/2006/relationships/image" Target="../media/image30.wmf"/><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7.bin"/><Relationship Id="rId5" Type="http://schemas.openxmlformats.org/officeDocument/2006/relationships/image" Target="../media/image35.jpeg"/><Relationship Id="rId4" Type="http://schemas.openxmlformats.org/officeDocument/2006/relationships/image" Target="../media/image33.wmf"/></Relationships>
</file>

<file path=ppt/slides/_rels/slide1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37.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9.bin"/><Relationship Id="rId5" Type="http://schemas.openxmlformats.org/officeDocument/2006/relationships/image" Target="../media/image38.wmf"/><Relationship Id="rId4" Type="http://schemas.openxmlformats.org/officeDocument/2006/relationships/oleObject" Target="../embeddings/oleObject28.bin"/></Relationships>
</file>

<file path=ppt/slides/_rels/slide16.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35.bin"/><Relationship Id="rId18" Type="http://schemas.openxmlformats.org/officeDocument/2006/relationships/image" Target="../media/image48.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45.wmf"/><Relationship Id="rId17" Type="http://schemas.openxmlformats.org/officeDocument/2006/relationships/oleObject" Target="../embeddings/oleObject37.bin"/><Relationship Id="rId2" Type="http://schemas.openxmlformats.org/officeDocument/2006/relationships/slideLayout" Target="../slideLayouts/slideLayout7.xml"/><Relationship Id="rId16" Type="http://schemas.openxmlformats.org/officeDocument/2006/relationships/image" Target="../media/image47.wmf"/><Relationship Id="rId20" Type="http://schemas.openxmlformats.org/officeDocument/2006/relationships/image" Target="../media/image49.wmf"/><Relationship Id="rId1" Type="http://schemas.openxmlformats.org/officeDocument/2006/relationships/vmlDrawing" Target="../drawings/vmlDrawing10.vml"/><Relationship Id="rId6" Type="http://schemas.openxmlformats.org/officeDocument/2006/relationships/image" Target="../media/image42.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44.wmf"/><Relationship Id="rId19" Type="http://schemas.openxmlformats.org/officeDocument/2006/relationships/oleObject" Target="../embeddings/oleObject38.bin"/><Relationship Id="rId4" Type="http://schemas.openxmlformats.org/officeDocument/2006/relationships/image" Target="../media/image41.wmf"/><Relationship Id="rId9" Type="http://schemas.openxmlformats.org/officeDocument/2006/relationships/oleObject" Target="../embeddings/oleObject33.bin"/><Relationship Id="rId14" Type="http://schemas.openxmlformats.org/officeDocument/2006/relationships/image" Target="../media/image46.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54.wmf"/><Relationship Id="rId18" Type="http://schemas.openxmlformats.org/officeDocument/2006/relationships/oleObject" Target="../embeddings/oleObject46.bin"/><Relationship Id="rId3" Type="http://schemas.openxmlformats.org/officeDocument/2006/relationships/image" Target="../media/image58.jpeg"/><Relationship Id="rId7" Type="http://schemas.openxmlformats.org/officeDocument/2006/relationships/image" Target="../media/image51.wmf"/><Relationship Id="rId12" Type="http://schemas.openxmlformats.org/officeDocument/2006/relationships/oleObject" Target="../embeddings/oleObject43.bin"/><Relationship Id="rId17" Type="http://schemas.openxmlformats.org/officeDocument/2006/relationships/image" Target="../media/image56.wmf"/><Relationship Id="rId2" Type="http://schemas.openxmlformats.org/officeDocument/2006/relationships/slideLayout" Target="../slideLayouts/slideLayout7.xml"/><Relationship Id="rId16" Type="http://schemas.openxmlformats.org/officeDocument/2006/relationships/oleObject" Target="../embeddings/oleObject45.bin"/><Relationship Id="rId1" Type="http://schemas.openxmlformats.org/officeDocument/2006/relationships/vmlDrawing" Target="../drawings/vmlDrawing11.vml"/><Relationship Id="rId6" Type="http://schemas.openxmlformats.org/officeDocument/2006/relationships/oleObject" Target="../embeddings/oleObject40.bin"/><Relationship Id="rId11" Type="http://schemas.openxmlformats.org/officeDocument/2006/relationships/image" Target="../media/image53.wmf"/><Relationship Id="rId5" Type="http://schemas.openxmlformats.org/officeDocument/2006/relationships/image" Target="../media/image50.wmf"/><Relationship Id="rId15" Type="http://schemas.openxmlformats.org/officeDocument/2006/relationships/image" Target="../media/image55.wmf"/><Relationship Id="rId10" Type="http://schemas.openxmlformats.org/officeDocument/2006/relationships/oleObject" Target="../embeddings/oleObject42.bin"/><Relationship Id="rId19" Type="http://schemas.openxmlformats.org/officeDocument/2006/relationships/image" Target="../media/image57.wmf"/><Relationship Id="rId4" Type="http://schemas.openxmlformats.org/officeDocument/2006/relationships/oleObject" Target="../embeddings/oleObject39.bin"/><Relationship Id="rId9" Type="http://schemas.openxmlformats.org/officeDocument/2006/relationships/image" Target="../media/image52.wmf"/><Relationship Id="rId14" Type="http://schemas.openxmlformats.org/officeDocument/2006/relationships/oleObject" Target="../embeddings/oleObject4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notesSlide" Target="../notesSlides/notesSlide7.xml"/><Relationship Id="rId7" Type="http://schemas.openxmlformats.org/officeDocument/2006/relationships/oleObject" Target="../embeddings/oleObject48.bin"/><Relationship Id="rId12"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9.w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61.wmf"/><Relationship Id="rId4" Type="http://schemas.openxmlformats.org/officeDocument/2006/relationships/image" Target="../media/image63.png"/><Relationship Id="rId9" Type="http://schemas.openxmlformats.org/officeDocument/2006/relationships/oleObject" Target="../embeddings/oleObject4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7.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image" Target="../media/image64.png"/><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image" Target="../media/image68.png"/><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5.wmf"/><Relationship Id="rId5" Type="http://schemas.openxmlformats.org/officeDocument/2006/relationships/oleObject" Target="../embeddings/oleObject51.bin"/><Relationship Id="rId10" Type="http://schemas.openxmlformats.org/officeDocument/2006/relationships/image" Target="../media/image67.wmf"/><Relationship Id="rId4" Type="http://schemas.openxmlformats.org/officeDocument/2006/relationships/image" Target="../media/image69.jpeg"/><Relationship Id="rId9" Type="http://schemas.openxmlformats.org/officeDocument/2006/relationships/oleObject" Target="../embeddings/oleObject53.bin"/></Relationships>
</file>

<file path=ppt/slides/_rels/slide25.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59.bin"/><Relationship Id="rId18" Type="http://schemas.openxmlformats.org/officeDocument/2006/relationships/image" Target="../media/image77.wmf"/><Relationship Id="rId26" Type="http://schemas.openxmlformats.org/officeDocument/2006/relationships/image" Target="../media/image81.wmf"/><Relationship Id="rId3" Type="http://schemas.openxmlformats.org/officeDocument/2006/relationships/oleObject" Target="../embeddings/oleObject54.bin"/><Relationship Id="rId21" Type="http://schemas.openxmlformats.org/officeDocument/2006/relationships/oleObject" Target="../embeddings/oleObject63.bin"/><Relationship Id="rId7" Type="http://schemas.openxmlformats.org/officeDocument/2006/relationships/oleObject" Target="../embeddings/oleObject56.bin"/><Relationship Id="rId12" Type="http://schemas.openxmlformats.org/officeDocument/2006/relationships/image" Target="../media/image74.wmf"/><Relationship Id="rId17" Type="http://schemas.openxmlformats.org/officeDocument/2006/relationships/oleObject" Target="../embeddings/oleObject61.bin"/><Relationship Id="rId25" Type="http://schemas.openxmlformats.org/officeDocument/2006/relationships/oleObject" Target="../embeddings/oleObject65.bin"/><Relationship Id="rId2" Type="http://schemas.openxmlformats.org/officeDocument/2006/relationships/slideLayout" Target="../slideLayouts/slideLayout7.xml"/><Relationship Id="rId16" Type="http://schemas.openxmlformats.org/officeDocument/2006/relationships/image" Target="../media/image76.wmf"/><Relationship Id="rId20" Type="http://schemas.openxmlformats.org/officeDocument/2006/relationships/image" Target="../media/image78.wmf"/><Relationship Id="rId1" Type="http://schemas.openxmlformats.org/officeDocument/2006/relationships/vmlDrawing" Target="../drawings/vmlDrawing14.vml"/><Relationship Id="rId6" Type="http://schemas.openxmlformats.org/officeDocument/2006/relationships/image" Target="../media/image71.wmf"/><Relationship Id="rId11" Type="http://schemas.openxmlformats.org/officeDocument/2006/relationships/oleObject" Target="../embeddings/oleObject58.bin"/><Relationship Id="rId24" Type="http://schemas.openxmlformats.org/officeDocument/2006/relationships/image" Target="../media/image80.wmf"/><Relationship Id="rId5" Type="http://schemas.openxmlformats.org/officeDocument/2006/relationships/oleObject" Target="../embeddings/oleObject55.bin"/><Relationship Id="rId15" Type="http://schemas.openxmlformats.org/officeDocument/2006/relationships/oleObject" Target="../embeddings/oleObject60.bin"/><Relationship Id="rId23" Type="http://schemas.openxmlformats.org/officeDocument/2006/relationships/oleObject" Target="../embeddings/oleObject64.bin"/><Relationship Id="rId28" Type="http://schemas.openxmlformats.org/officeDocument/2006/relationships/image" Target="../media/image82.wmf"/><Relationship Id="rId10" Type="http://schemas.openxmlformats.org/officeDocument/2006/relationships/image" Target="../media/image73.wmf"/><Relationship Id="rId19" Type="http://schemas.openxmlformats.org/officeDocument/2006/relationships/oleObject" Target="../embeddings/oleObject62.bin"/><Relationship Id="rId4" Type="http://schemas.openxmlformats.org/officeDocument/2006/relationships/image" Target="../media/image70.wmf"/><Relationship Id="rId9" Type="http://schemas.openxmlformats.org/officeDocument/2006/relationships/oleObject" Target="../embeddings/oleObject57.bin"/><Relationship Id="rId14" Type="http://schemas.openxmlformats.org/officeDocument/2006/relationships/image" Target="../media/image75.wmf"/><Relationship Id="rId22" Type="http://schemas.openxmlformats.org/officeDocument/2006/relationships/image" Target="../media/image79.wmf"/><Relationship Id="rId27" Type="http://schemas.openxmlformats.org/officeDocument/2006/relationships/oleObject" Target="../embeddings/oleObject66.bin"/></Relationships>
</file>

<file path=ppt/slides/_rels/slide26.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72.bin"/><Relationship Id="rId18" Type="http://schemas.openxmlformats.org/officeDocument/2006/relationships/image" Target="../media/image90.emf"/><Relationship Id="rId3" Type="http://schemas.openxmlformats.org/officeDocument/2006/relationships/oleObject" Target="../embeddings/oleObject67.bin"/><Relationship Id="rId21" Type="http://schemas.openxmlformats.org/officeDocument/2006/relationships/image" Target="../media/image93.png"/><Relationship Id="rId7" Type="http://schemas.openxmlformats.org/officeDocument/2006/relationships/oleObject" Target="../embeddings/oleObject69.bin"/><Relationship Id="rId12" Type="http://schemas.openxmlformats.org/officeDocument/2006/relationships/image" Target="../media/image87.emf"/><Relationship Id="rId17" Type="http://schemas.openxmlformats.org/officeDocument/2006/relationships/oleObject" Target="../embeddings/oleObject74.bin"/><Relationship Id="rId2" Type="http://schemas.openxmlformats.org/officeDocument/2006/relationships/slideLayout" Target="../slideLayouts/slideLayout7.xml"/><Relationship Id="rId16" Type="http://schemas.openxmlformats.org/officeDocument/2006/relationships/image" Target="../media/image89.wmf"/><Relationship Id="rId20" Type="http://schemas.openxmlformats.org/officeDocument/2006/relationships/image" Target="../media/image91.emf"/><Relationship Id="rId1" Type="http://schemas.openxmlformats.org/officeDocument/2006/relationships/vmlDrawing" Target="../drawings/vmlDrawing15.vml"/><Relationship Id="rId6" Type="http://schemas.openxmlformats.org/officeDocument/2006/relationships/image" Target="../media/image84.w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oleObject" Target="../embeddings/oleObject73.bin"/><Relationship Id="rId23" Type="http://schemas.openxmlformats.org/officeDocument/2006/relationships/image" Target="../media/image92.wmf"/><Relationship Id="rId10" Type="http://schemas.openxmlformats.org/officeDocument/2006/relationships/image" Target="../media/image86.wmf"/><Relationship Id="rId19" Type="http://schemas.openxmlformats.org/officeDocument/2006/relationships/oleObject" Target="../embeddings/oleObject75.bin"/><Relationship Id="rId4" Type="http://schemas.openxmlformats.org/officeDocument/2006/relationships/image" Target="../media/image83.emf"/><Relationship Id="rId9" Type="http://schemas.openxmlformats.org/officeDocument/2006/relationships/oleObject" Target="../embeddings/oleObject70.bin"/><Relationship Id="rId14" Type="http://schemas.openxmlformats.org/officeDocument/2006/relationships/image" Target="../media/image88.wmf"/><Relationship Id="rId22" Type="http://schemas.openxmlformats.org/officeDocument/2006/relationships/oleObject" Target="../embeddings/oleObject76.bin"/></Relationships>
</file>

<file path=ppt/slides/_rels/slide2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94.wmf"/><Relationship Id="rId4" Type="http://schemas.openxmlformats.org/officeDocument/2006/relationships/oleObject" Target="../embeddings/oleObject77.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99.wmf"/><Relationship Id="rId18" Type="http://schemas.openxmlformats.org/officeDocument/2006/relationships/oleObject" Target="../embeddings/oleObject85.bin"/><Relationship Id="rId3" Type="http://schemas.openxmlformats.org/officeDocument/2006/relationships/notesSlide" Target="../notesSlides/notesSlide8.xml"/><Relationship Id="rId21" Type="http://schemas.openxmlformats.org/officeDocument/2006/relationships/image" Target="../media/image103.wmf"/><Relationship Id="rId7" Type="http://schemas.openxmlformats.org/officeDocument/2006/relationships/image" Target="../media/image96.wmf"/><Relationship Id="rId12" Type="http://schemas.openxmlformats.org/officeDocument/2006/relationships/oleObject" Target="../embeddings/oleObject82.bin"/><Relationship Id="rId17" Type="http://schemas.openxmlformats.org/officeDocument/2006/relationships/image" Target="../media/image101.emf"/><Relationship Id="rId2" Type="http://schemas.openxmlformats.org/officeDocument/2006/relationships/slideLayout" Target="../slideLayouts/slideLayout7.xml"/><Relationship Id="rId16" Type="http://schemas.openxmlformats.org/officeDocument/2006/relationships/oleObject" Target="../embeddings/oleObject84.bin"/><Relationship Id="rId20" Type="http://schemas.openxmlformats.org/officeDocument/2006/relationships/oleObject" Target="../embeddings/oleObject86.bin"/><Relationship Id="rId1" Type="http://schemas.openxmlformats.org/officeDocument/2006/relationships/vmlDrawing" Target="../drawings/vmlDrawing17.vml"/><Relationship Id="rId6" Type="http://schemas.openxmlformats.org/officeDocument/2006/relationships/oleObject" Target="../embeddings/oleObject79.bin"/><Relationship Id="rId11" Type="http://schemas.openxmlformats.org/officeDocument/2006/relationships/image" Target="../media/image98.wmf"/><Relationship Id="rId5" Type="http://schemas.openxmlformats.org/officeDocument/2006/relationships/image" Target="../media/image95.wmf"/><Relationship Id="rId15" Type="http://schemas.openxmlformats.org/officeDocument/2006/relationships/image" Target="../media/image100.emf"/><Relationship Id="rId23" Type="http://schemas.openxmlformats.org/officeDocument/2006/relationships/image" Target="../media/image104.wmf"/><Relationship Id="rId10" Type="http://schemas.openxmlformats.org/officeDocument/2006/relationships/oleObject" Target="../embeddings/oleObject81.bin"/><Relationship Id="rId19" Type="http://schemas.openxmlformats.org/officeDocument/2006/relationships/image" Target="../media/image102.wmf"/><Relationship Id="rId4" Type="http://schemas.openxmlformats.org/officeDocument/2006/relationships/oleObject" Target="../embeddings/oleObject78.bin"/><Relationship Id="rId9" Type="http://schemas.openxmlformats.org/officeDocument/2006/relationships/image" Target="../media/image97.wmf"/><Relationship Id="rId14" Type="http://schemas.openxmlformats.org/officeDocument/2006/relationships/oleObject" Target="../embeddings/oleObject83.bin"/><Relationship Id="rId22" Type="http://schemas.openxmlformats.org/officeDocument/2006/relationships/oleObject" Target="../embeddings/oleObject87.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109.wmf"/><Relationship Id="rId3" Type="http://schemas.openxmlformats.org/officeDocument/2006/relationships/image" Target="../media/image93.png"/><Relationship Id="rId7" Type="http://schemas.openxmlformats.org/officeDocument/2006/relationships/image" Target="../media/image106.wmf"/><Relationship Id="rId12" Type="http://schemas.openxmlformats.org/officeDocument/2006/relationships/oleObject" Target="../embeddings/oleObject92.bin"/><Relationship Id="rId17" Type="http://schemas.openxmlformats.org/officeDocument/2006/relationships/image" Target="../media/image111.wmf"/><Relationship Id="rId2" Type="http://schemas.openxmlformats.org/officeDocument/2006/relationships/slideLayout" Target="../slideLayouts/slideLayout7.xml"/><Relationship Id="rId16" Type="http://schemas.openxmlformats.org/officeDocument/2006/relationships/oleObject" Target="../embeddings/oleObject94.bin"/><Relationship Id="rId1" Type="http://schemas.openxmlformats.org/officeDocument/2006/relationships/vmlDrawing" Target="../drawings/vmlDrawing18.vml"/><Relationship Id="rId6" Type="http://schemas.openxmlformats.org/officeDocument/2006/relationships/oleObject" Target="../embeddings/oleObject89.bin"/><Relationship Id="rId11" Type="http://schemas.openxmlformats.org/officeDocument/2006/relationships/image" Target="../media/image108.wmf"/><Relationship Id="rId5" Type="http://schemas.openxmlformats.org/officeDocument/2006/relationships/image" Target="../media/image105.wmf"/><Relationship Id="rId15" Type="http://schemas.openxmlformats.org/officeDocument/2006/relationships/image" Target="../media/image110.wmf"/><Relationship Id="rId10" Type="http://schemas.openxmlformats.org/officeDocument/2006/relationships/oleObject" Target="../embeddings/oleObject91.bin"/><Relationship Id="rId4" Type="http://schemas.openxmlformats.org/officeDocument/2006/relationships/oleObject" Target="../embeddings/oleObject88.bin"/><Relationship Id="rId9" Type="http://schemas.openxmlformats.org/officeDocument/2006/relationships/image" Target="../media/image107.wmf"/><Relationship Id="rId14" Type="http://schemas.openxmlformats.org/officeDocument/2006/relationships/oleObject" Target="../embeddings/oleObject9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13.wmf"/><Relationship Id="rId5" Type="http://schemas.openxmlformats.org/officeDocument/2006/relationships/oleObject" Target="../embeddings/oleObject96.bin"/><Relationship Id="rId4" Type="http://schemas.openxmlformats.org/officeDocument/2006/relationships/image" Target="../media/image112.wmf"/></Relationships>
</file>

<file path=ppt/slides/_rels/slide31.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slideLayout" Target="../slideLayouts/slideLayout7.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image" Target="../media/image114.png"/><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image" Target="../media/image37.png"/></Relationships>
</file>

<file path=ppt/slides/_rels/slide32.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02.bin"/><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117.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04.wmf"/><Relationship Id="rId11" Type="http://schemas.openxmlformats.org/officeDocument/2006/relationships/oleObject" Target="../embeddings/oleObject101.bin"/><Relationship Id="rId5" Type="http://schemas.openxmlformats.org/officeDocument/2006/relationships/oleObject" Target="../embeddings/oleObject98.bin"/><Relationship Id="rId10" Type="http://schemas.openxmlformats.org/officeDocument/2006/relationships/image" Target="../media/image60.wmf"/><Relationship Id="rId4" Type="http://schemas.openxmlformats.org/officeDocument/2006/relationships/image" Target="../media/image115.wmf"/><Relationship Id="rId9" Type="http://schemas.openxmlformats.org/officeDocument/2006/relationships/oleObject" Target="../embeddings/oleObject100.bin"/><Relationship Id="rId14" Type="http://schemas.openxmlformats.org/officeDocument/2006/relationships/image" Target="../media/image52.w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5.bin"/><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image" Target="../media/image11.wmf"/><Relationship Id="rId5" Type="http://schemas.openxmlformats.org/officeDocument/2006/relationships/oleObject" Target="../embeddings/oleObject6.bin"/><Relationship Id="rId10" Type="http://schemas.openxmlformats.org/officeDocument/2006/relationships/oleObject" Target="../embeddings/oleObject8.bin"/><Relationship Id="rId4" Type="http://schemas.openxmlformats.org/officeDocument/2006/relationships/image" Target="../media/image8.wmf"/><Relationship Id="rId9" Type="http://schemas.openxmlformats.org/officeDocument/2006/relationships/image" Target="../media/image10.wmf"/></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4.xml"/><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oleObject" Target="../embeddings/oleObject9.bin"/><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0.wmf"/><Relationship Id="rId3" Type="http://schemas.openxmlformats.org/officeDocument/2006/relationships/notesSlide" Target="../notesSlides/notesSlide5.xml"/><Relationship Id="rId7" Type="http://schemas.openxmlformats.org/officeDocument/2006/relationships/image" Target="../media/image17.wmf"/><Relationship Id="rId12" Type="http://schemas.openxmlformats.org/officeDocument/2006/relationships/oleObject" Target="../embeddings/oleObject15.bin"/><Relationship Id="rId2" Type="http://schemas.openxmlformats.org/officeDocument/2006/relationships/slideLayout" Target="../slideLayouts/slideLayout7.xml"/><Relationship Id="rId16" Type="http://schemas.openxmlformats.org/officeDocument/2006/relationships/image" Target="../media/image21.emf"/><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19.wmf"/><Relationship Id="rId5" Type="http://schemas.openxmlformats.org/officeDocument/2006/relationships/image" Target="../media/image16.emf"/><Relationship Id="rId15" Type="http://schemas.openxmlformats.org/officeDocument/2006/relationships/oleObject" Target="../embeddings/oleObject16.bin"/><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8.wmf"/><Relationship Id="rId14" Type="http://schemas.openxmlformats.org/officeDocument/2006/relationships/image" Target="../media/image22.jpe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27.png"/><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8.bin"/><Relationship Id="rId11" Type="http://schemas.openxmlformats.org/officeDocument/2006/relationships/image" Target="../media/image26.png"/><Relationship Id="rId5" Type="http://schemas.openxmlformats.org/officeDocument/2006/relationships/image" Target="../media/image23.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33476" name="Rectangle 4"/>
          <p:cNvSpPr>
            <a:spLocks noChangeArrowheads="1"/>
          </p:cNvSpPr>
          <p:nvPr/>
        </p:nvSpPr>
        <p:spPr bwMode="auto">
          <a:xfrm>
            <a:off x="3071813" y="2133600"/>
            <a:ext cx="587533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4000" dirty="0" smtClean="0">
                <a:solidFill>
                  <a:schemeClr val="tx2"/>
                </a:solidFill>
                <a:latin typeface="楷体_GB2312" pitchFamily="49" charset="-122"/>
              </a:rPr>
              <a:t>第十九章   </a:t>
            </a:r>
            <a:endParaRPr lang="zh-CN" altLang="en-US" sz="4000" dirty="0">
              <a:solidFill>
                <a:schemeClr val="tx2"/>
              </a:solidFill>
              <a:latin typeface="楷体_GB2312" pitchFamily="49" charset="-122"/>
            </a:endParaRPr>
          </a:p>
          <a:p>
            <a:pPr algn="ctr" eaLnBrk="1" hangingPunct="1">
              <a:spcBef>
                <a:spcPct val="50000"/>
              </a:spcBef>
            </a:pPr>
            <a:r>
              <a:rPr lang="zh-CN" altLang="en-US" sz="4000" dirty="0">
                <a:solidFill>
                  <a:schemeClr val="tx2"/>
                </a:solidFill>
                <a:latin typeface="楷体_GB2312" pitchFamily="49" charset="-122"/>
              </a:rPr>
              <a:t>量子物理</a:t>
            </a:r>
            <a:r>
              <a:rPr lang="zh-CN" altLang="en-US" sz="4000" dirty="0" smtClean="0">
                <a:solidFill>
                  <a:schemeClr val="tx2"/>
                </a:solidFill>
                <a:latin typeface="楷体_GB2312" pitchFamily="49" charset="-122"/>
              </a:rPr>
              <a:t>基础</a:t>
            </a:r>
            <a:endParaRPr lang="en-US" altLang="zh-CN" sz="4000" dirty="0">
              <a:solidFill>
                <a:schemeClr val="tx2"/>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6">
                                            <p:txEl>
                                              <p:pRg st="0" end="0"/>
                                            </p:txEl>
                                          </p:spTgt>
                                        </p:tgtEl>
                                        <p:attrNameLst>
                                          <p:attrName>style.visibility</p:attrName>
                                        </p:attrNameLst>
                                      </p:cBhvr>
                                      <p:to>
                                        <p:strVal val="visible"/>
                                      </p:to>
                                    </p:set>
                                    <p:animEffect transition="in" filter="wipe(left)">
                                      <p:cBhvr>
                                        <p:cTn id="7" dur="500"/>
                                        <p:tgtEl>
                                          <p:spTgt spid="2334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6">
                                            <p:txEl>
                                              <p:pRg st="1" end="1"/>
                                            </p:txEl>
                                          </p:spTgt>
                                        </p:tgtEl>
                                        <p:attrNameLst>
                                          <p:attrName>style.visibility</p:attrName>
                                        </p:attrNameLst>
                                      </p:cBhvr>
                                      <p:to>
                                        <p:strVal val="visible"/>
                                      </p:to>
                                    </p:set>
                                    <p:animEffect transition="in" filter="wipe(left)">
                                      <p:cBhvr>
                                        <p:cTn id="12" dur="500"/>
                                        <p:tgtEl>
                                          <p:spTgt spid="2334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2"/>
          <p:cNvSpPr>
            <a:spLocks noChangeShapeType="1"/>
          </p:cNvSpPr>
          <p:nvPr/>
        </p:nvSpPr>
        <p:spPr bwMode="auto">
          <a:xfrm>
            <a:off x="3303588" y="2116138"/>
            <a:ext cx="0" cy="3687762"/>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9" name="Line 3"/>
          <p:cNvSpPr>
            <a:spLocks noChangeShapeType="1"/>
          </p:cNvSpPr>
          <p:nvPr/>
        </p:nvSpPr>
        <p:spPr bwMode="auto">
          <a:xfrm>
            <a:off x="3303588" y="5803900"/>
            <a:ext cx="45069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0" name="Freeform 4"/>
          <p:cNvSpPr>
            <a:spLocks/>
          </p:cNvSpPr>
          <p:nvPr/>
        </p:nvSpPr>
        <p:spPr bwMode="auto">
          <a:xfrm>
            <a:off x="4540250" y="2338388"/>
            <a:ext cx="15875" cy="3506787"/>
          </a:xfrm>
          <a:custGeom>
            <a:avLst/>
            <a:gdLst>
              <a:gd name="T0" fmla="*/ 42002604 w 6"/>
              <a:gd name="T1" fmla="*/ 0 h 1506"/>
              <a:gd name="T2" fmla="*/ 0 w 6"/>
              <a:gd name="T3" fmla="*/ 2147483646 h 1506"/>
              <a:gd name="T4" fmla="*/ 0 60000 65536"/>
              <a:gd name="T5" fmla="*/ 0 60000 65536"/>
            </a:gdLst>
            <a:ahLst/>
            <a:cxnLst>
              <a:cxn ang="T4">
                <a:pos x="T0" y="T1"/>
              </a:cxn>
              <a:cxn ang="T5">
                <a:pos x="T2" y="T3"/>
              </a:cxn>
            </a:cxnLst>
            <a:rect l="0" t="0" r="r" b="b"/>
            <a:pathLst>
              <a:path w="6" h="1506">
                <a:moveTo>
                  <a:pt x="6" y="0"/>
                </a:moveTo>
                <a:lnTo>
                  <a:pt x="0" y="1506"/>
                </a:lnTo>
              </a:path>
            </a:pathLst>
          </a:custGeom>
          <a:noFill/>
          <a:ln w="9525" cap="flat">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01" name="Object 5"/>
          <p:cNvGraphicFramePr>
            <a:graphicFrameLocks noChangeAspect="1"/>
          </p:cNvGraphicFramePr>
          <p:nvPr/>
        </p:nvGraphicFramePr>
        <p:xfrm>
          <a:off x="2659063" y="1625600"/>
          <a:ext cx="1512887" cy="514350"/>
        </p:xfrm>
        <a:graphic>
          <a:graphicData uri="http://schemas.openxmlformats.org/presentationml/2006/ole">
            <mc:AlternateContent xmlns:mc="http://schemas.openxmlformats.org/markup-compatibility/2006">
              <mc:Choice xmlns:v="urn:schemas-microsoft-com:vml" Requires="v">
                <p:oleObj spid="_x0000_s29731" name="Equation" r:id="rId3" imgW="545863" imgH="228501" progId="Equation.3">
                  <p:embed/>
                </p:oleObj>
              </mc:Choice>
              <mc:Fallback>
                <p:oleObj name="Equation" r:id="rId3" imgW="545863"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63" y="1625600"/>
                        <a:ext cx="1512887" cy="5143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6"/>
          <p:cNvGraphicFramePr>
            <a:graphicFrameLocks noChangeAspect="1"/>
          </p:cNvGraphicFramePr>
          <p:nvPr/>
        </p:nvGraphicFramePr>
        <p:xfrm>
          <a:off x="7848600" y="5635625"/>
          <a:ext cx="512763" cy="523875"/>
        </p:xfrm>
        <a:graphic>
          <a:graphicData uri="http://schemas.openxmlformats.org/presentationml/2006/ole">
            <mc:AlternateContent xmlns:mc="http://schemas.openxmlformats.org/markup-compatibility/2006">
              <mc:Choice xmlns:v="urn:schemas-microsoft-com:vml" Requires="v">
                <p:oleObj spid="_x0000_s29732" name="公式" r:id="rId5" imgW="139579" imgH="177646" progId="Equation.3">
                  <p:embed/>
                </p:oleObj>
              </mc:Choice>
              <mc:Fallback>
                <p:oleObj name="公式" r:id="rId5" imgW="139579" imgH="17764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8600" y="5635625"/>
                        <a:ext cx="512763" cy="5238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1863" name="Group 7"/>
          <p:cNvGrpSpPr>
            <a:grpSpLocks/>
          </p:cNvGrpSpPr>
          <p:nvPr/>
        </p:nvGrpSpPr>
        <p:grpSpPr bwMode="auto">
          <a:xfrm>
            <a:off x="3719513" y="901700"/>
            <a:ext cx="5559425" cy="4668838"/>
            <a:chOff x="1304" y="336"/>
            <a:chExt cx="3210" cy="2941"/>
          </a:xfrm>
        </p:grpSpPr>
        <p:sp>
          <p:nvSpPr>
            <p:cNvPr id="29713" name="Freeform 8"/>
            <p:cNvSpPr>
              <a:spLocks/>
            </p:cNvSpPr>
            <p:nvPr/>
          </p:nvSpPr>
          <p:spPr bwMode="auto">
            <a:xfrm>
              <a:off x="1304" y="1251"/>
              <a:ext cx="3210" cy="2026"/>
            </a:xfrm>
            <a:custGeom>
              <a:avLst/>
              <a:gdLst>
                <a:gd name="T0" fmla="*/ 0 w 1954"/>
                <a:gd name="T1" fmla="*/ 2792 h 1381"/>
                <a:gd name="T2" fmla="*/ 1092 w 1954"/>
                <a:gd name="T3" fmla="*/ 31 h 1381"/>
                <a:gd name="T4" fmla="*/ 5273 w 1954"/>
                <a:gd name="T5" fmla="*/ 2972 h 1381"/>
                <a:gd name="T6" fmla="*/ 0 60000 65536"/>
                <a:gd name="T7" fmla="*/ 0 60000 65536"/>
                <a:gd name="T8" fmla="*/ 0 60000 65536"/>
              </a:gdLst>
              <a:ahLst/>
              <a:cxnLst>
                <a:cxn ang="T6">
                  <a:pos x="T0" y="T1"/>
                </a:cxn>
                <a:cxn ang="T7">
                  <a:pos x="T2" y="T3"/>
                </a:cxn>
                <a:cxn ang="T8">
                  <a:pos x="T4" y="T5"/>
                </a:cxn>
              </a:cxnLst>
              <a:rect l="0" t="0" r="r" b="b"/>
              <a:pathLst>
                <a:path w="1954" h="1381">
                  <a:moveTo>
                    <a:pt x="0" y="1297"/>
                  </a:moveTo>
                  <a:cubicBezTo>
                    <a:pt x="205" y="776"/>
                    <a:pt x="79" y="0"/>
                    <a:pt x="405" y="14"/>
                  </a:cubicBezTo>
                  <a:cubicBezTo>
                    <a:pt x="731" y="28"/>
                    <a:pt x="1089" y="1367"/>
                    <a:pt x="1954" y="1381"/>
                  </a:cubicBezTo>
                </a:path>
              </a:pathLst>
            </a:custGeom>
            <a:noFill/>
            <a:ln w="41275">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4" name="AutoShape 9"/>
            <p:cNvSpPr>
              <a:spLocks noChangeArrowheads="1"/>
            </p:cNvSpPr>
            <p:nvPr/>
          </p:nvSpPr>
          <p:spPr bwMode="auto">
            <a:xfrm>
              <a:off x="2187" y="336"/>
              <a:ext cx="947" cy="563"/>
            </a:xfrm>
            <a:prstGeom prst="cloudCallout">
              <a:avLst>
                <a:gd name="adj1" fmla="val -21875"/>
                <a:gd name="adj2" fmla="val 16094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t>实验</a:t>
              </a:r>
            </a:p>
          </p:txBody>
        </p:sp>
      </p:grpSp>
      <p:grpSp>
        <p:nvGrpSpPr>
          <p:cNvPr id="121866" name="Group 10"/>
          <p:cNvGrpSpPr>
            <a:grpSpLocks/>
          </p:cNvGrpSpPr>
          <p:nvPr/>
        </p:nvGrpSpPr>
        <p:grpSpPr bwMode="auto">
          <a:xfrm>
            <a:off x="6311900" y="1779588"/>
            <a:ext cx="3960813" cy="3684587"/>
            <a:chOff x="2833" y="899"/>
            <a:chExt cx="2351" cy="2321"/>
          </a:xfrm>
        </p:grpSpPr>
        <p:sp>
          <p:nvSpPr>
            <p:cNvPr id="29711" name="Freeform 11"/>
            <p:cNvSpPr>
              <a:spLocks/>
            </p:cNvSpPr>
            <p:nvPr/>
          </p:nvSpPr>
          <p:spPr bwMode="auto">
            <a:xfrm>
              <a:off x="2833" y="1071"/>
              <a:ext cx="1513" cy="2149"/>
            </a:xfrm>
            <a:custGeom>
              <a:avLst/>
              <a:gdLst>
                <a:gd name="T0" fmla="*/ 0 w 921"/>
                <a:gd name="T1" fmla="*/ 0 h 1465"/>
                <a:gd name="T2" fmla="*/ 904 w 921"/>
                <a:gd name="T3" fmla="*/ 2042 h 1465"/>
                <a:gd name="T4" fmla="*/ 2486 w 921"/>
                <a:gd name="T5" fmla="*/ 3152 h 1465"/>
                <a:gd name="T6" fmla="*/ 0 60000 65536"/>
                <a:gd name="T7" fmla="*/ 0 60000 65536"/>
                <a:gd name="T8" fmla="*/ 0 60000 65536"/>
              </a:gdLst>
              <a:ahLst/>
              <a:cxnLst>
                <a:cxn ang="T6">
                  <a:pos x="T0" y="T1"/>
                </a:cxn>
                <a:cxn ang="T7">
                  <a:pos x="T2" y="T3"/>
                </a:cxn>
                <a:cxn ang="T8">
                  <a:pos x="T4" y="T5"/>
                </a:cxn>
              </a:cxnLst>
              <a:rect l="0" t="0" r="r" b="b"/>
              <a:pathLst>
                <a:path w="921" h="1465">
                  <a:moveTo>
                    <a:pt x="0" y="0"/>
                  </a:moveTo>
                  <a:cubicBezTo>
                    <a:pt x="58" y="158"/>
                    <a:pt x="181" y="705"/>
                    <a:pt x="335" y="949"/>
                  </a:cubicBezTo>
                  <a:cubicBezTo>
                    <a:pt x="488" y="1186"/>
                    <a:pt x="516" y="1297"/>
                    <a:pt x="921" y="1465"/>
                  </a:cubicBezTo>
                </a:path>
              </a:pathLst>
            </a:custGeom>
            <a:noFill/>
            <a:ln w="41275" cap="flat">
              <a:solidFill>
                <a:srgbClr val="9933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2" name="AutoShape 12"/>
            <p:cNvSpPr>
              <a:spLocks noChangeArrowheads="1"/>
            </p:cNvSpPr>
            <p:nvPr/>
          </p:nvSpPr>
          <p:spPr bwMode="auto">
            <a:xfrm>
              <a:off x="3449" y="899"/>
              <a:ext cx="1735" cy="564"/>
            </a:xfrm>
            <a:prstGeom prst="wedgeEllipseCallout">
              <a:avLst>
                <a:gd name="adj1" fmla="val -71685"/>
                <a:gd name="adj2" fmla="val 106250"/>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t>瑞利 </a:t>
              </a:r>
              <a:r>
                <a:rPr lang="en-US" altLang="zh-CN"/>
                <a:t>- </a:t>
              </a:r>
              <a:r>
                <a:rPr lang="zh-CN" altLang="en-US"/>
                <a:t>金斯</a:t>
              </a:r>
            </a:p>
          </p:txBody>
        </p:sp>
      </p:grpSp>
      <p:grpSp>
        <p:nvGrpSpPr>
          <p:cNvPr id="121869" name="Group 13"/>
          <p:cNvGrpSpPr>
            <a:grpSpLocks/>
          </p:cNvGrpSpPr>
          <p:nvPr/>
        </p:nvGrpSpPr>
        <p:grpSpPr bwMode="auto">
          <a:xfrm>
            <a:off x="3494088" y="2320925"/>
            <a:ext cx="5759450" cy="3368675"/>
            <a:chOff x="1241" y="1240"/>
            <a:chExt cx="3628" cy="2122"/>
          </a:xfrm>
        </p:grpSpPr>
        <p:sp>
          <p:nvSpPr>
            <p:cNvPr id="29709" name="Freeform 14"/>
            <p:cNvSpPr>
              <a:spLocks/>
            </p:cNvSpPr>
            <p:nvPr/>
          </p:nvSpPr>
          <p:spPr bwMode="auto">
            <a:xfrm>
              <a:off x="1241" y="1240"/>
              <a:ext cx="2647" cy="2122"/>
            </a:xfrm>
            <a:custGeom>
              <a:avLst/>
              <a:gdLst>
                <a:gd name="T0" fmla="*/ 0 w 1611"/>
                <a:gd name="T1" fmla="*/ 2910 h 1447"/>
                <a:gd name="T2" fmla="*/ 1093 w 1611"/>
                <a:gd name="T3" fmla="*/ 151 h 1447"/>
                <a:gd name="T4" fmla="*/ 2578 w 1611"/>
                <a:gd name="T5" fmla="*/ 2002 h 1447"/>
                <a:gd name="T6" fmla="*/ 4349 w 1611"/>
                <a:gd name="T7" fmla="*/ 3112 h 14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11" h="1447">
                  <a:moveTo>
                    <a:pt x="0" y="1353"/>
                  </a:moveTo>
                  <a:cubicBezTo>
                    <a:pt x="205" y="832"/>
                    <a:pt x="79" y="56"/>
                    <a:pt x="405" y="70"/>
                  </a:cubicBezTo>
                  <a:cubicBezTo>
                    <a:pt x="564" y="0"/>
                    <a:pt x="754" y="701"/>
                    <a:pt x="955" y="931"/>
                  </a:cubicBezTo>
                  <a:cubicBezTo>
                    <a:pt x="1156" y="1161"/>
                    <a:pt x="1454" y="1334"/>
                    <a:pt x="1611" y="1447"/>
                  </a:cubicBezTo>
                </a:path>
              </a:pathLst>
            </a:custGeom>
            <a:noFill/>
            <a:ln w="41275" cap="flat">
              <a:solidFill>
                <a:srgbClr val="3366FF"/>
              </a:solidFill>
              <a:prstDash val="lgDash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0" name="AutoShape 15"/>
            <p:cNvSpPr>
              <a:spLocks noChangeArrowheads="1"/>
            </p:cNvSpPr>
            <p:nvPr/>
          </p:nvSpPr>
          <p:spPr bwMode="auto">
            <a:xfrm>
              <a:off x="3843" y="2026"/>
              <a:ext cx="1026" cy="563"/>
            </a:xfrm>
            <a:prstGeom prst="wedgeEllipseCallout">
              <a:avLst>
                <a:gd name="adj1" fmla="val -151602"/>
                <a:gd name="adj2" fmla="val 55208"/>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t>维恩理论值</a:t>
              </a:r>
            </a:p>
          </p:txBody>
        </p:sp>
      </p:grpSp>
      <p:sp>
        <p:nvSpPr>
          <p:cNvPr id="29706" name="Text Box 16"/>
          <p:cNvSpPr txBox="1">
            <a:spLocks noChangeArrowheads="1"/>
          </p:cNvSpPr>
          <p:nvPr/>
        </p:nvSpPr>
        <p:spPr bwMode="auto">
          <a:xfrm>
            <a:off x="4470400" y="5133975"/>
            <a:ext cx="147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T=</a:t>
            </a:r>
            <a:r>
              <a:rPr lang="en-US" altLang="zh-CN">
                <a:ea typeface="宋体" panose="02010600030101010101" pitchFamily="2" charset="-122"/>
              </a:rPr>
              <a:t>1646</a:t>
            </a:r>
            <a:r>
              <a:rPr lang="en-US" altLang="zh-CN" i="1">
                <a:ea typeface="宋体" panose="02010600030101010101" pitchFamily="2" charset="-122"/>
              </a:rPr>
              <a:t>K</a:t>
            </a:r>
            <a:endParaRPr lang="en-US" altLang="zh-CN">
              <a:ea typeface="宋体" panose="02010600030101010101" pitchFamily="2" charset="-122"/>
            </a:endParaRPr>
          </a:p>
        </p:txBody>
      </p:sp>
      <p:sp>
        <p:nvSpPr>
          <p:cNvPr id="29707" name="Text Box 17"/>
          <p:cNvSpPr txBox="1">
            <a:spLocks noChangeArrowheads="1"/>
          </p:cNvSpPr>
          <p:nvPr/>
        </p:nvSpPr>
        <p:spPr bwMode="auto">
          <a:xfrm>
            <a:off x="2803525" y="6043613"/>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短波（高频）</a:t>
            </a:r>
          </a:p>
        </p:txBody>
      </p:sp>
      <p:sp>
        <p:nvSpPr>
          <p:cNvPr id="29708" name="Text Box 18"/>
          <p:cNvSpPr txBox="1">
            <a:spLocks noChangeArrowheads="1"/>
          </p:cNvSpPr>
          <p:nvPr/>
        </p:nvSpPr>
        <p:spPr bwMode="auto">
          <a:xfrm>
            <a:off x="6410325" y="606742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长波（低频）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21863"/>
                                        </p:tgtEl>
                                        <p:attrNameLst>
                                          <p:attrName>style.visibility</p:attrName>
                                        </p:attrNameLst>
                                      </p:cBhvr>
                                      <p:to>
                                        <p:strVal val="visible"/>
                                      </p:to>
                                    </p:set>
                                    <p:animEffect transition="in" filter="blinds(vertical)">
                                      <p:cBhvr>
                                        <p:cTn id="7" dur="500"/>
                                        <p:tgtEl>
                                          <p:spTgt spid="1218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1869"/>
                                        </p:tgtEl>
                                        <p:attrNameLst>
                                          <p:attrName>style.visibility</p:attrName>
                                        </p:attrNameLst>
                                      </p:cBhvr>
                                      <p:to>
                                        <p:strVal val="visible"/>
                                      </p:to>
                                    </p:set>
                                    <p:animEffect transition="in" filter="wipe(left)">
                                      <p:cBhvr>
                                        <p:cTn id="12" dur="500"/>
                                        <p:tgtEl>
                                          <p:spTgt spid="121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21866"/>
                                        </p:tgtEl>
                                        <p:attrNameLst>
                                          <p:attrName>style.visibility</p:attrName>
                                        </p:attrNameLst>
                                      </p:cBhvr>
                                      <p:to>
                                        <p:strVal val="visible"/>
                                      </p:to>
                                    </p:set>
                                    <p:animEffect transition="in" filter="wipe(right)">
                                      <p:cBhvr>
                                        <p:cTn id="17" dur="500"/>
                                        <p:tgtEl>
                                          <p:spTgt spid="121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263352" y="764704"/>
            <a:ext cx="8478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dirty="0"/>
              <a:t>1900</a:t>
            </a:r>
            <a:r>
              <a:rPr lang="zh-CN" altLang="en-US" dirty="0"/>
              <a:t>年，德国的物理学家普朗克提出了著名的普朗克公式：</a:t>
            </a:r>
          </a:p>
        </p:txBody>
      </p:sp>
      <p:graphicFrame>
        <p:nvGraphicFramePr>
          <p:cNvPr id="122883" name="Object 3"/>
          <p:cNvGraphicFramePr>
            <a:graphicFrameLocks noChangeAspect="1"/>
          </p:cNvGraphicFramePr>
          <p:nvPr/>
        </p:nvGraphicFramePr>
        <p:xfrm>
          <a:off x="2808288" y="1296988"/>
          <a:ext cx="5483225" cy="992187"/>
        </p:xfrm>
        <a:graphic>
          <a:graphicData uri="http://schemas.openxmlformats.org/presentationml/2006/ole">
            <mc:AlternateContent xmlns:mc="http://schemas.openxmlformats.org/markup-compatibility/2006">
              <mc:Choice xmlns:v="urn:schemas-microsoft-com:vml" Requires="v">
                <p:oleObj spid="_x0000_s30770" name="公式" r:id="rId3" imgW="1828800" imgH="508000" progId="Equation.3">
                  <p:embed/>
                </p:oleObj>
              </mc:Choice>
              <mc:Fallback>
                <p:oleObj name="公式" r:id="rId3" imgW="1828800" imgH="508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8288" y="1296988"/>
                        <a:ext cx="5483225" cy="992187"/>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4" name="Text Box 4"/>
          <p:cNvSpPr txBox="1">
            <a:spLocks noChangeArrowheads="1"/>
          </p:cNvSpPr>
          <p:nvPr/>
        </p:nvSpPr>
        <p:spPr bwMode="auto">
          <a:xfrm>
            <a:off x="119336" y="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ym typeface="Symbol" panose="05050102010706020507" pitchFamily="18" charset="2"/>
              </a:rPr>
              <a:t>四、普朗克能量子假说：</a:t>
            </a:r>
            <a:endParaRPr lang="zh-CN" altLang="en-US" b="0" dirty="0">
              <a:sym typeface="Symbol" panose="05050102010706020507" pitchFamily="18" charset="2"/>
            </a:endParaRPr>
          </a:p>
        </p:txBody>
      </p:sp>
      <p:grpSp>
        <p:nvGrpSpPr>
          <p:cNvPr id="122885" name="Group 5"/>
          <p:cNvGrpSpPr>
            <a:grpSpLocks/>
          </p:cNvGrpSpPr>
          <p:nvPr/>
        </p:nvGrpSpPr>
        <p:grpSpPr bwMode="auto">
          <a:xfrm>
            <a:off x="4003675" y="2387600"/>
            <a:ext cx="3532188" cy="2708275"/>
            <a:chOff x="1099" y="2386"/>
            <a:chExt cx="3419" cy="1694"/>
          </a:xfrm>
        </p:grpSpPr>
        <p:sp>
          <p:nvSpPr>
            <p:cNvPr id="30744" name="Freeform 6"/>
            <p:cNvSpPr>
              <a:spLocks/>
            </p:cNvSpPr>
            <p:nvPr/>
          </p:nvSpPr>
          <p:spPr bwMode="auto">
            <a:xfrm>
              <a:off x="1099" y="2814"/>
              <a:ext cx="3419" cy="1266"/>
            </a:xfrm>
            <a:custGeom>
              <a:avLst/>
              <a:gdLst>
                <a:gd name="T0" fmla="*/ 0 w 1954"/>
                <a:gd name="T1" fmla="*/ 1090 h 1381"/>
                <a:gd name="T2" fmla="*/ 1241 w 1954"/>
                <a:gd name="T3" fmla="*/ 12 h 1381"/>
                <a:gd name="T4" fmla="*/ 5982 w 1954"/>
                <a:gd name="T5" fmla="*/ 1161 h 1381"/>
                <a:gd name="T6" fmla="*/ 0 60000 65536"/>
                <a:gd name="T7" fmla="*/ 0 60000 65536"/>
                <a:gd name="T8" fmla="*/ 0 60000 65536"/>
              </a:gdLst>
              <a:ahLst/>
              <a:cxnLst>
                <a:cxn ang="T6">
                  <a:pos x="T0" y="T1"/>
                </a:cxn>
                <a:cxn ang="T7">
                  <a:pos x="T2" y="T3"/>
                </a:cxn>
                <a:cxn ang="T8">
                  <a:pos x="T4" y="T5"/>
                </a:cxn>
              </a:cxnLst>
              <a:rect l="0" t="0" r="r" b="b"/>
              <a:pathLst>
                <a:path w="1954" h="1381">
                  <a:moveTo>
                    <a:pt x="0" y="1297"/>
                  </a:moveTo>
                  <a:cubicBezTo>
                    <a:pt x="205" y="776"/>
                    <a:pt x="79" y="0"/>
                    <a:pt x="405" y="14"/>
                  </a:cubicBezTo>
                  <a:cubicBezTo>
                    <a:pt x="731" y="28"/>
                    <a:pt x="1089" y="1367"/>
                    <a:pt x="1954" y="1381"/>
                  </a:cubicBezTo>
                </a:path>
              </a:pathLst>
            </a:custGeom>
            <a:noFill/>
            <a:ln w="41275">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5" name="AutoShape 7"/>
            <p:cNvSpPr>
              <a:spLocks noChangeArrowheads="1"/>
            </p:cNvSpPr>
            <p:nvPr/>
          </p:nvSpPr>
          <p:spPr bwMode="auto">
            <a:xfrm>
              <a:off x="1536" y="2386"/>
              <a:ext cx="936" cy="208"/>
            </a:xfrm>
            <a:prstGeom prst="cloudCallout">
              <a:avLst>
                <a:gd name="adj1" fmla="val 34190"/>
                <a:gd name="adj2" fmla="val 237981"/>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t>实验</a:t>
              </a:r>
            </a:p>
          </p:txBody>
        </p:sp>
      </p:grpSp>
      <p:grpSp>
        <p:nvGrpSpPr>
          <p:cNvPr id="122888" name="Group 8"/>
          <p:cNvGrpSpPr>
            <a:grpSpLocks/>
          </p:cNvGrpSpPr>
          <p:nvPr/>
        </p:nvGrpSpPr>
        <p:grpSpPr bwMode="auto">
          <a:xfrm>
            <a:off x="3944938" y="3192463"/>
            <a:ext cx="3851275" cy="2122487"/>
            <a:chOff x="1032" y="2821"/>
            <a:chExt cx="3864" cy="1326"/>
          </a:xfrm>
        </p:grpSpPr>
        <p:sp>
          <p:nvSpPr>
            <p:cNvPr id="30742" name="Freeform 9"/>
            <p:cNvSpPr>
              <a:spLocks/>
            </p:cNvSpPr>
            <p:nvPr/>
          </p:nvSpPr>
          <p:spPr bwMode="auto">
            <a:xfrm>
              <a:off x="1032" y="2821"/>
              <a:ext cx="2819" cy="1326"/>
            </a:xfrm>
            <a:custGeom>
              <a:avLst/>
              <a:gdLst>
                <a:gd name="T0" fmla="*/ 0 w 1611"/>
                <a:gd name="T1" fmla="*/ 1136 h 1447"/>
                <a:gd name="T2" fmla="*/ 1241 w 1611"/>
                <a:gd name="T3" fmla="*/ 59 h 1447"/>
                <a:gd name="T4" fmla="*/ 2924 w 1611"/>
                <a:gd name="T5" fmla="*/ 782 h 1447"/>
                <a:gd name="T6" fmla="*/ 4933 w 1611"/>
                <a:gd name="T7" fmla="*/ 1215 h 14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11" h="1447">
                  <a:moveTo>
                    <a:pt x="0" y="1353"/>
                  </a:moveTo>
                  <a:cubicBezTo>
                    <a:pt x="205" y="832"/>
                    <a:pt x="79" y="56"/>
                    <a:pt x="405" y="70"/>
                  </a:cubicBezTo>
                  <a:cubicBezTo>
                    <a:pt x="564" y="0"/>
                    <a:pt x="754" y="701"/>
                    <a:pt x="955" y="931"/>
                  </a:cubicBezTo>
                  <a:cubicBezTo>
                    <a:pt x="1156" y="1161"/>
                    <a:pt x="1454" y="1334"/>
                    <a:pt x="1611" y="1447"/>
                  </a:cubicBezTo>
                </a:path>
              </a:pathLst>
            </a:custGeom>
            <a:noFill/>
            <a:ln w="41275" cap="flat">
              <a:solidFill>
                <a:srgbClr val="3366FF"/>
              </a:solidFill>
              <a:prstDash val="lgDash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3" name="AutoShape 10"/>
            <p:cNvSpPr>
              <a:spLocks noChangeArrowheads="1"/>
            </p:cNvSpPr>
            <p:nvPr/>
          </p:nvSpPr>
          <p:spPr bwMode="auto">
            <a:xfrm>
              <a:off x="3804" y="3312"/>
              <a:ext cx="1092" cy="352"/>
            </a:xfrm>
            <a:prstGeom prst="wedgeEllipseCallout">
              <a:avLst>
                <a:gd name="adj1" fmla="val -151602"/>
                <a:gd name="adj2" fmla="val 55208"/>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t>维恩理论值</a:t>
              </a:r>
            </a:p>
          </p:txBody>
        </p:sp>
      </p:grpSp>
      <p:grpSp>
        <p:nvGrpSpPr>
          <p:cNvPr id="122891" name="Group 11"/>
          <p:cNvGrpSpPr>
            <a:grpSpLocks/>
          </p:cNvGrpSpPr>
          <p:nvPr/>
        </p:nvGrpSpPr>
        <p:grpSpPr bwMode="auto">
          <a:xfrm>
            <a:off x="2668588" y="2781300"/>
            <a:ext cx="5681662" cy="2684463"/>
            <a:chOff x="838" y="1627"/>
            <a:chExt cx="3707" cy="1601"/>
          </a:xfrm>
        </p:grpSpPr>
        <p:sp>
          <p:nvSpPr>
            <p:cNvPr id="30736" name="Line 12"/>
            <p:cNvSpPr>
              <a:spLocks noChangeShapeType="1"/>
            </p:cNvSpPr>
            <p:nvPr/>
          </p:nvSpPr>
          <p:spPr bwMode="auto">
            <a:xfrm>
              <a:off x="1529" y="1666"/>
              <a:ext cx="0" cy="1467"/>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7" name="Line 13"/>
            <p:cNvSpPr>
              <a:spLocks noChangeShapeType="1"/>
            </p:cNvSpPr>
            <p:nvPr/>
          </p:nvSpPr>
          <p:spPr bwMode="auto">
            <a:xfrm>
              <a:off x="1529" y="3133"/>
              <a:ext cx="28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8" name="Freeform 14"/>
            <p:cNvSpPr>
              <a:spLocks/>
            </p:cNvSpPr>
            <p:nvPr/>
          </p:nvSpPr>
          <p:spPr bwMode="auto">
            <a:xfrm>
              <a:off x="2106" y="1832"/>
              <a:ext cx="6" cy="1318"/>
            </a:xfrm>
            <a:custGeom>
              <a:avLst/>
              <a:gdLst>
                <a:gd name="T0" fmla="*/ 6 w 6"/>
                <a:gd name="T1" fmla="*/ 0 h 1506"/>
                <a:gd name="T2" fmla="*/ 0 w 6"/>
                <a:gd name="T3" fmla="*/ 1153 h 1506"/>
                <a:gd name="T4" fmla="*/ 0 60000 65536"/>
                <a:gd name="T5" fmla="*/ 0 60000 65536"/>
              </a:gdLst>
              <a:ahLst/>
              <a:cxnLst>
                <a:cxn ang="T4">
                  <a:pos x="T0" y="T1"/>
                </a:cxn>
                <a:cxn ang="T5">
                  <a:pos x="T2" y="T3"/>
                </a:cxn>
              </a:cxnLst>
              <a:rect l="0" t="0" r="r" b="b"/>
              <a:pathLst>
                <a:path w="6" h="1506">
                  <a:moveTo>
                    <a:pt x="6" y="0"/>
                  </a:moveTo>
                  <a:lnTo>
                    <a:pt x="0" y="1506"/>
                  </a:lnTo>
                </a:path>
              </a:pathLst>
            </a:custGeom>
            <a:noFill/>
            <a:ln w="9525" cap="flat">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739" name="Object 15"/>
            <p:cNvGraphicFramePr>
              <a:graphicFrameLocks noChangeAspect="1"/>
            </p:cNvGraphicFramePr>
            <p:nvPr/>
          </p:nvGraphicFramePr>
          <p:xfrm>
            <a:off x="838" y="1627"/>
            <a:ext cx="619" cy="267"/>
          </p:xfrm>
          <a:graphic>
            <a:graphicData uri="http://schemas.openxmlformats.org/presentationml/2006/ole">
              <mc:AlternateContent xmlns:mc="http://schemas.openxmlformats.org/markup-compatibility/2006">
                <mc:Choice xmlns:v="urn:schemas-microsoft-com:vml" Requires="v">
                  <p:oleObj spid="_x0000_s30771" name="Equation" r:id="rId5" imgW="520700" imgH="228600" progId="Equation.3">
                    <p:embed/>
                  </p:oleObj>
                </mc:Choice>
                <mc:Fallback>
                  <p:oleObj name="Equation" r:id="rId5" imgW="520700" imgH="2286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 y="1627"/>
                          <a:ext cx="619" cy="26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0" name="Object 16"/>
            <p:cNvGraphicFramePr>
              <a:graphicFrameLocks noChangeAspect="1"/>
            </p:cNvGraphicFramePr>
            <p:nvPr/>
          </p:nvGraphicFramePr>
          <p:xfrm>
            <a:off x="4384" y="3010"/>
            <a:ext cx="161" cy="218"/>
          </p:xfrm>
          <a:graphic>
            <a:graphicData uri="http://schemas.openxmlformats.org/presentationml/2006/ole">
              <mc:AlternateContent xmlns:mc="http://schemas.openxmlformats.org/markup-compatibility/2006">
                <mc:Choice xmlns:v="urn:schemas-microsoft-com:vml" Requires="v">
                  <p:oleObj spid="_x0000_s30772" name="公式" r:id="rId7" imgW="139579" imgH="177646" progId="Equation.3">
                    <p:embed/>
                  </p:oleObj>
                </mc:Choice>
                <mc:Fallback>
                  <p:oleObj name="公式" r:id="rId7" imgW="139579" imgH="177646"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84" y="3010"/>
                          <a:ext cx="161" cy="21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1" name="Text Box 17"/>
            <p:cNvSpPr txBox="1">
              <a:spLocks noChangeArrowheads="1"/>
            </p:cNvSpPr>
            <p:nvPr/>
          </p:nvSpPr>
          <p:spPr bwMode="auto">
            <a:xfrm>
              <a:off x="2268" y="2847"/>
              <a:ext cx="731"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T=1646k</a:t>
              </a:r>
              <a:endParaRPr lang="en-US" altLang="zh-CN" sz="2000">
                <a:ea typeface="宋体" panose="02010600030101010101" pitchFamily="2" charset="-122"/>
              </a:endParaRPr>
            </a:p>
          </p:txBody>
        </p:sp>
      </p:grpSp>
      <p:grpSp>
        <p:nvGrpSpPr>
          <p:cNvPr id="122898" name="Group 18"/>
          <p:cNvGrpSpPr>
            <a:grpSpLocks/>
          </p:cNvGrpSpPr>
          <p:nvPr/>
        </p:nvGrpSpPr>
        <p:grpSpPr bwMode="auto">
          <a:xfrm>
            <a:off x="5735638" y="2489200"/>
            <a:ext cx="1728787" cy="2574925"/>
            <a:chOff x="2756" y="2448"/>
            <a:chExt cx="1660" cy="1610"/>
          </a:xfrm>
        </p:grpSpPr>
        <p:sp>
          <p:nvSpPr>
            <p:cNvPr id="30734" name="Freeform 19"/>
            <p:cNvSpPr>
              <a:spLocks/>
            </p:cNvSpPr>
            <p:nvPr/>
          </p:nvSpPr>
          <p:spPr bwMode="auto">
            <a:xfrm>
              <a:off x="2756" y="2715"/>
              <a:ext cx="1612" cy="1343"/>
            </a:xfrm>
            <a:custGeom>
              <a:avLst/>
              <a:gdLst>
                <a:gd name="T0" fmla="*/ 0 w 921"/>
                <a:gd name="T1" fmla="*/ 0 h 1465"/>
                <a:gd name="T2" fmla="*/ 1026 w 921"/>
                <a:gd name="T3" fmla="*/ 798 h 1465"/>
                <a:gd name="T4" fmla="*/ 2821 w 921"/>
                <a:gd name="T5" fmla="*/ 1231 h 1465"/>
                <a:gd name="T6" fmla="*/ 0 60000 65536"/>
                <a:gd name="T7" fmla="*/ 0 60000 65536"/>
                <a:gd name="T8" fmla="*/ 0 60000 65536"/>
              </a:gdLst>
              <a:ahLst/>
              <a:cxnLst>
                <a:cxn ang="T6">
                  <a:pos x="T0" y="T1"/>
                </a:cxn>
                <a:cxn ang="T7">
                  <a:pos x="T2" y="T3"/>
                </a:cxn>
                <a:cxn ang="T8">
                  <a:pos x="T4" y="T5"/>
                </a:cxn>
              </a:cxnLst>
              <a:rect l="0" t="0" r="r" b="b"/>
              <a:pathLst>
                <a:path w="921" h="1465">
                  <a:moveTo>
                    <a:pt x="0" y="0"/>
                  </a:moveTo>
                  <a:cubicBezTo>
                    <a:pt x="58" y="158"/>
                    <a:pt x="181" y="705"/>
                    <a:pt x="335" y="949"/>
                  </a:cubicBezTo>
                  <a:cubicBezTo>
                    <a:pt x="488" y="1186"/>
                    <a:pt x="516" y="1297"/>
                    <a:pt x="921" y="1465"/>
                  </a:cubicBezTo>
                </a:path>
              </a:pathLst>
            </a:custGeom>
            <a:noFill/>
            <a:ln w="41275" cap="flat">
              <a:solidFill>
                <a:srgbClr val="9933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5" name="AutoShape 20"/>
            <p:cNvSpPr>
              <a:spLocks noChangeArrowheads="1"/>
            </p:cNvSpPr>
            <p:nvPr/>
          </p:nvSpPr>
          <p:spPr bwMode="auto">
            <a:xfrm>
              <a:off x="3024" y="2448"/>
              <a:ext cx="1392" cy="336"/>
            </a:xfrm>
            <a:prstGeom prst="wedgeEllipseCallout">
              <a:avLst>
                <a:gd name="adj1" fmla="val -52944"/>
                <a:gd name="adj2" fmla="val 161310"/>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t>瑞利</a:t>
              </a:r>
              <a:r>
                <a:rPr lang="en-US" altLang="zh-CN" sz="2000"/>
                <a:t>-</a:t>
              </a:r>
              <a:r>
                <a:rPr lang="zh-CN" altLang="en-US" sz="2000"/>
                <a:t>金斯</a:t>
              </a:r>
            </a:p>
          </p:txBody>
        </p:sp>
      </p:grpSp>
      <p:grpSp>
        <p:nvGrpSpPr>
          <p:cNvPr id="122901" name="Group 21"/>
          <p:cNvGrpSpPr>
            <a:grpSpLocks/>
          </p:cNvGrpSpPr>
          <p:nvPr/>
        </p:nvGrpSpPr>
        <p:grpSpPr bwMode="auto">
          <a:xfrm>
            <a:off x="4027488" y="2943225"/>
            <a:ext cx="3576637" cy="2097088"/>
            <a:chOff x="1100" y="2832"/>
            <a:chExt cx="3748" cy="1248"/>
          </a:xfrm>
        </p:grpSpPr>
        <p:sp>
          <p:nvSpPr>
            <p:cNvPr id="30732" name="Freeform 22"/>
            <p:cNvSpPr>
              <a:spLocks/>
            </p:cNvSpPr>
            <p:nvPr/>
          </p:nvSpPr>
          <p:spPr bwMode="auto">
            <a:xfrm>
              <a:off x="1100" y="2880"/>
              <a:ext cx="3508" cy="1200"/>
            </a:xfrm>
            <a:custGeom>
              <a:avLst/>
              <a:gdLst>
                <a:gd name="T0" fmla="*/ 0 w 1954"/>
                <a:gd name="T1" fmla="*/ 979 h 1381"/>
                <a:gd name="T2" fmla="*/ 1305 w 1954"/>
                <a:gd name="T3" fmla="*/ 10 h 1381"/>
                <a:gd name="T4" fmla="*/ 6298 w 1954"/>
                <a:gd name="T5" fmla="*/ 1043 h 1381"/>
                <a:gd name="T6" fmla="*/ 0 60000 65536"/>
                <a:gd name="T7" fmla="*/ 0 60000 65536"/>
                <a:gd name="T8" fmla="*/ 0 60000 65536"/>
              </a:gdLst>
              <a:ahLst/>
              <a:cxnLst>
                <a:cxn ang="T6">
                  <a:pos x="T0" y="T1"/>
                </a:cxn>
                <a:cxn ang="T7">
                  <a:pos x="T2" y="T3"/>
                </a:cxn>
                <a:cxn ang="T8">
                  <a:pos x="T4" y="T5"/>
                </a:cxn>
              </a:cxnLst>
              <a:rect l="0" t="0" r="r" b="b"/>
              <a:pathLst>
                <a:path w="1954" h="1381">
                  <a:moveTo>
                    <a:pt x="0" y="1297"/>
                  </a:moveTo>
                  <a:cubicBezTo>
                    <a:pt x="205" y="776"/>
                    <a:pt x="79" y="0"/>
                    <a:pt x="405" y="14"/>
                  </a:cubicBezTo>
                  <a:cubicBezTo>
                    <a:pt x="731" y="28"/>
                    <a:pt x="1089" y="1367"/>
                    <a:pt x="1954" y="1381"/>
                  </a:cubicBezTo>
                </a:path>
              </a:pathLst>
            </a:custGeom>
            <a:noFill/>
            <a:ln w="41275">
              <a:solidFill>
                <a:srgbClr val="008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3" name="AutoShape 23"/>
            <p:cNvSpPr>
              <a:spLocks noChangeArrowheads="1"/>
            </p:cNvSpPr>
            <p:nvPr/>
          </p:nvSpPr>
          <p:spPr bwMode="auto">
            <a:xfrm>
              <a:off x="3696" y="2832"/>
              <a:ext cx="1152" cy="288"/>
            </a:xfrm>
            <a:prstGeom prst="wedgeEllipseCallout">
              <a:avLst>
                <a:gd name="adj1" fmla="val -131079"/>
                <a:gd name="adj2" fmla="val 164931"/>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t>普朗克理论值</a:t>
              </a:r>
            </a:p>
          </p:txBody>
        </p:sp>
      </p:grpSp>
      <p:sp>
        <p:nvSpPr>
          <p:cNvPr id="122904" name="Rectangle 24"/>
          <p:cNvSpPr>
            <a:spLocks noChangeArrowheads="1"/>
          </p:cNvSpPr>
          <p:nvPr/>
        </p:nvSpPr>
        <p:spPr bwMode="auto">
          <a:xfrm>
            <a:off x="407368" y="5661248"/>
            <a:ext cx="10801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sz="2000" dirty="0">
                <a:solidFill>
                  <a:srgbClr val="FF0000"/>
                </a:solidFill>
              </a:rPr>
              <a:t>       </a:t>
            </a:r>
            <a:r>
              <a:rPr lang="zh-CN" altLang="en-US" sz="2000" dirty="0"/>
              <a:t>由于上式得到的理论数据和实验数据精确地相符。促使普朗克决心“不惜一切代价找到一个理论的解释”，经过</a:t>
            </a:r>
            <a:r>
              <a:rPr lang="en-US" altLang="zh-CN" sz="2000" dirty="0"/>
              <a:t>2</a:t>
            </a:r>
            <a:r>
              <a:rPr lang="zh-CN" altLang="en-US" sz="2000" dirty="0"/>
              <a:t>、</a:t>
            </a:r>
            <a:r>
              <a:rPr lang="en-US" altLang="zh-CN" sz="2000" dirty="0"/>
              <a:t>3</a:t>
            </a:r>
            <a:r>
              <a:rPr lang="zh-CN" altLang="en-US" sz="2000" dirty="0"/>
              <a:t>个月的潜心研究他提出了：</a:t>
            </a:r>
            <a:r>
              <a:rPr lang="zh-CN" altLang="en-US" sz="2000" dirty="0">
                <a:solidFill>
                  <a:srgbClr val="0000FF"/>
                </a:solidFill>
              </a:rPr>
              <a:t>电磁辐射的能量只能是量子化的。</a:t>
            </a:r>
            <a:endParaRPr lang="zh-CN" altLang="en-US" sz="2000" dirty="0"/>
          </a:p>
        </p:txBody>
      </p:sp>
      <p:pic>
        <p:nvPicPr>
          <p:cNvPr id="122905" name="Picture 25" descr="1918-Planck"/>
          <p:cNvPicPr>
            <a:picLocks noChangeAspect="1" noChangeArrowheads="1"/>
          </p:cNvPicPr>
          <p:nvPr/>
        </p:nvPicPr>
        <p:blipFill>
          <a:blip r:embed="rId9">
            <a:extLst>
              <a:ext uri="{28A0092B-C50C-407E-A947-70E740481C1C}">
                <a14:useLocalDpi xmlns:a14="http://schemas.microsoft.com/office/drawing/2010/main" val="0"/>
              </a:ext>
            </a:extLst>
          </a:blip>
          <a:srcRect t="3203" r="12659" b="24869"/>
          <a:stretch>
            <a:fillRect/>
          </a:stretch>
        </p:blipFill>
        <p:spPr bwMode="auto">
          <a:xfrm>
            <a:off x="9912424" y="1412776"/>
            <a:ext cx="1709738"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552384" y="3789040"/>
            <a:ext cx="2567608" cy="738664"/>
          </a:xfrm>
          <a:prstGeom prst="rect">
            <a:avLst/>
          </a:prstGeom>
        </p:spPr>
        <p:txBody>
          <a:bodyPr wrap="square">
            <a:spAutoFit/>
          </a:bodyPr>
          <a:lstStyle/>
          <a:p>
            <a:r>
              <a:rPr lang="en-US" altLang="zh-CN" sz="1400" dirty="0" smtClean="0"/>
              <a:t>“</a:t>
            </a:r>
            <a:r>
              <a:rPr lang="zh-CN" altLang="en-US" sz="1400" dirty="0" smtClean="0"/>
              <a:t>我并不</a:t>
            </a:r>
            <a:r>
              <a:rPr lang="zh-CN" altLang="en-US" sz="1400" dirty="0"/>
              <a:t>期望发现新大陆，只希望理解已经存在的物理学基础，或许能将其加深。”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4"/>
                                        </p:tgtEl>
                                        <p:attrNameLst>
                                          <p:attrName>style.visibility</p:attrName>
                                        </p:attrNameLst>
                                      </p:cBhvr>
                                      <p:to>
                                        <p:strVal val="visible"/>
                                      </p:to>
                                    </p:set>
                                    <p:animEffect transition="in" filter="wipe(left)">
                                      <p:cBhvr>
                                        <p:cTn id="7" dur="500"/>
                                        <p:tgtEl>
                                          <p:spTgt spid="1228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05"/>
                                        </p:tgtEl>
                                        <p:attrNameLst>
                                          <p:attrName>style.visibility</p:attrName>
                                        </p:attrNameLst>
                                      </p:cBhvr>
                                      <p:to>
                                        <p:strVal val="visible"/>
                                      </p:to>
                                    </p:set>
                                    <p:animEffect transition="in" filter="wipe(left)">
                                      <p:cBhvr>
                                        <p:cTn id="12" dur="500"/>
                                        <p:tgtEl>
                                          <p:spTgt spid="122905"/>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2882"/>
                                        </p:tgtEl>
                                        <p:attrNameLst>
                                          <p:attrName>style.visibility</p:attrName>
                                        </p:attrNameLst>
                                      </p:cBhvr>
                                      <p:to>
                                        <p:strVal val="visible"/>
                                      </p:to>
                                    </p:set>
                                    <p:animEffect transition="in" filter="wipe(left)">
                                      <p:cBhvr>
                                        <p:cTn id="23" dur="500"/>
                                        <p:tgtEl>
                                          <p:spTgt spid="12288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22883"/>
                                        </p:tgtEl>
                                        <p:attrNameLst>
                                          <p:attrName>style.visibility</p:attrName>
                                        </p:attrNameLst>
                                      </p:cBhvr>
                                      <p:to>
                                        <p:strVal val="visible"/>
                                      </p:to>
                                    </p:set>
                                    <p:animEffect transition="in" filter="wipe(left)">
                                      <p:cBhvr>
                                        <p:cTn id="28" dur="500"/>
                                        <p:tgtEl>
                                          <p:spTgt spid="12288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22891"/>
                                        </p:tgtEl>
                                        <p:attrNameLst>
                                          <p:attrName>style.visibility</p:attrName>
                                        </p:attrNameLst>
                                      </p:cBhvr>
                                      <p:to>
                                        <p:strVal val="visible"/>
                                      </p:to>
                                    </p:set>
                                    <p:animEffect transition="in" filter="wipe(left)">
                                      <p:cBhvr>
                                        <p:cTn id="33" dur="500"/>
                                        <p:tgtEl>
                                          <p:spTgt spid="12289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22885"/>
                                        </p:tgtEl>
                                        <p:attrNameLst>
                                          <p:attrName>style.visibility</p:attrName>
                                        </p:attrNameLst>
                                      </p:cBhvr>
                                      <p:to>
                                        <p:strVal val="visible"/>
                                      </p:to>
                                    </p:set>
                                    <p:animEffect transition="in" filter="wipe(left)">
                                      <p:cBhvr>
                                        <p:cTn id="38" dur="500"/>
                                        <p:tgtEl>
                                          <p:spTgt spid="12288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22888"/>
                                        </p:tgtEl>
                                        <p:attrNameLst>
                                          <p:attrName>style.visibility</p:attrName>
                                        </p:attrNameLst>
                                      </p:cBhvr>
                                      <p:to>
                                        <p:strVal val="visible"/>
                                      </p:to>
                                    </p:set>
                                    <p:animEffect transition="in" filter="wipe(left)">
                                      <p:cBhvr>
                                        <p:cTn id="43" dur="500"/>
                                        <p:tgtEl>
                                          <p:spTgt spid="12288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22898"/>
                                        </p:tgtEl>
                                        <p:attrNameLst>
                                          <p:attrName>style.visibility</p:attrName>
                                        </p:attrNameLst>
                                      </p:cBhvr>
                                      <p:to>
                                        <p:strVal val="visible"/>
                                      </p:to>
                                    </p:set>
                                    <p:animEffect transition="in" filter="wipe(left)">
                                      <p:cBhvr>
                                        <p:cTn id="48" dur="500"/>
                                        <p:tgtEl>
                                          <p:spTgt spid="12289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nodeType="clickEffect">
                                  <p:stCondLst>
                                    <p:cond delay="0"/>
                                  </p:stCondLst>
                                  <p:childTnLst>
                                    <p:set>
                                      <p:cBhvr>
                                        <p:cTn id="52" dur="1" fill="hold">
                                          <p:stCondLst>
                                            <p:cond delay="0"/>
                                          </p:stCondLst>
                                        </p:cTn>
                                        <p:tgtEl>
                                          <p:spTgt spid="122901"/>
                                        </p:tgtEl>
                                        <p:attrNameLst>
                                          <p:attrName>style.visibility</p:attrName>
                                        </p:attrNameLst>
                                      </p:cBhvr>
                                      <p:to>
                                        <p:strVal val="visible"/>
                                      </p:to>
                                    </p:set>
                                    <p:anim calcmode="lin" valueType="num">
                                      <p:cBhvr additive="base">
                                        <p:cTn id="53" dur="500" fill="hold"/>
                                        <p:tgtEl>
                                          <p:spTgt spid="122901"/>
                                        </p:tgtEl>
                                        <p:attrNameLst>
                                          <p:attrName>ppt_x</p:attrName>
                                        </p:attrNameLst>
                                      </p:cBhvr>
                                      <p:tavLst>
                                        <p:tav tm="0">
                                          <p:val>
                                            <p:strVal val="#ppt_x"/>
                                          </p:val>
                                        </p:tav>
                                        <p:tav tm="100000">
                                          <p:val>
                                            <p:strVal val="#ppt_x"/>
                                          </p:val>
                                        </p:tav>
                                      </p:tavLst>
                                    </p:anim>
                                    <p:anim calcmode="lin" valueType="num">
                                      <p:cBhvr additive="base">
                                        <p:cTn id="54" dur="500" fill="hold"/>
                                        <p:tgtEl>
                                          <p:spTgt spid="122901"/>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2904">
                                            <p:txEl>
                                              <p:pRg st="0" end="0"/>
                                            </p:txEl>
                                          </p:spTgt>
                                        </p:tgtEl>
                                        <p:attrNameLst>
                                          <p:attrName>style.visibility</p:attrName>
                                        </p:attrNameLst>
                                      </p:cBhvr>
                                      <p:to>
                                        <p:strVal val="visible"/>
                                      </p:to>
                                    </p:set>
                                    <p:animEffect transition="in" filter="wipe(left)">
                                      <p:cBhvr>
                                        <p:cTn id="59" dur="500"/>
                                        <p:tgtEl>
                                          <p:spTgt spid="1229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P spid="122884" grpId="0" autoUpdateAnimBg="0"/>
      <p:bldP spid="122904" grpId="0" build="p" autoUpdateAnimBg="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119336" y="116632"/>
            <a:ext cx="386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0000FF"/>
                </a:solidFill>
              </a:rPr>
              <a:t>普朗克能量子假说∶</a:t>
            </a:r>
          </a:p>
        </p:txBody>
      </p:sp>
      <p:sp>
        <p:nvSpPr>
          <p:cNvPr id="123907" name="Text Box 3"/>
          <p:cNvSpPr txBox="1">
            <a:spLocks noChangeArrowheads="1"/>
          </p:cNvSpPr>
          <p:nvPr/>
        </p:nvSpPr>
        <p:spPr bwMode="auto">
          <a:xfrm>
            <a:off x="1055440" y="3717032"/>
            <a:ext cx="71287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dirty="0"/>
              <a:t>4</a:t>
            </a:r>
            <a:r>
              <a:rPr lang="zh-CN" altLang="en-US" dirty="0"/>
              <a:t>、振子只能一份一份地按不连续</a:t>
            </a:r>
            <a:r>
              <a:rPr lang="zh-CN" altLang="en-US" dirty="0" smtClean="0"/>
              <a:t>方式辐射</a:t>
            </a:r>
            <a:r>
              <a:rPr lang="zh-CN" altLang="en-US" dirty="0"/>
              <a:t>或吸收能。</a:t>
            </a:r>
          </a:p>
        </p:txBody>
      </p:sp>
      <p:sp>
        <p:nvSpPr>
          <p:cNvPr id="123908" name="Rectangle 4"/>
          <p:cNvSpPr>
            <a:spLocks noChangeArrowheads="1"/>
          </p:cNvSpPr>
          <p:nvPr/>
        </p:nvSpPr>
        <p:spPr bwMode="auto">
          <a:xfrm>
            <a:off x="1055440" y="2060848"/>
            <a:ext cx="8375650"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dirty="0"/>
              <a:t>3</a:t>
            </a:r>
            <a:r>
              <a:rPr lang="zh-CN" altLang="en-US" dirty="0"/>
              <a:t>、</a:t>
            </a:r>
            <a:r>
              <a:rPr lang="zh-CN" altLang="en-US" dirty="0">
                <a:solidFill>
                  <a:srgbClr val="0000FF"/>
                </a:solidFill>
              </a:rPr>
              <a:t>谐振子的能量只能取某一最小值</a:t>
            </a:r>
            <a:r>
              <a:rPr lang="en-US" altLang="zh-CN" i="1" dirty="0">
                <a:solidFill>
                  <a:srgbClr val="0000FF"/>
                </a:solidFill>
              </a:rPr>
              <a:t>ε</a:t>
            </a:r>
            <a:r>
              <a:rPr lang="en-US" altLang="zh-CN" i="1" baseline="-25000" dirty="0">
                <a:solidFill>
                  <a:srgbClr val="0000FF"/>
                </a:solidFill>
              </a:rPr>
              <a:t>0 </a:t>
            </a:r>
            <a:r>
              <a:rPr lang="zh-CN" altLang="en-US" dirty="0">
                <a:solidFill>
                  <a:srgbClr val="0000FF"/>
                </a:solidFill>
              </a:rPr>
              <a:t>的整数倍，即</a:t>
            </a:r>
          </a:p>
        </p:txBody>
      </p:sp>
      <p:sp>
        <p:nvSpPr>
          <p:cNvPr id="123910" name="Text Box 6"/>
          <p:cNvSpPr txBox="1">
            <a:spLocks noChangeArrowheads="1"/>
          </p:cNvSpPr>
          <p:nvPr/>
        </p:nvSpPr>
        <p:spPr bwMode="auto">
          <a:xfrm>
            <a:off x="1055440" y="1340768"/>
            <a:ext cx="7261225" cy="5730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dirty="0"/>
              <a:t>2</a:t>
            </a:r>
            <a:r>
              <a:rPr lang="zh-CN" altLang="en-US" dirty="0"/>
              <a:t>、谐振子存在能量的最小单元（能量子</a:t>
            </a:r>
            <a:r>
              <a:rPr lang="zh-CN" altLang="en-US" i="1" dirty="0">
                <a:solidFill>
                  <a:srgbClr val="0000FF"/>
                </a:solidFill>
                <a:sym typeface="Symbol" panose="05050102010706020507" pitchFamily="18" charset="2"/>
              </a:rPr>
              <a:t> </a:t>
            </a:r>
            <a:r>
              <a:rPr lang="en-US" altLang="zh-CN" i="1" baseline="-25000" dirty="0">
                <a:solidFill>
                  <a:srgbClr val="0000FF"/>
                </a:solidFill>
                <a:sym typeface="Symbol" panose="05050102010706020507" pitchFamily="18" charset="2"/>
              </a:rPr>
              <a:t>0</a:t>
            </a:r>
            <a:r>
              <a:rPr lang="en-US" altLang="zh-CN" i="1" dirty="0">
                <a:solidFill>
                  <a:srgbClr val="0000FF"/>
                </a:solidFill>
                <a:sym typeface="Symbol" panose="05050102010706020507" pitchFamily="18" charset="2"/>
              </a:rPr>
              <a:t>= </a:t>
            </a:r>
            <a:r>
              <a:rPr lang="en-US" altLang="zh-CN" i="1" dirty="0" err="1">
                <a:solidFill>
                  <a:srgbClr val="0000FF"/>
                </a:solidFill>
              </a:rPr>
              <a:t>h</a:t>
            </a:r>
            <a:r>
              <a:rPr lang="en-US" altLang="zh-CN" i="1" dirty="0" err="1">
                <a:solidFill>
                  <a:srgbClr val="0000FF"/>
                </a:solidFill>
                <a:sym typeface="Symbol" panose="05050102010706020507" pitchFamily="18" charset="2"/>
              </a:rPr>
              <a:t>ν</a:t>
            </a:r>
            <a:r>
              <a:rPr lang="en-US" altLang="zh-CN" dirty="0">
                <a:sym typeface="Symbol" panose="05050102010706020507" pitchFamily="18" charset="2"/>
              </a:rPr>
              <a:t>);</a:t>
            </a:r>
          </a:p>
        </p:txBody>
      </p:sp>
      <p:sp>
        <p:nvSpPr>
          <p:cNvPr id="123911" name="Rectangle 7"/>
          <p:cNvSpPr>
            <a:spLocks noChangeArrowheads="1"/>
          </p:cNvSpPr>
          <p:nvPr/>
        </p:nvSpPr>
        <p:spPr bwMode="auto">
          <a:xfrm>
            <a:off x="1055440" y="692696"/>
            <a:ext cx="891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1</a:t>
            </a:r>
            <a:r>
              <a:rPr lang="zh-CN" altLang="en-US"/>
              <a:t>、黑体中的分子、原子视为带电谐振子，它辐射或吸收电磁波；</a:t>
            </a:r>
          </a:p>
        </p:txBody>
      </p:sp>
      <p:sp>
        <p:nvSpPr>
          <p:cNvPr id="123912" name="Rectangle 8"/>
          <p:cNvSpPr>
            <a:spLocks noChangeArrowheads="1"/>
          </p:cNvSpPr>
          <p:nvPr/>
        </p:nvSpPr>
        <p:spPr bwMode="auto">
          <a:xfrm>
            <a:off x="1991544" y="4581128"/>
            <a:ext cx="6002883"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zh-CN" altLang="en-US" dirty="0"/>
              <a:t>      </a:t>
            </a:r>
            <a:r>
              <a:rPr lang="en-US" altLang="zh-CN" dirty="0"/>
              <a:t>1900</a:t>
            </a:r>
            <a:r>
              <a:rPr lang="zh-CN" altLang="en-US" dirty="0"/>
              <a:t>年</a:t>
            </a:r>
            <a:r>
              <a:rPr lang="en-US" altLang="zh-CN" dirty="0"/>
              <a:t>12</a:t>
            </a:r>
            <a:r>
              <a:rPr lang="zh-CN" altLang="en-US" dirty="0"/>
              <a:t>月</a:t>
            </a:r>
            <a:r>
              <a:rPr lang="en-US" altLang="zh-CN" dirty="0"/>
              <a:t>14</a:t>
            </a:r>
            <a:r>
              <a:rPr lang="zh-CN" altLang="en-US" dirty="0"/>
              <a:t>日，普朗克在德国物理学会报告了公式推导。这一天，成为</a:t>
            </a:r>
            <a:r>
              <a:rPr lang="zh-CN" altLang="en-US" dirty="0">
                <a:solidFill>
                  <a:srgbClr val="FF3300"/>
                </a:solidFill>
              </a:rPr>
              <a:t>量子论</a:t>
            </a:r>
            <a:r>
              <a:rPr lang="zh-CN" altLang="en-US" dirty="0"/>
              <a:t>诞生的日子，是物理学新纪元的开始。普朗克获得</a:t>
            </a:r>
            <a:r>
              <a:rPr lang="en-US" altLang="zh-CN" dirty="0"/>
              <a:t>1918</a:t>
            </a:r>
            <a:r>
              <a:rPr lang="zh-CN" altLang="en-US" dirty="0"/>
              <a:t>年的诺贝尔物理学奖。</a:t>
            </a:r>
          </a:p>
        </p:txBody>
      </p:sp>
      <p:graphicFrame>
        <p:nvGraphicFramePr>
          <p:cNvPr id="123913" name="Object 9"/>
          <p:cNvGraphicFramePr>
            <a:graphicFrameLocks noChangeAspect="1"/>
          </p:cNvGraphicFramePr>
          <p:nvPr>
            <p:extLst>
              <p:ext uri="{D42A27DB-BD31-4B8C-83A1-F6EECF244321}">
                <p14:modId xmlns:p14="http://schemas.microsoft.com/office/powerpoint/2010/main" val="1707309102"/>
              </p:ext>
            </p:extLst>
          </p:nvPr>
        </p:nvGraphicFramePr>
        <p:xfrm>
          <a:off x="5735960" y="2852936"/>
          <a:ext cx="3897312" cy="457200"/>
        </p:xfrm>
        <a:graphic>
          <a:graphicData uri="http://schemas.openxmlformats.org/presentationml/2006/ole">
            <mc:AlternateContent xmlns:mc="http://schemas.openxmlformats.org/markup-compatibility/2006">
              <mc:Choice xmlns:v="urn:schemas-microsoft-com:vml" Requires="v">
                <p:oleObj spid="_x0000_s31777" name="Equation" r:id="rId3" imgW="1866900" imgH="228600" progId="Equation.3">
                  <p:embed/>
                </p:oleObj>
              </mc:Choice>
              <mc:Fallback>
                <p:oleObj name="Equation" r:id="rId3" imgW="186690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5960" y="2852936"/>
                        <a:ext cx="3897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3914" name="Picture 10" descr="t17_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2344" y="3796090"/>
            <a:ext cx="2155006" cy="280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936" name="Group 32"/>
          <p:cNvGrpSpPr>
            <a:grpSpLocks/>
          </p:cNvGrpSpPr>
          <p:nvPr/>
        </p:nvGrpSpPr>
        <p:grpSpPr bwMode="auto">
          <a:xfrm>
            <a:off x="1847528" y="2708920"/>
            <a:ext cx="3600450" cy="682625"/>
            <a:chOff x="431" y="1344"/>
            <a:chExt cx="2268" cy="430"/>
          </a:xfrm>
        </p:grpSpPr>
        <p:grpSp>
          <p:nvGrpSpPr>
            <p:cNvPr id="31755" name="Group 32"/>
            <p:cNvGrpSpPr>
              <a:grpSpLocks/>
            </p:cNvGrpSpPr>
            <p:nvPr/>
          </p:nvGrpSpPr>
          <p:grpSpPr bwMode="auto">
            <a:xfrm>
              <a:off x="431" y="1344"/>
              <a:ext cx="2268" cy="430"/>
              <a:chOff x="1450" y="7"/>
              <a:chExt cx="3039" cy="401"/>
            </a:xfrm>
          </p:grpSpPr>
          <p:sp>
            <p:nvSpPr>
              <p:cNvPr id="31757"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1758"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1759"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1760"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31756" name="Object 31"/>
            <p:cNvGraphicFramePr>
              <a:graphicFrameLocks noChangeAspect="1"/>
            </p:cNvGraphicFramePr>
            <p:nvPr/>
          </p:nvGraphicFramePr>
          <p:xfrm>
            <a:off x="521" y="1436"/>
            <a:ext cx="2087" cy="316"/>
          </p:xfrm>
          <a:graphic>
            <a:graphicData uri="http://schemas.openxmlformats.org/presentationml/2006/ole">
              <mc:AlternateContent xmlns:mc="http://schemas.openxmlformats.org/markup-compatibility/2006">
                <mc:Choice xmlns:v="urn:schemas-microsoft-com:vml" Requires="v">
                  <p:oleObj spid="_x0000_s31778" name="公式" r:id="rId6" imgW="1497950" imgH="203112" progId="Equation.3">
                    <p:embed/>
                  </p:oleObj>
                </mc:Choice>
                <mc:Fallback>
                  <p:oleObj name="公式" r:id="rId6" imgW="1497950" imgH="203112" progId="Equation.3">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 y="1436"/>
                          <a:ext cx="2087"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wipe(left)">
                                      <p:cBhvr>
                                        <p:cTn id="7" dur="500"/>
                                        <p:tgtEl>
                                          <p:spTgt spid="123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911">
                                            <p:txEl>
                                              <p:pRg st="0" end="0"/>
                                            </p:txEl>
                                          </p:spTgt>
                                        </p:tgtEl>
                                        <p:attrNameLst>
                                          <p:attrName>style.visibility</p:attrName>
                                        </p:attrNameLst>
                                      </p:cBhvr>
                                      <p:to>
                                        <p:strVal val="visible"/>
                                      </p:to>
                                    </p:set>
                                    <p:animEffect transition="in" filter="wipe(left)">
                                      <p:cBhvr>
                                        <p:cTn id="12" dur="500"/>
                                        <p:tgtEl>
                                          <p:spTgt spid="1239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3910">
                                            <p:txEl>
                                              <p:pRg st="0" end="0"/>
                                            </p:txEl>
                                          </p:spTgt>
                                        </p:tgtEl>
                                        <p:attrNameLst>
                                          <p:attrName>style.visibility</p:attrName>
                                        </p:attrNameLst>
                                      </p:cBhvr>
                                      <p:to>
                                        <p:strVal val="visible"/>
                                      </p:to>
                                    </p:set>
                                    <p:animEffect transition="in" filter="wipe(left)">
                                      <p:cBhvr>
                                        <p:cTn id="17" dur="500"/>
                                        <p:tgtEl>
                                          <p:spTgt spid="12391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3908">
                                            <p:txEl>
                                              <p:pRg st="0" end="0"/>
                                            </p:txEl>
                                          </p:spTgt>
                                        </p:tgtEl>
                                        <p:attrNameLst>
                                          <p:attrName>style.visibility</p:attrName>
                                        </p:attrNameLst>
                                      </p:cBhvr>
                                      <p:to>
                                        <p:strVal val="visible"/>
                                      </p:to>
                                    </p:set>
                                    <p:animEffect transition="in" filter="wipe(left)">
                                      <p:cBhvr>
                                        <p:cTn id="22" dur="500"/>
                                        <p:tgtEl>
                                          <p:spTgt spid="12390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3936"/>
                                        </p:tgtEl>
                                        <p:attrNameLst>
                                          <p:attrName>style.visibility</p:attrName>
                                        </p:attrNameLst>
                                      </p:cBhvr>
                                      <p:to>
                                        <p:strVal val="visible"/>
                                      </p:to>
                                    </p:set>
                                    <p:animEffect transition="in" filter="wipe(left)">
                                      <p:cBhvr>
                                        <p:cTn id="27" dur="500"/>
                                        <p:tgtEl>
                                          <p:spTgt spid="1239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3913"/>
                                        </p:tgtEl>
                                        <p:attrNameLst>
                                          <p:attrName>style.visibility</p:attrName>
                                        </p:attrNameLst>
                                      </p:cBhvr>
                                      <p:to>
                                        <p:strVal val="visible"/>
                                      </p:to>
                                    </p:set>
                                    <p:animEffect transition="in" filter="wipe(left)">
                                      <p:cBhvr>
                                        <p:cTn id="32" dur="500"/>
                                        <p:tgtEl>
                                          <p:spTgt spid="1239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123914"/>
                                        </p:tgtEl>
                                        <p:attrNameLst>
                                          <p:attrName>style.visibility</p:attrName>
                                        </p:attrNameLst>
                                      </p:cBhvr>
                                      <p:to>
                                        <p:strVal val="visible"/>
                                      </p:to>
                                    </p:set>
                                    <p:animEffect transition="in" filter="blinds(vertical)">
                                      <p:cBhvr>
                                        <p:cTn id="37" dur="500"/>
                                        <p:tgtEl>
                                          <p:spTgt spid="1239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3907"/>
                                        </p:tgtEl>
                                        <p:attrNameLst>
                                          <p:attrName>style.visibility</p:attrName>
                                        </p:attrNameLst>
                                      </p:cBhvr>
                                      <p:to>
                                        <p:strVal val="visible"/>
                                      </p:to>
                                    </p:set>
                                    <p:animEffect transition="in" filter="wipe(left)">
                                      <p:cBhvr>
                                        <p:cTn id="42" dur="500"/>
                                        <p:tgtEl>
                                          <p:spTgt spid="12390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3912">
                                            <p:txEl>
                                              <p:pRg st="0" end="0"/>
                                            </p:txEl>
                                          </p:spTgt>
                                        </p:tgtEl>
                                        <p:attrNameLst>
                                          <p:attrName>style.visibility</p:attrName>
                                        </p:attrNameLst>
                                      </p:cBhvr>
                                      <p:to>
                                        <p:strVal val="visible"/>
                                      </p:to>
                                    </p:set>
                                    <p:animEffect transition="in" filter="wipe(left)">
                                      <p:cBhvr>
                                        <p:cTn id="47" dur="500"/>
                                        <p:tgtEl>
                                          <p:spTgt spid="1239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P spid="123907" grpId="0" autoUpdateAnimBg="0"/>
      <p:bldP spid="123908" grpId="0" build="p" autoUpdateAnimBg="0"/>
      <p:bldP spid="123910" grpId="0" build="p" autoUpdateAnimBg="0"/>
      <p:bldP spid="123911" grpId="0" build="p" autoUpdateAnimBg="0"/>
      <p:bldP spid="123912"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1346200" y="490061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3359150" y="508476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5588000" y="5084763"/>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7464425" y="515778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32775" name="图片 1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14313" y="701675"/>
            <a:ext cx="12161837"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6"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780"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32781"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2777" name="图片 1"/>
          <p:cNvPicPr>
            <a:picLocks/>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37"/>
          <p:cNvSpPr>
            <a:spLocks noChangeArrowheads="1"/>
          </p:cNvSpPr>
          <p:nvPr/>
        </p:nvSpPr>
        <p:spPr bwMode="auto">
          <a:xfrm>
            <a:off x="2424113" y="1557338"/>
            <a:ext cx="71628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专题</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光电效应  </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爱因斯坦光子理论</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3" descr="light_9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3350" y="890588"/>
            <a:ext cx="379095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Text Box 4"/>
          <p:cNvSpPr txBox="1">
            <a:spLocks noChangeArrowheads="1"/>
          </p:cNvSpPr>
          <p:nvPr/>
        </p:nvSpPr>
        <p:spPr bwMode="auto">
          <a:xfrm>
            <a:off x="119336" y="116632"/>
            <a:ext cx="4972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chemeClr val="tx2"/>
                </a:solidFill>
              </a:rPr>
              <a:t>一、光电效应及其实验规律：</a:t>
            </a:r>
          </a:p>
        </p:txBody>
      </p:sp>
      <p:sp>
        <p:nvSpPr>
          <p:cNvPr id="124933" name="Text Box 5"/>
          <p:cNvSpPr txBox="1">
            <a:spLocks noChangeArrowheads="1"/>
          </p:cNvSpPr>
          <p:nvPr/>
        </p:nvSpPr>
        <p:spPr bwMode="auto">
          <a:xfrm>
            <a:off x="623392" y="1772816"/>
            <a:ext cx="54006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20000"/>
              </a:lnSpc>
            </a:pPr>
            <a:r>
              <a:rPr lang="zh-CN" altLang="en-US" dirty="0"/>
              <a:t>       金属表面被照射后释放电子的现象，称为</a:t>
            </a:r>
            <a:r>
              <a:rPr lang="zh-CN" altLang="en-US" dirty="0">
                <a:solidFill>
                  <a:srgbClr val="0000FF"/>
                </a:solidFill>
              </a:rPr>
              <a:t>光电效应，</a:t>
            </a:r>
            <a:r>
              <a:rPr lang="zh-CN" altLang="en-US" dirty="0"/>
              <a:t>  逸出的电子叫</a:t>
            </a:r>
            <a:r>
              <a:rPr lang="zh-CN" altLang="en-US" dirty="0">
                <a:solidFill>
                  <a:srgbClr val="0000FF"/>
                </a:solidFill>
              </a:rPr>
              <a:t>光电子</a:t>
            </a:r>
            <a:r>
              <a:rPr lang="zh-CN" altLang="en-US" dirty="0"/>
              <a:t>。 </a:t>
            </a:r>
          </a:p>
        </p:txBody>
      </p:sp>
      <p:sp>
        <p:nvSpPr>
          <p:cNvPr id="124934" name="Text Box 6"/>
          <p:cNvSpPr txBox="1">
            <a:spLocks noChangeArrowheads="1"/>
          </p:cNvSpPr>
          <p:nvPr/>
        </p:nvSpPr>
        <p:spPr bwMode="auto">
          <a:xfrm>
            <a:off x="2105025" y="4495800"/>
            <a:ext cx="2816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实验装置：</a:t>
            </a:r>
          </a:p>
        </p:txBody>
      </p:sp>
      <p:sp>
        <p:nvSpPr>
          <p:cNvPr id="124935" name="Text Box 7"/>
          <p:cNvSpPr txBox="1">
            <a:spLocks noChangeArrowheads="1"/>
          </p:cNvSpPr>
          <p:nvPr/>
        </p:nvSpPr>
        <p:spPr bwMode="auto">
          <a:xfrm>
            <a:off x="7151688" y="4073525"/>
            <a:ext cx="27432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10000"/>
              </a:lnSpc>
            </a:pPr>
            <a:r>
              <a:rPr lang="zh-CN" altLang="en-US" sz="2800"/>
              <a:t>    </a:t>
            </a:r>
            <a:r>
              <a:rPr lang="en-US" altLang="zh-CN" sz="2800"/>
              <a:t>A─</a:t>
            </a:r>
            <a:r>
              <a:rPr lang="zh-CN" altLang="en-US" sz="2800"/>
              <a:t>阳极</a:t>
            </a:r>
          </a:p>
          <a:p>
            <a:pPr algn="just" eaLnBrk="1" hangingPunct="1">
              <a:lnSpc>
                <a:spcPct val="110000"/>
              </a:lnSpc>
            </a:pPr>
            <a:r>
              <a:rPr lang="zh-CN" altLang="en-US" sz="2800"/>
              <a:t>    </a:t>
            </a:r>
            <a:r>
              <a:rPr lang="en-US" altLang="zh-CN" sz="2800"/>
              <a:t>K─</a:t>
            </a:r>
            <a:r>
              <a:rPr lang="zh-CN" altLang="en-US" sz="2800"/>
              <a:t>阴极</a:t>
            </a:r>
          </a:p>
          <a:p>
            <a:pPr algn="just" eaLnBrk="1" hangingPunct="1">
              <a:lnSpc>
                <a:spcPct val="110000"/>
              </a:lnSpc>
            </a:pPr>
            <a:r>
              <a:rPr lang="zh-CN" altLang="en-US" sz="2800"/>
              <a:t>    </a:t>
            </a:r>
            <a:r>
              <a:rPr lang="en-US" altLang="zh-CN" sz="2800"/>
              <a:t>G─</a:t>
            </a:r>
            <a:r>
              <a:rPr lang="zh-CN" altLang="en-US" sz="2800"/>
              <a:t>电流计</a:t>
            </a:r>
          </a:p>
          <a:p>
            <a:pPr algn="just" eaLnBrk="1" hangingPunct="1">
              <a:lnSpc>
                <a:spcPct val="110000"/>
              </a:lnSpc>
            </a:pPr>
            <a:r>
              <a:rPr lang="zh-CN" altLang="en-US" sz="2800"/>
              <a:t>    </a:t>
            </a:r>
            <a:r>
              <a:rPr lang="en-US" altLang="zh-CN" sz="2800"/>
              <a:t>U─</a:t>
            </a:r>
            <a:r>
              <a:rPr lang="zh-CN" altLang="en-US" sz="2800"/>
              <a:t>电压表</a:t>
            </a:r>
          </a:p>
        </p:txBody>
      </p:sp>
      <p:grpSp>
        <p:nvGrpSpPr>
          <p:cNvPr id="124936" name="Group 8"/>
          <p:cNvGrpSpPr>
            <a:grpSpLocks/>
          </p:cNvGrpSpPr>
          <p:nvPr/>
        </p:nvGrpSpPr>
        <p:grpSpPr bwMode="auto">
          <a:xfrm>
            <a:off x="3789363" y="3303588"/>
            <a:ext cx="2994025" cy="3149600"/>
            <a:chOff x="943" y="1993"/>
            <a:chExt cx="1886" cy="1984"/>
          </a:xfrm>
        </p:grpSpPr>
        <p:grpSp>
          <p:nvGrpSpPr>
            <p:cNvPr id="34825" name="Group 9"/>
            <p:cNvGrpSpPr>
              <a:grpSpLocks/>
            </p:cNvGrpSpPr>
            <p:nvPr/>
          </p:nvGrpSpPr>
          <p:grpSpPr bwMode="auto">
            <a:xfrm>
              <a:off x="943" y="1993"/>
              <a:ext cx="1886" cy="1984"/>
              <a:chOff x="2644" y="940"/>
              <a:chExt cx="1968" cy="2496"/>
            </a:xfrm>
          </p:grpSpPr>
          <p:sp>
            <p:nvSpPr>
              <p:cNvPr id="34831" name="Rectangle 10"/>
              <p:cNvSpPr>
                <a:spLocks noChangeArrowheads="1"/>
              </p:cNvSpPr>
              <p:nvPr/>
            </p:nvSpPr>
            <p:spPr bwMode="auto">
              <a:xfrm>
                <a:off x="2644" y="940"/>
                <a:ext cx="1968" cy="2496"/>
              </a:xfrm>
              <a:prstGeom prst="rect">
                <a:avLst/>
              </a:prstGeom>
              <a:gradFill rotWithShape="1">
                <a:gsLst>
                  <a:gs pos="0">
                    <a:srgbClr val="C9E4FF"/>
                  </a:gs>
                  <a:gs pos="100000">
                    <a:srgbClr val="F0F7FF"/>
                  </a:gs>
                </a:gsLst>
                <a:lin ang="5400000" scaled="1"/>
              </a:gradFill>
              <a:ln>
                <a:noFill/>
              </a:ln>
              <a:effectLst/>
              <a:extLst>
                <a:ext uri="{91240B29-F687-4F45-9708-019B960494DF}">
                  <a14:hiddenLine xmlns:a14="http://schemas.microsoft.com/office/drawing/2010/main" w="9525">
                    <a:solidFill>
                      <a:schemeClr val="tx2"/>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32" name="AutoShape 11"/>
              <p:cNvSpPr>
                <a:spLocks noChangeArrowheads="1"/>
              </p:cNvSpPr>
              <p:nvPr/>
            </p:nvSpPr>
            <p:spPr bwMode="auto">
              <a:xfrm>
                <a:off x="3076" y="1132"/>
                <a:ext cx="960" cy="432"/>
              </a:xfrm>
              <a:prstGeom prst="roundRect">
                <a:avLst>
                  <a:gd name="adj" fmla="val 50000"/>
                </a:avLst>
              </a:prstGeom>
              <a:gradFill rotWithShape="0">
                <a:gsLst>
                  <a:gs pos="0">
                    <a:srgbClr val="CCECFF"/>
                  </a:gs>
                  <a:gs pos="50000">
                    <a:srgbClr val="FAFDFF"/>
                  </a:gs>
                  <a:gs pos="100000">
                    <a:srgbClr val="CCECFF"/>
                  </a:gs>
                </a:gsLst>
                <a:lin ang="5400000" scaled="1"/>
              </a:gradFill>
              <a:ln w="28575">
                <a:solidFill>
                  <a:srgbClr val="3366FF"/>
                </a:solidFill>
                <a:round/>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33" name="AutoShape 12"/>
              <p:cNvSpPr>
                <a:spLocks noChangeArrowheads="1"/>
              </p:cNvSpPr>
              <p:nvPr/>
            </p:nvSpPr>
            <p:spPr bwMode="auto">
              <a:xfrm rot="-5418219">
                <a:off x="3220" y="1179"/>
                <a:ext cx="336" cy="336"/>
              </a:xfrm>
              <a:custGeom>
                <a:avLst/>
                <a:gdLst>
                  <a:gd name="T0" fmla="*/ 3 w 21600"/>
                  <a:gd name="T1" fmla="*/ 0 h 21600"/>
                  <a:gd name="T2" fmla="*/ 0 w 21600"/>
                  <a:gd name="T3" fmla="*/ 2 h 21600"/>
                  <a:gd name="T4" fmla="*/ 3 w 21600"/>
                  <a:gd name="T5" fmla="*/ 0 h 21600"/>
                  <a:gd name="T6" fmla="*/ 5 w 21600"/>
                  <a:gd name="T7" fmla="*/ 2 h 21600"/>
                  <a:gd name="T8" fmla="*/ 0 60000 65536"/>
                  <a:gd name="T9" fmla="*/ 0 60000 65536"/>
                  <a:gd name="T10" fmla="*/ 0 60000 65536"/>
                  <a:gd name="T11" fmla="*/ 0 60000 65536"/>
                  <a:gd name="T12" fmla="*/ 0 w 21600"/>
                  <a:gd name="T13" fmla="*/ 0 h 21600"/>
                  <a:gd name="T14" fmla="*/ 21600 w 21600"/>
                  <a:gd name="T15" fmla="*/ 10671 h 21600"/>
                </a:gdLst>
                <a:ahLst/>
                <a:cxnLst>
                  <a:cxn ang="T8">
                    <a:pos x="T0" y="T1"/>
                  </a:cxn>
                  <a:cxn ang="T9">
                    <a:pos x="T2" y="T3"/>
                  </a:cxn>
                  <a:cxn ang="T10">
                    <a:pos x="T4" y="T5"/>
                  </a:cxn>
                  <a:cxn ang="T11">
                    <a:pos x="T6" y="T7"/>
                  </a:cxn>
                </a:cxnLst>
                <a:rect l="T12" t="T13" r="T14" b="T15"/>
                <a:pathLst>
                  <a:path w="21600" h="21600">
                    <a:moveTo>
                      <a:pt x="2314" y="8400"/>
                    </a:moveTo>
                    <a:cubicBezTo>
                      <a:pt x="3388" y="4603"/>
                      <a:pt x="6854" y="1982"/>
                      <a:pt x="10800" y="1982"/>
                    </a:cubicBezTo>
                    <a:cubicBezTo>
                      <a:pt x="14745" y="1982"/>
                      <a:pt x="18211" y="4603"/>
                      <a:pt x="19285" y="8400"/>
                    </a:cubicBezTo>
                    <a:lnTo>
                      <a:pt x="21192" y="7860"/>
                    </a:lnTo>
                    <a:cubicBezTo>
                      <a:pt x="19877" y="3210"/>
                      <a:pt x="15632" y="0"/>
                      <a:pt x="10799" y="0"/>
                    </a:cubicBezTo>
                    <a:cubicBezTo>
                      <a:pt x="5967" y="0"/>
                      <a:pt x="1722" y="3210"/>
                      <a:pt x="407" y="7860"/>
                    </a:cubicBezTo>
                    <a:lnTo>
                      <a:pt x="2314" y="8400"/>
                    </a:lnTo>
                    <a:close/>
                  </a:path>
                </a:pathLst>
              </a:cu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34" name="Rectangle 13"/>
              <p:cNvSpPr>
                <a:spLocks noChangeArrowheads="1"/>
              </p:cNvSpPr>
              <p:nvPr/>
            </p:nvSpPr>
            <p:spPr bwMode="auto">
              <a:xfrm>
                <a:off x="3076" y="2908"/>
                <a:ext cx="960" cy="96"/>
              </a:xfrm>
              <a:prstGeom prst="rect">
                <a:avLst/>
              </a:prstGeom>
              <a:gradFill rotWithShape="0">
                <a:gsLst>
                  <a:gs pos="0">
                    <a:srgbClr val="003366"/>
                  </a:gs>
                  <a:gs pos="50000">
                    <a:srgbClr val="FFFFFF"/>
                  </a:gs>
                  <a:gs pos="100000">
                    <a:srgbClr val="003366"/>
                  </a:gs>
                </a:gsLst>
                <a:lin ang="54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35" name="Line 14"/>
              <p:cNvSpPr>
                <a:spLocks noChangeShapeType="1"/>
              </p:cNvSpPr>
              <p:nvPr/>
            </p:nvSpPr>
            <p:spPr bwMode="auto">
              <a:xfrm>
                <a:off x="3412" y="1852"/>
                <a:ext cx="336"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36" name="Line 15"/>
              <p:cNvSpPr>
                <a:spLocks noChangeShapeType="1"/>
              </p:cNvSpPr>
              <p:nvPr/>
            </p:nvSpPr>
            <p:spPr bwMode="auto">
              <a:xfrm flipH="1">
                <a:off x="3412" y="1852"/>
                <a:ext cx="336"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37" name="Line 16"/>
              <p:cNvSpPr>
                <a:spLocks noChangeShapeType="1"/>
              </p:cNvSpPr>
              <p:nvPr/>
            </p:nvSpPr>
            <p:spPr bwMode="auto">
              <a:xfrm flipV="1">
                <a:off x="3412" y="1660"/>
                <a:ext cx="240" cy="336"/>
              </a:xfrm>
              <a:prstGeom prst="line">
                <a:avLst/>
              </a:prstGeom>
              <a:noFill/>
              <a:ln w="50800" cmpd="dbl">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38" name="Line 17"/>
              <p:cNvSpPr>
                <a:spLocks noChangeShapeType="1"/>
              </p:cNvSpPr>
              <p:nvPr/>
            </p:nvSpPr>
            <p:spPr bwMode="auto">
              <a:xfrm>
                <a:off x="3748" y="2716"/>
                <a:ext cx="0" cy="192"/>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39" name="Line 18"/>
              <p:cNvSpPr>
                <a:spLocks noChangeShapeType="1"/>
              </p:cNvSpPr>
              <p:nvPr/>
            </p:nvSpPr>
            <p:spPr bwMode="auto">
              <a:xfrm>
                <a:off x="3412" y="3196"/>
                <a:ext cx="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40" name="Line 19"/>
              <p:cNvSpPr>
                <a:spLocks noChangeShapeType="1"/>
              </p:cNvSpPr>
              <p:nvPr/>
            </p:nvSpPr>
            <p:spPr bwMode="auto">
              <a:xfrm>
                <a:off x="3508" y="3100"/>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41" name="Line 20"/>
              <p:cNvSpPr>
                <a:spLocks noChangeShapeType="1"/>
              </p:cNvSpPr>
              <p:nvPr/>
            </p:nvSpPr>
            <p:spPr bwMode="auto">
              <a:xfrm>
                <a:off x="3892" y="1372"/>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42" name="Line 21"/>
              <p:cNvSpPr>
                <a:spLocks noChangeShapeType="1"/>
              </p:cNvSpPr>
              <p:nvPr/>
            </p:nvSpPr>
            <p:spPr bwMode="auto">
              <a:xfrm>
                <a:off x="3748" y="1852"/>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43" name="Line 22"/>
              <p:cNvSpPr>
                <a:spLocks noChangeShapeType="1"/>
              </p:cNvSpPr>
              <p:nvPr/>
            </p:nvSpPr>
            <p:spPr bwMode="auto">
              <a:xfrm>
                <a:off x="2788" y="1852"/>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44" name="Line 23"/>
              <p:cNvSpPr>
                <a:spLocks noChangeShapeType="1"/>
              </p:cNvSpPr>
              <p:nvPr/>
            </p:nvSpPr>
            <p:spPr bwMode="auto">
              <a:xfrm>
                <a:off x="3748" y="2044"/>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45" name="Line 24"/>
              <p:cNvSpPr>
                <a:spLocks noChangeShapeType="1"/>
              </p:cNvSpPr>
              <p:nvPr/>
            </p:nvSpPr>
            <p:spPr bwMode="auto">
              <a:xfrm>
                <a:off x="2788" y="2044"/>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46" name="Line 25"/>
              <p:cNvSpPr>
                <a:spLocks noChangeShapeType="1"/>
              </p:cNvSpPr>
              <p:nvPr/>
            </p:nvSpPr>
            <p:spPr bwMode="auto">
              <a:xfrm>
                <a:off x="2788" y="2476"/>
                <a:ext cx="158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47" name="Line 26"/>
              <p:cNvSpPr>
                <a:spLocks noChangeShapeType="1"/>
              </p:cNvSpPr>
              <p:nvPr/>
            </p:nvSpPr>
            <p:spPr bwMode="auto">
              <a:xfrm>
                <a:off x="2788" y="3244"/>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48" name="Line 27"/>
              <p:cNvSpPr>
                <a:spLocks noChangeShapeType="1"/>
              </p:cNvSpPr>
              <p:nvPr/>
            </p:nvSpPr>
            <p:spPr bwMode="auto">
              <a:xfrm>
                <a:off x="3508" y="3244"/>
                <a:ext cx="38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49" name="Line 28"/>
              <p:cNvSpPr>
                <a:spLocks noChangeShapeType="1"/>
              </p:cNvSpPr>
              <p:nvPr/>
            </p:nvSpPr>
            <p:spPr bwMode="auto">
              <a:xfrm>
                <a:off x="2788" y="2044"/>
                <a:ext cx="0" cy="1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50" name="Line 29"/>
              <p:cNvSpPr>
                <a:spLocks noChangeShapeType="1"/>
              </p:cNvSpPr>
              <p:nvPr/>
            </p:nvSpPr>
            <p:spPr bwMode="auto">
              <a:xfrm flipH="1">
                <a:off x="2788" y="1344"/>
                <a:ext cx="1" cy="5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51" name="Line 30"/>
              <p:cNvSpPr>
                <a:spLocks noChangeShapeType="1"/>
              </p:cNvSpPr>
              <p:nvPr/>
            </p:nvSpPr>
            <p:spPr bwMode="auto">
              <a:xfrm>
                <a:off x="4372" y="1372"/>
                <a:ext cx="0"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52" name="Line 31"/>
              <p:cNvSpPr>
                <a:spLocks noChangeShapeType="1"/>
              </p:cNvSpPr>
              <p:nvPr/>
            </p:nvSpPr>
            <p:spPr bwMode="auto">
              <a:xfrm>
                <a:off x="4372" y="2044"/>
                <a:ext cx="0" cy="6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53" name="Line 32"/>
              <p:cNvSpPr>
                <a:spLocks noChangeShapeType="1"/>
              </p:cNvSpPr>
              <p:nvPr/>
            </p:nvSpPr>
            <p:spPr bwMode="auto">
              <a:xfrm>
                <a:off x="3748" y="2716"/>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54" name="Line 33"/>
              <p:cNvSpPr>
                <a:spLocks noChangeShapeType="1"/>
              </p:cNvSpPr>
              <p:nvPr/>
            </p:nvSpPr>
            <p:spPr bwMode="auto">
              <a:xfrm>
                <a:off x="4372" y="295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55" name="Line 34"/>
              <p:cNvSpPr>
                <a:spLocks noChangeShapeType="1"/>
              </p:cNvSpPr>
              <p:nvPr/>
            </p:nvSpPr>
            <p:spPr bwMode="auto">
              <a:xfrm>
                <a:off x="2788" y="2956"/>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56" name="Line 35"/>
              <p:cNvSpPr>
                <a:spLocks noChangeShapeType="1"/>
              </p:cNvSpPr>
              <p:nvPr/>
            </p:nvSpPr>
            <p:spPr bwMode="auto">
              <a:xfrm>
                <a:off x="4036" y="2956"/>
                <a:ext cx="3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57" name="Line 36"/>
              <p:cNvSpPr>
                <a:spLocks noChangeShapeType="1"/>
              </p:cNvSpPr>
              <p:nvPr/>
            </p:nvSpPr>
            <p:spPr bwMode="auto">
              <a:xfrm>
                <a:off x="4132" y="3244"/>
                <a:ext cx="2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58" name="Line 37"/>
              <p:cNvSpPr>
                <a:spLocks noChangeShapeType="1"/>
              </p:cNvSpPr>
              <p:nvPr/>
            </p:nvSpPr>
            <p:spPr bwMode="auto">
              <a:xfrm flipV="1">
                <a:off x="3892" y="3148"/>
                <a:ext cx="24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59" name="Line 38"/>
              <p:cNvSpPr>
                <a:spLocks noChangeShapeType="1"/>
              </p:cNvSpPr>
              <p:nvPr/>
            </p:nvSpPr>
            <p:spPr bwMode="auto">
              <a:xfrm flipH="1">
                <a:off x="3316" y="988"/>
                <a:ext cx="528" cy="288"/>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60" name="Line 39"/>
              <p:cNvSpPr>
                <a:spLocks noChangeShapeType="1"/>
              </p:cNvSpPr>
              <p:nvPr/>
            </p:nvSpPr>
            <p:spPr bwMode="auto">
              <a:xfrm flipH="1">
                <a:off x="3268" y="1036"/>
                <a:ext cx="624" cy="336"/>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61" name="Line 40"/>
              <p:cNvSpPr>
                <a:spLocks noChangeShapeType="1"/>
              </p:cNvSpPr>
              <p:nvPr/>
            </p:nvSpPr>
            <p:spPr bwMode="auto">
              <a:xfrm flipH="1">
                <a:off x="3316" y="1084"/>
                <a:ext cx="624" cy="336"/>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62" name="Oval 41"/>
              <p:cNvSpPr>
                <a:spLocks noChangeArrowheads="1"/>
              </p:cNvSpPr>
              <p:nvPr/>
            </p:nvSpPr>
            <p:spPr bwMode="auto">
              <a:xfrm>
                <a:off x="3892" y="3218"/>
                <a:ext cx="58" cy="74"/>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63" name="Oval 42"/>
              <p:cNvSpPr>
                <a:spLocks noChangeArrowheads="1"/>
              </p:cNvSpPr>
              <p:nvPr/>
            </p:nvSpPr>
            <p:spPr bwMode="auto">
              <a:xfrm>
                <a:off x="3412" y="2293"/>
                <a:ext cx="288" cy="288"/>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64" name="Text Box 43"/>
              <p:cNvSpPr txBox="1">
                <a:spLocks noChangeArrowheads="1"/>
              </p:cNvSpPr>
              <p:nvPr/>
            </p:nvSpPr>
            <p:spPr bwMode="auto">
              <a:xfrm>
                <a:off x="3412" y="2292"/>
                <a:ext cx="336"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90000"/>
                  </a:lnSpc>
                  <a:spcBef>
                    <a:spcPct val="50000"/>
                  </a:spcBef>
                </a:pPr>
                <a:r>
                  <a:rPr kumimoji="0" lang="en-US" altLang="zh-CN">
                    <a:solidFill>
                      <a:srgbClr val="0000FF"/>
                    </a:solidFill>
                    <a:ea typeface="宋体" panose="02010600030101010101" pitchFamily="2" charset="-122"/>
                  </a:rPr>
                  <a:t>U</a:t>
                </a:r>
              </a:p>
            </p:txBody>
          </p:sp>
          <p:sp>
            <p:nvSpPr>
              <p:cNvPr id="34865" name="Oval 44"/>
              <p:cNvSpPr>
                <a:spLocks noChangeArrowheads="1"/>
              </p:cNvSpPr>
              <p:nvPr/>
            </p:nvSpPr>
            <p:spPr bwMode="auto">
              <a:xfrm>
                <a:off x="4228" y="2140"/>
                <a:ext cx="288" cy="288"/>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66" name="Text Box 45"/>
              <p:cNvSpPr txBox="1">
                <a:spLocks noChangeArrowheads="1"/>
              </p:cNvSpPr>
              <p:nvPr/>
            </p:nvSpPr>
            <p:spPr bwMode="auto">
              <a:xfrm>
                <a:off x="4227" y="2101"/>
                <a:ext cx="337"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en-US" altLang="zh-CN">
                    <a:solidFill>
                      <a:srgbClr val="0000FF"/>
                    </a:solidFill>
                    <a:ea typeface="宋体" panose="02010600030101010101" pitchFamily="2" charset="-122"/>
                  </a:rPr>
                  <a:t>G</a:t>
                </a:r>
              </a:p>
            </p:txBody>
          </p:sp>
          <p:sp>
            <p:nvSpPr>
              <p:cNvPr id="34867" name="Oval 46"/>
              <p:cNvSpPr>
                <a:spLocks noChangeArrowheads="1"/>
              </p:cNvSpPr>
              <p:nvPr/>
            </p:nvSpPr>
            <p:spPr bwMode="auto">
              <a:xfrm>
                <a:off x="3364" y="1804"/>
                <a:ext cx="73" cy="73"/>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68" name="Oval 47"/>
              <p:cNvSpPr>
                <a:spLocks noChangeArrowheads="1"/>
              </p:cNvSpPr>
              <p:nvPr/>
            </p:nvSpPr>
            <p:spPr bwMode="auto">
              <a:xfrm>
                <a:off x="3364" y="1996"/>
                <a:ext cx="73" cy="73"/>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69" name="Oval 48"/>
              <p:cNvSpPr>
                <a:spLocks noChangeArrowheads="1"/>
              </p:cNvSpPr>
              <p:nvPr/>
            </p:nvSpPr>
            <p:spPr bwMode="auto">
              <a:xfrm>
                <a:off x="3364" y="2188"/>
                <a:ext cx="73" cy="73"/>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70" name="Oval 49"/>
              <p:cNvSpPr>
                <a:spLocks noChangeArrowheads="1"/>
              </p:cNvSpPr>
              <p:nvPr/>
            </p:nvSpPr>
            <p:spPr bwMode="auto">
              <a:xfrm>
                <a:off x="4074" y="3218"/>
                <a:ext cx="58" cy="74"/>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71" name="Oval 50"/>
              <p:cNvSpPr>
                <a:spLocks noChangeArrowheads="1"/>
              </p:cNvSpPr>
              <p:nvPr/>
            </p:nvSpPr>
            <p:spPr bwMode="auto">
              <a:xfrm>
                <a:off x="3700" y="1804"/>
                <a:ext cx="73" cy="73"/>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72" name="Oval 51"/>
              <p:cNvSpPr>
                <a:spLocks noChangeArrowheads="1"/>
              </p:cNvSpPr>
              <p:nvPr/>
            </p:nvSpPr>
            <p:spPr bwMode="auto">
              <a:xfrm>
                <a:off x="3700" y="1996"/>
                <a:ext cx="73" cy="73"/>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73" name="Oval 52"/>
              <p:cNvSpPr>
                <a:spLocks noChangeArrowheads="1"/>
              </p:cNvSpPr>
              <p:nvPr/>
            </p:nvSpPr>
            <p:spPr bwMode="auto">
              <a:xfrm>
                <a:off x="3700" y="2188"/>
                <a:ext cx="73" cy="73"/>
              </a:xfrm>
              <a:prstGeom prst="ellipse">
                <a:avLst/>
              </a:prstGeom>
              <a:solidFill>
                <a:srgbClr val="EAEA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74" name="Line 53"/>
              <p:cNvSpPr>
                <a:spLocks noChangeShapeType="1"/>
              </p:cNvSpPr>
              <p:nvPr/>
            </p:nvSpPr>
            <p:spPr bwMode="auto">
              <a:xfrm flipV="1">
                <a:off x="3748" y="1660"/>
                <a:ext cx="240" cy="336"/>
              </a:xfrm>
              <a:prstGeom prst="line">
                <a:avLst/>
              </a:prstGeom>
              <a:noFill/>
              <a:ln w="50800" cmpd="dbl">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75" name="Line 54"/>
              <p:cNvSpPr>
                <a:spLocks noChangeShapeType="1"/>
              </p:cNvSpPr>
              <p:nvPr/>
            </p:nvSpPr>
            <p:spPr bwMode="auto">
              <a:xfrm>
                <a:off x="3604" y="1708"/>
                <a:ext cx="336" cy="0"/>
              </a:xfrm>
              <a:prstGeom prst="line">
                <a:avLst/>
              </a:prstGeom>
              <a:noFill/>
              <a:ln w="76200" cmpd="tri">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76" name="Line 55"/>
              <p:cNvSpPr>
                <a:spLocks noChangeShapeType="1"/>
              </p:cNvSpPr>
              <p:nvPr/>
            </p:nvSpPr>
            <p:spPr bwMode="auto">
              <a:xfrm>
                <a:off x="3892" y="1228"/>
                <a:ext cx="0" cy="240"/>
              </a:xfrm>
              <a:prstGeom prst="line">
                <a:avLst/>
              </a:prstGeom>
              <a:noFill/>
              <a:ln w="7620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77" name="Line 56"/>
              <p:cNvSpPr>
                <a:spLocks noChangeShapeType="1"/>
              </p:cNvSpPr>
              <p:nvPr/>
            </p:nvSpPr>
            <p:spPr bwMode="auto">
              <a:xfrm>
                <a:off x="2789" y="1344"/>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34826" name="Object 57"/>
            <p:cNvGraphicFramePr>
              <a:graphicFrameLocks noChangeAspect="1"/>
            </p:cNvGraphicFramePr>
            <p:nvPr/>
          </p:nvGraphicFramePr>
          <p:xfrm>
            <a:off x="2307" y="2127"/>
            <a:ext cx="204" cy="204"/>
          </p:xfrm>
          <a:graphic>
            <a:graphicData uri="http://schemas.openxmlformats.org/presentationml/2006/ole">
              <mc:AlternateContent xmlns:mc="http://schemas.openxmlformats.org/markup-compatibility/2006">
                <mc:Choice xmlns:v="urn:schemas-microsoft-com:vml" Requires="v">
                  <p:oleObj spid="_x0000_s34894" name="公式" r:id="rId4" imgW="164885" imgH="164885" progId="Equation.3">
                    <p:embed/>
                  </p:oleObj>
                </mc:Choice>
                <mc:Fallback>
                  <p:oleObj name="公式" r:id="rId4" imgW="164885" imgH="164885" progId="Equation.3">
                    <p:embed/>
                    <p:pic>
                      <p:nvPicPr>
                        <p:cNvPr id="0"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7" y="2127"/>
                          <a:ext cx="204"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7" name="Object 58"/>
            <p:cNvGraphicFramePr>
              <a:graphicFrameLocks noChangeAspect="1"/>
            </p:cNvGraphicFramePr>
            <p:nvPr/>
          </p:nvGraphicFramePr>
          <p:xfrm>
            <a:off x="1165" y="2061"/>
            <a:ext cx="221" cy="205"/>
          </p:xfrm>
          <a:graphic>
            <a:graphicData uri="http://schemas.openxmlformats.org/presentationml/2006/ole">
              <mc:AlternateContent xmlns:mc="http://schemas.openxmlformats.org/markup-compatibility/2006">
                <mc:Choice xmlns:v="urn:schemas-microsoft-com:vml" Requires="v">
                  <p:oleObj spid="_x0000_s34895" name="公式" r:id="rId6" imgW="177492" imgH="164814" progId="Equation.3">
                    <p:embed/>
                  </p:oleObj>
                </mc:Choice>
                <mc:Fallback>
                  <p:oleObj name="公式" r:id="rId6" imgW="177492" imgH="164814" progId="Equation.3">
                    <p:embed/>
                    <p:pic>
                      <p:nvPicPr>
                        <p:cNvPr id="0" name="Object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5" y="2061"/>
                          <a:ext cx="221"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828" name="Group 59"/>
            <p:cNvGrpSpPr>
              <a:grpSpLocks/>
            </p:cNvGrpSpPr>
            <p:nvPr/>
          </p:nvGrpSpPr>
          <p:grpSpPr bwMode="auto">
            <a:xfrm>
              <a:off x="1802" y="2312"/>
              <a:ext cx="192" cy="56"/>
              <a:chOff x="3237" y="3629"/>
              <a:chExt cx="192" cy="56"/>
            </a:xfrm>
          </p:grpSpPr>
          <p:sp>
            <p:nvSpPr>
              <p:cNvPr id="34829" name="Oval 60"/>
              <p:cNvSpPr>
                <a:spLocks noChangeArrowheads="1"/>
              </p:cNvSpPr>
              <p:nvPr/>
            </p:nvSpPr>
            <p:spPr bwMode="auto">
              <a:xfrm>
                <a:off x="3237" y="3629"/>
                <a:ext cx="56" cy="56"/>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30" name="Line 61"/>
              <p:cNvSpPr>
                <a:spLocks noChangeShapeType="1"/>
              </p:cNvSpPr>
              <p:nvPr/>
            </p:nvSpPr>
            <p:spPr bwMode="auto">
              <a:xfrm flipV="1">
                <a:off x="3273" y="3657"/>
                <a:ext cx="156" cy="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24990" name="Rectangle 62"/>
          <p:cNvSpPr>
            <a:spLocks noChangeArrowheads="1"/>
          </p:cNvSpPr>
          <p:nvPr/>
        </p:nvSpPr>
        <p:spPr bwMode="auto">
          <a:xfrm>
            <a:off x="839416" y="908720"/>
            <a:ext cx="295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rgbClr val="0000FF"/>
                </a:solidFill>
              </a:rPr>
              <a:t>（</a:t>
            </a:r>
            <a:r>
              <a:rPr lang="en-US" altLang="zh-CN" dirty="0">
                <a:solidFill>
                  <a:srgbClr val="0000FF"/>
                </a:solidFill>
              </a:rPr>
              <a:t>1887</a:t>
            </a:r>
            <a:r>
              <a:rPr lang="zh-CN" altLang="en-US" dirty="0">
                <a:solidFill>
                  <a:srgbClr val="0000FF"/>
                </a:solidFill>
              </a:rPr>
              <a:t>年，赫兹）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wipe(left)">
                                      <p:cBhvr>
                                        <p:cTn id="7" dur="500"/>
                                        <p:tgtEl>
                                          <p:spTgt spid="124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90"/>
                                        </p:tgtEl>
                                        <p:attrNameLst>
                                          <p:attrName>style.visibility</p:attrName>
                                        </p:attrNameLst>
                                      </p:cBhvr>
                                      <p:to>
                                        <p:strVal val="visible"/>
                                      </p:to>
                                    </p:set>
                                    <p:animEffect transition="in" filter="wipe(left)">
                                      <p:cBhvr>
                                        <p:cTn id="12" dur="500"/>
                                        <p:tgtEl>
                                          <p:spTgt spid="124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933"/>
                                        </p:tgtEl>
                                        <p:attrNameLst>
                                          <p:attrName>style.visibility</p:attrName>
                                        </p:attrNameLst>
                                      </p:cBhvr>
                                      <p:to>
                                        <p:strVal val="visible"/>
                                      </p:to>
                                    </p:set>
                                    <p:animEffect transition="in" filter="wipe(left)">
                                      <p:cBhvr>
                                        <p:cTn id="17" dur="500"/>
                                        <p:tgtEl>
                                          <p:spTgt spid="1249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24931"/>
                                        </p:tgtEl>
                                        <p:attrNameLst>
                                          <p:attrName>style.visibility</p:attrName>
                                        </p:attrNameLst>
                                      </p:cBhvr>
                                      <p:to>
                                        <p:strVal val="visible"/>
                                      </p:to>
                                    </p:set>
                                    <p:animEffect transition="in" filter="blinds(vertical)">
                                      <p:cBhvr>
                                        <p:cTn id="22" dur="500"/>
                                        <p:tgtEl>
                                          <p:spTgt spid="1249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4934"/>
                                        </p:tgtEl>
                                        <p:attrNameLst>
                                          <p:attrName>style.visibility</p:attrName>
                                        </p:attrNameLst>
                                      </p:cBhvr>
                                      <p:to>
                                        <p:strVal val="visible"/>
                                      </p:to>
                                    </p:set>
                                    <p:animEffect transition="in" filter="wipe(left)">
                                      <p:cBhvr>
                                        <p:cTn id="27" dur="500"/>
                                        <p:tgtEl>
                                          <p:spTgt spid="1249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124936"/>
                                        </p:tgtEl>
                                        <p:attrNameLst>
                                          <p:attrName>style.visibility</p:attrName>
                                        </p:attrNameLst>
                                      </p:cBhvr>
                                      <p:to>
                                        <p:strVal val="visible"/>
                                      </p:to>
                                    </p:set>
                                    <p:animEffect transition="in" filter="blinds(vertical)">
                                      <p:cBhvr>
                                        <p:cTn id="32" dur="500"/>
                                        <p:tgtEl>
                                          <p:spTgt spid="1249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4935"/>
                                        </p:tgtEl>
                                        <p:attrNameLst>
                                          <p:attrName>style.visibility</p:attrName>
                                        </p:attrNameLst>
                                      </p:cBhvr>
                                      <p:to>
                                        <p:strVal val="visible"/>
                                      </p:to>
                                    </p:set>
                                    <p:animEffect transition="in" filter="wipe(up)">
                                      <p:cBhvr>
                                        <p:cTn id="37" dur="500"/>
                                        <p:tgtEl>
                                          <p:spTgt spid="124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utoUpdateAnimBg="0"/>
      <p:bldP spid="124933" grpId="0" autoUpdateAnimBg="0"/>
      <p:bldP spid="124934" grpId="0"/>
      <p:bldP spid="124935" grpId="0" autoUpdateAnimBg="0"/>
      <p:bldP spid="12499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191344" y="11087"/>
            <a:ext cx="365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光电效应的实验规律：</a:t>
            </a:r>
          </a:p>
        </p:txBody>
      </p:sp>
      <p:sp>
        <p:nvSpPr>
          <p:cNvPr id="125955" name="Text Box 3"/>
          <p:cNvSpPr txBox="1">
            <a:spLocks noChangeArrowheads="1"/>
          </p:cNvSpPr>
          <p:nvPr/>
        </p:nvSpPr>
        <p:spPr bwMode="auto">
          <a:xfrm>
            <a:off x="1199456" y="1266037"/>
            <a:ext cx="10992544"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10000"/>
              </a:lnSpc>
            </a:pPr>
            <a:r>
              <a:rPr lang="zh-CN" altLang="en-US" dirty="0"/>
              <a:t>         对于某种金属，只有当入射光的频率</a:t>
            </a:r>
            <a:r>
              <a:rPr lang="en-US" altLang="zh-CN" i="1" dirty="0"/>
              <a:t>ν</a:t>
            </a:r>
            <a:r>
              <a:rPr lang="zh-CN" altLang="en-US" dirty="0"/>
              <a:t>大于一定的频率</a:t>
            </a:r>
            <a:r>
              <a:rPr lang="en-US" altLang="zh-CN" i="1" dirty="0"/>
              <a:t>ν</a:t>
            </a:r>
            <a:r>
              <a:rPr lang="en-US" altLang="zh-CN" baseline="-25000" dirty="0"/>
              <a:t>0</a:t>
            </a:r>
            <a:r>
              <a:rPr lang="zh-CN" altLang="en-US" dirty="0"/>
              <a:t>时，才会产生光电效应。频率</a:t>
            </a:r>
            <a:r>
              <a:rPr lang="en-US" altLang="zh-CN" i="1" dirty="0"/>
              <a:t>ν</a:t>
            </a:r>
            <a:r>
              <a:rPr lang="en-US" altLang="zh-CN" baseline="-25000" dirty="0"/>
              <a:t>0</a:t>
            </a:r>
            <a:r>
              <a:rPr lang="en-US" altLang="zh-CN" i="1" baseline="-25000" dirty="0"/>
              <a:t> </a:t>
            </a:r>
            <a:r>
              <a:rPr lang="zh-CN" altLang="en-US" dirty="0"/>
              <a:t>称为该金属的</a:t>
            </a:r>
            <a:r>
              <a:rPr lang="zh-CN" altLang="en-US" dirty="0">
                <a:solidFill>
                  <a:srgbClr val="0000FF"/>
                </a:solidFill>
              </a:rPr>
              <a:t>截止频率</a:t>
            </a:r>
            <a:r>
              <a:rPr lang="zh-CN" altLang="en-US" dirty="0"/>
              <a:t>。</a:t>
            </a:r>
            <a:r>
              <a:rPr kumimoji="0" lang="zh-CN" altLang="en-US" dirty="0"/>
              <a:t>截止频率与</a:t>
            </a:r>
            <a:r>
              <a:rPr kumimoji="0" lang="zh-CN" altLang="en-US" dirty="0">
                <a:solidFill>
                  <a:srgbClr val="0000FF"/>
                </a:solidFill>
              </a:rPr>
              <a:t>材料有关</a:t>
            </a:r>
            <a:r>
              <a:rPr kumimoji="0" lang="zh-CN" altLang="en-US" dirty="0"/>
              <a:t>与</a:t>
            </a:r>
            <a:r>
              <a:rPr kumimoji="0" lang="zh-CN" altLang="en-US" dirty="0">
                <a:solidFill>
                  <a:srgbClr val="0000FF"/>
                </a:solidFill>
              </a:rPr>
              <a:t>光强无关</a:t>
            </a:r>
            <a:r>
              <a:rPr kumimoji="0" lang="zh-CN" altLang="en-US" dirty="0"/>
              <a:t> </a:t>
            </a:r>
            <a:r>
              <a:rPr lang="zh-CN" altLang="en-US" dirty="0"/>
              <a:t>。</a:t>
            </a:r>
          </a:p>
        </p:txBody>
      </p:sp>
      <p:sp>
        <p:nvSpPr>
          <p:cNvPr id="125956" name="Rectangle 4"/>
          <p:cNvSpPr>
            <a:spLocks noChangeArrowheads="1"/>
          </p:cNvSpPr>
          <p:nvPr/>
        </p:nvSpPr>
        <p:spPr bwMode="auto">
          <a:xfrm>
            <a:off x="263352" y="692696"/>
            <a:ext cx="4059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dirty="0"/>
              <a:t>1</a:t>
            </a:r>
            <a:r>
              <a:rPr lang="zh-CN" altLang="en-US" dirty="0"/>
              <a:t>、截止频率（红限频率）：</a:t>
            </a:r>
          </a:p>
        </p:txBody>
      </p:sp>
      <p:grpSp>
        <p:nvGrpSpPr>
          <p:cNvPr id="125957" name="Group 5"/>
          <p:cNvGrpSpPr>
            <a:grpSpLocks/>
          </p:cNvGrpSpPr>
          <p:nvPr/>
        </p:nvGrpSpPr>
        <p:grpSpPr bwMode="auto">
          <a:xfrm>
            <a:off x="2560638" y="2403475"/>
            <a:ext cx="6942137" cy="1166813"/>
            <a:chOff x="625" y="1402"/>
            <a:chExt cx="4373" cy="782"/>
          </a:xfrm>
        </p:grpSpPr>
        <p:sp>
          <p:nvSpPr>
            <p:cNvPr id="35869" name="Rectangle 6"/>
            <p:cNvSpPr>
              <a:spLocks noChangeArrowheads="1"/>
            </p:cNvSpPr>
            <p:nvPr/>
          </p:nvSpPr>
          <p:spPr bwMode="auto">
            <a:xfrm>
              <a:off x="625" y="1402"/>
              <a:ext cx="4368" cy="782"/>
            </a:xfrm>
            <a:prstGeom prst="rect">
              <a:avLst/>
            </a:prstGeom>
            <a:noFill/>
            <a:ln w="22225">
              <a:solidFill>
                <a:srgbClr val="008080"/>
              </a:solidFill>
              <a:miter lim="800000"/>
              <a:headEnd/>
              <a:tailEnd type="none" w="sm" len="lg"/>
            </a:ln>
            <a:effectLst/>
            <a:extLst>
              <a:ext uri="{909E8E84-426E-40DD-AFC4-6F175D3DCCD1}">
                <a14:hiddenFill xmlns:a14="http://schemas.microsoft.com/office/drawing/2010/main">
                  <a:solidFill>
                    <a:srgbClr val="C9E4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870" name="Line 7"/>
            <p:cNvSpPr>
              <a:spLocks noChangeShapeType="1"/>
            </p:cNvSpPr>
            <p:nvPr/>
          </p:nvSpPr>
          <p:spPr bwMode="auto">
            <a:xfrm>
              <a:off x="625" y="1738"/>
              <a:ext cx="4371" cy="0"/>
            </a:xfrm>
            <a:prstGeom prst="line">
              <a:avLst/>
            </a:prstGeom>
            <a:noFill/>
            <a:ln w="952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71" name="Line 8"/>
            <p:cNvSpPr>
              <a:spLocks noChangeShapeType="1"/>
            </p:cNvSpPr>
            <p:nvPr/>
          </p:nvSpPr>
          <p:spPr bwMode="auto">
            <a:xfrm>
              <a:off x="1729" y="1402"/>
              <a:ext cx="0" cy="782"/>
            </a:xfrm>
            <a:prstGeom prst="line">
              <a:avLst/>
            </a:prstGeom>
            <a:noFill/>
            <a:ln w="952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72" name="Text Box 9"/>
            <p:cNvSpPr txBox="1">
              <a:spLocks noChangeArrowheads="1"/>
            </p:cNvSpPr>
            <p:nvPr/>
          </p:nvSpPr>
          <p:spPr bwMode="auto">
            <a:xfrm>
              <a:off x="847" y="1435"/>
              <a:ext cx="768"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zh-CN" altLang="en-US"/>
                <a:t>金    属</a:t>
              </a:r>
            </a:p>
          </p:txBody>
        </p:sp>
        <p:sp>
          <p:nvSpPr>
            <p:cNvPr id="35873" name="Text Box 10"/>
            <p:cNvSpPr txBox="1">
              <a:spLocks noChangeArrowheads="1"/>
            </p:cNvSpPr>
            <p:nvPr/>
          </p:nvSpPr>
          <p:spPr bwMode="auto">
            <a:xfrm>
              <a:off x="755" y="1739"/>
              <a:ext cx="935"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zh-CN" altLang="en-US"/>
                <a:t>截止频率</a:t>
              </a:r>
            </a:p>
          </p:txBody>
        </p:sp>
        <p:graphicFrame>
          <p:nvGraphicFramePr>
            <p:cNvPr id="35874" name="Object 11"/>
            <p:cNvGraphicFramePr>
              <a:graphicFrameLocks noChangeAspect="1"/>
            </p:cNvGraphicFramePr>
            <p:nvPr/>
          </p:nvGraphicFramePr>
          <p:xfrm>
            <a:off x="964" y="1988"/>
            <a:ext cx="484" cy="180"/>
          </p:xfrm>
          <a:graphic>
            <a:graphicData uri="http://schemas.openxmlformats.org/presentationml/2006/ole">
              <mc:AlternateContent xmlns:mc="http://schemas.openxmlformats.org/markup-compatibility/2006">
                <mc:Choice xmlns:v="urn:schemas-microsoft-com:vml" Requires="v">
                  <p:oleObj spid="_x0000_s35957" name="公式" r:id="rId3" imgW="494870" imgH="203024" progId="Equation.3">
                    <p:embed/>
                  </p:oleObj>
                </mc:Choice>
                <mc:Fallback>
                  <p:oleObj name="公式" r:id="rId3" imgW="494870" imgH="203024"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 y="1988"/>
                          <a:ext cx="48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75" name="Line 12"/>
            <p:cNvSpPr>
              <a:spLocks noChangeShapeType="1"/>
            </p:cNvSpPr>
            <p:nvPr/>
          </p:nvSpPr>
          <p:spPr bwMode="auto">
            <a:xfrm>
              <a:off x="2401" y="1402"/>
              <a:ext cx="0" cy="782"/>
            </a:xfrm>
            <a:prstGeom prst="line">
              <a:avLst/>
            </a:prstGeom>
            <a:noFill/>
            <a:ln w="952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76" name="Line 13"/>
            <p:cNvSpPr>
              <a:spLocks noChangeShapeType="1"/>
            </p:cNvSpPr>
            <p:nvPr/>
          </p:nvSpPr>
          <p:spPr bwMode="auto">
            <a:xfrm>
              <a:off x="3073" y="1402"/>
              <a:ext cx="0" cy="782"/>
            </a:xfrm>
            <a:prstGeom prst="line">
              <a:avLst/>
            </a:prstGeom>
            <a:noFill/>
            <a:ln w="952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77" name="Line 14"/>
            <p:cNvSpPr>
              <a:spLocks noChangeShapeType="1"/>
            </p:cNvSpPr>
            <p:nvPr/>
          </p:nvSpPr>
          <p:spPr bwMode="auto">
            <a:xfrm>
              <a:off x="3745" y="1402"/>
              <a:ext cx="0" cy="782"/>
            </a:xfrm>
            <a:prstGeom prst="line">
              <a:avLst/>
            </a:prstGeom>
            <a:noFill/>
            <a:ln w="952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78" name="Line 15"/>
            <p:cNvSpPr>
              <a:spLocks noChangeShapeType="1"/>
            </p:cNvSpPr>
            <p:nvPr/>
          </p:nvSpPr>
          <p:spPr bwMode="auto">
            <a:xfrm>
              <a:off x="4417" y="1402"/>
              <a:ext cx="0" cy="782"/>
            </a:xfrm>
            <a:prstGeom prst="line">
              <a:avLst/>
            </a:prstGeom>
            <a:noFill/>
            <a:ln w="952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79" name="Text Box 16"/>
            <p:cNvSpPr txBox="1">
              <a:spLocks noChangeArrowheads="1"/>
            </p:cNvSpPr>
            <p:nvPr/>
          </p:nvSpPr>
          <p:spPr bwMode="auto">
            <a:xfrm>
              <a:off x="1766" y="1794"/>
              <a:ext cx="1056"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en-US" altLang="zh-CN" b="0"/>
                <a:t>4.545</a:t>
              </a:r>
            </a:p>
          </p:txBody>
        </p:sp>
        <p:sp>
          <p:nvSpPr>
            <p:cNvPr id="35880" name="Text Box 17"/>
            <p:cNvSpPr txBox="1">
              <a:spLocks noChangeArrowheads="1"/>
            </p:cNvSpPr>
            <p:nvPr/>
          </p:nvSpPr>
          <p:spPr bwMode="auto">
            <a:xfrm>
              <a:off x="2504" y="1794"/>
              <a:ext cx="475"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en-US" altLang="zh-CN" b="0"/>
                <a:t>5.50</a:t>
              </a:r>
            </a:p>
          </p:txBody>
        </p:sp>
        <p:sp>
          <p:nvSpPr>
            <p:cNvPr id="35881" name="Text Box 18"/>
            <p:cNvSpPr txBox="1">
              <a:spLocks noChangeArrowheads="1"/>
            </p:cNvSpPr>
            <p:nvPr/>
          </p:nvSpPr>
          <p:spPr bwMode="auto">
            <a:xfrm>
              <a:off x="3109" y="1794"/>
              <a:ext cx="627"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en-US" altLang="zh-CN" b="0"/>
                <a:t>8.065</a:t>
              </a:r>
            </a:p>
          </p:txBody>
        </p:sp>
        <p:sp>
          <p:nvSpPr>
            <p:cNvPr id="35882" name="Text Box 19"/>
            <p:cNvSpPr txBox="1">
              <a:spLocks noChangeArrowheads="1"/>
            </p:cNvSpPr>
            <p:nvPr/>
          </p:nvSpPr>
          <p:spPr bwMode="auto">
            <a:xfrm>
              <a:off x="3825" y="1801"/>
              <a:ext cx="597"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en-US" altLang="zh-CN" b="0"/>
                <a:t>11.53</a:t>
              </a:r>
            </a:p>
          </p:txBody>
        </p:sp>
        <p:sp>
          <p:nvSpPr>
            <p:cNvPr id="35883" name="Text Box 20"/>
            <p:cNvSpPr txBox="1">
              <a:spLocks noChangeArrowheads="1"/>
            </p:cNvSpPr>
            <p:nvPr/>
          </p:nvSpPr>
          <p:spPr bwMode="auto">
            <a:xfrm>
              <a:off x="1873" y="1402"/>
              <a:ext cx="3125"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kumimoji="0" lang="zh-CN" altLang="en-US"/>
                <a:t>铯          钠           锌          铱         铂</a:t>
              </a:r>
            </a:p>
          </p:txBody>
        </p:sp>
        <p:sp>
          <p:nvSpPr>
            <p:cNvPr id="35884" name="Text Box 21"/>
            <p:cNvSpPr txBox="1">
              <a:spLocks noChangeArrowheads="1"/>
            </p:cNvSpPr>
            <p:nvPr/>
          </p:nvSpPr>
          <p:spPr bwMode="auto">
            <a:xfrm>
              <a:off x="4358" y="1794"/>
              <a:ext cx="608"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zh-CN" altLang="en-US" b="0"/>
                <a:t> </a:t>
              </a:r>
              <a:r>
                <a:rPr kumimoji="0" lang="en-US" altLang="zh-CN" b="0"/>
                <a:t>19.29</a:t>
              </a:r>
            </a:p>
          </p:txBody>
        </p:sp>
      </p:grpSp>
      <p:sp>
        <p:nvSpPr>
          <p:cNvPr id="125974" name="Text Box 22"/>
          <p:cNvSpPr txBox="1">
            <a:spLocks noChangeArrowheads="1"/>
          </p:cNvSpPr>
          <p:nvPr/>
        </p:nvSpPr>
        <p:spPr bwMode="auto">
          <a:xfrm>
            <a:off x="767408" y="4869160"/>
            <a:ext cx="5976664"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10000"/>
              </a:lnSpc>
            </a:pPr>
            <a:r>
              <a:rPr lang="zh-CN" altLang="en-US" dirty="0"/>
              <a:t>       当</a:t>
            </a:r>
            <a:r>
              <a:rPr lang="en-US" altLang="zh-CN" i="1" dirty="0"/>
              <a:t>ν&gt;ν</a:t>
            </a:r>
            <a:r>
              <a:rPr lang="en-US" altLang="zh-CN" baseline="-25000" dirty="0"/>
              <a:t>0</a:t>
            </a:r>
            <a:r>
              <a:rPr lang="en-US" altLang="zh-CN" i="1" dirty="0"/>
              <a:t> </a:t>
            </a:r>
            <a:r>
              <a:rPr lang="zh-CN" altLang="en-US" dirty="0"/>
              <a:t>时，光电流随加速电压的增大而增大，最后趋于饱和。</a:t>
            </a:r>
            <a:endParaRPr lang="zh-CN" altLang="en-US" b="0" dirty="0"/>
          </a:p>
        </p:txBody>
      </p:sp>
      <p:sp>
        <p:nvSpPr>
          <p:cNvPr id="125975" name="Rectangle 23"/>
          <p:cNvSpPr>
            <a:spLocks noChangeArrowheads="1"/>
          </p:cNvSpPr>
          <p:nvPr/>
        </p:nvSpPr>
        <p:spPr bwMode="auto">
          <a:xfrm>
            <a:off x="479376" y="4293096"/>
            <a:ext cx="248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dirty="0"/>
              <a:t>2</a:t>
            </a:r>
            <a:r>
              <a:rPr lang="zh-CN" altLang="en-US" dirty="0"/>
              <a:t>、饱和电流</a:t>
            </a:r>
            <a:r>
              <a:rPr lang="en-US" altLang="zh-CN" dirty="0"/>
              <a:t>:</a:t>
            </a:r>
          </a:p>
        </p:txBody>
      </p:sp>
      <p:grpSp>
        <p:nvGrpSpPr>
          <p:cNvPr id="125976" name="Group 24"/>
          <p:cNvGrpSpPr>
            <a:grpSpLocks/>
          </p:cNvGrpSpPr>
          <p:nvPr/>
        </p:nvGrpSpPr>
        <p:grpSpPr bwMode="auto">
          <a:xfrm>
            <a:off x="7161213" y="3962400"/>
            <a:ext cx="3327400" cy="2668588"/>
            <a:chOff x="3333" y="2341"/>
            <a:chExt cx="2096" cy="1681"/>
          </a:xfrm>
        </p:grpSpPr>
        <p:grpSp>
          <p:nvGrpSpPr>
            <p:cNvPr id="35852" name="Group 25"/>
            <p:cNvGrpSpPr>
              <a:grpSpLocks/>
            </p:cNvGrpSpPr>
            <p:nvPr/>
          </p:nvGrpSpPr>
          <p:grpSpPr bwMode="auto">
            <a:xfrm>
              <a:off x="3628" y="2341"/>
              <a:ext cx="1801" cy="1681"/>
              <a:chOff x="1005" y="1487"/>
              <a:chExt cx="2112" cy="1855"/>
            </a:xfrm>
          </p:grpSpPr>
          <p:sp>
            <p:nvSpPr>
              <p:cNvPr id="35854" name="Rectangle 26"/>
              <p:cNvSpPr>
                <a:spLocks noChangeArrowheads="1"/>
              </p:cNvSpPr>
              <p:nvPr/>
            </p:nvSpPr>
            <p:spPr bwMode="auto">
              <a:xfrm>
                <a:off x="1005" y="1487"/>
                <a:ext cx="2112" cy="1824"/>
              </a:xfrm>
              <a:prstGeom prst="rect">
                <a:avLst/>
              </a:prstGeom>
              <a:solidFill>
                <a:schemeClr val="bg1"/>
              </a:solidFill>
              <a:ln w="9525">
                <a:solidFill>
                  <a:srgbClr val="006666"/>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cxnSp>
            <p:nvCxnSpPr>
              <p:cNvPr id="35855" name="AutoShape 27"/>
              <p:cNvCxnSpPr>
                <a:cxnSpLocks noChangeShapeType="1"/>
                <a:stCxn id="35854" idx="0"/>
              </p:cNvCxnSpPr>
              <p:nvPr/>
            </p:nvCxnSpPr>
            <p:spPr bwMode="auto">
              <a:xfrm rot="-5400000" flipH="1" flipV="1">
                <a:off x="1488" y="1336"/>
                <a:ext cx="422" cy="724"/>
              </a:xfrm>
              <a:prstGeom prst="curvedConnector4">
                <a:avLst>
                  <a:gd name="adj1" fmla="val -34125"/>
                  <a:gd name="adj2" fmla="val -165745"/>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856" name="Line 28"/>
              <p:cNvSpPr>
                <a:spLocks noChangeShapeType="1"/>
              </p:cNvSpPr>
              <p:nvPr/>
            </p:nvSpPr>
            <p:spPr bwMode="auto">
              <a:xfrm flipV="1">
                <a:off x="1197" y="2999"/>
                <a:ext cx="1824"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57" name="Line 29"/>
              <p:cNvSpPr>
                <a:spLocks noChangeShapeType="1"/>
              </p:cNvSpPr>
              <p:nvPr/>
            </p:nvSpPr>
            <p:spPr bwMode="auto">
              <a:xfrm flipV="1">
                <a:off x="1641" y="1657"/>
                <a:ext cx="0" cy="1342"/>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58" name="Line 30"/>
              <p:cNvSpPr>
                <a:spLocks noChangeShapeType="1"/>
              </p:cNvSpPr>
              <p:nvPr/>
            </p:nvSpPr>
            <p:spPr bwMode="auto">
              <a:xfrm>
                <a:off x="1641" y="2274"/>
                <a:ext cx="1149"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59" name="Line 31"/>
              <p:cNvSpPr>
                <a:spLocks noChangeShapeType="1"/>
              </p:cNvSpPr>
              <p:nvPr/>
            </p:nvSpPr>
            <p:spPr bwMode="auto">
              <a:xfrm>
                <a:off x="1641" y="1984"/>
                <a:ext cx="1149"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5860" name="Object 32"/>
              <p:cNvGraphicFramePr>
                <a:graphicFrameLocks noChangeAspect="1"/>
              </p:cNvGraphicFramePr>
              <p:nvPr/>
            </p:nvGraphicFramePr>
            <p:xfrm>
              <a:off x="1681" y="1551"/>
              <a:ext cx="138" cy="265"/>
            </p:xfrm>
            <a:graphic>
              <a:graphicData uri="http://schemas.openxmlformats.org/presentationml/2006/ole">
                <mc:AlternateContent xmlns:mc="http://schemas.openxmlformats.org/markup-compatibility/2006">
                  <mc:Choice xmlns:v="urn:schemas-microsoft-com:vml" Requires="v">
                    <p:oleObj spid="_x0000_s35958" name="公式" r:id="rId5" imgW="101468" imgH="177569" progId="Equation.3">
                      <p:embed/>
                    </p:oleObj>
                  </mc:Choice>
                  <mc:Fallback>
                    <p:oleObj name="公式" r:id="rId5" imgW="101468" imgH="177569"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1" y="1551"/>
                            <a:ext cx="138"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1" name="Object 33"/>
              <p:cNvGraphicFramePr>
                <a:graphicFrameLocks noChangeAspect="1"/>
              </p:cNvGraphicFramePr>
              <p:nvPr/>
            </p:nvGraphicFramePr>
            <p:xfrm>
              <a:off x="1533" y="3023"/>
              <a:ext cx="270" cy="319"/>
            </p:xfrm>
            <a:graphic>
              <a:graphicData uri="http://schemas.openxmlformats.org/presentationml/2006/ole">
                <mc:AlternateContent xmlns:mc="http://schemas.openxmlformats.org/markup-compatibility/2006">
                  <mc:Choice xmlns:v="urn:schemas-microsoft-com:vml" Requires="v">
                    <p:oleObj spid="_x0000_s35959" name="Equation" r:id="rId7" imgW="126835" imgH="139518" progId="Equation.3">
                      <p:embed/>
                    </p:oleObj>
                  </mc:Choice>
                  <mc:Fallback>
                    <p:oleObj name="Equation" r:id="rId7" imgW="126835" imgH="139518"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3" y="3023"/>
                            <a:ext cx="270"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2" name="Object 34"/>
              <p:cNvGraphicFramePr>
                <a:graphicFrameLocks noChangeAspect="1"/>
              </p:cNvGraphicFramePr>
              <p:nvPr/>
            </p:nvGraphicFramePr>
            <p:xfrm>
              <a:off x="2833" y="3055"/>
              <a:ext cx="197" cy="228"/>
            </p:xfrm>
            <a:graphic>
              <a:graphicData uri="http://schemas.openxmlformats.org/presentationml/2006/ole">
                <mc:AlternateContent xmlns:mc="http://schemas.openxmlformats.org/markup-compatibility/2006">
                  <mc:Choice xmlns:v="urn:schemas-microsoft-com:vml" Requires="v">
                    <p:oleObj spid="_x0000_s35960" name="公式" r:id="rId9" imgW="164814" imgH="177492" progId="Equation.3">
                      <p:embed/>
                    </p:oleObj>
                  </mc:Choice>
                  <mc:Fallback>
                    <p:oleObj name="公式" r:id="rId9" imgW="164814" imgH="177492"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3" y="3055"/>
                            <a:ext cx="197"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63" name="Freeform 35"/>
              <p:cNvSpPr>
                <a:spLocks/>
              </p:cNvSpPr>
              <p:nvPr/>
            </p:nvSpPr>
            <p:spPr bwMode="auto">
              <a:xfrm>
                <a:off x="1304" y="2263"/>
                <a:ext cx="1489" cy="729"/>
              </a:xfrm>
              <a:custGeom>
                <a:avLst/>
                <a:gdLst>
                  <a:gd name="T0" fmla="*/ 0 w 1489"/>
                  <a:gd name="T1" fmla="*/ 729 h 729"/>
                  <a:gd name="T2" fmla="*/ 193 w 1489"/>
                  <a:gd name="T3" fmla="*/ 688 h 729"/>
                  <a:gd name="T4" fmla="*/ 361 w 1489"/>
                  <a:gd name="T5" fmla="*/ 592 h 729"/>
                  <a:gd name="T6" fmla="*/ 523 w 1489"/>
                  <a:gd name="T7" fmla="*/ 406 h 729"/>
                  <a:gd name="T8" fmla="*/ 704 w 1489"/>
                  <a:gd name="T9" fmla="*/ 136 h 729"/>
                  <a:gd name="T10" fmla="*/ 813 w 1489"/>
                  <a:gd name="T11" fmla="*/ 27 h 729"/>
                  <a:gd name="T12" fmla="*/ 1045 w 1489"/>
                  <a:gd name="T13" fmla="*/ 4 h 729"/>
                  <a:gd name="T14" fmla="*/ 1489 w 1489"/>
                  <a:gd name="T15" fmla="*/ 4 h 7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9" h="729">
                    <a:moveTo>
                      <a:pt x="0" y="729"/>
                    </a:moveTo>
                    <a:cubicBezTo>
                      <a:pt x="32" y="722"/>
                      <a:pt x="133" y="711"/>
                      <a:pt x="193" y="688"/>
                    </a:cubicBezTo>
                    <a:cubicBezTo>
                      <a:pt x="253" y="665"/>
                      <a:pt x="306" y="639"/>
                      <a:pt x="361" y="592"/>
                    </a:cubicBezTo>
                    <a:cubicBezTo>
                      <a:pt x="416" y="545"/>
                      <a:pt x="466" y="482"/>
                      <a:pt x="523" y="406"/>
                    </a:cubicBezTo>
                    <a:cubicBezTo>
                      <a:pt x="580" y="330"/>
                      <a:pt x="656" y="199"/>
                      <a:pt x="704" y="136"/>
                    </a:cubicBezTo>
                    <a:cubicBezTo>
                      <a:pt x="752" y="73"/>
                      <a:pt x="756" y="49"/>
                      <a:pt x="813" y="27"/>
                    </a:cubicBezTo>
                    <a:cubicBezTo>
                      <a:pt x="870" y="5"/>
                      <a:pt x="932" y="8"/>
                      <a:pt x="1045" y="4"/>
                    </a:cubicBezTo>
                    <a:cubicBezTo>
                      <a:pt x="1158" y="0"/>
                      <a:pt x="1397" y="4"/>
                      <a:pt x="1489" y="4"/>
                    </a:cubicBezTo>
                  </a:path>
                </a:pathLst>
              </a:custGeom>
              <a:noFill/>
              <a:ln w="28575" cap="flat" cmpd="sng">
                <a:solidFill>
                  <a:srgbClr val="FF33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64" name="Freeform 36"/>
              <p:cNvSpPr>
                <a:spLocks/>
              </p:cNvSpPr>
              <p:nvPr/>
            </p:nvSpPr>
            <p:spPr bwMode="auto">
              <a:xfrm>
                <a:off x="1304" y="1969"/>
                <a:ext cx="1501" cy="1030"/>
              </a:xfrm>
              <a:custGeom>
                <a:avLst/>
                <a:gdLst>
                  <a:gd name="T0" fmla="*/ 0 w 1501"/>
                  <a:gd name="T1" fmla="*/ 1030 h 1030"/>
                  <a:gd name="T2" fmla="*/ 271 w 1501"/>
                  <a:gd name="T3" fmla="*/ 874 h 1030"/>
                  <a:gd name="T4" fmla="*/ 445 w 1501"/>
                  <a:gd name="T5" fmla="*/ 586 h 1030"/>
                  <a:gd name="T6" fmla="*/ 555 w 1501"/>
                  <a:gd name="T7" fmla="*/ 271 h 1030"/>
                  <a:gd name="T8" fmla="*/ 684 w 1501"/>
                  <a:gd name="T9" fmla="*/ 72 h 1030"/>
                  <a:gd name="T10" fmla="*/ 937 w 1501"/>
                  <a:gd name="T11" fmla="*/ 10 h 1030"/>
                  <a:gd name="T12" fmla="*/ 1501 w 1501"/>
                  <a:gd name="T13" fmla="*/ 10 h 10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1" h="1030">
                    <a:moveTo>
                      <a:pt x="0" y="1030"/>
                    </a:moveTo>
                    <a:cubicBezTo>
                      <a:pt x="45" y="1004"/>
                      <a:pt x="197" y="948"/>
                      <a:pt x="271" y="874"/>
                    </a:cubicBezTo>
                    <a:cubicBezTo>
                      <a:pt x="345" y="800"/>
                      <a:pt x="398" y="686"/>
                      <a:pt x="445" y="586"/>
                    </a:cubicBezTo>
                    <a:cubicBezTo>
                      <a:pt x="492" y="486"/>
                      <a:pt x="515" y="357"/>
                      <a:pt x="555" y="271"/>
                    </a:cubicBezTo>
                    <a:cubicBezTo>
                      <a:pt x="595" y="185"/>
                      <a:pt x="620" y="115"/>
                      <a:pt x="684" y="72"/>
                    </a:cubicBezTo>
                    <a:cubicBezTo>
                      <a:pt x="748" y="29"/>
                      <a:pt x="801" y="20"/>
                      <a:pt x="937" y="10"/>
                    </a:cubicBezTo>
                    <a:cubicBezTo>
                      <a:pt x="1073" y="0"/>
                      <a:pt x="1384" y="10"/>
                      <a:pt x="1501" y="1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5865" name="Object 37"/>
              <p:cNvGraphicFramePr>
                <a:graphicFrameLocks noChangeAspect="1"/>
              </p:cNvGraphicFramePr>
              <p:nvPr/>
            </p:nvGraphicFramePr>
            <p:xfrm>
              <a:off x="1049" y="3032"/>
              <a:ext cx="399" cy="283"/>
            </p:xfrm>
            <a:graphic>
              <a:graphicData uri="http://schemas.openxmlformats.org/presentationml/2006/ole">
                <mc:AlternateContent xmlns:mc="http://schemas.openxmlformats.org/markup-compatibility/2006">
                  <mc:Choice xmlns:v="urn:schemas-microsoft-com:vml" Requires="v">
                    <p:oleObj spid="_x0000_s35961" name="公式" r:id="rId11" imgW="330200" imgH="228600" progId="Equation.3">
                      <p:embed/>
                    </p:oleObj>
                  </mc:Choice>
                  <mc:Fallback>
                    <p:oleObj name="公式" r:id="rId11" imgW="330200" imgH="228600" progId="Equation.3">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9" y="3032"/>
                            <a:ext cx="399"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6" name="Object 38"/>
              <p:cNvGraphicFramePr>
                <a:graphicFrameLocks noChangeAspect="1"/>
              </p:cNvGraphicFramePr>
              <p:nvPr/>
            </p:nvGraphicFramePr>
            <p:xfrm>
              <a:off x="2210" y="1756"/>
              <a:ext cx="827" cy="524"/>
            </p:xfrm>
            <a:graphic>
              <a:graphicData uri="http://schemas.openxmlformats.org/presentationml/2006/ole">
                <mc:AlternateContent xmlns:mc="http://schemas.openxmlformats.org/markup-compatibility/2006">
                  <mc:Choice xmlns:v="urn:schemas-microsoft-com:vml" Requires="v">
                    <p:oleObj spid="_x0000_s35962" name="公式" r:id="rId13" imgW="660400" imgH="457200" progId="Equation.3">
                      <p:embed/>
                    </p:oleObj>
                  </mc:Choice>
                  <mc:Fallback>
                    <p:oleObj name="公式" r:id="rId13" imgW="660400" imgH="457200" progId="Equation.3">
                      <p:embed/>
                      <p:pic>
                        <p:nvPicPr>
                          <p:cNvPr id="0"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10" y="1756"/>
                            <a:ext cx="827"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67" name="Object 39"/>
              <p:cNvGraphicFramePr>
                <a:graphicFrameLocks noChangeAspect="1"/>
              </p:cNvGraphicFramePr>
              <p:nvPr/>
            </p:nvGraphicFramePr>
            <p:xfrm>
              <a:off x="1278" y="2106"/>
              <a:ext cx="295" cy="340"/>
            </p:xfrm>
            <a:graphic>
              <a:graphicData uri="http://schemas.openxmlformats.org/presentationml/2006/ole">
                <mc:AlternateContent xmlns:mc="http://schemas.openxmlformats.org/markup-compatibility/2006">
                  <mc:Choice xmlns:v="urn:schemas-microsoft-com:vml" Requires="v">
                    <p:oleObj spid="_x0000_s35963" name="公式" r:id="rId15" imgW="215713" imgH="241091" progId="Equation.3">
                      <p:embed/>
                    </p:oleObj>
                  </mc:Choice>
                  <mc:Fallback>
                    <p:oleObj name="公式" r:id="rId15" imgW="215713" imgH="241091" progId="Equation.3">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78" y="2106"/>
                            <a:ext cx="295"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68" name="Object 40"/>
              <p:cNvGraphicFramePr>
                <a:graphicFrameLocks noChangeAspect="1"/>
              </p:cNvGraphicFramePr>
              <p:nvPr/>
            </p:nvGraphicFramePr>
            <p:xfrm>
              <a:off x="1304" y="1752"/>
              <a:ext cx="298" cy="337"/>
            </p:xfrm>
            <a:graphic>
              <a:graphicData uri="http://schemas.openxmlformats.org/presentationml/2006/ole">
                <mc:AlternateContent xmlns:mc="http://schemas.openxmlformats.org/markup-compatibility/2006">
                  <mc:Choice xmlns:v="urn:schemas-microsoft-com:vml" Requires="v">
                    <p:oleObj spid="_x0000_s35964" name="公式" r:id="rId17" imgW="203112" imgH="241195" progId="Equation.3">
                      <p:embed/>
                    </p:oleObj>
                  </mc:Choice>
                  <mc:Fallback>
                    <p:oleObj name="公式" r:id="rId17" imgW="203112" imgH="241195" progId="Equation.3">
                      <p:embed/>
                      <p:pic>
                        <p:nvPicPr>
                          <p:cNvPr id="0" name="Object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04" y="1752"/>
                            <a:ext cx="298"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5853" name="Rectangle 41"/>
            <p:cNvSpPr>
              <a:spLocks noChangeArrowheads="1"/>
            </p:cNvSpPr>
            <p:nvPr/>
          </p:nvSpPr>
          <p:spPr bwMode="auto">
            <a:xfrm>
              <a:off x="3333" y="2635"/>
              <a:ext cx="277"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t>伏</a:t>
              </a:r>
            </a:p>
            <a:p>
              <a:pPr eaLnBrk="1" hangingPunct="1"/>
              <a:r>
                <a:rPr lang="zh-CN" altLang="en-US" sz="2000"/>
                <a:t>安</a:t>
              </a:r>
            </a:p>
            <a:p>
              <a:pPr eaLnBrk="1" hangingPunct="1"/>
              <a:r>
                <a:rPr lang="zh-CN" altLang="en-US" sz="2000"/>
                <a:t>特</a:t>
              </a:r>
            </a:p>
            <a:p>
              <a:pPr eaLnBrk="1" hangingPunct="1"/>
              <a:r>
                <a:rPr lang="zh-CN" altLang="en-US" sz="2000"/>
                <a:t>性</a:t>
              </a:r>
            </a:p>
            <a:p>
              <a:pPr eaLnBrk="1" hangingPunct="1"/>
              <a:r>
                <a:rPr lang="zh-CN" altLang="en-US" sz="2000"/>
                <a:t>曲</a:t>
              </a:r>
            </a:p>
            <a:p>
              <a:pPr eaLnBrk="1" hangingPunct="1"/>
              <a:r>
                <a:rPr lang="zh-CN" altLang="en-US" sz="2000"/>
                <a:t>线</a:t>
              </a:r>
            </a:p>
          </p:txBody>
        </p:sp>
      </p:grpSp>
      <p:sp>
        <p:nvSpPr>
          <p:cNvPr id="125994" name="Rectangle 42"/>
          <p:cNvSpPr>
            <a:spLocks noChangeArrowheads="1"/>
          </p:cNvSpPr>
          <p:nvPr/>
        </p:nvSpPr>
        <p:spPr bwMode="auto">
          <a:xfrm>
            <a:off x="839416" y="6021288"/>
            <a:ext cx="60710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rgbClr val="0000FF"/>
                </a:solidFill>
              </a:rPr>
              <a:t>      饱和光电流 </a:t>
            </a:r>
            <a:r>
              <a:rPr lang="en-US" altLang="zh-CN" i="1" dirty="0">
                <a:solidFill>
                  <a:srgbClr val="0000FF"/>
                </a:solidFill>
              </a:rPr>
              <a:t>I</a:t>
            </a:r>
            <a:r>
              <a:rPr lang="en-US" altLang="zh-CN" i="1" baseline="-25000" dirty="0">
                <a:solidFill>
                  <a:srgbClr val="0000FF"/>
                </a:solidFill>
              </a:rPr>
              <a:t>s</a:t>
            </a:r>
            <a:r>
              <a:rPr lang="en-US" altLang="zh-CN" i="1" dirty="0">
                <a:solidFill>
                  <a:srgbClr val="0000FF"/>
                </a:solidFill>
              </a:rPr>
              <a:t>  </a:t>
            </a:r>
            <a:r>
              <a:rPr lang="zh-CN" altLang="zh-CN" dirty="0">
                <a:solidFill>
                  <a:srgbClr val="0000FF"/>
                </a:solidFill>
              </a:rPr>
              <a:t>与</a:t>
            </a:r>
            <a:r>
              <a:rPr lang="zh-CN" altLang="en-US" dirty="0">
                <a:solidFill>
                  <a:srgbClr val="0000FF"/>
                </a:solidFill>
              </a:rPr>
              <a:t>入射光强成正比</a:t>
            </a:r>
            <a:r>
              <a:rPr lang="zh-CN" altLang="en-US" b="0" dirty="0">
                <a:solidFill>
                  <a:srgbClr val="0000FF"/>
                </a:solidFill>
              </a:rPr>
              <a:t>。</a:t>
            </a:r>
          </a:p>
        </p:txBody>
      </p:sp>
      <p:sp>
        <p:nvSpPr>
          <p:cNvPr id="125995" name="Rectangle 43"/>
          <p:cNvSpPr>
            <a:spLocks noChangeArrowheads="1"/>
          </p:cNvSpPr>
          <p:nvPr/>
        </p:nvSpPr>
        <p:spPr bwMode="auto">
          <a:xfrm>
            <a:off x="839416" y="3717032"/>
            <a:ext cx="4532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dirty="0"/>
              <a:t>ν</a:t>
            </a:r>
            <a:r>
              <a:rPr lang="en-US" altLang="zh-CN" i="1" baseline="-25000" dirty="0"/>
              <a:t>0  </a:t>
            </a:r>
            <a:r>
              <a:rPr lang="zh-CN" altLang="en-US" dirty="0"/>
              <a:t>对应的波长称为红限波长：</a:t>
            </a:r>
            <a:endParaRPr lang="zh-CN" altLang="en-US" i="1" baseline="-25000" dirty="0"/>
          </a:p>
        </p:txBody>
      </p:sp>
      <p:graphicFrame>
        <p:nvGraphicFramePr>
          <p:cNvPr id="125996" name="Object 44"/>
          <p:cNvGraphicFramePr>
            <a:graphicFrameLocks noChangeAspect="1"/>
          </p:cNvGraphicFramePr>
          <p:nvPr>
            <p:extLst>
              <p:ext uri="{D42A27DB-BD31-4B8C-83A1-F6EECF244321}">
                <p14:modId xmlns:p14="http://schemas.microsoft.com/office/powerpoint/2010/main" val="2546614857"/>
              </p:ext>
            </p:extLst>
          </p:nvPr>
        </p:nvGraphicFramePr>
        <p:xfrm>
          <a:off x="5159896" y="3501008"/>
          <a:ext cx="1543050" cy="995362"/>
        </p:xfrm>
        <a:graphic>
          <a:graphicData uri="http://schemas.openxmlformats.org/presentationml/2006/ole">
            <mc:AlternateContent xmlns:mc="http://schemas.openxmlformats.org/markup-compatibility/2006">
              <mc:Choice xmlns:v="urn:schemas-microsoft-com:vml" Requires="v">
                <p:oleObj spid="_x0000_s35965" name="Equation" r:id="rId19" imgW="495085" imgH="431613" progId="Equation.3">
                  <p:embed/>
                </p:oleObj>
              </mc:Choice>
              <mc:Fallback>
                <p:oleObj name="Equation" r:id="rId19" imgW="495085" imgH="431613" progId="Equation.3">
                  <p:embed/>
                  <p:pic>
                    <p:nvPicPr>
                      <p:cNvPr id="0"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59896" y="3501008"/>
                        <a:ext cx="1543050" cy="9953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4">
                                            <p:txEl>
                                              <p:pRg st="0" end="0"/>
                                            </p:txEl>
                                          </p:spTgt>
                                        </p:tgtEl>
                                        <p:attrNameLst>
                                          <p:attrName>style.visibility</p:attrName>
                                        </p:attrNameLst>
                                      </p:cBhvr>
                                      <p:to>
                                        <p:strVal val="visible"/>
                                      </p:to>
                                    </p:set>
                                    <p:animEffect transition="in" filter="wipe(left)">
                                      <p:cBhvr>
                                        <p:cTn id="7" dur="500"/>
                                        <p:tgtEl>
                                          <p:spTgt spid="1259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56">
                                            <p:txEl>
                                              <p:pRg st="0" end="0"/>
                                            </p:txEl>
                                          </p:spTgt>
                                        </p:tgtEl>
                                        <p:attrNameLst>
                                          <p:attrName>style.visibility</p:attrName>
                                        </p:attrNameLst>
                                      </p:cBhvr>
                                      <p:to>
                                        <p:strVal val="visible"/>
                                      </p:to>
                                    </p:set>
                                    <p:animEffect transition="in" filter="wipe(left)">
                                      <p:cBhvr>
                                        <p:cTn id="12" dur="500"/>
                                        <p:tgtEl>
                                          <p:spTgt spid="12595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55">
                                            <p:txEl>
                                              <p:pRg st="0" end="0"/>
                                            </p:txEl>
                                          </p:spTgt>
                                        </p:tgtEl>
                                        <p:attrNameLst>
                                          <p:attrName>style.visibility</p:attrName>
                                        </p:attrNameLst>
                                      </p:cBhvr>
                                      <p:to>
                                        <p:strVal val="visible"/>
                                      </p:to>
                                    </p:set>
                                    <p:animEffect transition="in" filter="wipe(left)">
                                      <p:cBhvr>
                                        <p:cTn id="17" dur="500"/>
                                        <p:tgtEl>
                                          <p:spTgt spid="12595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25957"/>
                                        </p:tgtEl>
                                        <p:attrNameLst>
                                          <p:attrName>style.visibility</p:attrName>
                                        </p:attrNameLst>
                                      </p:cBhvr>
                                      <p:to>
                                        <p:strVal val="visible"/>
                                      </p:to>
                                    </p:set>
                                    <p:animEffect transition="in" filter="blinds(vertical)">
                                      <p:cBhvr>
                                        <p:cTn id="22" dur="500"/>
                                        <p:tgtEl>
                                          <p:spTgt spid="1259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5995">
                                            <p:txEl>
                                              <p:pRg st="0" end="0"/>
                                            </p:txEl>
                                          </p:spTgt>
                                        </p:tgtEl>
                                        <p:attrNameLst>
                                          <p:attrName>style.visibility</p:attrName>
                                        </p:attrNameLst>
                                      </p:cBhvr>
                                      <p:to>
                                        <p:strVal val="visible"/>
                                      </p:to>
                                    </p:set>
                                    <p:animEffect transition="in" filter="wipe(left)">
                                      <p:cBhvr>
                                        <p:cTn id="27" dur="500"/>
                                        <p:tgtEl>
                                          <p:spTgt spid="12599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5996"/>
                                        </p:tgtEl>
                                        <p:attrNameLst>
                                          <p:attrName>style.visibility</p:attrName>
                                        </p:attrNameLst>
                                      </p:cBhvr>
                                      <p:to>
                                        <p:strVal val="visible"/>
                                      </p:to>
                                    </p:set>
                                    <p:animEffect transition="in" filter="wipe(left)">
                                      <p:cBhvr>
                                        <p:cTn id="32" dur="500"/>
                                        <p:tgtEl>
                                          <p:spTgt spid="1259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5975">
                                            <p:txEl>
                                              <p:pRg st="0" end="0"/>
                                            </p:txEl>
                                          </p:spTgt>
                                        </p:tgtEl>
                                        <p:attrNameLst>
                                          <p:attrName>style.visibility</p:attrName>
                                        </p:attrNameLst>
                                      </p:cBhvr>
                                      <p:to>
                                        <p:strVal val="visible"/>
                                      </p:to>
                                    </p:set>
                                    <p:animEffect transition="in" filter="wipe(left)">
                                      <p:cBhvr>
                                        <p:cTn id="37" dur="500"/>
                                        <p:tgtEl>
                                          <p:spTgt spid="125975">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25976"/>
                                        </p:tgtEl>
                                        <p:attrNameLst>
                                          <p:attrName>style.visibility</p:attrName>
                                        </p:attrNameLst>
                                      </p:cBhvr>
                                      <p:to>
                                        <p:strVal val="visible"/>
                                      </p:to>
                                    </p:set>
                                    <p:animEffect transition="in" filter="wipe(up)">
                                      <p:cBhvr>
                                        <p:cTn id="42" dur="500"/>
                                        <p:tgtEl>
                                          <p:spTgt spid="1259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5974">
                                            <p:txEl>
                                              <p:pRg st="0" end="0"/>
                                            </p:txEl>
                                          </p:spTgt>
                                        </p:tgtEl>
                                        <p:attrNameLst>
                                          <p:attrName>style.visibility</p:attrName>
                                        </p:attrNameLst>
                                      </p:cBhvr>
                                      <p:to>
                                        <p:strVal val="visible"/>
                                      </p:to>
                                    </p:set>
                                    <p:animEffect transition="in" filter="wipe(left)">
                                      <p:cBhvr>
                                        <p:cTn id="47" dur="500"/>
                                        <p:tgtEl>
                                          <p:spTgt spid="125974">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5994"/>
                                        </p:tgtEl>
                                        <p:attrNameLst>
                                          <p:attrName>style.visibility</p:attrName>
                                        </p:attrNameLst>
                                      </p:cBhvr>
                                      <p:to>
                                        <p:strVal val="visible"/>
                                      </p:to>
                                    </p:set>
                                    <p:animEffect transition="in" filter="wipe(left)">
                                      <p:cBhvr>
                                        <p:cTn id="52" dur="500"/>
                                        <p:tgtEl>
                                          <p:spTgt spid="125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build="p" autoUpdateAnimBg="0"/>
      <p:bldP spid="125955" grpId="0" build="p" autoUpdateAnimBg="0"/>
      <p:bldP spid="125956" grpId="0" build="p" autoUpdateAnimBg="0"/>
      <p:bldP spid="125974" grpId="0" build="p" autoUpdateAnimBg="0"/>
      <p:bldP spid="125975" grpId="0" build="p" autoUpdateAnimBg="0"/>
      <p:bldP spid="125994" grpId="0"/>
      <p:bldP spid="12599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335360" y="908720"/>
            <a:ext cx="6768752"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30480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10000"/>
              </a:lnSpc>
            </a:pPr>
            <a:r>
              <a:rPr lang="zh-CN" altLang="en-US" dirty="0"/>
              <a:t>    当反向电压大到一定数值</a:t>
            </a:r>
            <a:r>
              <a:rPr lang="en-US" altLang="zh-CN" i="1" dirty="0" err="1"/>
              <a:t>U</a:t>
            </a:r>
            <a:r>
              <a:rPr lang="en-US" altLang="zh-CN" i="1" baseline="-25000" dirty="0" err="1"/>
              <a:t>a</a:t>
            </a:r>
            <a:r>
              <a:rPr lang="zh-CN" altLang="en-US" dirty="0"/>
              <a:t>时，光电流减少至零，该电压叫做</a:t>
            </a:r>
            <a:r>
              <a:rPr lang="zh-CN" altLang="en-US" dirty="0">
                <a:solidFill>
                  <a:srgbClr val="0000FF"/>
                </a:solidFill>
              </a:rPr>
              <a:t>遏止电压</a:t>
            </a:r>
            <a:r>
              <a:rPr lang="zh-CN" altLang="en-US" dirty="0"/>
              <a:t>。实验表明：</a:t>
            </a:r>
            <a:r>
              <a:rPr lang="zh-CN" altLang="en-US" dirty="0">
                <a:solidFill>
                  <a:srgbClr val="0000FF"/>
                </a:solidFill>
              </a:rPr>
              <a:t>遏止电压与光强无关与频率有关</a:t>
            </a:r>
            <a:r>
              <a:rPr lang="zh-CN" altLang="en-US" dirty="0"/>
              <a:t>。</a:t>
            </a:r>
            <a:endParaRPr lang="zh-CN" altLang="en-US" dirty="0">
              <a:ea typeface="宋体" panose="02010600030101010101" pitchFamily="2" charset="-122"/>
            </a:endParaRPr>
          </a:p>
        </p:txBody>
      </p:sp>
      <p:sp>
        <p:nvSpPr>
          <p:cNvPr id="126980" name="Rectangle 4"/>
          <p:cNvSpPr>
            <a:spLocks noChangeArrowheads="1"/>
          </p:cNvSpPr>
          <p:nvPr/>
        </p:nvSpPr>
        <p:spPr bwMode="auto">
          <a:xfrm>
            <a:off x="407368" y="27855"/>
            <a:ext cx="2601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dirty="0"/>
              <a:t>3</a:t>
            </a:r>
            <a:r>
              <a:rPr lang="zh-CN" altLang="en-US" dirty="0"/>
              <a:t>、遏止电压</a:t>
            </a:r>
          </a:p>
        </p:txBody>
      </p:sp>
      <p:pic>
        <p:nvPicPr>
          <p:cNvPr id="126981" name="Picture 5" descr="t17_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300" y="1150938"/>
            <a:ext cx="2857500" cy="238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6986" name="Group 10"/>
          <p:cNvGrpSpPr>
            <a:grpSpLocks/>
          </p:cNvGrpSpPr>
          <p:nvPr/>
        </p:nvGrpSpPr>
        <p:grpSpPr bwMode="auto">
          <a:xfrm>
            <a:off x="335360" y="2492896"/>
            <a:ext cx="3625850" cy="534987"/>
            <a:chOff x="1951" y="2482"/>
            <a:chExt cx="2284" cy="337"/>
          </a:xfrm>
        </p:grpSpPr>
        <p:sp>
          <p:nvSpPr>
            <p:cNvPr id="36894" name="Rectangle 11"/>
            <p:cNvSpPr>
              <a:spLocks noChangeArrowheads="1"/>
            </p:cNvSpPr>
            <p:nvPr/>
          </p:nvSpPr>
          <p:spPr bwMode="auto">
            <a:xfrm>
              <a:off x="1951" y="2500"/>
              <a:ext cx="2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当入射光频率             时，</a:t>
              </a:r>
            </a:p>
          </p:txBody>
        </p:sp>
        <p:graphicFrame>
          <p:nvGraphicFramePr>
            <p:cNvPr id="36895" name="Object 12"/>
            <p:cNvGraphicFramePr>
              <a:graphicFrameLocks noChangeAspect="1"/>
            </p:cNvGraphicFramePr>
            <p:nvPr/>
          </p:nvGraphicFramePr>
          <p:xfrm>
            <a:off x="3157" y="2482"/>
            <a:ext cx="614" cy="337"/>
          </p:xfrm>
          <a:graphic>
            <a:graphicData uri="http://schemas.openxmlformats.org/presentationml/2006/ole">
              <mc:AlternateContent xmlns:mc="http://schemas.openxmlformats.org/markup-compatibility/2006">
                <mc:Choice xmlns:v="urn:schemas-microsoft-com:vml" Requires="v">
                  <p:oleObj spid="_x0000_s36960" name="Equation" r:id="rId4" imgW="419100" imgH="228600" progId="Equation.3">
                    <p:embed/>
                  </p:oleObj>
                </mc:Choice>
                <mc:Fallback>
                  <p:oleObj name="Equation" r:id="rId4" imgW="419100" imgH="2286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7" y="2482"/>
                          <a:ext cx="614"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26989" name="Object 13"/>
          <p:cNvGraphicFramePr>
            <a:graphicFrameLocks noChangeAspect="1"/>
          </p:cNvGraphicFramePr>
          <p:nvPr>
            <p:extLst>
              <p:ext uri="{D42A27DB-BD31-4B8C-83A1-F6EECF244321}">
                <p14:modId xmlns:p14="http://schemas.microsoft.com/office/powerpoint/2010/main" val="2550228974"/>
              </p:ext>
            </p:extLst>
          </p:nvPr>
        </p:nvGraphicFramePr>
        <p:xfrm>
          <a:off x="4079776" y="2564904"/>
          <a:ext cx="2547937" cy="490538"/>
        </p:xfrm>
        <a:graphic>
          <a:graphicData uri="http://schemas.openxmlformats.org/presentationml/2006/ole">
            <mc:AlternateContent xmlns:mc="http://schemas.openxmlformats.org/markup-compatibility/2006">
              <mc:Choice xmlns:v="urn:schemas-microsoft-com:vml" Requires="v">
                <p:oleObj spid="_x0000_s36961" name="公式" r:id="rId6" imgW="965200" imgH="228600" progId="Equation.3">
                  <p:embed/>
                </p:oleObj>
              </mc:Choice>
              <mc:Fallback>
                <p:oleObj name="公式" r:id="rId6" imgW="965200" imgH="2286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9776" y="2564904"/>
                        <a:ext cx="2547937"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90" name="Text Box 14"/>
          <p:cNvSpPr txBox="1">
            <a:spLocks noChangeArrowheads="1"/>
          </p:cNvSpPr>
          <p:nvPr/>
        </p:nvSpPr>
        <p:spPr bwMode="auto">
          <a:xfrm>
            <a:off x="1415480" y="3501008"/>
            <a:ext cx="2424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根据功能原理：</a:t>
            </a:r>
          </a:p>
        </p:txBody>
      </p:sp>
      <p:grpSp>
        <p:nvGrpSpPr>
          <p:cNvPr id="126996" name="Group 20"/>
          <p:cNvGrpSpPr>
            <a:grpSpLocks/>
          </p:cNvGrpSpPr>
          <p:nvPr/>
        </p:nvGrpSpPr>
        <p:grpSpPr bwMode="auto">
          <a:xfrm>
            <a:off x="3863752" y="3356992"/>
            <a:ext cx="2592388" cy="869950"/>
            <a:chOff x="3288" y="2659"/>
            <a:chExt cx="1633" cy="548"/>
          </a:xfrm>
        </p:grpSpPr>
        <p:grpSp>
          <p:nvGrpSpPr>
            <p:cNvPr id="36888" name="Group 32"/>
            <p:cNvGrpSpPr>
              <a:grpSpLocks/>
            </p:cNvGrpSpPr>
            <p:nvPr/>
          </p:nvGrpSpPr>
          <p:grpSpPr bwMode="auto">
            <a:xfrm>
              <a:off x="3288" y="2704"/>
              <a:ext cx="1633" cy="476"/>
              <a:chOff x="1450" y="7"/>
              <a:chExt cx="3039" cy="401"/>
            </a:xfrm>
          </p:grpSpPr>
          <p:sp>
            <p:nvSpPr>
              <p:cNvPr id="36890"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891"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892"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893"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36889" name="Object 3"/>
            <p:cNvGraphicFramePr>
              <a:graphicFrameLocks noChangeAspect="1"/>
            </p:cNvGraphicFramePr>
            <p:nvPr/>
          </p:nvGraphicFramePr>
          <p:xfrm>
            <a:off x="3379" y="2659"/>
            <a:ext cx="1479" cy="548"/>
          </p:xfrm>
          <a:graphic>
            <a:graphicData uri="http://schemas.openxmlformats.org/presentationml/2006/ole">
              <mc:AlternateContent xmlns:mc="http://schemas.openxmlformats.org/markup-compatibility/2006">
                <mc:Choice xmlns:v="urn:schemas-microsoft-com:vml" Requires="v">
                  <p:oleObj spid="_x0000_s36962" name="公式" r:id="rId8" imgW="926698" imgH="406224" progId="Equation.3">
                    <p:embed/>
                  </p:oleObj>
                </mc:Choice>
                <mc:Fallback>
                  <p:oleObj name="公式" r:id="rId8" imgW="926698" imgH="406224"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9" y="2659"/>
                          <a:ext cx="1479" cy="5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27000" name="Group 24"/>
          <p:cNvGrpSpPr>
            <a:grpSpLocks/>
          </p:cNvGrpSpPr>
          <p:nvPr/>
        </p:nvGrpSpPr>
        <p:grpSpPr bwMode="auto">
          <a:xfrm>
            <a:off x="1919288" y="4459288"/>
            <a:ext cx="6248400" cy="457200"/>
            <a:chOff x="420" y="3742"/>
            <a:chExt cx="3936" cy="288"/>
          </a:xfrm>
        </p:grpSpPr>
        <p:sp>
          <p:nvSpPr>
            <p:cNvPr id="36886" name="Text Box 25"/>
            <p:cNvSpPr txBox="1">
              <a:spLocks noChangeArrowheads="1"/>
            </p:cNvSpPr>
            <p:nvPr/>
          </p:nvSpPr>
          <p:spPr bwMode="auto">
            <a:xfrm>
              <a:off x="420" y="3742"/>
              <a:ext cx="39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latin typeface="楷体_GB2312" pitchFamily="49" charset="-122"/>
                </a:rPr>
                <a:t>─ 光电子逸出金属表面的最大速度。</a:t>
              </a:r>
            </a:p>
          </p:txBody>
        </p:sp>
        <p:graphicFrame>
          <p:nvGraphicFramePr>
            <p:cNvPr id="36887" name="Object 26"/>
            <p:cNvGraphicFramePr>
              <a:graphicFrameLocks noChangeAspect="1"/>
            </p:cNvGraphicFramePr>
            <p:nvPr/>
          </p:nvGraphicFramePr>
          <p:xfrm>
            <a:off x="508" y="3742"/>
            <a:ext cx="224" cy="271"/>
          </p:xfrm>
          <a:graphic>
            <a:graphicData uri="http://schemas.openxmlformats.org/presentationml/2006/ole">
              <mc:AlternateContent xmlns:mc="http://schemas.openxmlformats.org/markup-compatibility/2006">
                <mc:Choice xmlns:v="urn:schemas-microsoft-com:vml" Requires="v">
                  <p:oleObj spid="_x0000_s36963" name="Equation" r:id="rId10" imgW="190500" imgH="228600" progId="Equation.3">
                    <p:embed/>
                  </p:oleObj>
                </mc:Choice>
                <mc:Fallback>
                  <p:oleObj name="Equation" r:id="rId10" imgW="190500" imgH="228600" progId="Equation.3">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8" y="3742"/>
                          <a:ext cx="224"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7003" name="Rectangle 27"/>
          <p:cNvSpPr>
            <a:spLocks noChangeArrowheads="1"/>
          </p:cNvSpPr>
          <p:nvPr/>
        </p:nvSpPr>
        <p:spPr bwMode="auto">
          <a:xfrm>
            <a:off x="623392" y="5085184"/>
            <a:ext cx="186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dirty="0"/>
              <a:t>4</a:t>
            </a:r>
            <a:r>
              <a:rPr lang="zh-CN" altLang="en-US" dirty="0"/>
              <a:t>、瞬时性：</a:t>
            </a:r>
          </a:p>
        </p:txBody>
      </p:sp>
      <p:grpSp>
        <p:nvGrpSpPr>
          <p:cNvPr id="127004" name="Group 28"/>
          <p:cNvGrpSpPr>
            <a:grpSpLocks/>
          </p:cNvGrpSpPr>
          <p:nvPr/>
        </p:nvGrpSpPr>
        <p:grpSpPr bwMode="auto">
          <a:xfrm>
            <a:off x="2351584" y="5085184"/>
            <a:ext cx="5256584" cy="1865313"/>
            <a:chOff x="508" y="2931"/>
            <a:chExt cx="2679" cy="1175"/>
          </a:xfrm>
        </p:grpSpPr>
        <p:sp>
          <p:nvSpPr>
            <p:cNvPr id="36884" name="Rectangle 29"/>
            <p:cNvSpPr>
              <a:spLocks noChangeArrowheads="1"/>
            </p:cNvSpPr>
            <p:nvPr/>
          </p:nvSpPr>
          <p:spPr bwMode="auto">
            <a:xfrm>
              <a:off x="508" y="2931"/>
              <a:ext cx="2679" cy="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20000"/>
                </a:lnSpc>
              </a:pPr>
              <a:r>
                <a:rPr lang="zh-CN" altLang="en-US" dirty="0"/>
                <a:t>    对于某种金属，当入射光频率（          时）照射到光电阴极上时，无论光强怎样微弱，电流几乎同时发生。</a:t>
              </a:r>
              <a:endParaRPr lang="zh-CN" altLang="en-US" dirty="0">
                <a:ea typeface="宋体" panose="02010600030101010101" pitchFamily="2" charset="-122"/>
              </a:endParaRPr>
            </a:p>
          </p:txBody>
        </p:sp>
        <p:graphicFrame>
          <p:nvGraphicFramePr>
            <p:cNvPr id="36885" name="Object 30"/>
            <p:cNvGraphicFramePr>
              <a:graphicFrameLocks noChangeAspect="1"/>
            </p:cNvGraphicFramePr>
            <p:nvPr>
              <p:extLst>
                <p:ext uri="{D42A27DB-BD31-4B8C-83A1-F6EECF244321}">
                  <p14:modId xmlns:p14="http://schemas.microsoft.com/office/powerpoint/2010/main" val="98345272"/>
                </p:ext>
              </p:extLst>
            </p:nvPr>
          </p:nvGraphicFramePr>
          <p:xfrm>
            <a:off x="655" y="3230"/>
            <a:ext cx="498" cy="291"/>
          </p:xfrm>
          <a:graphic>
            <a:graphicData uri="http://schemas.openxmlformats.org/presentationml/2006/ole">
              <mc:AlternateContent xmlns:mc="http://schemas.openxmlformats.org/markup-compatibility/2006">
                <mc:Choice xmlns:v="urn:schemas-microsoft-com:vml" Requires="v">
                  <p:oleObj spid="_x0000_s36964" r:id="rId12" imgW="393529" imgH="228501" progId="Equation.3">
                    <p:embed/>
                  </p:oleObj>
                </mc:Choice>
                <mc:Fallback>
                  <p:oleObj r:id="rId12" imgW="393529" imgH="228501" progId="Equation.3">
                    <p:embed/>
                    <p:pic>
                      <p:nvPicPr>
                        <p:cNvPr id="0"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5" y="3230"/>
                          <a:ext cx="498" cy="291"/>
                        </a:xfrm>
                        <a:prstGeom prst="rect">
                          <a:avLst/>
                        </a:prstGeom>
                        <a:noFill/>
                        <a:ln>
                          <a:noFill/>
                        </a:ln>
                      </p:spPr>
                    </p:pic>
                  </p:oleObj>
                </mc:Fallback>
              </mc:AlternateContent>
            </a:graphicData>
          </a:graphic>
        </p:graphicFrame>
      </p:grpSp>
      <p:grpSp>
        <p:nvGrpSpPr>
          <p:cNvPr id="127007" name="Group 31"/>
          <p:cNvGrpSpPr>
            <a:grpSpLocks/>
          </p:cNvGrpSpPr>
          <p:nvPr/>
        </p:nvGrpSpPr>
        <p:grpSpPr bwMode="auto">
          <a:xfrm>
            <a:off x="8472264" y="4365104"/>
            <a:ext cx="3232150" cy="2347912"/>
            <a:chOff x="3288" y="2337"/>
            <a:chExt cx="2036" cy="1479"/>
          </a:xfrm>
        </p:grpSpPr>
        <p:sp>
          <p:nvSpPr>
            <p:cNvPr id="36877" name="Line 32"/>
            <p:cNvSpPr>
              <a:spLocks noChangeShapeType="1"/>
            </p:cNvSpPr>
            <p:nvPr/>
          </p:nvSpPr>
          <p:spPr bwMode="auto">
            <a:xfrm>
              <a:off x="3456" y="3514"/>
              <a:ext cx="179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8" name="Line 33"/>
            <p:cNvSpPr>
              <a:spLocks noChangeShapeType="1"/>
            </p:cNvSpPr>
            <p:nvPr/>
          </p:nvSpPr>
          <p:spPr bwMode="auto">
            <a:xfrm flipV="1">
              <a:off x="3456" y="2381"/>
              <a:ext cx="0" cy="113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9" name="Freeform 34"/>
            <p:cNvSpPr>
              <a:spLocks/>
            </p:cNvSpPr>
            <p:nvPr/>
          </p:nvSpPr>
          <p:spPr bwMode="auto">
            <a:xfrm>
              <a:off x="3456" y="2454"/>
              <a:ext cx="1574" cy="1060"/>
            </a:xfrm>
            <a:custGeom>
              <a:avLst/>
              <a:gdLst>
                <a:gd name="T0" fmla="*/ 0 w 3024"/>
                <a:gd name="T1" fmla="*/ 569 h 1976"/>
                <a:gd name="T2" fmla="*/ 91 w 3024"/>
                <a:gd name="T3" fmla="*/ 320 h 1976"/>
                <a:gd name="T4" fmla="*/ 156 w 3024"/>
                <a:gd name="T5" fmla="*/ 71 h 1976"/>
                <a:gd name="T6" fmla="*/ 195 w 3024"/>
                <a:gd name="T7" fmla="*/ 16 h 1976"/>
                <a:gd name="T8" fmla="*/ 312 w 3024"/>
                <a:gd name="T9" fmla="*/ 2 h 1976"/>
                <a:gd name="T10" fmla="*/ 819 w 3024"/>
                <a:gd name="T11" fmla="*/ 2 h 19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4" h="1976">
                  <a:moveTo>
                    <a:pt x="0" y="1976"/>
                  </a:moveTo>
                  <a:cubicBezTo>
                    <a:pt x="120" y="1688"/>
                    <a:pt x="240" y="1400"/>
                    <a:pt x="336" y="1112"/>
                  </a:cubicBezTo>
                  <a:cubicBezTo>
                    <a:pt x="432" y="824"/>
                    <a:pt x="512" y="424"/>
                    <a:pt x="576" y="248"/>
                  </a:cubicBezTo>
                  <a:cubicBezTo>
                    <a:pt x="640" y="72"/>
                    <a:pt x="624" y="96"/>
                    <a:pt x="720" y="56"/>
                  </a:cubicBezTo>
                  <a:cubicBezTo>
                    <a:pt x="816" y="16"/>
                    <a:pt x="768" y="16"/>
                    <a:pt x="1152" y="8"/>
                  </a:cubicBezTo>
                  <a:cubicBezTo>
                    <a:pt x="1536" y="0"/>
                    <a:pt x="2704" y="8"/>
                    <a:pt x="3024" y="8"/>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6880" name="Object 35"/>
            <p:cNvGraphicFramePr>
              <a:graphicFrameLocks noChangeAspect="1"/>
            </p:cNvGraphicFramePr>
            <p:nvPr/>
          </p:nvGraphicFramePr>
          <p:xfrm>
            <a:off x="3678" y="3565"/>
            <a:ext cx="449" cy="251"/>
          </p:xfrm>
          <a:graphic>
            <a:graphicData uri="http://schemas.openxmlformats.org/presentationml/2006/ole">
              <mc:AlternateContent xmlns:mc="http://schemas.openxmlformats.org/markup-compatibility/2006">
                <mc:Choice xmlns:v="urn:schemas-microsoft-com:vml" Requires="v">
                  <p:oleObj spid="_x0000_s36965" name="公式" r:id="rId14" imgW="368140" imgH="203112" progId="Equation.3">
                    <p:embed/>
                  </p:oleObj>
                </mc:Choice>
                <mc:Fallback>
                  <p:oleObj name="公式" r:id="rId14" imgW="368140" imgH="203112" progId="Equation.3">
                    <p:embed/>
                    <p:pic>
                      <p:nvPicPr>
                        <p:cNvPr id="0" name="Object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78" y="3565"/>
                          <a:ext cx="44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36881" name="Object 36"/>
            <p:cNvGraphicFramePr>
              <a:graphicFrameLocks noChangeAspect="1"/>
            </p:cNvGraphicFramePr>
            <p:nvPr/>
          </p:nvGraphicFramePr>
          <p:xfrm>
            <a:off x="5185" y="3561"/>
            <a:ext cx="139" cy="243"/>
          </p:xfrm>
          <a:graphic>
            <a:graphicData uri="http://schemas.openxmlformats.org/presentationml/2006/ole">
              <mc:AlternateContent xmlns:mc="http://schemas.openxmlformats.org/markup-compatibility/2006">
                <mc:Choice xmlns:v="urn:schemas-microsoft-com:vml" Requires="v">
                  <p:oleObj spid="_x0000_s36966" name="Equation" r:id="rId16" imgW="88746" imgH="152136" progId="Equation.3">
                    <p:embed/>
                  </p:oleObj>
                </mc:Choice>
                <mc:Fallback>
                  <p:oleObj name="Equation" r:id="rId16" imgW="88746" imgH="152136" progId="Equation.3">
                    <p:embed/>
                    <p:pic>
                      <p:nvPicPr>
                        <p:cNvPr id="0" name="Object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85" y="3561"/>
                          <a:ext cx="13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36882" name="Object 37"/>
            <p:cNvGraphicFramePr>
              <a:graphicFrameLocks noChangeAspect="1"/>
            </p:cNvGraphicFramePr>
            <p:nvPr/>
          </p:nvGraphicFramePr>
          <p:xfrm>
            <a:off x="3288" y="2337"/>
            <a:ext cx="135" cy="252"/>
          </p:xfrm>
          <a:graphic>
            <a:graphicData uri="http://schemas.openxmlformats.org/presentationml/2006/ole">
              <mc:AlternateContent xmlns:mc="http://schemas.openxmlformats.org/markup-compatibility/2006">
                <mc:Choice xmlns:v="urn:schemas-microsoft-com:vml" Requires="v">
                  <p:oleObj spid="_x0000_s36967" name="Equation" r:id="rId18" imgW="88707" imgH="164742" progId="Equation.3">
                    <p:embed/>
                  </p:oleObj>
                </mc:Choice>
                <mc:Fallback>
                  <p:oleObj name="Equation" r:id="rId18" imgW="88707" imgH="164742" progId="Equation.3">
                    <p:embed/>
                    <p:pic>
                      <p:nvPicPr>
                        <p:cNvPr id="0" name="Object 3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88" y="2337"/>
                          <a:ext cx="13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36883" name="Line 38"/>
            <p:cNvSpPr>
              <a:spLocks noChangeShapeType="1"/>
            </p:cNvSpPr>
            <p:nvPr/>
          </p:nvSpPr>
          <p:spPr bwMode="auto">
            <a:xfrm>
              <a:off x="3804" y="2496"/>
              <a:ext cx="0" cy="996"/>
            </a:xfrm>
            <a:prstGeom prst="line">
              <a:avLst/>
            </a:prstGeom>
            <a:noFill/>
            <a:ln w="158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80">
                                            <p:txEl>
                                              <p:pRg st="0" end="0"/>
                                            </p:txEl>
                                          </p:spTgt>
                                        </p:tgtEl>
                                        <p:attrNameLst>
                                          <p:attrName>style.visibility</p:attrName>
                                        </p:attrNameLst>
                                      </p:cBhvr>
                                      <p:to>
                                        <p:strVal val="visible"/>
                                      </p:to>
                                    </p:set>
                                    <p:animEffect transition="in" filter="wipe(left)">
                                      <p:cBhvr>
                                        <p:cTn id="7" dur="500"/>
                                        <p:tgtEl>
                                          <p:spTgt spid="1269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978">
                                            <p:txEl>
                                              <p:pRg st="0" end="0"/>
                                            </p:txEl>
                                          </p:spTgt>
                                        </p:tgtEl>
                                        <p:attrNameLst>
                                          <p:attrName>style.visibility</p:attrName>
                                        </p:attrNameLst>
                                      </p:cBhvr>
                                      <p:to>
                                        <p:strVal val="visible"/>
                                      </p:to>
                                    </p:set>
                                    <p:animEffect transition="in" filter="wipe(left)">
                                      <p:cBhvr>
                                        <p:cTn id="12" dur="500"/>
                                        <p:tgtEl>
                                          <p:spTgt spid="12697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6986"/>
                                        </p:tgtEl>
                                        <p:attrNameLst>
                                          <p:attrName>style.visibility</p:attrName>
                                        </p:attrNameLst>
                                      </p:cBhvr>
                                      <p:to>
                                        <p:strVal val="visible"/>
                                      </p:to>
                                    </p:set>
                                    <p:animEffect transition="in" filter="wipe(left)">
                                      <p:cBhvr>
                                        <p:cTn id="17" dur="500"/>
                                        <p:tgtEl>
                                          <p:spTgt spid="1269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6989"/>
                                        </p:tgtEl>
                                        <p:attrNameLst>
                                          <p:attrName>style.visibility</p:attrName>
                                        </p:attrNameLst>
                                      </p:cBhvr>
                                      <p:to>
                                        <p:strVal val="visible"/>
                                      </p:to>
                                    </p:set>
                                    <p:animEffect transition="in" filter="wipe(left)">
                                      <p:cBhvr>
                                        <p:cTn id="22" dur="500"/>
                                        <p:tgtEl>
                                          <p:spTgt spid="1269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26981"/>
                                        </p:tgtEl>
                                        <p:attrNameLst>
                                          <p:attrName>style.visibility</p:attrName>
                                        </p:attrNameLst>
                                      </p:cBhvr>
                                      <p:to>
                                        <p:strVal val="visible"/>
                                      </p:to>
                                    </p:set>
                                    <p:animEffect transition="in" filter="blinds(vertical)">
                                      <p:cBhvr>
                                        <p:cTn id="27" dur="500"/>
                                        <p:tgtEl>
                                          <p:spTgt spid="1269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6990"/>
                                        </p:tgtEl>
                                        <p:attrNameLst>
                                          <p:attrName>style.visibility</p:attrName>
                                        </p:attrNameLst>
                                      </p:cBhvr>
                                      <p:to>
                                        <p:strVal val="visible"/>
                                      </p:to>
                                    </p:set>
                                    <p:animEffect transition="in" filter="wipe(left)">
                                      <p:cBhvr>
                                        <p:cTn id="32" dur="500"/>
                                        <p:tgtEl>
                                          <p:spTgt spid="1269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6996"/>
                                        </p:tgtEl>
                                        <p:attrNameLst>
                                          <p:attrName>style.visibility</p:attrName>
                                        </p:attrNameLst>
                                      </p:cBhvr>
                                      <p:to>
                                        <p:strVal val="visible"/>
                                      </p:to>
                                    </p:set>
                                    <p:animEffect transition="in" filter="wipe(left)">
                                      <p:cBhvr>
                                        <p:cTn id="37" dur="500"/>
                                        <p:tgtEl>
                                          <p:spTgt spid="12699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7000"/>
                                        </p:tgtEl>
                                        <p:attrNameLst>
                                          <p:attrName>style.visibility</p:attrName>
                                        </p:attrNameLst>
                                      </p:cBhvr>
                                      <p:to>
                                        <p:strVal val="visible"/>
                                      </p:to>
                                    </p:set>
                                    <p:animEffect transition="in" filter="wipe(left)">
                                      <p:cBhvr>
                                        <p:cTn id="42" dur="500"/>
                                        <p:tgtEl>
                                          <p:spTgt spid="1270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7003">
                                            <p:txEl>
                                              <p:pRg st="0" end="0"/>
                                            </p:txEl>
                                          </p:spTgt>
                                        </p:tgtEl>
                                        <p:attrNameLst>
                                          <p:attrName>style.visibility</p:attrName>
                                        </p:attrNameLst>
                                      </p:cBhvr>
                                      <p:to>
                                        <p:strVal val="visible"/>
                                      </p:to>
                                    </p:set>
                                    <p:animEffect transition="in" filter="wipe(left)">
                                      <p:cBhvr>
                                        <p:cTn id="47" dur="500"/>
                                        <p:tgtEl>
                                          <p:spTgt spid="127003">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7004"/>
                                        </p:tgtEl>
                                        <p:attrNameLst>
                                          <p:attrName>style.visibility</p:attrName>
                                        </p:attrNameLst>
                                      </p:cBhvr>
                                      <p:to>
                                        <p:strVal val="visible"/>
                                      </p:to>
                                    </p:set>
                                    <p:animEffect transition="in" filter="wipe(left)">
                                      <p:cBhvr>
                                        <p:cTn id="52" dur="500"/>
                                        <p:tgtEl>
                                          <p:spTgt spid="12700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127007"/>
                                        </p:tgtEl>
                                        <p:attrNameLst>
                                          <p:attrName>style.visibility</p:attrName>
                                        </p:attrNameLst>
                                      </p:cBhvr>
                                      <p:to>
                                        <p:strVal val="visible"/>
                                      </p:to>
                                    </p:set>
                                    <p:animEffect transition="in" filter="wipe(down)">
                                      <p:cBhvr>
                                        <p:cTn id="57" dur="500"/>
                                        <p:tgtEl>
                                          <p:spTgt spid="127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build="p" autoUpdateAnimBg="0"/>
      <p:bldP spid="126980" grpId="0" build="p" autoUpdateAnimBg="0"/>
      <p:bldP spid="126990" grpId="0"/>
      <p:bldP spid="12700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263352" y="116632"/>
            <a:ext cx="367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0000FF"/>
                </a:solidFill>
                <a:latin typeface="楷体_GB2312" pitchFamily="49" charset="-122"/>
              </a:rPr>
              <a:t>二、经典理论存在的困难</a:t>
            </a:r>
          </a:p>
        </p:txBody>
      </p:sp>
      <p:sp>
        <p:nvSpPr>
          <p:cNvPr id="128003" name="Rectangle 3"/>
          <p:cNvSpPr>
            <a:spLocks noChangeArrowheads="1"/>
          </p:cNvSpPr>
          <p:nvPr/>
        </p:nvSpPr>
        <p:spPr bwMode="auto">
          <a:xfrm>
            <a:off x="858962" y="1088504"/>
            <a:ext cx="7620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en-US" altLang="zh-CN"/>
              <a:t>1</a:t>
            </a:r>
            <a:r>
              <a:rPr lang="zh-CN" altLang="en-US"/>
              <a:t>、</a:t>
            </a:r>
          </a:p>
        </p:txBody>
      </p:sp>
      <p:sp>
        <p:nvSpPr>
          <p:cNvPr id="128004" name="Text Box 4"/>
          <p:cNvSpPr txBox="1">
            <a:spLocks noChangeArrowheads="1"/>
          </p:cNvSpPr>
          <p:nvPr/>
        </p:nvSpPr>
        <p:spPr bwMode="auto">
          <a:xfrm>
            <a:off x="1697162" y="1129779"/>
            <a:ext cx="7620000" cy="461962"/>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CC0066"/>
                </a:solidFill>
                <a:latin typeface="楷体_GB2312" pitchFamily="49" charset="-122"/>
              </a:rPr>
              <a:t>经典物理解释：</a:t>
            </a:r>
            <a:r>
              <a:rPr lang="zh-CN" altLang="en-US">
                <a:latin typeface="楷体_GB2312" pitchFamily="49" charset="-122"/>
              </a:rPr>
              <a:t>光电子的初动能应与入射光强成正比；</a:t>
            </a:r>
            <a:endParaRPr lang="zh-CN" altLang="en-US" b="0">
              <a:ea typeface="宋体" panose="02010600030101010101" pitchFamily="2" charset="-122"/>
            </a:endParaRPr>
          </a:p>
        </p:txBody>
      </p:sp>
      <p:sp>
        <p:nvSpPr>
          <p:cNvPr id="128005" name="Rectangle 5"/>
          <p:cNvSpPr>
            <a:spLocks noChangeArrowheads="1"/>
          </p:cNvSpPr>
          <p:nvPr/>
        </p:nvSpPr>
        <p:spPr bwMode="auto">
          <a:xfrm>
            <a:off x="1690812" y="1848916"/>
            <a:ext cx="5111750" cy="461963"/>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CC0066"/>
                </a:solidFill>
                <a:latin typeface="楷体_GB2312" pitchFamily="49" charset="-122"/>
              </a:rPr>
              <a:t>实验结果：</a:t>
            </a:r>
            <a:r>
              <a:rPr lang="zh-CN" altLang="en-US">
                <a:latin typeface="楷体_GB2312" pitchFamily="49" charset="-122"/>
              </a:rPr>
              <a:t>最大初动能与光强无关。</a:t>
            </a:r>
          </a:p>
        </p:txBody>
      </p:sp>
      <p:sp>
        <p:nvSpPr>
          <p:cNvPr id="128006" name="Rectangle 6"/>
          <p:cNvSpPr>
            <a:spLocks noChangeArrowheads="1"/>
          </p:cNvSpPr>
          <p:nvPr/>
        </p:nvSpPr>
        <p:spPr bwMode="auto">
          <a:xfrm>
            <a:off x="858962" y="2942704"/>
            <a:ext cx="7620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en-US" altLang="zh-CN"/>
              <a:t>2</a:t>
            </a:r>
            <a:r>
              <a:rPr lang="zh-CN" altLang="en-US"/>
              <a:t>、</a:t>
            </a:r>
          </a:p>
        </p:txBody>
      </p:sp>
      <p:sp>
        <p:nvSpPr>
          <p:cNvPr id="128007" name="Text Box 7"/>
          <p:cNvSpPr txBox="1">
            <a:spLocks noChangeArrowheads="1"/>
          </p:cNvSpPr>
          <p:nvPr/>
        </p:nvSpPr>
        <p:spPr bwMode="auto">
          <a:xfrm>
            <a:off x="1703512" y="2636316"/>
            <a:ext cx="7537450" cy="847725"/>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CC0066"/>
                </a:solidFill>
                <a:latin typeface="楷体_GB2312" pitchFamily="49" charset="-122"/>
              </a:rPr>
              <a:t>经典物理解释：</a:t>
            </a:r>
            <a:r>
              <a:rPr lang="zh-CN" altLang="en-US">
                <a:latin typeface="楷体_GB2312" pitchFamily="49" charset="-122"/>
              </a:rPr>
              <a:t>只要光强足够大，电子就可获得足够的能量而逸出金属表面，不存在红限频率；</a:t>
            </a:r>
          </a:p>
        </p:txBody>
      </p:sp>
      <p:sp>
        <p:nvSpPr>
          <p:cNvPr id="128008" name="Rectangle 8"/>
          <p:cNvSpPr>
            <a:spLocks noChangeArrowheads="1"/>
          </p:cNvSpPr>
          <p:nvPr/>
        </p:nvSpPr>
        <p:spPr bwMode="auto">
          <a:xfrm>
            <a:off x="1697162" y="3690416"/>
            <a:ext cx="3886200" cy="461963"/>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CC0066"/>
                </a:solidFill>
                <a:latin typeface="楷体_GB2312" pitchFamily="49" charset="-122"/>
              </a:rPr>
              <a:t>实验结果：</a:t>
            </a:r>
            <a:r>
              <a:rPr lang="zh-CN" altLang="en-US">
                <a:latin typeface="楷体_GB2312" pitchFamily="49" charset="-122"/>
              </a:rPr>
              <a:t>存在红限频率。</a:t>
            </a:r>
          </a:p>
        </p:txBody>
      </p:sp>
      <p:sp>
        <p:nvSpPr>
          <p:cNvPr id="128009" name="Rectangle 9"/>
          <p:cNvSpPr>
            <a:spLocks noChangeArrowheads="1"/>
          </p:cNvSpPr>
          <p:nvPr/>
        </p:nvSpPr>
        <p:spPr bwMode="auto">
          <a:xfrm>
            <a:off x="846262" y="4611166"/>
            <a:ext cx="64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3</a:t>
            </a:r>
            <a:r>
              <a:rPr lang="zh-CN" altLang="en-US"/>
              <a:t>、</a:t>
            </a:r>
          </a:p>
        </p:txBody>
      </p:sp>
      <p:sp>
        <p:nvSpPr>
          <p:cNvPr id="128010" name="Text Box 10"/>
          <p:cNvSpPr txBox="1">
            <a:spLocks noChangeArrowheads="1"/>
          </p:cNvSpPr>
          <p:nvPr/>
        </p:nvSpPr>
        <p:spPr bwMode="auto">
          <a:xfrm>
            <a:off x="1703512" y="4365104"/>
            <a:ext cx="7308850" cy="1212850"/>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CC0066"/>
                </a:solidFill>
                <a:latin typeface="楷体_GB2312" pitchFamily="49" charset="-122"/>
              </a:rPr>
              <a:t>经典物理解释：</a:t>
            </a:r>
            <a:r>
              <a:rPr lang="zh-CN" altLang="en-US">
                <a:latin typeface="楷体_GB2312" pitchFamily="49" charset="-122"/>
              </a:rPr>
              <a:t>当光强很弱时，电子需要经一定的时间积累能量。因此，光照射后应隔一定的时间才有光电子逸出；</a:t>
            </a:r>
          </a:p>
        </p:txBody>
      </p:sp>
      <p:sp>
        <p:nvSpPr>
          <p:cNvPr id="128011" name="Rectangle 11"/>
          <p:cNvSpPr>
            <a:spLocks noChangeArrowheads="1"/>
          </p:cNvSpPr>
          <p:nvPr/>
        </p:nvSpPr>
        <p:spPr bwMode="auto">
          <a:xfrm>
            <a:off x="1697162" y="5689079"/>
            <a:ext cx="6542088" cy="461962"/>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CC0066"/>
                </a:solidFill>
                <a:latin typeface="楷体_GB2312" pitchFamily="49" charset="-122"/>
              </a:rPr>
              <a:t>实验结果：</a:t>
            </a:r>
            <a:r>
              <a:rPr lang="zh-CN" altLang="en-US">
                <a:latin typeface="楷体_GB2312" pitchFamily="49" charset="-122"/>
              </a:rPr>
              <a:t>光电子的逸出几乎是瞬时的。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2">
                                            <p:txEl>
                                              <p:pRg st="0" end="0"/>
                                            </p:txEl>
                                          </p:spTgt>
                                        </p:tgtEl>
                                        <p:attrNameLst>
                                          <p:attrName>style.visibility</p:attrName>
                                        </p:attrNameLst>
                                      </p:cBhvr>
                                      <p:to>
                                        <p:strVal val="visible"/>
                                      </p:to>
                                    </p:set>
                                    <p:animEffect transition="in" filter="wipe(left)">
                                      <p:cBhvr>
                                        <p:cTn id="7" dur="500"/>
                                        <p:tgtEl>
                                          <p:spTgt spid="1280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3">
                                            <p:txEl>
                                              <p:pRg st="0" end="0"/>
                                            </p:txEl>
                                          </p:spTgt>
                                        </p:tgtEl>
                                        <p:attrNameLst>
                                          <p:attrName>style.visibility</p:attrName>
                                        </p:attrNameLst>
                                      </p:cBhvr>
                                      <p:to>
                                        <p:strVal val="visible"/>
                                      </p:to>
                                    </p:set>
                                    <p:animEffect transition="in" filter="wipe(left)">
                                      <p:cBhvr>
                                        <p:cTn id="12" dur="500"/>
                                        <p:tgtEl>
                                          <p:spTgt spid="1280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004"/>
                                        </p:tgtEl>
                                        <p:attrNameLst>
                                          <p:attrName>style.visibility</p:attrName>
                                        </p:attrNameLst>
                                      </p:cBhvr>
                                      <p:to>
                                        <p:strVal val="visible"/>
                                      </p:to>
                                    </p:set>
                                    <p:animEffect transition="in" filter="wipe(left)">
                                      <p:cBhvr>
                                        <p:cTn id="17" dur="500"/>
                                        <p:tgtEl>
                                          <p:spTgt spid="1280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8005"/>
                                        </p:tgtEl>
                                        <p:attrNameLst>
                                          <p:attrName>style.visibility</p:attrName>
                                        </p:attrNameLst>
                                      </p:cBhvr>
                                      <p:to>
                                        <p:strVal val="visible"/>
                                      </p:to>
                                    </p:set>
                                    <p:animEffect transition="in" filter="wipe(left)">
                                      <p:cBhvr>
                                        <p:cTn id="22" dur="500"/>
                                        <p:tgtEl>
                                          <p:spTgt spid="1280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8006">
                                            <p:txEl>
                                              <p:pRg st="0" end="0"/>
                                            </p:txEl>
                                          </p:spTgt>
                                        </p:tgtEl>
                                        <p:attrNameLst>
                                          <p:attrName>style.visibility</p:attrName>
                                        </p:attrNameLst>
                                      </p:cBhvr>
                                      <p:to>
                                        <p:strVal val="visible"/>
                                      </p:to>
                                    </p:set>
                                    <p:animEffect transition="in" filter="wipe(left)">
                                      <p:cBhvr>
                                        <p:cTn id="27" dur="500"/>
                                        <p:tgtEl>
                                          <p:spTgt spid="12800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8007"/>
                                        </p:tgtEl>
                                        <p:attrNameLst>
                                          <p:attrName>style.visibility</p:attrName>
                                        </p:attrNameLst>
                                      </p:cBhvr>
                                      <p:to>
                                        <p:strVal val="visible"/>
                                      </p:to>
                                    </p:set>
                                    <p:animEffect transition="in" filter="wipe(left)">
                                      <p:cBhvr>
                                        <p:cTn id="32" dur="500"/>
                                        <p:tgtEl>
                                          <p:spTgt spid="1280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8008"/>
                                        </p:tgtEl>
                                        <p:attrNameLst>
                                          <p:attrName>style.visibility</p:attrName>
                                        </p:attrNameLst>
                                      </p:cBhvr>
                                      <p:to>
                                        <p:strVal val="visible"/>
                                      </p:to>
                                    </p:set>
                                    <p:animEffect transition="in" filter="wipe(left)">
                                      <p:cBhvr>
                                        <p:cTn id="37" dur="500"/>
                                        <p:tgtEl>
                                          <p:spTgt spid="1280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8009">
                                            <p:txEl>
                                              <p:pRg st="0" end="0"/>
                                            </p:txEl>
                                          </p:spTgt>
                                        </p:tgtEl>
                                        <p:attrNameLst>
                                          <p:attrName>style.visibility</p:attrName>
                                        </p:attrNameLst>
                                      </p:cBhvr>
                                      <p:to>
                                        <p:strVal val="visible"/>
                                      </p:to>
                                    </p:set>
                                    <p:animEffect transition="in" filter="wipe(left)">
                                      <p:cBhvr>
                                        <p:cTn id="42" dur="500"/>
                                        <p:tgtEl>
                                          <p:spTgt spid="12800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8010"/>
                                        </p:tgtEl>
                                        <p:attrNameLst>
                                          <p:attrName>style.visibility</p:attrName>
                                        </p:attrNameLst>
                                      </p:cBhvr>
                                      <p:to>
                                        <p:strVal val="visible"/>
                                      </p:to>
                                    </p:set>
                                    <p:animEffect transition="in" filter="wipe(left)">
                                      <p:cBhvr>
                                        <p:cTn id="47" dur="500"/>
                                        <p:tgtEl>
                                          <p:spTgt spid="1280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8011"/>
                                        </p:tgtEl>
                                        <p:attrNameLst>
                                          <p:attrName>style.visibility</p:attrName>
                                        </p:attrNameLst>
                                      </p:cBhvr>
                                      <p:to>
                                        <p:strVal val="visible"/>
                                      </p:to>
                                    </p:set>
                                    <p:animEffect transition="in" filter="wipe(left)">
                                      <p:cBhvr>
                                        <p:cTn id="52" dur="500"/>
                                        <p:tgtEl>
                                          <p:spTgt spid="128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build="p" autoUpdateAnimBg="0"/>
      <p:bldP spid="128003" grpId="0" build="p" autoUpdateAnimBg="0"/>
      <p:bldP spid="128004" grpId="0" animBg="1" autoUpdateAnimBg="0"/>
      <p:bldP spid="128005" grpId="0" animBg="1" autoUpdateAnimBg="0"/>
      <p:bldP spid="128006" grpId="0" build="p" autoUpdateAnimBg="0"/>
      <p:bldP spid="128007" grpId="0" animBg="1" autoUpdateAnimBg="0"/>
      <p:bldP spid="128008" grpId="0" animBg="1" autoUpdateAnimBg="0"/>
      <p:bldP spid="128009" grpId="0" build="p" autoUpdateAnimBg="0"/>
      <p:bldP spid="128010" grpId="0" animBg="1" autoUpdateAnimBg="0"/>
      <p:bldP spid="128011"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263352" y="764704"/>
            <a:ext cx="1144927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       </a:t>
            </a:r>
            <a:r>
              <a:rPr lang="en-US" altLang="zh-CN" dirty="0"/>
              <a:t>1905</a:t>
            </a:r>
            <a:r>
              <a:rPr lang="zh-CN" altLang="en-US" dirty="0"/>
              <a:t>年爱因斯坦发展了普朗克能量子假说，提出了</a:t>
            </a:r>
            <a:r>
              <a:rPr lang="zh-CN" altLang="en-US" dirty="0">
                <a:solidFill>
                  <a:srgbClr val="0000FF"/>
                </a:solidFill>
              </a:rPr>
              <a:t>光量子</a:t>
            </a:r>
            <a:r>
              <a:rPr lang="zh-CN" altLang="en-US" dirty="0"/>
              <a:t>的概念：假定光是由光子组成的</a:t>
            </a:r>
            <a:r>
              <a:rPr lang="zh-CN" altLang="en-US" dirty="0">
                <a:solidFill>
                  <a:srgbClr val="0000FF"/>
                </a:solidFill>
              </a:rPr>
              <a:t>粒子流</a:t>
            </a:r>
            <a:r>
              <a:rPr lang="zh-CN" altLang="en-US" dirty="0"/>
              <a:t>，每个光子的能量为：</a:t>
            </a:r>
          </a:p>
        </p:txBody>
      </p:sp>
      <p:sp>
        <p:nvSpPr>
          <p:cNvPr id="130051" name="Rectangle 3"/>
          <p:cNvSpPr>
            <a:spLocks noChangeArrowheads="1"/>
          </p:cNvSpPr>
          <p:nvPr/>
        </p:nvSpPr>
        <p:spPr bwMode="auto">
          <a:xfrm>
            <a:off x="191344" y="35748"/>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三、光电效应的量子解释：</a:t>
            </a:r>
          </a:p>
        </p:txBody>
      </p:sp>
      <p:sp>
        <p:nvSpPr>
          <p:cNvPr id="130052" name="Rectangle 4"/>
          <p:cNvSpPr>
            <a:spLocks noChangeArrowheads="1"/>
          </p:cNvSpPr>
          <p:nvPr/>
        </p:nvSpPr>
        <p:spPr bwMode="auto">
          <a:xfrm>
            <a:off x="5087888" y="1844824"/>
            <a:ext cx="491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i="1" dirty="0"/>
              <a:t> </a:t>
            </a:r>
            <a:r>
              <a:rPr lang="en-US" altLang="zh-CN" i="1" dirty="0"/>
              <a:t>v  </a:t>
            </a:r>
            <a:r>
              <a:rPr lang="zh-CN" altLang="en-US" dirty="0"/>
              <a:t>为光的频率，</a:t>
            </a:r>
            <a:r>
              <a:rPr lang="en-US" altLang="zh-CN" i="1" dirty="0"/>
              <a:t>h </a:t>
            </a:r>
            <a:r>
              <a:rPr lang="zh-CN" altLang="en-US" dirty="0"/>
              <a:t>为普朗克常数。</a:t>
            </a:r>
          </a:p>
        </p:txBody>
      </p:sp>
      <p:sp>
        <p:nvSpPr>
          <p:cNvPr id="130054" name="Text Box 6"/>
          <p:cNvSpPr txBox="1">
            <a:spLocks noChangeArrowheads="1"/>
          </p:cNvSpPr>
          <p:nvPr/>
        </p:nvSpPr>
        <p:spPr bwMode="auto">
          <a:xfrm>
            <a:off x="191344" y="3068960"/>
            <a:ext cx="116652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dirty="0"/>
              <a:t>        金属中的电子吸收一个光子，光子将能量</a:t>
            </a:r>
            <a:r>
              <a:rPr lang="en-US" altLang="zh-CN" dirty="0"/>
              <a:t>(</a:t>
            </a:r>
            <a:r>
              <a:rPr lang="en-US" altLang="zh-CN" i="1" dirty="0"/>
              <a:t> </a:t>
            </a:r>
            <a:r>
              <a:rPr lang="en-US" altLang="zh-CN" i="1" dirty="0" err="1"/>
              <a:t>hν</a:t>
            </a:r>
            <a:r>
              <a:rPr lang="en-US" altLang="zh-CN" dirty="0"/>
              <a:t>)</a:t>
            </a:r>
            <a:r>
              <a:rPr lang="zh-CN" altLang="en-US" dirty="0"/>
              <a:t>全部传给电子，电子获得能量后，克服正离子引力而作功 ─ 逸出功</a:t>
            </a:r>
            <a:r>
              <a:rPr lang="en-US" altLang="zh-CN" dirty="0"/>
              <a:t>(</a:t>
            </a:r>
            <a:r>
              <a:rPr lang="en-US" altLang="zh-CN" i="1" dirty="0"/>
              <a:t> A </a:t>
            </a:r>
            <a:r>
              <a:rPr lang="en-US" altLang="zh-CN" dirty="0"/>
              <a:t>)</a:t>
            </a:r>
            <a:r>
              <a:rPr lang="en-US" altLang="zh-CN" i="1" dirty="0"/>
              <a:t> </a:t>
            </a:r>
            <a:r>
              <a:rPr lang="zh-CN" altLang="en-US" dirty="0"/>
              <a:t>，剩下的能量转化为电子逸出表面时的最大动能：</a:t>
            </a:r>
          </a:p>
        </p:txBody>
      </p:sp>
      <p:sp>
        <p:nvSpPr>
          <p:cNvPr id="130058" name="Text Box 10"/>
          <p:cNvSpPr txBox="1">
            <a:spLocks noChangeArrowheads="1"/>
          </p:cNvSpPr>
          <p:nvPr/>
        </p:nvSpPr>
        <p:spPr bwMode="auto">
          <a:xfrm>
            <a:off x="5353050" y="4789488"/>
            <a:ext cx="3263900" cy="4572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76200">
                <a:solidFill>
                  <a:srgbClr val="FF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rPr>
              <a:t>爱因斯坦光电效应方程</a:t>
            </a:r>
          </a:p>
        </p:txBody>
      </p:sp>
      <p:sp>
        <p:nvSpPr>
          <p:cNvPr id="130059" name="Rectangle 11"/>
          <p:cNvSpPr>
            <a:spLocks noChangeArrowheads="1"/>
          </p:cNvSpPr>
          <p:nvPr/>
        </p:nvSpPr>
        <p:spPr bwMode="auto">
          <a:xfrm>
            <a:off x="623392" y="2420888"/>
            <a:ext cx="2722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rgbClr val="0000FF"/>
                </a:solidFill>
              </a:rPr>
              <a:t>光电效应的实质： </a:t>
            </a:r>
          </a:p>
        </p:txBody>
      </p:sp>
      <p:pic>
        <p:nvPicPr>
          <p:cNvPr id="130060" name="Picture 12" descr="1921-Einstein"/>
          <p:cNvPicPr>
            <a:picLocks noChangeAspect="1" noChangeArrowheads="1"/>
          </p:cNvPicPr>
          <p:nvPr/>
        </p:nvPicPr>
        <p:blipFill>
          <a:blip r:embed="rId4">
            <a:extLst>
              <a:ext uri="{28A0092B-C50C-407E-A947-70E740481C1C}">
                <a14:useLocalDpi xmlns:a14="http://schemas.microsoft.com/office/drawing/2010/main" val="0"/>
              </a:ext>
            </a:extLst>
          </a:blip>
          <a:srcRect l="18378" t="7016" r="16180" b="37741"/>
          <a:stretch>
            <a:fillRect/>
          </a:stretch>
        </p:blipFill>
        <p:spPr bwMode="auto">
          <a:xfrm>
            <a:off x="8842375" y="4010025"/>
            <a:ext cx="1525588"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0082" name="Group 34"/>
          <p:cNvGrpSpPr>
            <a:grpSpLocks/>
          </p:cNvGrpSpPr>
          <p:nvPr/>
        </p:nvGrpSpPr>
        <p:grpSpPr bwMode="auto">
          <a:xfrm>
            <a:off x="2927648" y="1772816"/>
            <a:ext cx="1762125" cy="720725"/>
            <a:chOff x="3288" y="1071"/>
            <a:chExt cx="1110" cy="454"/>
          </a:xfrm>
        </p:grpSpPr>
        <p:grpSp>
          <p:nvGrpSpPr>
            <p:cNvPr id="39967" name="Group 32"/>
            <p:cNvGrpSpPr>
              <a:grpSpLocks/>
            </p:cNvGrpSpPr>
            <p:nvPr/>
          </p:nvGrpSpPr>
          <p:grpSpPr bwMode="auto">
            <a:xfrm>
              <a:off x="3288" y="1071"/>
              <a:ext cx="1089" cy="454"/>
              <a:chOff x="1450" y="7"/>
              <a:chExt cx="3039" cy="401"/>
            </a:xfrm>
          </p:grpSpPr>
          <p:sp>
            <p:nvSpPr>
              <p:cNvPr id="39969"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70"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71"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72"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39968" name="Object 5"/>
            <p:cNvGraphicFramePr>
              <a:graphicFrameLocks noChangeAspect="1"/>
            </p:cNvGraphicFramePr>
            <p:nvPr/>
          </p:nvGraphicFramePr>
          <p:xfrm>
            <a:off x="3334" y="1117"/>
            <a:ext cx="1064" cy="314"/>
          </p:xfrm>
          <a:graphic>
            <a:graphicData uri="http://schemas.openxmlformats.org/presentationml/2006/ole">
              <mc:AlternateContent xmlns:mc="http://schemas.openxmlformats.org/markup-compatibility/2006">
                <mc:Choice xmlns:v="urn:schemas-microsoft-com:vml" Requires="v">
                  <p:oleObj spid="_x0000_s40005" name="公式" r:id="rId5" imgW="482181" imgH="177646" progId="Equation.3">
                    <p:embed/>
                  </p:oleObj>
                </mc:Choice>
                <mc:Fallback>
                  <p:oleObj name="公式" r:id="rId5" imgW="482181" imgH="17764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4" y="1117"/>
                          <a:ext cx="1064" cy="3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0083" name="Group 35"/>
          <p:cNvGrpSpPr>
            <a:grpSpLocks/>
          </p:cNvGrpSpPr>
          <p:nvPr/>
        </p:nvGrpSpPr>
        <p:grpSpPr bwMode="auto">
          <a:xfrm>
            <a:off x="1992313" y="4510088"/>
            <a:ext cx="2951162" cy="949325"/>
            <a:chOff x="295" y="2432"/>
            <a:chExt cx="1859" cy="598"/>
          </a:xfrm>
        </p:grpSpPr>
        <p:grpSp>
          <p:nvGrpSpPr>
            <p:cNvPr id="39961" name="Group 32"/>
            <p:cNvGrpSpPr>
              <a:grpSpLocks/>
            </p:cNvGrpSpPr>
            <p:nvPr/>
          </p:nvGrpSpPr>
          <p:grpSpPr bwMode="auto">
            <a:xfrm>
              <a:off x="295" y="2478"/>
              <a:ext cx="1859" cy="544"/>
              <a:chOff x="1450" y="7"/>
              <a:chExt cx="3039" cy="401"/>
            </a:xfrm>
          </p:grpSpPr>
          <p:sp>
            <p:nvSpPr>
              <p:cNvPr id="39963"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64"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65"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66"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39962" name="Object 9"/>
            <p:cNvGraphicFramePr>
              <a:graphicFrameLocks noChangeAspect="1"/>
            </p:cNvGraphicFramePr>
            <p:nvPr/>
          </p:nvGraphicFramePr>
          <p:xfrm>
            <a:off x="340" y="2432"/>
            <a:ext cx="1724" cy="598"/>
          </p:xfrm>
          <a:graphic>
            <a:graphicData uri="http://schemas.openxmlformats.org/presentationml/2006/ole">
              <mc:AlternateContent xmlns:mc="http://schemas.openxmlformats.org/markup-compatibility/2006">
                <mc:Choice xmlns:v="urn:schemas-microsoft-com:vml" Requires="v">
                  <p:oleObj spid="_x0000_s40006" name="Equation" r:id="rId7" imgW="1053643" imgH="406224" progId="Equation.3">
                    <p:embed/>
                  </p:oleObj>
                </mc:Choice>
                <mc:Fallback>
                  <p:oleObj name="Equation" r:id="rId7" imgW="1053643" imgH="406224"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 y="2432"/>
                          <a:ext cx="1724" cy="598"/>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0084" name="Group 36"/>
          <p:cNvGrpSpPr>
            <a:grpSpLocks/>
          </p:cNvGrpSpPr>
          <p:nvPr/>
        </p:nvGrpSpPr>
        <p:grpSpPr bwMode="auto">
          <a:xfrm>
            <a:off x="1919288" y="5640388"/>
            <a:ext cx="1657350" cy="755650"/>
            <a:chOff x="385" y="3430"/>
            <a:chExt cx="1044" cy="476"/>
          </a:xfrm>
        </p:grpSpPr>
        <p:grpSp>
          <p:nvGrpSpPr>
            <p:cNvPr id="39955" name="Group 32"/>
            <p:cNvGrpSpPr>
              <a:grpSpLocks/>
            </p:cNvGrpSpPr>
            <p:nvPr/>
          </p:nvGrpSpPr>
          <p:grpSpPr bwMode="auto">
            <a:xfrm>
              <a:off x="385" y="3430"/>
              <a:ext cx="1044" cy="476"/>
              <a:chOff x="1450" y="7"/>
              <a:chExt cx="3039" cy="401"/>
            </a:xfrm>
          </p:grpSpPr>
          <p:sp>
            <p:nvSpPr>
              <p:cNvPr id="39957"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58"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59"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60"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39956" name="Object 7"/>
            <p:cNvGraphicFramePr>
              <a:graphicFrameLocks noChangeAspect="1"/>
            </p:cNvGraphicFramePr>
            <p:nvPr/>
          </p:nvGraphicFramePr>
          <p:xfrm>
            <a:off x="479" y="3484"/>
            <a:ext cx="849" cy="357"/>
          </p:xfrm>
          <a:graphic>
            <a:graphicData uri="http://schemas.openxmlformats.org/presentationml/2006/ole">
              <mc:AlternateContent xmlns:mc="http://schemas.openxmlformats.org/markup-compatibility/2006">
                <mc:Choice xmlns:v="urn:schemas-microsoft-com:vml" Requires="v">
                  <p:oleObj spid="_x0000_s40007" name="公式" r:id="rId9" imgW="545863" imgH="228501" progId="Equation.3">
                    <p:embed/>
                  </p:oleObj>
                </mc:Choice>
                <mc:Fallback>
                  <p:oleObj name="公式" r:id="rId9" imgW="545863" imgH="228501"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 y="3484"/>
                          <a:ext cx="849" cy="357"/>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0085" name="Group 37"/>
          <p:cNvGrpSpPr>
            <a:grpSpLocks/>
          </p:cNvGrpSpPr>
          <p:nvPr/>
        </p:nvGrpSpPr>
        <p:grpSpPr bwMode="auto">
          <a:xfrm>
            <a:off x="3648075" y="5516563"/>
            <a:ext cx="5040313" cy="915987"/>
            <a:chOff x="1474" y="3352"/>
            <a:chExt cx="3175" cy="577"/>
          </a:xfrm>
        </p:grpSpPr>
        <p:grpSp>
          <p:nvGrpSpPr>
            <p:cNvPr id="39949" name="Group 32"/>
            <p:cNvGrpSpPr>
              <a:grpSpLocks/>
            </p:cNvGrpSpPr>
            <p:nvPr/>
          </p:nvGrpSpPr>
          <p:grpSpPr bwMode="auto">
            <a:xfrm>
              <a:off x="1474" y="3385"/>
              <a:ext cx="3175" cy="544"/>
              <a:chOff x="1450" y="7"/>
              <a:chExt cx="3039" cy="401"/>
            </a:xfrm>
          </p:grpSpPr>
          <p:sp>
            <p:nvSpPr>
              <p:cNvPr id="39951"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52"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53"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54"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39950" name="Object 8"/>
            <p:cNvGraphicFramePr>
              <a:graphicFrameLocks noChangeAspect="1"/>
            </p:cNvGraphicFramePr>
            <p:nvPr/>
          </p:nvGraphicFramePr>
          <p:xfrm>
            <a:off x="1474" y="3352"/>
            <a:ext cx="3102" cy="577"/>
          </p:xfrm>
          <a:graphic>
            <a:graphicData uri="http://schemas.openxmlformats.org/presentationml/2006/ole">
              <mc:AlternateContent xmlns:mc="http://schemas.openxmlformats.org/markup-compatibility/2006">
                <mc:Choice xmlns:v="urn:schemas-microsoft-com:vml" Requires="v">
                  <p:oleObj spid="_x0000_s40008" name="Equation" r:id="rId11" imgW="2171700" imgH="406400" progId="Equation.3">
                    <p:embed/>
                  </p:oleObj>
                </mc:Choice>
                <mc:Fallback>
                  <p:oleObj name="Equation" r:id="rId11" imgW="2171700" imgH="4064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4" y="3352"/>
                          <a:ext cx="3102" cy="577"/>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wipe(left)">
                                      <p:cBhvr>
                                        <p:cTn id="7" dur="500"/>
                                        <p:tgtEl>
                                          <p:spTgt spid="130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0060"/>
                                        </p:tgtEl>
                                        <p:attrNameLst>
                                          <p:attrName>style.visibility</p:attrName>
                                        </p:attrNameLst>
                                      </p:cBhvr>
                                      <p:to>
                                        <p:strVal val="visible"/>
                                      </p:to>
                                    </p:set>
                                    <p:animEffect transition="in" filter="wipe(left)">
                                      <p:cBhvr>
                                        <p:cTn id="12" dur="500"/>
                                        <p:tgtEl>
                                          <p:spTgt spid="1300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050">
                                            <p:txEl>
                                              <p:pRg st="0" end="0"/>
                                            </p:txEl>
                                          </p:spTgt>
                                        </p:tgtEl>
                                        <p:attrNameLst>
                                          <p:attrName>style.visibility</p:attrName>
                                        </p:attrNameLst>
                                      </p:cBhvr>
                                      <p:to>
                                        <p:strVal val="visible"/>
                                      </p:to>
                                    </p:set>
                                    <p:animEffect transition="in" filter="wipe(left)">
                                      <p:cBhvr>
                                        <p:cTn id="17" dur="500"/>
                                        <p:tgtEl>
                                          <p:spTgt spid="13005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0082"/>
                                        </p:tgtEl>
                                        <p:attrNameLst>
                                          <p:attrName>style.visibility</p:attrName>
                                        </p:attrNameLst>
                                      </p:cBhvr>
                                      <p:to>
                                        <p:strVal val="visible"/>
                                      </p:to>
                                    </p:set>
                                    <p:animEffect transition="in" filter="wipe(left)">
                                      <p:cBhvr>
                                        <p:cTn id="22" dur="500"/>
                                        <p:tgtEl>
                                          <p:spTgt spid="1300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0052">
                                            <p:txEl>
                                              <p:pRg st="0" end="0"/>
                                            </p:txEl>
                                          </p:spTgt>
                                        </p:tgtEl>
                                        <p:attrNameLst>
                                          <p:attrName>style.visibility</p:attrName>
                                        </p:attrNameLst>
                                      </p:cBhvr>
                                      <p:to>
                                        <p:strVal val="visible"/>
                                      </p:to>
                                    </p:set>
                                    <p:animEffect transition="in" filter="wipe(left)">
                                      <p:cBhvr>
                                        <p:cTn id="27" dur="500"/>
                                        <p:tgtEl>
                                          <p:spTgt spid="13005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0059">
                                            <p:txEl>
                                              <p:pRg st="0" end="0"/>
                                            </p:txEl>
                                          </p:spTgt>
                                        </p:tgtEl>
                                        <p:attrNameLst>
                                          <p:attrName>style.visibility</p:attrName>
                                        </p:attrNameLst>
                                      </p:cBhvr>
                                      <p:to>
                                        <p:strVal val="visible"/>
                                      </p:to>
                                    </p:set>
                                    <p:animEffect transition="in" filter="wipe(left)">
                                      <p:cBhvr>
                                        <p:cTn id="32" dur="500"/>
                                        <p:tgtEl>
                                          <p:spTgt spid="13005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0054"/>
                                        </p:tgtEl>
                                        <p:attrNameLst>
                                          <p:attrName>style.visibility</p:attrName>
                                        </p:attrNameLst>
                                      </p:cBhvr>
                                      <p:to>
                                        <p:strVal val="visible"/>
                                      </p:to>
                                    </p:set>
                                    <p:animEffect transition="in" filter="wipe(left)">
                                      <p:cBhvr>
                                        <p:cTn id="37" dur="500"/>
                                        <p:tgtEl>
                                          <p:spTgt spid="1300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0083"/>
                                        </p:tgtEl>
                                        <p:attrNameLst>
                                          <p:attrName>style.visibility</p:attrName>
                                        </p:attrNameLst>
                                      </p:cBhvr>
                                      <p:to>
                                        <p:strVal val="visible"/>
                                      </p:to>
                                    </p:set>
                                    <p:animEffect transition="in" filter="wipe(left)">
                                      <p:cBhvr>
                                        <p:cTn id="42" dur="500"/>
                                        <p:tgtEl>
                                          <p:spTgt spid="1300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0058"/>
                                        </p:tgtEl>
                                        <p:attrNameLst>
                                          <p:attrName>style.visibility</p:attrName>
                                        </p:attrNameLst>
                                      </p:cBhvr>
                                      <p:to>
                                        <p:strVal val="visible"/>
                                      </p:to>
                                    </p:set>
                                    <p:animEffect transition="in" filter="wipe(left)">
                                      <p:cBhvr>
                                        <p:cTn id="47" dur="500"/>
                                        <p:tgtEl>
                                          <p:spTgt spid="13005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30084"/>
                                        </p:tgtEl>
                                        <p:attrNameLst>
                                          <p:attrName>style.visibility</p:attrName>
                                        </p:attrNameLst>
                                      </p:cBhvr>
                                      <p:to>
                                        <p:strVal val="visible"/>
                                      </p:to>
                                    </p:set>
                                    <p:animEffect transition="in" filter="wipe(left)">
                                      <p:cBhvr>
                                        <p:cTn id="52" dur="500"/>
                                        <p:tgtEl>
                                          <p:spTgt spid="13008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30085"/>
                                        </p:tgtEl>
                                        <p:attrNameLst>
                                          <p:attrName>style.visibility</p:attrName>
                                        </p:attrNameLst>
                                      </p:cBhvr>
                                      <p:to>
                                        <p:strVal val="visible"/>
                                      </p:to>
                                    </p:set>
                                    <p:animEffect transition="in" filter="wipe(left)">
                                      <p:cBhvr>
                                        <p:cTn id="57" dur="500"/>
                                        <p:tgtEl>
                                          <p:spTgt spid="130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build="p" autoUpdateAnimBg="0"/>
      <p:bldP spid="130051" grpId="0" build="p" autoUpdateAnimBg="0"/>
      <p:bldP spid="130052" grpId="0" build="p" autoUpdateAnimBg="0"/>
      <p:bldP spid="130054" grpId="0" autoUpdateAnimBg="0"/>
      <p:bldP spid="130058" grpId="0" autoUpdateAnimBg="0"/>
      <p:bldP spid="13005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4910138" y="88900"/>
            <a:ext cx="1939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3200" u="sng">
                <a:solidFill>
                  <a:srgbClr val="FF00FF"/>
                </a:solidFill>
                <a:effectLst>
                  <a:outerShdw blurRad="38100" dist="38100" dir="2700000" algn="tl">
                    <a:srgbClr val="C0C0C0"/>
                  </a:outerShdw>
                </a:effectLst>
              </a:rPr>
              <a:t>引      言</a:t>
            </a:r>
          </a:p>
        </p:txBody>
      </p:sp>
      <p:sp>
        <p:nvSpPr>
          <p:cNvPr id="141315" name="Text Box 3"/>
          <p:cNvSpPr txBox="1">
            <a:spLocks noChangeArrowheads="1"/>
          </p:cNvSpPr>
          <p:nvPr/>
        </p:nvSpPr>
        <p:spPr bwMode="auto">
          <a:xfrm>
            <a:off x="263352" y="764704"/>
            <a:ext cx="115932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       十九世纪末，经典物理已相当成熟，对物理现象本质的认识似乎已经完成。其三大支柱为∶     牛顿力学、 麦克斯韦电磁理论、热学及经典统计力学。</a:t>
            </a:r>
            <a:endParaRPr lang="zh-CN" altLang="en-US" b="0" dirty="0"/>
          </a:p>
        </p:txBody>
      </p:sp>
      <p:sp>
        <p:nvSpPr>
          <p:cNvPr id="141316" name="Text Box 4"/>
          <p:cNvSpPr txBox="1">
            <a:spLocks noChangeArrowheads="1"/>
          </p:cNvSpPr>
          <p:nvPr/>
        </p:nvSpPr>
        <p:spPr bwMode="auto">
          <a:xfrm>
            <a:off x="2135560" y="1772816"/>
            <a:ext cx="803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但在喜悦的气氛中，还有两朵小小的令人不安的乌云：</a:t>
            </a:r>
          </a:p>
        </p:txBody>
      </p:sp>
      <p:sp>
        <p:nvSpPr>
          <p:cNvPr id="141317" name="Text Box 5"/>
          <p:cNvSpPr txBox="1">
            <a:spLocks noChangeArrowheads="1"/>
          </p:cNvSpPr>
          <p:nvPr/>
        </p:nvSpPr>
        <p:spPr bwMode="auto">
          <a:xfrm>
            <a:off x="3995738" y="3608388"/>
            <a:ext cx="3900487" cy="476250"/>
          </a:xfrm>
          <a:prstGeom prst="rect">
            <a:avLst/>
          </a:prstGeom>
          <a:noFill/>
          <a:ln w="19050">
            <a:solidFill>
              <a:srgbClr val="0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solidFill>
                  <a:srgbClr val="FF0000"/>
                </a:solidFill>
              </a:rPr>
              <a:t>  </a:t>
            </a:r>
            <a:r>
              <a:rPr lang="zh-CN" altLang="en-US"/>
              <a:t>跳出传统的物理学框架！</a:t>
            </a:r>
          </a:p>
        </p:txBody>
      </p:sp>
      <p:grpSp>
        <p:nvGrpSpPr>
          <p:cNvPr id="141318" name="Group 6"/>
          <p:cNvGrpSpPr>
            <a:grpSpLocks/>
          </p:cNvGrpSpPr>
          <p:nvPr/>
        </p:nvGrpSpPr>
        <p:grpSpPr bwMode="auto">
          <a:xfrm>
            <a:off x="2136775" y="2417763"/>
            <a:ext cx="3949700" cy="777875"/>
            <a:chOff x="386" y="1523"/>
            <a:chExt cx="2488" cy="490"/>
          </a:xfrm>
        </p:grpSpPr>
        <p:sp>
          <p:nvSpPr>
            <p:cNvPr id="17427" name="AutoShape 7"/>
            <p:cNvSpPr>
              <a:spLocks noChangeArrowheads="1"/>
            </p:cNvSpPr>
            <p:nvPr/>
          </p:nvSpPr>
          <p:spPr bwMode="auto">
            <a:xfrm rot="-57242">
              <a:off x="386" y="1523"/>
              <a:ext cx="2488" cy="490"/>
            </a:xfrm>
            <a:prstGeom prst="cloudCallout">
              <a:avLst>
                <a:gd name="adj1" fmla="val 23616"/>
                <a:gd name="adj2" fmla="val 95301"/>
              </a:avLst>
            </a:prstGeom>
            <a:gradFill rotWithShape="1">
              <a:gsLst>
                <a:gs pos="0">
                  <a:srgbClr val="C0C0C0"/>
                </a:gs>
                <a:gs pos="100000">
                  <a:srgbClr val="E1E1E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solidFill>
                  <a:srgbClr val="0000FF"/>
                </a:solidFill>
              </a:endParaRPr>
            </a:p>
          </p:txBody>
        </p:sp>
        <p:sp>
          <p:nvSpPr>
            <p:cNvPr id="17428" name="Text Box 8"/>
            <p:cNvSpPr txBox="1">
              <a:spLocks noChangeArrowheads="1"/>
            </p:cNvSpPr>
            <p:nvPr/>
          </p:nvSpPr>
          <p:spPr bwMode="auto">
            <a:xfrm rot="-57242">
              <a:off x="724" y="1591"/>
              <a:ext cx="17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rPr>
                <a:t>寻找以太的 零结果</a:t>
              </a:r>
            </a:p>
          </p:txBody>
        </p:sp>
      </p:grpSp>
      <p:grpSp>
        <p:nvGrpSpPr>
          <p:cNvPr id="141321" name="Group 9"/>
          <p:cNvGrpSpPr>
            <a:grpSpLocks/>
          </p:cNvGrpSpPr>
          <p:nvPr/>
        </p:nvGrpSpPr>
        <p:grpSpPr bwMode="auto">
          <a:xfrm>
            <a:off x="6338888" y="2359025"/>
            <a:ext cx="3505200" cy="904875"/>
            <a:chOff x="3033" y="1486"/>
            <a:chExt cx="2208" cy="570"/>
          </a:xfrm>
        </p:grpSpPr>
        <p:sp>
          <p:nvSpPr>
            <p:cNvPr id="17425" name="AutoShape 10"/>
            <p:cNvSpPr>
              <a:spLocks noChangeArrowheads="1"/>
            </p:cNvSpPr>
            <p:nvPr/>
          </p:nvSpPr>
          <p:spPr bwMode="auto">
            <a:xfrm>
              <a:off x="3033" y="1486"/>
              <a:ext cx="2208" cy="570"/>
            </a:xfrm>
            <a:prstGeom prst="cloudCallout">
              <a:avLst>
                <a:gd name="adj1" fmla="val -40352"/>
                <a:gd name="adj2" fmla="val 81403"/>
              </a:avLst>
            </a:prstGeom>
            <a:gradFill rotWithShape="1">
              <a:gsLst>
                <a:gs pos="0">
                  <a:srgbClr val="C0C0C0"/>
                </a:gs>
                <a:gs pos="100000">
                  <a:srgbClr val="E5E5E5"/>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17426" name="Text Box 11"/>
            <p:cNvSpPr txBox="1">
              <a:spLocks noChangeArrowheads="1"/>
            </p:cNvSpPr>
            <p:nvPr/>
          </p:nvSpPr>
          <p:spPr bwMode="auto">
            <a:xfrm>
              <a:off x="3318" y="1595"/>
              <a:ext cx="1789" cy="288"/>
            </a:xfrm>
            <a:prstGeom prst="rect">
              <a:avLst/>
            </a:prstGeom>
            <a:gradFill rotWithShape="1">
              <a:gsLst>
                <a:gs pos="0">
                  <a:srgbClr val="C0C0C0"/>
                </a:gs>
                <a:gs pos="100000">
                  <a:srgbClr val="E5E5E5"/>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rPr>
                <a:t>热辐射的紫外灾难</a:t>
              </a:r>
              <a:endParaRPr lang="zh-CN" altLang="en-US">
                <a:solidFill>
                  <a:schemeClr val="bg1"/>
                </a:solidFill>
              </a:endParaRPr>
            </a:p>
          </p:txBody>
        </p:sp>
      </p:grpSp>
      <p:grpSp>
        <p:nvGrpSpPr>
          <p:cNvPr id="141324" name="Group 12"/>
          <p:cNvGrpSpPr>
            <a:grpSpLocks/>
          </p:cNvGrpSpPr>
          <p:nvPr/>
        </p:nvGrpSpPr>
        <p:grpSpPr bwMode="auto">
          <a:xfrm>
            <a:off x="2967038" y="4238625"/>
            <a:ext cx="7129462" cy="469900"/>
            <a:chOff x="909" y="2697"/>
            <a:chExt cx="4491" cy="296"/>
          </a:xfrm>
        </p:grpSpPr>
        <p:sp>
          <p:nvSpPr>
            <p:cNvPr id="17422" name="Text Box 13"/>
            <p:cNvSpPr txBox="1">
              <a:spLocks noChangeArrowheads="1"/>
            </p:cNvSpPr>
            <p:nvPr/>
          </p:nvSpPr>
          <p:spPr bwMode="auto">
            <a:xfrm>
              <a:off x="909" y="2705"/>
              <a:ext cx="18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rPr>
                <a:t>寻找以太的零结果</a:t>
              </a:r>
              <a:endParaRPr lang="zh-CN" altLang="en-US"/>
            </a:p>
          </p:txBody>
        </p:sp>
        <p:sp>
          <p:nvSpPr>
            <p:cNvPr id="17423" name="AutoShape 14"/>
            <p:cNvSpPr>
              <a:spLocks noChangeArrowheads="1"/>
            </p:cNvSpPr>
            <p:nvPr/>
          </p:nvSpPr>
          <p:spPr bwMode="auto">
            <a:xfrm>
              <a:off x="2790" y="2760"/>
              <a:ext cx="637" cy="168"/>
            </a:xfrm>
            <a:prstGeom prst="rightArrow">
              <a:avLst>
                <a:gd name="adj1" fmla="val 50000"/>
                <a:gd name="adj2" fmla="val 94792"/>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24" name="Rectangle 15"/>
            <p:cNvSpPr>
              <a:spLocks noChangeArrowheads="1"/>
            </p:cNvSpPr>
            <p:nvPr/>
          </p:nvSpPr>
          <p:spPr bwMode="auto">
            <a:xfrm>
              <a:off x="3586" y="2697"/>
              <a:ext cx="18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rPr>
                <a:t>相对论（高速）</a:t>
              </a:r>
            </a:p>
          </p:txBody>
        </p:sp>
      </p:grpSp>
      <p:grpSp>
        <p:nvGrpSpPr>
          <p:cNvPr id="141328" name="Group 16"/>
          <p:cNvGrpSpPr>
            <a:grpSpLocks/>
          </p:cNvGrpSpPr>
          <p:nvPr/>
        </p:nvGrpSpPr>
        <p:grpSpPr bwMode="auto">
          <a:xfrm>
            <a:off x="2943225" y="4778375"/>
            <a:ext cx="6924675" cy="477838"/>
            <a:chOff x="894" y="3010"/>
            <a:chExt cx="4362" cy="301"/>
          </a:xfrm>
        </p:grpSpPr>
        <p:sp>
          <p:nvSpPr>
            <p:cNvPr id="17419" name="Text Box 17"/>
            <p:cNvSpPr txBox="1">
              <a:spLocks noChangeArrowheads="1"/>
            </p:cNvSpPr>
            <p:nvPr/>
          </p:nvSpPr>
          <p:spPr bwMode="auto">
            <a:xfrm>
              <a:off x="894" y="3010"/>
              <a:ext cx="18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rPr>
                <a:t>热辐射的紫外灾难</a:t>
              </a:r>
              <a:endParaRPr lang="zh-CN" altLang="en-US">
                <a:solidFill>
                  <a:srgbClr val="FF0000"/>
                </a:solidFill>
              </a:endParaRPr>
            </a:p>
          </p:txBody>
        </p:sp>
        <p:sp>
          <p:nvSpPr>
            <p:cNvPr id="17420" name="AutoShape 18"/>
            <p:cNvSpPr>
              <a:spLocks noChangeArrowheads="1"/>
            </p:cNvSpPr>
            <p:nvPr/>
          </p:nvSpPr>
          <p:spPr bwMode="auto">
            <a:xfrm>
              <a:off x="2787" y="3080"/>
              <a:ext cx="648" cy="163"/>
            </a:xfrm>
            <a:prstGeom prst="rightArrow">
              <a:avLst>
                <a:gd name="adj1" fmla="val 50000"/>
                <a:gd name="adj2" fmla="val 99387"/>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21" name="Rectangle 19"/>
            <p:cNvSpPr>
              <a:spLocks noChangeArrowheads="1"/>
            </p:cNvSpPr>
            <p:nvPr/>
          </p:nvSpPr>
          <p:spPr bwMode="auto">
            <a:xfrm>
              <a:off x="3613" y="3023"/>
              <a:ext cx="16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rPr>
                <a:t>量子论（微观）</a:t>
              </a:r>
            </a:p>
          </p:txBody>
        </p:sp>
      </p:grpSp>
      <p:sp>
        <p:nvSpPr>
          <p:cNvPr id="141332" name="Rectangle 20"/>
          <p:cNvSpPr>
            <a:spLocks noChangeArrowheads="1"/>
          </p:cNvSpPr>
          <p:nvPr/>
        </p:nvSpPr>
        <p:spPr bwMode="auto">
          <a:xfrm>
            <a:off x="320580" y="5517232"/>
            <a:ext cx="1185664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zh-CN" altLang="en-US" dirty="0"/>
              <a:t>        量子概念是 </a:t>
            </a:r>
            <a:r>
              <a:rPr kumimoji="0" lang="en-US" altLang="zh-CN" dirty="0"/>
              <a:t>1900 </a:t>
            </a:r>
            <a:r>
              <a:rPr kumimoji="0" lang="zh-CN" altLang="en-US" dirty="0"/>
              <a:t>年普朗克首先提出的。后经</a:t>
            </a:r>
            <a:r>
              <a:rPr kumimoji="0" lang="zh-CN" altLang="en-US" dirty="0">
                <a:solidFill>
                  <a:srgbClr val="0000FF"/>
                </a:solidFill>
              </a:rPr>
              <a:t>爱因斯坦、玻尔、德布罗意、玻恩、海森伯、薛定谔、狄拉克</a:t>
            </a:r>
            <a:r>
              <a:rPr kumimoji="0" lang="zh-CN" altLang="en-US" dirty="0"/>
              <a:t>等物理大师的创新努力，</a:t>
            </a:r>
            <a:r>
              <a:rPr kumimoji="0" lang="en-US" altLang="zh-CN" dirty="0"/>
              <a:t>20 </a:t>
            </a:r>
            <a:r>
              <a:rPr kumimoji="0" lang="zh-CN" altLang="en-US" dirty="0"/>
              <a:t>世纪 </a:t>
            </a:r>
            <a:r>
              <a:rPr kumimoji="0" lang="en-US" altLang="zh-CN" dirty="0"/>
              <a:t>30 </a:t>
            </a:r>
            <a:r>
              <a:rPr kumimoji="0" lang="zh-CN" altLang="en-US" dirty="0"/>
              <a:t>年代，建立了一套完整的量子力学理论。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4">
                                            <p:txEl>
                                              <p:pRg st="0" end="0"/>
                                            </p:txEl>
                                          </p:spTgt>
                                        </p:tgtEl>
                                        <p:attrNameLst>
                                          <p:attrName>style.visibility</p:attrName>
                                        </p:attrNameLst>
                                      </p:cBhvr>
                                      <p:to>
                                        <p:strVal val="visible"/>
                                      </p:to>
                                    </p:set>
                                    <p:animEffect transition="in" filter="wipe(left)">
                                      <p:cBhvr>
                                        <p:cTn id="7" dur="500"/>
                                        <p:tgtEl>
                                          <p:spTgt spid="141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15">
                                            <p:txEl>
                                              <p:pRg st="0" end="0"/>
                                            </p:txEl>
                                          </p:spTgt>
                                        </p:tgtEl>
                                        <p:attrNameLst>
                                          <p:attrName>style.visibility</p:attrName>
                                        </p:attrNameLst>
                                      </p:cBhvr>
                                      <p:to>
                                        <p:strVal val="visible"/>
                                      </p:to>
                                    </p:set>
                                    <p:animEffect transition="in" filter="wipe(left)">
                                      <p:cBhvr>
                                        <p:cTn id="12" dur="500"/>
                                        <p:tgtEl>
                                          <p:spTgt spid="1413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1316">
                                            <p:txEl>
                                              <p:pRg st="0" end="0"/>
                                            </p:txEl>
                                          </p:spTgt>
                                        </p:tgtEl>
                                        <p:attrNameLst>
                                          <p:attrName>style.visibility</p:attrName>
                                        </p:attrNameLst>
                                      </p:cBhvr>
                                      <p:to>
                                        <p:strVal val="visible"/>
                                      </p:to>
                                    </p:set>
                                    <p:animEffect transition="in" filter="wipe(left)">
                                      <p:cBhvr>
                                        <p:cTn id="17" dur="500"/>
                                        <p:tgtEl>
                                          <p:spTgt spid="14131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41318"/>
                                        </p:tgtEl>
                                        <p:attrNameLst>
                                          <p:attrName>style.visibility</p:attrName>
                                        </p:attrNameLst>
                                      </p:cBhvr>
                                      <p:to>
                                        <p:strVal val="visible"/>
                                      </p:to>
                                    </p:set>
                                    <p:animEffect transition="in" filter="wipe(up)">
                                      <p:cBhvr>
                                        <p:cTn id="22" dur="500"/>
                                        <p:tgtEl>
                                          <p:spTgt spid="1413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41321"/>
                                        </p:tgtEl>
                                        <p:attrNameLst>
                                          <p:attrName>style.visibility</p:attrName>
                                        </p:attrNameLst>
                                      </p:cBhvr>
                                      <p:to>
                                        <p:strVal val="visible"/>
                                      </p:to>
                                    </p:set>
                                    <p:animEffect transition="in" filter="wipe(up)">
                                      <p:cBhvr>
                                        <p:cTn id="27" dur="500"/>
                                        <p:tgtEl>
                                          <p:spTgt spid="1413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1317"/>
                                        </p:tgtEl>
                                        <p:attrNameLst>
                                          <p:attrName>style.visibility</p:attrName>
                                        </p:attrNameLst>
                                      </p:cBhvr>
                                      <p:to>
                                        <p:strVal val="visible"/>
                                      </p:to>
                                    </p:set>
                                    <p:animEffect transition="in" filter="wipe(left)">
                                      <p:cBhvr>
                                        <p:cTn id="32" dur="500"/>
                                        <p:tgtEl>
                                          <p:spTgt spid="1413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1324"/>
                                        </p:tgtEl>
                                        <p:attrNameLst>
                                          <p:attrName>style.visibility</p:attrName>
                                        </p:attrNameLst>
                                      </p:cBhvr>
                                      <p:to>
                                        <p:strVal val="visible"/>
                                      </p:to>
                                    </p:set>
                                    <p:animEffect transition="in" filter="wipe(left)">
                                      <p:cBhvr>
                                        <p:cTn id="37" dur="500"/>
                                        <p:tgtEl>
                                          <p:spTgt spid="1413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1328"/>
                                        </p:tgtEl>
                                        <p:attrNameLst>
                                          <p:attrName>style.visibility</p:attrName>
                                        </p:attrNameLst>
                                      </p:cBhvr>
                                      <p:to>
                                        <p:strVal val="visible"/>
                                      </p:to>
                                    </p:set>
                                    <p:animEffect transition="in" filter="wipe(left)">
                                      <p:cBhvr>
                                        <p:cTn id="42" dur="500"/>
                                        <p:tgtEl>
                                          <p:spTgt spid="1413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1332"/>
                                        </p:tgtEl>
                                        <p:attrNameLst>
                                          <p:attrName>style.visibility</p:attrName>
                                        </p:attrNameLst>
                                      </p:cBhvr>
                                      <p:to>
                                        <p:strVal val="visible"/>
                                      </p:to>
                                    </p:set>
                                    <p:animEffect transition="in" filter="wipe(left)">
                                      <p:cBhvr>
                                        <p:cTn id="47" dur="500"/>
                                        <p:tgtEl>
                                          <p:spTgt spid="141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build="p" autoUpdateAnimBg="0"/>
      <p:bldP spid="141315" grpId="0" build="p" autoUpdateAnimBg="0"/>
      <p:bldP spid="141316" grpId="0" build="p" autoUpdateAnimBg="0"/>
      <p:bldP spid="141317" grpId="0" animBg="1"/>
      <p:bldP spid="1413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407368" y="116632"/>
            <a:ext cx="284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具体解释：</a:t>
            </a:r>
          </a:p>
        </p:txBody>
      </p:sp>
      <p:sp>
        <p:nvSpPr>
          <p:cNvPr id="132099" name="Rectangle 3"/>
          <p:cNvSpPr>
            <a:spLocks noChangeArrowheads="1"/>
          </p:cNvSpPr>
          <p:nvPr/>
        </p:nvSpPr>
        <p:spPr bwMode="auto">
          <a:xfrm>
            <a:off x="1415480" y="1052736"/>
            <a:ext cx="964817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dirty="0"/>
              <a:t>① </a:t>
            </a:r>
            <a:r>
              <a:rPr lang="zh-CN" altLang="en-US" dirty="0">
                <a:solidFill>
                  <a:srgbClr val="0000FF"/>
                </a:solidFill>
              </a:rPr>
              <a:t>光强越大，含光子数越多，</a:t>
            </a:r>
            <a:r>
              <a:rPr lang="zh-CN" altLang="en-US" dirty="0"/>
              <a:t>从金属表面逸出的光电子越多</a:t>
            </a:r>
            <a:r>
              <a:rPr lang="zh-CN" altLang="en-US" dirty="0" smtClean="0"/>
              <a:t>， </a:t>
            </a:r>
            <a:r>
              <a:rPr lang="en-US" altLang="zh-CN" i="1" dirty="0"/>
              <a:t>I</a:t>
            </a:r>
            <a:r>
              <a:rPr lang="en-US" altLang="zh-CN" baseline="-25000" dirty="0"/>
              <a:t>s  </a:t>
            </a:r>
            <a:r>
              <a:rPr lang="zh-CN" altLang="en-US" dirty="0"/>
              <a:t>越大。</a:t>
            </a:r>
          </a:p>
        </p:txBody>
      </p:sp>
      <p:sp>
        <p:nvSpPr>
          <p:cNvPr id="132100" name="Rectangle 4"/>
          <p:cNvSpPr>
            <a:spLocks noChangeArrowheads="1"/>
          </p:cNvSpPr>
          <p:nvPr/>
        </p:nvSpPr>
        <p:spPr bwMode="auto">
          <a:xfrm>
            <a:off x="1415480" y="2060848"/>
            <a:ext cx="9649072"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spcBef>
                <a:spcPct val="50000"/>
              </a:spcBef>
            </a:pPr>
            <a:r>
              <a:rPr lang="zh-CN" altLang="en-US" dirty="0"/>
              <a:t>② 一个电子只吸收与它碰撞的一个光子的能量，所以光电子</a:t>
            </a:r>
            <a:r>
              <a:rPr lang="zh-CN" altLang="en-US" dirty="0" smtClean="0"/>
              <a:t>的最大初</a:t>
            </a:r>
            <a:endParaRPr lang="en-US" altLang="zh-CN" dirty="0" smtClean="0"/>
          </a:p>
          <a:p>
            <a:pPr eaLnBrk="1" hangingPunct="1">
              <a:lnSpc>
                <a:spcPct val="110000"/>
              </a:lnSpc>
              <a:spcBef>
                <a:spcPct val="50000"/>
              </a:spcBef>
            </a:pPr>
            <a:r>
              <a:rPr lang="en-US" altLang="zh-CN" dirty="0"/>
              <a:t> </a:t>
            </a:r>
            <a:r>
              <a:rPr lang="en-US" altLang="zh-CN" dirty="0" smtClean="0"/>
              <a:t>    </a:t>
            </a:r>
            <a:r>
              <a:rPr lang="zh-CN" altLang="en-US" dirty="0" smtClean="0"/>
              <a:t>动能</a:t>
            </a:r>
            <a:r>
              <a:rPr lang="zh-CN" altLang="en-US" dirty="0"/>
              <a:t>只与 </a:t>
            </a:r>
            <a:r>
              <a:rPr lang="en-US" altLang="zh-CN" i="1" dirty="0" err="1"/>
              <a:t>hν</a:t>
            </a:r>
            <a:r>
              <a:rPr lang="en-US" altLang="zh-CN" dirty="0"/>
              <a:t> </a:t>
            </a:r>
            <a:r>
              <a:rPr lang="zh-CN" altLang="en-US" dirty="0"/>
              <a:t>和逸出功 </a:t>
            </a:r>
            <a:r>
              <a:rPr lang="en-US" altLang="zh-CN" i="1" dirty="0"/>
              <a:t>A</a:t>
            </a:r>
            <a:r>
              <a:rPr lang="en-US" altLang="zh-CN" dirty="0"/>
              <a:t> </a:t>
            </a:r>
            <a:r>
              <a:rPr lang="zh-CN" altLang="en-US" dirty="0"/>
              <a:t>有关，与光强无关。</a:t>
            </a:r>
          </a:p>
        </p:txBody>
      </p:sp>
      <p:sp>
        <p:nvSpPr>
          <p:cNvPr id="132101" name="Text Box 5"/>
          <p:cNvSpPr txBox="1">
            <a:spLocks noChangeArrowheads="1"/>
          </p:cNvSpPr>
          <p:nvPr/>
        </p:nvSpPr>
        <p:spPr bwMode="auto">
          <a:xfrm>
            <a:off x="1415480" y="3501008"/>
            <a:ext cx="10225136"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③ 当</a:t>
            </a:r>
            <a:r>
              <a:rPr lang="en-US" altLang="zh-CN" i="1" dirty="0"/>
              <a:t>ν&lt;ν</a:t>
            </a:r>
            <a:r>
              <a:rPr lang="en-US" altLang="zh-CN" baseline="-25000" dirty="0"/>
              <a:t>0 </a:t>
            </a:r>
            <a:r>
              <a:rPr lang="zh-CN" altLang="en-US" dirty="0"/>
              <a:t>时， 能量 </a:t>
            </a:r>
            <a:r>
              <a:rPr lang="en-US" altLang="zh-CN" i="1" dirty="0" err="1"/>
              <a:t>hν</a:t>
            </a:r>
            <a:r>
              <a:rPr lang="en-US" altLang="zh-CN" i="1" dirty="0"/>
              <a:t>&lt; hν</a:t>
            </a:r>
            <a:r>
              <a:rPr lang="en-US" altLang="zh-CN" baseline="-25000" dirty="0"/>
              <a:t>0 </a:t>
            </a:r>
            <a:r>
              <a:rPr lang="en-US" altLang="zh-CN" i="1" dirty="0"/>
              <a:t>= A</a:t>
            </a:r>
            <a:r>
              <a:rPr lang="en-US" altLang="zh-CN" dirty="0"/>
              <a:t> </a:t>
            </a:r>
            <a:r>
              <a:rPr lang="zh-CN" altLang="en-US" dirty="0"/>
              <a:t>电子不能从表面逸出</a:t>
            </a:r>
            <a:r>
              <a:rPr lang="zh-CN" altLang="en-US" dirty="0" smtClean="0"/>
              <a:t>，不</a:t>
            </a:r>
            <a:r>
              <a:rPr lang="zh-CN" altLang="en-US" dirty="0"/>
              <a:t>产生光电效应。</a:t>
            </a:r>
            <a:r>
              <a:rPr lang="zh-CN" altLang="en-US" dirty="0" smtClean="0"/>
              <a:t>这</a:t>
            </a:r>
            <a:endParaRPr lang="en-US" altLang="zh-CN" dirty="0" smtClean="0"/>
          </a:p>
          <a:p>
            <a:pPr algn="just" eaLnBrk="1" hangingPunct="1">
              <a:lnSpc>
                <a:spcPct val="150000"/>
              </a:lnSpc>
            </a:pPr>
            <a:r>
              <a:rPr lang="en-US" altLang="zh-CN" dirty="0"/>
              <a:t> </a:t>
            </a:r>
            <a:r>
              <a:rPr lang="en-US" altLang="zh-CN" dirty="0" smtClean="0"/>
              <a:t>     </a:t>
            </a:r>
            <a:r>
              <a:rPr lang="zh-CN" altLang="en-US" dirty="0" smtClean="0"/>
              <a:t>是</a:t>
            </a:r>
            <a:r>
              <a:rPr lang="zh-CN" altLang="en-US" dirty="0"/>
              <a:t>存在红限频率的原因。不同金属</a:t>
            </a:r>
            <a:r>
              <a:rPr lang="zh-CN" altLang="en-US" dirty="0" smtClean="0"/>
              <a:t>，逸出功 </a:t>
            </a:r>
            <a:r>
              <a:rPr lang="en-US" altLang="zh-CN" i="1" dirty="0"/>
              <a:t>A</a:t>
            </a:r>
            <a:r>
              <a:rPr lang="en-US" altLang="zh-CN" dirty="0"/>
              <a:t> </a:t>
            </a:r>
            <a:r>
              <a:rPr lang="zh-CN" altLang="en-US" dirty="0"/>
              <a:t>不同，故</a:t>
            </a:r>
            <a:r>
              <a:rPr lang="en-US" altLang="zh-CN" i="1" dirty="0"/>
              <a:t>ν</a:t>
            </a:r>
            <a:r>
              <a:rPr lang="en-US" altLang="zh-CN" baseline="-25000" dirty="0"/>
              <a:t>0 </a:t>
            </a:r>
            <a:r>
              <a:rPr lang="zh-CN" altLang="en-US" dirty="0"/>
              <a:t>也不同。</a:t>
            </a:r>
          </a:p>
        </p:txBody>
      </p:sp>
      <p:sp>
        <p:nvSpPr>
          <p:cNvPr id="132102" name="Rectangle 6"/>
          <p:cNvSpPr>
            <a:spLocks noChangeArrowheads="1"/>
          </p:cNvSpPr>
          <p:nvPr/>
        </p:nvSpPr>
        <p:spPr bwMode="auto">
          <a:xfrm>
            <a:off x="1487488" y="5085184"/>
            <a:ext cx="10297144"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④ 光的能量集中在每一个光子上，光子与电子相互作用时</a:t>
            </a:r>
            <a:r>
              <a:rPr lang="zh-CN" altLang="en-US" dirty="0" smtClean="0"/>
              <a:t>， </a:t>
            </a:r>
            <a:r>
              <a:rPr lang="zh-CN" altLang="en-US" dirty="0"/>
              <a:t>把能量一次</a:t>
            </a:r>
            <a:r>
              <a:rPr lang="zh-CN" altLang="en-US" dirty="0" smtClean="0"/>
              <a:t>全</a:t>
            </a:r>
            <a:endParaRPr lang="en-US" altLang="zh-CN" dirty="0" smtClean="0"/>
          </a:p>
          <a:p>
            <a:pPr algn="just" eaLnBrk="1" hangingPunct="1">
              <a:lnSpc>
                <a:spcPct val="150000"/>
              </a:lnSpc>
            </a:pPr>
            <a:r>
              <a:rPr lang="en-US" altLang="zh-CN" dirty="0"/>
              <a:t> </a:t>
            </a:r>
            <a:r>
              <a:rPr lang="en-US" altLang="zh-CN" dirty="0" smtClean="0"/>
              <a:t>    </a:t>
            </a:r>
            <a:r>
              <a:rPr lang="zh-CN" altLang="en-US" dirty="0" smtClean="0"/>
              <a:t>部</a:t>
            </a:r>
            <a:r>
              <a:rPr lang="zh-CN" altLang="en-US" dirty="0"/>
              <a:t>传递给电子，不需要时间积累。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wipe(left)">
                                      <p:cBhvr>
                                        <p:cTn id="7" dur="500"/>
                                        <p:tgtEl>
                                          <p:spTgt spid="132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099"/>
                                        </p:tgtEl>
                                        <p:attrNameLst>
                                          <p:attrName>style.visibility</p:attrName>
                                        </p:attrNameLst>
                                      </p:cBhvr>
                                      <p:to>
                                        <p:strVal val="visible"/>
                                      </p:to>
                                    </p:set>
                                    <p:animEffect transition="in" filter="wipe(left)">
                                      <p:cBhvr>
                                        <p:cTn id="12" dur="500"/>
                                        <p:tgtEl>
                                          <p:spTgt spid="132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100"/>
                                        </p:tgtEl>
                                        <p:attrNameLst>
                                          <p:attrName>style.visibility</p:attrName>
                                        </p:attrNameLst>
                                      </p:cBhvr>
                                      <p:to>
                                        <p:strVal val="visible"/>
                                      </p:to>
                                    </p:set>
                                    <p:animEffect transition="in" filter="wipe(left)">
                                      <p:cBhvr>
                                        <p:cTn id="17" dur="500"/>
                                        <p:tgtEl>
                                          <p:spTgt spid="1321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2101"/>
                                        </p:tgtEl>
                                        <p:attrNameLst>
                                          <p:attrName>style.visibility</p:attrName>
                                        </p:attrNameLst>
                                      </p:cBhvr>
                                      <p:to>
                                        <p:strVal val="visible"/>
                                      </p:to>
                                    </p:set>
                                    <p:animEffect transition="in" filter="wipe(left)">
                                      <p:cBhvr>
                                        <p:cTn id="22" dur="500"/>
                                        <p:tgtEl>
                                          <p:spTgt spid="1321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2102"/>
                                        </p:tgtEl>
                                        <p:attrNameLst>
                                          <p:attrName>style.visibility</p:attrName>
                                        </p:attrNameLst>
                                      </p:cBhvr>
                                      <p:to>
                                        <p:strVal val="visible"/>
                                      </p:to>
                                    </p:set>
                                    <p:animEffect transition="in" filter="wipe(left)">
                                      <p:cBhvr>
                                        <p:cTn id="27" dur="500"/>
                                        <p:tgtEl>
                                          <p:spTgt spid="132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099" grpId="0" autoUpdateAnimBg="0"/>
      <p:bldP spid="132100" grpId="0" autoUpdateAnimBg="0"/>
      <p:bldP spid="132101" grpId="0" autoUpdateAnimBg="0"/>
      <p:bldP spid="13210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35360" y="116632"/>
            <a:ext cx="352107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800" dirty="0"/>
              <a:t>四、 光电效应的应用</a:t>
            </a:r>
          </a:p>
        </p:txBody>
      </p:sp>
      <p:sp>
        <p:nvSpPr>
          <p:cNvPr id="43011" name="Rectangle 3"/>
          <p:cNvSpPr>
            <a:spLocks noChangeArrowheads="1"/>
          </p:cNvSpPr>
          <p:nvPr/>
        </p:nvSpPr>
        <p:spPr bwMode="auto">
          <a:xfrm>
            <a:off x="0" y="890270"/>
            <a:ext cx="11928648"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sz="2800" dirty="0"/>
              <a:t>光电效应的应用非常广泛．根据光电效应可制成</a:t>
            </a:r>
            <a:r>
              <a:rPr lang="zh-CN" altLang="en-US" sz="2800" dirty="0">
                <a:solidFill>
                  <a:srgbClr val="FF0000"/>
                </a:solidFill>
              </a:rPr>
              <a:t>光电管</a:t>
            </a:r>
            <a:r>
              <a:rPr lang="zh-CN" altLang="en-US" sz="2800" dirty="0"/>
              <a:t>，用于记录和测量光的速度，也用于</a:t>
            </a:r>
            <a:r>
              <a:rPr lang="zh-CN" altLang="en-US" sz="2800" dirty="0">
                <a:solidFill>
                  <a:srgbClr val="FF0000"/>
                </a:solidFill>
              </a:rPr>
              <a:t>电影、电视和自动控制等装置</a:t>
            </a:r>
            <a:r>
              <a:rPr lang="zh-CN" altLang="en-US" sz="2800" dirty="0"/>
              <a:t>．当光照很弱时，光电流也很弱，常用光电倍增管使光电流放大，产生较强的电流，</a:t>
            </a:r>
            <a:r>
              <a:rPr lang="zh-CN" altLang="en-US" sz="2800" dirty="0">
                <a:solidFill>
                  <a:srgbClr val="FF0000"/>
                </a:solidFill>
              </a:rPr>
              <a:t>它在科学研究、工程技术等方面都有重要的用途</a:t>
            </a:r>
            <a:r>
              <a:rPr lang="zh-CN" altLang="en-US" sz="2800" dirty="0"/>
              <a:t>．若在光照某种物质时，其内部原子释放电子，但这些电子并未跑出表面，而是使物体的导电性增加，这种光电效应叫内光电效应，内光电效应也有广泛的应用．另外，利用硒、锡等制成的光电装置，不需外加电源，即可把光能转化为电能，这就是</a:t>
            </a:r>
            <a:r>
              <a:rPr lang="zh-CN" altLang="en-US" sz="2800" dirty="0">
                <a:solidFill>
                  <a:srgbClr val="FF0000"/>
                </a:solidFill>
              </a:rPr>
              <a:t>光电池</a:t>
            </a:r>
            <a:r>
              <a:rPr lang="zh-CN" altLang="en-US" sz="2800" dirty="0"/>
              <a:t>．</a:t>
            </a:r>
            <a:r>
              <a:rPr lang="zh-CN" altLang="en-US" sz="2800" dirty="0">
                <a:solidFill>
                  <a:srgbClr val="FF0000"/>
                </a:solidFill>
              </a:rPr>
              <a:t>光电计数、光电跟踪、光电保持、光敏电阻、红外线换像管</a:t>
            </a:r>
            <a:r>
              <a:rPr lang="zh-CN" altLang="en-US" sz="2800" dirty="0"/>
              <a:t>等在生产、科研、国防、天文学中都有广泛的用途．</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a:spLocks noChangeAspect="1"/>
          </p:cNvSpPr>
          <p:nvPr>
            <p:custDataLst>
              <p:tags r:id="rId2"/>
            </p:custDataLst>
          </p:nvPr>
        </p:nvSpPr>
        <p:spPr>
          <a:xfrm>
            <a:off x="1206500" y="5130800"/>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3"/>
            </p:custDataLst>
          </p:nvPr>
        </p:nvSpPr>
        <p:spPr>
          <a:xfrm>
            <a:off x="3236913" y="5102225"/>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4"/>
            </p:custDataLst>
          </p:nvPr>
        </p:nvSpPr>
        <p:spPr>
          <a:xfrm>
            <a:off x="5581650" y="5102225"/>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5"/>
            </p:custDataLst>
          </p:nvPr>
        </p:nvSpPr>
        <p:spPr>
          <a:xfrm>
            <a:off x="8183563" y="5102225"/>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44039" name="组合 18"/>
          <p:cNvGrpSpPr>
            <a:grpSpLocks/>
          </p:cNvGrpSpPr>
          <p:nvPr>
            <p:custDataLst>
              <p:tags r:id="rId7"/>
            </p:custDataLst>
          </p:nvPr>
        </p:nvGrpSpPr>
        <p:grpSpPr bwMode="auto">
          <a:xfrm>
            <a:off x="0" y="0"/>
            <a:ext cx="12192000" cy="635000"/>
            <a:chOff x="0" y="0"/>
            <a:chExt cx="12192000" cy="635000"/>
          </a:xfrm>
        </p:grpSpPr>
        <p:sp>
          <p:nvSpPr>
            <p:cNvPr id="15"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044"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4045"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4040" name="图片 3"/>
          <p:cNvPicPr>
            <a:picLocks/>
          </p:cNvPicPr>
          <p:nvPr>
            <p:custDataLst>
              <p:tags r:id="rId8"/>
            </p:custDataLst>
          </p:nvPr>
        </p:nvPicPr>
        <p:blipFill>
          <a:blip r:embed="rId14">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图片 20"/>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95250" y="1004888"/>
            <a:ext cx="11520488" cy="184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37"/>
          <p:cNvSpPr>
            <a:spLocks noChangeArrowheads="1"/>
          </p:cNvSpPr>
          <p:nvPr/>
        </p:nvSpPr>
        <p:spPr bwMode="auto">
          <a:xfrm>
            <a:off x="2424113" y="1557338"/>
            <a:ext cx="7162800" cy="364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专题</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康普顿效应      光的波粒二象性</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ChangeArrowheads="1"/>
          </p:cNvSpPr>
          <p:nvPr/>
        </p:nvSpPr>
        <p:spPr bwMode="auto">
          <a:xfrm>
            <a:off x="335360" y="44624"/>
            <a:ext cx="672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rgbClr val="0000FF"/>
                </a:solidFill>
              </a:rPr>
              <a:t>一、康普顿效应： </a:t>
            </a:r>
            <a:r>
              <a:rPr lang="en-US" altLang="zh-CN" sz="2000" dirty="0">
                <a:solidFill>
                  <a:srgbClr val="0000FF"/>
                </a:solidFill>
              </a:rPr>
              <a:t>( </a:t>
            </a:r>
            <a:r>
              <a:rPr lang="zh-CN" altLang="en-US" sz="2000" dirty="0">
                <a:solidFill>
                  <a:srgbClr val="0000FF"/>
                </a:solidFill>
              </a:rPr>
              <a:t>光的粒子性的进一步验证）</a:t>
            </a:r>
          </a:p>
        </p:txBody>
      </p:sp>
      <p:sp>
        <p:nvSpPr>
          <p:cNvPr id="146436" name="Text Box 4"/>
          <p:cNvSpPr txBox="1">
            <a:spLocks noChangeArrowheads="1"/>
          </p:cNvSpPr>
          <p:nvPr/>
        </p:nvSpPr>
        <p:spPr bwMode="auto">
          <a:xfrm>
            <a:off x="839416" y="2132856"/>
            <a:ext cx="3948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1</a:t>
            </a:r>
            <a:r>
              <a:rPr lang="zh-CN" altLang="en-US" dirty="0"/>
              <a:t>、康普顿散射实验装置：</a:t>
            </a:r>
          </a:p>
        </p:txBody>
      </p:sp>
      <p:pic>
        <p:nvPicPr>
          <p:cNvPr id="146437" name="Picture 5" descr="1927-Compton"/>
          <p:cNvPicPr>
            <a:picLocks noChangeAspect="1" noChangeArrowheads="1"/>
          </p:cNvPicPr>
          <p:nvPr/>
        </p:nvPicPr>
        <p:blipFill>
          <a:blip r:embed="rId3">
            <a:extLst>
              <a:ext uri="{28A0092B-C50C-407E-A947-70E740481C1C}">
                <a14:useLocalDpi xmlns:a14="http://schemas.microsoft.com/office/drawing/2010/main" val="0"/>
              </a:ext>
            </a:extLst>
          </a:blip>
          <a:srcRect l="3775" t="3792" r="4822" b="15591"/>
          <a:stretch>
            <a:fillRect/>
          </a:stretch>
        </p:blipFill>
        <p:spPr bwMode="auto">
          <a:xfrm>
            <a:off x="8651875" y="2989263"/>
            <a:ext cx="13843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8" name="Rectangle 6"/>
          <p:cNvSpPr>
            <a:spLocks noChangeArrowheads="1"/>
          </p:cNvSpPr>
          <p:nvPr/>
        </p:nvSpPr>
        <p:spPr bwMode="auto">
          <a:xfrm>
            <a:off x="263352" y="980728"/>
            <a:ext cx="119286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         </a:t>
            </a:r>
            <a:r>
              <a:rPr lang="en-US" altLang="zh-CN" dirty="0"/>
              <a:t>1923</a:t>
            </a:r>
            <a:r>
              <a:rPr lang="zh-CN" altLang="en-US" dirty="0"/>
              <a:t>年，美国物理学家康普顿在研究</a:t>
            </a:r>
            <a:r>
              <a:rPr lang="en-US" altLang="zh-CN" i="1" dirty="0"/>
              <a:t>X </a:t>
            </a:r>
            <a:r>
              <a:rPr lang="zh-CN" altLang="en-US" dirty="0"/>
              <a:t>射线与物质散射的实验里，证明了</a:t>
            </a:r>
            <a:r>
              <a:rPr lang="en-US" altLang="zh-CN" i="1" dirty="0"/>
              <a:t>X </a:t>
            </a:r>
            <a:r>
              <a:rPr lang="zh-CN" altLang="en-US" dirty="0"/>
              <a:t>射线的粒子性。它第一次从实验上证明了爱因斯坦在</a:t>
            </a:r>
            <a:r>
              <a:rPr lang="en-US" altLang="zh-CN" dirty="0"/>
              <a:t>1917</a:t>
            </a:r>
            <a:r>
              <a:rPr lang="zh-CN" altLang="en-US" dirty="0"/>
              <a:t>年提出的、关于光子具有动量的假设。</a:t>
            </a:r>
          </a:p>
        </p:txBody>
      </p:sp>
      <p:sp>
        <p:nvSpPr>
          <p:cNvPr id="146439" name="Rectangle 7"/>
          <p:cNvSpPr>
            <a:spLocks noChangeArrowheads="1"/>
          </p:cNvSpPr>
          <p:nvPr/>
        </p:nvSpPr>
        <p:spPr bwMode="auto">
          <a:xfrm>
            <a:off x="2886075" y="6140450"/>
            <a:ext cx="635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rPr>
              <a:t>有波长改变的散射现象称为康普顿效应。</a:t>
            </a:r>
          </a:p>
        </p:txBody>
      </p:sp>
      <p:pic>
        <p:nvPicPr>
          <p:cNvPr id="146440" name="Picture 8" descr="woo"/>
          <p:cNvPicPr>
            <a:picLocks noChangeAspect="1" noChangeArrowheads="1"/>
          </p:cNvPicPr>
          <p:nvPr/>
        </p:nvPicPr>
        <p:blipFill>
          <a:blip r:embed="rId4" cstate="print">
            <a:extLst>
              <a:ext uri="{28A0092B-C50C-407E-A947-70E740481C1C}">
                <a14:useLocalDpi xmlns:a14="http://schemas.microsoft.com/office/drawing/2010/main" val="0"/>
              </a:ext>
            </a:extLst>
          </a:blip>
          <a:srcRect l="8374" t="2898" r="8374" b="9874"/>
          <a:stretch>
            <a:fillRect/>
          </a:stretch>
        </p:blipFill>
        <p:spPr bwMode="auto">
          <a:xfrm>
            <a:off x="1884363" y="4192588"/>
            <a:ext cx="1368425"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6441" name="Group 9"/>
          <p:cNvGrpSpPr>
            <a:grpSpLocks/>
          </p:cNvGrpSpPr>
          <p:nvPr/>
        </p:nvGrpSpPr>
        <p:grpSpPr bwMode="auto">
          <a:xfrm>
            <a:off x="3275013" y="3490913"/>
            <a:ext cx="5394325" cy="2422525"/>
            <a:chOff x="1103" y="2005"/>
            <a:chExt cx="3398" cy="1526"/>
          </a:xfrm>
        </p:grpSpPr>
        <p:sp>
          <p:nvSpPr>
            <p:cNvPr id="46089" name="Text Box 10"/>
            <p:cNvSpPr txBox="1">
              <a:spLocks noChangeArrowheads="1"/>
            </p:cNvSpPr>
            <p:nvPr/>
          </p:nvSpPr>
          <p:spPr bwMode="auto">
            <a:xfrm>
              <a:off x="1139" y="2894"/>
              <a:ext cx="775"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140000"/>
                </a:lnSpc>
              </a:pPr>
              <a:r>
                <a:rPr lang="en-US" altLang="zh-CN" sz="2000"/>
                <a:t>X </a:t>
              </a:r>
              <a:r>
                <a:rPr lang="zh-CN" altLang="en-US" sz="2000"/>
                <a:t>射线源</a:t>
              </a:r>
              <a:endParaRPr lang="zh-CN" altLang="en-US" sz="3200"/>
            </a:p>
          </p:txBody>
        </p:sp>
        <p:sp>
          <p:nvSpPr>
            <p:cNvPr id="46090" name="Rectangle 11"/>
            <p:cNvSpPr>
              <a:spLocks noChangeArrowheads="1"/>
            </p:cNvSpPr>
            <p:nvPr/>
          </p:nvSpPr>
          <p:spPr bwMode="auto">
            <a:xfrm>
              <a:off x="2109" y="2038"/>
              <a:ext cx="72" cy="499"/>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091" name="Line 12"/>
            <p:cNvSpPr>
              <a:spLocks noChangeShapeType="1"/>
            </p:cNvSpPr>
            <p:nvPr/>
          </p:nvSpPr>
          <p:spPr bwMode="auto">
            <a:xfrm flipV="1">
              <a:off x="2069" y="2643"/>
              <a:ext cx="697"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2" name="AutoShape 13"/>
            <p:cNvSpPr>
              <a:spLocks noChangeArrowheads="1"/>
            </p:cNvSpPr>
            <p:nvPr/>
          </p:nvSpPr>
          <p:spPr bwMode="auto">
            <a:xfrm rot="-8202848">
              <a:off x="3263" y="2083"/>
              <a:ext cx="360" cy="123"/>
            </a:xfrm>
            <a:custGeom>
              <a:avLst/>
              <a:gdLst>
                <a:gd name="T0" fmla="*/ 5 w 21600"/>
                <a:gd name="T1" fmla="*/ 0 h 21600"/>
                <a:gd name="T2" fmla="*/ 3 w 21600"/>
                <a:gd name="T3" fmla="*/ 1 h 21600"/>
                <a:gd name="T4" fmla="*/ 1 w 21600"/>
                <a:gd name="T5" fmla="*/ 0 h 21600"/>
                <a:gd name="T6" fmla="*/ 3 w 21600"/>
                <a:gd name="T7" fmla="*/ 0 h 21600"/>
                <a:gd name="T8" fmla="*/ 0 60000 65536"/>
                <a:gd name="T9" fmla="*/ 0 60000 65536"/>
                <a:gd name="T10" fmla="*/ 0 60000 65536"/>
                <a:gd name="T11" fmla="*/ 0 60000 65536"/>
                <a:gd name="T12" fmla="*/ 4500 w 21600"/>
                <a:gd name="T13" fmla="*/ 4566 h 21600"/>
                <a:gd name="T14" fmla="*/ 17100 w 21600"/>
                <a:gd name="T15" fmla="*/ 170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3" name="Line 14"/>
            <p:cNvSpPr>
              <a:spLocks noChangeShapeType="1"/>
            </p:cNvSpPr>
            <p:nvPr/>
          </p:nvSpPr>
          <p:spPr bwMode="auto">
            <a:xfrm flipV="1">
              <a:off x="2883" y="2160"/>
              <a:ext cx="477" cy="498"/>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094" name="Object 15"/>
            <p:cNvGraphicFramePr>
              <a:graphicFrameLocks noChangeAspect="1"/>
            </p:cNvGraphicFramePr>
            <p:nvPr/>
          </p:nvGraphicFramePr>
          <p:xfrm>
            <a:off x="3031" y="2410"/>
            <a:ext cx="251" cy="249"/>
          </p:xfrm>
          <a:graphic>
            <a:graphicData uri="http://schemas.openxmlformats.org/presentationml/2006/ole">
              <mc:AlternateContent xmlns:mc="http://schemas.openxmlformats.org/markup-compatibility/2006">
                <mc:Choice xmlns:v="urn:schemas-microsoft-com:vml" Requires="v">
                  <p:oleObj spid="_x0000_s46134" name="Equation" r:id="rId5" imgW="139579" imgH="164957" progId="Equation.3">
                    <p:embed/>
                  </p:oleObj>
                </mc:Choice>
                <mc:Fallback>
                  <p:oleObj name="Equation" r:id="rId5" imgW="139579" imgH="164957"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1" y="2410"/>
                          <a:ext cx="251"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5" name="Text Box 16"/>
            <p:cNvSpPr txBox="1">
              <a:spLocks noChangeArrowheads="1"/>
            </p:cNvSpPr>
            <p:nvPr/>
          </p:nvSpPr>
          <p:spPr bwMode="auto">
            <a:xfrm>
              <a:off x="3570" y="2075"/>
              <a:ext cx="93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t>探测器</a:t>
              </a:r>
              <a:endParaRPr lang="zh-CN" altLang="en-US" sz="3600"/>
            </a:p>
          </p:txBody>
        </p:sp>
        <p:sp>
          <p:nvSpPr>
            <p:cNvPr id="46096" name="Text Box 17"/>
            <p:cNvSpPr txBox="1">
              <a:spLocks noChangeArrowheads="1"/>
            </p:cNvSpPr>
            <p:nvPr/>
          </p:nvSpPr>
          <p:spPr bwMode="auto">
            <a:xfrm>
              <a:off x="1835" y="3243"/>
              <a:ext cx="81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t>光阑</a:t>
              </a:r>
              <a:endParaRPr lang="zh-CN" altLang="en-US" sz="3600"/>
            </a:p>
          </p:txBody>
        </p:sp>
        <p:sp>
          <p:nvSpPr>
            <p:cNvPr id="46097" name="Text Box 18"/>
            <p:cNvSpPr txBox="1">
              <a:spLocks noChangeArrowheads="1"/>
            </p:cNvSpPr>
            <p:nvPr/>
          </p:nvSpPr>
          <p:spPr bwMode="auto">
            <a:xfrm>
              <a:off x="2439" y="2826"/>
              <a:ext cx="897"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140000"/>
                </a:lnSpc>
              </a:pPr>
              <a:r>
                <a:rPr lang="zh-CN" altLang="en-US"/>
                <a:t>散射体</a:t>
              </a:r>
              <a:endParaRPr lang="zh-CN" altLang="en-US" sz="3600"/>
            </a:p>
          </p:txBody>
        </p:sp>
        <p:sp>
          <p:nvSpPr>
            <p:cNvPr id="46098" name="Rectangle 19"/>
            <p:cNvSpPr>
              <a:spLocks noChangeArrowheads="1"/>
            </p:cNvSpPr>
            <p:nvPr/>
          </p:nvSpPr>
          <p:spPr bwMode="auto">
            <a:xfrm>
              <a:off x="2345" y="2034"/>
              <a:ext cx="72" cy="499"/>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099" name="Rectangle 20"/>
            <p:cNvSpPr>
              <a:spLocks noChangeArrowheads="1"/>
            </p:cNvSpPr>
            <p:nvPr/>
          </p:nvSpPr>
          <p:spPr bwMode="auto">
            <a:xfrm>
              <a:off x="2121" y="2722"/>
              <a:ext cx="72" cy="499"/>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100" name="AutoShape 21"/>
            <p:cNvSpPr>
              <a:spLocks noChangeArrowheads="1"/>
            </p:cNvSpPr>
            <p:nvPr/>
          </p:nvSpPr>
          <p:spPr bwMode="auto">
            <a:xfrm>
              <a:off x="1284" y="2460"/>
              <a:ext cx="360" cy="372"/>
            </a:xfrm>
            <a:prstGeom prst="sun">
              <a:avLst>
                <a:gd name="adj" fmla="val 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101" name="Line 22"/>
            <p:cNvSpPr>
              <a:spLocks noChangeShapeType="1"/>
            </p:cNvSpPr>
            <p:nvPr/>
          </p:nvSpPr>
          <p:spPr bwMode="auto">
            <a:xfrm>
              <a:off x="1668" y="2640"/>
              <a:ext cx="324"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2" name="Line 23"/>
            <p:cNvSpPr>
              <a:spLocks noChangeShapeType="1"/>
            </p:cNvSpPr>
            <p:nvPr/>
          </p:nvSpPr>
          <p:spPr bwMode="auto">
            <a:xfrm flipV="1">
              <a:off x="1648" y="2512"/>
              <a:ext cx="312" cy="12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3" name="Line 24"/>
            <p:cNvSpPr>
              <a:spLocks noChangeShapeType="1"/>
            </p:cNvSpPr>
            <p:nvPr/>
          </p:nvSpPr>
          <p:spPr bwMode="auto">
            <a:xfrm>
              <a:off x="1664" y="2672"/>
              <a:ext cx="324" cy="96"/>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4" name="Rectangle 25"/>
            <p:cNvSpPr>
              <a:spLocks noChangeArrowheads="1"/>
            </p:cNvSpPr>
            <p:nvPr/>
          </p:nvSpPr>
          <p:spPr bwMode="auto">
            <a:xfrm>
              <a:off x="2341" y="2714"/>
              <a:ext cx="72" cy="499"/>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105" name="Arc 26"/>
            <p:cNvSpPr>
              <a:spLocks/>
            </p:cNvSpPr>
            <p:nvPr/>
          </p:nvSpPr>
          <p:spPr bwMode="auto">
            <a:xfrm>
              <a:off x="3000" y="2005"/>
              <a:ext cx="648" cy="1200"/>
            </a:xfrm>
            <a:custGeom>
              <a:avLst/>
              <a:gdLst>
                <a:gd name="T0" fmla="*/ 0 w 21600"/>
                <a:gd name="T1" fmla="*/ 0 h 43200"/>
                <a:gd name="T2" fmla="*/ 0 w 21600"/>
                <a:gd name="T3" fmla="*/ 33 h 43200"/>
                <a:gd name="T4" fmla="*/ 0 w 21600"/>
                <a:gd name="T5" fmla="*/ 17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200"/>
                    <a:pt x="0" y="43200"/>
                  </a:cubicBezTo>
                </a:path>
                <a:path w="21600" h="43200" stroke="0" extrusionOk="0">
                  <a:moveTo>
                    <a:pt x="-1" y="0"/>
                  </a:moveTo>
                  <a:cubicBezTo>
                    <a:pt x="11929" y="0"/>
                    <a:pt x="21600" y="9670"/>
                    <a:pt x="21600" y="21600"/>
                  </a:cubicBezTo>
                  <a:cubicBezTo>
                    <a:pt x="21600" y="33529"/>
                    <a:pt x="11929" y="43200"/>
                    <a:pt x="0" y="432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6" name="Line 27"/>
            <p:cNvSpPr>
              <a:spLocks noChangeShapeType="1"/>
            </p:cNvSpPr>
            <p:nvPr/>
          </p:nvSpPr>
          <p:spPr bwMode="auto">
            <a:xfrm flipV="1">
              <a:off x="2904" y="2664"/>
              <a:ext cx="936" cy="0"/>
            </a:xfrm>
            <a:prstGeom prst="line">
              <a:avLst/>
            </a:prstGeom>
            <a:noFill/>
            <a:ln w="190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7" name="Rectangle 28"/>
            <p:cNvSpPr>
              <a:spLocks noChangeArrowheads="1"/>
            </p:cNvSpPr>
            <p:nvPr/>
          </p:nvSpPr>
          <p:spPr bwMode="auto">
            <a:xfrm>
              <a:off x="2760" y="2328"/>
              <a:ext cx="108" cy="588"/>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46108" name="Object 29"/>
            <p:cNvGraphicFramePr>
              <a:graphicFrameLocks noChangeAspect="1"/>
            </p:cNvGraphicFramePr>
            <p:nvPr/>
          </p:nvGraphicFramePr>
          <p:xfrm>
            <a:off x="1103" y="2154"/>
            <a:ext cx="818" cy="294"/>
          </p:xfrm>
          <a:graphic>
            <a:graphicData uri="http://schemas.openxmlformats.org/presentationml/2006/ole">
              <mc:AlternateContent xmlns:mc="http://schemas.openxmlformats.org/markup-compatibility/2006">
                <mc:Choice xmlns:v="urn:schemas-microsoft-com:vml" Requires="v">
                  <p:oleObj spid="_x0000_s46135" name="公式" r:id="rId7" imgW="634725" imgH="228501" progId="Equation.3">
                    <p:embed/>
                  </p:oleObj>
                </mc:Choice>
                <mc:Fallback>
                  <p:oleObj name="公式" r:id="rId7" imgW="634725" imgH="228501"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3" y="2154"/>
                          <a:ext cx="818"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9" name="Object 30"/>
            <p:cNvGraphicFramePr>
              <a:graphicFrameLocks noChangeAspect="1"/>
            </p:cNvGraphicFramePr>
            <p:nvPr/>
          </p:nvGraphicFramePr>
          <p:xfrm>
            <a:off x="2572" y="2054"/>
            <a:ext cx="671" cy="261"/>
          </p:xfrm>
          <a:graphic>
            <a:graphicData uri="http://schemas.openxmlformats.org/presentationml/2006/ole">
              <mc:AlternateContent xmlns:mc="http://schemas.openxmlformats.org/markup-compatibility/2006">
                <mc:Choice xmlns:v="urn:schemas-microsoft-com:vml" Requires="v">
                  <p:oleObj spid="_x0000_s46136" name="公式" r:id="rId9" imgW="520474" imgH="203112" progId="Equation.3">
                    <p:embed/>
                  </p:oleObj>
                </mc:Choice>
                <mc:Fallback>
                  <p:oleObj name="公式" r:id="rId9" imgW="520474" imgH="203112"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72" y="2054"/>
                          <a:ext cx="671"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wipe(left)">
                                      <p:cBhvr>
                                        <p:cTn id="7" dur="500"/>
                                        <p:tgtEl>
                                          <p:spTgt spid="146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438">
                                            <p:txEl>
                                              <p:pRg st="0" end="0"/>
                                            </p:txEl>
                                          </p:spTgt>
                                        </p:tgtEl>
                                        <p:attrNameLst>
                                          <p:attrName>style.visibility</p:attrName>
                                        </p:attrNameLst>
                                      </p:cBhvr>
                                      <p:to>
                                        <p:strVal val="visible"/>
                                      </p:to>
                                    </p:set>
                                    <p:animEffect transition="in" filter="wipe(left)">
                                      <p:cBhvr>
                                        <p:cTn id="12" dur="500"/>
                                        <p:tgtEl>
                                          <p:spTgt spid="14643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6437"/>
                                        </p:tgtEl>
                                        <p:attrNameLst>
                                          <p:attrName>style.visibility</p:attrName>
                                        </p:attrNameLst>
                                      </p:cBhvr>
                                      <p:to>
                                        <p:strVal val="visible"/>
                                      </p:to>
                                    </p:set>
                                    <p:animEffect transition="in" filter="wipe(left)">
                                      <p:cBhvr>
                                        <p:cTn id="17" dur="500"/>
                                        <p:tgtEl>
                                          <p:spTgt spid="1464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6440"/>
                                        </p:tgtEl>
                                        <p:attrNameLst>
                                          <p:attrName>style.visibility</p:attrName>
                                        </p:attrNameLst>
                                      </p:cBhvr>
                                      <p:to>
                                        <p:strVal val="visible"/>
                                      </p:to>
                                    </p:set>
                                    <p:animEffect transition="in" filter="wipe(left)">
                                      <p:cBhvr>
                                        <p:cTn id="22" dur="500"/>
                                        <p:tgtEl>
                                          <p:spTgt spid="1464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6436"/>
                                        </p:tgtEl>
                                        <p:attrNameLst>
                                          <p:attrName>style.visibility</p:attrName>
                                        </p:attrNameLst>
                                      </p:cBhvr>
                                      <p:to>
                                        <p:strVal val="visible"/>
                                      </p:to>
                                    </p:set>
                                    <p:animEffect transition="in" filter="wipe(left)">
                                      <p:cBhvr>
                                        <p:cTn id="27" dur="500"/>
                                        <p:tgtEl>
                                          <p:spTgt spid="1464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6441"/>
                                        </p:tgtEl>
                                        <p:attrNameLst>
                                          <p:attrName>style.visibility</p:attrName>
                                        </p:attrNameLst>
                                      </p:cBhvr>
                                      <p:to>
                                        <p:strVal val="visible"/>
                                      </p:to>
                                    </p:set>
                                    <p:animEffect transition="in" filter="wipe(left)">
                                      <p:cBhvr>
                                        <p:cTn id="32" dur="500"/>
                                        <p:tgtEl>
                                          <p:spTgt spid="1464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6439">
                                            <p:txEl>
                                              <p:pRg st="0" end="0"/>
                                            </p:txEl>
                                          </p:spTgt>
                                        </p:tgtEl>
                                        <p:attrNameLst>
                                          <p:attrName>style.visibility</p:attrName>
                                        </p:attrNameLst>
                                      </p:cBhvr>
                                      <p:to>
                                        <p:strVal val="visible"/>
                                      </p:to>
                                    </p:set>
                                    <p:animEffect transition="in" filter="wipe(left)">
                                      <p:cBhvr>
                                        <p:cTn id="37" dur="500"/>
                                        <p:tgtEl>
                                          <p:spTgt spid="1464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P spid="146436" grpId="0" autoUpdateAnimBg="0"/>
      <p:bldP spid="146438" grpId="0" build="p" autoUpdateAnimBg="0"/>
      <p:bldP spid="14643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119336" y="18978"/>
            <a:ext cx="2881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dirty="0"/>
              <a:t>2</a:t>
            </a:r>
            <a:r>
              <a:rPr lang="zh-CN" altLang="en-US" dirty="0"/>
              <a:t>、实验结果∶</a:t>
            </a:r>
          </a:p>
        </p:txBody>
      </p:sp>
      <p:sp>
        <p:nvSpPr>
          <p:cNvPr id="134147" name="Text Box 3"/>
          <p:cNvSpPr txBox="1">
            <a:spLocks noChangeArrowheads="1"/>
          </p:cNvSpPr>
          <p:nvPr/>
        </p:nvSpPr>
        <p:spPr bwMode="auto">
          <a:xfrm>
            <a:off x="551384" y="714375"/>
            <a:ext cx="113772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     在散射的</a:t>
            </a:r>
            <a:r>
              <a:rPr lang="en-US" altLang="zh-CN" i="1" dirty="0"/>
              <a:t>X </a:t>
            </a:r>
            <a:r>
              <a:rPr lang="zh-CN" altLang="en-US" dirty="0"/>
              <a:t>射线中，除有波长与入射射线相同的成分</a:t>
            </a:r>
            <a:r>
              <a:rPr lang="zh-CN" altLang="en-US" i="1" dirty="0">
                <a:sym typeface="Symbol" panose="05050102010706020507" pitchFamily="18" charset="2"/>
              </a:rPr>
              <a:t> </a:t>
            </a:r>
            <a:r>
              <a:rPr lang="en-US" altLang="zh-CN" baseline="-25000" dirty="0">
                <a:sym typeface="Symbol" panose="05050102010706020507" pitchFamily="18" charset="2"/>
              </a:rPr>
              <a:t>0 </a:t>
            </a:r>
            <a:r>
              <a:rPr lang="zh-CN" altLang="en-US" dirty="0"/>
              <a:t>外，还有波长较长的成分。</a:t>
            </a:r>
            <a:r>
              <a:rPr lang="zh-CN" altLang="en-US" dirty="0">
                <a:latin typeface="楷体_GB2312" pitchFamily="49" charset="-122"/>
              </a:rPr>
              <a:t>两者的波长差</a:t>
            </a:r>
            <a:r>
              <a:rPr lang="zh-CN" altLang="en-US" i="1" dirty="0">
                <a:latin typeface="楷体_GB2312" pitchFamily="49" charset="-122"/>
              </a:rPr>
              <a:t>△</a:t>
            </a:r>
            <a:r>
              <a:rPr lang="en-US" altLang="zh-CN" i="1" dirty="0">
                <a:latin typeface="楷体_GB2312" pitchFamily="49" charset="-122"/>
              </a:rPr>
              <a:t>λ</a:t>
            </a:r>
            <a:r>
              <a:rPr lang="zh-CN" altLang="en-US" dirty="0">
                <a:latin typeface="楷体_GB2312" pitchFamily="49" charset="-122"/>
              </a:rPr>
              <a:t>与散射角</a:t>
            </a:r>
            <a:r>
              <a:rPr lang="el-GR" altLang="zh-CN" i="1" dirty="0">
                <a:ea typeface="华文中宋" panose="02010600040101010101" pitchFamily="2" charset="-122"/>
                <a:cs typeface="Times New Roman" panose="02020603050405020304" pitchFamily="18" charset="0"/>
              </a:rPr>
              <a:t>φ</a:t>
            </a:r>
            <a:r>
              <a:rPr lang="en-US" altLang="zh-CN" i="1" dirty="0">
                <a:ea typeface="宋体" panose="02010600030101010101" pitchFamily="2" charset="-122"/>
                <a:cs typeface="Times New Roman" panose="02020603050405020304" pitchFamily="18" charset="0"/>
              </a:rPr>
              <a:t>  </a:t>
            </a:r>
            <a:r>
              <a:rPr lang="zh-CN" altLang="en-US" dirty="0">
                <a:latin typeface="楷体_GB2312" pitchFamily="49" charset="-122"/>
              </a:rPr>
              <a:t>的大小有关。</a:t>
            </a:r>
            <a:r>
              <a:rPr lang="el-GR" altLang="zh-CN" i="1" dirty="0">
                <a:ea typeface="华文中宋" panose="02010600040101010101" pitchFamily="2" charset="-122"/>
              </a:rPr>
              <a:t>φ</a:t>
            </a:r>
            <a:r>
              <a:rPr lang="en-US" altLang="zh-CN" i="1" dirty="0">
                <a:ea typeface="宋体" panose="02010600030101010101" pitchFamily="2" charset="-122"/>
              </a:rPr>
              <a:t>  </a:t>
            </a:r>
            <a:r>
              <a:rPr lang="zh-CN" altLang="en-US" dirty="0">
                <a:latin typeface="楷体_GB2312" pitchFamily="49" charset="-122"/>
              </a:rPr>
              <a:t>越大，△</a:t>
            </a:r>
            <a:r>
              <a:rPr lang="en-US" altLang="zh-CN" dirty="0">
                <a:latin typeface="楷体_GB2312" pitchFamily="49" charset="-122"/>
              </a:rPr>
              <a:t>λ</a:t>
            </a:r>
            <a:r>
              <a:rPr lang="zh-CN" altLang="en-US" dirty="0">
                <a:latin typeface="楷体_GB2312" pitchFamily="49" charset="-122"/>
              </a:rPr>
              <a:t>越大。</a:t>
            </a:r>
          </a:p>
        </p:txBody>
      </p:sp>
      <p:grpSp>
        <p:nvGrpSpPr>
          <p:cNvPr id="134148" name="Group 4"/>
          <p:cNvGrpSpPr>
            <a:grpSpLocks/>
          </p:cNvGrpSpPr>
          <p:nvPr/>
        </p:nvGrpSpPr>
        <p:grpSpPr bwMode="auto">
          <a:xfrm>
            <a:off x="6672064" y="2060848"/>
            <a:ext cx="5079776" cy="2386757"/>
            <a:chOff x="1195" y="1120"/>
            <a:chExt cx="3661" cy="1799"/>
          </a:xfrm>
        </p:grpSpPr>
        <p:sp>
          <p:nvSpPr>
            <p:cNvPr id="47120" name="Line 5"/>
            <p:cNvSpPr>
              <a:spLocks noChangeShapeType="1"/>
            </p:cNvSpPr>
            <p:nvPr/>
          </p:nvSpPr>
          <p:spPr bwMode="auto">
            <a:xfrm>
              <a:off x="1662" y="2649"/>
              <a:ext cx="245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1" name="Line 6"/>
            <p:cNvSpPr>
              <a:spLocks noChangeShapeType="1"/>
            </p:cNvSpPr>
            <p:nvPr/>
          </p:nvSpPr>
          <p:spPr bwMode="auto">
            <a:xfrm rot="-5400000">
              <a:off x="2563" y="2116"/>
              <a:ext cx="10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2" name="Line 7"/>
            <p:cNvSpPr>
              <a:spLocks noChangeShapeType="1"/>
            </p:cNvSpPr>
            <p:nvPr/>
          </p:nvSpPr>
          <p:spPr bwMode="auto">
            <a:xfrm rot="10800000">
              <a:off x="1981" y="2602"/>
              <a:ext cx="107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3" name="Line 8"/>
            <p:cNvSpPr>
              <a:spLocks noChangeShapeType="1"/>
            </p:cNvSpPr>
            <p:nvPr/>
          </p:nvSpPr>
          <p:spPr bwMode="auto">
            <a:xfrm rot="18900000" flipV="1">
              <a:off x="2653" y="1680"/>
              <a:ext cx="1" cy="108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4" name="Freeform 9"/>
            <p:cNvSpPr>
              <a:spLocks/>
            </p:cNvSpPr>
            <p:nvPr/>
          </p:nvSpPr>
          <p:spPr bwMode="auto">
            <a:xfrm>
              <a:off x="3312" y="2507"/>
              <a:ext cx="83" cy="142"/>
            </a:xfrm>
            <a:custGeom>
              <a:avLst/>
              <a:gdLst>
                <a:gd name="T0" fmla="*/ 0 w 96"/>
                <a:gd name="T1" fmla="*/ 0 h 144"/>
                <a:gd name="T2" fmla="*/ 56 w 96"/>
                <a:gd name="T3" fmla="*/ 53 h 144"/>
                <a:gd name="T4" fmla="*/ 72 w 96"/>
                <a:gd name="T5" fmla="*/ 140 h 144"/>
                <a:gd name="T6" fmla="*/ 0 60000 65536"/>
                <a:gd name="T7" fmla="*/ 0 60000 65536"/>
                <a:gd name="T8" fmla="*/ 0 60000 65536"/>
              </a:gdLst>
              <a:ahLst/>
              <a:cxnLst>
                <a:cxn ang="T6">
                  <a:pos x="T0" y="T1"/>
                </a:cxn>
                <a:cxn ang="T7">
                  <a:pos x="T2" y="T3"/>
                </a:cxn>
                <a:cxn ang="T8">
                  <a:pos x="T4" y="T5"/>
                </a:cxn>
              </a:cxnLst>
              <a:rect l="0" t="0" r="r" b="b"/>
              <a:pathLst>
                <a:path w="96" h="144">
                  <a:moveTo>
                    <a:pt x="0" y="0"/>
                  </a:moveTo>
                  <a:cubicBezTo>
                    <a:pt x="12" y="9"/>
                    <a:pt x="59" y="31"/>
                    <a:pt x="75" y="55"/>
                  </a:cubicBezTo>
                  <a:cubicBezTo>
                    <a:pt x="91" y="79"/>
                    <a:pt x="92" y="126"/>
                    <a:pt x="96" y="144"/>
                  </a:cubicBezTo>
                </a:path>
              </a:pathLst>
            </a:custGeom>
            <a:noFill/>
            <a:ln w="1905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5" name="Text Box 10"/>
            <p:cNvSpPr txBox="1">
              <a:spLocks noChangeArrowheads="1"/>
            </p:cNvSpPr>
            <p:nvPr/>
          </p:nvSpPr>
          <p:spPr bwMode="auto">
            <a:xfrm>
              <a:off x="3446" y="2408"/>
              <a:ext cx="2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solidFill>
                    <a:schemeClr val="tx2"/>
                  </a:solidFill>
                  <a:sym typeface="Symbol" panose="05050102010706020507" pitchFamily="18" charset="2"/>
                </a:rPr>
                <a:t></a:t>
              </a:r>
              <a:endParaRPr lang="zh-CN" altLang="en-US" sz="2000">
                <a:solidFill>
                  <a:schemeClr val="tx2"/>
                </a:solidFill>
              </a:endParaRPr>
            </a:p>
          </p:txBody>
        </p:sp>
        <p:sp>
          <p:nvSpPr>
            <p:cNvPr id="47126" name="Rectangle 11"/>
            <p:cNvSpPr>
              <a:spLocks noChangeArrowheads="1"/>
            </p:cNvSpPr>
            <p:nvPr/>
          </p:nvSpPr>
          <p:spPr bwMode="auto">
            <a:xfrm>
              <a:off x="2401" y="2669"/>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solidFill>
                    <a:schemeClr val="tx2"/>
                  </a:solidFill>
                </a:rPr>
                <a:t>散射体</a:t>
              </a:r>
            </a:p>
          </p:txBody>
        </p:sp>
        <p:sp>
          <p:nvSpPr>
            <p:cNvPr id="47127" name="AutoShape 12"/>
            <p:cNvSpPr>
              <a:spLocks noChangeArrowheads="1"/>
            </p:cNvSpPr>
            <p:nvPr/>
          </p:nvSpPr>
          <p:spPr bwMode="auto">
            <a:xfrm>
              <a:off x="2999" y="2565"/>
              <a:ext cx="180" cy="177"/>
            </a:xfrm>
            <a:custGeom>
              <a:avLst/>
              <a:gdLst>
                <a:gd name="T0" fmla="*/ 1 w 21600"/>
                <a:gd name="T1" fmla="*/ 0 h 21600"/>
                <a:gd name="T2" fmla="*/ 0 w 21600"/>
                <a:gd name="T3" fmla="*/ 0 h 21600"/>
                <a:gd name="T4" fmla="*/ 0 w 21600"/>
                <a:gd name="T5" fmla="*/ 1 h 21600"/>
                <a:gd name="T6" fmla="*/ 0 w 21600"/>
                <a:gd name="T7" fmla="*/ 1 h 21600"/>
                <a:gd name="T8" fmla="*/ 1 w 21600"/>
                <a:gd name="T9" fmla="*/ 1 h 21600"/>
                <a:gd name="T10" fmla="*/ 1 w 21600"/>
                <a:gd name="T11" fmla="*/ 1 h 21600"/>
                <a:gd name="T12" fmla="*/ 2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20 w 21600"/>
                <a:gd name="T25" fmla="*/ 3173 h 21600"/>
                <a:gd name="T26" fmla="*/ 18480 w 21600"/>
                <a:gd name="T27" fmla="*/ 1842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0800" y="10800"/>
                  </a:moveTo>
                  <a:cubicBezTo>
                    <a:pt x="10800" y="10800"/>
                    <a:pt x="10800" y="10800"/>
                    <a:pt x="10800" y="10800"/>
                  </a:cubicBezTo>
                  <a:cubicBezTo>
                    <a:pt x="10800" y="10800"/>
                    <a:pt x="10800" y="10800"/>
                    <a:pt x="10800" y="10800"/>
                  </a:cubicBezTo>
                  <a:cubicBezTo>
                    <a:pt x="10800" y="10800"/>
                    <a:pt x="10800" y="10800"/>
                    <a:pt x="10800" y="10800"/>
                  </a:cubicBezTo>
                  <a:cubicBezTo>
                    <a:pt x="10800" y="10800"/>
                    <a:pt x="10800" y="10800"/>
                    <a:pt x="10800" y="10800"/>
                  </a:cubicBezTo>
                  <a:close/>
                </a:path>
              </a:pathLst>
            </a:custGeom>
            <a:solidFill>
              <a:srgbClr val="99CC00"/>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8" name="Text Box 13"/>
            <p:cNvSpPr txBox="1">
              <a:spLocks noChangeArrowheads="1"/>
            </p:cNvSpPr>
            <p:nvPr/>
          </p:nvSpPr>
          <p:spPr bwMode="auto">
            <a:xfrm>
              <a:off x="1397" y="2658"/>
              <a:ext cx="63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solidFill>
                    <a:schemeClr val="tx2"/>
                  </a:solidFill>
                </a:rPr>
                <a:t>入射光</a:t>
              </a:r>
              <a:endParaRPr lang="zh-CN" altLang="en-US" sz="2000" baseline="-25000">
                <a:solidFill>
                  <a:schemeClr val="tx2"/>
                </a:solidFill>
              </a:endParaRPr>
            </a:p>
          </p:txBody>
        </p:sp>
        <p:sp>
          <p:nvSpPr>
            <p:cNvPr id="47129" name="Text Box 14"/>
            <p:cNvSpPr txBox="1">
              <a:spLocks noChangeArrowheads="1"/>
            </p:cNvSpPr>
            <p:nvPr/>
          </p:nvSpPr>
          <p:spPr bwMode="auto">
            <a:xfrm rot="-2700000">
              <a:off x="3491" y="2087"/>
              <a:ext cx="6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dirty="0">
                  <a:solidFill>
                    <a:schemeClr val="tx2"/>
                  </a:solidFill>
                </a:rPr>
                <a:t>散射光</a:t>
              </a:r>
              <a:endParaRPr lang="zh-CN" altLang="en-US" sz="2000" dirty="0">
                <a:solidFill>
                  <a:schemeClr val="tx2"/>
                </a:solidFill>
                <a:sym typeface="Symbol" panose="05050102010706020507" pitchFamily="18" charset="2"/>
              </a:endParaRPr>
            </a:p>
          </p:txBody>
        </p:sp>
        <p:sp>
          <p:nvSpPr>
            <p:cNvPr id="47130" name="Freeform 15"/>
            <p:cNvSpPr>
              <a:spLocks/>
            </p:cNvSpPr>
            <p:nvPr/>
          </p:nvSpPr>
          <p:spPr bwMode="auto">
            <a:xfrm>
              <a:off x="4198" y="2227"/>
              <a:ext cx="658" cy="463"/>
            </a:xfrm>
            <a:custGeom>
              <a:avLst/>
              <a:gdLst>
                <a:gd name="T0" fmla="*/ 0 w 528"/>
                <a:gd name="T1" fmla="*/ 531 h 375"/>
                <a:gd name="T2" fmla="*/ 213 w 528"/>
                <a:gd name="T3" fmla="*/ 494 h 375"/>
                <a:gd name="T4" fmla="*/ 273 w 528"/>
                <a:gd name="T5" fmla="*/ 69 h 375"/>
                <a:gd name="T6" fmla="*/ 348 w 528"/>
                <a:gd name="T7" fmla="*/ 80 h 375"/>
                <a:gd name="T8" fmla="*/ 421 w 528"/>
                <a:gd name="T9" fmla="*/ 479 h 375"/>
                <a:gd name="T10" fmla="*/ 820 w 528"/>
                <a:gd name="T11" fmla="*/ 531 h 3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8" h="375">
                  <a:moveTo>
                    <a:pt x="0" y="348"/>
                  </a:moveTo>
                  <a:cubicBezTo>
                    <a:pt x="23" y="344"/>
                    <a:pt x="108" y="375"/>
                    <a:pt x="137" y="324"/>
                  </a:cubicBezTo>
                  <a:cubicBezTo>
                    <a:pt x="166" y="273"/>
                    <a:pt x="162" y="90"/>
                    <a:pt x="176" y="45"/>
                  </a:cubicBezTo>
                  <a:cubicBezTo>
                    <a:pt x="190" y="0"/>
                    <a:pt x="208" y="8"/>
                    <a:pt x="224" y="53"/>
                  </a:cubicBezTo>
                  <a:cubicBezTo>
                    <a:pt x="240" y="98"/>
                    <a:pt x="220" y="265"/>
                    <a:pt x="271" y="314"/>
                  </a:cubicBezTo>
                  <a:cubicBezTo>
                    <a:pt x="322" y="363"/>
                    <a:pt x="475" y="341"/>
                    <a:pt x="528" y="348"/>
                  </a:cubicBezTo>
                </a:path>
              </a:pathLst>
            </a:custGeom>
            <a:noFill/>
            <a:ln w="25400" cap="rnd" cmpd="sng">
              <a:solidFill>
                <a:srgbClr val="D9030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31" name="Freeform 16"/>
            <p:cNvSpPr>
              <a:spLocks/>
            </p:cNvSpPr>
            <p:nvPr/>
          </p:nvSpPr>
          <p:spPr bwMode="auto">
            <a:xfrm>
              <a:off x="3934" y="1404"/>
              <a:ext cx="658" cy="445"/>
            </a:xfrm>
            <a:custGeom>
              <a:avLst/>
              <a:gdLst>
                <a:gd name="T0" fmla="*/ 0 w 528"/>
                <a:gd name="T1" fmla="*/ 496 h 361"/>
                <a:gd name="T2" fmla="*/ 213 w 528"/>
                <a:gd name="T3" fmla="*/ 459 h 361"/>
                <a:gd name="T4" fmla="*/ 242 w 528"/>
                <a:gd name="T5" fmla="*/ 179 h 361"/>
                <a:gd name="T6" fmla="*/ 310 w 528"/>
                <a:gd name="T7" fmla="*/ 168 h 361"/>
                <a:gd name="T8" fmla="*/ 360 w 528"/>
                <a:gd name="T9" fmla="*/ 318 h 361"/>
                <a:gd name="T10" fmla="*/ 416 w 528"/>
                <a:gd name="T11" fmla="*/ 287 h 361"/>
                <a:gd name="T12" fmla="*/ 435 w 528"/>
                <a:gd name="T13" fmla="*/ 63 h 361"/>
                <a:gd name="T14" fmla="*/ 516 w 528"/>
                <a:gd name="T15" fmla="*/ 68 h 361"/>
                <a:gd name="T16" fmla="*/ 591 w 528"/>
                <a:gd name="T17" fmla="*/ 477 h 361"/>
                <a:gd name="T18" fmla="*/ 820 w 528"/>
                <a:gd name="T19" fmla="*/ 496 h 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8" h="361">
                  <a:moveTo>
                    <a:pt x="0" y="326"/>
                  </a:moveTo>
                  <a:cubicBezTo>
                    <a:pt x="23" y="322"/>
                    <a:pt x="111" y="337"/>
                    <a:pt x="137" y="302"/>
                  </a:cubicBezTo>
                  <a:cubicBezTo>
                    <a:pt x="163" y="267"/>
                    <a:pt x="145" y="150"/>
                    <a:pt x="156" y="118"/>
                  </a:cubicBezTo>
                  <a:cubicBezTo>
                    <a:pt x="167" y="86"/>
                    <a:pt x="187" y="95"/>
                    <a:pt x="200" y="110"/>
                  </a:cubicBezTo>
                  <a:cubicBezTo>
                    <a:pt x="213" y="125"/>
                    <a:pt x="221" y="196"/>
                    <a:pt x="232" y="209"/>
                  </a:cubicBezTo>
                  <a:cubicBezTo>
                    <a:pt x="243" y="222"/>
                    <a:pt x="260" y="217"/>
                    <a:pt x="268" y="189"/>
                  </a:cubicBezTo>
                  <a:cubicBezTo>
                    <a:pt x="276" y="161"/>
                    <a:pt x="269" y="65"/>
                    <a:pt x="280" y="41"/>
                  </a:cubicBezTo>
                  <a:cubicBezTo>
                    <a:pt x="291" y="17"/>
                    <a:pt x="315" y="0"/>
                    <a:pt x="332" y="45"/>
                  </a:cubicBezTo>
                  <a:cubicBezTo>
                    <a:pt x="349" y="90"/>
                    <a:pt x="347" y="267"/>
                    <a:pt x="380" y="314"/>
                  </a:cubicBezTo>
                  <a:cubicBezTo>
                    <a:pt x="413" y="361"/>
                    <a:pt x="497" y="324"/>
                    <a:pt x="528" y="326"/>
                  </a:cubicBezTo>
                </a:path>
              </a:pathLst>
            </a:custGeom>
            <a:noFill/>
            <a:ln w="25400" cap="rnd" cmpd="sng">
              <a:solidFill>
                <a:srgbClr val="D9030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32" name="Freeform 17"/>
            <p:cNvSpPr>
              <a:spLocks/>
            </p:cNvSpPr>
            <p:nvPr/>
          </p:nvSpPr>
          <p:spPr bwMode="auto">
            <a:xfrm>
              <a:off x="2743" y="1120"/>
              <a:ext cx="731" cy="590"/>
            </a:xfrm>
            <a:custGeom>
              <a:avLst/>
              <a:gdLst>
                <a:gd name="T0" fmla="*/ 0 w 504"/>
                <a:gd name="T1" fmla="*/ 857 h 363"/>
                <a:gd name="T2" fmla="*/ 219 w 504"/>
                <a:gd name="T3" fmla="*/ 772 h 363"/>
                <a:gd name="T4" fmla="*/ 277 w 504"/>
                <a:gd name="T5" fmla="*/ 296 h 363"/>
                <a:gd name="T6" fmla="*/ 396 w 504"/>
                <a:gd name="T7" fmla="*/ 275 h 363"/>
                <a:gd name="T8" fmla="*/ 429 w 504"/>
                <a:gd name="T9" fmla="*/ 476 h 363"/>
                <a:gd name="T10" fmla="*/ 522 w 504"/>
                <a:gd name="T11" fmla="*/ 540 h 363"/>
                <a:gd name="T12" fmla="*/ 580 w 504"/>
                <a:gd name="T13" fmla="*/ 444 h 363"/>
                <a:gd name="T14" fmla="*/ 631 w 504"/>
                <a:gd name="T15" fmla="*/ 109 h 363"/>
                <a:gd name="T16" fmla="*/ 741 w 504"/>
                <a:gd name="T17" fmla="*/ 119 h 363"/>
                <a:gd name="T18" fmla="*/ 841 w 504"/>
                <a:gd name="T19" fmla="*/ 829 h 363"/>
                <a:gd name="T20" fmla="*/ 1060 w 504"/>
                <a:gd name="T21" fmla="*/ 899 h 3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4" h="363">
                  <a:moveTo>
                    <a:pt x="0" y="324"/>
                  </a:moveTo>
                  <a:cubicBezTo>
                    <a:pt x="17" y="319"/>
                    <a:pt x="82" y="327"/>
                    <a:pt x="104" y="292"/>
                  </a:cubicBezTo>
                  <a:cubicBezTo>
                    <a:pt x="126" y="257"/>
                    <a:pt x="118" y="143"/>
                    <a:pt x="132" y="112"/>
                  </a:cubicBezTo>
                  <a:cubicBezTo>
                    <a:pt x="146" y="81"/>
                    <a:pt x="176" y="93"/>
                    <a:pt x="188" y="104"/>
                  </a:cubicBezTo>
                  <a:cubicBezTo>
                    <a:pt x="200" y="115"/>
                    <a:pt x="194" y="163"/>
                    <a:pt x="204" y="180"/>
                  </a:cubicBezTo>
                  <a:cubicBezTo>
                    <a:pt x="214" y="197"/>
                    <a:pt x="236" y="206"/>
                    <a:pt x="248" y="204"/>
                  </a:cubicBezTo>
                  <a:cubicBezTo>
                    <a:pt x="260" y="202"/>
                    <a:pt x="267" y="195"/>
                    <a:pt x="276" y="168"/>
                  </a:cubicBezTo>
                  <a:cubicBezTo>
                    <a:pt x="285" y="141"/>
                    <a:pt x="287" y="62"/>
                    <a:pt x="300" y="41"/>
                  </a:cubicBezTo>
                  <a:cubicBezTo>
                    <a:pt x="313" y="20"/>
                    <a:pt x="335" y="0"/>
                    <a:pt x="352" y="45"/>
                  </a:cubicBezTo>
                  <a:cubicBezTo>
                    <a:pt x="369" y="90"/>
                    <a:pt x="375" y="265"/>
                    <a:pt x="400" y="314"/>
                  </a:cubicBezTo>
                  <a:cubicBezTo>
                    <a:pt x="425" y="363"/>
                    <a:pt x="482" y="335"/>
                    <a:pt x="504" y="340"/>
                  </a:cubicBezTo>
                </a:path>
              </a:pathLst>
            </a:custGeom>
            <a:noFill/>
            <a:ln w="25400" cap="rnd" cmpd="sng">
              <a:solidFill>
                <a:srgbClr val="D9030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33" name="Freeform 18"/>
            <p:cNvSpPr>
              <a:spLocks/>
            </p:cNvSpPr>
            <p:nvPr/>
          </p:nvSpPr>
          <p:spPr bwMode="auto">
            <a:xfrm>
              <a:off x="1195" y="2050"/>
              <a:ext cx="937" cy="469"/>
            </a:xfrm>
            <a:custGeom>
              <a:avLst/>
              <a:gdLst>
                <a:gd name="T0" fmla="*/ 0 w 492"/>
                <a:gd name="T1" fmla="*/ 601 h 348"/>
                <a:gd name="T2" fmla="*/ 289 w 492"/>
                <a:gd name="T3" fmla="*/ 594 h 348"/>
                <a:gd name="T4" fmla="*/ 333 w 492"/>
                <a:gd name="T5" fmla="*/ 369 h 348"/>
                <a:gd name="T6" fmla="*/ 522 w 492"/>
                <a:gd name="T7" fmla="*/ 354 h 348"/>
                <a:gd name="T8" fmla="*/ 638 w 492"/>
                <a:gd name="T9" fmla="*/ 580 h 348"/>
                <a:gd name="T10" fmla="*/ 1160 w 492"/>
                <a:gd name="T11" fmla="*/ 543 h 348"/>
                <a:gd name="T12" fmla="*/ 1306 w 492"/>
                <a:gd name="T13" fmla="*/ 78 h 348"/>
                <a:gd name="T14" fmla="*/ 1480 w 492"/>
                <a:gd name="T15" fmla="*/ 78 h 348"/>
                <a:gd name="T16" fmla="*/ 1516 w 492"/>
                <a:gd name="T17" fmla="*/ 542 h 348"/>
                <a:gd name="T18" fmla="*/ 1784 w 492"/>
                <a:gd name="T19" fmla="*/ 580 h 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2" h="348">
                  <a:moveTo>
                    <a:pt x="0" y="331"/>
                  </a:moveTo>
                  <a:cubicBezTo>
                    <a:pt x="13" y="330"/>
                    <a:pt x="65" y="348"/>
                    <a:pt x="80" y="327"/>
                  </a:cubicBezTo>
                  <a:cubicBezTo>
                    <a:pt x="95" y="306"/>
                    <a:pt x="81" y="225"/>
                    <a:pt x="92" y="203"/>
                  </a:cubicBezTo>
                  <a:cubicBezTo>
                    <a:pt x="103" y="181"/>
                    <a:pt x="130" y="176"/>
                    <a:pt x="144" y="195"/>
                  </a:cubicBezTo>
                  <a:cubicBezTo>
                    <a:pt x="158" y="214"/>
                    <a:pt x="147" y="302"/>
                    <a:pt x="176" y="319"/>
                  </a:cubicBezTo>
                  <a:cubicBezTo>
                    <a:pt x="205" y="336"/>
                    <a:pt x="289" y="345"/>
                    <a:pt x="320" y="299"/>
                  </a:cubicBezTo>
                  <a:cubicBezTo>
                    <a:pt x="351" y="253"/>
                    <a:pt x="345" y="86"/>
                    <a:pt x="360" y="43"/>
                  </a:cubicBezTo>
                  <a:cubicBezTo>
                    <a:pt x="375" y="0"/>
                    <a:pt x="398" y="1"/>
                    <a:pt x="408" y="43"/>
                  </a:cubicBezTo>
                  <a:cubicBezTo>
                    <a:pt x="418" y="85"/>
                    <a:pt x="404" y="252"/>
                    <a:pt x="418" y="298"/>
                  </a:cubicBezTo>
                  <a:cubicBezTo>
                    <a:pt x="432" y="344"/>
                    <a:pt x="477" y="315"/>
                    <a:pt x="492" y="319"/>
                  </a:cubicBezTo>
                </a:path>
              </a:pathLst>
            </a:custGeom>
            <a:noFill/>
            <a:ln w="25400" cap="rnd" cmpd="sng">
              <a:solidFill>
                <a:srgbClr val="D9030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7134" name="Object 19"/>
            <p:cNvGraphicFramePr>
              <a:graphicFrameLocks noChangeAspect="1"/>
            </p:cNvGraphicFramePr>
            <p:nvPr/>
          </p:nvGraphicFramePr>
          <p:xfrm>
            <a:off x="4509" y="2206"/>
            <a:ext cx="138" cy="173"/>
          </p:xfrm>
          <a:graphic>
            <a:graphicData uri="http://schemas.openxmlformats.org/presentationml/2006/ole">
              <mc:AlternateContent xmlns:mc="http://schemas.openxmlformats.org/markup-compatibility/2006">
                <mc:Choice xmlns:v="urn:schemas-microsoft-com:vml" Requires="v">
                  <p:oleObj spid="_x0000_s47253" name="公式" r:id="rId3" imgW="139579" imgH="177646" progId="Equation.3">
                    <p:embed/>
                  </p:oleObj>
                </mc:Choice>
                <mc:Fallback>
                  <p:oleObj name="公式" r:id="rId3" imgW="139579" imgH="177646"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9" y="2206"/>
                          <a:ext cx="13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5" name="Object 20"/>
            <p:cNvGraphicFramePr>
              <a:graphicFrameLocks noChangeAspect="1"/>
            </p:cNvGraphicFramePr>
            <p:nvPr/>
          </p:nvGraphicFramePr>
          <p:xfrm>
            <a:off x="1480" y="2125"/>
            <a:ext cx="175" cy="221"/>
          </p:xfrm>
          <a:graphic>
            <a:graphicData uri="http://schemas.openxmlformats.org/presentationml/2006/ole">
              <mc:AlternateContent xmlns:mc="http://schemas.openxmlformats.org/markup-compatibility/2006">
                <mc:Choice xmlns:v="urn:schemas-microsoft-com:vml" Requires="v">
                  <p:oleObj spid="_x0000_s47254" name="公式" r:id="rId5" imgW="139579" imgH="177646" progId="Equation.3">
                    <p:embed/>
                  </p:oleObj>
                </mc:Choice>
                <mc:Fallback>
                  <p:oleObj name="公式" r:id="rId5" imgW="139579" imgH="177646"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0" y="2125"/>
                          <a:ext cx="175"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6" name="Object 21"/>
            <p:cNvGraphicFramePr>
              <a:graphicFrameLocks noChangeAspect="1"/>
            </p:cNvGraphicFramePr>
            <p:nvPr/>
          </p:nvGraphicFramePr>
          <p:xfrm>
            <a:off x="4407" y="1388"/>
            <a:ext cx="207" cy="201"/>
          </p:xfrm>
          <a:graphic>
            <a:graphicData uri="http://schemas.openxmlformats.org/presentationml/2006/ole">
              <mc:AlternateContent xmlns:mc="http://schemas.openxmlformats.org/markup-compatibility/2006">
                <mc:Choice xmlns:v="urn:schemas-microsoft-com:vml" Requires="v">
                  <p:oleObj spid="_x0000_s47255" name="公式" r:id="rId7" imgW="177492" imgH="177492" progId="Equation.3">
                    <p:embed/>
                  </p:oleObj>
                </mc:Choice>
                <mc:Fallback>
                  <p:oleObj name="公式" r:id="rId7" imgW="177492" imgH="177492"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7" y="1388"/>
                          <a:ext cx="207"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7" name="Object 22"/>
            <p:cNvGraphicFramePr>
              <a:graphicFrameLocks noChangeAspect="1"/>
            </p:cNvGraphicFramePr>
            <p:nvPr/>
          </p:nvGraphicFramePr>
          <p:xfrm>
            <a:off x="3930" y="1452"/>
            <a:ext cx="158" cy="197"/>
          </p:xfrm>
          <a:graphic>
            <a:graphicData uri="http://schemas.openxmlformats.org/presentationml/2006/ole">
              <mc:AlternateContent xmlns:mc="http://schemas.openxmlformats.org/markup-compatibility/2006">
                <mc:Choice xmlns:v="urn:schemas-microsoft-com:vml" Requires="v">
                  <p:oleObj spid="_x0000_s47256" name="公式" r:id="rId9" imgW="139579" imgH="177646" progId="Equation.3">
                    <p:embed/>
                  </p:oleObj>
                </mc:Choice>
                <mc:Fallback>
                  <p:oleObj name="公式" r:id="rId9" imgW="139579" imgH="177646"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0" y="1452"/>
                          <a:ext cx="15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8" name="Object 23"/>
            <p:cNvGraphicFramePr>
              <a:graphicFrameLocks noChangeAspect="1"/>
            </p:cNvGraphicFramePr>
            <p:nvPr/>
          </p:nvGraphicFramePr>
          <p:xfrm>
            <a:off x="3310" y="1128"/>
            <a:ext cx="203" cy="200"/>
          </p:xfrm>
          <a:graphic>
            <a:graphicData uri="http://schemas.openxmlformats.org/presentationml/2006/ole">
              <mc:AlternateContent xmlns:mc="http://schemas.openxmlformats.org/markup-compatibility/2006">
                <mc:Choice xmlns:v="urn:schemas-microsoft-com:vml" Requires="v">
                  <p:oleObj spid="_x0000_s47257" name="公式" r:id="rId11" imgW="177492" imgH="177492" progId="Equation.3">
                    <p:embed/>
                  </p:oleObj>
                </mc:Choice>
                <mc:Fallback>
                  <p:oleObj name="公式" r:id="rId11" imgW="177492" imgH="177492"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0" y="1128"/>
                          <a:ext cx="203"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9" name="Object 24"/>
            <p:cNvGraphicFramePr>
              <a:graphicFrameLocks noChangeAspect="1"/>
            </p:cNvGraphicFramePr>
            <p:nvPr/>
          </p:nvGraphicFramePr>
          <p:xfrm>
            <a:off x="2739" y="1221"/>
            <a:ext cx="163" cy="202"/>
          </p:xfrm>
          <a:graphic>
            <a:graphicData uri="http://schemas.openxmlformats.org/presentationml/2006/ole">
              <mc:AlternateContent xmlns:mc="http://schemas.openxmlformats.org/markup-compatibility/2006">
                <mc:Choice xmlns:v="urn:schemas-microsoft-com:vml" Requires="v">
                  <p:oleObj spid="_x0000_s47258" name="公式" r:id="rId13" imgW="139579" imgH="177646" progId="Equation.3">
                    <p:embed/>
                  </p:oleObj>
                </mc:Choice>
                <mc:Fallback>
                  <p:oleObj name="公式" r:id="rId13" imgW="139579" imgH="177646"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9" y="1221"/>
                          <a:ext cx="163"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40" name="Object 25"/>
            <p:cNvGraphicFramePr>
              <a:graphicFrameLocks noChangeAspect="1"/>
            </p:cNvGraphicFramePr>
            <p:nvPr/>
          </p:nvGraphicFramePr>
          <p:xfrm>
            <a:off x="2473" y="1272"/>
            <a:ext cx="203" cy="201"/>
          </p:xfrm>
          <a:graphic>
            <a:graphicData uri="http://schemas.openxmlformats.org/presentationml/2006/ole">
              <mc:AlternateContent xmlns:mc="http://schemas.openxmlformats.org/markup-compatibility/2006">
                <mc:Choice xmlns:v="urn:schemas-microsoft-com:vml" Requires="v">
                  <p:oleObj spid="_x0000_s47259" name="公式" r:id="rId15" imgW="177492" imgH="177492" progId="Equation.3">
                    <p:embed/>
                  </p:oleObj>
                </mc:Choice>
                <mc:Fallback>
                  <p:oleObj name="公式" r:id="rId15" imgW="177492" imgH="177492"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73" y="1272"/>
                          <a:ext cx="203"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41" name="Object 26"/>
            <p:cNvGraphicFramePr>
              <a:graphicFrameLocks noChangeAspect="1"/>
            </p:cNvGraphicFramePr>
            <p:nvPr/>
          </p:nvGraphicFramePr>
          <p:xfrm>
            <a:off x="1832" y="1525"/>
            <a:ext cx="177" cy="220"/>
          </p:xfrm>
          <a:graphic>
            <a:graphicData uri="http://schemas.openxmlformats.org/presentationml/2006/ole">
              <mc:AlternateContent xmlns:mc="http://schemas.openxmlformats.org/markup-compatibility/2006">
                <mc:Choice xmlns:v="urn:schemas-microsoft-com:vml" Requires="v">
                  <p:oleObj spid="_x0000_s47260" name="公式" r:id="rId17" imgW="139579" imgH="177646" progId="Equation.3">
                    <p:embed/>
                  </p:oleObj>
                </mc:Choice>
                <mc:Fallback>
                  <p:oleObj name="公式" r:id="rId17" imgW="139579" imgH="177646"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32" y="1525"/>
                          <a:ext cx="177"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42" name="Line 27"/>
            <p:cNvSpPr>
              <a:spLocks noChangeShapeType="1"/>
            </p:cNvSpPr>
            <p:nvPr/>
          </p:nvSpPr>
          <p:spPr bwMode="auto">
            <a:xfrm flipV="1">
              <a:off x="3189" y="1835"/>
              <a:ext cx="766" cy="7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3" name="Freeform 28"/>
            <p:cNvSpPr>
              <a:spLocks/>
            </p:cNvSpPr>
            <p:nvPr/>
          </p:nvSpPr>
          <p:spPr bwMode="auto">
            <a:xfrm>
              <a:off x="1922" y="1290"/>
              <a:ext cx="637" cy="538"/>
            </a:xfrm>
            <a:custGeom>
              <a:avLst/>
              <a:gdLst>
                <a:gd name="T0" fmla="*/ 0 w 492"/>
                <a:gd name="T1" fmla="*/ 792 h 348"/>
                <a:gd name="T2" fmla="*/ 135 w 492"/>
                <a:gd name="T3" fmla="*/ 782 h 348"/>
                <a:gd name="T4" fmla="*/ 154 w 492"/>
                <a:gd name="T5" fmla="*/ 485 h 348"/>
                <a:gd name="T6" fmla="*/ 241 w 492"/>
                <a:gd name="T7" fmla="*/ 465 h 348"/>
                <a:gd name="T8" fmla="*/ 295 w 492"/>
                <a:gd name="T9" fmla="*/ 762 h 348"/>
                <a:gd name="T10" fmla="*/ 536 w 492"/>
                <a:gd name="T11" fmla="*/ 714 h 348"/>
                <a:gd name="T12" fmla="*/ 603 w 492"/>
                <a:gd name="T13" fmla="*/ 102 h 348"/>
                <a:gd name="T14" fmla="*/ 684 w 492"/>
                <a:gd name="T15" fmla="*/ 102 h 348"/>
                <a:gd name="T16" fmla="*/ 700 w 492"/>
                <a:gd name="T17" fmla="*/ 713 h 348"/>
                <a:gd name="T18" fmla="*/ 825 w 492"/>
                <a:gd name="T19" fmla="*/ 762 h 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2" h="348">
                  <a:moveTo>
                    <a:pt x="0" y="331"/>
                  </a:moveTo>
                  <a:cubicBezTo>
                    <a:pt x="13" y="330"/>
                    <a:pt x="65" y="348"/>
                    <a:pt x="80" y="327"/>
                  </a:cubicBezTo>
                  <a:cubicBezTo>
                    <a:pt x="95" y="306"/>
                    <a:pt x="81" y="225"/>
                    <a:pt x="92" y="203"/>
                  </a:cubicBezTo>
                  <a:cubicBezTo>
                    <a:pt x="103" y="181"/>
                    <a:pt x="130" y="176"/>
                    <a:pt x="144" y="195"/>
                  </a:cubicBezTo>
                  <a:cubicBezTo>
                    <a:pt x="158" y="214"/>
                    <a:pt x="147" y="302"/>
                    <a:pt x="176" y="319"/>
                  </a:cubicBezTo>
                  <a:cubicBezTo>
                    <a:pt x="205" y="336"/>
                    <a:pt x="289" y="345"/>
                    <a:pt x="320" y="299"/>
                  </a:cubicBezTo>
                  <a:cubicBezTo>
                    <a:pt x="351" y="253"/>
                    <a:pt x="345" y="86"/>
                    <a:pt x="360" y="43"/>
                  </a:cubicBezTo>
                  <a:cubicBezTo>
                    <a:pt x="375" y="0"/>
                    <a:pt x="398" y="1"/>
                    <a:pt x="408" y="43"/>
                  </a:cubicBezTo>
                  <a:cubicBezTo>
                    <a:pt x="418" y="85"/>
                    <a:pt x="404" y="252"/>
                    <a:pt x="418" y="298"/>
                  </a:cubicBezTo>
                  <a:cubicBezTo>
                    <a:pt x="432" y="344"/>
                    <a:pt x="477" y="315"/>
                    <a:pt x="492" y="319"/>
                  </a:cubicBezTo>
                </a:path>
              </a:pathLst>
            </a:custGeom>
            <a:noFill/>
            <a:ln w="25400" cap="rnd" cmpd="sng">
              <a:solidFill>
                <a:srgbClr val="D9030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7144" name="Object 29"/>
            <p:cNvGraphicFramePr>
              <a:graphicFrameLocks noChangeAspect="1"/>
            </p:cNvGraphicFramePr>
            <p:nvPr/>
          </p:nvGraphicFramePr>
          <p:xfrm>
            <a:off x="1691" y="2442"/>
            <a:ext cx="342" cy="224"/>
          </p:xfrm>
          <a:graphic>
            <a:graphicData uri="http://schemas.openxmlformats.org/presentationml/2006/ole">
              <mc:AlternateContent xmlns:mc="http://schemas.openxmlformats.org/markup-compatibility/2006">
                <mc:Choice xmlns:v="urn:schemas-microsoft-com:vml" Requires="v">
                  <p:oleObj spid="_x0000_s47261" name="Equation" r:id="rId19" imgW="304536" imgH="203024" progId="Equation.3">
                    <p:embed/>
                  </p:oleObj>
                </mc:Choice>
                <mc:Fallback>
                  <p:oleObj name="Equation" r:id="rId19" imgW="304536" imgH="203024" progId="Equation.3">
                    <p:embed/>
                    <p:pic>
                      <p:nvPicPr>
                        <p:cNvPr id="0"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91" y="2442"/>
                          <a:ext cx="34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45" name="Object 30"/>
            <p:cNvGraphicFramePr>
              <a:graphicFrameLocks noChangeAspect="1"/>
            </p:cNvGraphicFramePr>
            <p:nvPr/>
          </p:nvGraphicFramePr>
          <p:xfrm>
            <a:off x="4046" y="2426"/>
            <a:ext cx="185" cy="224"/>
          </p:xfrm>
          <a:graphic>
            <a:graphicData uri="http://schemas.openxmlformats.org/presentationml/2006/ole">
              <mc:AlternateContent xmlns:mc="http://schemas.openxmlformats.org/markup-compatibility/2006">
                <mc:Choice xmlns:v="urn:schemas-microsoft-com:vml" Requires="v">
                  <p:oleObj spid="_x0000_s47262" name="Equation" r:id="rId21" imgW="164957" imgH="203024" progId="Equation.3">
                    <p:embed/>
                  </p:oleObj>
                </mc:Choice>
                <mc:Fallback>
                  <p:oleObj name="Equation" r:id="rId21" imgW="164957" imgH="203024" progId="Equation.3">
                    <p:embed/>
                    <p:pic>
                      <p:nvPicPr>
                        <p:cNvPr id="0" name="Object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46" y="2426"/>
                          <a:ext cx="185"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46" name="Object 31"/>
            <p:cNvGraphicFramePr>
              <a:graphicFrameLocks noChangeAspect="1"/>
            </p:cNvGraphicFramePr>
            <p:nvPr/>
          </p:nvGraphicFramePr>
          <p:xfrm>
            <a:off x="3105" y="1666"/>
            <a:ext cx="273" cy="224"/>
          </p:xfrm>
          <a:graphic>
            <a:graphicData uri="http://schemas.openxmlformats.org/presentationml/2006/ole">
              <mc:AlternateContent xmlns:mc="http://schemas.openxmlformats.org/markup-compatibility/2006">
                <mc:Choice xmlns:v="urn:schemas-microsoft-com:vml" Requires="v">
                  <p:oleObj spid="_x0000_s47263" name="公式" r:id="rId23" imgW="241195" imgH="203112" progId="Equation.3">
                    <p:embed/>
                  </p:oleObj>
                </mc:Choice>
                <mc:Fallback>
                  <p:oleObj name="公式" r:id="rId23" imgW="241195" imgH="203112" progId="Equation.3">
                    <p:embed/>
                    <p:pic>
                      <p:nvPicPr>
                        <p:cNvPr id="0"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05" y="1666"/>
                          <a:ext cx="27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47" name="Line 32"/>
            <p:cNvSpPr>
              <a:spLocks noChangeShapeType="1"/>
            </p:cNvSpPr>
            <p:nvPr/>
          </p:nvSpPr>
          <p:spPr bwMode="auto">
            <a:xfrm>
              <a:off x="1974" y="2650"/>
              <a:ext cx="32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48" name="Object 33"/>
            <p:cNvGraphicFramePr>
              <a:graphicFrameLocks noChangeAspect="1"/>
            </p:cNvGraphicFramePr>
            <p:nvPr/>
          </p:nvGraphicFramePr>
          <p:xfrm>
            <a:off x="2042" y="1991"/>
            <a:ext cx="203" cy="200"/>
          </p:xfrm>
          <a:graphic>
            <a:graphicData uri="http://schemas.openxmlformats.org/presentationml/2006/ole">
              <mc:AlternateContent xmlns:mc="http://schemas.openxmlformats.org/markup-compatibility/2006">
                <mc:Choice xmlns:v="urn:schemas-microsoft-com:vml" Requires="v">
                  <p:oleObj spid="_x0000_s47264" name="公式" r:id="rId25" imgW="177492" imgH="177492" progId="Equation.3">
                    <p:embed/>
                  </p:oleObj>
                </mc:Choice>
                <mc:Fallback>
                  <p:oleObj name="公式" r:id="rId25" imgW="177492" imgH="177492" progId="Equation.3">
                    <p:embed/>
                    <p:pic>
                      <p:nvPicPr>
                        <p:cNvPr id="0"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42" y="1991"/>
                          <a:ext cx="203"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4178" name="Text Box 34"/>
          <p:cNvSpPr txBox="1">
            <a:spLocks noChangeArrowheads="1"/>
          </p:cNvSpPr>
          <p:nvPr/>
        </p:nvSpPr>
        <p:spPr bwMode="auto">
          <a:xfrm>
            <a:off x="263352" y="2564904"/>
            <a:ext cx="698182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90000"/>
              </a:lnSpc>
              <a:spcBef>
                <a:spcPct val="50000"/>
              </a:spcBef>
            </a:pPr>
            <a:r>
              <a:rPr lang="en-US" altLang="zh-CN" dirty="0"/>
              <a:t>1) </a:t>
            </a:r>
            <a:r>
              <a:rPr lang="el-GR" altLang="zh-CN" i="1" dirty="0">
                <a:ea typeface="宋体" panose="02010600030101010101" pitchFamily="2" charset="-122"/>
              </a:rPr>
              <a:t>φ</a:t>
            </a:r>
            <a:r>
              <a:rPr lang="en-US" altLang="zh-CN" dirty="0"/>
              <a:t> = 0</a:t>
            </a:r>
            <a:r>
              <a:rPr lang="zh-CN" altLang="en-US" dirty="0"/>
              <a:t>时，仅有</a:t>
            </a:r>
            <a:r>
              <a:rPr lang="en-US" altLang="zh-CN" dirty="0"/>
              <a:t>λ</a:t>
            </a:r>
            <a:r>
              <a:rPr lang="en-US" altLang="zh-CN" baseline="-25000" dirty="0"/>
              <a:t>0</a:t>
            </a:r>
            <a:r>
              <a:rPr lang="zh-CN" altLang="en-US" dirty="0"/>
              <a:t>的成分，波长 无改变。</a:t>
            </a:r>
          </a:p>
        </p:txBody>
      </p:sp>
      <p:sp>
        <p:nvSpPr>
          <p:cNvPr id="134179" name="Text Box 35"/>
          <p:cNvSpPr txBox="1">
            <a:spLocks noChangeArrowheads="1"/>
          </p:cNvSpPr>
          <p:nvPr/>
        </p:nvSpPr>
        <p:spPr bwMode="auto">
          <a:xfrm>
            <a:off x="263352" y="3573016"/>
            <a:ext cx="7135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2) </a:t>
            </a:r>
            <a:r>
              <a:rPr lang="el-GR" altLang="zh-CN" i="1" dirty="0">
                <a:ea typeface="宋体" panose="02010600030101010101" pitchFamily="2" charset="-122"/>
              </a:rPr>
              <a:t>φ</a:t>
            </a:r>
            <a:r>
              <a:rPr lang="en-US" altLang="zh-CN" dirty="0"/>
              <a:t> ≠0 </a:t>
            </a:r>
            <a:r>
              <a:rPr lang="zh-CN" altLang="en-US" dirty="0"/>
              <a:t>时，除</a:t>
            </a:r>
            <a:r>
              <a:rPr lang="en-US" altLang="zh-CN" dirty="0"/>
              <a:t>λ</a:t>
            </a:r>
            <a:r>
              <a:rPr lang="en-US" altLang="zh-CN" baseline="-25000" dirty="0"/>
              <a:t>0 </a:t>
            </a:r>
            <a:r>
              <a:rPr lang="zh-CN" altLang="en-US" dirty="0"/>
              <a:t>外，还有</a:t>
            </a:r>
            <a:r>
              <a:rPr lang="en-US" altLang="zh-CN" dirty="0"/>
              <a:t>λ&gt;λ</a:t>
            </a:r>
            <a:r>
              <a:rPr lang="en-US" altLang="zh-CN" baseline="-25000" dirty="0"/>
              <a:t>0</a:t>
            </a:r>
            <a:r>
              <a:rPr lang="zh-CN" altLang="en-US" dirty="0"/>
              <a:t>的波长存在。</a:t>
            </a:r>
          </a:p>
        </p:txBody>
      </p:sp>
      <p:sp>
        <p:nvSpPr>
          <p:cNvPr id="134180" name="Text Box 36"/>
          <p:cNvSpPr txBox="1">
            <a:spLocks noChangeArrowheads="1"/>
          </p:cNvSpPr>
          <p:nvPr/>
        </p:nvSpPr>
        <p:spPr bwMode="auto">
          <a:xfrm>
            <a:off x="263352" y="4797152"/>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3</a:t>
            </a:r>
            <a:r>
              <a:rPr lang="en-US" altLang="zh-CN" dirty="0" smtClean="0"/>
              <a:t>) △</a:t>
            </a:r>
            <a:r>
              <a:rPr lang="en-US" altLang="zh-CN" dirty="0"/>
              <a:t>λ</a:t>
            </a:r>
            <a:r>
              <a:rPr lang="zh-CN" altLang="en-US" dirty="0"/>
              <a:t>与 </a:t>
            </a:r>
            <a:r>
              <a:rPr lang="el-GR" altLang="zh-CN" i="1" dirty="0">
                <a:ea typeface="宋体" panose="02010600030101010101" pitchFamily="2" charset="-122"/>
              </a:rPr>
              <a:t>φ</a:t>
            </a:r>
            <a:r>
              <a:rPr lang="en-US" altLang="zh-CN" dirty="0"/>
              <a:t> </a:t>
            </a:r>
            <a:r>
              <a:rPr lang="zh-CN" altLang="en-US" dirty="0"/>
              <a:t>角有关。</a:t>
            </a:r>
          </a:p>
        </p:txBody>
      </p:sp>
      <p:sp>
        <p:nvSpPr>
          <p:cNvPr id="134182" name="Text Box 38"/>
          <p:cNvSpPr txBox="1">
            <a:spLocks noChangeArrowheads="1"/>
          </p:cNvSpPr>
          <p:nvPr/>
        </p:nvSpPr>
        <p:spPr bwMode="auto">
          <a:xfrm>
            <a:off x="1271464" y="6165304"/>
            <a:ext cx="689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式中</a:t>
            </a:r>
            <a:r>
              <a:rPr lang="en-US" altLang="zh-CN" dirty="0"/>
              <a:t>K=0.0241</a:t>
            </a:r>
            <a:r>
              <a:rPr lang="zh-CN" altLang="en-US" dirty="0"/>
              <a:t>埃，是一个由实验测得的常量。</a:t>
            </a:r>
          </a:p>
        </p:txBody>
      </p:sp>
      <p:grpSp>
        <p:nvGrpSpPr>
          <p:cNvPr id="134188" name="Group 44"/>
          <p:cNvGrpSpPr>
            <a:grpSpLocks/>
          </p:cNvGrpSpPr>
          <p:nvPr/>
        </p:nvGrpSpPr>
        <p:grpSpPr bwMode="auto">
          <a:xfrm>
            <a:off x="3431704" y="5013176"/>
            <a:ext cx="3673475" cy="863600"/>
            <a:chOff x="2426" y="3294"/>
            <a:chExt cx="2314" cy="544"/>
          </a:xfrm>
        </p:grpSpPr>
        <p:grpSp>
          <p:nvGrpSpPr>
            <p:cNvPr id="47114" name="Group 32"/>
            <p:cNvGrpSpPr>
              <a:grpSpLocks/>
            </p:cNvGrpSpPr>
            <p:nvPr/>
          </p:nvGrpSpPr>
          <p:grpSpPr bwMode="auto">
            <a:xfrm>
              <a:off x="2426" y="3294"/>
              <a:ext cx="2314" cy="544"/>
              <a:chOff x="1450" y="7"/>
              <a:chExt cx="3039" cy="401"/>
            </a:xfrm>
          </p:grpSpPr>
          <p:sp>
            <p:nvSpPr>
              <p:cNvPr id="47116"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7117"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7118"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7119"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47115" name="Object 37"/>
            <p:cNvGraphicFramePr>
              <a:graphicFrameLocks noChangeAspect="1"/>
            </p:cNvGraphicFramePr>
            <p:nvPr/>
          </p:nvGraphicFramePr>
          <p:xfrm>
            <a:off x="2466" y="3354"/>
            <a:ext cx="2228" cy="476"/>
          </p:xfrm>
          <a:graphic>
            <a:graphicData uri="http://schemas.openxmlformats.org/presentationml/2006/ole">
              <mc:AlternateContent xmlns:mc="http://schemas.openxmlformats.org/markup-compatibility/2006">
                <mc:Choice xmlns:v="urn:schemas-microsoft-com:vml" Requires="v">
                  <p:oleObj spid="_x0000_s47265" name="Equation" r:id="rId27" imgW="1562100" imgH="406400" progId="Equation.3">
                    <p:embed/>
                  </p:oleObj>
                </mc:Choice>
                <mc:Fallback>
                  <p:oleObj name="Equation" r:id="rId27" imgW="1562100" imgH="406400" progId="Equation.3">
                    <p:embed/>
                    <p:pic>
                      <p:nvPicPr>
                        <p:cNvPr id="0" name="Object 3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66" y="3354"/>
                          <a:ext cx="2228" cy="476"/>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wipe(left)">
                                      <p:cBhvr>
                                        <p:cTn id="7" dur="500"/>
                                        <p:tgtEl>
                                          <p:spTgt spid="134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47"/>
                                        </p:tgtEl>
                                        <p:attrNameLst>
                                          <p:attrName>style.visibility</p:attrName>
                                        </p:attrNameLst>
                                      </p:cBhvr>
                                      <p:to>
                                        <p:strVal val="visible"/>
                                      </p:to>
                                    </p:set>
                                    <p:animEffect transition="in" filter="wipe(left)">
                                      <p:cBhvr>
                                        <p:cTn id="12" dur="500"/>
                                        <p:tgtEl>
                                          <p:spTgt spid="1341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4148"/>
                                        </p:tgtEl>
                                        <p:attrNameLst>
                                          <p:attrName>style.visibility</p:attrName>
                                        </p:attrNameLst>
                                      </p:cBhvr>
                                      <p:to>
                                        <p:strVal val="visible"/>
                                      </p:to>
                                    </p:set>
                                    <p:animEffect transition="in" filter="wipe(left)">
                                      <p:cBhvr>
                                        <p:cTn id="17" dur="500"/>
                                        <p:tgtEl>
                                          <p:spTgt spid="1341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178"/>
                                        </p:tgtEl>
                                        <p:attrNameLst>
                                          <p:attrName>style.visibility</p:attrName>
                                        </p:attrNameLst>
                                      </p:cBhvr>
                                      <p:to>
                                        <p:strVal val="visible"/>
                                      </p:to>
                                    </p:set>
                                    <p:animEffect transition="in" filter="wipe(left)">
                                      <p:cBhvr>
                                        <p:cTn id="22" dur="500"/>
                                        <p:tgtEl>
                                          <p:spTgt spid="1341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4179"/>
                                        </p:tgtEl>
                                        <p:attrNameLst>
                                          <p:attrName>style.visibility</p:attrName>
                                        </p:attrNameLst>
                                      </p:cBhvr>
                                      <p:to>
                                        <p:strVal val="visible"/>
                                      </p:to>
                                    </p:set>
                                    <p:animEffect transition="in" filter="wipe(left)">
                                      <p:cBhvr>
                                        <p:cTn id="27" dur="500"/>
                                        <p:tgtEl>
                                          <p:spTgt spid="1341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4180"/>
                                        </p:tgtEl>
                                        <p:attrNameLst>
                                          <p:attrName>style.visibility</p:attrName>
                                        </p:attrNameLst>
                                      </p:cBhvr>
                                      <p:to>
                                        <p:strVal val="visible"/>
                                      </p:to>
                                    </p:set>
                                    <p:animEffect transition="in" filter="wipe(left)">
                                      <p:cBhvr>
                                        <p:cTn id="32" dur="500"/>
                                        <p:tgtEl>
                                          <p:spTgt spid="1341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4188"/>
                                        </p:tgtEl>
                                        <p:attrNameLst>
                                          <p:attrName>style.visibility</p:attrName>
                                        </p:attrNameLst>
                                      </p:cBhvr>
                                      <p:to>
                                        <p:strVal val="visible"/>
                                      </p:to>
                                    </p:set>
                                    <p:animEffect transition="in" filter="wipe(left)">
                                      <p:cBhvr>
                                        <p:cTn id="37" dur="500"/>
                                        <p:tgtEl>
                                          <p:spTgt spid="1341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4182"/>
                                        </p:tgtEl>
                                        <p:attrNameLst>
                                          <p:attrName>style.visibility</p:attrName>
                                        </p:attrNameLst>
                                      </p:cBhvr>
                                      <p:to>
                                        <p:strVal val="visible"/>
                                      </p:to>
                                    </p:set>
                                    <p:animEffect transition="in" filter="wipe(left)">
                                      <p:cBhvr>
                                        <p:cTn id="42" dur="500"/>
                                        <p:tgtEl>
                                          <p:spTgt spid="134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utoUpdateAnimBg="0"/>
      <p:bldP spid="134147" grpId="0" autoUpdateAnimBg="0"/>
      <p:bldP spid="134178" grpId="0" autoUpdateAnimBg="0"/>
      <p:bldP spid="134179" grpId="0" autoUpdateAnimBg="0"/>
      <p:bldP spid="134180" grpId="0" autoUpdateAnimBg="0"/>
      <p:bldP spid="13418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0" y="116632"/>
            <a:ext cx="3814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chemeClr val="tx2"/>
                </a:solidFill>
              </a:rPr>
              <a:t>二、经典理论的困难：</a:t>
            </a:r>
          </a:p>
        </p:txBody>
      </p:sp>
      <p:sp>
        <p:nvSpPr>
          <p:cNvPr id="135171" name="Rectangle 3"/>
          <p:cNvSpPr>
            <a:spLocks noChangeArrowheads="1"/>
          </p:cNvSpPr>
          <p:nvPr/>
        </p:nvSpPr>
        <p:spPr bwMode="auto">
          <a:xfrm>
            <a:off x="238672" y="836712"/>
            <a:ext cx="1195332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         经典电磁理论：当电磁波入射物质时，物质中的带电粒子受电磁场的作用而做</a:t>
            </a:r>
            <a:r>
              <a:rPr lang="zh-CN" altLang="en-US" dirty="0">
                <a:solidFill>
                  <a:srgbClr val="FF0000"/>
                </a:solidFill>
              </a:rPr>
              <a:t>受迫振动</a:t>
            </a:r>
            <a:r>
              <a:rPr lang="zh-CN" altLang="en-US" dirty="0"/>
              <a:t>，带电粒子受迫振动的频率与入射波相同，这些振动的电子将向各个方向发出电磁波，所以</a:t>
            </a:r>
            <a:r>
              <a:rPr lang="zh-CN" altLang="en-US" dirty="0">
                <a:solidFill>
                  <a:srgbClr val="0000FF"/>
                </a:solidFill>
              </a:rPr>
              <a:t>散射后的 </a:t>
            </a:r>
            <a:r>
              <a:rPr lang="en-US" altLang="zh-CN" dirty="0">
                <a:solidFill>
                  <a:srgbClr val="0000FF"/>
                </a:solidFill>
              </a:rPr>
              <a:t>X </a:t>
            </a:r>
            <a:r>
              <a:rPr lang="zh-CN" altLang="en-US" dirty="0">
                <a:solidFill>
                  <a:srgbClr val="0000FF"/>
                </a:solidFill>
              </a:rPr>
              <a:t>光只能与入射光频率相同。</a:t>
            </a:r>
          </a:p>
        </p:txBody>
      </p:sp>
      <p:sp>
        <p:nvSpPr>
          <p:cNvPr id="135172" name="Rectangle 4"/>
          <p:cNvSpPr>
            <a:spLocks noChangeArrowheads="1"/>
          </p:cNvSpPr>
          <p:nvPr/>
        </p:nvSpPr>
        <p:spPr bwMode="auto">
          <a:xfrm>
            <a:off x="2639616" y="2636912"/>
            <a:ext cx="5313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FF0000"/>
                </a:solidFill>
              </a:rPr>
              <a:t>经典理论无法解释康普顿散射！！！</a:t>
            </a:r>
          </a:p>
        </p:txBody>
      </p:sp>
      <p:sp>
        <p:nvSpPr>
          <p:cNvPr id="135173" name="Rectangle 5"/>
          <p:cNvSpPr>
            <a:spLocks noChangeArrowheads="1"/>
          </p:cNvSpPr>
          <p:nvPr/>
        </p:nvSpPr>
        <p:spPr bwMode="auto">
          <a:xfrm>
            <a:off x="191344" y="3284984"/>
            <a:ext cx="37258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61988" indent="-661988">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三、光子理论解释</a:t>
            </a:r>
            <a:r>
              <a:rPr lang="en-US" altLang="zh-CN" dirty="0"/>
              <a:t>:</a:t>
            </a:r>
            <a:endParaRPr lang="en-US" altLang="zh-CN" sz="2000" dirty="0"/>
          </a:p>
        </p:txBody>
      </p:sp>
      <p:sp>
        <p:nvSpPr>
          <p:cNvPr id="135174" name="Text Box 6"/>
          <p:cNvSpPr txBox="1">
            <a:spLocks noChangeArrowheads="1"/>
          </p:cNvSpPr>
          <p:nvPr/>
        </p:nvSpPr>
        <p:spPr bwMode="auto">
          <a:xfrm>
            <a:off x="695400" y="4149080"/>
            <a:ext cx="2376264"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en-US" altLang="zh-CN" dirty="0"/>
              <a:t>1</a:t>
            </a:r>
            <a:r>
              <a:rPr kumimoji="0" lang="zh-CN" altLang="en-US" dirty="0"/>
              <a:t>）物理模型</a:t>
            </a:r>
          </a:p>
        </p:txBody>
      </p:sp>
      <p:grpSp>
        <p:nvGrpSpPr>
          <p:cNvPr id="135175" name="Group 7"/>
          <p:cNvGrpSpPr>
            <a:grpSpLocks/>
          </p:cNvGrpSpPr>
          <p:nvPr/>
        </p:nvGrpSpPr>
        <p:grpSpPr bwMode="auto">
          <a:xfrm>
            <a:off x="4439816" y="3501008"/>
            <a:ext cx="7521575" cy="1962150"/>
            <a:chOff x="445" y="2255"/>
            <a:chExt cx="4738" cy="1236"/>
          </a:xfrm>
        </p:grpSpPr>
        <p:sp>
          <p:nvSpPr>
            <p:cNvPr id="48140" name="Rectangle 8"/>
            <p:cNvSpPr>
              <a:spLocks noChangeArrowheads="1"/>
            </p:cNvSpPr>
            <p:nvPr/>
          </p:nvSpPr>
          <p:spPr bwMode="auto">
            <a:xfrm>
              <a:off x="445" y="2255"/>
              <a:ext cx="4738" cy="1236"/>
            </a:xfrm>
            <a:prstGeom prst="rect">
              <a:avLst/>
            </a:prstGeom>
            <a:gradFill rotWithShape="1">
              <a:gsLst>
                <a:gs pos="0">
                  <a:srgbClr val="C9E4FF"/>
                </a:gs>
                <a:gs pos="100000">
                  <a:srgbClr val="E5F2FF"/>
                </a:gs>
              </a:gsLst>
              <a:lin ang="5400000" scaled="1"/>
            </a:gradFill>
            <a:ln>
              <a:noFill/>
            </a:ln>
            <a:effectLst/>
            <a:extLst>
              <a:ext uri="{91240B29-F687-4F45-9708-019B960494DF}">
                <a14:hiddenLine xmlns:a14="http://schemas.microsoft.com/office/drawing/2010/main" w="9525">
                  <a:solidFill>
                    <a:srgbClr val="006666"/>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8141" name="Line 9"/>
            <p:cNvSpPr>
              <a:spLocks noChangeShapeType="1"/>
            </p:cNvSpPr>
            <p:nvPr/>
          </p:nvSpPr>
          <p:spPr bwMode="auto">
            <a:xfrm>
              <a:off x="880" y="2894"/>
              <a:ext cx="1608"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42" name="Line 10"/>
            <p:cNvSpPr>
              <a:spLocks noChangeShapeType="1"/>
            </p:cNvSpPr>
            <p:nvPr/>
          </p:nvSpPr>
          <p:spPr bwMode="auto">
            <a:xfrm flipV="1">
              <a:off x="1662" y="2298"/>
              <a:ext cx="0" cy="115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43" name="Oval 11"/>
            <p:cNvSpPr>
              <a:spLocks noChangeArrowheads="1"/>
            </p:cNvSpPr>
            <p:nvPr/>
          </p:nvSpPr>
          <p:spPr bwMode="auto">
            <a:xfrm>
              <a:off x="1596" y="2809"/>
              <a:ext cx="130" cy="128"/>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8144" name="Freeform 12"/>
            <p:cNvSpPr>
              <a:spLocks/>
            </p:cNvSpPr>
            <p:nvPr/>
          </p:nvSpPr>
          <p:spPr bwMode="auto">
            <a:xfrm>
              <a:off x="706" y="2838"/>
              <a:ext cx="869" cy="128"/>
            </a:xfrm>
            <a:custGeom>
              <a:avLst/>
              <a:gdLst>
                <a:gd name="T0" fmla="*/ 0 w 672"/>
                <a:gd name="T1" fmla="*/ 145 h 104"/>
                <a:gd name="T2" fmla="*/ 80 w 672"/>
                <a:gd name="T3" fmla="*/ 0 h 104"/>
                <a:gd name="T4" fmla="*/ 160 w 672"/>
                <a:gd name="T5" fmla="*/ 145 h 104"/>
                <a:gd name="T6" fmla="*/ 241 w 672"/>
                <a:gd name="T7" fmla="*/ 0 h 104"/>
                <a:gd name="T8" fmla="*/ 321 w 672"/>
                <a:gd name="T9" fmla="*/ 145 h 104"/>
                <a:gd name="T10" fmla="*/ 401 w 672"/>
                <a:gd name="T11" fmla="*/ 0 h 104"/>
                <a:gd name="T12" fmla="*/ 481 w 672"/>
                <a:gd name="T13" fmla="*/ 145 h 104"/>
                <a:gd name="T14" fmla="*/ 563 w 672"/>
                <a:gd name="T15" fmla="*/ 0 h 104"/>
                <a:gd name="T16" fmla="*/ 643 w 672"/>
                <a:gd name="T17" fmla="*/ 145 h 104"/>
                <a:gd name="T18" fmla="*/ 723 w 672"/>
                <a:gd name="T19" fmla="*/ 0 h 104"/>
                <a:gd name="T20" fmla="*/ 803 w 672"/>
                <a:gd name="T21" fmla="*/ 145 h 104"/>
                <a:gd name="T22" fmla="*/ 883 w 672"/>
                <a:gd name="T23" fmla="*/ 73 h 104"/>
                <a:gd name="T24" fmla="*/ 1044 w 672"/>
                <a:gd name="T25" fmla="*/ 73 h 104"/>
                <a:gd name="T26" fmla="*/ 1124 w 672"/>
                <a:gd name="T27" fmla="*/ 73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28575" cmpd="sng">
              <a:solidFill>
                <a:srgbClr val="FF0000"/>
              </a:solidFill>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145" name="Object 13"/>
            <p:cNvGraphicFramePr>
              <a:graphicFrameLocks noChangeAspect="1"/>
            </p:cNvGraphicFramePr>
            <p:nvPr/>
          </p:nvGraphicFramePr>
          <p:xfrm>
            <a:off x="836" y="2408"/>
            <a:ext cx="660" cy="301"/>
          </p:xfrm>
          <a:graphic>
            <a:graphicData uri="http://schemas.openxmlformats.org/presentationml/2006/ole">
              <mc:AlternateContent xmlns:mc="http://schemas.openxmlformats.org/markup-compatibility/2006">
                <mc:Choice xmlns:v="urn:schemas-microsoft-com:vml" Requires="v">
                  <p:oleObj spid="_x0000_s48244" name="公式" r:id="rId3" imgW="476244" imgH="209520" progId="Equation.3">
                    <p:embed/>
                  </p:oleObj>
                </mc:Choice>
                <mc:Fallback>
                  <p:oleObj name="公式" r:id="rId3" imgW="476244" imgH="20952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 y="2408"/>
                          <a:ext cx="660"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6" name="Object 14"/>
            <p:cNvGraphicFramePr>
              <a:graphicFrameLocks noChangeAspect="1"/>
            </p:cNvGraphicFramePr>
            <p:nvPr/>
          </p:nvGraphicFramePr>
          <p:xfrm>
            <a:off x="1689" y="2876"/>
            <a:ext cx="481" cy="341"/>
          </p:xfrm>
          <a:graphic>
            <a:graphicData uri="http://schemas.openxmlformats.org/presentationml/2006/ole">
              <mc:AlternateContent xmlns:mc="http://schemas.openxmlformats.org/markup-compatibility/2006">
                <mc:Choice xmlns:v="urn:schemas-microsoft-com:vml" Requires="v">
                  <p:oleObj spid="_x0000_s48245" name="公式" r:id="rId5" imgW="406224" imgH="228501" progId="Equation.3">
                    <p:embed/>
                  </p:oleObj>
                </mc:Choice>
                <mc:Fallback>
                  <p:oleObj name="公式" r:id="rId5" imgW="406224" imgH="228501"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9" y="2876"/>
                          <a:ext cx="481"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7" name="Object 15"/>
            <p:cNvGraphicFramePr>
              <a:graphicFrameLocks noChangeAspect="1"/>
            </p:cNvGraphicFramePr>
            <p:nvPr/>
          </p:nvGraphicFramePr>
          <p:xfrm>
            <a:off x="2522" y="2798"/>
            <a:ext cx="189" cy="200"/>
          </p:xfrm>
          <a:graphic>
            <a:graphicData uri="http://schemas.openxmlformats.org/presentationml/2006/ole">
              <mc:AlternateContent xmlns:mc="http://schemas.openxmlformats.org/markup-compatibility/2006">
                <mc:Choice xmlns:v="urn:schemas-microsoft-com:vml" Requires="v">
                  <p:oleObj spid="_x0000_s48246" name="公式" r:id="rId7" imgW="177646" imgH="190335" progId="Equation.3">
                    <p:embed/>
                  </p:oleObj>
                </mc:Choice>
                <mc:Fallback>
                  <p:oleObj name="公式" r:id="rId7" imgW="177646" imgH="190335"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2" y="2798"/>
                          <a:ext cx="189"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8" name="Object 16"/>
            <p:cNvGraphicFramePr>
              <a:graphicFrameLocks noChangeAspect="1"/>
            </p:cNvGraphicFramePr>
            <p:nvPr/>
          </p:nvGraphicFramePr>
          <p:xfrm>
            <a:off x="1691" y="2299"/>
            <a:ext cx="207" cy="241"/>
          </p:xfrm>
          <a:graphic>
            <a:graphicData uri="http://schemas.openxmlformats.org/presentationml/2006/ole">
              <mc:AlternateContent xmlns:mc="http://schemas.openxmlformats.org/markup-compatibility/2006">
                <mc:Choice xmlns:v="urn:schemas-microsoft-com:vml" Requires="v">
                  <p:oleObj spid="_x0000_s48247" name="公式" r:id="rId9" imgW="139579" imgH="164957" progId="Equation.3">
                    <p:embed/>
                  </p:oleObj>
                </mc:Choice>
                <mc:Fallback>
                  <p:oleObj name="公式" r:id="rId9" imgW="139579" imgH="164957"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1" y="2299"/>
                          <a:ext cx="207"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9" name="Text Box 17"/>
            <p:cNvSpPr txBox="1">
              <a:spLocks noChangeArrowheads="1"/>
            </p:cNvSpPr>
            <p:nvPr/>
          </p:nvSpPr>
          <p:spPr bwMode="auto">
            <a:xfrm>
              <a:off x="1706" y="2604"/>
              <a:ext cx="9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zh-CN" altLang="en-US">
                  <a:solidFill>
                    <a:srgbClr val="0000FF"/>
                  </a:solidFill>
                </a:rPr>
                <a:t>电子</a:t>
              </a:r>
              <a:endParaRPr kumimoji="0" lang="zh-CN" altLang="en-US"/>
            </a:p>
          </p:txBody>
        </p:sp>
        <p:sp>
          <p:nvSpPr>
            <p:cNvPr id="48150" name="Line 18"/>
            <p:cNvSpPr>
              <a:spLocks noChangeShapeType="1"/>
            </p:cNvSpPr>
            <p:nvPr/>
          </p:nvSpPr>
          <p:spPr bwMode="auto">
            <a:xfrm>
              <a:off x="2879" y="2894"/>
              <a:ext cx="1609"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51" name="Line 19"/>
            <p:cNvSpPr>
              <a:spLocks noChangeShapeType="1"/>
            </p:cNvSpPr>
            <p:nvPr/>
          </p:nvSpPr>
          <p:spPr bwMode="auto">
            <a:xfrm flipV="1">
              <a:off x="3270" y="2340"/>
              <a:ext cx="0" cy="1108"/>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52" name="Freeform 20"/>
            <p:cNvSpPr>
              <a:spLocks/>
            </p:cNvSpPr>
            <p:nvPr/>
          </p:nvSpPr>
          <p:spPr bwMode="auto">
            <a:xfrm rot="-1606133">
              <a:off x="3471" y="2491"/>
              <a:ext cx="875" cy="148"/>
            </a:xfrm>
            <a:custGeom>
              <a:avLst/>
              <a:gdLst>
                <a:gd name="T0" fmla="*/ 0 w 672"/>
                <a:gd name="T1" fmla="*/ 195 h 104"/>
                <a:gd name="T2" fmla="*/ 82 w 672"/>
                <a:gd name="T3" fmla="*/ 0 h 104"/>
                <a:gd name="T4" fmla="*/ 163 w 672"/>
                <a:gd name="T5" fmla="*/ 195 h 104"/>
                <a:gd name="T6" fmla="*/ 245 w 672"/>
                <a:gd name="T7" fmla="*/ 0 h 104"/>
                <a:gd name="T8" fmla="*/ 326 w 672"/>
                <a:gd name="T9" fmla="*/ 195 h 104"/>
                <a:gd name="T10" fmla="*/ 408 w 672"/>
                <a:gd name="T11" fmla="*/ 0 h 104"/>
                <a:gd name="T12" fmla="*/ 488 w 672"/>
                <a:gd name="T13" fmla="*/ 195 h 104"/>
                <a:gd name="T14" fmla="*/ 570 w 672"/>
                <a:gd name="T15" fmla="*/ 0 h 104"/>
                <a:gd name="T16" fmla="*/ 651 w 672"/>
                <a:gd name="T17" fmla="*/ 195 h 104"/>
                <a:gd name="T18" fmla="*/ 733 w 672"/>
                <a:gd name="T19" fmla="*/ 0 h 104"/>
                <a:gd name="T20" fmla="*/ 814 w 672"/>
                <a:gd name="T21" fmla="*/ 195 h 104"/>
                <a:gd name="T22" fmla="*/ 896 w 672"/>
                <a:gd name="T23" fmla="*/ 97 h 104"/>
                <a:gd name="T24" fmla="*/ 1059 w 672"/>
                <a:gd name="T25" fmla="*/ 97 h 104"/>
                <a:gd name="T26" fmla="*/ 1139 w 672"/>
                <a:gd name="T27" fmla="*/ 97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28575" cmpd="sng">
              <a:solidFill>
                <a:srgbClr val="FF0000"/>
              </a:solidFill>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153" name="Object 21"/>
            <p:cNvGraphicFramePr>
              <a:graphicFrameLocks noChangeAspect="1"/>
            </p:cNvGraphicFramePr>
            <p:nvPr/>
          </p:nvGraphicFramePr>
          <p:xfrm>
            <a:off x="3952" y="2608"/>
            <a:ext cx="226" cy="261"/>
          </p:xfrm>
          <a:graphic>
            <a:graphicData uri="http://schemas.openxmlformats.org/presentationml/2006/ole">
              <mc:AlternateContent xmlns:mc="http://schemas.openxmlformats.org/markup-compatibility/2006">
                <mc:Choice xmlns:v="urn:schemas-microsoft-com:vml" Requires="v">
                  <p:oleObj spid="_x0000_s48248" name="公式" r:id="rId11" imgW="123721" imgH="142830" progId="Equation.3">
                    <p:embed/>
                  </p:oleObj>
                </mc:Choice>
                <mc:Fallback>
                  <p:oleObj name="公式" r:id="rId11" imgW="123721" imgH="14283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 y="2608"/>
                          <a:ext cx="226"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4" name="Object 22"/>
            <p:cNvGraphicFramePr>
              <a:graphicFrameLocks noChangeAspect="1"/>
            </p:cNvGraphicFramePr>
            <p:nvPr/>
          </p:nvGraphicFramePr>
          <p:xfrm>
            <a:off x="4528" y="2828"/>
            <a:ext cx="215" cy="213"/>
          </p:xfrm>
          <a:graphic>
            <a:graphicData uri="http://schemas.openxmlformats.org/presentationml/2006/ole">
              <mc:AlternateContent xmlns:mc="http://schemas.openxmlformats.org/markup-compatibility/2006">
                <mc:Choice xmlns:v="urn:schemas-microsoft-com:vml" Requires="v">
                  <p:oleObj spid="_x0000_s48249" name="公式" r:id="rId13" imgW="139700" imgH="139700" progId="Equation.3">
                    <p:embed/>
                  </p:oleObj>
                </mc:Choice>
                <mc:Fallback>
                  <p:oleObj name="公式" r:id="rId13" imgW="139700" imgH="13970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8" y="2828"/>
                          <a:ext cx="21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5" name="Object 23"/>
            <p:cNvGraphicFramePr>
              <a:graphicFrameLocks noChangeAspect="1"/>
            </p:cNvGraphicFramePr>
            <p:nvPr/>
          </p:nvGraphicFramePr>
          <p:xfrm>
            <a:off x="3317" y="2308"/>
            <a:ext cx="207" cy="241"/>
          </p:xfrm>
          <a:graphic>
            <a:graphicData uri="http://schemas.openxmlformats.org/presentationml/2006/ole">
              <mc:AlternateContent xmlns:mc="http://schemas.openxmlformats.org/markup-compatibility/2006">
                <mc:Choice xmlns:v="urn:schemas-microsoft-com:vml" Requires="v">
                  <p:oleObj spid="_x0000_s48250" name="公式" r:id="rId15" imgW="139579" imgH="164957" progId="Equation.3">
                    <p:embed/>
                  </p:oleObj>
                </mc:Choice>
                <mc:Fallback>
                  <p:oleObj name="公式" r:id="rId15" imgW="139579" imgH="164957"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17" y="2308"/>
                          <a:ext cx="207"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6" name="Line 24"/>
            <p:cNvSpPr>
              <a:spLocks noChangeShapeType="1"/>
            </p:cNvSpPr>
            <p:nvPr/>
          </p:nvSpPr>
          <p:spPr bwMode="auto">
            <a:xfrm>
              <a:off x="3270" y="2894"/>
              <a:ext cx="609" cy="512"/>
            </a:xfrm>
            <a:prstGeom prst="line">
              <a:avLst/>
            </a:prstGeom>
            <a:noFill/>
            <a:ln w="28575">
              <a:solidFill>
                <a:srgbClr val="0000FF"/>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57" name="Line 25"/>
            <p:cNvSpPr>
              <a:spLocks noChangeShapeType="1"/>
            </p:cNvSpPr>
            <p:nvPr/>
          </p:nvSpPr>
          <p:spPr bwMode="auto">
            <a:xfrm flipV="1">
              <a:off x="3270" y="2383"/>
              <a:ext cx="1000" cy="511"/>
            </a:xfrm>
            <a:prstGeom prst="line">
              <a:avLst/>
            </a:prstGeom>
            <a:noFill/>
            <a:ln w="28575">
              <a:solidFill>
                <a:srgbClr val="FF0000"/>
              </a:solidFill>
              <a:prstDash val="sysDot"/>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58" name="Arc 26"/>
            <p:cNvSpPr>
              <a:spLocks/>
            </p:cNvSpPr>
            <p:nvPr/>
          </p:nvSpPr>
          <p:spPr bwMode="auto">
            <a:xfrm flipV="1">
              <a:off x="3488" y="2886"/>
              <a:ext cx="174" cy="250"/>
            </a:xfrm>
            <a:custGeom>
              <a:avLst/>
              <a:gdLst>
                <a:gd name="T0" fmla="*/ 0 w 21600"/>
                <a:gd name="T1" fmla="*/ 0 h 25344"/>
                <a:gd name="T2" fmla="*/ 1 w 21600"/>
                <a:gd name="T3" fmla="*/ 2 h 25344"/>
                <a:gd name="T4" fmla="*/ 0 w 21600"/>
                <a:gd name="T5" fmla="*/ 2 h 25344"/>
                <a:gd name="T6" fmla="*/ 0 60000 65536"/>
                <a:gd name="T7" fmla="*/ 0 60000 65536"/>
                <a:gd name="T8" fmla="*/ 0 60000 65536"/>
              </a:gdLst>
              <a:ahLst/>
              <a:cxnLst>
                <a:cxn ang="T6">
                  <a:pos x="T0" y="T1"/>
                </a:cxn>
                <a:cxn ang="T7">
                  <a:pos x="T2" y="T3"/>
                </a:cxn>
                <a:cxn ang="T8">
                  <a:pos x="T4" y="T5"/>
                </a:cxn>
              </a:cxnLst>
              <a:rect l="0" t="0" r="r" b="b"/>
              <a:pathLst>
                <a:path w="21600" h="25344" fill="none" extrusionOk="0">
                  <a:moveTo>
                    <a:pt x="7451" y="0"/>
                  </a:moveTo>
                  <a:cubicBezTo>
                    <a:pt x="15951" y="3124"/>
                    <a:pt x="21600" y="11218"/>
                    <a:pt x="21600" y="20274"/>
                  </a:cubicBezTo>
                  <a:cubicBezTo>
                    <a:pt x="21600" y="21981"/>
                    <a:pt x="21397" y="23683"/>
                    <a:pt x="20996" y="25343"/>
                  </a:cubicBezTo>
                </a:path>
                <a:path w="21600" h="25344" stroke="0" extrusionOk="0">
                  <a:moveTo>
                    <a:pt x="7451" y="0"/>
                  </a:moveTo>
                  <a:cubicBezTo>
                    <a:pt x="15951" y="3124"/>
                    <a:pt x="21600" y="11218"/>
                    <a:pt x="21600" y="20274"/>
                  </a:cubicBezTo>
                  <a:cubicBezTo>
                    <a:pt x="21600" y="21981"/>
                    <a:pt x="21397" y="23683"/>
                    <a:pt x="20996" y="25343"/>
                  </a:cubicBezTo>
                  <a:lnTo>
                    <a:pt x="0" y="20274"/>
                  </a:lnTo>
                  <a:lnTo>
                    <a:pt x="7451" y="0"/>
                  </a:lnTo>
                  <a:close/>
                </a:path>
              </a:pathLst>
            </a:custGeom>
            <a:noFill/>
            <a:ln w="28575">
              <a:solidFill>
                <a:srgbClr val="CC00CC"/>
              </a:solidFill>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59" name="Arc 27"/>
            <p:cNvSpPr>
              <a:spLocks/>
            </p:cNvSpPr>
            <p:nvPr/>
          </p:nvSpPr>
          <p:spPr bwMode="auto">
            <a:xfrm rot="20593036" flipV="1">
              <a:off x="3702" y="2642"/>
              <a:ext cx="174" cy="258"/>
            </a:xfrm>
            <a:custGeom>
              <a:avLst/>
              <a:gdLst>
                <a:gd name="T0" fmla="*/ 1 w 21600"/>
                <a:gd name="T1" fmla="*/ 0 h 30014"/>
                <a:gd name="T2" fmla="*/ 1 w 21600"/>
                <a:gd name="T3" fmla="*/ 2 h 30014"/>
                <a:gd name="T4" fmla="*/ 0 w 21600"/>
                <a:gd name="T5" fmla="*/ 1 h 30014"/>
                <a:gd name="T6" fmla="*/ 0 60000 65536"/>
                <a:gd name="T7" fmla="*/ 0 60000 65536"/>
                <a:gd name="T8" fmla="*/ 0 60000 65536"/>
              </a:gdLst>
              <a:ahLst/>
              <a:cxnLst>
                <a:cxn ang="T6">
                  <a:pos x="T0" y="T1"/>
                </a:cxn>
                <a:cxn ang="T7">
                  <a:pos x="T2" y="T3"/>
                </a:cxn>
                <a:cxn ang="T8">
                  <a:pos x="T4" y="T5"/>
                </a:cxn>
              </a:cxnLst>
              <a:rect l="0" t="0" r="r" b="b"/>
              <a:pathLst>
                <a:path w="21600" h="30014" fill="none" extrusionOk="0">
                  <a:moveTo>
                    <a:pt x="15448" y="0"/>
                  </a:moveTo>
                  <a:cubicBezTo>
                    <a:pt x="19392" y="4035"/>
                    <a:pt x="21600" y="9453"/>
                    <a:pt x="21600" y="15096"/>
                  </a:cubicBezTo>
                  <a:cubicBezTo>
                    <a:pt x="21600" y="20652"/>
                    <a:pt x="19458" y="25995"/>
                    <a:pt x="15620" y="30013"/>
                  </a:cubicBezTo>
                </a:path>
                <a:path w="21600" h="30014" stroke="0" extrusionOk="0">
                  <a:moveTo>
                    <a:pt x="15448" y="0"/>
                  </a:moveTo>
                  <a:cubicBezTo>
                    <a:pt x="19392" y="4035"/>
                    <a:pt x="21600" y="9453"/>
                    <a:pt x="21600" y="15096"/>
                  </a:cubicBezTo>
                  <a:cubicBezTo>
                    <a:pt x="21600" y="20652"/>
                    <a:pt x="19458" y="25995"/>
                    <a:pt x="15620" y="30013"/>
                  </a:cubicBezTo>
                  <a:lnTo>
                    <a:pt x="0" y="15096"/>
                  </a:lnTo>
                  <a:lnTo>
                    <a:pt x="15448" y="0"/>
                  </a:lnTo>
                  <a:close/>
                </a:path>
              </a:pathLst>
            </a:custGeom>
            <a:noFill/>
            <a:ln w="28575">
              <a:solidFill>
                <a:srgbClr val="009900"/>
              </a:solidFill>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8160" name="Object 28"/>
            <p:cNvGraphicFramePr>
              <a:graphicFrameLocks noChangeAspect="1"/>
            </p:cNvGraphicFramePr>
            <p:nvPr/>
          </p:nvGraphicFramePr>
          <p:xfrm>
            <a:off x="3694" y="2944"/>
            <a:ext cx="175" cy="220"/>
          </p:xfrm>
          <a:graphic>
            <a:graphicData uri="http://schemas.openxmlformats.org/presentationml/2006/ole">
              <mc:AlternateContent xmlns:mc="http://schemas.openxmlformats.org/markup-compatibility/2006">
                <mc:Choice xmlns:v="urn:schemas-microsoft-com:vml" Requires="v">
                  <p:oleObj spid="_x0000_s48251" name="公式" r:id="rId17" imgW="123721" imgH="162000" progId="Equation.3">
                    <p:embed/>
                  </p:oleObj>
                </mc:Choice>
                <mc:Fallback>
                  <p:oleObj name="公式" r:id="rId17" imgW="123721" imgH="16200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94" y="2944"/>
                          <a:ext cx="175"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61" name="Text Box 29"/>
            <p:cNvSpPr txBox="1">
              <a:spLocks noChangeArrowheads="1"/>
            </p:cNvSpPr>
            <p:nvPr/>
          </p:nvSpPr>
          <p:spPr bwMode="auto">
            <a:xfrm>
              <a:off x="3922" y="3201"/>
              <a:ext cx="9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zh-CN" altLang="en-US">
                  <a:solidFill>
                    <a:srgbClr val="0000FF"/>
                  </a:solidFill>
                </a:rPr>
                <a:t>电子</a:t>
              </a:r>
              <a:endParaRPr kumimoji="0" lang="zh-CN" altLang="en-US"/>
            </a:p>
          </p:txBody>
        </p:sp>
        <p:sp>
          <p:nvSpPr>
            <p:cNvPr id="48162" name="Oval 30"/>
            <p:cNvSpPr>
              <a:spLocks noChangeArrowheads="1"/>
            </p:cNvSpPr>
            <p:nvPr/>
          </p:nvSpPr>
          <p:spPr bwMode="auto">
            <a:xfrm>
              <a:off x="3575" y="3150"/>
              <a:ext cx="130" cy="128"/>
            </a:xfrm>
            <a:prstGeom prst="ellipse">
              <a:avLst/>
            </a:prstGeom>
            <a:gradFill rotWithShape="0">
              <a:gsLst>
                <a:gs pos="0">
                  <a:srgbClr val="FFFFFF"/>
                </a:gs>
                <a:gs pos="100000">
                  <a:srgbClr val="0000F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48163" name="Object 31"/>
            <p:cNvGraphicFramePr>
              <a:graphicFrameLocks noChangeAspect="1"/>
            </p:cNvGraphicFramePr>
            <p:nvPr/>
          </p:nvGraphicFramePr>
          <p:xfrm>
            <a:off x="4291" y="2331"/>
            <a:ext cx="659" cy="272"/>
          </p:xfrm>
          <a:graphic>
            <a:graphicData uri="http://schemas.openxmlformats.org/presentationml/2006/ole">
              <mc:AlternateContent xmlns:mc="http://schemas.openxmlformats.org/markup-compatibility/2006">
                <mc:Choice xmlns:v="urn:schemas-microsoft-com:vml" Requires="v">
                  <p:oleObj spid="_x0000_s48252" name="公式" r:id="rId19" imgW="438156" imgH="171450" progId="Equation.3">
                    <p:embed/>
                  </p:oleObj>
                </mc:Choice>
                <mc:Fallback>
                  <p:oleObj name="公式" r:id="rId19" imgW="438156" imgH="171450"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91" y="2331"/>
                          <a:ext cx="65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5200" name="Group 32"/>
          <p:cNvGrpSpPr>
            <a:grpSpLocks/>
          </p:cNvGrpSpPr>
          <p:nvPr/>
        </p:nvGrpSpPr>
        <p:grpSpPr bwMode="auto">
          <a:xfrm>
            <a:off x="407368" y="5517232"/>
            <a:ext cx="7415212" cy="457200"/>
            <a:chOff x="457" y="3566"/>
            <a:chExt cx="4671" cy="288"/>
          </a:xfrm>
        </p:grpSpPr>
        <p:sp>
          <p:nvSpPr>
            <p:cNvPr id="48138" name="Rectangle 33"/>
            <p:cNvSpPr>
              <a:spLocks noChangeArrowheads="1"/>
            </p:cNvSpPr>
            <p:nvPr/>
          </p:nvSpPr>
          <p:spPr bwMode="auto">
            <a:xfrm>
              <a:off x="457" y="3566"/>
              <a:ext cx="46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buFontTx/>
                <a:buBlip>
                  <a:blip r:embed="rId21"/>
                </a:buBlip>
              </a:pPr>
              <a:r>
                <a:rPr kumimoji="0" lang="zh-CN" altLang="en-US" dirty="0"/>
                <a:t> 入射光子（ </a:t>
              </a:r>
              <a:r>
                <a:rPr kumimoji="0" lang="en-US" altLang="zh-CN" dirty="0"/>
                <a:t>X </a:t>
              </a:r>
              <a:r>
                <a:rPr kumimoji="0" lang="zh-CN" altLang="en-US" dirty="0"/>
                <a:t>射线或   射线）能量大</a:t>
              </a:r>
              <a:r>
                <a:rPr kumimoji="0" lang="zh-CN" altLang="en-US" dirty="0">
                  <a:solidFill>
                    <a:srgbClr val="CC0000"/>
                  </a:solidFill>
                </a:rPr>
                <a:t> </a:t>
              </a:r>
              <a:r>
                <a:rPr kumimoji="0" lang="zh-CN" altLang="en-US" dirty="0"/>
                <a:t>。</a:t>
              </a:r>
            </a:p>
          </p:txBody>
        </p:sp>
        <p:graphicFrame>
          <p:nvGraphicFramePr>
            <p:cNvPr id="48139" name="Object 34"/>
            <p:cNvGraphicFramePr>
              <a:graphicFrameLocks noChangeAspect="1"/>
            </p:cNvGraphicFramePr>
            <p:nvPr/>
          </p:nvGraphicFramePr>
          <p:xfrm>
            <a:off x="2456" y="3607"/>
            <a:ext cx="184" cy="217"/>
          </p:xfrm>
          <a:graphic>
            <a:graphicData uri="http://schemas.openxmlformats.org/presentationml/2006/ole">
              <mc:AlternateContent xmlns:mc="http://schemas.openxmlformats.org/markup-compatibility/2006">
                <mc:Choice xmlns:v="urn:schemas-microsoft-com:vml" Requires="v">
                  <p:oleObj spid="_x0000_s48253" name="公式" r:id="rId22" imgW="139579" imgH="164957" progId="Equation.3">
                    <p:embed/>
                  </p:oleObj>
                </mc:Choice>
                <mc:Fallback>
                  <p:oleObj name="公式" r:id="rId22" imgW="139579" imgH="164957" progId="Equation.3">
                    <p:embed/>
                    <p:pic>
                      <p:nvPicPr>
                        <p:cNvPr id="0" name="Object 3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56" y="3607"/>
                          <a:ext cx="184"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5203" name="Text Box 35"/>
          <p:cNvSpPr txBox="1">
            <a:spLocks noChangeArrowheads="1"/>
          </p:cNvSpPr>
          <p:nvPr/>
        </p:nvSpPr>
        <p:spPr bwMode="auto">
          <a:xfrm>
            <a:off x="407368" y="6237312"/>
            <a:ext cx="82057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buFontTx/>
              <a:buBlip>
                <a:blip r:embed="rId21"/>
              </a:buBlip>
            </a:pPr>
            <a:r>
              <a:rPr kumimoji="0" lang="zh-CN" altLang="en-US" dirty="0">
                <a:latin typeface="楷体_GB2312" pitchFamily="49" charset="-122"/>
              </a:rPr>
              <a:t> 固体表面电子束缚较弱，可视为</a:t>
            </a:r>
            <a:r>
              <a:rPr kumimoji="0" lang="zh-CN" altLang="en-US" dirty="0">
                <a:solidFill>
                  <a:srgbClr val="0000FF"/>
                </a:solidFill>
                <a:latin typeface="楷体_GB2312" pitchFamily="49" charset="-122"/>
              </a:rPr>
              <a:t>近自由电子</a:t>
            </a:r>
            <a:r>
              <a:rPr kumimoji="0" lang="zh-CN" altLang="en-US" dirty="0">
                <a:latin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0">
                                            <p:txEl>
                                              <p:pRg st="0" end="0"/>
                                            </p:txEl>
                                          </p:spTgt>
                                        </p:tgtEl>
                                        <p:attrNameLst>
                                          <p:attrName>style.visibility</p:attrName>
                                        </p:attrNameLst>
                                      </p:cBhvr>
                                      <p:to>
                                        <p:strVal val="visible"/>
                                      </p:to>
                                    </p:set>
                                    <p:animEffect transition="in" filter="wipe(left)">
                                      <p:cBhvr>
                                        <p:cTn id="7" dur="500"/>
                                        <p:tgtEl>
                                          <p:spTgt spid="135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5171">
                                            <p:txEl>
                                              <p:pRg st="0" end="0"/>
                                            </p:txEl>
                                          </p:spTgt>
                                        </p:tgtEl>
                                        <p:attrNameLst>
                                          <p:attrName>style.visibility</p:attrName>
                                        </p:attrNameLst>
                                      </p:cBhvr>
                                      <p:to>
                                        <p:strVal val="visible"/>
                                      </p:to>
                                    </p:set>
                                    <p:animEffect transition="in" filter="wipe(left)">
                                      <p:cBhvr>
                                        <p:cTn id="12" dur="500"/>
                                        <p:tgtEl>
                                          <p:spTgt spid="1351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5172">
                                            <p:txEl>
                                              <p:pRg st="0" end="0"/>
                                            </p:txEl>
                                          </p:spTgt>
                                        </p:tgtEl>
                                        <p:attrNameLst>
                                          <p:attrName>style.visibility</p:attrName>
                                        </p:attrNameLst>
                                      </p:cBhvr>
                                      <p:to>
                                        <p:strVal val="visible"/>
                                      </p:to>
                                    </p:set>
                                    <p:animEffect transition="in" filter="wipe(left)">
                                      <p:cBhvr>
                                        <p:cTn id="17" dur="500"/>
                                        <p:tgtEl>
                                          <p:spTgt spid="13517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5173">
                                            <p:txEl>
                                              <p:pRg st="0" end="0"/>
                                            </p:txEl>
                                          </p:spTgt>
                                        </p:tgtEl>
                                        <p:attrNameLst>
                                          <p:attrName>style.visibility</p:attrName>
                                        </p:attrNameLst>
                                      </p:cBhvr>
                                      <p:to>
                                        <p:strVal val="visible"/>
                                      </p:to>
                                    </p:set>
                                    <p:animEffect transition="in" filter="wipe(left)">
                                      <p:cBhvr>
                                        <p:cTn id="22" dur="500"/>
                                        <p:tgtEl>
                                          <p:spTgt spid="13517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174"/>
                                        </p:tgtEl>
                                        <p:attrNameLst>
                                          <p:attrName>style.visibility</p:attrName>
                                        </p:attrNameLst>
                                      </p:cBhvr>
                                      <p:to>
                                        <p:strVal val="visible"/>
                                      </p:to>
                                    </p:set>
                                    <p:animEffect transition="in" filter="wipe(left)">
                                      <p:cBhvr>
                                        <p:cTn id="27" dur="500"/>
                                        <p:tgtEl>
                                          <p:spTgt spid="1351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5175"/>
                                        </p:tgtEl>
                                        <p:attrNameLst>
                                          <p:attrName>style.visibility</p:attrName>
                                        </p:attrNameLst>
                                      </p:cBhvr>
                                      <p:to>
                                        <p:strVal val="visible"/>
                                      </p:to>
                                    </p:set>
                                    <p:animEffect transition="in" filter="blinds(horizontal)">
                                      <p:cBhvr>
                                        <p:cTn id="32" dur="500"/>
                                        <p:tgtEl>
                                          <p:spTgt spid="1351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5200"/>
                                        </p:tgtEl>
                                        <p:attrNameLst>
                                          <p:attrName>style.visibility</p:attrName>
                                        </p:attrNameLst>
                                      </p:cBhvr>
                                      <p:to>
                                        <p:strVal val="visible"/>
                                      </p:to>
                                    </p:set>
                                    <p:animEffect transition="in" filter="wipe(left)">
                                      <p:cBhvr>
                                        <p:cTn id="37" dur="500"/>
                                        <p:tgtEl>
                                          <p:spTgt spid="1352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5203"/>
                                        </p:tgtEl>
                                        <p:attrNameLst>
                                          <p:attrName>style.visibility</p:attrName>
                                        </p:attrNameLst>
                                      </p:cBhvr>
                                      <p:to>
                                        <p:strVal val="visible"/>
                                      </p:to>
                                    </p:set>
                                    <p:animEffect transition="in" filter="wipe(left)">
                                      <p:cBhvr>
                                        <p:cTn id="42" dur="500"/>
                                        <p:tgtEl>
                                          <p:spTgt spid="135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build="p" autoUpdateAnimBg="0"/>
      <p:bldP spid="135171" grpId="0" build="p" autoUpdateAnimBg="0"/>
      <p:bldP spid="135172" grpId="0" build="p" autoUpdateAnimBg="0"/>
      <p:bldP spid="135173" grpId="0" build="p" autoUpdateAnimBg="0"/>
      <p:bldP spid="135174" grpId="0"/>
      <p:bldP spid="13520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Text Box 4"/>
          <p:cNvSpPr txBox="1">
            <a:spLocks noChangeArrowheads="1"/>
          </p:cNvSpPr>
          <p:nvPr/>
        </p:nvSpPr>
        <p:spPr bwMode="auto">
          <a:xfrm>
            <a:off x="119336" y="1340768"/>
            <a:ext cx="838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buFontTx/>
              <a:buBlip>
                <a:blip r:embed="rId3"/>
              </a:buBlip>
            </a:pPr>
            <a:r>
              <a:rPr kumimoji="0" lang="zh-CN" altLang="en-US" dirty="0"/>
              <a:t> 电子反冲速度很大，需用</a:t>
            </a:r>
            <a:r>
              <a:rPr kumimoji="0" lang="zh-CN" altLang="en-US" dirty="0">
                <a:solidFill>
                  <a:srgbClr val="0000FF"/>
                </a:solidFill>
              </a:rPr>
              <a:t>相对论力学</a:t>
            </a:r>
            <a:r>
              <a:rPr kumimoji="0" lang="zh-CN" altLang="en-US" dirty="0"/>
              <a:t>来处理。</a:t>
            </a:r>
          </a:p>
        </p:txBody>
      </p:sp>
      <p:grpSp>
        <p:nvGrpSpPr>
          <p:cNvPr id="136197" name="Group 5"/>
          <p:cNvGrpSpPr>
            <a:grpSpLocks/>
          </p:cNvGrpSpPr>
          <p:nvPr/>
        </p:nvGrpSpPr>
        <p:grpSpPr bwMode="auto">
          <a:xfrm>
            <a:off x="119336" y="764704"/>
            <a:ext cx="8205788" cy="457200"/>
            <a:chOff x="370" y="388"/>
            <a:chExt cx="5169" cy="288"/>
          </a:xfrm>
        </p:grpSpPr>
        <p:sp>
          <p:nvSpPr>
            <p:cNvPr id="49161" name="Text Box 6"/>
            <p:cNvSpPr txBox="1">
              <a:spLocks noChangeArrowheads="1"/>
            </p:cNvSpPr>
            <p:nvPr/>
          </p:nvSpPr>
          <p:spPr bwMode="auto">
            <a:xfrm>
              <a:off x="370" y="388"/>
              <a:ext cx="5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buFontTx/>
                <a:buBlip>
                  <a:blip r:embed="rId3"/>
                </a:buBlip>
              </a:pPr>
              <a:r>
                <a:rPr kumimoji="0" lang="zh-CN" altLang="en-US" dirty="0">
                  <a:solidFill>
                    <a:srgbClr val="CC0000"/>
                  </a:solidFill>
                </a:rPr>
                <a:t> </a:t>
              </a:r>
              <a:r>
                <a:rPr kumimoji="0" lang="zh-CN" altLang="en-US" dirty="0"/>
                <a:t>电子热运动能量               ，可近似为</a:t>
              </a:r>
              <a:r>
                <a:rPr kumimoji="0" lang="zh-CN" altLang="en-US" dirty="0">
                  <a:solidFill>
                    <a:srgbClr val="0000FF"/>
                  </a:solidFill>
                </a:rPr>
                <a:t>静止电子</a:t>
              </a:r>
              <a:r>
                <a:rPr kumimoji="0" lang="zh-CN" altLang="en-US" dirty="0"/>
                <a:t>。 </a:t>
              </a:r>
            </a:p>
          </p:txBody>
        </p:sp>
        <p:graphicFrame>
          <p:nvGraphicFramePr>
            <p:cNvPr id="49162" name="Object 7"/>
            <p:cNvGraphicFramePr>
              <a:graphicFrameLocks noChangeAspect="1"/>
            </p:cNvGraphicFramePr>
            <p:nvPr/>
          </p:nvGraphicFramePr>
          <p:xfrm>
            <a:off x="2017" y="423"/>
            <a:ext cx="617" cy="247"/>
          </p:xfrm>
          <a:graphic>
            <a:graphicData uri="http://schemas.openxmlformats.org/presentationml/2006/ole">
              <mc:AlternateContent xmlns:mc="http://schemas.openxmlformats.org/markup-compatibility/2006">
                <mc:Choice xmlns:v="urn:schemas-microsoft-com:vml" Requires="v">
                  <p:oleObj spid="_x0000_s49171" name="公式" r:id="rId4" imgW="444114" imgH="177646" progId="Equation.3">
                    <p:embed/>
                  </p:oleObj>
                </mc:Choice>
                <mc:Fallback>
                  <p:oleObj name="公式" r:id="rId4" imgW="444114" imgH="177646"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7" y="423"/>
                          <a:ext cx="617"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6200" name="Rectangle 8"/>
          <p:cNvSpPr>
            <a:spLocks noChangeArrowheads="1"/>
          </p:cNvSpPr>
          <p:nvPr/>
        </p:nvSpPr>
        <p:spPr bwMode="auto">
          <a:xfrm>
            <a:off x="335360" y="1916832"/>
            <a:ext cx="259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dirty="0"/>
              <a:t>2</a:t>
            </a:r>
            <a:r>
              <a:rPr lang="zh-CN" altLang="en-US" dirty="0"/>
              <a:t>）理论解释</a:t>
            </a:r>
          </a:p>
        </p:txBody>
      </p:sp>
      <p:sp>
        <p:nvSpPr>
          <p:cNvPr id="136201" name="Rectangle 9"/>
          <p:cNvSpPr>
            <a:spLocks noChangeArrowheads="1"/>
          </p:cNvSpPr>
          <p:nvPr/>
        </p:nvSpPr>
        <p:spPr bwMode="auto">
          <a:xfrm>
            <a:off x="479376" y="2492896"/>
            <a:ext cx="6884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 ①若光子和</a:t>
            </a:r>
            <a:r>
              <a:rPr kumimoji="0" lang="zh-CN" altLang="en-US" dirty="0"/>
              <a:t>固体表面（</a:t>
            </a:r>
            <a:r>
              <a:rPr lang="zh-CN" altLang="en-US" dirty="0"/>
              <a:t>外层）电子相碰撞时：</a:t>
            </a:r>
          </a:p>
        </p:txBody>
      </p:sp>
      <p:sp>
        <p:nvSpPr>
          <p:cNvPr id="136202" name="Rectangle 10"/>
          <p:cNvSpPr>
            <a:spLocks noChangeArrowheads="1"/>
          </p:cNvSpPr>
          <p:nvPr/>
        </p:nvSpPr>
        <p:spPr bwMode="auto">
          <a:xfrm>
            <a:off x="623392" y="4365104"/>
            <a:ext cx="6742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②若光子和束缚很紧的内层电子相碰撞时：</a:t>
            </a:r>
          </a:p>
        </p:txBody>
      </p:sp>
      <p:sp>
        <p:nvSpPr>
          <p:cNvPr id="136203" name="Text Box 11"/>
          <p:cNvSpPr txBox="1">
            <a:spLocks noChangeArrowheads="1"/>
          </p:cNvSpPr>
          <p:nvPr/>
        </p:nvSpPr>
        <p:spPr bwMode="auto">
          <a:xfrm>
            <a:off x="119336" y="3068960"/>
            <a:ext cx="114492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FF0000"/>
                </a:solidFill>
              </a:rPr>
              <a:t>      </a:t>
            </a:r>
            <a:r>
              <a:rPr lang="zh-CN" altLang="en-US" dirty="0">
                <a:solidFill>
                  <a:srgbClr val="0000FF"/>
                </a:solidFill>
              </a:rPr>
              <a:t>散射是入射的 </a:t>
            </a:r>
            <a:r>
              <a:rPr lang="en-US" altLang="zh-CN" i="1" dirty="0">
                <a:solidFill>
                  <a:srgbClr val="0000FF"/>
                </a:solidFill>
              </a:rPr>
              <a:t>X </a:t>
            </a:r>
            <a:r>
              <a:rPr lang="zh-CN" altLang="en-US" dirty="0">
                <a:solidFill>
                  <a:srgbClr val="0000FF"/>
                </a:solidFill>
              </a:rPr>
              <a:t>光的光子与散射物质中的自由电子做弹性碰撞的结果</a:t>
            </a:r>
            <a:r>
              <a:rPr lang="zh-CN" altLang="en-US" dirty="0"/>
              <a:t>。碰撞后，入射光子的能量因一部分传给电子而减小，由</a:t>
            </a:r>
            <a:r>
              <a:rPr lang="en-US" altLang="zh-CN" i="1" dirty="0"/>
              <a:t>ε= </a:t>
            </a:r>
            <a:r>
              <a:rPr lang="en-US" altLang="zh-CN" i="1" dirty="0" err="1"/>
              <a:t>hν</a:t>
            </a:r>
            <a:r>
              <a:rPr lang="zh-CN" altLang="en-US" dirty="0"/>
              <a:t>，则频率</a:t>
            </a:r>
            <a:r>
              <a:rPr lang="en-US" altLang="zh-CN" i="1" dirty="0"/>
              <a:t>ν </a:t>
            </a:r>
            <a:r>
              <a:rPr lang="zh-CN" altLang="en-US" dirty="0"/>
              <a:t>降低，而波长（</a:t>
            </a:r>
            <a:r>
              <a:rPr lang="en-US" altLang="zh-CN" i="1" dirty="0"/>
              <a:t>λ= c /ν</a:t>
            </a:r>
            <a:r>
              <a:rPr lang="zh-CN" altLang="en-US" dirty="0"/>
              <a:t>） 增大。</a:t>
            </a:r>
          </a:p>
        </p:txBody>
      </p:sp>
      <p:sp>
        <p:nvSpPr>
          <p:cNvPr id="136204" name="Text Box 12"/>
          <p:cNvSpPr txBox="1">
            <a:spLocks noChangeArrowheads="1"/>
          </p:cNvSpPr>
          <p:nvPr/>
        </p:nvSpPr>
        <p:spPr bwMode="auto">
          <a:xfrm>
            <a:off x="407368" y="5085184"/>
            <a:ext cx="11593287"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spcBef>
                <a:spcPct val="50000"/>
              </a:spcBef>
            </a:pPr>
            <a:r>
              <a:rPr lang="zh-CN" altLang="en-US" dirty="0">
                <a:solidFill>
                  <a:srgbClr val="FF0000"/>
                </a:solidFill>
                <a:latin typeface="楷体_GB2312" pitchFamily="49" charset="-122"/>
              </a:rPr>
              <a:t>   </a:t>
            </a:r>
            <a:r>
              <a:rPr lang="zh-CN" altLang="en-US" dirty="0">
                <a:latin typeface="楷体_GB2312" pitchFamily="49" charset="-122"/>
              </a:rPr>
              <a:t>如果光子与原子中束缚很紧的电子碰撞，光子将与整个原子交换能量，但原子质量比光子的动质量大很多，故光子不会显著失去能量，所以光子的频率不会显著改变。故散射光中有频率不变的成分。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wipe(left)">
                                      <p:cBhvr>
                                        <p:cTn id="7" dur="500"/>
                                        <p:tgtEl>
                                          <p:spTgt spid="136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196"/>
                                        </p:tgtEl>
                                        <p:attrNameLst>
                                          <p:attrName>style.visibility</p:attrName>
                                        </p:attrNameLst>
                                      </p:cBhvr>
                                      <p:to>
                                        <p:strVal val="visible"/>
                                      </p:to>
                                    </p:set>
                                    <p:animEffect transition="in" filter="wipe(left)">
                                      <p:cBhvr>
                                        <p:cTn id="12" dur="500"/>
                                        <p:tgtEl>
                                          <p:spTgt spid="1361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6200"/>
                                        </p:tgtEl>
                                        <p:attrNameLst>
                                          <p:attrName>style.visibility</p:attrName>
                                        </p:attrNameLst>
                                      </p:cBhvr>
                                      <p:to>
                                        <p:strVal val="visible"/>
                                      </p:to>
                                    </p:set>
                                    <p:animEffect transition="in" filter="wipe(left)">
                                      <p:cBhvr>
                                        <p:cTn id="17" dur="500"/>
                                        <p:tgtEl>
                                          <p:spTgt spid="1362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6201"/>
                                        </p:tgtEl>
                                        <p:attrNameLst>
                                          <p:attrName>style.visibility</p:attrName>
                                        </p:attrNameLst>
                                      </p:cBhvr>
                                      <p:to>
                                        <p:strVal val="visible"/>
                                      </p:to>
                                    </p:set>
                                    <p:animEffect transition="in" filter="wipe(left)">
                                      <p:cBhvr>
                                        <p:cTn id="22" dur="500"/>
                                        <p:tgtEl>
                                          <p:spTgt spid="1362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6203">
                                            <p:txEl>
                                              <p:pRg st="0" end="0"/>
                                            </p:txEl>
                                          </p:spTgt>
                                        </p:tgtEl>
                                        <p:attrNameLst>
                                          <p:attrName>style.visibility</p:attrName>
                                        </p:attrNameLst>
                                      </p:cBhvr>
                                      <p:to>
                                        <p:strVal val="visible"/>
                                      </p:to>
                                    </p:set>
                                    <p:animEffect transition="in" filter="wipe(left)">
                                      <p:cBhvr>
                                        <p:cTn id="27" dur="500"/>
                                        <p:tgtEl>
                                          <p:spTgt spid="13620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6202"/>
                                        </p:tgtEl>
                                        <p:attrNameLst>
                                          <p:attrName>style.visibility</p:attrName>
                                        </p:attrNameLst>
                                      </p:cBhvr>
                                      <p:to>
                                        <p:strVal val="visible"/>
                                      </p:to>
                                    </p:set>
                                    <p:animEffect transition="in" filter="wipe(left)">
                                      <p:cBhvr>
                                        <p:cTn id="32" dur="500"/>
                                        <p:tgtEl>
                                          <p:spTgt spid="1362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6204">
                                            <p:txEl>
                                              <p:pRg st="0" end="0"/>
                                            </p:txEl>
                                          </p:spTgt>
                                        </p:tgtEl>
                                        <p:attrNameLst>
                                          <p:attrName>style.visibility</p:attrName>
                                        </p:attrNameLst>
                                      </p:cBhvr>
                                      <p:to>
                                        <p:strVal val="visible"/>
                                      </p:to>
                                    </p:set>
                                    <p:animEffect transition="in" filter="wipe(left)">
                                      <p:cBhvr>
                                        <p:cTn id="37" dur="500"/>
                                        <p:tgtEl>
                                          <p:spTgt spid="1362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utoUpdateAnimBg="0"/>
      <p:bldP spid="136200" grpId="0"/>
      <p:bldP spid="136201" grpId="0"/>
      <p:bldP spid="136202" grpId="0"/>
      <p:bldP spid="136203" grpId="0" build="p" autoUpdateAnimBg="0"/>
      <p:bldP spid="136204"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767408" y="836712"/>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latin typeface="楷体_GB2312" pitchFamily="49" charset="-122"/>
              </a:rPr>
              <a:t>康普顿</a:t>
            </a:r>
            <a:r>
              <a:rPr lang="zh-CN" altLang="en-US" dirty="0">
                <a:solidFill>
                  <a:schemeClr val="tx2"/>
                </a:solidFill>
                <a:latin typeface="宋体" panose="02010600030101010101" pitchFamily="2" charset="-122"/>
              </a:rPr>
              <a:t>散射是</a:t>
            </a:r>
            <a:r>
              <a:rPr lang="zh-CN" altLang="en-US" dirty="0">
                <a:solidFill>
                  <a:srgbClr val="0000FF"/>
                </a:solidFill>
                <a:latin typeface="楷体_GB2312" pitchFamily="49" charset="-122"/>
              </a:rPr>
              <a:t>光子</a:t>
            </a:r>
            <a:r>
              <a:rPr lang="zh-CN" altLang="en-US" dirty="0">
                <a:latin typeface="楷体_GB2312" pitchFamily="49" charset="-122"/>
              </a:rPr>
              <a:t>与静止的</a:t>
            </a:r>
            <a:r>
              <a:rPr lang="zh-CN" altLang="en-US" dirty="0">
                <a:solidFill>
                  <a:srgbClr val="0000FF"/>
                </a:solidFill>
                <a:latin typeface="楷体_GB2312" pitchFamily="49" charset="-122"/>
              </a:rPr>
              <a:t>自由电子</a:t>
            </a:r>
            <a:r>
              <a:rPr lang="zh-CN" altLang="en-US" dirty="0">
                <a:latin typeface="楷体_GB2312" pitchFamily="49" charset="-122"/>
              </a:rPr>
              <a:t>完全弹性碰撞的结果。 </a:t>
            </a:r>
          </a:p>
        </p:txBody>
      </p:sp>
      <p:sp>
        <p:nvSpPr>
          <p:cNvPr id="137219" name="Rectangle 3"/>
          <p:cNvSpPr>
            <a:spLocks noChangeArrowheads="1"/>
          </p:cNvSpPr>
          <p:nvPr/>
        </p:nvSpPr>
        <p:spPr bwMode="auto">
          <a:xfrm>
            <a:off x="119336" y="116632"/>
            <a:ext cx="372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rgbClr val="0000FF"/>
                </a:solidFill>
                <a:latin typeface="宋体" panose="02010600030101010101" pitchFamily="2" charset="-122"/>
              </a:rPr>
              <a:t>四、康普顿散射公式：</a:t>
            </a:r>
          </a:p>
        </p:txBody>
      </p:sp>
      <p:sp>
        <p:nvSpPr>
          <p:cNvPr id="137220" name="Rectangle 4"/>
          <p:cNvSpPr>
            <a:spLocks noChangeArrowheads="1"/>
          </p:cNvSpPr>
          <p:nvPr/>
        </p:nvSpPr>
        <p:spPr bwMode="auto">
          <a:xfrm>
            <a:off x="767408" y="1412776"/>
            <a:ext cx="4826000"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dirty="0"/>
              <a:t>按系统的能量和动量守恒，即有：</a:t>
            </a:r>
          </a:p>
        </p:txBody>
      </p:sp>
      <p:graphicFrame>
        <p:nvGraphicFramePr>
          <p:cNvPr id="137221" name="Object 5"/>
          <p:cNvGraphicFramePr>
            <a:graphicFrameLocks noChangeAspect="1"/>
          </p:cNvGraphicFramePr>
          <p:nvPr>
            <p:extLst>
              <p:ext uri="{D42A27DB-BD31-4B8C-83A1-F6EECF244321}">
                <p14:modId xmlns:p14="http://schemas.microsoft.com/office/powerpoint/2010/main" val="693422092"/>
              </p:ext>
            </p:extLst>
          </p:nvPr>
        </p:nvGraphicFramePr>
        <p:xfrm>
          <a:off x="767408" y="2132856"/>
          <a:ext cx="3317875" cy="557212"/>
        </p:xfrm>
        <a:graphic>
          <a:graphicData uri="http://schemas.openxmlformats.org/presentationml/2006/ole">
            <mc:AlternateContent xmlns:mc="http://schemas.openxmlformats.org/markup-compatibility/2006">
              <mc:Choice xmlns:v="urn:schemas-microsoft-com:vml" Requires="v">
                <p:oleObj spid="_x0000_s50293" name="Equation" r:id="rId4" imgW="1447800" imgH="241300" progId="Equation.3">
                  <p:embed/>
                </p:oleObj>
              </mc:Choice>
              <mc:Fallback>
                <p:oleObj name="Equation" r:id="rId4" imgW="1447800" imgH="241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408" y="2132856"/>
                        <a:ext cx="3317875" cy="5572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2" name="Rectangle 6"/>
          <p:cNvSpPr>
            <a:spLocks noChangeArrowheads="1"/>
          </p:cNvSpPr>
          <p:nvPr/>
        </p:nvSpPr>
        <p:spPr bwMode="auto">
          <a:xfrm>
            <a:off x="119336" y="3861048"/>
            <a:ext cx="4419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500" dirty="0"/>
              <a:t>把它们代入上式整理后可得：</a:t>
            </a:r>
          </a:p>
        </p:txBody>
      </p:sp>
      <p:sp>
        <p:nvSpPr>
          <p:cNvPr id="137223" name="Rectangle 7"/>
          <p:cNvSpPr>
            <a:spLocks noChangeArrowheads="1"/>
          </p:cNvSpPr>
          <p:nvPr/>
        </p:nvSpPr>
        <p:spPr bwMode="auto">
          <a:xfrm>
            <a:off x="9408368" y="5229200"/>
            <a:ext cx="2471737"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zh-CN" altLang="en-US" dirty="0">
                <a:solidFill>
                  <a:srgbClr val="0000FF"/>
                </a:solidFill>
                <a:latin typeface="楷体_GB2312" pitchFamily="49" charset="-122"/>
              </a:rPr>
              <a:t>康普顿散射公式</a:t>
            </a:r>
            <a:endParaRPr lang="zh-CN" altLang="en-US" sz="4400" dirty="0">
              <a:solidFill>
                <a:srgbClr val="0000FF"/>
              </a:solidFill>
              <a:latin typeface="楷体_GB2312" pitchFamily="49" charset="-122"/>
            </a:endParaRPr>
          </a:p>
        </p:txBody>
      </p:sp>
      <p:sp>
        <p:nvSpPr>
          <p:cNvPr id="137226" name="Text Box 10"/>
          <p:cNvSpPr txBox="1">
            <a:spLocks noChangeArrowheads="1"/>
          </p:cNvSpPr>
          <p:nvPr/>
        </p:nvSpPr>
        <p:spPr bwMode="auto">
          <a:xfrm>
            <a:off x="4295800" y="5733256"/>
            <a:ext cx="5665788"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理论值为 </a:t>
            </a:r>
            <a:r>
              <a:rPr lang="en-US" altLang="zh-CN" dirty="0"/>
              <a:t>0.02426 </a:t>
            </a:r>
            <a:r>
              <a:rPr lang="zh-CN" altLang="en-US" dirty="0"/>
              <a:t>埃， </a:t>
            </a:r>
          </a:p>
          <a:p>
            <a:pPr eaLnBrk="1" hangingPunct="1">
              <a:lnSpc>
                <a:spcPct val="60000"/>
              </a:lnSpc>
              <a:spcBef>
                <a:spcPct val="50000"/>
              </a:spcBef>
            </a:pPr>
            <a:r>
              <a:rPr lang="zh-CN" altLang="en-US" dirty="0"/>
              <a:t>实验值为 </a:t>
            </a:r>
            <a:r>
              <a:rPr lang="en-US" altLang="zh-CN" dirty="0"/>
              <a:t>0.0241 </a:t>
            </a:r>
            <a:r>
              <a:rPr lang="zh-CN" altLang="en-US" dirty="0"/>
              <a:t>埃，二者十分接近。</a:t>
            </a:r>
          </a:p>
        </p:txBody>
      </p:sp>
      <p:graphicFrame>
        <p:nvGraphicFramePr>
          <p:cNvPr id="137227" name="Object 11"/>
          <p:cNvGraphicFramePr>
            <a:graphicFrameLocks noChangeAspect="1"/>
          </p:cNvGraphicFramePr>
          <p:nvPr>
            <p:extLst>
              <p:ext uri="{D42A27DB-BD31-4B8C-83A1-F6EECF244321}">
                <p14:modId xmlns:p14="http://schemas.microsoft.com/office/powerpoint/2010/main" val="2844654520"/>
              </p:ext>
            </p:extLst>
          </p:nvPr>
        </p:nvGraphicFramePr>
        <p:xfrm>
          <a:off x="4439816" y="1988840"/>
          <a:ext cx="3922712" cy="879475"/>
        </p:xfrm>
        <a:graphic>
          <a:graphicData uri="http://schemas.openxmlformats.org/presentationml/2006/ole">
            <mc:AlternateContent xmlns:mc="http://schemas.openxmlformats.org/markup-compatibility/2006">
              <mc:Choice xmlns:v="urn:schemas-microsoft-com:vml" Requires="v">
                <p:oleObj spid="_x0000_s50294" name="Equation" r:id="rId6" imgW="1701800" imgH="406400" progId="Equation.3">
                  <p:embed/>
                </p:oleObj>
              </mc:Choice>
              <mc:Fallback>
                <p:oleObj name="Equation" r:id="rId6" imgW="1701800" imgH="4064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9816" y="1988840"/>
                        <a:ext cx="3922712" cy="879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8" name="Object 12"/>
          <p:cNvGraphicFramePr>
            <a:graphicFrameLocks noChangeAspect="1"/>
          </p:cNvGraphicFramePr>
          <p:nvPr>
            <p:extLst>
              <p:ext uri="{D42A27DB-BD31-4B8C-83A1-F6EECF244321}">
                <p14:modId xmlns:p14="http://schemas.microsoft.com/office/powerpoint/2010/main" val="2888214624"/>
              </p:ext>
            </p:extLst>
          </p:nvPr>
        </p:nvGraphicFramePr>
        <p:xfrm>
          <a:off x="1919536" y="2852936"/>
          <a:ext cx="3395662" cy="879475"/>
        </p:xfrm>
        <a:graphic>
          <a:graphicData uri="http://schemas.openxmlformats.org/presentationml/2006/ole">
            <mc:AlternateContent xmlns:mc="http://schemas.openxmlformats.org/markup-compatibility/2006">
              <mc:Choice xmlns:v="urn:schemas-microsoft-com:vml" Requires="v">
                <p:oleObj spid="_x0000_s50295" name="Equation" r:id="rId8" imgW="1473200" imgH="406400" progId="Equation.3">
                  <p:embed/>
                </p:oleObj>
              </mc:Choice>
              <mc:Fallback>
                <p:oleObj name="Equation" r:id="rId8" imgW="1473200" imgH="4064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9536" y="2852936"/>
                        <a:ext cx="3395662" cy="879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7229" name="Group 13"/>
          <p:cNvGrpSpPr>
            <a:grpSpLocks/>
          </p:cNvGrpSpPr>
          <p:nvPr/>
        </p:nvGrpSpPr>
        <p:grpSpPr bwMode="auto">
          <a:xfrm>
            <a:off x="8616280" y="1340768"/>
            <a:ext cx="2938462" cy="2762250"/>
            <a:chOff x="3345" y="720"/>
            <a:chExt cx="1851" cy="1740"/>
          </a:xfrm>
        </p:grpSpPr>
        <p:sp>
          <p:nvSpPr>
            <p:cNvPr id="50202" name="Line 14"/>
            <p:cNvSpPr>
              <a:spLocks noChangeShapeType="1"/>
            </p:cNvSpPr>
            <p:nvPr/>
          </p:nvSpPr>
          <p:spPr bwMode="auto">
            <a:xfrm>
              <a:off x="3960" y="1548"/>
              <a:ext cx="1236"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3" name="Line 15"/>
            <p:cNvSpPr>
              <a:spLocks noChangeShapeType="1"/>
            </p:cNvSpPr>
            <p:nvPr/>
          </p:nvSpPr>
          <p:spPr bwMode="auto">
            <a:xfrm>
              <a:off x="4044" y="1560"/>
              <a:ext cx="900" cy="9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4" name="Oval 16"/>
            <p:cNvSpPr>
              <a:spLocks noChangeArrowheads="1"/>
            </p:cNvSpPr>
            <p:nvPr/>
          </p:nvSpPr>
          <p:spPr bwMode="auto">
            <a:xfrm>
              <a:off x="4500" y="2016"/>
              <a:ext cx="168" cy="168"/>
            </a:xfrm>
            <a:prstGeom prst="ellipse">
              <a:avLst/>
            </a:prstGeom>
            <a:gradFill rotWithShape="0">
              <a:gsLst>
                <a:gs pos="0">
                  <a:srgbClr val="FF0000"/>
                </a:gs>
                <a:gs pos="100000">
                  <a:srgbClr val="7600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0205" name="Oval 17"/>
            <p:cNvSpPr>
              <a:spLocks noChangeArrowheads="1"/>
            </p:cNvSpPr>
            <p:nvPr/>
          </p:nvSpPr>
          <p:spPr bwMode="auto">
            <a:xfrm>
              <a:off x="3972" y="1476"/>
              <a:ext cx="168" cy="168"/>
            </a:xfrm>
            <a:prstGeom prst="ellipse">
              <a:avLst/>
            </a:prstGeom>
            <a:gradFill rotWithShape="0">
              <a:gsLst>
                <a:gs pos="0">
                  <a:srgbClr val="FF0000"/>
                </a:gs>
                <a:gs pos="100000">
                  <a:srgbClr val="7600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50206" name="Object 18"/>
            <p:cNvGraphicFramePr>
              <a:graphicFrameLocks noChangeAspect="1"/>
            </p:cNvGraphicFramePr>
            <p:nvPr/>
          </p:nvGraphicFramePr>
          <p:xfrm>
            <a:off x="4280" y="1576"/>
            <a:ext cx="176" cy="246"/>
          </p:xfrm>
          <a:graphic>
            <a:graphicData uri="http://schemas.openxmlformats.org/presentationml/2006/ole">
              <mc:AlternateContent xmlns:mc="http://schemas.openxmlformats.org/markup-compatibility/2006">
                <mc:Choice xmlns:v="urn:schemas-microsoft-com:vml" Requires="v">
                  <p:oleObj spid="_x0000_s50296" name="Equation" r:id="rId10" imgW="126725" imgH="177415" progId="Equation.3">
                    <p:embed/>
                  </p:oleObj>
                </mc:Choice>
                <mc:Fallback>
                  <p:oleObj name="Equation" r:id="rId10" imgW="126725" imgH="177415"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0" y="1576"/>
                          <a:ext cx="17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7" name="Object 19"/>
            <p:cNvGraphicFramePr>
              <a:graphicFrameLocks noChangeAspect="1"/>
            </p:cNvGraphicFramePr>
            <p:nvPr/>
          </p:nvGraphicFramePr>
          <p:xfrm>
            <a:off x="4356" y="1309"/>
            <a:ext cx="193" cy="228"/>
          </p:xfrm>
          <a:graphic>
            <a:graphicData uri="http://schemas.openxmlformats.org/presentationml/2006/ole">
              <mc:AlternateContent xmlns:mc="http://schemas.openxmlformats.org/markup-compatibility/2006">
                <mc:Choice xmlns:v="urn:schemas-microsoft-com:vml" Requires="v">
                  <p:oleObj spid="_x0000_s50297" name="Equation" r:id="rId12" imgW="139579" imgH="164957" progId="Equation.3">
                    <p:embed/>
                  </p:oleObj>
                </mc:Choice>
                <mc:Fallback>
                  <p:oleObj name="Equation" r:id="rId12" imgW="139579" imgH="164957" progId="Equation.3">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56" y="1309"/>
                          <a:ext cx="193"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8" name="Freeform 20"/>
            <p:cNvSpPr>
              <a:spLocks/>
            </p:cNvSpPr>
            <p:nvPr/>
          </p:nvSpPr>
          <p:spPr bwMode="auto">
            <a:xfrm>
              <a:off x="3345" y="1493"/>
              <a:ext cx="622" cy="104"/>
            </a:xfrm>
            <a:custGeom>
              <a:avLst/>
              <a:gdLst>
                <a:gd name="T0" fmla="*/ 0 w 720"/>
                <a:gd name="T1" fmla="*/ 0 h 104"/>
                <a:gd name="T2" fmla="*/ 35 w 720"/>
                <a:gd name="T3" fmla="*/ 96 h 104"/>
                <a:gd name="T4" fmla="*/ 72 w 720"/>
                <a:gd name="T5" fmla="*/ 0 h 104"/>
                <a:gd name="T6" fmla="*/ 107 w 720"/>
                <a:gd name="T7" fmla="*/ 96 h 104"/>
                <a:gd name="T8" fmla="*/ 143 w 720"/>
                <a:gd name="T9" fmla="*/ 0 h 104"/>
                <a:gd name="T10" fmla="*/ 179 w 720"/>
                <a:gd name="T11" fmla="*/ 96 h 104"/>
                <a:gd name="T12" fmla="*/ 215 w 720"/>
                <a:gd name="T13" fmla="*/ 0 h 104"/>
                <a:gd name="T14" fmla="*/ 251 w 720"/>
                <a:gd name="T15" fmla="*/ 96 h 104"/>
                <a:gd name="T16" fmla="*/ 287 w 720"/>
                <a:gd name="T17" fmla="*/ 0 h 104"/>
                <a:gd name="T18" fmla="*/ 322 w 720"/>
                <a:gd name="T19" fmla="*/ 96 h 104"/>
                <a:gd name="T20" fmla="*/ 359 w 720"/>
                <a:gd name="T21" fmla="*/ 0 h 104"/>
                <a:gd name="T22" fmla="*/ 394 w 720"/>
                <a:gd name="T23" fmla="*/ 96 h 104"/>
                <a:gd name="T24" fmla="*/ 430 w 720"/>
                <a:gd name="T25" fmla="*/ 48 h 104"/>
                <a:gd name="T26" fmla="*/ 537 w 720"/>
                <a:gd name="T27" fmla="*/ 48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28575">
              <a:solidFill>
                <a:srgbClr val="0000FF"/>
              </a:solidFill>
              <a:round/>
              <a:headEnd type="none" w="med" len="med"/>
              <a:tailEnd type="triangle" w="med" len="me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0209" name="Object 21"/>
            <p:cNvGraphicFramePr>
              <a:graphicFrameLocks noChangeAspect="1"/>
            </p:cNvGraphicFramePr>
            <p:nvPr/>
          </p:nvGraphicFramePr>
          <p:xfrm>
            <a:off x="3451" y="1572"/>
            <a:ext cx="340" cy="483"/>
          </p:xfrm>
          <a:graphic>
            <a:graphicData uri="http://schemas.openxmlformats.org/presentationml/2006/ole">
              <mc:AlternateContent xmlns:mc="http://schemas.openxmlformats.org/markup-compatibility/2006">
                <mc:Choice xmlns:v="urn:schemas-microsoft-com:vml" Requires="v">
                  <p:oleObj spid="_x0000_s50298" name="Equation" r:id="rId14" imgW="285801" imgH="371520" progId="Equation.3">
                    <p:embed/>
                  </p:oleObj>
                </mc:Choice>
                <mc:Fallback>
                  <p:oleObj name="Equation" r:id="rId14" imgW="285801" imgH="371520"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1" y="1572"/>
                          <a:ext cx="340"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10" name="Freeform 22"/>
            <p:cNvSpPr>
              <a:spLocks/>
            </p:cNvSpPr>
            <p:nvPr/>
          </p:nvSpPr>
          <p:spPr bwMode="auto">
            <a:xfrm rot="-2700000">
              <a:off x="4018" y="1238"/>
              <a:ext cx="775" cy="48"/>
            </a:xfrm>
            <a:custGeom>
              <a:avLst/>
              <a:gdLst>
                <a:gd name="T0" fmla="*/ 0 w 720"/>
                <a:gd name="T1" fmla="*/ 0 h 104"/>
                <a:gd name="T2" fmla="*/ 56 w 720"/>
                <a:gd name="T3" fmla="*/ 20 h 104"/>
                <a:gd name="T4" fmla="*/ 111 w 720"/>
                <a:gd name="T5" fmla="*/ 0 h 104"/>
                <a:gd name="T6" fmla="*/ 167 w 720"/>
                <a:gd name="T7" fmla="*/ 20 h 104"/>
                <a:gd name="T8" fmla="*/ 223 w 720"/>
                <a:gd name="T9" fmla="*/ 0 h 104"/>
                <a:gd name="T10" fmla="*/ 278 w 720"/>
                <a:gd name="T11" fmla="*/ 20 h 104"/>
                <a:gd name="T12" fmla="*/ 334 w 720"/>
                <a:gd name="T13" fmla="*/ 0 h 104"/>
                <a:gd name="T14" fmla="*/ 390 w 720"/>
                <a:gd name="T15" fmla="*/ 20 h 104"/>
                <a:gd name="T16" fmla="*/ 445 w 720"/>
                <a:gd name="T17" fmla="*/ 0 h 104"/>
                <a:gd name="T18" fmla="*/ 501 w 720"/>
                <a:gd name="T19" fmla="*/ 20 h 104"/>
                <a:gd name="T20" fmla="*/ 556 w 720"/>
                <a:gd name="T21" fmla="*/ 0 h 104"/>
                <a:gd name="T22" fmla="*/ 611 w 720"/>
                <a:gd name="T23" fmla="*/ 20 h 104"/>
                <a:gd name="T24" fmla="*/ 667 w 720"/>
                <a:gd name="T25" fmla="*/ 10 h 104"/>
                <a:gd name="T26" fmla="*/ 834 w 720"/>
                <a:gd name="T27" fmla="*/ 10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28575">
              <a:solidFill>
                <a:srgbClr val="0000FF"/>
              </a:solidFill>
              <a:round/>
              <a:headEnd type="none" w="med" len="med"/>
              <a:tailEnd type="triangle" w="med" len="me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0211" name="Object 23"/>
            <p:cNvGraphicFramePr>
              <a:graphicFrameLocks noChangeAspect="1"/>
            </p:cNvGraphicFramePr>
            <p:nvPr/>
          </p:nvGraphicFramePr>
          <p:xfrm>
            <a:off x="4739" y="720"/>
            <a:ext cx="283" cy="483"/>
          </p:xfrm>
          <a:graphic>
            <a:graphicData uri="http://schemas.openxmlformats.org/presentationml/2006/ole">
              <mc:AlternateContent xmlns:mc="http://schemas.openxmlformats.org/markup-compatibility/2006">
                <mc:Choice xmlns:v="urn:schemas-microsoft-com:vml" Requires="v">
                  <p:oleObj spid="_x0000_s50299" name="Equation" r:id="rId16" imgW="238257" imgH="371520" progId="Equation.3">
                    <p:embed/>
                  </p:oleObj>
                </mc:Choice>
                <mc:Fallback>
                  <p:oleObj name="Equation" r:id="rId16" imgW="238257" imgH="371520" progId="Equation.3">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9" y="720"/>
                          <a:ext cx="283"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12" name="Object 24"/>
            <p:cNvGraphicFramePr>
              <a:graphicFrameLocks noChangeAspect="1"/>
            </p:cNvGraphicFramePr>
            <p:nvPr/>
          </p:nvGraphicFramePr>
          <p:xfrm>
            <a:off x="4681" y="1968"/>
            <a:ext cx="334" cy="229"/>
          </p:xfrm>
          <a:graphic>
            <a:graphicData uri="http://schemas.openxmlformats.org/presentationml/2006/ole">
              <mc:AlternateContent xmlns:mc="http://schemas.openxmlformats.org/markup-compatibility/2006">
                <mc:Choice xmlns:v="urn:schemas-microsoft-com:vml" Requires="v">
                  <p:oleObj spid="_x0000_s50300" name="Equation" r:id="rId18" imgW="241091" imgH="164957" progId="Equation.3">
                    <p:embed/>
                  </p:oleObj>
                </mc:Choice>
                <mc:Fallback>
                  <p:oleObj name="Equation" r:id="rId18" imgW="241091" imgH="164957" progId="Equation.3">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81" y="1968"/>
                          <a:ext cx="334"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7251" name="Group 35"/>
          <p:cNvGrpSpPr>
            <a:grpSpLocks/>
          </p:cNvGrpSpPr>
          <p:nvPr/>
        </p:nvGrpSpPr>
        <p:grpSpPr bwMode="auto">
          <a:xfrm>
            <a:off x="2351584" y="5877272"/>
            <a:ext cx="1655763" cy="865187"/>
            <a:chOff x="612" y="3385"/>
            <a:chExt cx="1043" cy="545"/>
          </a:xfrm>
        </p:grpSpPr>
        <p:grpSp>
          <p:nvGrpSpPr>
            <p:cNvPr id="50196" name="Group 32"/>
            <p:cNvGrpSpPr>
              <a:grpSpLocks/>
            </p:cNvGrpSpPr>
            <p:nvPr/>
          </p:nvGrpSpPr>
          <p:grpSpPr bwMode="auto">
            <a:xfrm>
              <a:off x="612" y="3385"/>
              <a:ext cx="1043" cy="544"/>
              <a:chOff x="1450" y="7"/>
              <a:chExt cx="3039" cy="401"/>
            </a:xfrm>
          </p:grpSpPr>
          <p:sp>
            <p:nvSpPr>
              <p:cNvPr id="50198"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0199"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0200"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0201"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50197" name="Object 9"/>
            <p:cNvGraphicFramePr>
              <a:graphicFrameLocks noChangeAspect="1"/>
            </p:cNvGraphicFramePr>
            <p:nvPr/>
          </p:nvGraphicFramePr>
          <p:xfrm>
            <a:off x="695" y="3388"/>
            <a:ext cx="894" cy="542"/>
          </p:xfrm>
          <a:graphic>
            <a:graphicData uri="http://schemas.openxmlformats.org/presentationml/2006/ole">
              <mc:AlternateContent xmlns:mc="http://schemas.openxmlformats.org/markup-compatibility/2006">
                <mc:Choice xmlns:v="urn:schemas-microsoft-com:vml" Requires="v">
                  <p:oleObj spid="_x0000_s50301" name="Equation" r:id="rId20" imgW="609336" imgH="444307" progId="Equation.3">
                    <p:embed/>
                  </p:oleObj>
                </mc:Choice>
                <mc:Fallback>
                  <p:oleObj name="Equation" r:id="rId20" imgW="609336" imgH="444307" progId="Equation.3">
                    <p:embed/>
                    <p:pic>
                      <p:nvPicPr>
                        <p:cNvPr id="0" name="Object 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95" y="3388"/>
                          <a:ext cx="894" cy="542"/>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7252" name="Group 36"/>
          <p:cNvGrpSpPr>
            <a:grpSpLocks/>
          </p:cNvGrpSpPr>
          <p:nvPr/>
        </p:nvGrpSpPr>
        <p:grpSpPr bwMode="auto">
          <a:xfrm>
            <a:off x="2135560" y="4365104"/>
            <a:ext cx="6696075" cy="1023938"/>
            <a:chOff x="612" y="2568"/>
            <a:chExt cx="4218" cy="645"/>
          </a:xfrm>
        </p:grpSpPr>
        <p:grpSp>
          <p:nvGrpSpPr>
            <p:cNvPr id="50190" name="Group 32"/>
            <p:cNvGrpSpPr>
              <a:grpSpLocks/>
            </p:cNvGrpSpPr>
            <p:nvPr/>
          </p:nvGrpSpPr>
          <p:grpSpPr bwMode="auto">
            <a:xfrm>
              <a:off x="612" y="2568"/>
              <a:ext cx="4218" cy="635"/>
              <a:chOff x="1450" y="7"/>
              <a:chExt cx="3039" cy="401"/>
            </a:xfrm>
          </p:grpSpPr>
          <p:sp>
            <p:nvSpPr>
              <p:cNvPr id="50192"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0193"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0194"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0195"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50191" name="Object 8"/>
            <p:cNvGraphicFramePr>
              <a:graphicFrameLocks noChangeAspect="1"/>
            </p:cNvGraphicFramePr>
            <p:nvPr/>
          </p:nvGraphicFramePr>
          <p:xfrm>
            <a:off x="666" y="2641"/>
            <a:ext cx="4144" cy="572"/>
          </p:xfrm>
          <a:graphic>
            <a:graphicData uri="http://schemas.openxmlformats.org/presentationml/2006/ole">
              <mc:AlternateContent xmlns:mc="http://schemas.openxmlformats.org/markup-compatibility/2006">
                <mc:Choice xmlns:v="urn:schemas-microsoft-com:vml" Requires="v">
                  <p:oleObj spid="_x0000_s50302" name="Equation" r:id="rId22" imgW="2768600" imgH="444500" progId="Equation.3">
                    <p:embed/>
                  </p:oleObj>
                </mc:Choice>
                <mc:Fallback>
                  <p:oleObj name="Equation" r:id="rId22" imgW="2768600" imgH="444500" progId="Equation.3">
                    <p:embed/>
                    <p:pic>
                      <p:nvPicPr>
                        <p:cNvPr id="0" name="Object 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6" y="2641"/>
                          <a:ext cx="4144" cy="572"/>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wipe(left)">
                                      <p:cBhvr>
                                        <p:cTn id="7" dur="500"/>
                                        <p:tgtEl>
                                          <p:spTgt spid="137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8">
                                            <p:txEl>
                                              <p:pRg st="0" end="0"/>
                                            </p:txEl>
                                          </p:spTgt>
                                        </p:tgtEl>
                                        <p:attrNameLst>
                                          <p:attrName>style.visibility</p:attrName>
                                        </p:attrNameLst>
                                      </p:cBhvr>
                                      <p:to>
                                        <p:strVal val="visible"/>
                                      </p:to>
                                    </p:set>
                                    <p:animEffect transition="in" filter="wipe(left)">
                                      <p:cBhvr>
                                        <p:cTn id="12" dur="500"/>
                                        <p:tgtEl>
                                          <p:spTgt spid="13721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7229"/>
                                        </p:tgtEl>
                                        <p:attrNameLst>
                                          <p:attrName>style.visibility</p:attrName>
                                        </p:attrNameLst>
                                      </p:cBhvr>
                                      <p:to>
                                        <p:strVal val="visible"/>
                                      </p:to>
                                    </p:set>
                                    <p:animEffect transition="in" filter="wipe(left)">
                                      <p:cBhvr>
                                        <p:cTn id="17" dur="500"/>
                                        <p:tgtEl>
                                          <p:spTgt spid="1372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7220">
                                            <p:txEl>
                                              <p:pRg st="0" end="0"/>
                                            </p:txEl>
                                          </p:spTgt>
                                        </p:tgtEl>
                                        <p:attrNameLst>
                                          <p:attrName>style.visibility</p:attrName>
                                        </p:attrNameLst>
                                      </p:cBhvr>
                                      <p:to>
                                        <p:strVal val="visible"/>
                                      </p:to>
                                    </p:set>
                                    <p:animEffect transition="in" filter="wipe(left)">
                                      <p:cBhvr>
                                        <p:cTn id="22" dur="500"/>
                                        <p:tgtEl>
                                          <p:spTgt spid="13722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7221"/>
                                        </p:tgtEl>
                                        <p:attrNameLst>
                                          <p:attrName>style.visibility</p:attrName>
                                        </p:attrNameLst>
                                      </p:cBhvr>
                                      <p:to>
                                        <p:strVal val="visible"/>
                                      </p:to>
                                    </p:set>
                                    <p:animEffect transition="in" filter="wipe(left)">
                                      <p:cBhvr>
                                        <p:cTn id="27" dur="500"/>
                                        <p:tgtEl>
                                          <p:spTgt spid="1372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7227"/>
                                        </p:tgtEl>
                                        <p:attrNameLst>
                                          <p:attrName>style.visibility</p:attrName>
                                        </p:attrNameLst>
                                      </p:cBhvr>
                                      <p:to>
                                        <p:strVal val="visible"/>
                                      </p:to>
                                    </p:set>
                                    <p:animEffect transition="in" filter="wipe(left)">
                                      <p:cBhvr>
                                        <p:cTn id="32" dur="500"/>
                                        <p:tgtEl>
                                          <p:spTgt spid="1372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7228"/>
                                        </p:tgtEl>
                                        <p:attrNameLst>
                                          <p:attrName>style.visibility</p:attrName>
                                        </p:attrNameLst>
                                      </p:cBhvr>
                                      <p:to>
                                        <p:strVal val="visible"/>
                                      </p:to>
                                    </p:set>
                                    <p:animEffect transition="in" filter="wipe(left)">
                                      <p:cBhvr>
                                        <p:cTn id="37" dur="500"/>
                                        <p:tgtEl>
                                          <p:spTgt spid="1372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7222">
                                            <p:txEl>
                                              <p:pRg st="0" end="0"/>
                                            </p:txEl>
                                          </p:spTgt>
                                        </p:tgtEl>
                                        <p:attrNameLst>
                                          <p:attrName>style.visibility</p:attrName>
                                        </p:attrNameLst>
                                      </p:cBhvr>
                                      <p:to>
                                        <p:strVal val="visible"/>
                                      </p:to>
                                    </p:set>
                                    <p:animEffect transition="in" filter="wipe(left)">
                                      <p:cBhvr>
                                        <p:cTn id="42" dur="500"/>
                                        <p:tgtEl>
                                          <p:spTgt spid="137222">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37252"/>
                                        </p:tgtEl>
                                        <p:attrNameLst>
                                          <p:attrName>style.visibility</p:attrName>
                                        </p:attrNameLst>
                                      </p:cBhvr>
                                      <p:to>
                                        <p:strVal val="visible"/>
                                      </p:to>
                                    </p:set>
                                    <p:animEffect transition="in" filter="wipe(left)">
                                      <p:cBhvr>
                                        <p:cTn id="47" dur="500"/>
                                        <p:tgtEl>
                                          <p:spTgt spid="13725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7223">
                                            <p:txEl>
                                              <p:pRg st="0" end="0"/>
                                            </p:txEl>
                                          </p:spTgt>
                                        </p:tgtEl>
                                        <p:attrNameLst>
                                          <p:attrName>style.visibility</p:attrName>
                                        </p:attrNameLst>
                                      </p:cBhvr>
                                      <p:to>
                                        <p:strVal val="visible"/>
                                      </p:to>
                                    </p:set>
                                    <p:animEffect transition="in" filter="wipe(left)">
                                      <p:cBhvr>
                                        <p:cTn id="52" dur="500"/>
                                        <p:tgtEl>
                                          <p:spTgt spid="137223">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37251"/>
                                        </p:tgtEl>
                                        <p:attrNameLst>
                                          <p:attrName>style.visibility</p:attrName>
                                        </p:attrNameLst>
                                      </p:cBhvr>
                                      <p:to>
                                        <p:strVal val="visible"/>
                                      </p:to>
                                    </p:set>
                                    <p:animEffect transition="in" filter="wipe(left)">
                                      <p:cBhvr>
                                        <p:cTn id="57" dur="500"/>
                                        <p:tgtEl>
                                          <p:spTgt spid="13725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7226"/>
                                        </p:tgtEl>
                                        <p:attrNameLst>
                                          <p:attrName>style.visibility</p:attrName>
                                        </p:attrNameLst>
                                      </p:cBhvr>
                                      <p:to>
                                        <p:strVal val="visible"/>
                                      </p:to>
                                    </p:set>
                                    <p:animEffect transition="in" filter="wipe(left)">
                                      <p:cBhvr>
                                        <p:cTn id="62" dur="500"/>
                                        <p:tgtEl>
                                          <p:spTgt spid="137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build="p" autoUpdateAnimBg="0"/>
      <p:bldP spid="137219" grpId="0" autoUpdateAnimBg="0"/>
      <p:bldP spid="137220" grpId="0" build="p" autoUpdateAnimBg="0"/>
      <p:bldP spid="137222" grpId="0" build="p" autoUpdateAnimBg="0"/>
      <p:bldP spid="137223" grpId="0" build="p" autoUpdateAnimBg="0"/>
      <p:bldP spid="13722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2114550" y="5691188"/>
            <a:ext cx="7145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buFontTx/>
              <a:buBlip>
                <a:blip r:embed="rId3"/>
              </a:buBlip>
            </a:pPr>
            <a:r>
              <a:rPr kumimoji="0" lang="zh-CN" altLang="en-US"/>
              <a:t> 光子假设的正确性，狭义相对论力学的正确性 。    </a:t>
            </a:r>
          </a:p>
        </p:txBody>
      </p:sp>
      <p:sp>
        <p:nvSpPr>
          <p:cNvPr id="139267" name="Rectangle 3"/>
          <p:cNvSpPr>
            <a:spLocks noChangeArrowheads="1"/>
          </p:cNvSpPr>
          <p:nvPr/>
        </p:nvSpPr>
        <p:spPr bwMode="auto">
          <a:xfrm>
            <a:off x="2089150" y="6284913"/>
            <a:ext cx="770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buFontTx/>
              <a:buBlip>
                <a:blip r:embed="rId3"/>
              </a:buBlip>
            </a:pPr>
            <a:r>
              <a:rPr kumimoji="0" lang="zh-CN" altLang="en-US"/>
              <a:t> 微观粒子也遵守</a:t>
            </a:r>
            <a:r>
              <a:rPr kumimoji="0" lang="zh-CN" altLang="en-US">
                <a:solidFill>
                  <a:srgbClr val="0000FF"/>
                </a:solidFill>
              </a:rPr>
              <a:t>能量守恒</a:t>
            </a:r>
            <a:r>
              <a:rPr kumimoji="0" lang="zh-CN" altLang="en-US"/>
              <a:t>和</a:t>
            </a:r>
            <a:r>
              <a:rPr kumimoji="0" lang="zh-CN" altLang="en-US">
                <a:solidFill>
                  <a:srgbClr val="0000FF"/>
                </a:solidFill>
              </a:rPr>
              <a:t>动量守恒</a:t>
            </a:r>
            <a:r>
              <a:rPr kumimoji="0" lang="zh-CN" altLang="en-US"/>
              <a:t>定律。</a:t>
            </a:r>
          </a:p>
        </p:txBody>
      </p:sp>
      <p:grpSp>
        <p:nvGrpSpPr>
          <p:cNvPr id="139268" name="Group 4"/>
          <p:cNvGrpSpPr>
            <a:grpSpLocks/>
          </p:cNvGrpSpPr>
          <p:nvPr/>
        </p:nvGrpSpPr>
        <p:grpSpPr bwMode="auto">
          <a:xfrm>
            <a:off x="2028825" y="2354263"/>
            <a:ext cx="8248650" cy="904875"/>
            <a:chOff x="318" y="1219"/>
            <a:chExt cx="5196" cy="570"/>
          </a:xfrm>
        </p:grpSpPr>
        <p:sp>
          <p:nvSpPr>
            <p:cNvPr id="52241" name="Text Box 5"/>
            <p:cNvSpPr txBox="1">
              <a:spLocks noChangeArrowheads="1"/>
            </p:cNvSpPr>
            <p:nvPr/>
          </p:nvSpPr>
          <p:spPr bwMode="auto">
            <a:xfrm>
              <a:off x="318" y="1219"/>
              <a:ext cx="5196" cy="5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buFontTx/>
                <a:buBlip>
                  <a:blip r:embed="rId3"/>
                </a:buBlip>
              </a:pPr>
              <a:r>
                <a:rPr kumimoji="0" lang="zh-CN" altLang="en-US"/>
                <a:t>         仅与     有关而</a:t>
              </a:r>
              <a:r>
                <a:rPr kumimoji="0" lang="zh-CN" altLang="en-US">
                  <a:solidFill>
                    <a:srgbClr val="0000FF"/>
                  </a:solidFill>
                </a:rPr>
                <a:t>与物质无关</a:t>
              </a:r>
              <a:r>
                <a:rPr kumimoji="0" lang="zh-CN" altLang="en-US"/>
                <a:t>，是光子与</a:t>
              </a:r>
              <a:r>
                <a:rPr kumimoji="0" lang="zh-CN" altLang="en-US">
                  <a:solidFill>
                    <a:srgbClr val="0000FF"/>
                  </a:solidFill>
                </a:rPr>
                <a:t>近自由电子</a:t>
              </a:r>
              <a:r>
                <a:rPr kumimoji="0" lang="zh-CN" altLang="en-US"/>
                <a:t>间  </a:t>
              </a:r>
            </a:p>
            <a:p>
              <a:pPr eaLnBrk="1" hangingPunct="1">
                <a:lnSpc>
                  <a:spcPct val="70000"/>
                </a:lnSpc>
                <a:spcBef>
                  <a:spcPct val="50000"/>
                </a:spcBef>
              </a:pPr>
              <a:r>
                <a:rPr kumimoji="0" lang="zh-CN" altLang="en-US"/>
                <a:t>      的相互作用。</a:t>
              </a:r>
            </a:p>
          </p:txBody>
        </p:sp>
        <p:graphicFrame>
          <p:nvGraphicFramePr>
            <p:cNvPr id="52242" name="Object 6"/>
            <p:cNvGraphicFramePr>
              <a:graphicFrameLocks noChangeAspect="1"/>
            </p:cNvGraphicFramePr>
            <p:nvPr/>
          </p:nvGraphicFramePr>
          <p:xfrm>
            <a:off x="562" y="1223"/>
            <a:ext cx="351" cy="259"/>
          </p:xfrm>
          <a:graphic>
            <a:graphicData uri="http://schemas.openxmlformats.org/presentationml/2006/ole">
              <mc:AlternateContent xmlns:mc="http://schemas.openxmlformats.org/markup-compatibility/2006">
                <mc:Choice xmlns:v="urn:schemas-microsoft-com:vml" Requires="v">
                  <p:oleObj spid="_x0000_s52300" name="公式" r:id="rId4" imgW="241091" imgH="177646" progId="Equation.3">
                    <p:embed/>
                  </p:oleObj>
                </mc:Choice>
                <mc:Fallback>
                  <p:oleObj name="公式" r:id="rId4" imgW="241091" imgH="177646"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 y="1223"/>
                          <a:ext cx="351"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3" name="Object 7"/>
            <p:cNvGraphicFramePr>
              <a:graphicFrameLocks noChangeAspect="1"/>
            </p:cNvGraphicFramePr>
            <p:nvPr/>
          </p:nvGraphicFramePr>
          <p:xfrm>
            <a:off x="1333" y="1245"/>
            <a:ext cx="226" cy="269"/>
          </p:xfrm>
          <a:graphic>
            <a:graphicData uri="http://schemas.openxmlformats.org/presentationml/2006/ole">
              <mc:AlternateContent xmlns:mc="http://schemas.openxmlformats.org/markup-compatibility/2006">
                <mc:Choice xmlns:v="urn:schemas-microsoft-com:vml" Requires="v">
                  <p:oleObj spid="_x0000_s52301" name="公式" r:id="rId6" imgW="139579" imgH="164957" progId="Equation.3">
                    <p:embed/>
                  </p:oleObj>
                </mc:Choice>
                <mc:Fallback>
                  <p:oleObj name="公式" r:id="rId6" imgW="139579" imgH="164957"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3" y="1245"/>
                          <a:ext cx="22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9272" name="AutoShape 8"/>
          <p:cNvSpPr>
            <a:spLocks noChangeArrowheads="1"/>
          </p:cNvSpPr>
          <p:nvPr/>
        </p:nvSpPr>
        <p:spPr bwMode="auto">
          <a:xfrm>
            <a:off x="1954213" y="1528763"/>
            <a:ext cx="1477962" cy="804862"/>
          </a:xfrm>
          <a:prstGeom prst="horizontalScroll">
            <a:avLst>
              <a:gd name="adj" fmla="val 12500"/>
            </a:avLst>
          </a:prstGeom>
          <a:solidFill>
            <a:srgbClr val="FF99CC">
              <a:alpha val="4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a:effectLst>
                  <a:outerShdw blurRad="38100" dist="38100" dir="2700000" algn="tl">
                    <a:srgbClr val="FFFFFF"/>
                  </a:outerShdw>
                </a:effectLst>
              </a:rPr>
              <a:t>讨   论</a:t>
            </a:r>
          </a:p>
        </p:txBody>
      </p:sp>
      <p:grpSp>
        <p:nvGrpSpPr>
          <p:cNvPr id="139273" name="Group 9"/>
          <p:cNvGrpSpPr>
            <a:grpSpLocks/>
          </p:cNvGrpSpPr>
          <p:nvPr/>
        </p:nvGrpSpPr>
        <p:grpSpPr bwMode="auto">
          <a:xfrm>
            <a:off x="1912938" y="4295775"/>
            <a:ext cx="8493125" cy="493713"/>
            <a:chOff x="300" y="2073"/>
            <a:chExt cx="5350" cy="311"/>
          </a:xfrm>
        </p:grpSpPr>
        <p:sp>
          <p:nvSpPr>
            <p:cNvPr id="52238" name="Rectangle 10"/>
            <p:cNvSpPr>
              <a:spLocks noChangeArrowheads="1"/>
            </p:cNvSpPr>
            <p:nvPr/>
          </p:nvSpPr>
          <p:spPr bwMode="auto">
            <a:xfrm>
              <a:off x="300" y="2083"/>
              <a:ext cx="53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buFontTx/>
                <a:buBlip>
                  <a:blip r:embed="rId3"/>
                </a:buBlip>
              </a:pPr>
              <a:r>
                <a:rPr kumimoji="0" lang="zh-CN" altLang="en-US"/>
                <a:t> 若                   则                 ，可见光观察</a:t>
              </a:r>
              <a:r>
                <a:rPr kumimoji="0" lang="zh-CN" altLang="en-US">
                  <a:solidFill>
                    <a:srgbClr val="0000FF"/>
                  </a:solidFill>
                </a:rPr>
                <a:t>不到</a:t>
              </a:r>
              <a:r>
                <a:rPr kumimoji="0" lang="zh-CN" altLang="en-US"/>
                <a:t>康普顿效应。</a:t>
              </a:r>
            </a:p>
          </p:txBody>
        </p:sp>
        <p:graphicFrame>
          <p:nvGraphicFramePr>
            <p:cNvPr id="52239" name="Object 11"/>
            <p:cNvGraphicFramePr>
              <a:graphicFrameLocks noChangeAspect="1"/>
            </p:cNvGraphicFramePr>
            <p:nvPr/>
          </p:nvGraphicFramePr>
          <p:xfrm>
            <a:off x="729" y="2073"/>
            <a:ext cx="937" cy="311"/>
          </p:xfrm>
          <a:graphic>
            <a:graphicData uri="http://schemas.openxmlformats.org/presentationml/2006/ole">
              <mc:AlternateContent xmlns:mc="http://schemas.openxmlformats.org/markup-compatibility/2006">
                <mc:Choice xmlns:v="urn:schemas-microsoft-com:vml" Requires="v">
                  <p:oleObj spid="_x0000_s52302" name="公式" r:id="rId8" imgW="583947" imgH="228501" progId="Equation.3">
                    <p:embed/>
                  </p:oleObj>
                </mc:Choice>
                <mc:Fallback>
                  <p:oleObj name="公式" r:id="rId8" imgW="583947" imgH="228501"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 y="2073"/>
                          <a:ext cx="937"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0" name="Object 12"/>
            <p:cNvGraphicFramePr>
              <a:graphicFrameLocks noChangeAspect="1"/>
            </p:cNvGraphicFramePr>
            <p:nvPr/>
          </p:nvGraphicFramePr>
          <p:xfrm>
            <a:off x="1896" y="2106"/>
            <a:ext cx="795" cy="238"/>
          </p:xfrm>
          <a:graphic>
            <a:graphicData uri="http://schemas.openxmlformats.org/presentationml/2006/ole">
              <mc:AlternateContent xmlns:mc="http://schemas.openxmlformats.org/markup-compatibility/2006">
                <mc:Choice xmlns:v="urn:schemas-microsoft-com:vml" Requires="v">
                  <p:oleObj spid="_x0000_s52303" name="公式" r:id="rId10" imgW="469696" imgH="177723" progId="Equation.3">
                    <p:embed/>
                  </p:oleObj>
                </mc:Choice>
                <mc:Fallback>
                  <p:oleObj name="公式" r:id="rId10" imgW="469696" imgH="177723"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96" y="2106"/>
                          <a:ext cx="795"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9277" name="Group 13"/>
          <p:cNvGrpSpPr>
            <a:grpSpLocks/>
          </p:cNvGrpSpPr>
          <p:nvPr/>
        </p:nvGrpSpPr>
        <p:grpSpPr bwMode="auto">
          <a:xfrm>
            <a:off x="3014663" y="754063"/>
            <a:ext cx="6097587" cy="946150"/>
            <a:chOff x="474" y="741"/>
            <a:chExt cx="3841" cy="596"/>
          </a:xfrm>
        </p:grpSpPr>
        <p:sp>
          <p:nvSpPr>
            <p:cNvPr id="52235" name="Rectangle 14"/>
            <p:cNvSpPr>
              <a:spLocks noChangeArrowheads="1"/>
            </p:cNvSpPr>
            <p:nvPr/>
          </p:nvSpPr>
          <p:spPr bwMode="auto">
            <a:xfrm>
              <a:off x="474" y="741"/>
              <a:ext cx="3841" cy="594"/>
            </a:xfrm>
            <a:prstGeom prst="rect">
              <a:avLst/>
            </a:prstGeom>
            <a:noFill/>
            <a:ln>
              <a:noFill/>
            </a:ln>
            <a:effectLst/>
            <a:extLst>
              <a:ext uri="{909E8E84-426E-40DD-AFC4-6F175D3DCCD1}">
                <a14:hiddenFill xmlns:a14="http://schemas.microsoft.com/office/drawing/2010/main">
                  <a:solidFill>
                    <a:srgbClr val="0000FF">
                      <a:alpha val="23137"/>
                    </a:srgbClr>
                  </a:solidFill>
                </a14:hiddenFill>
              </a:ext>
              <a:ext uri="{91240B29-F687-4F45-9708-019B960494DF}">
                <a14:hiddenLine xmlns:a14="http://schemas.microsoft.com/office/drawing/2010/main" w="25400">
                  <a:solidFill>
                    <a:srgbClr val="0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52236" name="Object 15"/>
            <p:cNvGraphicFramePr>
              <a:graphicFrameLocks noChangeAspect="1"/>
            </p:cNvGraphicFramePr>
            <p:nvPr/>
          </p:nvGraphicFramePr>
          <p:xfrm>
            <a:off x="1849" y="759"/>
            <a:ext cx="2365" cy="578"/>
          </p:xfrm>
          <a:graphic>
            <a:graphicData uri="http://schemas.openxmlformats.org/presentationml/2006/ole">
              <mc:AlternateContent xmlns:mc="http://schemas.openxmlformats.org/markup-compatibility/2006">
                <mc:Choice xmlns:v="urn:schemas-microsoft-com:vml" Requires="v">
                  <p:oleObj spid="_x0000_s52304" name="公式" r:id="rId12" imgW="1637589" imgH="444307" progId="Equation.3">
                    <p:embed/>
                  </p:oleObj>
                </mc:Choice>
                <mc:Fallback>
                  <p:oleObj name="公式" r:id="rId12" imgW="1637589" imgH="444307"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49" y="759"/>
                          <a:ext cx="2365" cy="57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7" name="Text Box 16"/>
            <p:cNvSpPr txBox="1">
              <a:spLocks noChangeArrowheads="1"/>
            </p:cNvSpPr>
            <p:nvPr/>
          </p:nvSpPr>
          <p:spPr bwMode="auto">
            <a:xfrm>
              <a:off x="802" y="868"/>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zh-CN" altLang="en-US">
                  <a:solidFill>
                    <a:srgbClr val="0000FF"/>
                  </a:solidFill>
                </a:rPr>
                <a:t>康普顿波长</a:t>
              </a:r>
            </a:p>
          </p:txBody>
        </p:sp>
      </p:grpSp>
      <p:sp>
        <p:nvSpPr>
          <p:cNvPr id="139281" name="AutoShape 17"/>
          <p:cNvSpPr>
            <a:spLocks noChangeArrowheads="1"/>
          </p:cNvSpPr>
          <p:nvPr/>
        </p:nvSpPr>
        <p:spPr bwMode="auto">
          <a:xfrm>
            <a:off x="1981200" y="4881563"/>
            <a:ext cx="2027238" cy="804862"/>
          </a:xfrm>
          <a:prstGeom prst="horizontalScroll">
            <a:avLst>
              <a:gd name="adj" fmla="val 12500"/>
            </a:avLst>
          </a:prstGeom>
          <a:solidFill>
            <a:srgbClr val="FF99CC">
              <a:alpha val="4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0" lang="zh-CN" altLang="en-US"/>
              <a:t>物理意义</a:t>
            </a:r>
            <a:endParaRPr lang="zh-CN" altLang="en-US" sz="2800">
              <a:effectLst>
                <a:outerShdw blurRad="38100" dist="38100" dir="2700000" algn="tl">
                  <a:srgbClr val="FFFFFF"/>
                </a:outerShdw>
              </a:effectLst>
            </a:endParaRPr>
          </a:p>
        </p:txBody>
      </p:sp>
      <p:graphicFrame>
        <p:nvGraphicFramePr>
          <p:cNvPr id="139282" name="Object 18"/>
          <p:cNvGraphicFramePr>
            <a:graphicFrameLocks noChangeAspect="1"/>
          </p:cNvGraphicFramePr>
          <p:nvPr/>
        </p:nvGraphicFramePr>
        <p:xfrm>
          <a:off x="4711700" y="3176588"/>
          <a:ext cx="1987550" cy="465137"/>
        </p:xfrm>
        <a:graphic>
          <a:graphicData uri="http://schemas.openxmlformats.org/presentationml/2006/ole">
            <mc:AlternateContent xmlns:mc="http://schemas.openxmlformats.org/markup-compatibility/2006">
              <mc:Choice xmlns:v="urn:schemas-microsoft-com:vml" Requires="v">
                <p:oleObj spid="_x0000_s52305" name="公式" r:id="rId14" imgW="863225" imgH="203112" progId="Equation.3">
                  <p:embed/>
                </p:oleObj>
              </mc:Choice>
              <mc:Fallback>
                <p:oleObj name="公式" r:id="rId14" imgW="863225" imgH="203112" progId="Equation.3">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11700" y="3176588"/>
                        <a:ext cx="1987550"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83" name="Object 19"/>
          <p:cNvGraphicFramePr>
            <a:graphicFrameLocks noChangeAspect="1"/>
          </p:cNvGraphicFramePr>
          <p:nvPr/>
        </p:nvGraphicFramePr>
        <p:xfrm>
          <a:off x="4086225" y="3675063"/>
          <a:ext cx="3586163" cy="534987"/>
        </p:xfrm>
        <a:graphic>
          <a:graphicData uri="http://schemas.openxmlformats.org/presentationml/2006/ole">
            <mc:AlternateContent xmlns:mc="http://schemas.openxmlformats.org/markup-compatibility/2006">
              <mc:Choice xmlns:v="urn:schemas-microsoft-com:vml" Requires="v">
                <p:oleObj spid="_x0000_s52306" name="公式" r:id="rId16" imgW="1409700" imgH="228600" progId="Equation.3">
                  <p:embed/>
                </p:oleObj>
              </mc:Choice>
              <mc:Fallback>
                <p:oleObj name="公式" r:id="rId16" imgW="1409700" imgH="228600" progId="Equation.3">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86225" y="3675063"/>
                        <a:ext cx="3586163"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9277"/>
                                        </p:tgtEl>
                                        <p:attrNameLst>
                                          <p:attrName>style.visibility</p:attrName>
                                        </p:attrNameLst>
                                      </p:cBhvr>
                                      <p:to>
                                        <p:strVal val="visible"/>
                                      </p:to>
                                    </p:set>
                                    <p:animEffect transition="in" filter="wipe(left)">
                                      <p:cBhvr>
                                        <p:cTn id="7" dur="500"/>
                                        <p:tgtEl>
                                          <p:spTgt spid="1392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272"/>
                                        </p:tgtEl>
                                        <p:attrNameLst>
                                          <p:attrName>style.visibility</p:attrName>
                                        </p:attrNameLst>
                                      </p:cBhvr>
                                      <p:to>
                                        <p:strVal val="visible"/>
                                      </p:to>
                                    </p:set>
                                    <p:animEffect transition="in" filter="wipe(left)">
                                      <p:cBhvr>
                                        <p:cTn id="12" dur="500"/>
                                        <p:tgtEl>
                                          <p:spTgt spid="1392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9268"/>
                                        </p:tgtEl>
                                        <p:attrNameLst>
                                          <p:attrName>style.visibility</p:attrName>
                                        </p:attrNameLst>
                                      </p:cBhvr>
                                      <p:to>
                                        <p:strVal val="visible"/>
                                      </p:to>
                                    </p:set>
                                    <p:animEffect transition="in" filter="wipe(left)">
                                      <p:cBhvr>
                                        <p:cTn id="17" dur="500"/>
                                        <p:tgtEl>
                                          <p:spTgt spid="139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9282"/>
                                        </p:tgtEl>
                                        <p:attrNameLst>
                                          <p:attrName>style.visibility</p:attrName>
                                        </p:attrNameLst>
                                      </p:cBhvr>
                                      <p:to>
                                        <p:strVal val="visible"/>
                                      </p:to>
                                    </p:set>
                                    <p:animEffect transition="in" filter="wipe(left)">
                                      <p:cBhvr>
                                        <p:cTn id="22" dur="500"/>
                                        <p:tgtEl>
                                          <p:spTgt spid="1392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9283"/>
                                        </p:tgtEl>
                                        <p:attrNameLst>
                                          <p:attrName>style.visibility</p:attrName>
                                        </p:attrNameLst>
                                      </p:cBhvr>
                                      <p:to>
                                        <p:strVal val="visible"/>
                                      </p:to>
                                    </p:set>
                                    <p:animEffect transition="in" filter="wipe(left)">
                                      <p:cBhvr>
                                        <p:cTn id="27" dur="500"/>
                                        <p:tgtEl>
                                          <p:spTgt spid="1392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9273"/>
                                        </p:tgtEl>
                                        <p:attrNameLst>
                                          <p:attrName>style.visibility</p:attrName>
                                        </p:attrNameLst>
                                      </p:cBhvr>
                                      <p:to>
                                        <p:strVal val="visible"/>
                                      </p:to>
                                    </p:set>
                                    <p:animEffect transition="in" filter="wipe(left)">
                                      <p:cBhvr>
                                        <p:cTn id="32" dur="500"/>
                                        <p:tgtEl>
                                          <p:spTgt spid="1392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9281"/>
                                        </p:tgtEl>
                                        <p:attrNameLst>
                                          <p:attrName>style.visibility</p:attrName>
                                        </p:attrNameLst>
                                      </p:cBhvr>
                                      <p:to>
                                        <p:strVal val="visible"/>
                                      </p:to>
                                    </p:set>
                                    <p:animEffect transition="in" filter="wipe(left)">
                                      <p:cBhvr>
                                        <p:cTn id="37" dur="500"/>
                                        <p:tgtEl>
                                          <p:spTgt spid="1392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9266"/>
                                        </p:tgtEl>
                                        <p:attrNameLst>
                                          <p:attrName>style.visibility</p:attrName>
                                        </p:attrNameLst>
                                      </p:cBhvr>
                                      <p:to>
                                        <p:strVal val="visible"/>
                                      </p:to>
                                    </p:set>
                                    <p:animEffect transition="in" filter="wipe(left)">
                                      <p:cBhvr>
                                        <p:cTn id="42" dur="500"/>
                                        <p:tgtEl>
                                          <p:spTgt spid="1392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9267"/>
                                        </p:tgtEl>
                                        <p:attrNameLst>
                                          <p:attrName>style.visibility</p:attrName>
                                        </p:attrNameLst>
                                      </p:cBhvr>
                                      <p:to>
                                        <p:strVal val="visible"/>
                                      </p:to>
                                    </p:set>
                                    <p:animEffect transition="in" filter="wipe(left)">
                                      <p:cBhvr>
                                        <p:cTn id="47" dur="500"/>
                                        <p:tgtEl>
                                          <p:spTgt spid="139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autoUpdateAnimBg="0"/>
      <p:bldP spid="139267" grpId="0" autoUpdateAnimBg="0"/>
      <p:bldP spid="139272" grpId="0" animBg="1"/>
      <p:bldP spid="13928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37"/>
          <p:cNvSpPr>
            <a:spLocks noChangeArrowheads="1"/>
          </p:cNvSpPr>
          <p:nvPr/>
        </p:nvSpPr>
        <p:spPr bwMode="auto">
          <a:xfrm>
            <a:off x="2424113" y="1557338"/>
            <a:ext cx="71628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专题</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黑体辐射  </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普朗克量子假说</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p:cNvSpPr>
            <a:spLocks noChangeArrowheads="1"/>
          </p:cNvSpPr>
          <p:nvPr/>
        </p:nvSpPr>
        <p:spPr bwMode="auto">
          <a:xfrm>
            <a:off x="191344" y="116632"/>
            <a:ext cx="352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五、光的波粒二象性：</a:t>
            </a:r>
          </a:p>
        </p:txBody>
      </p:sp>
      <p:sp>
        <p:nvSpPr>
          <p:cNvPr id="143365" name="Rectangle 5"/>
          <p:cNvSpPr>
            <a:spLocks noChangeArrowheads="1"/>
          </p:cNvSpPr>
          <p:nvPr/>
        </p:nvSpPr>
        <p:spPr bwMode="auto">
          <a:xfrm>
            <a:off x="191344" y="788988"/>
            <a:ext cx="1200065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  光具有干涉、衍射和偏振现象，说明光具有波动性； 黑体辐射，光电效应，康普顿散射，说明光具有粒子性</a:t>
            </a:r>
            <a:r>
              <a:rPr lang="en-US" altLang="zh-CN" dirty="0"/>
              <a:t>(</a:t>
            </a:r>
            <a:r>
              <a:rPr lang="zh-CN" altLang="en-US" dirty="0"/>
              <a:t>或量子性</a:t>
            </a:r>
            <a:r>
              <a:rPr lang="en-US" altLang="zh-CN" dirty="0"/>
              <a:t>)</a:t>
            </a:r>
            <a:r>
              <a:rPr lang="zh-CN" altLang="en-US" dirty="0"/>
              <a:t>。</a:t>
            </a:r>
          </a:p>
        </p:txBody>
      </p:sp>
      <p:sp>
        <p:nvSpPr>
          <p:cNvPr id="143366" name="Text Box 6"/>
          <p:cNvSpPr txBox="1">
            <a:spLocks noChangeArrowheads="1"/>
          </p:cNvSpPr>
          <p:nvPr/>
        </p:nvSpPr>
        <p:spPr bwMode="auto">
          <a:xfrm>
            <a:off x="1559496" y="1844824"/>
            <a:ext cx="98647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sz="2800" dirty="0">
                <a:solidFill>
                  <a:srgbClr val="0000FF"/>
                </a:solidFill>
              </a:rPr>
              <a:t>     光既具有波动性，又具有粒子性， 即光具有波粒 二象性。</a:t>
            </a:r>
            <a:endParaRPr lang="zh-CN" altLang="en-US" dirty="0">
              <a:solidFill>
                <a:srgbClr val="FF3399"/>
              </a:solidFill>
            </a:endParaRPr>
          </a:p>
        </p:txBody>
      </p:sp>
      <p:sp>
        <p:nvSpPr>
          <p:cNvPr id="143373" name="Text Box 13"/>
          <p:cNvSpPr txBox="1">
            <a:spLocks noChangeArrowheads="1"/>
          </p:cNvSpPr>
          <p:nvPr/>
        </p:nvSpPr>
        <p:spPr bwMode="auto">
          <a:xfrm>
            <a:off x="839416" y="2564904"/>
            <a:ext cx="115212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dirty="0"/>
              <a:t>描述粒子性的物理量（</a:t>
            </a:r>
            <a:r>
              <a:rPr lang="en-US" altLang="zh-CN" i="1" dirty="0"/>
              <a:t>m ,p ,ε</a:t>
            </a:r>
            <a:r>
              <a:rPr lang="zh-CN" altLang="en-US" dirty="0"/>
              <a:t>）与波动性的物理量（</a:t>
            </a:r>
            <a:r>
              <a:rPr lang="en-US" altLang="zh-CN" i="1" dirty="0"/>
              <a:t>λ</a:t>
            </a:r>
            <a:r>
              <a:rPr lang="zh-CN" altLang="en-US" i="1" dirty="0"/>
              <a:t>，</a:t>
            </a:r>
            <a:r>
              <a:rPr lang="en-US" altLang="zh-CN" i="1" dirty="0"/>
              <a:t>ν</a:t>
            </a:r>
            <a:r>
              <a:rPr lang="zh-CN" altLang="en-US" dirty="0"/>
              <a:t>）之间有如下关系∶</a:t>
            </a:r>
          </a:p>
        </p:txBody>
      </p:sp>
      <p:graphicFrame>
        <p:nvGraphicFramePr>
          <p:cNvPr id="143377" name="Object 17"/>
          <p:cNvGraphicFramePr>
            <a:graphicFrameLocks noChangeAspect="1"/>
          </p:cNvGraphicFramePr>
          <p:nvPr/>
        </p:nvGraphicFramePr>
        <p:xfrm>
          <a:off x="4343400" y="3068638"/>
          <a:ext cx="4992688" cy="2233612"/>
        </p:xfrm>
        <a:graphic>
          <a:graphicData uri="http://schemas.openxmlformats.org/presentationml/2006/ole">
            <mc:AlternateContent xmlns:mc="http://schemas.openxmlformats.org/markup-compatibility/2006">
              <mc:Choice xmlns:v="urn:schemas-microsoft-com:vml" Requires="v">
                <p:oleObj spid="_x0000_s53275" name="公式" r:id="rId3" imgW="1244600" imgH="1130300" progId="Equation.3">
                  <p:embed/>
                </p:oleObj>
              </mc:Choice>
              <mc:Fallback>
                <p:oleObj name="公式" r:id="rId3" imgW="1244600" imgH="11303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068638"/>
                        <a:ext cx="4992688" cy="22336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79" name="Text Box 19"/>
          <p:cNvSpPr txBox="1">
            <a:spLocks noChangeArrowheads="1"/>
          </p:cNvSpPr>
          <p:nvPr/>
        </p:nvSpPr>
        <p:spPr bwMode="auto">
          <a:xfrm>
            <a:off x="1919288" y="5299075"/>
            <a:ext cx="84455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FF0000"/>
                </a:solidFill>
              </a:rPr>
              <a:t>注意</a:t>
            </a:r>
            <a:r>
              <a:rPr lang="zh-CN" altLang="en-US" dirty="0"/>
              <a:t>∶① 波粒二象性是微观粒子的根本特征。但是，波和粒	子必须具有新的含义。</a:t>
            </a:r>
          </a:p>
        </p:txBody>
      </p:sp>
      <p:grpSp>
        <p:nvGrpSpPr>
          <p:cNvPr id="143382" name="Group 22"/>
          <p:cNvGrpSpPr>
            <a:grpSpLocks/>
          </p:cNvGrpSpPr>
          <p:nvPr/>
        </p:nvGrpSpPr>
        <p:grpSpPr bwMode="auto">
          <a:xfrm>
            <a:off x="2855913" y="6035675"/>
            <a:ext cx="4679950" cy="993775"/>
            <a:chOff x="839" y="3802"/>
            <a:chExt cx="2948" cy="626"/>
          </a:xfrm>
        </p:grpSpPr>
        <p:graphicFrame>
          <p:nvGraphicFramePr>
            <p:cNvPr id="53257" name="Object 20"/>
            <p:cNvGraphicFramePr>
              <a:graphicFrameLocks noChangeAspect="1"/>
            </p:cNvGraphicFramePr>
            <p:nvPr/>
          </p:nvGraphicFramePr>
          <p:xfrm>
            <a:off x="1102" y="3820"/>
            <a:ext cx="2685" cy="608"/>
          </p:xfrm>
          <a:graphic>
            <a:graphicData uri="http://schemas.openxmlformats.org/presentationml/2006/ole">
              <mc:AlternateContent xmlns:mc="http://schemas.openxmlformats.org/markup-compatibility/2006">
                <mc:Choice xmlns:v="urn:schemas-microsoft-com:vml" Requires="v">
                  <p:oleObj spid="_x0000_s53276" name="公式" r:id="rId5" imgW="1943100" imgH="457200" progId="Equation.3">
                    <p:embed/>
                  </p:oleObj>
                </mc:Choice>
                <mc:Fallback>
                  <p:oleObj name="公式" r:id="rId5" imgW="1943100" imgH="4572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2" y="3820"/>
                          <a:ext cx="2685"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8" name="Rectangle 21"/>
            <p:cNvSpPr>
              <a:spLocks noChangeArrowheads="1"/>
            </p:cNvSpPr>
            <p:nvPr/>
          </p:nvSpPr>
          <p:spPr bwMode="auto">
            <a:xfrm>
              <a:off x="839" y="3802"/>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②</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wipe(left)">
                                      <p:cBhvr>
                                        <p:cTn id="7" dur="500"/>
                                        <p:tgtEl>
                                          <p:spTgt spid="143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5"/>
                                        </p:tgtEl>
                                        <p:attrNameLst>
                                          <p:attrName>style.visibility</p:attrName>
                                        </p:attrNameLst>
                                      </p:cBhvr>
                                      <p:to>
                                        <p:strVal val="visible"/>
                                      </p:to>
                                    </p:set>
                                    <p:animEffect transition="in" filter="wipe(left)">
                                      <p:cBhvr>
                                        <p:cTn id="12" dur="500"/>
                                        <p:tgtEl>
                                          <p:spTgt spid="143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66"/>
                                        </p:tgtEl>
                                        <p:attrNameLst>
                                          <p:attrName>style.visibility</p:attrName>
                                        </p:attrNameLst>
                                      </p:cBhvr>
                                      <p:to>
                                        <p:strVal val="visible"/>
                                      </p:to>
                                    </p:set>
                                    <p:animEffect transition="in" filter="wipe(left)">
                                      <p:cBhvr>
                                        <p:cTn id="17" dur="500"/>
                                        <p:tgtEl>
                                          <p:spTgt spid="143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373">
                                            <p:txEl>
                                              <p:pRg st="0" end="0"/>
                                            </p:txEl>
                                          </p:spTgt>
                                        </p:tgtEl>
                                        <p:attrNameLst>
                                          <p:attrName>style.visibility</p:attrName>
                                        </p:attrNameLst>
                                      </p:cBhvr>
                                      <p:to>
                                        <p:strVal val="visible"/>
                                      </p:to>
                                    </p:set>
                                    <p:animEffect transition="in" filter="wipe(left)">
                                      <p:cBhvr>
                                        <p:cTn id="22" dur="500"/>
                                        <p:tgtEl>
                                          <p:spTgt spid="14337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3377"/>
                                        </p:tgtEl>
                                        <p:attrNameLst>
                                          <p:attrName>style.visibility</p:attrName>
                                        </p:attrNameLst>
                                      </p:cBhvr>
                                      <p:to>
                                        <p:strVal val="visible"/>
                                      </p:to>
                                    </p:set>
                                    <p:animEffect transition="in" filter="wipe(left)">
                                      <p:cBhvr>
                                        <p:cTn id="27" dur="500"/>
                                        <p:tgtEl>
                                          <p:spTgt spid="1433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3379">
                                            <p:txEl>
                                              <p:pRg st="0" end="0"/>
                                            </p:txEl>
                                          </p:spTgt>
                                        </p:tgtEl>
                                        <p:attrNameLst>
                                          <p:attrName>style.visibility</p:attrName>
                                        </p:attrNameLst>
                                      </p:cBhvr>
                                      <p:to>
                                        <p:strVal val="visible"/>
                                      </p:to>
                                    </p:set>
                                    <p:animEffect transition="in" filter="wipe(left)">
                                      <p:cBhvr>
                                        <p:cTn id="32" dur="500"/>
                                        <p:tgtEl>
                                          <p:spTgt spid="14337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3382"/>
                                        </p:tgtEl>
                                        <p:attrNameLst>
                                          <p:attrName>style.visibility</p:attrName>
                                        </p:attrNameLst>
                                      </p:cBhvr>
                                      <p:to>
                                        <p:strVal val="visible"/>
                                      </p:to>
                                    </p:set>
                                    <p:animEffect transition="in" filter="wipe(left)">
                                      <p:cBhvr>
                                        <p:cTn id="37" dur="500"/>
                                        <p:tgtEl>
                                          <p:spTgt spid="143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utoUpdateAnimBg="0"/>
      <p:bldP spid="143365" grpId="0" autoUpdateAnimBg="0"/>
      <p:bldP spid="143366" grpId="0"/>
      <p:bldP spid="143373" grpId="0" build="p" autoUpdateAnimBg="0"/>
      <p:bldP spid="14337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1901825" y="486886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3332163" y="4930775"/>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4943475" y="4930775"/>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7175500" y="4941888"/>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54279"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284"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4285"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4280" name="图片 1"/>
          <p:cNvPicPr>
            <a:picLocks/>
          </p:cNvPicPr>
          <p:nvPr>
            <p:custDataLst>
              <p:tags r:id="rId8"/>
            </p:custDataLst>
          </p:nvPr>
        </p:nvPicPr>
        <p:blipFill>
          <a:blip r:embed="rId14">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1" name="图片 1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80988" y="908050"/>
            <a:ext cx="116300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Text Box 3"/>
          <p:cNvSpPr txBox="1">
            <a:spLocks noChangeArrowheads="1"/>
          </p:cNvSpPr>
          <p:nvPr/>
        </p:nvSpPr>
        <p:spPr bwMode="auto">
          <a:xfrm>
            <a:off x="5232400" y="41275"/>
            <a:ext cx="1690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3200" u="sng" dirty="0">
                <a:solidFill>
                  <a:srgbClr val="FF33CC"/>
                </a:solidFill>
                <a:effectLst>
                  <a:outerShdw blurRad="38100" dist="38100" dir="2700000" algn="tl">
                    <a:srgbClr val="C0C0C0"/>
                  </a:outerShdw>
                </a:effectLst>
              </a:rPr>
              <a:t>小  结</a:t>
            </a:r>
          </a:p>
        </p:txBody>
      </p:sp>
      <p:sp>
        <p:nvSpPr>
          <p:cNvPr id="140292" name="Rectangle 4"/>
          <p:cNvSpPr>
            <a:spLocks noChangeArrowheads="1"/>
          </p:cNvSpPr>
          <p:nvPr/>
        </p:nvSpPr>
        <p:spPr bwMode="auto">
          <a:xfrm>
            <a:off x="695400" y="692696"/>
            <a:ext cx="3425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dirty="0">
                <a:sym typeface="Symbol" panose="05050102010706020507" pitchFamily="18" charset="2"/>
              </a:rPr>
              <a:t>1</a:t>
            </a:r>
            <a:r>
              <a:rPr lang="zh-CN" altLang="en-US" dirty="0">
                <a:sym typeface="Symbol" panose="05050102010706020507" pitchFamily="18" charset="2"/>
              </a:rPr>
              <a:t>、普朗克能量子假说：</a:t>
            </a:r>
          </a:p>
        </p:txBody>
      </p:sp>
      <p:sp>
        <p:nvSpPr>
          <p:cNvPr id="140294" name="Text Box 6"/>
          <p:cNvSpPr txBox="1">
            <a:spLocks noChangeArrowheads="1"/>
          </p:cNvSpPr>
          <p:nvPr/>
        </p:nvSpPr>
        <p:spPr bwMode="auto">
          <a:xfrm>
            <a:off x="2351584" y="1268760"/>
            <a:ext cx="158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能量子：</a:t>
            </a:r>
          </a:p>
        </p:txBody>
      </p:sp>
      <p:graphicFrame>
        <p:nvGraphicFramePr>
          <p:cNvPr id="140295" name="Object 7"/>
          <p:cNvGraphicFramePr>
            <a:graphicFrameLocks noChangeAspect="1"/>
          </p:cNvGraphicFramePr>
          <p:nvPr>
            <p:extLst>
              <p:ext uri="{D42A27DB-BD31-4B8C-83A1-F6EECF244321}">
                <p14:modId xmlns:p14="http://schemas.microsoft.com/office/powerpoint/2010/main" val="3441508782"/>
              </p:ext>
            </p:extLst>
          </p:nvPr>
        </p:nvGraphicFramePr>
        <p:xfrm>
          <a:off x="6384032" y="1268760"/>
          <a:ext cx="2376488" cy="431800"/>
        </p:xfrm>
        <a:graphic>
          <a:graphicData uri="http://schemas.openxmlformats.org/presentationml/2006/ole">
            <mc:AlternateContent xmlns:mc="http://schemas.openxmlformats.org/markup-compatibility/2006">
              <mc:Choice xmlns:v="urn:schemas-microsoft-com:vml" Requires="v">
                <p:oleObj spid="_x0000_s55391" name="Equation" r:id="rId3" imgW="1117115" imgH="203112" progId="Equation.3">
                  <p:embed/>
                </p:oleObj>
              </mc:Choice>
              <mc:Fallback>
                <p:oleObj name="Equation" r:id="rId3" imgW="1117115" imgH="203112"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032" y="1268760"/>
                        <a:ext cx="23764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296" name="Rectangle 8"/>
          <p:cNvSpPr>
            <a:spLocks noChangeArrowheads="1"/>
          </p:cNvSpPr>
          <p:nvPr/>
        </p:nvSpPr>
        <p:spPr bwMode="auto">
          <a:xfrm>
            <a:off x="744166" y="191576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2</a:t>
            </a:r>
            <a:r>
              <a:rPr lang="zh-CN" altLang="en-US"/>
              <a:t>、光电效应：</a:t>
            </a:r>
          </a:p>
        </p:txBody>
      </p:sp>
      <p:sp>
        <p:nvSpPr>
          <p:cNvPr id="140299" name="Text Box 11"/>
          <p:cNvSpPr txBox="1">
            <a:spLocks noChangeArrowheads="1"/>
          </p:cNvSpPr>
          <p:nvPr/>
        </p:nvSpPr>
        <p:spPr bwMode="auto">
          <a:xfrm>
            <a:off x="1318841" y="2384073"/>
            <a:ext cx="3786187" cy="4572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76200">
                <a:solidFill>
                  <a:srgbClr val="FF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爱因斯坦光电效应方程：</a:t>
            </a:r>
          </a:p>
        </p:txBody>
      </p:sp>
      <p:sp>
        <p:nvSpPr>
          <p:cNvPr id="140301" name="Text Box 13"/>
          <p:cNvSpPr txBox="1">
            <a:spLocks noChangeArrowheads="1"/>
          </p:cNvSpPr>
          <p:nvPr/>
        </p:nvSpPr>
        <p:spPr bwMode="auto">
          <a:xfrm>
            <a:off x="3193678" y="4270023"/>
            <a:ext cx="204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红限频率：</a:t>
            </a:r>
          </a:p>
        </p:txBody>
      </p:sp>
      <p:sp>
        <p:nvSpPr>
          <p:cNvPr id="140302" name="Rectangle 14"/>
          <p:cNvSpPr>
            <a:spLocks noChangeArrowheads="1"/>
          </p:cNvSpPr>
          <p:nvPr/>
        </p:nvSpPr>
        <p:spPr bwMode="auto">
          <a:xfrm>
            <a:off x="925141" y="4678010"/>
            <a:ext cx="297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3</a:t>
            </a:r>
            <a:r>
              <a:rPr lang="zh-CN" altLang="en-US"/>
              <a:t>、康普顿效应：</a:t>
            </a:r>
          </a:p>
        </p:txBody>
      </p:sp>
      <p:sp>
        <p:nvSpPr>
          <p:cNvPr id="140304" name="Text Box 16"/>
          <p:cNvSpPr txBox="1">
            <a:spLocks noChangeArrowheads="1"/>
          </p:cNvSpPr>
          <p:nvPr/>
        </p:nvSpPr>
        <p:spPr bwMode="auto">
          <a:xfrm>
            <a:off x="1256928" y="3350860"/>
            <a:ext cx="44767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90000"/>
              </a:lnSpc>
              <a:spcBef>
                <a:spcPct val="50000"/>
              </a:spcBef>
            </a:pPr>
            <a:r>
              <a:rPr lang="zh-CN" altLang="en-US"/>
              <a:t>遏止电压与最大初动能的关系：</a:t>
            </a:r>
          </a:p>
        </p:txBody>
      </p:sp>
      <p:grpSp>
        <p:nvGrpSpPr>
          <p:cNvPr id="140305" name="Group 17"/>
          <p:cNvGrpSpPr>
            <a:grpSpLocks/>
          </p:cNvGrpSpPr>
          <p:nvPr/>
        </p:nvGrpSpPr>
        <p:grpSpPr bwMode="auto">
          <a:xfrm>
            <a:off x="1342653" y="5257448"/>
            <a:ext cx="6696075" cy="1023937"/>
            <a:chOff x="612" y="2568"/>
            <a:chExt cx="4218" cy="645"/>
          </a:xfrm>
        </p:grpSpPr>
        <p:grpSp>
          <p:nvGrpSpPr>
            <p:cNvPr id="55337" name="Group 32"/>
            <p:cNvGrpSpPr>
              <a:grpSpLocks/>
            </p:cNvGrpSpPr>
            <p:nvPr/>
          </p:nvGrpSpPr>
          <p:grpSpPr bwMode="auto">
            <a:xfrm>
              <a:off x="612" y="2568"/>
              <a:ext cx="4218" cy="635"/>
              <a:chOff x="1450" y="7"/>
              <a:chExt cx="3039" cy="401"/>
            </a:xfrm>
          </p:grpSpPr>
          <p:sp>
            <p:nvSpPr>
              <p:cNvPr id="55339"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40"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41"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42"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55338" name="Object 23"/>
            <p:cNvGraphicFramePr>
              <a:graphicFrameLocks noChangeAspect="1"/>
            </p:cNvGraphicFramePr>
            <p:nvPr/>
          </p:nvGraphicFramePr>
          <p:xfrm>
            <a:off x="666" y="2641"/>
            <a:ext cx="4144" cy="572"/>
          </p:xfrm>
          <a:graphic>
            <a:graphicData uri="http://schemas.openxmlformats.org/presentationml/2006/ole">
              <mc:AlternateContent xmlns:mc="http://schemas.openxmlformats.org/markup-compatibility/2006">
                <mc:Choice xmlns:v="urn:schemas-microsoft-com:vml" Requires="v">
                  <p:oleObj spid="_x0000_s55392" name="Equation" r:id="rId5" imgW="2768600" imgH="444500" progId="Equation.3">
                    <p:embed/>
                  </p:oleObj>
                </mc:Choice>
                <mc:Fallback>
                  <p:oleObj name="Equation" r:id="rId5" imgW="2768600" imgH="4445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 y="2641"/>
                          <a:ext cx="4144" cy="572"/>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40312" name="Group 24"/>
          <p:cNvGrpSpPr>
            <a:grpSpLocks/>
          </p:cNvGrpSpPr>
          <p:nvPr/>
        </p:nvGrpSpPr>
        <p:grpSpPr bwMode="auto">
          <a:xfrm>
            <a:off x="4079776" y="1196752"/>
            <a:ext cx="1866900" cy="720725"/>
            <a:chOff x="3278" y="1071"/>
            <a:chExt cx="1176" cy="454"/>
          </a:xfrm>
        </p:grpSpPr>
        <p:grpSp>
          <p:nvGrpSpPr>
            <p:cNvPr id="55331" name="Group 32"/>
            <p:cNvGrpSpPr>
              <a:grpSpLocks/>
            </p:cNvGrpSpPr>
            <p:nvPr/>
          </p:nvGrpSpPr>
          <p:grpSpPr bwMode="auto">
            <a:xfrm>
              <a:off x="3288" y="1071"/>
              <a:ext cx="1089" cy="454"/>
              <a:chOff x="1450" y="7"/>
              <a:chExt cx="3039" cy="401"/>
            </a:xfrm>
          </p:grpSpPr>
          <p:sp>
            <p:nvSpPr>
              <p:cNvPr id="55333"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34"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35"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36"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55332" name="Object 30"/>
            <p:cNvGraphicFramePr>
              <a:graphicFrameLocks noChangeAspect="1"/>
            </p:cNvGraphicFramePr>
            <p:nvPr/>
          </p:nvGraphicFramePr>
          <p:xfrm>
            <a:off x="3278" y="1073"/>
            <a:ext cx="1176" cy="403"/>
          </p:xfrm>
          <a:graphic>
            <a:graphicData uri="http://schemas.openxmlformats.org/presentationml/2006/ole">
              <mc:AlternateContent xmlns:mc="http://schemas.openxmlformats.org/markup-compatibility/2006">
                <mc:Choice xmlns:v="urn:schemas-microsoft-com:vml" Requires="v">
                  <p:oleObj spid="_x0000_s55393" name="公式" r:id="rId7" imgW="533169" imgH="228501" progId="Equation.3">
                    <p:embed/>
                  </p:oleObj>
                </mc:Choice>
                <mc:Fallback>
                  <p:oleObj name="公式" r:id="rId7" imgW="533169" imgH="228501"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8" y="1073"/>
                          <a:ext cx="1176" cy="4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40319" name="Group 31"/>
          <p:cNvGrpSpPr>
            <a:grpSpLocks/>
          </p:cNvGrpSpPr>
          <p:nvPr/>
        </p:nvGrpSpPr>
        <p:grpSpPr bwMode="auto">
          <a:xfrm>
            <a:off x="4871666" y="2160235"/>
            <a:ext cx="2951162" cy="949325"/>
            <a:chOff x="295" y="2432"/>
            <a:chExt cx="1859" cy="598"/>
          </a:xfrm>
        </p:grpSpPr>
        <p:grpSp>
          <p:nvGrpSpPr>
            <p:cNvPr id="55325" name="Group 32"/>
            <p:cNvGrpSpPr>
              <a:grpSpLocks/>
            </p:cNvGrpSpPr>
            <p:nvPr/>
          </p:nvGrpSpPr>
          <p:grpSpPr bwMode="auto">
            <a:xfrm>
              <a:off x="295" y="2478"/>
              <a:ext cx="1859" cy="544"/>
              <a:chOff x="1450" y="7"/>
              <a:chExt cx="3039" cy="401"/>
            </a:xfrm>
          </p:grpSpPr>
          <p:sp>
            <p:nvSpPr>
              <p:cNvPr id="55327"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28"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29"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30"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55326" name="Object 37"/>
            <p:cNvGraphicFramePr>
              <a:graphicFrameLocks noChangeAspect="1"/>
            </p:cNvGraphicFramePr>
            <p:nvPr/>
          </p:nvGraphicFramePr>
          <p:xfrm>
            <a:off x="340" y="2432"/>
            <a:ext cx="1724" cy="598"/>
          </p:xfrm>
          <a:graphic>
            <a:graphicData uri="http://schemas.openxmlformats.org/presentationml/2006/ole">
              <mc:AlternateContent xmlns:mc="http://schemas.openxmlformats.org/markup-compatibility/2006">
                <mc:Choice xmlns:v="urn:schemas-microsoft-com:vml" Requires="v">
                  <p:oleObj spid="_x0000_s55394" name="Equation" r:id="rId9" imgW="1053643" imgH="406224" progId="Equation.3">
                    <p:embed/>
                  </p:oleObj>
                </mc:Choice>
                <mc:Fallback>
                  <p:oleObj name="Equation" r:id="rId9" imgW="1053643" imgH="406224" progId="Equation.3">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 y="2432"/>
                          <a:ext cx="1724" cy="598"/>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40326" name="Group 38"/>
          <p:cNvGrpSpPr>
            <a:grpSpLocks/>
          </p:cNvGrpSpPr>
          <p:nvPr/>
        </p:nvGrpSpPr>
        <p:grpSpPr bwMode="auto">
          <a:xfrm>
            <a:off x="4798641" y="4104923"/>
            <a:ext cx="1379537" cy="755650"/>
            <a:chOff x="385" y="3346"/>
            <a:chExt cx="1044" cy="635"/>
          </a:xfrm>
        </p:grpSpPr>
        <p:grpSp>
          <p:nvGrpSpPr>
            <p:cNvPr id="55319" name="Group 32"/>
            <p:cNvGrpSpPr>
              <a:grpSpLocks/>
            </p:cNvGrpSpPr>
            <p:nvPr/>
          </p:nvGrpSpPr>
          <p:grpSpPr bwMode="auto">
            <a:xfrm>
              <a:off x="385" y="3430"/>
              <a:ext cx="1044" cy="476"/>
              <a:chOff x="1450" y="7"/>
              <a:chExt cx="3039" cy="401"/>
            </a:xfrm>
          </p:grpSpPr>
          <p:sp>
            <p:nvSpPr>
              <p:cNvPr id="55321"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22"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23"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24"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55320" name="Object 44"/>
            <p:cNvGraphicFramePr>
              <a:graphicFrameLocks noChangeAspect="1"/>
            </p:cNvGraphicFramePr>
            <p:nvPr/>
          </p:nvGraphicFramePr>
          <p:xfrm>
            <a:off x="528" y="3346"/>
            <a:ext cx="750" cy="635"/>
          </p:xfrm>
          <a:graphic>
            <a:graphicData uri="http://schemas.openxmlformats.org/presentationml/2006/ole">
              <mc:AlternateContent xmlns:mc="http://schemas.openxmlformats.org/markup-compatibility/2006">
                <mc:Choice xmlns:v="urn:schemas-microsoft-com:vml" Requires="v">
                  <p:oleObj spid="_x0000_s55395" name="公式" r:id="rId11" imgW="558558" imgH="304668" progId="Equation.3">
                    <p:embed/>
                  </p:oleObj>
                </mc:Choice>
                <mc:Fallback>
                  <p:oleObj name="公式" r:id="rId11" imgW="558558" imgH="304668" progId="Equation.3">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 y="3346"/>
                          <a:ext cx="750" cy="635"/>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40340" name="Group 52"/>
          <p:cNvGrpSpPr>
            <a:grpSpLocks/>
          </p:cNvGrpSpPr>
          <p:nvPr/>
        </p:nvGrpSpPr>
        <p:grpSpPr bwMode="auto">
          <a:xfrm>
            <a:off x="5447928" y="3161948"/>
            <a:ext cx="2592388" cy="869950"/>
            <a:chOff x="3288" y="2659"/>
            <a:chExt cx="1633" cy="548"/>
          </a:xfrm>
        </p:grpSpPr>
        <p:grpSp>
          <p:nvGrpSpPr>
            <p:cNvPr id="55313" name="Group 32"/>
            <p:cNvGrpSpPr>
              <a:grpSpLocks/>
            </p:cNvGrpSpPr>
            <p:nvPr/>
          </p:nvGrpSpPr>
          <p:grpSpPr bwMode="auto">
            <a:xfrm>
              <a:off x="3288" y="2704"/>
              <a:ext cx="1633" cy="476"/>
              <a:chOff x="1450" y="7"/>
              <a:chExt cx="3039" cy="401"/>
            </a:xfrm>
          </p:grpSpPr>
          <p:sp>
            <p:nvSpPr>
              <p:cNvPr id="55315"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16"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17"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18"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55314" name="Object 58"/>
            <p:cNvGraphicFramePr>
              <a:graphicFrameLocks noChangeAspect="1"/>
            </p:cNvGraphicFramePr>
            <p:nvPr/>
          </p:nvGraphicFramePr>
          <p:xfrm>
            <a:off x="3379" y="2659"/>
            <a:ext cx="1479" cy="548"/>
          </p:xfrm>
          <a:graphic>
            <a:graphicData uri="http://schemas.openxmlformats.org/presentationml/2006/ole">
              <mc:AlternateContent xmlns:mc="http://schemas.openxmlformats.org/markup-compatibility/2006">
                <mc:Choice xmlns:v="urn:schemas-microsoft-com:vml" Requires="v">
                  <p:oleObj spid="_x0000_s55396" name="公式" r:id="rId13" imgW="926698" imgH="406224" progId="Equation.3">
                    <p:embed/>
                  </p:oleObj>
                </mc:Choice>
                <mc:Fallback>
                  <p:oleObj name="公式" r:id="rId13" imgW="926698" imgH="406224" progId="Equation.3">
                    <p:embed/>
                    <p:pic>
                      <p:nvPicPr>
                        <p:cNvPr id="0" name="Object 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79" y="2659"/>
                          <a:ext cx="1479" cy="5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0347" name="Text Box 59"/>
          <p:cNvSpPr txBox="1">
            <a:spLocks noChangeArrowheads="1"/>
          </p:cNvSpPr>
          <p:nvPr/>
        </p:nvSpPr>
        <p:spPr bwMode="auto">
          <a:xfrm>
            <a:off x="2207568" y="6396335"/>
            <a:ext cx="9480376" cy="461665"/>
          </a:xfrm>
          <a:prstGeom prst="rect">
            <a:avLst/>
          </a:prstGeom>
          <a:gradFill rotWithShape="0">
            <a:gsLst>
              <a:gs pos="0">
                <a:srgbClr val="CC99FF"/>
              </a:gs>
              <a:gs pos="50000">
                <a:schemeClr val="bg1"/>
              </a:gs>
              <a:gs pos="100000">
                <a:srgbClr val="CC99FF"/>
              </a:gs>
            </a:gsLst>
            <a:lin ang="5400000" scaled="1"/>
          </a:gradFill>
          <a:ln w="95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defRPr/>
            </a:pPr>
            <a:r>
              <a:rPr lang="zh-CN" altLang="en-US" dirty="0" smtClean="0">
                <a:solidFill>
                  <a:srgbClr val="0000FF"/>
                </a:solidFill>
                <a:latin typeface="幼圆" panose="02010509060101010101" pitchFamily="49" charset="-122"/>
                <a:ea typeface="幼圆" panose="02010509060101010101" pitchFamily="49" charset="-122"/>
              </a:rPr>
              <a:t>作业</a:t>
            </a:r>
            <a:r>
              <a:rPr lang="en-US" altLang="zh-CN" dirty="0" smtClean="0">
                <a:solidFill>
                  <a:srgbClr val="0000FF"/>
                </a:solidFill>
                <a:latin typeface="幼圆" panose="02010509060101010101" pitchFamily="49" charset="-122"/>
                <a:ea typeface="幼圆" panose="02010509060101010101" pitchFamily="49" charset="-122"/>
              </a:rPr>
              <a:t>P223</a:t>
            </a:r>
            <a:r>
              <a:rPr lang="zh-CN" altLang="en-US" dirty="0" smtClean="0">
                <a:solidFill>
                  <a:srgbClr val="0000FF"/>
                </a:solidFill>
                <a:latin typeface="幼圆" panose="02010509060101010101" pitchFamily="49" charset="-122"/>
                <a:ea typeface="幼圆" panose="02010509060101010101" pitchFamily="49" charset="-122"/>
              </a:rPr>
              <a:t>页：</a:t>
            </a:r>
            <a:r>
              <a:rPr lang="en-US" altLang="zh-CN" dirty="0" smtClean="0">
                <a:solidFill>
                  <a:srgbClr val="0000FF"/>
                </a:solidFill>
                <a:latin typeface="幼圆" panose="02010509060101010101" pitchFamily="49" charset="-122"/>
                <a:ea typeface="幼圆" panose="02010509060101010101" pitchFamily="49" charset="-122"/>
              </a:rPr>
              <a:t>1</a:t>
            </a:r>
            <a:r>
              <a:rPr lang="zh-CN" altLang="en-US" dirty="0" smtClean="0">
                <a:solidFill>
                  <a:srgbClr val="0000FF"/>
                </a:solidFill>
                <a:latin typeface="幼圆" panose="02010509060101010101" pitchFamily="49" charset="-122"/>
                <a:ea typeface="幼圆" panose="02010509060101010101" pitchFamily="49" charset="-122"/>
              </a:rPr>
              <a:t>题；</a:t>
            </a:r>
            <a:r>
              <a:rPr lang="en-US" altLang="zh-CN" dirty="0" smtClean="0">
                <a:solidFill>
                  <a:srgbClr val="0000FF"/>
                </a:solidFill>
                <a:latin typeface="幼圆" panose="02010509060101010101" pitchFamily="49" charset="-122"/>
                <a:ea typeface="幼圆" panose="02010509060101010101" pitchFamily="49" charset="-122"/>
              </a:rPr>
              <a:t>p227</a:t>
            </a:r>
            <a:r>
              <a:rPr lang="zh-CN" altLang="en-US" dirty="0" smtClean="0">
                <a:solidFill>
                  <a:srgbClr val="0000FF"/>
                </a:solidFill>
                <a:latin typeface="幼圆" panose="02010509060101010101" pitchFamily="49" charset="-122"/>
                <a:ea typeface="幼圆" panose="02010509060101010101" pitchFamily="49" charset="-122"/>
              </a:rPr>
              <a:t>页：</a:t>
            </a:r>
            <a:r>
              <a:rPr lang="en-US" altLang="zh-CN" dirty="0" smtClean="0">
                <a:solidFill>
                  <a:srgbClr val="0000FF"/>
                </a:solidFill>
                <a:latin typeface="幼圆" panose="02010509060101010101" pitchFamily="49" charset="-122"/>
                <a:ea typeface="幼圆" panose="02010509060101010101" pitchFamily="49" charset="-122"/>
              </a:rPr>
              <a:t>3</a:t>
            </a:r>
            <a:r>
              <a:rPr lang="zh-CN" altLang="en-US" dirty="0" smtClean="0">
                <a:solidFill>
                  <a:srgbClr val="0000FF"/>
                </a:solidFill>
                <a:latin typeface="幼圆" panose="02010509060101010101" pitchFamily="49" charset="-122"/>
                <a:ea typeface="幼圆" panose="02010509060101010101" pitchFamily="49" charset="-122"/>
              </a:rPr>
              <a:t>，</a:t>
            </a:r>
            <a:r>
              <a:rPr lang="en-US" altLang="zh-CN" dirty="0" smtClean="0">
                <a:solidFill>
                  <a:srgbClr val="0000FF"/>
                </a:solidFill>
                <a:latin typeface="幼圆" panose="02010509060101010101" pitchFamily="49" charset="-122"/>
                <a:ea typeface="幼圆" panose="02010509060101010101" pitchFamily="49" charset="-122"/>
              </a:rPr>
              <a:t>6</a:t>
            </a:r>
            <a:r>
              <a:rPr lang="zh-CN" altLang="en-US" dirty="0" smtClean="0">
                <a:solidFill>
                  <a:srgbClr val="0000FF"/>
                </a:solidFill>
                <a:latin typeface="幼圆" panose="02010509060101010101" pitchFamily="49" charset="-122"/>
                <a:ea typeface="幼圆" panose="02010509060101010101" pitchFamily="49" charset="-122"/>
              </a:rPr>
              <a:t>题；</a:t>
            </a:r>
            <a:r>
              <a:rPr lang="en-US" altLang="zh-CN" dirty="0" smtClean="0">
                <a:solidFill>
                  <a:srgbClr val="0000FF"/>
                </a:solidFill>
                <a:latin typeface="幼圆" panose="02010509060101010101" pitchFamily="49" charset="-122"/>
                <a:ea typeface="幼圆" panose="02010509060101010101" pitchFamily="49" charset="-122"/>
              </a:rPr>
              <a:t>p229</a:t>
            </a:r>
            <a:r>
              <a:rPr lang="zh-CN" altLang="en-US" dirty="0" smtClean="0">
                <a:solidFill>
                  <a:srgbClr val="0000FF"/>
                </a:solidFill>
                <a:latin typeface="幼圆" panose="02010509060101010101" pitchFamily="49" charset="-122"/>
                <a:ea typeface="幼圆" panose="02010509060101010101" pitchFamily="49" charset="-122"/>
              </a:rPr>
              <a:t>页：</a:t>
            </a:r>
            <a:r>
              <a:rPr lang="en-US" altLang="zh-CN" dirty="0" smtClean="0">
                <a:solidFill>
                  <a:srgbClr val="0000FF"/>
                </a:solidFill>
                <a:latin typeface="幼圆" panose="02010509060101010101" pitchFamily="49" charset="-122"/>
                <a:ea typeface="幼圆" panose="02010509060101010101" pitchFamily="49" charset="-122"/>
              </a:rPr>
              <a:t>3</a:t>
            </a:r>
            <a:r>
              <a:rPr lang="zh-CN" altLang="en-US" dirty="0" smtClean="0">
                <a:solidFill>
                  <a:srgbClr val="0000FF"/>
                </a:solidFill>
                <a:latin typeface="幼圆" panose="02010509060101010101" pitchFamily="49" charset="-122"/>
                <a:ea typeface="幼圆" panose="02010509060101010101" pitchFamily="49" charset="-122"/>
              </a:rPr>
              <a:t>，</a:t>
            </a:r>
            <a:r>
              <a:rPr lang="en-US" altLang="zh-CN" dirty="0" smtClean="0">
                <a:solidFill>
                  <a:srgbClr val="0000FF"/>
                </a:solidFill>
                <a:latin typeface="幼圆" panose="02010509060101010101" pitchFamily="49" charset="-122"/>
                <a:ea typeface="幼圆" panose="02010509060101010101" pitchFamily="49" charset="-122"/>
              </a:rPr>
              <a:t>6</a:t>
            </a:r>
            <a:r>
              <a:rPr lang="zh-CN" altLang="en-US" dirty="0" smtClean="0">
                <a:solidFill>
                  <a:srgbClr val="0000FF"/>
                </a:solidFill>
                <a:latin typeface="幼圆" panose="02010509060101010101" pitchFamily="49" charset="-122"/>
                <a:ea typeface="幼圆" panose="02010509060101010101" pitchFamily="49" charset="-122"/>
              </a:rPr>
              <a:t>题</a:t>
            </a:r>
            <a:r>
              <a:rPr lang="en-US" altLang="zh-CN" dirty="0" smtClean="0">
                <a:solidFill>
                  <a:srgbClr val="0000FF"/>
                </a:solidFill>
                <a:latin typeface="幼圆" panose="02010509060101010101" pitchFamily="49" charset="-122"/>
                <a:ea typeface="幼圆" panose="02010509060101010101" pitchFamily="49" charset="-122"/>
              </a:rPr>
              <a:t> </a:t>
            </a:r>
            <a:endParaRPr lang="en-US" altLang="zh-CN" dirty="0">
              <a:solidFill>
                <a:srgbClr val="0000FF"/>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291"/>
                                        </p:tgtEl>
                                        <p:attrNameLst>
                                          <p:attrName>style.visibility</p:attrName>
                                        </p:attrNameLst>
                                      </p:cBhvr>
                                      <p:to>
                                        <p:strVal val="visible"/>
                                      </p:to>
                                    </p:set>
                                    <p:animEffect transition="in" filter="wipe(left)">
                                      <p:cBhvr>
                                        <p:cTn id="7" dur="500"/>
                                        <p:tgtEl>
                                          <p:spTgt spid="140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92"/>
                                        </p:tgtEl>
                                        <p:attrNameLst>
                                          <p:attrName>style.visibility</p:attrName>
                                        </p:attrNameLst>
                                      </p:cBhvr>
                                      <p:to>
                                        <p:strVal val="visible"/>
                                      </p:to>
                                    </p:set>
                                    <p:animEffect transition="in" filter="wipe(left)">
                                      <p:cBhvr>
                                        <p:cTn id="12" dur="500"/>
                                        <p:tgtEl>
                                          <p:spTgt spid="1402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0294"/>
                                        </p:tgtEl>
                                        <p:attrNameLst>
                                          <p:attrName>style.visibility</p:attrName>
                                        </p:attrNameLst>
                                      </p:cBhvr>
                                      <p:to>
                                        <p:strVal val="visible"/>
                                      </p:to>
                                    </p:set>
                                    <p:animEffect transition="in" filter="wipe(left)">
                                      <p:cBhvr>
                                        <p:cTn id="17" dur="500"/>
                                        <p:tgtEl>
                                          <p:spTgt spid="1402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0312"/>
                                        </p:tgtEl>
                                        <p:attrNameLst>
                                          <p:attrName>style.visibility</p:attrName>
                                        </p:attrNameLst>
                                      </p:cBhvr>
                                      <p:to>
                                        <p:strVal val="visible"/>
                                      </p:to>
                                    </p:set>
                                    <p:animEffect transition="in" filter="wipe(left)">
                                      <p:cBhvr>
                                        <p:cTn id="22" dur="500"/>
                                        <p:tgtEl>
                                          <p:spTgt spid="1403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0295"/>
                                        </p:tgtEl>
                                        <p:attrNameLst>
                                          <p:attrName>style.visibility</p:attrName>
                                        </p:attrNameLst>
                                      </p:cBhvr>
                                      <p:to>
                                        <p:strVal val="visible"/>
                                      </p:to>
                                    </p:set>
                                    <p:animEffect transition="in" filter="wipe(left)">
                                      <p:cBhvr>
                                        <p:cTn id="27" dur="500"/>
                                        <p:tgtEl>
                                          <p:spTgt spid="1402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0296"/>
                                        </p:tgtEl>
                                        <p:attrNameLst>
                                          <p:attrName>style.visibility</p:attrName>
                                        </p:attrNameLst>
                                      </p:cBhvr>
                                      <p:to>
                                        <p:strVal val="visible"/>
                                      </p:to>
                                    </p:set>
                                    <p:animEffect transition="in" filter="wipe(left)">
                                      <p:cBhvr>
                                        <p:cTn id="32" dur="500"/>
                                        <p:tgtEl>
                                          <p:spTgt spid="1402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0299"/>
                                        </p:tgtEl>
                                        <p:attrNameLst>
                                          <p:attrName>style.visibility</p:attrName>
                                        </p:attrNameLst>
                                      </p:cBhvr>
                                      <p:to>
                                        <p:strVal val="visible"/>
                                      </p:to>
                                    </p:set>
                                    <p:animEffect transition="in" filter="wipe(left)">
                                      <p:cBhvr>
                                        <p:cTn id="37" dur="500"/>
                                        <p:tgtEl>
                                          <p:spTgt spid="1402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0319"/>
                                        </p:tgtEl>
                                        <p:attrNameLst>
                                          <p:attrName>style.visibility</p:attrName>
                                        </p:attrNameLst>
                                      </p:cBhvr>
                                      <p:to>
                                        <p:strVal val="visible"/>
                                      </p:to>
                                    </p:set>
                                    <p:animEffect transition="in" filter="wipe(left)">
                                      <p:cBhvr>
                                        <p:cTn id="42" dur="500"/>
                                        <p:tgtEl>
                                          <p:spTgt spid="1403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0304"/>
                                        </p:tgtEl>
                                        <p:attrNameLst>
                                          <p:attrName>style.visibility</p:attrName>
                                        </p:attrNameLst>
                                      </p:cBhvr>
                                      <p:to>
                                        <p:strVal val="visible"/>
                                      </p:to>
                                    </p:set>
                                    <p:animEffect transition="in" filter="wipe(left)">
                                      <p:cBhvr>
                                        <p:cTn id="47" dur="500"/>
                                        <p:tgtEl>
                                          <p:spTgt spid="1403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40340"/>
                                        </p:tgtEl>
                                        <p:attrNameLst>
                                          <p:attrName>style.visibility</p:attrName>
                                        </p:attrNameLst>
                                      </p:cBhvr>
                                      <p:to>
                                        <p:strVal val="visible"/>
                                      </p:to>
                                    </p:set>
                                    <p:animEffect transition="in" filter="wipe(left)">
                                      <p:cBhvr>
                                        <p:cTn id="52" dur="500"/>
                                        <p:tgtEl>
                                          <p:spTgt spid="14034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0301"/>
                                        </p:tgtEl>
                                        <p:attrNameLst>
                                          <p:attrName>style.visibility</p:attrName>
                                        </p:attrNameLst>
                                      </p:cBhvr>
                                      <p:to>
                                        <p:strVal val="visible"/>
                                      </p:to>
                                    </p:set>
                                    <p:animEffect transition="in" filter="wipe(left)">
                                      <p:cBhvr>
                                        <p:cTn id="57" dur="500"/>
                                        <p:tgtEl>
                                          <p:spTgt spid="14030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40326"/>
                                        </p:tgtEl>
                                        <p:attrNameLst>
                                          <p:attrName>style.visibility</p:attrName>
                                        </p:attrNameLst>
                                      </p:cBhvr>
                                      <p:to>
                                        <p:strVal val="visible"/>
                                      </p:to>
                                    </p:set>
                                    <p:animEffect transition="in" filter="wipe(left)">
                                      <p:cBhvr>
                                        <p:cTn id="62" dur="500"/>
                                        <p:tgtEl>
                                          <p:spTgt spid="14032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0302"/>
                                        </p:tgtEl>
                                        <p:attrNameLst>
                                          <p:attrName>style.visibility</p:attrName>
                                        </p:attrNameLst>
                                      </p:cBhvr>
                                      <p:to>
                                        <p:strVal val="visible"/>
                                      </p:to>
                                    </p:set>
                                    <p:animEffect transition="in" filter="wipe(left)">
                                      <p:cBhvr>
                                        <p:cTn id="67" dur="500"/>
                                        <p:tgtEl>
                                          <p:spTgt spid="14030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40305"/>
                                        </p:tgtEl>
                                        <p:attrNameLst>
                                          <p:attrName>style.visibility</p:attrName>
                                        </p:attrNameLst>
                                      </p:cBhvr>
                                      <p:to>
                                        <p:strVal val="visible"/>
                                      </p:to>
                                    </p:set>
                                    <p:animEffect transition="in" filter="wipe(left)">
                                      <p:cBhvr>
                                        <p:cTn id="72" dur="500"/>
                                        <p:tgtEl>
                                          <p:spTgt spid="14030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40347"/>
                                        </p:tgtEl>
                                        <p:attrNameLst>
                                          <p:attrName>style.visibility</p:attrName>
                                        </p:attrNameLst>
                                      </p:cBhvr>
                                      <p:to>
                                        <p:strVal val="visible"/>
                                      </p:to>
                                    </p:set>
                                    <p:animEffect transition="in" filter="wipe(left)">
                                      <p:cBhvr>
                                        <p:cTn id="77" dur="500"/>
                                        <p:tgtEl>
                                          <p:spTgt spid="140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autoUpdateAnimBg="0"/>
      <p:bldP spid="140292" grpId="0" autoUpdateAnimBg="0"/>
      <p:bldP spid="140294" grpId="0" autoUpdateAnimBg="0"/>
      <p:bldP spid="140296" grpId="0" autoUpdateAnimBg="0"/>
      <p:bldP spid="140299" grpId="0" autoUpdateAnimBg="0"/>
      <p:bldP spid="140301" grpId="0" autoUpdateAnimBg="0"/>
      <p:bldP spid="140302" grpId="0" autoUpdateAnimBg="0"/>
      <p:bldP spid="140304" grpId="0" autoUpdateAnimBg="0"/>
      <p:bldP spid="14034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ChangeArrowheads="1"/>
          </p:cNvSpPr>
          <p:nvPr/>
        </p:nvSpPr>
        <p:spPr bwMode="auto">
          <a:xfrm>
            <a:off x="263352" y="116632"/>
            <a:ext cx="211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rgbClr val="0000FF"/>
                </a:solidFill>
              </a:rPr>
              <a:t>一、热辐射</a:t>
            </a:r>
            <a:r>
              <a:rPr lang="en-US" altLang="zh-CN" dirty="0">
                <a:solidFill>
                  <a:srgbClr val="0000FF"/>
                </a:solidFill>
              </a:rPr>
              <a:t>:</a:t>
            </a:r>
          </a:p>
        </p:txBody>
      </p:sp>
      <p:sp>
        <p:nvSpPr>
          <p:cNvPr id="79876" name="Rectangle 4"/>
          <p:cNvSpPr>
            <a:spLocks noChangeArrowheads="1"/>
          </p:cNvSpPr>
          <p:nvPr/>
        </p:nvSpPr>
        <p:spPr bwMode="auto">
          <a:xfrm>
            <a:off x="695400" y="836712"/>
            <a:ext cx="173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dirty="0"/>
              <a:t>1</a:t>
            </a:r>
            <a:r>
              <a:rPr lang="zh-CN" altLang="en-US" dirty="0"/>
              <a:t>、 热辐射</a:t>
            </a:r>
            <a:r>
              <a:rPr lang="en-US" altLang="zh-CN" dirty="0"/>
              <a:t>:</a:t>
            </a:r>
          </a:p>
        </p:txBody>
      </p:sp>
      <p:sp>
        <p:nvSpPr>
          <p:cNvPr id="79877" name="Text Box 5"/>
          <p:cNvSpPr txBox="1">
            <a:spLocks noChangeArrowheads="1"/>
          </p:cNvSpPr>
          <p:nvPr/>
        </p:nvSpPr>
        <p:spPr bwMode="auto">
          <a:xfrm>
            <a:off x="2063552" y="1484784"/>
            <a:ext cx="62484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8004" tIns="39001" rIns="78004" bIns="39001">
            <a:spAutoFit/>
          </a:bodyPr>
          <a:lstStyle>
            <a:lvl1pPr defTabSz="781050">
              <a:defRPr kumimoji="1" sz="2400" b="1">
                <a:solidFill>
                  <a:schemeClr val="tx1"/>
                </a:solidFill>
                <a:latin typeface="Times New Roman" panose="02020603050405020304" pitchFamily="18" charset="0"/>
                <a:ea typeface="楷体_GB2312" pitchFamily="49" charset="-122"/>
              </a:defRPr>
            </a:lvl1pPr>
            <a:lvl2pPr marL="742950" indent="-285750" defTabSz="781050">
              <a:defRPr kumimoji="1" sz="2400" b="1">
                <a:solidFill>
                  <a:schemeClr val="tx1"/>
                </a:solidFill>
                <a:latin typeface="Times New Roman" panose="02020603050405020304" pitchFamily="18" charset="0"/>
                <a:ea typeface="楷体_GB2312" pitchFamily="49" charset="-122"/>
              </a:defRPr>
            </a:lvl2pPr>
            <a:lvl3pPr marL="1143000" indent="-228600" defTabSz="781050">
              <a:defRPr kumimoji="1" sz="2400" b="1">
                <a:solidFill>
                  <a:schemeClr val="tx1"/>
                </a:solidFill>
                <a:latin typeface="Times New Roman" panose="02020603050405020304" pitchFamily="18" charset="0"/>
                <a:ea typeface="楷体_GB2312" pitchFamily="49" charset="-122"/>
              </a:defRPr>
            </a:lvl3pPr>
            <a:lvl4pPr marL="1600200" indent="-228600" defTabSz="781050">
              <a:defRPr kumimoji="1" sz="2400" b="1">
                <a:solidFill>
                  <a:schemeClr val="tx1"/>
                </a:solidFill>
                <a:latin typeface="Times New Roman" panose="02020603050405020304" pitchFamily="18" charset="0"/>
                <a:ea typeface="楷体_GB2312" pitchFamily="49" charset="-122"/>
              </a:defRPr>
            </a:lvl4pPr>
            <a:lvl5pPr marL="2057400" indent="-228600" defTabSz="781050">
              <a:defRPr kumimoji="1" sz="2400" b="1">
                <a:solidFill>
                  <a:schemeClr val="tx1"/>
                </a:solidFill>
                <a:latin typeface="Times New Roman" panose="02020603050405020304" pitchFamily="18" charset="0"/>
                <a:ea typeface="楷体_GB2312" pitchFamily="49" charset="-122"/>
              </a:defRPr>
            </a:lvl5pPr>
            <a:lvl6pPr marL="25146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buFont typeface="Wingdings" panose="05000000000000000000" pitchFamily="2" charset="2"/>
              <a:buNone/>
            </a:pPr>
            <a:r>
              <a:rPr lang="zh-CN" altLang="en-US" dirty="0"/>
              <a:t>与温度（分子的热运动）有关的电磁辐射。</a:t>
            </a:r>
          </a:p>
        </p:txBody>
      </p:sp>
      <p:sp>
        <p:nvSpPr>
          <p:cNvPr id="79878" name="Text Box 6"/>
          <p:cNvSpPr txBox="1">
            <a:spLocks noChangeArrowheads="1"/>
          </p:cNvSpPr>
          <p:nvPr/>
        </p:nvSpPr>
        <p:spPr bwMode="auto">
          <a:xfrm>
            <a:off x="1451976" y="4616640"/>
            <a:ext cx="10441160" cy="448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8004" tIns="39001" rIns="78004" bIns="39001">
            <a:spAutoFit/>
          </a:bodyPr>
          <a:lstStyle>
            <a:lvl1pPr marL="457200" indent="-457200" defTabSz="781050">
              <a:defRPr kumimoji="1" sz="2400" b="1">
                <a:solidFill>
                  <a:schemeClr val="tx1"/>
                </a:solidFill>
                <a:latin typeface="Times New Roman" panose="02020603050405020304" pitchFamily="18" charset="0"/>
                <a:ea typeface="楷体_GB2312" pitchFamily="49" charset="-122"/>
              </a:defRPr>
            </a:lvl1pPr>
            <a:lvl2pPr marL="847725" indent="-457200" defTabSz="781050">
              <a:defRPr kumimoji="1" sz="2400" b="1">
                <a:solidFill>
                  <a:schemeClr val="tx1"/>
                </a:solidFill>
                <a:latin typeface="Times New Roman" panose="02020603050405020304" pitchFamily="18" charset="0"/>
                <a:ea typeface="楷体_GB2312" pitchFamily="49" charset="-122"/>
              </a:defRPr>
            </a:lvl2pPr>
            <a:lvl3pPr marL="1238250" indent="-457200" defTabSz="781050">
              <a:defRPr kumimoji="1" sz="2400" b="1">
                <a:solidFill>
                  <a:schemeClr val="tx1"/>
                </a:solidFill>
                <a:latin typeface="Times New Roman" panose="02020603050405020304" pitchFamily="18" charset="0"/>
                <a:ea typeface="楷体_GB2312" pitchFamily="49" charset="-122"/>
              </a:defRPr>
            </a:lvl3pPr>
            <a:lvl4pPr marL="1627188" indent="-457200" defTabSz="781050">
              <a:defRPr kumimoji="1" sz="2400" b="1">
                <a:solidFill>
                  <a:schemeClr val="tx1"/>
                </a:solidFill>
                <a:latin typeface="Times New Roman" panose="02020603050405020304" pitchFamily="18" charset="0"/>
                <a:ea typeface="楷体_GB2312" pitchFamily="49" charset="-122"/>
              </a:defRPr>
            </a:lvl4pPr>
            <a:lvl5pPr marL="2016125" indent="-457200" defTabSz="781050">
              <a:defRPr kumimoji="1" sz="2400" b="1">
                <a:solidFill>
                  <a:schemeClr val="tx1"/>
                </a:solidFill>
                <a:latin typeface="Times New Roman" panose="02020603050405020304" pitchFamily="18" charset="0"/>
                <a:ea typeface="楷体_GB2312" pitchFamily="49" charset="-122"/>
              </a:defRPr>
            </a:lvl5pPr>
            <a:lvl6pPr marL="2473325" indent="-4572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30525" indent="-4572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387725" indent="-4572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44925" indent="-4572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buFont typeface="Wingdings" panose="05000000000000000000" pitchFamily="2" charset="2"/>
              <a:buNone/>
            </a:pPr>
            <a:r>
              <a:rPr lang="zh-CN" altLang="en-US" dirty="0"/>
              <a:t>③当电磁波辐射到物体表面时，表面对于辐射能</a:t>
            </a:r>
            <a:r>
              <a:rPr lang="zh-CN" altLang="en-US" dirty="0" smtClean="0"/>
              <a:t>一部分吸收</a:t>
            </a:r>
            <a:r>
              <a:rPr lang="zh-CN" altLang="en-US" dirty="0"/>
              <a:t>，一部分反射。</a:t>
            </a:r>
          </a:p>
        </p:txBody>
      </p:sp>
      <p:sp>
        <p:nvSpPr>
          <p:cNvPr id="79879" name="Text Box 7"/>
          <p:cNvSpPr txBox="1">
            <a:spLocks noChangeArrowheads="1"/>
          </p:cNvSpPr>
          <p:nvPr/>
        </p:nvSpPr>
        <p:spPr bwMode="auto">
          <a:xfrm>
            <a:off x="740774" y="2132856"/>
            <a:ext cx="34067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004" tIns="39001" rIns="78004" bIns="39001">
            <a:spAutoFit/>
          </a:bodyPr>
          <a:lstStyle>
            <a:lvl1pPr defTabSz="781050">
              <a:defRPr kumimoji="1" sz="2400" b="1">
                <a:solidFill>
                  <a:schemeClr val="tx1"/>
                </a:solidFill>
                <a:latin typeface="Times New Roman" panose="02020603050405020304" pitchFamily="18" charset="0"/>
                <a:ea typeface="楷体_GB2312" pitchFamily="49" charset="-122"/>
              </a:defRPr>
            </a:lvl1pPr>
            <a:lvl2pPr marL="742950" indent="-285750" defTabSz="781050">
              <a:defRPr kumimoji="1" sz="2400" b="1">
                <a:solidFill>
                  <a:schemeClr val="tx1"/>
                </a:solidFill>
                <a:latin typeface="Times New Roman" panose="02020603050405020304" pitchFamily="18" charset="0"/>
                <a:ea typeface="楷体_GB2312" pitchFamily="49" charset="-122"/>
              </a:defRPr>
            </a:lvl2pPr>
            <a:lvl3pPr marL="1143000" indent="-228600" defTabSz="781050">
              <a:defRPr kumimoji="1" sz="2400" b="1">
                <a:solidFill>
                  <a:schemeClr val="tx1"/>
                </a:solidFill>
                <a:latin typeface="Times New Roman" panose="02020603050405020304" pitchFamily="18" charset="0"/>
                <a:ea typeface="楷体_GB2312" pitchFamily="49" charset="-122"/>
              </a:defRPr>
            </a:lvl3pPr>
            <a:lvl4pPr marL="1600200" indent="-228600" defTabSz="781050">
              <a:defRPr kumimoji="1" sz="2400" b="1">
                <a:solidFill>
                  <a:schemeClr val="tx1"/>
                </a:solidFill>
                <a:latin typeface="Times New Roman" panose="02020603050405020304" pitchFamily="18" charset="0"/>
                <a:ea typeface="楷体_GB2312" pitchFamily="49" charset="-122"/>
              </a:defRPr>
            </a:lvl4pPr>
            <a:lvl5pPr marL="2057400" indent="-228600" defTabSz="781050">
              <a:defRPr kumimoji="1" sz="2400" b="1">
                <a:solidFill>
                  <a:schemeClr val="tx1"/>
                </a:solidFill>
                <a:latin typeface="Times New Roman" panose="02020603050405020304" pitchFamily="18" charset="0"/>
                <a:ea typeface="楷体_GB2312" pitchFamily="49" charset="-122"/>
              </a:defRPr>
            </a:lvl5pPr>
            <a:lvl6pPr marL="25146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buFont typeface="Wingdings" panose="05000000000000000000" pitchFamily="2" charset="2"/>
              <a:buNone/>
            </a:pPr>
            <a:r>
              <a:rPr lang="en-US" altLang="zh-CN" dirty="0"/>
              <a:t>2</a:t>
            </a:r>
            <a:r>
              <a:rPr lang="zh-CN" altLang="en-US" dirty="0"/>
              <a:t>、热辐射的实验结论：</a:t>
            </a:r>
          </a:p>
        </p:txBody>
      </p:sp>
      <p:sp>
        <p:nvSpPr>
          <p:cNvPr id="79880" name="Rectangle 8"/>
          <p:cNvSpPr>
            <a:spLocks noChangeArrowheads="1"/>
          </p:cNvSpPr>
          <p:nvPr/>
        </p:nvSpPr>
        <p:spPr bwMode="auto">
          <a:xfrm>
            <a:off x="1415480" y="2708920"/>
            <a:ext cx="5775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① 任何物体在任何温度下都辐射电磁波；</a:t>
            </a:r>
          </a:p>
        </p:txBody>
      </p:sp>
      <p:sp>
        <p:nvSpPr>
          <p:cNvPr id="79881" name="Rectangle 9"/>
          <p:cNvSpPr>
            <a:spLocks noChangeArrowheads="1"/>
          </p:cNvSpPr>
          <p:nvPr/>
        </p:nvSpPr>
        <p:spPr bwMode="auto">
          <a:xfrm>
            <a:off x="1415480" y="3429000"/>
            <a:ext cx="792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b="1">
                <a:solidFill>
                  <a:schemeClr val="tx1"/>
                </a:solidFill>
                <a:latin typeface="Times New Roman" panose="02020603050405020304" pitchFamily="18" charset="0"/>
                <a:ea typeface="楷体_GB2312" pitchFamily="49" charset="-122"/>
              </a:defRPr>
            </a:lvl1pPr>
            <a:lvl2pPr marL="914400" indent="-457200">
              <a:defRPr kumimoji="1" sz="2400" b="1">
                <a:solidFill>
                  <a:schemeClr val="tx1"/>
                </a:solidFill>
                <a:latin typeface="Times New Roman" panose="02020603050405020304" pitchFamily="18" charset="0"/>
                <a:ea typeface="楷体_GB2312" pitchFamily="49" charset="-122"/>
              </a:defRPr>
            </a:lvl2pPr>
            <a:lvl3pPr marL="1371600" indent="-457200">
              <a:defRPr kumimoji="1" sz="2400" b="1">
                <a:solidFill>
                  <a:schemeClr val="tx1"/>
                </a:solidFill>
                <a:latin typeface="Times New Roman" panose="02020603050405020304" pitchFamily="18" charset="0"/>
                <a:ea typeface="楷体_GB2312" pitchFamily="49" charset="-122"/>
              </a:defRPr>
            </a:lvl3pPr>
            <a:lvl4pPr marL="1828800" indent="-457200">
              <a:defRPr kumimoji="1" sz="2400" b="1">
                <a:solidFill>
                  <a:schemeClr val="tx1"/>
                </a:solidFill>
                <a:latin typeface="Times New Roman" panose="02020603050405020304" pitchFamily="18" charset="0"/>
                <a:ea typeface="楷体_GB2312" pitchFamily="49" charset="-122"/>
              </a:defRPr>
            </a:lvl4pPr>
            <a:lvl5pPr marL="2286000" indent="-457200">
              <a:defRPr kumimoji="1" sz="2400" b="1">
                <a:solidFill>
                  <a:schemeClr val="tx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buFont typeface="Wingdings" panose="05000000000000000000" pitchFamily="2" charset="2"/>
              <a:buNone/>
            </a:pPr>
            <a:r>
              <a:rPr lang="zh-CN" altLang="en-US" dirty="0"/>
              <a:t>② 辐射电磁波的能量及能量按波长的分布均与温度有关；</a:t>
            </a:r>
          </a:p>
        </p:txBody>
      </p:sp>
      <p:sp>
        <p:nvSpPr>
          <p:cNvPr id="79882" name="Text Box 10"/>
          <p:cNvSpPr txBox="1">
            <a:spLocks noChangeArrowheads="1"/>
          </p:cNvSpPr>
          <p:nvPr/>
        </p:nvSpPr>
        <p:spPr bwMode="auto">
          <a:xfrm>
            <a:off x="1991544" y="3933056"/>
            <a:ext cx="7272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随着温度的升高，热辐射由</a:t>
            </a:r>
            <a:r>
              <a:rPr lang="zh-CN" altLang="en-US" dirty="0">
                <a:solidFill>
                  <a:srgbClr val="FF0000"/>
                </a:solidFill>
              </a:rPr>
              <a:t>红外</a:t>
            </a:r>
            <a:r>
              <a:rPr lang="zh-CN" altLang="en-US" dirty="0">
                <a:solidFill>
                  <a:srgbClr val="FF0000"/>
                </a:solidFill>
                <a:ea typeface="Batang" panose="02030600000101010101" pitchFamily="18" charset="-127"/>
              </a:rPr>
              <a:t>→</a:t>
            </a:r>
            <a:r>
              <a:rPr lang="zh-CN" altLang="en-US" dirty="0">
                <a:solidFill>
                  <a:srgbClr val="FF0000"/>
                </a:solidFill>
              </a:rPr>
              <a:t>可见</a:t>
            </a:r>
            <a:r>
              <a:rPr lang="zh-CN" altLang="en-US" dirty="0">
                <a:solidFill>
                  <a:srgbClr val="FF0000"/>
                </a:solidFill>
                <a:ea typeface="Batang" panose="02030600000101010101" pitchFamily="18" charset="-127"/>
              </a:rPr>
              <a:t>→</a:t>
            </a:r>
            <a:r>
              <a:rPr lang="zh-CN" altLang="en-US" dirty="0">
                <a:solidFill>
                  <a:srgbClr val="FF0000"/>
                </a:solidFill>
              </a:rPr>
              <a:t>紫外</a:t>
            </a:r>
            <a:r>
              <a:rPr lang="zh-CN" altLang="en-US" dirty="0"/>
              <a:t>。</a:t>
            </a:r>
          </a:p>
        </p:txBody>
      </p:sp>
      <p:sp>
        <p:nvSpPr>
          <p:cNvPr id="79883" name="Rectangle 11"/>
          <p:cNvSpPr>
            <a:spLocks noChangeArrowheads="1"/>
          </p:cNvSpPr>
          <p:nvPr/>
        </p:nvSpPr>
        <p:spPr bwMode="auto">
          <a:xfrm>
            <a:off x="2567608" y="5517232"/>
            <a:ext cx="631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实验表明：好的辐射体同时也是好的吸收体。</a:t>
            </a:r>
          </a:p>
        </p:txBody>
      </p:sp>
      <p:pic>
        <p:nvPicPr>
          <p:cNvPr id="2" name="图片 1"/>
          <p:cNvPicPr>
            <a:picLocks noChangeAspect="1"/>
          </p:cNvPicPr>
          <p:nvPr/>
        </p:nvPicPr>
        <p:blipFill>
          <a:blip r:embed="rId3"/>
          <a:stretch>
            <a:fillRect/>
          </a:stretch>
        </p:blipFill>
        <p:spPr>
          <a:xfrm>
            <a:off x="8904312" y="764704"/>
            <a:ext cx="3190875" cy="2628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wipe(left)">
                                      <p:cBhvr>
                                        <p:cTn id="7" dur="500"/>
                                        <p:tgtEl>
                                          <p:spTgt spid="79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6">
                                            <p:txEl>
                                              <p:pRg st="0" end="0"/>
                                            </p:txEl>
                                          </p:spTgt>
                                        </p:tgtEl>
                                        <p:attrNameLst>
                                          <p:attrName>style.visibility</p:attrName>
                                        </p:attrNameLst>
                                      </p:cBhvr>
                                      <p:to>
                                        <p:strVal val="visible"/>
                                      </p:to>
                                    </p:set>
                                    <p:animEffect transition="in" filter="wipe(left)">
                                      <p:cBhvr>
                                        <p:cTn id="12" dur="500"/>
                                        <p:tgtEl>
                                          <p:spTgt spid="798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877">
                                            <p:txEl>
                                              <p:pRg st="0" end="0"/>
                                            </p:txEl>
                                          </p:spTgt>
                                        </p:tgtEl>
                                        <p:attrNameLst>
                                          <p:attrName>style.visibility</p:attrName>
                                        </p:attrNameLst>
                                      </p:cBhvr>
                                      <p:to>
                                        <p:strVal val="visible"/>
                                      </p:to>
                                    </p:set>
                                    <p:animEffect transition="in" filter="wipe(left)">
                                      <p:cBhvr>
                                        <p:cTn id="17" dur="500"/>
                                        <p:tgtEl>
                                          <p:spTgt spid="7987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879">
                                            <p:txEl>
                                              <p:pRg st="0" end="0"/>
                                            </p:txEl>
                                          </p:spTgt>
                                        </p:tgtEl>
                                        <p:attrNameLst>
                                          <p:attrName>style.visibility</p:attrName>
                                        </p:attrNameLst>
                                      </p:cBhvr>
                                      <p:to>
                                        <p:strVal val="visible"/>
                                      </p:to>
                                    </p:set>
                                    <p:animEffect transition="in" filter="wipe(left)">
                                      <p:cBhvr>
                                        <p:cTn id="22" dur="500"/>
                                        <p:tgtEl>
                                          <p:spTgt spid="7987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880">
                                            <p:txEl>
                                              <p:pRg st="0" end="0"/>
                                            </p:txEl>
                                          </p:spTgt>
                                        </p:tgtEl>
                                        <p:attrNameLst>
                                          <p:attrName>style.visibility</p:attrName>
                                        </p:attrNameLst>
                                      </p:cBhvr>
                                      <p:to>
                                        <p:strVal val="visible"/>
                                      </p:to>
                                    </p:set>
                                    <p:animEffect transition="in" filter="wipe(left)">
                                      <p:cBhvr>
                                        <p:cTn id="27" dur="500"/>
                                        <p:tgtEl>
                                          <p:spTgt spid="79880">
                                            <p:txEl>
                                              <p:pRg st="0" end="0"/>
                                            </p:txEl>
                                          </p:spTgt>
                                        </p:tgtEl>
                                      </p:cBhvr>
                                    </p:animEffect>
                                  </p:childTnLst>
                                </p:cTn>
                              </p:par>
                            </p:childTnLst>
                          </p:cTn>
                        </p:par>
                        <p:par>
                          <p:cTn id="28" fill="hold" nodeType="withGroup">
                            <p:stCondLst>
                              <p:cond delay="500"/>
                            </p:stCondLst>
                            <p:childTnLst>
                              <p:par>
                                <p:cTn id="29" presetID="42"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9881">
                                            <p:txEl>
                                              <p:pRg st="0" end="0"/>
                                            </p:txEl>
                                          </p:spTgt>
                                        </p:tgtEl>
                                        <p:attrNameLst>
                                          <p:attrName>style.visibility</p:attrName>
                                        </p:attrNameLst>
                                      </p:cBhvr>
                                      <p:to>
                                        <p:strVal val="visible"/>
                                      </p:to>
                                    </p:set>
                                    <p:animEffect transition="in" filter="wipe(left)">
                                      <p:cBhvr>
                                        <p:cTn id="38" dur="500"/>
                                        <p:tgtEl>
                                          <p:spTgt spid="79881">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9882">
                                            <p:txEl>
                                              <p:pRg st="0" end="0"/>
                                            </p:txEl>
                                          </p:spTgt>
                                        </p:tgtEl>
                                        <p:attrNameLst>
                                          <p:attrName>style.visibility</p:attrName>
                                        </p:attrNameLst>
                                      </p:cBhvr>
                                      <p:to>
                                        <p:strVal val="visible"/>
                                      </p:to>
                                    </p:set>
                                    <p:animEffect transition="in" filter="wipe(left)">
                                      <p:cBhvr>
                                        <p:cTn id="43" dur="500"/>
                                        <p:tgtEl>
                                          <p:spTgt spid="79882">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9878">
                                            <p:txEl>
                                              <p:pRg st="0" end="0"/>
                                            </p:txEl>
                                          </p:spTgt>
                                        </p:tgtEl>
                                        <p:attrNameLst>
                                          <p:attrName>style.visibility</p:attrName>
                                        </p:attrNameLst>
                                      </p:cBhvr>
                                      <p:to>
                                        <p:strVal val="visible"/>
                                      </p:to>
                                    </p:set>
                                    <p:animEffect transition="in" filter="wipe(left)">
                                      <p:cBhvr>
                                        <p:cTn id="48" dur="500"/>
                                        <p:tgtEl>
                                          <p:spTgt spid="7987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9883">
                                            <p:txEl>
                                              <p:pRg st="0" end="0"/>
                                            </p:txEl>
                                          </p:spTgt>
                                        </p:tgtEl>
                                        <p:attrNameLst>
                                          <p:attrName>style.visibility</p:attrName>
                                        </p:attrNameLst>
                                      </p:cBhvr>
                                      <p:to>
                                        <p:strVal val="visible"/>
                                      </p:to>
                                    </p:set>
                                    <p:animEffect transition="in" filter="wipe(left)">
                                      <p:cBhvr>
                                        <p:cTn id="53" dur="500"/>
                                        <p:tgtEl>
                                          <p:spTgt spid="798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P spid="79876" grpId="0" build="p" autoUpdateAnimBg="0"/>
      <p:bldP spid="79877" grpId="0" build="p" autoUpdateAnimBg="0"/>
      <p:bldP spid="79878" grpId="0" build="p" autoUpdateAnimBg="0"/>
      <p:bldP spid="79879" grpId="0" build="p" autoUpdateAnimBg="0"/>
      <p:bldP spid="79880" grpId="0" build="p" autoUpdateAnimBg="0"/>
      <p:bldP spid="79881" grpId="0" build="p" autoUpdateAnimBg="0"/>
      <p:bldP spid="79882" grpId="0" build="p" autoUpdateAnimBg="0"/>
      <p:bldP spid="7988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623392" y="2924944"/>
            <a:ext cx="1108923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solidFill>
                  <a:srgbClr val="0000FF"/>
                </a:solidFill>
              </a:rPr>
              <a:t>辐射出射度：</a:t>
            </a:r>
            <a:r>
              <a:rPr lang="zh-CN" altLang="en-US" dirty="0"/>
              <a:t>在一定温度下</a:t>
            </a:r>
            <a:r>
              <a:rPr lang="en-US" altLang="zh-CN" dirty="0"/>
              <a:t>,</a:t>
            </a:r>
            <a:r>
              <a:rPr lang="zh-CN" altLang="en-US" dirty="0"/>
              <a:t>单位时间内物体单位面积上</a:t>
            </a:r>
            <a:r>
              <a:rPr lang="zh-CN" altLang="en-US" dirty="0" smtClean="0"/>
              <a:t>辐射</a:t>
            </a:r>
            <a:r>
              <a:rPr lang="zh-CN" altLang="en-US" dirty="0"/>
              <a:t>的各种波长电磁波的总能量。 </a:t>
            </a:r>
            <a:r>
              <a:rPr lang="zh-CN" altLang="en-US" dirty="0">
                <a:solidFill>
                  <a:srgbClr val="0000FF"/>
                </a:solidFill>
              </a:rPr>
              <a:t>（发射本领）</a:t>
            </a:r>
          </a:p>
        </p:txBody>
      </p:sp>
      <p:graphicFrame>
        <p:nvGraphicFramePr>
          <p:cNvPr id="114691" name="Object 3"/>
          <p:cNvGraphicFramePr>
            <a:graphicFrameLocks noChangeAspect="1"/>
          </p:cNvGraphicFramePr>
          <p:nvPr>
            <p:extLst>
              <p:ext uri="{D42A27DB-BD31-4B8C-83A1-F6EECF244321}">
                <p14:modId xmlns:p14="http://schemas.microsoft.com/office/powerpoint/2010/main" val="4183493599"/>
              </p:ext>
            </p:extLst>
          </p:nvPr>
        </p:nvGraphicFramePr>
        <p:xfrm>
          <a:off x="4511824" y="3789040"/>
          <a:ext cx="3717925" cy="685800"/>
        </p:xfrm>
        <a:graphic>
          <a:graphicData uri="http://schemas.openxmlformats.org/presentationml/2006/ole">
            <mc:AlternateContent xmlns:mc="http://schemas.openxmlformats.org/markup-compatibility/2006">
              <mc:Choice xmlns:v="urn:schemas-microsoft-com:vml" Requires="v">
                <p:oleObj spid="_x0000_s22585" name="公式" r:id="rId3" imgW="1422400" imgH="330200" progId="Equation.3">
                  <p:embed/>
                </p:oleObj>
              </mc:Choice>
              <mc:Fallback>
                <p:oleObj name="公式" r:id="rId3" imgW="1422400" imgH="330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824" y="3789040"/>
                        <a:ext cx="3717925" cy="685800"/>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2" name="Text Box 4"/>
          <p:cNvSpPr txBox="1">
            <a:spLocks noChangeArrowheads="1"/>
          </p:cNvSpPr>
          <p:nvPr/>
        </p:nvSpPr>
        <p:spPr bwMode="auto">
          <a:xfrm>
            <a:off x="119336" y="116632"/>
            <a:ext cx="45212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8004" tIns="39001" rIns="78004" bIns="39001">
            <a:spAutoFit/>
          </a:bodyPr>
          <a:lstStyle>
            <a:lvl1pPr defTabSz="781050">
              <a:defRPr kumimoji="1" sz="2400" b="1">
                <a:solidFill>
                  <a:schemeClr val="tx1"/>
                </a:solidFill>
                <a:latin typeface="Times New Roman" panose="02020603050405020304" pitchFamily="18" charset="0"/>
                <a:ea typeface="楷体_GB2312" pitchFamily="49" charset="-122"/>
              </a:defRPr>
            </a:lvl1pPr>
            <a:lvl2pPr marL="742950" indent="-285750" defTabSz="781050">
              <a:defRPr kumimoji="1" sz="2400" b="1">
                <a:solidFill>
                  <a:schemeClr val="tx1"/>
                </a:solidFill>
                <a:latin typeface="Times New Roman" panose="02020603050405020304" pitchFamily="18" charset="0"/>
                <a:ea typeface="楷体_GB2312" pitchFamily="49" charset="-122"/>
              </a:defRPr>
            </a:lvl2pPr>
            <a:lvl3pPr marL="1143000" indent="-228600" defTabSz="781050">
              <a:defRPr kumimoji="1" sz="2400" b="1">
                <a:solidFill>
                  <a:schemeClr val="tx1"/>
                </a:solidFill>
                <a:latin typeface="Times New Roman" panose="02020603050405020304" pitchFamily="18" charset="0"/>
                <a:ea typeface="楷体_GB2312" pitchFamily="49" charset="-122"/>
              </a:defRPr>
            </a:lvl3pPr>
            <a:lvl4pPr marL="1600200" indent="-228600" defTabSz="781050">
              <a:defRPr kumimoji="1" sz="2400" b="1">
                <a:solidFill>
                  <a:schemeClr val="tx1"/>
                </a:solidFill>
                <a:latin typeface="Times New Roman" panose="02020603050405020304" pitchFamily="18" charset="0"/>
                <a:ea typeface="楷体_GB2312" pitchFamily="49" charset="-122"/>
              </a:defRPr>
            </a:lvl4pPr>
            <a:lvl5pPr marL="2057400" indent="-228600" defTabSz="781050">
              <a:defRPr kumimoji="1" sz="2400" b="1">
                <a:solidFill>
                  <a:schemeClr val="tx1"/>
                </a:solidFill>
                <a:latin typeface="Times New Roman" panose="02020603050405020304" pitchFamily="18" charset="0"/>
                <a:ea typeface="楷体_GB2312" pitchFamily="49" charset="-122"/>
              </a:defRPr>
            </a:lvl5pPr>
            <a:lvl6pPr marL="25146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buFont typeface="Wingdings" panose="05000000000000000000" pitchFamily="2" charset="2"/>
              <a:buNone/>
            </a:pPr>
            <a:r>
              <a:rPr lang="en-US" altLang="zh-CN" dirty="0"/>
              <a:t>3</a:t>
            </a:r>
            <a:r>
              <a:rPr lang="zh-CN" altLang="en-US" dirty="0"/>
              <a:t>、 描述热辐射的物理量：</a:t>
            </a:r>
          </a:p>
        </p:txBody>
      </p:sp>
      <p:sp>
        <p:nvSpPr>
          <p:cNvPr id="114694" name="Rectangle 6"/>
          <p:cNvSpPr>
            <a:spLocks noChangeArrowheads="1"/>
          </p:cNvSpPr>
          <p:nvPr/>
        </p:nvSpPr>
        <p:spPr bwMode="auto">
          <a:xfrm>
            <a:off x="551384" y="980728"/>
            <a:ext cx="11521280"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solidFill>
                  <a:srgbClr val="0000FF"/>
                </a:solidFill>
              </a:rPr>
              <a:t>单色辐出度：</a:t>
            </a:r>
            <a:r>
              <a:rPr lang="zh-CN" altLang="en-US" dirty="0"/>
              <a:t>在一定温度下</a:t>
            </a:r>
            <a:r>
              <a:rPr lang="en-US" altLang="zh-CN" dirty="0"/>
              <a:t>,</a:t>
            </a:r>
            <a:r>
              <a:rPr lang="zh-CN" altLang="en-US" dirty="0"/>
              <a:t>物体在</a:t>
            </a:r>
            <a:r>
              <a:rPr lang="zh-CN" altLang="en-US" dirty="0">
                <a:solidFill>
                  <a:srgbClr val="0000FF"/>
                </a:solidFill>
              </a:rPr>
              <a:t>单位时间内</a:t>
            </a:r>
            <a:r>
              <a:rPr lang="zh-CN" altLang="en-US" dirty="0"/>
              <a:t>由</a:t>
            </a:r>
            <a:r>
              <a:rPr lang="zh-CN" altLang="en-US" dirty="0">
                <a:solidFill>
                  <a:srgbClr val="0000FF"/>
                </a:solidFill>
              </a:rPr>
              <a:t>单位面积上</a:t>
            </a:r>
            <a:r>
              <a:rPr lang="zh-CN" altLang="en-US" dirty="0"/>
              <a:t>辐射的</a:t>
            </a:r>
            <a:r>
              <a:rPr lang="zh-CN" altLang="en-US" dirty="0">
                <a:solidFill>
                  <a:srgbClr val="0000FF"/>
                </a:solidFill>
              </a:rPr>
              <a:t>单位波长间隔</a:t>
            </a:r>
            <a:r>
              <a:rPr lang="zh-CN" altLang="en-US" dirty="0"/>
              <a:t>的辐射能。</a:t>
            </a:r>
            <a:r>
              <a:rPr lang="en-US" altLang="zh-CN" dirty="0"/>
              <a:t>(</a:t>
            </a:r>
            <a:r>
              <a:rPr lang="zh-CN" altLang="en-US" dirty="0"/>
              <a:t>又称</a:t>
            </a:r>
            <a:r>
              <a:rPr lang="zh-CN" altLang="en-US" dirty="0">
                <a:solidFill>
                  <a:srgbClr val="0000FF"/>
                </a:solidFill>
              </a:rPr>
              <a:t>单色发射本领</a:t>
            </a:r>
            <a:r>
              <a:rPr lang="en-US" altLang="zh-CN" dirty="0"/>
              <a:t>)</a:t>
            </a:r>
          </a:p>
        </p:txBody>
      </p:sp>
      <p:graphicFrame>
        <p:nvGraphicFramePr>
          <p:cNvPr id="114695" name="Object 7"/>
          <p:cNvGraphicFramePr>
            <a:graphicFrameLocks noChangeAspect="1"/>
          </p:cNvGraphicFramePr>
          <p:nvPr/>
        </p:nvGraphicFramePr>
        <p:xfrm>
          <a:off x="4362450" y="5710238"/>
          <a:ext cx="2357438" cy="814387"/>
        </p:xfrm>
        <a:graphic>
          <a:graphicData uri="http://schemas.openxmlformats.org/presentationml/2006/ole">
            <mc:AlternateContent xmlns:mc="http://schemas.openxmlformats.org/markup-compatibility/2006">
              <mc:Choice xmlns:v="urn:schemas-microsoft-com:vml" Requires="v">
                <p:oleObj spid="_x0000_s22586" name="公式" r:id="rId5" imgW="1536033" imgH="634725" progId="Equation.3">
                  <p:embed/>
                </p:oleObj>
              </mc:Choice>
              <mc:Fallback>
                <p:oleObj name="公式" r:id="rId5" imgW="1536033" imgH="63472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2450" y="5710238"/>
                        <a:ext cx="2357438" cy="814387"/>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696" name="Object 8"/>
          <p:cNvGraphicFramePr>
            <a:graphicFrameLocks noChangeAspect="1"/>
          </p:cNvGraphicFramePr>
          <p:nvPr/>
        </p:nvGraphicFramePr>
        <p:xfrm>
          <a:off x="7250113" y="5864225"/>
          <a:ext cx="2162175" cy="455613"/>
        </p:xfrm>
        <a:graphic>
          <a:graphicData uri="http://schemas.openxmlformats.org/presentationml/2006/ole">
            <mc:AlternateContent xmlns:mc="http://schemas.openxmlformats.org/markup-compatibility/2006">
              <mc:Choice xmlns:v="urn:schemas-microsoft-com:vml" Requires="v">
                <p:oleObj spid="_x0000_s22587" name="公式" r:id="rId7" imgW="926698" imgH="203112" progId="Equation.3">
                  <p:embed/>
                </p:oleObj>
              </mc:Choice>
              <mc:Fallback>
                <p:oleObj name="公式" r:id="rId7" imgW="926698" imgH="20311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50113" y="5864225"/>
                        <a:ext cx="21621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4713" name="Group 25"/>
          <p:cNvGrpSpPr>
            <a:grpSpLocks/>
          </p:cNvGrpSpPr>
          <p:nvPr/>
        </p:nvGrpSpPr>
        <p:grpSpPr bwMode="auto">
          <a:xfrm>
            <a:off x="623392" y="4725145"/>
            <a:ext cx="7881938" cy="1200151"/>
            <a:chOff x="268" y="2826"/>
            <a:chExt cx="4965" cy="756"/>
          </a:xfrm>
        </p:grpSpPr>
        <p:sp>
          <p:nvSpPr>
            <p:cNvPr id="22551" name="Text Box 9"/>
            <p:cNvSpPr txBox="1">
              <a:spLocks noChangeArrowheads="1"/>
            </p:cNvSpPr>
            <p:nvPr/>
          </p:nvSpPr>
          <p:spPr bwMode="auto">
            <a:xfrm>
              <a:off x="268" y="2826"/>
              <a:ext cx="4965"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b="1">
                  <a:solidFill>
                    <a:schemeClr val="tx1"/>
                  </a:solidFill>
                  <a:latin typeface="Times New Roman" panose="02020603050405020304" pitchFamily="18" charset="0"/>
                  <a:ea typeface="楷体_GB2312" pitchFamily="49" charset="-122"/>
                </a:defRPr>
              </a:lvl1pPr>
              <a:lvl2pPr marL="914400" indent="-457200">
                <a:defRPr kumimoji="1" sz="2400" b="1">
                  <a:solidFill>
                    <a:schemeClr val="tx1"/>
                  </a:solidFill>
                  <a:latin typeface="Times New Roman" panose="02020603050405020304" pitchFamily="18" charset="0"/>
                  <a:ea typeface="楷体_GB2312" pitchFamily="49" charset="-122"/>
                </a:defRPr>
              </a:lvl2pPr>
              <a:lvl3pPr marL="1371600" indent="-457200">
                <a:defRPr kumimoji="1" sz="2400" b="1">
                  <a:solidFill>
                    <a:schemeClr val="tx1"/>
                  </a:solidFill>
                  <a:latin typeface="Times New Roman" panose="02020603050405020304" pitchFamily="18" charset="0"/>
                  <a:ea typeface="楷体_GB2312" pitchFamily="49" charset="-122"/>
                </a:defRPr>
              </a:lvl3pPr>
              <a:lvl4pPr marL="1828800" indent="-457200">
                <a:defRPr kumimoji="1" sz="2400" b="1">
                  <a:solidFill>
                    <a:schemeClr val="tx1"/>
                  </a:solidFill>
                  <a:latin typeface="Times New Roman" panose="02020603050405020304" pitchFamily="18" charset="0"/>
                  <a:ea typeface="楷体_GB2312" pitchFamily="49" charset="-122"/>
                </a:defRPr>
              </a:lvl4pPr>
              <a:lvl5pPr marL="2286000" indent="-457200">
                <a:defRPr kumimoji="1" sz="2400" b="1">
                  <a:solidFill>
                    <a:schemeClr val="tx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solidFill>
                    <a:srgbClr val="0000FF"/>
                  </a:solidFill>
                </a:rPr>
                <a:t>单色吸收比：</a:t>
              </a:r>
              <a:r>
                <a:rPr lang="zh-CN" altLang="en-US" dirty="0"/>
                <a:t>在一定温度下</a:t>
              </a:r>
              <a:r>
                <a:rPr lang="en-US" altLang="zh-CN" dirty="0"/>
                <a:t>,</a:t>
              </a:r>
              <a:r>
                <a:rPr lang="zh-CN" altLang="en-US" dirty="0"/>
                <a:t>频率                范围中所</a:t>
              </a:r>
              <a:r>
                <a:rPr lang="zh-CN" altLang="en-US" dirty="0" smtClean="0"/>
                <a:t>吸收的</a:t>
              </a:r>
              <a:r>
                <a:rPr lang="zh-CN" altLang="en-US" dirty="0"/>
                <a:t>能量与入射能量之比。</a:t>
              </a:r>
            </a:p>
          </p:txBody>
        </p:sp>
        <p:graphicFrame>
          <p:nvGraphicFramePr>
            <p:cNvPr id="22552" name="Object 10"/>
            <p:cNvGraphicFramePr>
              <a:graphicFrameLocks noChangeAspect="1"/>
            </p:cNvGraphicFramePr>
            <p:nvPr>
              <p:extLst>
                <p:ext uri="{D42A27DB-BD31-4B8C-83A1-F6EECF244321}">
                  <p14:modId xmlns:p14="http://schemas.microsoft.com/office/powerpoint/2010/main" val="4287248399"/>
                </p:ext>
              </p:extLst>
            </p:nvPr>
          </p:nvGraphicFramePr>
          <p:xfrm>
            <a:off x="3171" y="2935"/>
            <a:ext cx="766" cy="205"/>
          </p:xfrm>
          <a:graphic>
            <a:graphicData uri="http://schemas.openxmlformats.org/presentationml/2006/ole">
              <mc:AlternateContent xmlns:mc="http://schemas.openxmlformats.org/markup-compatibility/2006">
                <mc:Choice xmlns:v="urn:schemas-microsoft-com:vml" Requires="v">
                  <p:oleObj spid="_x0000_s22588" name="公式" r:id="rId9" imgW="939800" imgH="228600" progId="Equation.3">
                    <p:embed/>
                  </p:oleObj>
                </mc:Choice>
                <mc:Fallback>
                  <p:oleObj name="公式" r:id="rId9" imgW="93980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1" y="2935"/>
                          <a:ext cx="766"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14700" name="Group 12"/>
          <p:cNvGrpSpPr>
            <a:grpSpLocks noChangeAspect="1"/>
          </p:cNvGrpSpPr>
          <p:nvPr/>
        </p:nvGrpSpPr>
        <p:grpSpPr bwMode="auto">
          <a:xfrm>
            <a:off x="4799856" y="1988840"/>
            <a:ext cx="2540000" cy="830262"/>
            <a:chOff x="2045" y="1074"/>
            <a:chExt cx="1600" cy="523"/>
          </a:xfrm>
        </p:grpSpPr>
        <p:sp>
          <p:nvSpPr>
            <p:cNvPr id="22538" name="AutoShape 11"/>
            <p:cNvSpPr>
              <a:spLocks noChangeAspect="1" noChangeArrowheads="1" noTextEdit="1"/>
            </p:cNvSpPr>
            <p:nvPr/>
          </p:nvSpPr>
          <p:spPr bwMode="auto">
            <a:xfrm>
              <a:off x="2045" y="1074"/>
              <a:ext cx="1600" cy="501"/>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9" name="Line 13"/>
            <p:cNvSpPr>
              <a:spLocks noChangeShapeType="1"/>
            </p:cNvSpPr>
            <p:nvPr/>
          </p:nvSpPr>
          <p:spPr bwMode="auto">
            <a:xfrm>
              <a:off x="3139" y="1337"/>
              <a:ext cx="46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Rectangle 14"/>
            <p:cNvSpPr>
              <a:spLocks noChangeArrowheads="1"/>
            </p:cNvSpPr>
            <p:nvPr/>
          </p:nvSpPr>
          <p:spPr bwMode="auto">
            <a:xfrm>
              <a:off x="3358" y="1342"/>
              <a:ext cx="10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latin typeface="Symbol" panose="05050102010706020507" pitchFamily="18" charset="2"/>
                </a:rPr>
                <a:t>l</a:t>
              </a:r>
              <a:endParaRPr lang="en-US" altLang="zh-CN"/>
            </a:p>
          </p:txBody>
        </p:sp>
        <p:sp>
          <p:nvSpPr>
            <p:cNvPr id="22541" name="Rectangle 15"/>
            <p:cNvSpPr>
              <a:spLocks noChangeArrowheads="1"/>
            </p:cNvSpPr>
            <p:nvPr/>
          </p:nvSpPr>
          <p:spPr bwMode="auto">
            <a:xfrm>
              <a:off x="3467" y="1202"/>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000000"/>
                  </a:solidFill>
                  <a:latin typeface="Symbol" panose="05050102010706020507" pitchFamily="18" charset="2"/>
                </a:rPr>
                <a:t>l</a:t>
              </a:r>
              <a:endParaRPr lang="en-US" altLang="zh-CN"/>
            </a:p>
          </p:txBody>
        </p:sp>
        <p:sp>
          <p:nvSpPr>
            <p:cNvPr id="22542" name="Rectangle 16"/>
            <p:cNvSpPr>
              <a:spLocks noChangeArrowheads="1"/>
            </p:cNvSpPr>
            <p:nvPr/>
          </p:nvSpPr>
          <p:spPr bwMode="auto">
            <a:xfrm>
              <a:off x="2339" y="1324"/>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1400" i="1">
                  <a:solidFill>
                    <a:srgbClr val="000000"/>
                  </a:solidFill>
                  <a:latin typeface="Symbol" panose="05050102010706020507" pitchFamily="18" charset="2"/>
                </a:rPr>
                <a:t>l</a:t>
              </a:r>
              <a:endParaRPr lang="en-US" altLang="zh-CN"/>
            </a:p>
          </p:txBody>
        </p:sp>
        <p:sp>
          <p:nvSpPr>
            <p:cNvPr id="22543" name="Rectangle 17"/>
            <p:cNvSpPr>
              <a:spLocks noChangeArrowheads="1"/>
            </p:cNvSpPr>
            <p:nvPr/>
          </p:nvSpPr>
          <p:spPr bwMode="auto">
            <a:xfrm>
              <a:off x="3216" y="1364"/>
              <a:ext cx="1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00"/>
                  </a:solidFill>
                </a:rPr>
                <a:t>d</a:t>
              </a:r>
              <a:endParaRPr lang="en-US" altLang="zh-CN"/>
            </a:p>
          </p:txBody>
        </p:sp>
        <p:sp>
          <p:nvSpPr>
            <p:cNvPr id="22544" name="Rectangle 18"/>
            <p:cNvSpPr>
              <a:spLocks noChangeArrowheads="1"/>
            </p:cNvSpPr>
            <p:nvPr/>
          </p:nvSpPr>
          <p:spPr bwMode="auto">
            <a:xfrm>
              <a:off x="3148" y="1098"/>
              <a:ext cx="1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00"/>
                  </a:solidFill>
                </a:rPr>
                <a:t>d</a:t>
              </a:r>
              <a:endParaRPr lang="en-US" altLang="zh-CN"/>
            </a:p>
          </p:txBody>
        </p:sp>
        <p:sp>
          <p:nvSpPr>
            <p:cNvPr id="22545" name="Rectangle 19"/>
            <p:cNvSpPr>
              <a:spLocks noChangeArrowheads="1"/>
            </p:cNvSpPr>
            <p:nvPr/>
          </p:nvSpPr>
          <p:spPr bwMode="auto">
            <a:xfrm>
              <a:off x="3290" y="1098"/>
              <a:ext cx="1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rPr>
                <a:t>E</a:t>
              </a:r>
              <a:endParaRPr lang="en-US" altLang="zh-CN"/>
            </a:p>
          </p:txBody>
        </p:sp>
        <p:sp>
          <p:nvSpPr>
            <p:cNvPr id="22546" name="Rectangle 20"/>
            <p:cNvSpPr>
              <a:spLocks noChangeArrowheads="1"/>
            </p:cNvSpPr>
            <p:nvPr/>
          </p:nvSpPr>
          <p:spPr bwMode="auto">
            <a:xfrm>
              <a:off x="2800" y="1220"/>
              <a:ext cx="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rPr>
                <a:t>)</a:t>
              </a:r>
              <a:endParaRPr lang="en-US" altLang="zh-CN"/>
            </a:p>
          </p:txBody>
        </p:sp>
        <p:sp>
          <p:nvSpPr>
            <p:cNvPr id="22547" name="Rectangle 21"/>
            <p:cNvSpPr>
              <a:spLocks noChangeArrowheads="1"/>
            </p:cNvSpPr>
            <p:nvPr/>
          </p:nvSpPr>
          <p:spPr bwMode="auto">
            <a:xfrm>
              <a:off x="2571" y="1220"/>
              <a:ext cx="1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rPr>
                <a:t>T</a:t>
              </a:r>
              <a:endParaRPr lang="en-US" altLang="zh-CN"/>
            </a:p>
          </p:txBody>
        </p:sp>
        <p:sp>
          <p:nvSpPr>
            <p:cNvPr id="22548" name="Rectangle 22"/>
            <p:cNvSpPr>
              <a:spLocks noChangeArrowheads="1"/>
            </p:cNvSpPr>
            <p:nvPr/>
          </p:nvSpPr>
          <p:spPr bwMode="auto">
            <a:xfrm>
              <a:off x="2460" y="1220"/>
              <a:ext cx="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rPr>
                <a:t>(</a:t>
              </a:r>
              <a:endParaRPr lang="en-US" altLang="zh-CN"/>
            </a:p>
          </p:txBody>
        </p:sp>
        <p:sp>
          <p:nvSpPr>
            <p:cNvPr id="22549" name="Rectangle 23"/>
            <p:cNvSpPr>
              <a:spLocks noChangeArrowheads="1"/>
            </p:cNvSpPr>
            <p:nvPr/>
          </p:nvSpPr>
          <p:spPr bwMode="auto">
            <a:xfrm>
              <a:off x="2095" y="1220"/>
              <a:ext cx="1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rPr>
                <a:t>M</a:t>
              </a:r>
              <a:endParaRPr lang="en-US" altLang="zh-CN"/>
            </a:p>
          </p:txBody>
        </p:sp>
        <p:sp>
          <p:nvSpPr>
            <p:cNvPr id="22550" name="Rectangle 24"/>
            <p:cNvSpPr>
              <a:spLocks noChangeArrowheads="1"/>
            </p:cNvSpPr>
            <p:nvPr/>
          </p:nvSpPr>
          <p:spPr bwMode="auto">
            <a:xfrm>
              <a:off x="2930" y="1198"/>
              <a:ext cx="10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00"/>
                  </a:solidFill>
                  <a:latin typeface="Symbol" panose="05050102010706020507" pitchFamily="18" charset="2"/>
                </a:rPr>
                <a:t>=</a:t>
              </a:r>
              <a:endParaRPr lang="en-US" altLang="zh-C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2">
                                            <p:txEl>
                                              <p:pRg st="0" end="0"/>
                                            </p:txEl>
                                          </p:spTgt>
                                        </p:tgtEl>
                                        <p:attrNameLst>
                                          <p:attrName>style.visibility</p:attrName>
                                        </p:attrNameLst>
                                      </p:cBhvr>
                                      <p:to>
                                        <p:strVal val="visible"/>
                                      </p:to>
                                    </p:set>
                                    <p:animEffect transition="in" filter="wipe(left)">
                                      <p:cBhvr>
                                        <p:cTn id="7" dur="500"/>
                                        <p:tgtEl>
                                          <p:spTgt spid="1146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694">
                                            <p:txEl>
                                              <p:pRg st="0" end="0"/>
                                            </p:txEl>
                                          </p:spTgt>
                                        </p:tgtEl>
                                        <p:attrNameLst>
                                          <p:attrName>style.visibility</p:attrName>
                                        </p:attrNameLst>
                                      </p:cBhvr>
                                      <p:to>
                                        <p:strVal val="visible"/>
                                      </p:to>
                                    </p:set>
                                    <p:animEffect transition="in" filter="wipe(left)">
                                      <p:cBhvr>
                                        <p:cTn id="12" dur="500"/>
                                        <p:tgtEl>
                                          <p:spTgt spid="11469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4700"/>
                                        </p:tgtEl>
                                        <p:attrNameLst>
                                          <p:attrName>style.visibility</p:attrName>
                                        </p:attrNameLst>
                                      </p:cBhvr>
                                      <p:to>
                                        <p:strVal val="visible"/>
                                      </p:to>
                                    </p:set>
                                    <p:animEffect transition="in" filter="wipe(left)">
                                      <p:cBhvr>
                                        <p:cTn id="17" dur="500"/>
                                        <p:tgtEl>
                                          <p:spTgt spid="1147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690">
                                            <p:txEl>
                                              <p:pRg st="0" end="0"/>
                                            </p:txEl>
                                          </p:spTgt>
                                        </p:tgtEl>
                                        <p:attrNameLst>
                                          <p:attrName>style.visibility</p:attrName>
                                        </p:attrNameLst>
                                      </p:cBhvr>
                                      <p:to>
                                        <p:strVal val="visible"/>
                                      </p:to>
                                    </p:set>
                                    <p:animEffect transition="in" filter="wipe(left)">
                                      <p:cBhvr>
                                        <p:cTn id="22" dur="500"/>
                                        <p:tgtEl>
                                          <p:spTgt spid="11469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4691"/>
                                        </p:tgtEl>
                                        <p:attrNameLst>
                                          <p:attrName>style.visibility</p:attrName>
                                        </p:attrNameLst>
                                      </p:cBhvr>
                                      <p:to>
                                        <p:strVal val="visible"/>
                                      </p:to>
                                    </p:set>
                                    <p:animEffect transition="in" filter="wipe(left)">
                                      <p:cBhvr>
                                        <p:cTn id="27" dur="500"/>
                                        <p:tgtEl>
                                          <p:spTgt spid="1146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4713"/>
                                        </p:tgtEl>
                                        <p:attrNameLst>
                                          <p:attrName>style.visibility</p:attrName>
                                        </p:attrNameLst>
                                      </p:cBhvr>
                                      <p:to>
                                        <p:strVal val="visible"/>
                                      </p:to>
                                    </p:set>
                                    <p:animEffect transition="in" filter="wipe(left)">
                                      <p:cBhvr>
                                        <p:cTn id="32" dur="500"/>
                                        <p:tgtEl>
                                          <p:spTgt spid="1147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4695"/>
                                        </p:tgtEl>
                                        <p:attrNameLst>
                                          <p:attrName>style.visibility</p:attrName>
                                        </p:attrNameLst>
                                      </p:cBhvr>
                                      <p:to>
                                        <p:strVal val="visible"/>
                                      </p:to>
                                    </p:set>
                                    <p:animEffect transition="in" filter="wipe(left)">
                                      <p:cBhvr>
                                        <p:cTn id="37" dur="500"/>
                                        <p:tgtEl>
                                          <p:spTgt spid="1146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4696"/>
                                        </p:tgtEl>
                                        <p:attrNameLst>
                                          <p:attrName>style.visibility</p:attrName>
                                        </p:attrNameLst>
                                      </p:cBhvr>
                                      <p:to>
                                        <p:strVal val="visible"/>
                                      </p:to>
                                    </p:set>
                                    <p:animEffect transition="in" filter="wipe(left)">
                                      <p:cBhvr>
                                        <p:cTn id="42" dur="500"/>
                                        <p:tgtEl>
                                          <p:spTgt spid="114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build="p" autoUpdateAnimBg="0"/>
      <p:bldP spid="114692" grpId="0" build="p" autoUpdateAnimBg="0"/>
      <p:bldP spid="11469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Group 2"/>
          <p:cNvGrpSpPr>
            <a:grpSpLocks/>
          </p:cNvGrpSpPr>
          <p:nvPr/>
        </p:nvGrpSpPr>
        <p:grpSpPr bwMode="auto">
          <a:xfrm>
            <a:off x="2819400" y="4675188"/>
            <a:ext cx="5922963" cy="457200"/>
            <a:chOff x="670" y="2598"/>
            <a:chExt cx="3731" cy="288"/>
          </a:xfrm>
        </p:grpSpPr>
        <p:graphicFrame>
          <p:nvGraphicFramePr>
            <p:cNvPr id="23566" name="Object 3"/>
            <p:cNvGraphicFramePr>
              <a:graphicFrameLocks noChangeAspect="1"/>
            </p:cNvGraphicFramePr>
            <p:nvPr/>
          </p:nvGraphicFramePr>
          <p:xfrm>
            <a:off x="670" y="2608"/>
            <a:ext cx="1201" cy="272"/>
          </p:xfrm>
          <a:graphic>
            <a:graphicData uri="http://schemas.openxmlformats.org/presentationml/2006/ole">
              <mc:AlternateContent xmlns:mc="http://schemas.openxmlformats.org/markup-compatibility/2006">
                <mc:Choice xmlns:v="urn:schemas-microsoft-com:vml" Requires="v">
                  <p:oleObj spid="_x0000_s23600" name="公式" r:id="rId3" imgW="888614" imgH="215806" progId="Equation.3">
                    <p:embed/>
                  </p:oleObj>
                </mc:Choice>
                <mc:Fallback>
                  <p:oleObj name="公式" r:id="rId3" imgW="888614" imgH="21580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 y="2608"/>
                          <a:ext cx="120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7" name="Text Box 4"/>
            <p:cNvSpPr txBox="1">
              <a:spLocks noChangeArrowheads="1"/>
            </p:cNvSpPr>
            <p:nvPr/>
          </p:nvSpPr>
          <p:spPr bwMode="auto">
            <a:xfrm>
              <a:off x="1725" y="2598"/>
              <a:ext cx="26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  </a:t>
              </a:r>
              <a:r>
                <a:rPr lang="en-US" altLang="zh-CN"/>
                <a:t>—  </a:t>
              </a:r>
              <a:r>
                <a:rPr lang="zh-CN" altLang="en-US"/>
                <a:t>称为</a:t>
              </a:r>
              <a:r>
                <a:rPr lang="zh-CN" altLang="en-US">
                  <a:solidFill>
                    <a:srgbClr val="0000FF"/>
                  </a:solidFill>
                </a:rPr>
                <a:t>黑体（</a:t>
              </a:r>
              <a:r>
                <a:rPr lang="en-US" altLang="zh-CN">
                  <a:solidFill>
                    <a:srgbClr val="0000FF"/>
                  </a:solidFill>
                </a:rPr>
                <a:t>Black Body</a:t>
              </a:r>
              <a:r>
                <a:rPr lang="zh-CN" altLang="en-US">
                  <a:solidFill>
                    <a:srgbClr val="0000FF"/>
                  </a:solidFill>
                </a:rPr>
                <a:t>）</a:t>
              </a:r>
            </a:p>
          </p:txBody>
        </p:sp>
      </p:grpSp>
      <p:sp>
        <p:nvSpPr>
          <p:cNvPr id="115717" name="Text Box 5"/>
          <p:cNvSpPr txBox="1">
            <a:spLocks noChangeArrowheads="1"/>
          </p:cNvSpPr>
          <p:nvPr/>
        </p:nvSpPr>
        <p:spPr bwMode="auto">
          <a:xfrm>
            <a:off x="119336" y="116632"/>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b="1">
                <a:solidFill>
                  <a:schemeClr val="tx1"/>
                </a:solidFill>
                <a:latin typeface="Times New Roman" panose="02020603050405020304" pitchFamily="18" charset="0"/>
                <a:ea typeface="楷体_GB2312" pitchFamily="49" charset="-122"/>
              </a:defRPr>
            </a:lvl1pPr>
            <a:lvl2pPr marL="914400" indent="-457200">
              <a:defRPr kumimoji="1" sz="2400" b="1">
                <a:solidFill>
                  <a:schemeClr val="tx1"/>
                </a:solidFill>
                <a:latin typeface="Times New Roman" panose="02020603050405020304" pitchFamily="18" charset="0"/>
                <a:ea typeface="楷体_GB2312" pitchFamily="49" charset="-122"/>
              </a:defRPr>
            </a:lvl2pPr>
            <a:lvl3pPr marL="1371600" indent="-457200">
              <a:defRPr kumimoji="1" sz="2400" b="1">
                <a:solidFill>
                  <a:schemeClr val="tx1"/>
                </a:solidFill>
                <a:latin typeface="Times New Roman" panose="02020603050405020304" pitchFamily="18" charset="0"/>
                <a:ea typeface="楷体_GB2312" pitchFamily="49" charset="-122"/>
              </a:defRPr>
            </a:lvl3pPr>
            <a:lvl4pPr marL="1828800" indent="-457200">
              <a:defRPr kumimoji="1" sz="2400" b="1">
                <a:solidFill>
                  <a:schemeClr val="tx1"/>
                </a:solidFill>
                <a:latin typeface="Times New Roman" panose="02020603050405020304" pitchFamily="18" charset="0"/>
                <a:ea typeface="楷体_GB2312" pitchFamily="49" charset="-122"/>
              </a:defRPr>
            </a:lvl4pPr>
            <a:lvl5pPr marL="2286000" indent="-457200">
              <a:defRPr kumimoji="1" sz="2400" b="1">
                <a:solidFill>
                  <a:schemeClr val="tx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4</a:t>
            </a:r>
            <a:r>
              <a:rPr lang="zh-CN" altLang="en-US"/>
              <a:t>、基尔霍夫热辐射定律</a:t>
            </a:r>
            <a:endParaRPr lang="zh-CN" altLang="en-US" b="0"/>
          </a:p>
        </p:txBody>
      </p:sp>
      <p:sp>
        <p:nvSpPr>
          <p:cNvPr id="115718" name="Text Box 6"/>
          <p:cNvSpPr txBox="1">
            <a:spLocks noChangeArrowheads="1"/>
          </p:cNvSpPr>
          <p:nvPr/>
        </p:nvSpPr>
        <p:spPr bwMode="auto">
          <a:xfrm>
            <a:off x="623392" y="908720"/>
            <a:ext cx="744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1859</a:t>
            </a:r>
            <a:r>
              <a:rPr lang="zh-CN" altLang="en-US" dirty="0"/>
              <a:t>年，德国物理学家基尔霍夫用热力学理论证明：</a:t>
            </a:r>
          </a:p>
        </p:txBody>
      </p:sp>
      <p:sp>
        <p:nvSpPr>
          <p:cNvPr id="115719" name="Text Box 7"/>
          <p:cNvSpPr txBox="1">
            <a:spLocks noChangeArrowheads="1"/>
          </p:cNvSpPr>
          <p:nvPr/>
        </p:nvSpPr>
        <p:spPr bwMode="auto">
          <a:xfrm>
            <a:off x="119336" y="1628800"/>
            <a:ext cx="105851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        </a:t>
            </a:r>
            <a:r>
              <a:rPr lang="zh-CN" altLang="en-US" dirty="0">
                <a:solidFill>
                  <a:srgbClr val="0000FF"/>
                </a:solidFill>
              </a:rPr>
              <a:t>在相同温度下，任何物体的单色辐出度与单色吸收比总是成正比，是一个只取决于温度和波长的函数</a:t>
            </a:r>
            <a:r>
              <a:rPr lang="zh-CN" altLang="en-US" dirty="0"/>
              <a:t>。即：</a:t>
            </a:r>
          </a:p>
        </p:txBody>
      </p:sp>
      <p:graphicFrame>
        <p:nvGraphicFramePr>
          <p:cNvPr id="115720" name="Object 8"/>
          <p:cNvGraphicFramePr>
            <a:graphicFrameLocks noChangeAspect="1"/>
          </p:cNvGraphicFramePr>
          <p:nvPr>
            <p:extLst>
              <p:ext uri="{D42A27DB-BD31-4B8C-83A1-F6EECF244321}">
                <p14:modId xmlns:p14="http://schemas.microsoft.com/office/powerpoint/2010/main" val="4098510975"/>
              </p:ext>
            </p:extLst>
          </p:nvPr>
        </p:nvGraphicFramePr>
        <p:xfrm>
          <a:off x="5807968" y="2852936"/>
          <a:ext cx="1501775" cy="534988"/>
        </p:xfrm>
        <a:graphic>
          <a:graphicData uri="http://schemas.openxmlformats.org/presentationml/2006/ole">
            <mc:AlternateContent xmlns:mc="http://schemas.openxmlformats.org/markup-compatibility/2006">
              <mc:Choice xmlns:v="urn:schemas-microsoft-com:vml" Requires="v">
                <p:oleObj spid="_x0000_s23601" name="公式" r:id="rId5" imgW="672808" imgH="228501" progId="Equation.3">
                  <p:embed/>
                </p:oleObj>
              </mc:Choice>
              <mc:Fallback>
                <p:oleObj name="公式" r:id="rId5" imgW="672808" imgH="22850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7968" y="2852936"/>
                        <a:ext cx="1501775"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21" name="Text Box 9"/>
          <p:cNvSpPr txBox="1">
            <a:spLocks noChangeArrowheads="1"/>
          </p:cNvSpPr>
          <p:nvPr/>
        </p:nvSpPr>
        <p:spPr bwMode="auto">
          <a:xfrm>
            <a:off x="2017713" y="5294313"/>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b="1">
                <a:solidFill>
                  <a:schemeClr val="tx1"/>
                </a:solidFill>
                <a:latin typeface="Times New Roman" panose="02020603050405020304" pitchFamily="18" charset="0"/>
                <a:ea typeface="楷体_GB2312" pitchFamily="49" charset="-122"/>
              </a:defRPr>
            </a:lvl1pPr>
            <a:lvl2pPr marL="914400" indent="-457200">
              <a:defRPr kumimoji="1" sz="2400" b="1">
                <a:solidFill>
                  <a:schemeClr val="tx1"/>
                </a:solidFill>
                <a:latin typeface="Times New Roman" panose="02020603050405020304" pitchFamily="18" charset="0"/>
                <a:ea typeface="楷体_GB2312" pitchFamily="49" charset="-122"/>
              </a:defRPr>
            </a:lvl2pPr>
            <a:lvl3pPr marL="1371600" indent="-457200">
              <a:defRPr kumimoji="1" sz="2400" b="1">
                <a:solidFill>
                  <a:schemeClr val="tx1"/>
                </a:solidFill>
                <a:latin typeface="Times New Roman" panose="02020603050405020304" pitchFamily="18" charset="0"/>
                <a:ea typeface="楷体_GB2312" pitchFamily="49" charset="-122"/>
              </a:defRPr>
            </a:lvl3pPr>
            <a:lvl4pPr marL="1828800" indent="-457200">
              <a:defRPr kumimoji="1" sz="2400" b="1">
                <a:solidFill>
                  <a:schemeClr val="tx1"/>
                </a:solidFill>
                <a:latin typeface="Times New Roman" panose="02020603050405020304" pitchFamily="18" charset="0"/>
                <a:ea typeface="楷体_GB2312" pitchFamily="49" charset="-122"/>
              </a:defRPr>
            </a:lvl4pPr>
            <a:lvl5pPr marL="2286000" indent="-457200">
              <a:defRPr kumimoji="1" sz="2400" b="1">
                <a:solidFill>
                  <a:schemeClr val="tx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a:t>
            </a:r>
            <a:r>
              <a:rPr lang="zh-CN" altLang="en-US"/>
              <a:t>）物体的辐射本领总与吸收本领成正比。</a:t>
            </a:r>
          </a:p>
        </p:txBody>
      </p:sp>
      <p:sp>
        <p:nvSpPr>
          <p:cNvPr id="115722" name="Text Box 10"/>
          <p:cNvSpPr txBox="1">
            <a:spLocks noChangeArrowheads="1"/>
          </p:cNvSpPr>
          <p:nvPr/>
        </p:nvSpPr>
        <p:spPr bwMode="auto">
          <a:xfrm>
            <a:off x="1990725" y="5924550"/>
            <a:ext cx="831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b="1">
                <a:solidFill>
                  <a:schemeClr val="tx1"/>
                </a:solidFill>
                <a:latin typeface="Times New Roman" panose="02020603050405020304" pitchFamily="18" charset="0"/>
                <a:ea typeface="楷体_GB2312" pitchFamily="49" charset="-122"/>
              </a:defRPr>
            </a:lvl1pPr>
            <a:lvl2pPr marL="914400" indent="-457200">
              <a:defRPr kumimoji="1" sz="2400" b="1">
                <a:solidFill>
                  <a:schemeClr val="tx1"/>
                </a:solidFill>
                <a:latin typeface="Times New Roman" panose="02020603050405020304" pitchFamily="18" charset="0"/>
                <a:ea typeface="楷体_GB2312" pitchFamily="49" charset="-122"/>
              </a:defRPr>
            </a:lvl2pPr>
            <a:lvl3pPr marL="1371600" indent="-457200">
              <a:defRPr kumimoji="1" sz="2400" b="1">
                <a:solidFill>
                  <a:schemeClr val="tx1"/>
                </a:solidFill>
                <a:latin typeface="Times New Roman" panose="02020603050405020304" pitchFamily="18" charset="0"/>
                <a:ea typeface="楷体_GB2312" pitchFamily="49" charset="-122"/>
              </a:defRPr>
            </a:lvl3pPr>
            <a:lvl4pPr marL="1828800" indent="-457200">
              <a:defRPr kumimoji="1" sz="2400" b="1">
                <a:solidFill>
                  <a:schemeClr val="tx1"/>
                </a:solidFill>
                <a:latin typeface="Times New Roman" panose="02020603050405020304" pitchFamily="18" charset="0"/>
                <a:ea typeface="楷体_GB2312" pitchFamily="49" charset="-122"/>
              </a:defRPr>
            </a:lvl4pPr>
            <a:lvl5pPr marL="2286000" indent="-457200">
              <a:defRPr kumimoji="1" sz="2400" b="1">
                <a:solidFill>
                  <a:schemeClr val="tx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2</a:t>
            </a:r>
            <a:r>
              <a:rPr lang="zh-CN" altLang="en-US"/>
              <a:t>）对</a:t>
            </a:r>
            <a:r>
              <a:rPr lang="zh-CN" altLang="en-US">
                <a:solidFill>
                  <a:srgbClr val="0000FF"/>
                </a:solidFill>
              </a:rPr>
              <a:t>黑体单色辐出度</a:t>
            </a:r>
            <a:r>
              <a:rPr lang="zh-CN" altLang="en-US"/>
              <a:t>的研究是热辐射研究的中心课题。</a:t>
            </a:r>
          </a:p>
        </p:txBody>
      </p:sp>
      <p:pic>
        <p:nvPicPr>
          <p:cNvPr id="115723"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1462" y="1700808"/>
            <a:ext cx="1760538"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5724" name="Object 12"/>
          <p:cNvGraphicFramePr>
            <a:graphicFrameLocks noChangeAspect="1"/>
          </p:cNvGraphicFramePr>
          <p:nvPr>
            <p:extLst>
              <p:ext uri="{D42A27DB-BD31-4B8C-83A1-F6EECF244321}">
                <p14:modId xmlns:p14="http://schemas.microsoft.com/office/powerpoint/2010/main" val="2477743845"/>
              </p:ext>
            </p:extLst>
          </p:nvPr>
        </p:nvGraphicFramePr>
        <p:xfrm>
          <a:off x="2639616" y="2636912"/>
          <a:ext cx="3043237" cy="969962"/>
        </p:xfrm>
        <a:graphic>
          <a:graphicData uri="http://schemas.openxmlformats.org/presentationml/2006/ole">
            <mc:AlternateContent xmlns:mc="http://schemas.openxmlformats.org/markup-compatibility/2006">
              <mc:Choice xmlns:v="urn:schemas-microsoft-com:vml" Requires="v">
                <p:oleObj spid="_x0000_s23602" name="公式" r:id="rId8" imgW="1320227" imgH="431613" progId="Equation.3">
                  <p:embed/>
                </p:oleObj>
              </mc:Choice>
              <mc:Fallback>
                <p:oleObj name="公式" r:id="rId8" imgW="1320227" imgH="431613"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39616" y="2636912"/>
                        <a:ext cx="3043237"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5725" name="Group 13"/>
          <p:cNvGrpSpPr>
            <a:grpSpLocks/>
          </p:cNvGrpSpPr>
          <p:nvPr/>
        </p:nvGrpSpPr>
        <p:grpSpPr bwMode="auto">
          <a:xfrm>
            <a:off x="2189163" y="3975100"/>
            <a:ext cx="8199437" cy="534988"/>
            <a:chOff x="550" y="3464"/>
            <a:chExt cx="4775" cy="337"/>
          </a:xfrm>
        </p:grpSpPr>
        <p:sp>
          <p:nvSpPr>
            <p:cNvPr id="23564" name="Rectangle 14"/>
            <p:cNvSpPr>
              <a:spLocks noChangeArrowheads="1"/>
            </p:cNvSpPr>
            <p:nvPr/>
          </p:nvSpPr>
          <p:spPr bwMode="auto">
            <a:xfrm>
              <a:off x="1254" y="3464"/>
              <a:ext cx="4071"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nSpc>
                  <a:spcPct val="120000"/>
                </a:lnSpc>
              </a:pPr>
              <a:r>
                <a:rPr lang="zh-CN" altLang="en-US" dirty="0"/>
                <a:t>比值与物体特性无关，是波长和温度的普适函数。</a:t>
              </a:r>
            </a:p>
          </p:txBody>
        </p:sp>
        <p:graphicFrame>
          <p:nvGraphicFramePr>
            <p:cNvPr id="23565" name="Object 15"/>
            <p:cNvGraphicFramePr>
              <a:graphicFrameLocks noChangeAspect="1"/>
            </p:cNvGraphicFramePr>
            <p:nvPr/>
          </p:nvGraphicFramePr>
          <p:xfrm>
            <a:off x="550" y="3509"/>
            <a:ext cx="693" cy="287"/>
          </p:xfrm>
          <a:graphic>
            <a:graphicData uri="http://schemas.openxmlformats.org/presentationml/2006/ole">
              <mc:AlternateContent xmlns:mc="http://schemas.openxmlformats.org/markup-compatibility/2006">
                <mc:Choice xmlns:v="urn:schemas-microsoft-com:vml" Requires="v">
                  <p:oleObj spid="_x0000_s23603" name="公式" r:id="rId10" imgW="520474" imgH="215806" progId="Equation.3">
                    <p:embed/>
                  </p:oleObj>
                </mc:Choice>
                <mc:Fallback>
                  <p:oleObj name="公式" r:id="rId10" imgW="520474" imgH="215806"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0" y="3509"/>
                          <a:ext cx="693"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7"/>
                                        </p:tgtEl>
                                        <p:attrNameLst>
                                          <p:attrName>style.visibility</p:attrName>
                                        </p:attrNameLst>
                                      </p:cBhvr>
                                      <p:to>
                                        <p:strVal val="visible"/>
                                      </p:to>
                                    </p:set>
                                    <p:animEffect transition="in" filter="wipe(left)">
                                      <p:cBhvr>
                                        <p:cTn id="7" dur="500"/>
                                        <p:tgtEl>
                                          <p:spTgt spid="115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5723"/>
                                        </p:tgtEl>
                                        <p:attrNameLst>
                                          <p:attrName>style.visibility</p:attrName>
                                        </p:attrNameLst>
                                      </p:cBhvr>
                                      <p:to>
                                        <p:strVal val="visible"/>
                                      </p:to>
                                    </p:set>
                                    <p:animEffect transition="in" filter="wipe(left)">
                                      <p:cBhvr>
                                        <p:cTn id="12" dur="500"/>
                                        <p:tgtEl>
                                          <p:spTgt spid="1157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718"/>
                                        </p:tgtEl>
                                        <p:attrNameLst>
                                          <p:attrName>style.visibility</p:attrName>
                                        </p:attrNameLst>
                                      </p:cBhvr>
                                      <p:to>
                                        <p:strVal val="visible"/>
                                      </p:to>
                                    </p:set>
                                    <p:animEffect transition="in" filter="wipe(left)">
                                      <p:cBhvr>
                                        <p:cTn id="17" dur="500"/>
                                        <p:tgtEl>
                                          <p:spTgt spid="1157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719"/>
                                        </p:tgtEl>
                                        <p:attrNameLst>
                                          <p:attrName>style.visibility</p:attrName>
                                        </p:attrNameLst>
                                      </p:cBhvr>
                                      <p:to>
                                        <p:strVal val="visible"/>
                                      </p:to>
                                    </p:set>
                                    <p:animEffect transition="in" filter="wipe(left)">
                                      <p:cBhvr>
                                        <p:cTn id="22" dur="500"/>
                                        <p:tgtEl>
                                          <p:spTgt spid="1157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115724"/>
                                        </p:tgtEl>
                                        <p:attrNameLst>
                                          <p:attrName>style.visibility</p:attrName>
                                        </p:attrNameLst>
                                      </p:cBhvr>
                                      <p:to>
                                        <p:strVal val="visible"/>
                                      </p:to>
                                    </p:set>
                                    <p:anim calcmode="lin" valueType="num">
                                      <p:cBhvr>
                                        <p:cTn id="27" dur="500" fill="hold"/>
                                        <p:tgtEl>
                                          <p:spTgt spid="115724"/>
                                        </p:tgtEl>
                                        <p:attrNameLst>
                                          <p:attrName>ppt_w</p:attrName>
                                        </p:attrNameLst>
                                      </p:cBhvr>
                                      <p:tavLst>
                                        <p:tav tm="0">
                                          <p:val>
                                            <p:fltVal val="0"/>
                                          </p:val>
                                        </p:tav>
                                        <p:tav tm="100000">
                                          <p:val>
                                            <p:strVal val="#ppt_w"/>
                                          </p:val>
                                        </p:tav>
                                      </p:tavLst>
                                    </p:anim>
                                    <p:anim calcmode="lin" valueType="num">
                                      <p:cBhvr>
                                        <p:cTn id="28" dur="500" fill="hold"/>
                                        <p:tgtEl>
                                          <p:spTgt spid="115724"/>
                                        </p:tgtEl>
                                        <p:attrNameLst>
                                          <p:attrName>ppt_h</p:attrName>
                                        </p:attrNameLst>
                                      </p:cBhvr>
                                      <p:tavLst>
                                        <p:tav tm="0">
                                          <p:val>
                                            <p:strVal val="#ppt_h"/>
                                          </p:val>
                                        </p:tav>
                                        <p:tav tm="100000">
                                          <p:val>
                                            <p:strVal val="#ppt_h"/>
                                          </p:val>
                                        </p:tav>
                                      </p:tavLst>
                                    </p:anim>
                                  </p:childTnLst>
                                </p:cTn>
                              </p:par>
                            </p:childTnLst>
                          </p:cTn>
                        </p:par>
                        <p:par>
                          <p:cTn id="29" fill="hold" nodeType="with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115725"/>
                                        </p:tgtEl>
                                        <p:attrNameLst>
                                          <p:attrName>style.visibility</p:attrName>
                                        </p:attrNameLst>
                                      </p:cBhvr>
                                      <p:to>
                                        <p:strVal val="visible"/>
                                      </p:to>
                                    </p:set>
                                    <p:animEffect transition="in" filter="wipe(left)">
                                      <p:cBhvr>
                                        <p:cTn id="32" dur="500"/>
                                        <p:tgtEl>
                                          <p:spTgt spid="115725"/>
                                        </p:tgtEl>
                                      </p:cBhvr>
                                    </p:animEffect>
                                  </p:childTnLst>
                                </p:cTn>
                              </p:par>
                            </p:childTnLst>
                          </p:cTn>
                        </p:par>
                        <p:par>
                          <p:cTn id="33" fill="hold" nodeType="withGroup">
                            <p:stCondLst>
                              <p:cond delay="1000"/>
                            </p:stCondLst>
                            <p:childTnLst>
                              <p:par>
                                <p:cTn id="34" presetID="22" presetClass="entr" presetSubtype="8" fill="hold" nodeType="afterEffect">
                                  <p:stCondLst>
                                    <p:cond delay="0"/>
                                  </p:stCondLst>
                                  <p:childTnLst>
                                    <p:set>
                                      <p:cBhvr>
                                        <p:cTn id="35" dur="1" fill="hold">
                                          <p:stCondLst>
                                            <p:cond delay="0"/>
                                          </p:stCondLst>
                                        </p:cTn>
                                        <p:tgtEl>
                                          <p:spTgt spid="115714"/>
                                        </p:tgtEl>
                                        <p:attrNameLst>
                                          <p:attrName>style.visibility</p:attrName>
                                        </p:attrNameLst>
                                      </p:cBhvr>
                                      <p:to>
                                        <p:strVal val="visible"/>
                                      </p:to>
                                    </p:set>
                                    <p:animEffect transition="in" filter="wipe(left)">
                                      <p:cBhvr>
                                        <p:cTn id="36" dur="500"/>
                                        <p:tgtEl>
                                          <p:spTgt spid="11571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15720"/>
                                        </p:tgtEl>
                                        <p:attrNameLst>
                                          <p:attrName>style.visibility</p:attrName>
                                        </p:attrNameLst>
                                      </p:cBhvr>
                                      <p:to>
                                        <p:strVal val="visible"/>
                                      </p:to>
                                    </p:set>
                                    <p:animEffect transition="in" filter="wipe(left)">
                                      <p:cBhvr>
                                        <p:cTn id="41" dur="500"/>
                                        <p:tgtEl>
                                          <p:spTgt spid="11572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5721"/>
                                        </p:tgtEl>
                                        <p:attrNameLst>
                                          <p:attrName>style.visibility</p:attrName>
                                        </p:attrNameLst>
                                      </p:cBhvr>
                                      <p:to>
                                        <p:strVal val="visible"/>
                                      </p:to>
                                    </p:set>
                                    <p:animEffect transition="in" filter="wipe(left)">
                                      <p:cBhvr>
                                        <p:cTn id="46" dur="300"/>
                                        <p:tgtEl>
                                          <p:spTgt spid="11572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5722"/>
                                        </p:tgtEl>
                                        <p:attrNameLst>
                                          <p:attrName>style.visibility</p:attrName>
                                        </p:attrNameLst>
                                      </p:cBhvr>
                                      <p:to>
                                        <p:strVal val="visible"/>
                                      </p:to>
                                    </p:set>
                                    <p:animEffect transition="in" filter="wipe(left)">
                                      <p:cBhvr>
                                        <p:cTn id="51" dur="300"/>
                                        <p:tgtEl>
                                          <p:spTgt spid="115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autoUpdateAnimBg="0"/>
      <p:bldP spid="115718" grpId="0" autoUpdateAnimBg="0"/>
      <p:bldP spid="115719" grpId="0" autoUpdateAnimBg="0"/>
      <p:bldP spid="115721" grpId="0" autoUpdateAnimBg="0"/>
      <p:bldP spid="11572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191344" y="116632"/>
            <a:ext cx="2581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dirty="0">
                <a:solidFill>
                  <a:srgbClr val="0000FF"/>
                </a:solidFill>
              </a:rPr>
              <a:t>二、黑体辐射</a:t>
            </a:r>
            <a:r>
              <a:rPr lang="en-US" altLang="zh-CN" dirty="0">
                <a:solidFill>
                  <a:srgbClr val="0000FF"/>
                </a:solidFill>
              </a:rPr>
              <a:t>:  </a:t>
            </a:r>
            <a:endParaRPr lang="en-US" altLang="zh-CN" sz="2000" b="0" dirty="0">
              <a:solidFill>
                <a:srgbClr val="0000FF"/>
              </a:solidFill>
            </a:endParaRPr>
          </a:p>
        </p:txBody>
      </p:sp>
      <p:sp>
        <p:nvSpPr>
          <p:cNvPr id="116739" name="Text Box 3"/>
          <p:cNvSpPr txBox="1">
            <a:spLocks noChangeArrowheads="1"/>
          </p:cNvSpPr>
          <p:nvPr/>
        </p:nvSpPr>
        <p:spPr bwMode="auto">
          <a:xfrm>
            <a:off x="-312712" y="836712"/>
            <a:ext cx="12192000"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dirty="0"/>
              <a:t>         在任何温度下，若物体都能吸收一切外来辐射，这种物体称为</a:t>
            </a:r>
            <a:r>
              <a:rPr lang="zh-CN" altLang="en-US" dirty="0">
                <a:solidFill>
                  <a:srgbClr val="0000FF"/>
                </a:solidFill>
              </a:rPr>
              <a:t>黑体 </a:t>
            </a:r>
            <a:r>
              <a:rPr lang="en-US" altLang="zh-CN" dirty="0">
                <a:solidFill>
                  <a:srgbClr val="0000FF"/>
                </a:solidFill>
              </a:rPr>
              <a:t>( </a:t>
            </a:r>
            <a:r>
              <a:rPr lang="zh-CN" altLang="en-US" dirty="0">
                <a:solidFill>
                  <a:srgbClr val="0000FF"/>
                </a:solidFill>
              </a:rPr>
              <a:t>或绝对黑体</a:t>
            </a:r>
            <a:r>
              <a:rPr lang="en-US" altLang="zh-CN" dirty="0">
                <a:solidFill>
                  <a:srgbClr val="0000FF"/>
                </a:solidFill>
              </a:rPr>
              <a:t>)</a:t>
            </a:r>
            <a:r>
              <a:rPr lang="en-US" altLang="zh-CN" dirty="0"/>
              <a:t> </a:t>
            </a:r>
            <a:r>
              <a:rPr lang="zh-CN" altLang="en-US" dirty="0"/>
              <a:t>。</a:t>
            </a:r>
          </a:p>
        </p:txBody>
      </p:sp>
      <p:sp>
        <p:nvSpPr>
          <p:cNvPr id="116740" name="Text Box 4"/>
          <p:cNvSpPr txBox="1">
            <a:spLocks noChangeArrowheads="1"/>
          </p:cNvSpPr>
          <p:nvPr/>
        </p:nvSpPr>
        <p:spPr bwMode="auto">
          <a:xfrm>
            <a:off x="119336" y="1916832"/>
            <a:ext cx="95770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     用不透明的材料做一个空腔，开个小孔，就是一个黑体模型。</a:t>
            </a:r>
          </a:p>
        </p:txBody>
      </p:sp>
      <p:pic>
        <p:nvPicPr>
          <p:cNvPr id="1167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6360" y="2348880"/>
            <a:ext cx="2354263" cy="32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42" name="Rectangle 6"/>
          <p:cNvSpPr>
            <a:spLocks noChangeArrowheads="1"/>
          </p:cNvSpPr>
          <p:nvPr/>
        </p:nvSpPr>
        <p:spPr bwMode="auto">
          <a:xfrm>
            <a:off x="551384" y="2780928"/>
            <a:ext cx="60737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90000"/>
              </a:lnSpc>
              <a:spcBef>
                <a:spcPct val="50000"/>
              </a:spcBef>
            </a:pPr>
            <a:r>
              <a:rPr lang="zh-CN" altLang="en-US" dirty="0">
                <a:latin typeface="楷体_GB2312" pitchFamily="49" charset="-122"/>
              </a:rPr>
              <a:t>实验表明∶</a:t>
            </a:r>
            <a:r>
              <a:rPr lang="zh-CN" altLang="en-US" dirty="0">
                <a:solidFill>
                  <a:srgbClr val="0000FF"/>
                </a:solidFill>
                <a:latin typeface="楷体_GB2312" pitchFamily="49" charset="-122"/>
              </a:rPr>
              <a:t>黑体辐射的电磁波与组成黑    </a:t>
            </a:r>
          </a:p>
          <a:p>
            <a:pPr eaLnBrk="1" hangingPunct="1">
              <a:lnSpc>
                <a:spcPct val="60000"/>
              </a:lnSpc>
              <a:spcBef>
                <a:spcPct val="50000"/>
              </a:spcBef>
            </a:pPr>
            <a:r>
              <a:rPr lang="zh-CN" altLang="en-US" dirty="0">
                <a:solidFill>
                  <a:srgbClr val="0000FF"/>
                </a:solidFill>
                <a:latin typeface="楷体_GB2312" pitchFamily="49" charset="-122"/>
              </a:rPr>
              <a:t>         体的材料无关，只与温度有关。</a:t>
            </a:r>
          </a:p>
        </p:txBody>
      </p:sp>
      <p:sp>
        <p:nvSpPr>
          <p:cNvPr id="116743" name="Rectangle 7"/>
          <p:cNvSpPr>
            <a:spLocks noChangeArrowheads="1"/>
          </p:cNvSpPr>
          <p:nvPr/>
        </p:nvSpPr>
        <p:spPr bwMode="auto">
          <a:xfrm>
            <a:off x="551384" y="3789040"/>
            <a:ext cx="417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有关黑体辐射的实验定律：</a:t>
            </a:r>
          </a:p>
        </p:txBody>
      </p:sp>
      <p:sp>
        <p:nvSpPr>
          <p:cNvPr id="116744" name="Rectangle 8"/>
          <p:cNvSpPr>
            <a:spLocks noChangeArrowheads="1"/>
          </p:cNvSpPr>
          <p:nvPr/>
        </p:nvSpPr>
        <p:spPr bwMode="auto">
          <a:xfrm>
            <a:off x="1775520" y="4293096"/>
            <a:ext cx="432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b="0" dirty="0">
                <a:solidFill>
                  <a:srgbClr val="0000FF"/>
                </a:solidFill>
                <a:latin typeface="楷体_GB2312" pitchFamily="49" charset="-122"/>
                <a:sym typeface="Symbol" panose="05050102010706020507" pitchFamily="18" charset="2"/>
              </a:rPr>
              <a:t> </a:t>
            </a:r>
            <a:r>
              <a:rPr lang="zh-CN" altLang="en-US" dirty="0">
                <a:solidFill>
                  <a:srgbClr val="0000FF"/>
                </a:solidFill>
                <a:latin typeface="楷体_GB2312" pitchFamily="49" charset="-122"/>
                <a:sym typeface="Symbol" panose="05050102010706020507" pitchFamily="18" charset="2"/>
              </a:rPr>
              <a:t>斯特藩 </a:t>
            </a:r>
            <a:r>
              <a:rPr lang="en-US" altLang="zh-CN" dirty="0">
                <a:solidFill>
                  <a:srgbClr val="0000FF"/>
                </a:solidFill>
                <a:sym typeface="Symbol" panose="05050102010706020507" pitchFamily="18" charset="2"/>
              </a:rPr>
              <a:t>—</a:t>
            </a:r>
            <a:r>
              <a:rPr lang="en-US" altLang="zh-CN" dirty="0">
                <a:solidFill>
                  <a:srgbClr val="0000FF"/>
                </a:solidFill>
                <a:latin typeface="楷体_GB2312" pitchFamily="49" charset="-122"/>
                <a:sym typeface="Symbol" panose="05050102010706020507" pitchFamily="18" charset="2"/>
              </a:rPr>
              <a:t> </a:t>
            </a:r>
            <a:r>
              <a:rPr lang="zh-CN" altLang="en-US" dirty="0">
                <a:solidFill>
                  <a:srgbClr val="0000FF"/>
                </a:solidFill>
                <a:latin typeface="楷体_GB2312" pitchFamily="49" charset="-122"/>
                <a:sym typeface="Symbol" panose="05050102010706020507" pitchFamily="18" charset="2"/>
              </a:rPr>
              <a:t>玻耳兹曼定律</a:t>
            </a:r>
            <a:r>
              <a:rPr lang="en-US" altLang="zh-CN" dirty="0">
                <a:solidFill>
                  <a:srgbClr val="0000FF"/>
                </a:solidFill>
                <a:latin typeface="楷体_GB2312" pitchFamily="49" charset="-122"/>
                <a:sym typeface="Symbol" panose="05050102010706020507" pitchFamily="18" charset="2"/>
              </a:rPr>
              <a:t>:</a:t>
            </a:r>
            <a:endParaRPr lang="en-US" altLang="zh-CN" b="0" dirty="0">
              <a:solidFill>
                <a:srgbClr val="0000FF"/>
              </a:solidFill>
              <a:latin typeface="楷体_GB2312" pitchFamily="49" charset="-122"/>
              <a:sym typeface="Symbol" panose="05050102010706020507" pitchFamily="18" charset="2"/>
            </a:endParaRPr>
          </a:p>
        </p:txBody>
      </p:sp>
      <p:graphicFrame>
        <p:nvGraphicFramePr>
          <p:cNvPr id="116745" name="Object 9"/>
          <p:cNvGraphicFramePr>
            <a:graphicFrameLocks noChangeAspect="1"/>
          </p:cNvGraphicFramePr>
          <p:nvPr>
            <p:extLst>
              <p:ext uri="{D42A27DB-BD31-4B8C-83A1-F6EECF244321}">
                <p14:modId xmlns:p14="http://schemas.microsoft.com/office/powerpoint/2010/main" val="2495221777"/>
              </p:ext>
            </p:extLst>
          </p:nvPr>
        </p:nvGraphicFramePr>
        <p:xfrm>
          <a:off x="5519936" y="4869160"/>
          <a:ext cx="1944216" cy="403084"/>
        </p:xfrm>
        <a:graphic>
          <a:graphicData uri="http://schemas.openxmlformats.org/presentationml/2006/ole">
            <mc:AlternateContent xmlns:mc="http://schemas.openxmlformats.org/markup-compatibility/2006">
              <mc:Choice xmlns:v="urn:schemas-microsoft-com:vml" Requires="v">
                <p:oleObj spid="_x0000_s24605" name="公式" r:id="rId5" imgW="885766" imgH="209520" progId="Equation.3">
                  <p:embed/>
                </p:oleObj>
              </mc:Choice>
              <mc:Fallback>
                <p:oleObj name="公式" r:id="rId5" imgW="885766" imgH="20952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9936" y="4869160"/>
                        <a:ext cx="1944216" cy="403084"/>
                      </a:xfrm>
                      <a:prstGeom prst="rect">
                        <a:avLst/>
                      </a:prstGeom>
                      <a:noFill/>
                      <a:ln w="28575">
                        <a:solidFill>
                          <a:srgbClr val="0000FF"/>
                        </a:solidFill>
                        <a:miter lim="800000"/>
                        <a:headEnd/>
                        <a:tailEnd/>
                      </a:ln>
                      <a:effectLst/>
                    </p:spPr>
                  </p:pic>
                </p:oleObj>
              </mc:Fallback>
            </mc:AlternateContent>
          </a:graphicData>
        </a:graphic>
      </p:graphicFrame>
      <p:graphicFrame>
        <p:nvGraphicFramePr>
          <p:cNvPr id="116746" name="Object 10"/>
          <p:cNvGraphicFramePr>
            <a:graphicFrameLocks noChangeAspect="1"/>
          </p:cNvGraphicFramePr>
          <p:nvPr>
            <p:extLst>
              <p:ext uri="{D42A27DB-BD31-4B8C-83A1-F6EECF244321}">
                <p14:modId xmlns:p14="http://schemas.microsoft.com/office/powerpoint/2010/main" val="4122888575"/>
              </p:ext>
            </p:extLst>
          </p:nvPr>
        </p:nvGraphicFramePr>
        <p:xfrm>
          <a:off x="4871864" y="5517232"/>
          <a:ext cx="3786188" cy="447675"/>
        </p:xfrm>
        <a:graphic>
          <a:graphicData uri="http://schemas.openxmlformats.org/presentationml/2006/ole">
            <mc:AlternateContent xmlns:mc="http://schemas.openxmlformats.org/markup-compatibility/2006">
              <mc:Choice xmlns:v="urn:schemas-microsoft-com:vml" Requires="v">
                <p:oleObj spid="_x0000_s24606" name="Equation" r:id="rId7" imgW="1815312" imgH="215806" progId="Equation.3">
                  <p:embed/>
                </p:oleObj>
              </mc:Choice>
              <mc:Fallback>
                <p:oleObj name="Equation" r:id="rId7" imgW="1815312" imgH="215806"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1864" y="5517232"/>
                        <a:ext cx="3786188" cy="4476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7" name="Text Box 11"/>
          <p:cNvSpPr txBox="1">
            <a:spLocks noChangeArrowheads="1"/>
          </p:cNvSpPr>
          <p:nvPr/>
        </p:nvSpPr>
        <p:spPr bwMode="auto">
          <a:xfrm>
            <a:off x="2207568" y="6237312"/>
            <a:ext cx="719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solidFill>
                  <a:srgbClr val="FF00FF"/>
                </a:solidFill>
                <a:effectLst>
                  <a:outerShdw blurRad="38100" dist="38100" dir="2700000" algn="tl">
                    <a:srgbClr val="C0C0C0"/>
                  </a:outerShdw>
                </a:effectLst>
              </a:rPr>
              <a:t>说明：</a:t>
            </a:r>
            <a:r>
              <a:rPr lang="zh-CN" altLang="en-US" dirty="0"/>
              <a:t>辐射出射度随绝对温度增高而迅速增大。</a:t>
            </a:r>
          </a:p>
        </p:txBody>
      </p:sp>
      <p:sp>
        <p:nvSpPr>
          <p:cNvPr id="116748" name="Rectangle 12"/>
          <p:cNvSpPr>
            <a:spLocks noChangeArrowheads="1"/>
          </p:cNvSpPr>
          <p:nvPr/>
        </p:nvSpPr>
        <p:spPr bwMode="auto">
          <a:xfrm>
            <a:off x="9192344" y="1412776"/>
            <a:ext cx="2738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dirty="0">
                <a:solidFill>
                  <a:srgbClr val="0000FF"/>
                </a:solidFill>
              </a:rPr>
              <a:t>-------  </a:t>
            </a:r>
            <a:r>
              <a:rPr lang="zh-CN" altLang="en-US" dirty="0">
                <a:solidFill>
                  <a:srgbClr val="0000FF"/>
                </a:solidFill>
              </a:rPr>
              <a:t>理想模型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wipe(left)">
                                      <p:cBhvr>
                                        <p:cTn id="7" dur="500"/>
                                        <p:tgtEl>
                                          <p:spTgt spid="116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39"/>
                                        </p:tgtEl>
                                        <p:attrNameLst>
                                          <p:attrName>style.visibility</p:attrName>
                                        </p:attrNameLst>
                                      </p:cBhvr>
                                      <p:to>
                                        <p:strVal val="visible"/>
                                      </p:to>
                                    </p:set>
                                    <p:animEffect transition="in" filter="wipe(left)">
                                      <p:cBhvr>
                                        <p:cTn id="12" dur="500"/>
                                        <p:tgtEl>
                                          <p:spTgt spid="1167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48">
                                            <p:txEl>
                                              <p:pRg st="0" end="0"/>
                                            </p:txEl>
                                          </p:spTgt>
                                        </p:tgtEl>
                                        <p:attrNameLst>
                                          <p:attrName>style.visibility</p:attrName>
                                        </p:attrNameLst>
                                      </p:cBhvr>
                                      <p:to>
                                        <p:strVal val="visible"/>
                                      </p:to>
                                    </p:set>
                                    <p:animEffect transition="in" filter="wipe(left)">
                                      <p:cBhvr>
                                        <p:cTn id="17" dur="500"/>
                                        <p:tgtEl>
                                          <p:spTgt spid="11674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16741"/>
                                        </p:tgtEl>
                                        <p:attrNameLst>
                                          <p:attrName>style.visibility</p:attrName>
                                        </p:attrNameLst>
                                      </p:cBhvr>
                                      <p:to>
                                        <p:strVal val="visible"/>
                                      </p:to>
                                    </p:set>
                                    <p:animEffect transition="in" filter="wipe(up)">
                                      <p:cBhvr>
                                        <p:cTn id="22" dur="500"/>
                                        <p:tgtEl>
                                          <p:spTgt spid="1167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740"/>
                                        </p:tgtEl>
                                        <p:attrNameLst>
                                          <p:attrName>style.visibility</p:attrName>
                                        </p:attrNameLst>
                                      </p:cBhvr>
                                      <p:to>
                                        <p:strVal val="visible"/>
                                      </p:to>
                                    </p:set>
                                    <p:animEffect transition="in" filter="wipe(left)">
                                      <p:cBhvr>
                                        <p:cTn id="27" dur="500"/>
                                        <p:tgtEl>
                                          <p:spTgt spid="1167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6742">
                                            <p:txEl>
                                              <p:pRg st="0" end="0"/>
                                            </p:txEl>
                                          </p:spTgt>
                                        </p:tgtEl>
                                        <p:attrNameLst>
                                          <p:attrName>style.visibility</p:attrName>
                                        </p:attrNameLst>
                                      </p:cBhvr>
                                      <p:to>
                                        <p:strVal val="visible"/>
                                      </p:to>
                                    </p:set>
                                    <p:animEffect transition="in" filter="wipe(left)">
                                      <p:cBhvr>
                                        <p:cTn id="32" dur="500"/>
                                        <p:tgtEl>
                                          <p:spTgt spid="11674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6742">
                                            <p:txEl>
                                              <p:pRg st="1" end="1"/>
                                            </p:txEl>
                                          </p:spTgt>
                                        </p:tgtEl>
                                        <p:attrNameLst>
                                          <p:attrName>style.visibility</p:attrName>
                                        </p:attrNameLst>
                                      </p:cBhvr>
                                      <p:to>
                                        <p:strVal val="visible"/>
                                      </p:to>
                                    </p:set>
                                    <p:animEffect transition="in" filter="wipe(left)">
                                      <p:cBhvr>
                                        <p:cTn id="37" dur="500"/>
                                        <p:tgtEl>
                                          <p:spTgt spid="116742">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6743">
                                            <p:txEl>
                                              <p:pRg st="0" end="0"/>
                                            </p:txEl>
                                          </p:spTgt>
                                        </p:tgtEl>
                                        <p:attrNameLst>
                                          <p:attrName>style.visibility</p:attrName>
                                        </p:attrNameLst>
                                      </p:cBhvr>
                                      <p:to>
                                        <p:strVal val="visible"/>
                                      </p:to>
                                    </p:set>
                                    <p:animEffect transition="in" filter="wipe(left)">
                                      <p:cBhvr>
                                        <p:cTn id="42" dur="500"/>
                                        <p:tgtEl>
                                          <p:spTgt spid="116743">
                                            <p:txEl>
                                              <p:pRg st="0" end="0"/>
                                            </p:txEl>
                                          </p:spTgt>
                                        </p:tgtEl>
                                      </p:cBhvr>
                                    </p:animEffect>
                                  </p:childTnLst>
                                </p:cTn>
                              </p:par>
                            </p:childTnLst>
                          </p:cTn>
                        </p:par>
                        <p:par>
                          <p:cTn id="43" fill="hold" nodeType="with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16744"/>
                                        </p:tgtEl>
                                        <p:attrNameLst>
                                          <p:attrName>style.visibility</p:attrName>
                                        </p:attrNameLst>
                                      </p:cBhvr>
                                      <p:to>
                                        <p:strVal val="visible"/>
                                      </p:to>
                                    </p:set>
                                    <p:animEffect transition="in" filter="wipe(left)">
                                      <p:cBhvr>
                                        <p:cTn id="46" dur="500"/>
                                        <p:tgtEl>
                                          <p:spTgt spid="116744"/>
                                        </p:tgtEl>
                                      </p:cBhvr>
                                    </p:animEffect>
                                  </p:childTnLst>
                                </p:cTn>
                              </p:par>
                            </p:childTnLst>
                          </p:cTn>
                        </p:par>
                        <p:par>
                          <p:cTn id="47" fill="hold" nodeType="withGroup">
                            <p:stCondLst>
                              <p:cond delay="1000"/>
                            </p:stCondLst>
                            <p:childTnLst>
                              <p:par>
                                <p:cTn id="48" presetID="22" presetClass="entr" presetSubtype="8" fill="hold" nodeType="afterEffect">
                                  <p:stCondLst>
                                    <p:cond delay="0"/>
                                  </p:stCondLst>
                                  <p:childTnLst>
                                    <p:set>
                                      <p:cBhvr>
                                        <p:cTn id="49" dur="1" fill="hold">
                                          <p:stCondLst>
                                            <p:cond delay="0"/>
                                          </p:stCondLst>
                                        </p:cTn>
                                        <p:tgtEl>
                                          <p:spTgt spid="116745"/>
                                        </p:tgtEl>
                                        <p:attrNameLst>
                                          <p:attrName>style.visibility</p:attrName>
                                        </p:attrNameLst>
                                      </p:cBhvr>
                                      <p:to>
                                        <p:strVal val="visible"/>
                                      </p:to>
                                    </p:set>
                                    <p:animEffect transition="in" filter="wipe(left)">
                                      <p:cBhvr>
                                        <p:cTn id="50" dur="500"/>
                                        <p:tgtEl>
                                          <p:spTgt spid="116745"/>
                                        </p:tgtEl>
                                      </p:cBhvr>
                                    </p:animEffect>
                                  </p:childTnLst>
                                </p:cTn>
                              </p:par>
                            </p:childTnLst>
                          </p:cTn>
                        </p:par>
                        <p:par>
                          <p:cTn id="51" fill="hold" nodeType="withGroup">
                            <p:stCondLst>
                              <p:cond delay="1500"/>
                            </p:stCondLst>
                            <p:childTnLst>
                              <p:par>
                                <p:cTn id="52" presetID="22" presetClass="entr" presetSubtype="8" fill="hold" nodeType="afterEffect">
                                  <p:stCondLst>
                                    <p:cond delay="0"/>
                                  </p:stCondLst>
                                  <p:childTnLst>
                                    <p:set>
                                      <p:cBhvr>
                                        <p:cTn id="53" dur="1" fill="hold">
                                          <p:stCondLst>
                                            <p:cond delay="0"/>
                                          </p:stCondLst>
                                        </p:cTn>
                                        <p:tgtEl>
                                          <p:spTgt spid="116746"/>
                                        </p:tgtEl>
                                        <p:attrNameLst>
                                          <p:attrName>style.visibility</p:attrName>
                                        </p:attrNameLst>
                                      </p:cBhvr>
                                      <p:to>
                                        <p:strVal val="visible"/>
                                      </p:to>
                                    </p:set>
                                    <p:animEffect transition="in" filter="wipe(left)">
                                      <p:cBhvr>
                                        <p:cTn id="54" dur="500"/>
                                        <p:tgtEl>
                                          <p:spTgt spid="11674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16747"/>
                                        </p:tgtEl>
                                        <p:attrNameLst>
                                          <p:attrName>style.visibility</p:attrName>
                                        </p:attrNameLst>
                                      </p:cBhvr>
                                      <p:to>
                                        <p:strVal val="visible"/>
                                      </p:to>
                                    </p:set>
                                    <p:animEffect transition="in" filter="wipe(left)">
                                      <p:cBhvr>
                                        <p:cTn id="59" dur="500"/>
                                        <p:tgtEl>
                                          <p:spTgt spid="116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P spid="116739" grpId="0" autoUpdateAnimBg="0"/>
      <p:bldP spid="116740" grpId="0" autoUpdateAnimBg="0"/>
      <p:bldP spid="116742" grpId="0" build="p" autoUpdateAnimBg="0"/>
      <p:bldP spid="116743" grpId="0" build="p" autoUpdateAnimBg="0"/>
      <p:bldP spid="116744" grpId="0" autoUpdateAnimBg="0"/>
      <p:bldP spid="116747" grpId="0" autoUpdateAnimBg="0"/>
      <p:bldP spid="116748"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2266950" y="4438650"/>
            <a:ext cx="4022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sym typeface="Symbol" panose="05050102010706020507" pitchFamily="18" charset="2"/>
              </a:rPr>
              <a:t>维恩位移定律</a:t>
            </a:r>
            <a:r>
              <a:rPr lang="zh-CN" altLang="en-US">
                <a:solidFill>
                  <a:srgbClr val="0000FF"/>
                </a:solidFill>
                <a:sym typeface="Wingdings" panose="05000000000000000000" pitchFamily="2" charset="2"/>
              </a:rPr>
              <a:t>（</a:t>
            </a:r>
            <a:r>
              <a:rPr lang="en-US" altLang="zh-CN">
                <a:solidFill>
                  <a:srgbClr val="0000FF"/>
                </a:solidFill>
                <a:sym typeface="Wingdings" panose="05000000000000000000" pitchFamily="2" charset="2"/>
              </a:rPr>
              <a:t>1893</a:t>
            </a:r>
            <a:r>
              <a:rPr lang="zh-CN" altLang="en-US">
                <a:solidFill>
                  <a:srgbClr val="0000FF"/>
                </a:solidFill>
                <a:sym typeface="Wingdings" panose="05000000000000000000" pitchFamily="2" charset="2"/>
              </a:rPr>
              <a:t>年）</a:t>
            </a:r>
            <a:endParaRPr lang="zh-CN" altLang="en-US">
              <a:solidFill>
                <a:srgbClr val="0000FF"/>
              </a:solidFill>
              <a:sym typeface="Symbol" panose="05050102010706020507" pitchFamily="18" charset="2"/>
            </a:endParaRPr>
          </a:p>
        </p:txBody>
      </p:sp>
      <p:graphicFrame>
        <p:nvGraphicFramePr>
          <p:cNvPr id="118787" name="Object 3"/>
          <p:cNvGraphicFramePr>
            <a:graphicFrameLocks noChangeAspect="1"/>
          </p:cNvGraphicFramePr>
          <p:nvPr/>
        </p:nvGraphicFramePr>
        <p:xfrm>
          <a:off x="3475038" y="5065713"/>
          <a:ext cx="1747837" cy="531812"/>
        </p:xfrm>
        <a:graphic>
          <a:graphicData uri="http://schemas.openxmlformats.org/presentationml/2006/ole">
            <mc:AlternateContent xmlns:mc="http://schemas.openxmlformats.org/markup-compatibility/2006">
              <mc:Choice xmlns:v="urn:schemas-microsoft-com:vml" Requires="v">
                <p:oleObj spid="_x0000_s26697" name="Equation" r:id="rId4" imgW="523788" imgH="209520" progId="Equation.3">
                  <p:embed/>
                </p:oleObj>
              </mc:Choice>
              <mc:Fallback>
                <p:oleObj name="Equation" r:id="rId4" imgW="523788" imgH="20952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5038" y="5065713"/>
                        <a:ext cx="1747837" cy="531812"/>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88" name="Object 4"/>
          <p:cNvGraphicFramePr>
            <a:graphicFrameLocks noChangeAspect="1"/>
          </p:cNvGraphicFramePr>
          <p:nvPr/>
        </p:nvGraphicFramePr>
        <p:xfrm>
          <a:off x="5826125" y="5097463"/>
          <a:ext cx="3105150" cy="482600"/>
        </p:xfrm>
        <a:graphic>
          <a:graphicData uri="http://schemas.openxmlformats.org/presentationml/2006/ole">
            <mc:AlternateContent xmlns:mc="http://schemas.openxmlformats.org/markup-compatibility/2006">
              <mc:Choice xmlns:v="urn:schemas-microsoft-com:vml" Requires="v">
                <p:oleObj spid="_x0000_s26698" name="Equation" r:id="rId6" imgW="1383699" imgH="215806" progId="Equation.3">
                  <p:embed/>
                </p:oleObj>
              </mc:Choice>
              <mc:Fallback>
                <p:oleObj name="Equation" r:id="rId6" imgW="1383699" imgH="215806"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125" y="5097463"/>
                        <a:ext cx="3105150" cy="4826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89" name="Text Box 5"/>
          <p:cNvSpPr txBox="1">
            <a:spLocks noChangeArrowheads="1"/>
          </p:cNvSpPr>
          <p:nvPr/>
        </p:nvSpPr>
        <p:spPr bwMode="auto">
          <a:xfrm>
            <a:off x="911424" y="6093296"/>
            <a:ext cx="11161240" cy="461665"/>
          </a:xfrm>
          <a:prstGeom prst="rect">
            <a:avLst/>
          </a:prstGeom>
          <a:solidFill>
            <a:srgbClr val="FFFF00"/>
          </a:solidFill>
          <a:ln>
            <a:noFill/>
          </a:ln>
          <a:effectLst/>
          <a:extLst/>
        </p:spPr>
        <p:txBody>
          <a:bodyPr wrap="square">
            <a:spAutoFit/>
          </a:bodyPr>
          <a:lstStyle/>
          <a:p>
            <a:pPr eaLnBrk="1" hangingPunct="1">
              <a:defRPr/>
            </a:pPr>
            <a:r>
              <a:rPr lang="zh-CN" altLang="en-US" dirty="0">
                <a:solidFill>
                  <a:srgbClr val="FF00FF"/>
                </a:solidFill>
                <a:effectLst>
                  <a:outerShdw blurRad="38100" dist="38100" dir="2700000" algn="tl">
                    <a:srgbClr val="C0C0C0"/>
                  </a:outerShdw>
                </a:effectLst>
              </a:rPr>
              <a:t>说明：</a:t>
            </a:r>
            <a:r>
              <a:rPr lang="zh-CN" altLang="en-US" dirty="0"/>
              <a:t>当绝对黑体的</a:t>
            </a:r>
            <a:r>
              <a:rPr lang="zh-CN" altLang="en-US" dirty="0">
                <a:solidFill>
                  <a:srgbClr val="FF0000"/>
                </a:solidFill>
              </a:rPr>
              <a:t>温度升高</a:t>
            </a:r>
            <a:r>
              <a:rPr lang="zh-CN" altLang="en-US" dirty="0"/>
              <a:t>时，单色辐出度最大</a:t>
            </a:r>
            <a:r>
              <a:rPr lang="zh-CN" altLang="en-US" dirty="0" smtClean="0"/>
              <a:t>值</a:t>
            </a:r>
            <a:r>
              <a:rPr lang="en-US" altLang="zh-CN" i="1" dirty="0" err="1" smtClean="0"/>
              <a:t>M</a:t>
            </a:r>
            <a:r>
              <a:rPr lang="en-US" altLang="zh-CN" i="1" baseline="-25000" dirty="0" err="1" smtClean="0"/>
              <a:t>Bλ</a:t>
            </a:r>
            <a:r>
              <a:rPr lang="en-US" altLang="zh-CN" dirty="0"/>
              <a:t>( </a:t>
            </a:r>
            <a:r>
              <a:rPr lang="en-US" altLang="zh-CN" i="1" dirty="0"/>
              <a:t>T </a:t>
            </a:r>
            <a:r>
              <a:rPr lang="en-US" altLang="zh-CN" dirty="0"/>
              <a:t>)</a:t>
            </a:r>
            <a:r>
              <a:rPr lang="en-US" altLang="zh-CN" dirty="0">
                <a:sym typeface="Symbol" panose="05050102010706020507" pitchFamily="18" charset="2"/>
              </a:rPr>
              <a:t> </a:t>
            </a:r>
            <a:r>
              <a:rPr lang="zh-CN" altLang="en-US" dirty="0"/>
              <a:t>向</a:t>
            </a:r>
            <a:r>
              <a:rPr lang="zh-CN" altLang="en-US" dirty="0">
                <a:solidFill>
                  <a:srgbClr val="FF0000"/>
                </a:solidFill>
              </a:rPr>
              <a:t>短波方向移动</a:t>
            </a:r>
            <a:r>
              <a:rPr lang="zh-CN" altLang="en-US" dirty="0"/>
              <a:t>。</a:t>
            </a:r>
          </a:p>
        </p:txBody>
      </p:sp>
      <p:grpSp>
        <p:nvGrpSpPr>
          <p:cNvPr id="118790" name="Group 6"/>
          <p:cNvGrpSpPr>
            <a:grpSpLocks/>
          </p:cNvGrpSpPr>
          <p:nvPr/>
        </p:nvGrpSpPr>
        <p:grpSpPr bwMode="auto">
          <a:xfrm>
            <a:off x="6519863" y="1412875"/>
            <a:ext cx="3743325" cy="3201988"/>
            <a:chOff x="3064" y="1908"/>
            <a:chExt cx="2522" cy="2200"/>
          </a:xfrm>
        </p:grpSpPr>
        <p:sp>
          <p:nvSpPr>
            <p:cNvPr id="26635" name="Freeform 7"/>
            <p:cNvSpPr>
              <a:spLocks/>
            </p:cNvSpPr>
            <p:nvPr/>
          </p:nvSpPr>
          <p:spPr bwMode="auto">
            <a:xfrm>
              <a:off x="3373" y="2242"/>
              <a:ext cx="1954" cy="1381"/>
            </a:xfrm>
            <a:custGeom>
              <a:avLst/>
              <a:gdLst>
                <a:gd name="T0" fmla="*/ 0 w 1954"/>
                <a:gd name="T1" fmla="*/ 1297 h 1381"/>
                <a:gd name="T2" fmla="*/ 405 w 1954"/>
                <a:gd name="T3" fmla="*/ 14 h 1381"/>
                <a:gd name="T4" fmla="*/ 1954 w 1954"/>
                <a:gd name="T5" fmla="*/ 1381 h 1381"/>
                <a:gd name="T6" fmla="*/ 0 60000 65536"/>
                <a:gd name="T7" fmla="*/ 0 60000 65536"/>
                <a:gd name="T8" fmla="*/ 0 60000 65536"/>
              </a:gdLst>
              <a:ahLst/>
              <a:cxnLst>
                <a:cxn ang="T6">
                  <a:pos x="T0" y="T1"/>
                </a:cxn>
                <a:cxn ang="T7">
                  <a:pos x="T2" y="T3"/>
                </a:cxn>
                <a:cxn ang="T8">
                  <a:pos x="T4" y="T5"/>
                </a:cxn>
              </a:cxnLst>
              <a:rect l="0" t="0" r="r" b="b"/>
              <a:pathLst>
                <a:path w="1954" h="1381">
                  <a:moveTo>
                    <a:pt x="0" y="1297"/>
                  </a:moveTo>
                  <a:cubicBezTo>
                    <a:pt x="205" y="776"/>
                    <a:pt x="79" y="0"/>
                    <a:pt x="405" y="14"/>
                  </a:cubicBezTo>
                  <a:cubicBezTo>
                    <a:pt x="731" y="28"/>
                    <a:pt x="1089" y="1367"/>
                    <a:pt x="1954" y="1381"/>
                  </a:cubicBezTo>
                </a:path>
              </a:pathLst>
            </a:custGeom>
            <a:noFill/>
            <a:ln w="44450">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6" name="Freeform 8"/>
            <p:cNvSpPr>
              <a:spLocks/>
            </p:cNvSpPr>
            <p:nvPr/>
          </p:nvSpPr>
          <p:spPr bwMode="auto">
            <a:xfrm>
              <a:off x="3513" y="2707"/>
              <a:ext cx="1479" cy="958"/>
            </a:xfrm>
            <a:custGeom>
              <a:avLst/>
              <a:gdLst>
                <a:gd name="T0" fmla="*/ 0 w 1479"/>
                <a:gd name="T1" fmla="*/ 874 h 958"/>
                <a:gd name="T2" fmla="*/ 377 w 1479"/>
                <a:gd name="T3" fmla="*/ 9 h 958"/>
                <a:gd name="T4" fmla="*/ 1479 w 1479"/>
                <a:gd name="T5" fmla="*/ 958 h 958"/>
                <a:gd name="T6" fmla="*/ 0 60000 65536"/>
                <a:gd name="T7" fmla="*/ 0 60000 65536"/>
                <a:gd name="T8" fmla="*/ 0 60000 65536"/>
              </a:gdLst>
              <a:ahLst/>
              <a:cxnLst>
                <a:cxn ang="T6">
                  <a:pos x="T0" y="T1"/>
                </a:cxn>
                <a:cxn ang="T7">
                  <a:pos x="T2" y="T3"/>
                </a:cxn>
                <a:cxn ang="T8">
                  <a:pos x="T4" y="T5"/>
                </a:cxn>
              </a:cxnLst>
              <a:rect l="0" t="0" r="r" b="b"/>
              <a:pathLst>
                <a:path w="1479" h="958">
                  <a:moveTo>
                    <a:pt x="0" y="874"/>
                  </a:moveTo>
                  <a:cubicBezTo>
                    <a:pt x="151" y="529"/>
                    <a:pt x="107" y="0"/>
                    <a:pt x="377" y="9"/>
                  </a:cubicBezTo>
                  <a:cubicBezTo>
                    <a:pt x="623" y="23"/>
                    <a:pt x="670" y="776"/>
                    <a:pt x="1479" y="958"/>
                  </a:cubicBezTo>
                </a:path>
              </a:pathLst>
            </a:custGeom>
            <a:noFill/>
            <a:ln w="44450">
              <a:solidFill>
                <a:srgbClr val="FF99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7" name="Freeform 9"/>
            <p:cNvSpPr>
              <a:spLocks/>
            </p:cNvSpPr>
            <p:nvPr/>
          </p:nvSpPr>
          <p:spPr bwMode="auto">
            <a:xfrm>
              <a:off x="3624" y="3106"/>
              <a:ext cx="1126" cy="576"/>
            </a:xfrm>
            <a:custGeom>
              <a:avLst/>
              <a:gdLst>
                <a:gd name="T0" fmla="*/ 0 w 1126"/>
                <a:gd name="T1" fmla="*/ 545 h 576"/>
                <a:gd name="T2" fmla="*/ 411 w 1126"/>
                <a:gd name="T3" fmla="*/ 5 h 576"/>
                <a:gd name="T4" fmla="*/ 1126 w 1126"/>
                <a:gd name="T5" fmla="*/ 576 h 576"/>
                <a:gd name="T6" fmla="*/ 0 60000 65536"/>
                <a:gd name="T7" fmla="*/ 0 60000 65536"/>
                <a:gd name="T8" fmla="*/ 0 60000 65536"/>
              </a:gdLst>
              <a:ahLst/>
              <a:cxnLst>
                <a:cxn ang="T6">
                  <a:pos x="T0" y="T1"/>
                </a:cxn>
                <a:cxn ang="T7">
                  <a:pos x="T2" y="T3"/>
                </a:cxn>
                <a:cxn ang="T8">
                  <a:pos x="T4" y="T5"/>
                </a:cxn>
              </a:cxnLst>
              <a:rect l="0" t="0" r="r" b="b"/>
              <a:pathLst>
                <a:path w="1126" h="576">
                  <a:moveTo>
                    <a:pt x="0" y="545"/>
                  </a:moveTo>
                  <a:cubicBezTo>
                    <a:pt x="196" y="294"/>
                    <a:pt x="223" y="0"/>
                    <a:pt x="411" y="5"/>
                  </a:cubicBezTo>
                  <a:cubicBezTo>
                    <a:pt x="599" y="10"/>
                    <a:pt x="601" y="467"/>
                    <a:pt x="1126" y="576"/>
                  </a:cubicBezTo>
                </a:path>
              </a:pathLst>
            </a:custGeom>
            <a:noFill/>
            <a:ln w="44450">
              <a:solidFill>
                <a:srgbClr val="FF00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8" name="Freeform 10"/>
            <p:cNvSpPr>
              <a:spLocks/>
            </p:cNvSpPr>
            <p:nvPr/>
          </p:nvSpPr>
          <p:spPr bwMode="auto">
            <a:xfrm>
              <a:off x="3736" y="2272"/>
              <a:ext cx="6" cy="1506"/>
            </a:xfrm>
            <a:custGeom>
              <a:avLst/>
              <a:gdLst>
                <a:gd name="T0" fmla="*/ 6 w 6"/>
                <a:gd name="T1" fmla="*/ 0 h 1506"/>
                <a:gd name="T2" fmla="*/ 0 w 6"/>
                <a:gd name="T3" fmla="*/ 1506 h 1506"/>
                <a:gd name="T4" fmla="*/ 0 60000 65536"/>
                <a:gd name="T5" fmla="*/ 0 60000 65536"/>
              </a:gdLst>
              <a:ahLst/>
              <a:cxnLst>
                <a:cxn ang="T4">
                  <a:pos x="T0" y="T1"/>
                </a:cxn>
                <a:cxn ang="T5">
                  <a:pos x="T2" y="T3"/>
                </a:cxn>
              </a:cxnLst>
              <a:rect l="0" t="0" r="r" b="b"/>
              <a:pathLst>
                <a:path w="6" h="1506">
                  <a:moveTo>
                    <a:pt x="6" y="0"/>
                  </a:moveTo>
                  <a:lnTo>
                    <a:pt x="0" y="1506"/>
                  </a:lnTo>
                </a:path>
              </a:pathLst>
            </a:custGeom>
            <a:noFill/>
            <a:ln w="28575" cap="flat">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9" name="Freeform 11"/>
            <p:cNvSpPr>
              <a:spLocks/>
            </p:cNvSpPr>
            <p:nvPr/>
          </p:nvSpPr>
          <p:spPr bwMode="auto">
            <a:xfrm>
              <a:off x="3860" y="2770"/>
              <a:ext cx="6" cy="916"/>
            </a:xfrm>
            <a:custGeom>
              <a:avLst/>
              <a:gdLst>
                <a:gd name="T0" fmla="*/ 6 w 6"/>
                <a:gd name="T1" fmla="*/ 0 h 1506"/>
                <a:gd name="T2" fmla="*/ 0 w 6"/>
                <a:gd name="T3" fmla="*/ 557 h 1506"/>
                <a:gd name="T4" fmla="*/ 0 60000 65536"/>
                <a:gd name="T5" fmla="*/ 0 60000 65536"/>
              </a:gdLst>
              <a:ahLst/>
              <a:cxnLst>
                <a:cxn ang="T4">
                  <a:pos x="T0" y="T1"/>
                </a:cxn>
                <a:cxn ang="T5">
                  <a:pos x="T2" y="T3"/>
                </a:cxn>
              </a:cxnLst>
              <a:rect l="0" t="0" r="r" b="b"/>
              <a:pathLst>
                <a:path w="6" h="1506">
                  <a:moveTo>
                    <a:pt x="6" y="0"/>
                  </a:moveTo>
                  <a:lnTo>
                    <a:pt x="0" y="1506"/>
                  </a:lnTo>
                </a:path>
              </a:pathLst>
            </a:custGeom>
            <a:noFill/>
            <a:ln w="28575" cap="flat">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640" name="Object 12"/>
            <p:cNvGraphicFramePr>
              <a:graphicFrameLocks noChangeAspect="1"/>
            </p:cNvGraphicFramePr>
            <p:nvPr/>
          </p:nvGraphicFramePr>
          <p:xfrm>
            <a:off x="3064" y="1908"/>
            <a:ext cx="579" cy="220"/>
          </p:xfrm>
          <a:graphic>
            <a:graphicData uri="http://schemas.openxmlformats.org/presentationml/2006/ole">
              <mc:AlternateContent xmlns:mc="http://schemas.openxmlformats.org/markup-compatibility/2006">
                <mc:Choice xmlns:v="urn:schemas-microsoft-com:vml" Requires="v">
                  <p:oleObj spid="_x0000_s26699" name="Equation" r:id="rId8" imgW="545863" imgH="228501" progId="Equation.3">
                    <p:embed/>
                  </p:oleObj>
                </mc:Choice>
                <mc:Fallback>
                  <p:oleObj name="Equation" r:id="rId8" imgW="545863" imgH="228501"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4" y="1908"/>
                          <a:ext cx="579" cy="22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444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1" name="Object 13"/>
            <p:cNvGraphicFramePr>
              <a:graphicFrameLocks noChangeAspect="1"/>
            </p:cNvGraphicFramePr>
            <p:nvPr/>
          </p:nvGraphicFramePr>
          <p:xfrm>
            <a:off x="5360" y="3757"/>
            <a:ext cx="226" cy="259"/>
          </p:xfrm>
          <a:graphic>
            <a:graphicData uri="http://schemas.openxmlformats.org/presentationml/2006/ole">
              <mc:AlternateContent xmlns:mc="http://schemas.openxmlformats.org/markup-compatibility/2006">
                <mc:Choice xmlns:v="urn:schemas-microsoft-com:vml" Requires="v">
                  <p:oleObj spid="_x0000_s26700" name="Equation" r:id="rId10" imgW="139579" imgH="177646" progId="Equation.3">
                    <p:embed/>
                  </p:oleObj>
                </mc:Choice>
                <mc:Fallback>
                  <p:oleObj name="Equation" r:id="rId10" imgW="139579" imgH="177646"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0" y="3757"/>
                          <a:ext cx="226" cy="25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444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2" name="AutoShape 14"/>
            <p:cNvSpPr>
              <a:spLocks noChangeArrowheads="1"/>
            </p:cNvSpPr>
            <p:nvPr/>
          </p:nvSpPr>
          <p:spPr bwMode="auto">
            <a:xfrm>
              <a:off x="4078" y="2031"/>
              <a:ext cx="576" cy="240"/>
            </a:xfrm>
            <a:prstGeom prst="wedgeRoundRectCallout">
              <a:avLst>
                <a:gd name="adj1" fmla="val -44097"/>
                <a:gd name="adj2" fmla="val 174167"/>
                <a:gd name="adj3" fmla="val 16667"/>
              </a:avLst>
            </a:prstGeom>
            <a:noFill/>
            <a:ln w="444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a:ea typeface="宋体" panose="02010600030101010101" pitchFamily="2" charset="-122"/>
                </a:rPr>
                <a:t>1700k</a:t>
              </a:r>
            </a:p>
          </p:txBody>
        </p:sp>
        <p:sp>
          <p:nvSpPr>
            <p:cNvPr id="26643" name="AutoShape 15"/>
            <p:cNvSpPr>
              <a:spLocks noChangeArrowheads="1"/>
            </p:cNvSpPr>
            <p:nvPr/>
          </p:nvSpPr>
          <p:spPr bwMode="auto">
            <a:xfrm>
              <a:off x="4318" y="2511"/>
              <a:ext cx="576" cy="240"/>
            </a:xfrm>
            <a:prstGeom prst="wedgeRoundRectCallout">
              <a:avLst>
                <a:gd name="adj1" fmla="val -80731"/>
                <a:gd name="adj2" fmla="val 176250"/>
                <a:gd name="adj3" fmla="val 16667"/>
              </a:avLst>
            </a:prstGeom>
            <a:noFill/>
            <a:ln w="444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a:ea typeface="宋体" panose="02010600030101010101" pitchFamily="2" charset="-122"/>
                </a:rPr>
                <a:t>1500k</a:t>
              </a:r>
            </a:p>
          </p:txBody>
        </p:sp>
        <p:sp>
          <p:nvSpPr>
            <p:cNvPr id="26644" name="AutoShape 16"/>
            <p:cNvSpPr>
              <a:spLocks noChangeArrowheads="1"/>
            </p:cNvSpPr>
            <p:nvPr/>
          </p:nvSpPr>
          <p:spPr bwMode="auto">
            <a:xfrm>
              <a:off x="4558" y="2909"/>
              <a:ext cx="576" cy="240"/>
            </a:xfrm>
            <a:prstGeom prst="wedgeRoundRectCallout">
              <a:avLst>
                <a:gd name="adj1" fmla="val -80731"/>
                <a:gd name="adj2" fmla="val 176250"/>
                <a:gd name="adj3" fmla="val 16667"/>
              </a:avLst>
            </a:prstGeom>
            <a:noFill/>
            <a:ln w="444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a:ea typeface="宋体" panose="02010600030101010101" pitchFamily="2" charset="-122"/>
                </a:rPr>
                <a:t>1300k</a:t>
              </a:r>
            </a:p>
          </p:txBody>
        </p:sp>
        <p:sp>
          <p:nvSpPr>
            <p:cNvPr id="26645" name="Line 17"/>
            <p:cNvSpPr>
              <a:spLocks noChangeShapeType="1"/>
            </p:cNvSpPr>
            <p:nvPr/>
          </p:nvSpPr>
          <p:spPr bwMode="auto">
            <a:xfrm flipV="1">
              <a:off x="3191" y="3730"/>
              <a:ext cx="2339" cy="0"/>
            </a:xfrm>
            <a:prstGeom prst="line">
              <a:avLst/>
            </a:prstGeom>
            <a:noFill/>
            <a:ln w="349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6" name="Line 18"/>
            <p:cNvSpPr>
              <a:spLocks noChangeShapeType="1"/>
            </p:cNvSpPr>
            <p:nvPr/>
          </p:nvSpPr>
          <p:spPr bwMode="auto">
            <a:xfrm flipV="1">
              <a:off x="3191" y="2146"/>
              <a:ext cx="0" cy="1584"/>
            </a:xfrm>
            <a:prstGeom prst="line">
              <a:avLst/>
            </a:prstGeom>
            <a:noFill/>
            <a:ln w="349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7" name="Line 19"/>
            <p:cNvSpPr>
              <a:spLocks noChangeShapeType="1"/>
            </p:cNvSpPr>
            <p:nvPr/>
          </p:nvSpPr>
          <p:spPr bwMode="auto">
            <a:xfrm>
              <a:off x="4007" y="3106"/>
              <a:ext cx="0" cy="624"/>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648" name="Object 20"/>
            <p:cNvGraphicFramePr>
              <a:graphicFrameLocks noChangeAspect="1"/>
            </p:cNvGraphicFramePr>
            <p:nvPr/>
          </p:nvGraphicFramePr>
          <p:xfrm>
            <a:off x="3550" y="3807"/>
            <a:ext cx="1159" cy="301"/>
          </p:xfrm>
          <a:graphic>
            <a:graphicData uri="http://schemas.openxmlformats.org/presentationml/2006/ole">
              <mc:AlternateContent xmlns:mc="http://schemas.openxmlformats.org/markup-compatibility/2006">
                <mc:Choice xmlns:v="urn:schemas-microsoft-com:vml" Requires="v">
                  <p:oleObj spid="_x0000_s26701" name="Equation" r:id="rId12" imgW="800100" imgH="228600" progId="Equation.3">
                    <p:embed/>
                  </p:oleObj>
                </mc:Choice>
                <mc:Fallback>
                  <p:oleObj name="Equation" r:id="rId12" imgW="800100" imgH="228600"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50" y="3807"/>
                          <a:ext cx="1159" cy="30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444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8805" name="Group 21"/>
          <p:cNvGrpSpPr>
            <a:grpSpLocks/>
          </p:cNvGrpSpPr>
          <p:nvPr/>
        </p:nvGrpSpPr>
        <p:grpSpPr bwMode="auto">
          <a:xfrm>
            <a:off x="2062163" y="1225550"/>
            <a:ext cx="4144962" cy="3005138"/>
            <a:chOff x="284" y="1865"/>
            <a:chExt cx="2611" cy="1893"/>
          </a:xfrm>
        </p:grpSpPr>
        <p:pic>
          <p:nvPicPr>
            <p:cNvPr id="26633" name="Picture 22" descr="t17_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 y="1865"/>
              <a:ext cx="2611" cy="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34" name="Object 23"/>
            <p:cNvGraphicFramePr>
              <a:graphicFrameLocks noChangeAspect="1"/>
            </p:cNvGraphicFramePr>
            <p:nvPr/>
          </p:nvGraphicFramePr>
          <p:xfrm>
            <a:off x="532" y="1923"/>
            <a:ext cx="518" cy="217"/>
          </p:xfrm>
          <a:graphic>
            <a:graphicData uri="http://schemas.openxmlformats.org/presentationml/2006/ole">
              <mc:AlternateContent xmlns:mc="http://schemas.openxmlformats.org/markup-compatibility/2006">
                <mc:Choice xmlns:v="urn:schemas-microsoft-com:vml" Requires="v">
                  <p:oleObj spid="_x0000_s26702" name="公式" r:id="rId15" imgW="523788" imgH="209520" progId="Equation.3">
                    <p:embed/>
                  </p:oleObj>
                </mc:Choice>
                <mc:Fallback>
                  <p:oleObj name="公式" r:id="rId15" imgW="523788" imgH="20952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2" y="1923"/>
                          <a:ext cx="518" cy="217"/>
                        </a:xfrm>
                        <a:prstGeom prst="rect">
                          <a:avLst/>
                        </a:prstGeom>
                        <a:solidFill>
                          <a:srgbClr val="33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8808" name="Rectangle 24"/>
          <p:cNvSpPr>
            <a:spLocks noChangeArrowheads="1"/>
          </p:cNvSpPr>
          <p:nvPr/>
        </p:nvSpPr>
        <p:spPr bwMode="auto">
          <a:xfrm>
            <a:off x="263352" y="116632"/>
            <a:ext cx="447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dirty="0">
                <a:solidFill>
                  <a:srgbClr val="0000FF"/>
                </a:solidFill>
              </a:rPr>
              <a:t>黑体单色辐出度与波长的关系：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808"/>
                                        </p:tgtEl>
                                        <p:attrNameLst>
                                          <p:attrName>style.visibility</p:attrName>
                                        </p:attrNameLst>
                                      </p:cBhvr>
                                      <p:to>
                                        <p:strVal val="visible"/>
                                      </p:to>
                                    </p:set>
                                    <p:animEffect transition="in" filter="wipe(left)">
                                      <p:cBhvr>
                                        <p:cTn id="7" dur="500"/>
                                        <p:tgtEl>
                                          <p:spTgt spid="1188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18805"/>
                                        </p:tgtEl>
                                        <p:attrNameLst>
                                          <p:attrName>style.visibility</p:attrName>
                                        </p:attrNameLst>
                                      </p:cBhvr>
                                      <p:to>
                                        <p:strVal val="visible"/>
                                      </p:to>
                                    </p:set>
                                    <p:animEffect transition="in" filter="blinds(vertical)">
                                      <p:cBhvr>
                                        <p:cTn id="12" dur="500"/>
                                        <p:tgtEl>
                                          <p:spTgt spid="1188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86"/>
                                        </p:tgtEl>
                                        <p:attrNameLst>
                                          <p:attrName>style.visibility</p:attrName>
                                        </p:attrNameLst>
                                      </p:cBhvr>
                                      <p:to>
                                        <p:strVal val="visible"/>
                                      </p:to>
                                    </p:set>
                                    <p:animEffect transition="in" filter="wipe(left)">
                                      <p:cBhvr>
                                        <p:cTn id="17" dur="500"/>
                                        <p:tgtEl>
                                          <p:spTgt spid="1187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8787"/>
                                        </p:tgtEl>
                                        <p:attrNameLst>
                                          <p:attrName>style.visibility</p:attrName>
                                        </p:attrNameLst>
                                      </p:cBhvr>
                                      <p:to>
                                        <p:strVal val="visible"/>
                                      </p:to>
                                    </p:set>
                                    <p:animEffect transition="in" filter="wipe(left)">
                                      <p:cBhvr>
                                        <p:cTn id="22" dur="500"/>
                                        <p:tgtEl>
                                          <p:spTgt spid="1187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8788"/>
                                        </p:tgtEl>
                                        <p:attrNameLst>
                                          <p:attrName>style.visibility</p:attrName>
                                        </p:attrNameLst>
                                      </p:cBhvr>
                                      <p:to>
                                        <p:strVal val="visible"/>
                                      </p:to>
                                    </p:set>
                                    <p:animEffect transition="in" filter="wipe(left)">
                                      <p:cBhvr>
                                        <p:cTn id="27" dur="500"/>
                                        <p:tgtEl>
                                          <p:spTgt spid="1187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8790"/>
                                        </p:tgtEl>
                                        <p:attrNameLst>
                                          <p:attrName>style.visibility</p:attrName>
                                        </p:attrNameLst>
                                      </p:cBhvr>
                                      <p:to>
                                        <p:strVal val="visible"/>
                                      </p:to>
                                    </p:set>
                                    <p:animEffect transition="in" filter="wipe(left)">
                                      <p:cBhvr>
                                        <p:cTn id="32" dur="500"/>
                                        <p:tgtEl>
                                          <p:spTgt spid="1187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8789"/>
                                        </p:tgtEl>
                                        <p:attrNameLst>
                                          <p:attrName>style.visibility</p:attrName>
                                        </p:attrNameLst>
                                      </p:cBhvr>
                                      <p:to>
                                        <p:strVal val="visible"/>
                                      </p:to>
                                    </p:set>
                                    <p:animEffect transition="in" filter="wipe(left)">
                                      <p:cBhvr>
                                        <p:cTn id="37"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P spid="118789" grpId="0" autoUpdateAnimBg="0"/>
      <p:bldP spid="1188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7493000" y="1484313"/>
            <a:ext cx="1001713" cy="4064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t>维恩</a:t>
            </a:r>
          </a:p>
        </p:txBody>
      </p:sp>
      <p:grpSp>
        <p:nvGrpSpPr>
          <p:cNvPr id="120835" name="Group 3"/>
          <p:cNvGrpSpPr>
            <a:grpSpLocks/>
          </p:cNvGrpSpPr>
          <p:nvPr/>
        </p:nvGrpSpPr>
        <p:grpSpPr bwMode="auto">
          <a:xfrm>
            <a:off x="7099300" y="1943100"/>
            <a:ext cx="1817688" cy="781050"/>
            <a:chOff x="3691" y="1217"/>
            <a:chExt cx="1145" cy="492"/>
          </a:xfrm>
        </p:grpSpPr>
        <p:sp>
          <p:nvSpPr>
            <p:cNvPr id="28704" name="Rectangle 4"/>
            <p:cNvSpPr>
              <a:spLocks noChangeArrowheads="1"/>
            </p:cNvSpPr>
            <p:nvPr/>
          </p:nvSpPr>
          <p:spPr bwMode="auto">
            <a:xfrm>
              <a:off x="3691" y="1453"/>
              <a:ext cx="1145" cy="256"/>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t>热力学理论</a:t>
              </a:r>
            </a:p>
          </p:txBody>
        </p:sp>
        <p:sp>
          <p:nvSpPr>
            <p:cNvPr id="28705" name="AutoShape 5"/>
            <p:cNvSpPr>
              <a:spLocks noChangeArrowheads="1"/>
            </p:cNvSpPr>
            <p:nvPr/>
          </p:nvSpPr>
          <p:spPr bwMode="auto">
            <a:xfrm>
              <a:off x="4204" y="1217"/>
              <a:ext cx="121" cy="206"/>
            </a:xfrm>
            <a:prstGeom prst="downArrow">
              <a:avLst>
                <a:gd name="adj1" fmla="val 50000"/>
                <a:gd name="adj2" fmla="val 4256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120838" name="Rectangle 6"/>
          <p:cNvSpPr>
            <a:spLocks noChangeArrowheads="1"/>
          </p:cNvSpPr>
          <p:nvPr/>
        </p:nvSpPr>
        <p:spPr bwMode="auto">
          <a:xfrm>
            <a:off x="7180263" y="925513"/>
            <a:ext cx="1576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rPr>
              <a:t>维恩公式</a:t>
            </a:r>
          </a:p>
        </p:txBody>
      </p:sp>
      <p:grpSp>
        <p:nvGrpSpPr>
          <p:cNvPr id="120839" name="Group 7"/>
          <p:cNvGrpSpPr>
            <a:grpSpLocks/>
          </p:cNvGrpSpPr>
          <p:nvPr/>
        </p:nvGrpSpPr>
        <p:grpSpPr bwMode="auto">
          <a:xfrm>
            <a:off x="6427788" y="2901950"/>
            <a:ext cx="3482975" cy="765175"/>
            <a:chOff x="3287" y="1754"/>
            <a:chExt cx="2194" cy="482"/>
          </a:xfrm>
        </p:grpSpPr>
        <p:sp>
          <p:nvSpPr>
            <p:cNvPr id="28702" name="Rectangle 8"/>
            <p:cNvSpPr>
              <a:spLocks noChangeArrowheads="1"/>
            </p:cNvSpPr>
            <p:nvPr/>
          </p:nvSpPr>
          <p:spPr bwMode="auto">
            <a:xfrm>
              <a:off x="3287" y="1980"/>
              <a:ext cx="2194" cy="256"/>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t>黑体辐射的能量分布应满足</a:t>
              </a:r>
            </a:p>
          </p:txBody>
        </p:sp>
        <p:sp>
          <p:nvSpPr>
            <p:cNvPr id="28703" name="AutoShape 9"/>
            <p:cNvSpPr>
              <a:spLocks noChangeArrowheads="1"/>
            </p:cNvSpPr>
            <p:nvPr/>
          </p:nvSpPr>
          <p:spPr bwMode="auto">
            <a:xfrm>
              <a:off x="4219" y="1754"/>
              <a:ext cx="121" cy="206"/>
            </a:xfrm>
            <a:prstGeom prst="downArrow">
              <a:avLst>
                <a:gd name="adj1" fmla="val 50000"/>
                <a:gd name="adj2" fmla="val 4256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20842" name="Group 10"/>
          <p:cNvGrpSpPr>
            <a:grpSpLocks/>
          </p:cNvGrpSpPr>
          <p:nvPr/>
        </p:nvGrpSpPr>
        <p:grpSpPr bwMode="auto">
          <a:xfrm>
            <a:off x="6656388" y="4946650"/>
            <a:ext cx="2749550" cy="1225550"/>
            <a:chOff x="3467" y="2934"/>
            <a:chExt cx="1732" cy="772"/>
          </a:xfrm>
        </p:grpSpPr>
        <p:sp>
          <p:nvSpPr>
            <p:cNvPr id="28700" name="Rectangle 11"/>
            <p:cNvSpPr>
              <a:spLocks noChangeArrowheads="1"/>
            </p:cNvSpPr>
            <p:nvPr/>
          </p:nvSpPr>
          <p:spPr bwMode="auto">
            <a:xfrm>
              <a:off x="3467" y="3182"/>
              <a:ext cx="1732" cy="5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120000"/>
                </a:lnSpc>
              </a:pPr>
              <a:r>
                <a:rPr lang="zh-CN" altLang="en-US" sz="2000"/>
                <a:t>此公式在</a:t>
              </a:r>
              <a:r>
                <a:rPr lang="zh-CN" altLang="en-US" sz="2000">
                  <a:solidFill>
                    <a:srgbClr val="0000FF"/>
                  </a:solidFill>
                </a:rPr>
                <a:t>高频</a:t>
              </a:r>
              <a:r>
                <a:rPr lang="zh-CN" altLang="en-US" sz="2000"/>
                <a:t>（短波）部分与实验相符很好。</a:t>
              </a:r>
              <a:r>
                <a:rPr lang="zh-CN" altLang="en-US" sz="2000">
                  <a:ea typeface="宋体" panose="02010600030101010101" pitchFamily="2" charset="-122"/>
                </a:rPr>
                <a:t> </a:t>
              </a:r>
            </a:p>
          </p:txBody>
        </p:sp>
        <p:sp>
          <p:nvSpPr>
            <p:cNvPr id="28701" name="AutoShape 12"/>
            <p:cNvSpPr>
              <a:spLocks noChangeArrowheads="1"/>
            </p:cNvSpPr>
            <p:nvPr/>
          </p:nvSpPr>
          <p:spPr bwMode="auto">
            <a:xfrm>
              <a:off x="4257" y="2934"/>
              <a:ext cx="121" cy="206"/>
            </a:xfrm>
            <a:prstGeom prst="downArrow">
              <a:avLst>
                <a:gd name="adj1" fmla="val 50000"/>
                <a:gd name="adj2" fmla="val 4256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pic>
        <p:nvPicPr>
          <p:cNvPr id="12084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663" y="903288"/>
            <a:ext cx="1236662"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46" name="Rectangle 14"/>
          <p:cNvSpPr>
            <a:spLocks noChangeArrowheads="1"/>
          </p:cNvSpPr>
          <p:nvPr/>
        </p:nvSpPr>
        <p:spPr bwMode="auto">
          <a:xfrm>
            <a:off x="3062288" y="1479550"/>
            <a:ext cx="1731962" cy="4064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t>瑞利和金斯</a:t>
            </a:r>
          </a:p>
        </p:txBody>
      </p:sp>
      <p:sp>
        <p:nvSpPr>
          <p:cNvPr id="120847" name="Rectangle 15"/>
          <p:cNvSpPr>
            <a:spLocks noChangeArrowheads="1"/>
          </p:cNvSpPr>
          <p:nvPr/>
        </p:nvSpPr>
        <p:spPr bwMode="auto">
          <a:xfrm>
            <a:off x="2774950" y="876300"/>
            <a:ext cx="2497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rPr>
              <a:t>瑞利</a:t>
            </a:r>
            <a:r>
              <a:rPr lang="en-US" altLang="zh-CN">
                <a:solidFill>
                  <a:srgbClr val="0000FF"/>
                </a:solidFill>
              </a:rPr>
              <a:t>—</a:t>
            </a:r>
            <a:r>
              <a:rPr lang="zh-CN" altLang="en-US">
                <a:solidFill>
                  <a:srgbClr val="0000FF"/>
                </a:solidFill>
              </a:rPr>
              <a:t>金斯公式</a:t>
            </a:r>
          </a:p>
        </p:txBody>
      </p:sp>
      <p:grpSp>
        <p:nvGrpSpPr>
          <p:cNvPr id="120848" name="Group 16"/>
          <p:cNvGrpSpPr>
            <a:grpSpLocks/>
          </p:cNvGrpSpPr>
          <p:nvPr/>
        </p:nvGrpSpPr>
        <p:grpSpPr bwMode="auto">
          <a:xfrm>
            <a:off x="2205038" y="1928813"/>
            <a:ext cx="3430587" cy="776287"/>
            <a:chOff x="411" y="961"/>
            <a:chExt cx="2161" cy="489"/>
          </a:xfrm>
        </p:grpSpPr>
        <p:sp>
          <p:nvSpPr>
            <p:cNvPr id="28698" name="Rectangle 17"/>
            <p:cNvSpPr>
              <a:spLocks noChangeArrowheads="1"/>
            </p:cNvSpPr>
            <p:nvPr/>
          </p:nvSpPr>
          <p:spPr bwMode="auto">
            <a:xfrm>
              <a:off x="411" y="1194"/>
              <a:ext cx="2161" cy="256"/>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t>经典电动力学和统计物理学</a:t>
              </a:r>
            </a:p>
          </p:txBody>
        </p:sp>
        <p:sp>
          <p:nvSpPr>
            <p:cNvPr id="28699" name="AutoShape 18"/>
            <p:cNvSpPr>
              <a:spLocks noChangeArrowheads="1"/>
            </p:cNvSpPr>
            <p:nvPr/>
          </p:nvSpPr>
          <p:spPr bwMode="auto">
            <a:xfrm>
              <a:off x="1447" y="961"/>
              <a:ext cx="121" cy="206"/>
            </a:xfrm>
            <a:prstGeom prst="downArrow">
              <a:avLst>
                <a:gd name="adj1" fmla="val 50000"/>
                <a:gd name="adj2" fmla="val 4256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20851" name="Group 19"/>
          <p:cNvGrpSpPr>
            <a:grpSpLocks/>
          </p:cNvGrpSpPr>
          <p:nvPr/>
        </p:nvGrpSpPr>
        <p:grpSpPr bwMode="auto">
          <a:xfrm>
            <a:off x="1962150" y="4833938"/>
            <a:ext cx="4476750" cy="1908175"/>
            <a:chOff x="318" y="2777"/>
            <a:chExt cx="2820" cy="1202"/>
          </a:xfrm>
        </p:grpSpPr>
        <p:sp>
          <p:nvSpPr>
            <p:cNvPr id="28695" name="Rectangle 20"/>
            <p:cNvSpPr>
              <a:spLocks noChangeArrowheads="1"/>
            </p:cNvSpPr>
            <p:nvPr/>
          </p:nvSpPr>
          <p:spPr bwMode="auto">
            <a:xfrm>
              <a:off x="318" y="2995"/>
              <a:ext cx="2820" cy="98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sz="2000"/>
                <a:t>       此公式在</a:t>
              </a:r>
              <a:r>
                <a:rPr lang="zh-CN" altLang="en-US" sz="2000">
                  <a:solidFill>
                    <a:srgbClr val="0000FF"/>
                  </a:solidFill>
                </a:rPr>
                <a:t>低频</a:t>
              </a:r>
              <a:r>
                <a:rPr lang="zh-CN" altLang="en-US" sz="2000"/>
                <a:t>（长波）部分与实验相符很好，但随频率增大与实验值的差距也越来越大，当               时引起发散，这就是著名的“</a:t>
              </a:r>
              <a:r>
                <a:rPr lang="zh-CN" altLang="en-US" sz="2000">
                  <a:solidFill>
                    <a:srgbClr val="9900CC"/>
                  </a:solidFill>
                </a:rPr>
                <a:t>紫外灾难</a:t>
              </a:r>
              <a:r>
                <a:rPr lang="zh-CN" altLang="en-US" sz="2000"/>
                <a:t>”。</a:t>
              </a:r>
              <a:r>
                <a:rPr lang="zh-CN" altLang="en-US" sz="2000">
                  <a:ea typeface="宋体" panose="02010600030101010101" pitchFamily="2" charset="-122"/>
                </a:rPr>
                <a:t> </a:t>
              </a:r>
            </a:p>
          </p:txBody>
        </p:sp>
        <p:graphicFrame>
          <p:nvGraphicFramePr>
            <p:cNvPr id="28696" name="Object 21"/>
            <p:cNvGraphicFramePr>
              <a:graphicFrameLocks noChangeAspect="1"/>
            </p:cNvGraphicFramePr>
            <p:nvPr/>
          </p:nvGraphicFramePr>
          <p:xfrm>
            <a:off x="1802" y="3521"/>
            <a:ext cx="582" cy="202"/>
          </p:xfrm>
          <a:graphic>
            <a:graphicData uri="http://schemas.openxmlformats.org/presentationml/2006/ole">
              <mc:AlternateContent xmlns:mc="http://schemas.openxmlformats.org/markup-compatibility/2006">
                <mc:Choice xmlns:v="urn:schemas-microsoft-com:vml" Requires="v">
                  <p:oleObj spid="_x0000_s28738" r:id="rId4" imgW="444307" imgH="139639" progId="Equation.3">
                    <p:embed/>
                  </p:oleObj>
                </mc:Choice>
                <mc:Fallback>
                  <p:oleObj r:id="rId4" imgW="444307" imgH="139639"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2" y="3521"/>
                          <a:ext cx="58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97" name="AutoShape 22"/>
            <p:cNvSpPr>
              <a:spLocks noChangeArrowheads="1"/>
            </p:cNvSpPr>
            <p:nvPr/>
          </p:nvSpPr>
          <p:spPr bwMode="auto">
            <a:xfrm>
              <a:off x="1566" y="2777"/>
              <a:ext cx="126" cy="206"/>
            </a:xfrm>
            <a:prstGeom prst="downArrow">
              <a:avLst>
                <a:gd name="adj1" fmla="val 50000"/>
                <a:gd name="adj2" fmla="val 4087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20855" name="Group 23"/>
          <p:cNvGrpSpPr>
            <a:grpSpLocks/>
          </p:cNvGrpSpPr>
          <p:nvPr/>
        </p:nvGrpSpPr>
        <p:grpSpPr bwMode="auto">
          <a:xfrm>
            <a:off x="2214563" y="2752725"/>
            <a:ext cx="3440112" cy="796925"/>
            <a:chOff x="417" y="1498"/>
            <a:chExt cx="2167" cy="502"/>
          </a:xfrm>
        </p:grpSpPr>
        <p:sp>
          <p:nvSpPr>
            <p:cNvPr id="28693" name="AutoShape 24"/>
            <p:cNvSpPr>
              <a:spLocks noChangeArrowheads="1"/>
            </p:cNvSpPr>
            <p:nvPr/>
          </p:nvSpPr>
          <p:spPr bwMode="auto">
            <a:xfrm>
              <a:off x="1462" y="1498"/>
              <a:ext cx="121" cy="206"/>
            </a:xfrm>
            <a:prstGeom prst="downArrow">
              <a:avLst>
                <a:gd name="adj1" fmla="val 50000"/>
                <a:gd name="adj2" fmla="val 4256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694" name="Rectangle 25"/>
            <p:cNvSpPr>
              <a:spLocks noChangeArrowheads="1"/>
            </p:cNvSpPr>
            <p:nvPr/>
          </p:nvSpPr>
          <p:spPr bwMode="auto">
            <a:xfrm>
              <a:off x="417" y="1744"/>
              <a:ext cx="2167" cy="256"/>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t>黑体辐射的能量分布应满足</a:t>
              </a:r>
            </a:p>
          </p:txBody>
        </p:sp>
      </p:grpSp>
      <p:sp>
        <p:nvSpPr>
          <p:cNvPr id="120858" name="Text Box 26"/>
          <p:cNvSpPr txBox="1">
            <a:spLocks noChangeArrowheads="1"/>
          </p:cNvSpPr>
          <p:nvPr/>
        </p:nvSpPr>
        <p:spPr bwMode="auto">
          <a:xfrm>
            <a:off x="119336" y="1222"/>
            <a:ext cx="448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ym typeface="Symbol" panose="05050102010706020507" pitchFamily="18" charset="2"/>
              </a:rPr>
              <a:t> 三、</a:t>
            </a:r>
            <a:r>
              <a:rPr lang="zh-CN" altLang="en-US" dirty="0"/>
              <a:t>经典物理遇到的困难：</a:t>
            </a:r>
          </a:p>
        </p:txBody>
      </p:sp>
      <p:grpSp>
        <p:nvGrpSpPr>
          <p:cNvPr id="120859" name="Group 27"/>
          <p:cNvGrpSpPr>
            <a:grpSpLocks/>
          </p:cNvGrpSpPr>
          <p:nvPr/>
        </p:nvGrpSpPr>
        <p:grpSpPr bwMode="auto">
          <a:xfrm>
            <a:off x="2347913" y="3602038"/>
            <a:ext cx="3263900" cy="1238250"/>
            <a:chOff x="519" y="2159"/>
            <a:chExt cx="2056" cy="780"/>
          </a:xfrm>
        </p:grpSpPr>
        <p:sp>
          <p:nvSpPr>
            <p:cNvPr id="28691" name="AutoShape 28"/>
            <p:cNvSpPr>
              <a:spLocks noChangeArrowheads="1"/>
            </p:cNvSpPr>
            <p:nvPr/>
          </p:nvSpPr>
          <p:spPr bwMode="auto">
            <a:xfrm>
              <a:off x="1494" y="2159"/>
              <a:ext cx="231" cy="339"/>
            </a:xfrm>
            <a:prstGeom prst="downArrow">
              <a:avLst>
                <a:gd name="adj1" fmla="val 50000"/>
                <a:gd name="adj2" fmla="val 42565"/>
              </a:avLst>
            </a:prstGeom>
            <a:noFill/>
            <a:ln w="19050">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8692" name="Object 29"/>
            <p:cNvGraphicFramePr>
              <a:graphicFrameLocks noChangeAspect="1"/>
            </p:cNvGraphicFramePr>
            <p:nvPr/>
          </p:nvGraphicFramePr>
          <p:xfrm>
            <a:off x="519" y="2386"/>
            <a:ext cx="2056" cy="553"/>
          </p:xfrm>
          <a:graphic>
            <a:graphicData uri="http://schemas.openxmlformats.org/presentationml/2006/ole">
              <mc:AlternateContent xmlns:mc="http://schemas.openxmlformats.org/markup-compatibility/2006">
                <mc:Choice xmlns:v="urn:schemas-microsoft-com:vml" Requires="v">
                  <p:oleObj spid="_x0000_s28739" name="Equation" r:id="rId6" imgW="1294838" imgH="406224" progId="Equation.3">
                    <p:embed/>
                  </p:oleObj>
                </mc:Choice>
                <mc:Fallback>
                  <p:oleObj name="Equation" r:id="rId6" imgW="1294838" imgH="406224" progId="Equation.3">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 y="2386"/>
                          <a:ext cx="2056" cy="55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20862" name="Group 30"/>
          <p:cNvGrpSpPr>
            <a:grpSpLocks/>
          </p:cNvGrpSpPr>
          <p:nvPr/>
        </p:nvGrpSpPr>
        <p:grpSpPr bwMode="auto">
          <a:xfrm>
            <a:off x="6596063" y="3694113"/>
            <a:ext cx="3005137" cy="1235075"/>
            <a:chOff x="3195" y="2190"/>
            <a:chExt cx="1893" cy="778"/>
          </a:xfrm>
        </p:grpSpPr>
        <p:sp>
          <p:nvSpPr>
            <p:cNvPr id="28689" name="AutoShape 31"/>
            <p:cNvSpPr>
              <a:spLocks noChangeArrowheads="1"/>
            </p:cNvSpPr>
            <p:nvPr/>
          </p:nvSpPr>
          <p:spPr bwMode="auto">
            <a:xfrm>
              <a:off x="4017" y="2190"/>
              <a:ext cx="231" cy="339"/>
            </a:xfrm>
            <a:prstGeom prst="downArrow">
              <a:avLst>
                <a:gd name="adj1" fmla="val 50000"/>
                <a:gd name="adj2" fmla="val 42565"/>
              </a:avLst>
            </a:prstGeom>
            <a:noFill/>
            <a:ln w="19050">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8690" name="Object 32"/>
            <p:cNvGraphicFramePr>
              <a:graphicFrameLocks noChangeAspect="1"/>
            </p:cNvGraphicFramePr>
            <p:nvPr/>
          </p:nvGraphicFramePr>
          <p:xfrm>
            <a:off x="3195" y="2416"/>
            <a:ext cx="1893" cy="552"/>
          </p:xfrm>
          <a:graphic>
            <a:graphicData uri="http://schemas.openxmlformats.org/presentationml/2006/ole">
              <mc:AlternateContent xmlns:mc="http://schemas.openxmlformats.org/markup-compatibility/2006">
                <mc:Choice xmlns:v="urn:schemas-microsoft-com:vml" Requires="v">
                  <p:oleObj spid="_x0000_s28740" name="Equation" r:id="rId8" imgW="1282700" imgH="431800" progId="Equation.3">
                    <p:embed/>
                  </p:oleObj>
                </mc:Choice>
                <mc:Fallback>
                  <p:oleObj name="Equation" r:id="rId8" imgW="1282700" imgH="431800" progId="Equation.3">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5" y="2416"/>
                          <a:ext cx="1893" cy="55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20865" name="Object 33"/>
          <p:cNvGraphicFramePr>
            <a:graphicFrameLocks noChangeAspect="1"/>
          </p:cNvGraphicFramePr>
          <p:nvPr/>
        </p:nvGraphicFramePr>
        <p:xfrm>
          <a:off x="8974138" y="895350"/>
          <a:ext cx="1404937" cy="1698625"/>
        </p:xfrm>
        <a:graphic>
          <a:graphicData uri="http://schemas.openxmlformats.org/presentationml/2006/ole">
            <mc:AlternateContent xmlns:mc="http://schemas.openxmlformats.org/markup-compatibility/2006">
              <mc:Choice xmlns:v="urn:schemas-microsoft-com:vml" Requires="v">
                <p:oleObj spid="_x0000_s28741" name="剪辑" r:id="rId10" imgW="942857" imgH="1352381" progId="MS_ClipArt_Gallery.2">
                  <p:embed/>
                </p:oleObj>
              </mc:Choice>
              <mc:Fallback>
                <p:oleObj name="剪辑" r:id="rId10" imgW="942857" imgH="1352381" progId="MS_ClipArt_Gallery.2">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l="8138" t="1640" r="19771" b="37589"/>
                      <a:stretch>
                        <a:fillRect/>
                      </a:stretch>
                    </p:blipFill>
                    <p:spPr bwMode="auto">
                      <a:xfrm>
                        <a:off x="8974138" y="895350"/>
                        <a:ext cx="1404937" cy="169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58"/>
                                        </p:tgtEl>
                                        <p:attrNameLst>
                                          <p:attrName>style.visibility</p:attrName>
                                        </p:attrNameLst>
                                      </p:cBhvr>
                                      <p:to>
                                        <p:strVal val="visible"/>
                                      </p:to>
                                    </p:set>
                                    <p:animEffect transition="in" filter="wipe(left)">
                                      <p:cBhvr>
                                        <p:cTn id="7" dur="500"/>
                                        <p:tgtEl>
                                          <p:spTgt spid="120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0847"/>
                                        </p:tgtEl>
                                        <p:attrNameLst>
                                          <p:attrName>style.visibility</p:attrName>
                                        </p:attrNameLst>
                                      </p:cBhvr>
                                      <p:to>
                                        <p:strVal val="visible"/>
                                      </p:to>
                                    </p:set>
                                    <p:animEffect transition="in" filter="wipe(up)">
                                      <p:cBhvr>
                                        <p:cTn id="12" dur="500"/>
                                        <p:tgtEl>
                                          <p:spTgt spid="1208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20845"/>
                                        </p:tgtEl>
                                        <p:attrNameLst>
                                          <p:attrName>style.visibility</p:attrName>
                                        </p:attrNameLst>
                                      </p:cBhvr>
                                      <p:to>
                                        <p:strVal val="visible"/>
                                      </p:to>
                                    </p:set>
                                    <p:animEffect transition="in" filter="wipe(up)">
                                      <p:cBhvr>
                                        <p:cTn id="17" dur="500"/>
                                        <p:tgtEl>
                                          <p:spTgt spid="1208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0846"/>
                                        </p:tgtEl>
                                        <p:attrNameLst>
                                          <p:attrName>style.visibility</p:attrName>
                                        </p:attrNameLst>
                                      </p:cBhvr>
                                      <p:to>
                                        <p:strVal val="visible"/>
                                      </p:to>
                                    </p:set>
                                    <p:animEffect transition="in" filter="wipe(up)">
                                      <p:cBhvr>
                                        <p:cTn id="22" dur="500"/>
                                        <p:tgtEl>
                                          <p:spTgt spid="1208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20848"/>
                                        </p:tgtEl>
                                        <p:attrNameLst>
                                          <p:attrName>style.visibility</p:attrName>
                                        </p:attrNameLst>
                                      </p:cBhvr>
                                      <p:to>
                                        <p:strVal val="visible"/>
                                      </p:to>
                                    </p:set>
                                    <p:animEffect transition="in" filter="wipe(up)">
                                      <p:cBhvr>
                                        <p:cTn id="27" dur="500"/>
                                        <p:tgtEl>
                                          <p:spTgt spid="1208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20855"/>
                                        </p:tgtEl>
                                        <p:attrNameLst>
                                          <p:attrName>style.visibility</p:attrName>
                                        </p:attrNameLst>
                                      </p:cBhvr>
                                      <p:to>
                                        <p:strVal val="visible"/>
                                      </p:to>
                                    </p:set>
                                    <p:animEffect transition="in" filter="wipe(up)">
                                      <p:cBhvr>
                                        <p:cTn id="32" dur="500"/>
                                        <p:tgtEl>
                                          <p:spTgt spid="1208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0859"/>
                                        </p:tgtEl>
                                        <p:attrNameLst>
                                          <p:attrName>style.visibility</p:attrName>
                                        </p:attrNameLst>
                                      </p:cBhvr>
                                      <p:to>
                                        <p:strVal val="visible"/>
                                      </p:to>
                                    </p:set>
                                    <p:animEffect transition="in" filter="wipe(left)">
                                      <p:cBhvr>
                                        <p:cTn id="37" dur="500"/>
                                        <p:tgtEl>
                                          <p:spTgt spid="1208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0851"/>
                                        </p:tgtEl>
                                        <p:attrNameLst>
                                          <p:attrName>style.visibility</p:attrName>
                                        </p:attrNameLst>
                                      </p:cBhvr>
                                      <p:to>
                                        <p:strVal val="visible"/>
                                      </p:to>
                                    </p:set>
                                    <p:animEffect transition="in" filter="wipe(left)">
                                      <p:cBhvr>
                                        <p:cTn id="42" dur="500"/>
                                        <p:tgtEl>
                                          <p:spTgt spid="1208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20838"/>
                                        </p:tgtEl>
                                        <p:attrNameLst>
                                          <p:attrName>style.visibility</p:attrName>
                                        </p:attrNameLst>
                                      </p:cBhvr>
                                      <p:to>
                                        <p:strVal val="visible"/>
                                      </p:to>
                                    </p:set>
                                    <p:animEffect transition="in" filter="wipe(up)">
                                      <p:cBhvr>
                                        <p:cTn id="47" dur="500"/>
                                        <p:tgtEl>
                                          <p:spTgt spid="12083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0865"/>
                                        </p:tgtEl>
                                        <p:attrNameLst>
                                          <p:attrName>style.visibility</p:attrName>
                                        </p:attrNameLst>
                                      </p:cBhvr>
                                      <p:to>
                                        <p:strVal val="visible"/>
                                      </p:to>
                                    </p:set>
                                    <p:animEffect transition="in" filter="wipe(left)">
                                      <p:cBhvr>
                                        <p:cTn id="52" dur="500"/>
                                        <p:tgtEl>
                                          <p:spTgt spid="12086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20834"/>
                                        </p:tgtEl>
                                        <p:attrNameLst>
                                          <p:attrName>style.visibility</p:attrName>
                                        </p:attrNameLst>
                                      </p:cBhvr>
                                      <p:to>
                                        <p:strVal val="visible"/>
                                      </p:to>
                                    </p:set>
                                    <p:animEffect transition="in" filter="wipe(up)">
                                      <p:cBhvr>
                                        <p:cTn id="57" dur="500"/>
                                        <p:tgtEl>
                                          <p:spTgt spid="12083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120835"/>
                                        </p:tgtEl>
                                        <p:attrNameLst>
                                          <p:attrName>style.visibility</p:attrName>
                                        </p:attrNameLst>
                                      </p:cBhvr>
                                      <p:to>
                                        <p:strVal val="visible"/>
                                      </p:to>
                                    </p:set>
                                    <p:animEffect transition="in" filter="wipe(up)">
                                      <p:cBhvr>
                                        <p:cTn id="62" dur="500"/>
                                        <p:tgtEl>
                                          <p:spTgt spid="12083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120839"/>
                                        </p:tgtEl>
                                        <p:attrNameLst>
                                          <p:attrName>style.visibility</p:attrName>
                                        </p:attrNameLst>
                                      </p:cBhvr>
                                      <p:to>
                                        <p:strVal val="visible"/>
                                      </p:to>
                                    </p:set>
                                    <p:animEffect transition="in" filter="wipe(up)">
                                      <p:cBhvr>
                                        <p:cTn id="67" dur="500"/>
                                        <p:tgtEl>
                                          <p:spTgt spid="12083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20862"/>
                                        </p:tgtEl>
                                        <p:attrNameLst>
                                          <p:attrName>style.visibility</p:attrName>
                                        </p:attrNameLst>
                                      </p:cBhvr>
                                      <p:to>
                                        <p:strVal val="visible"/>
                                      </p:to>
                                    </p:set>
                                    <p:animEffect transition="in" filter="wipe(left)">
                                      <p:cBhvr>
                                        <p:cTn id="72" dur="500"/>
                                        <p:tgtEl>
                                          <p:spTgt spid="12086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120842"/>
                                        </p:tgtEl>
                                        <p:attrNameLst>
                                          <p:attrName>style.visibility</p:attrName>
                                        </p:attrNameLst>
                                      </p:cBhvr>
                                      <p:to>
                                        <p:strVal val="visible"/>
                                      </p:to>
                                    </p:set>
                                    <p:animEffect transition="in" filter="wipe(up)">
                                      <p:cBhvr>
                                        <p:cTn id="77" dur="500"/>
                                        <p:tgtEl>
                                          <p:spTgt spid="120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nimBg="1" autoUpdateAnimBg="0"/>
      <p:bldP spid="120838" grpId="0" autoUpdateAnimBg="0"/>
      <p:bldP spid="120846" grpId="0" animBg="1" autoUpdateAnimBg="0"/>
      <p:bldP spid="120847" grpId="0" autoUpdateAnimBg="0"/>
      <p:bldP spid="120858"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C8ECC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3551</TotalTime>
  <Words>2785</Words>
  <Application>Microsoft Office PowerPoint</Application>
  <PresentationFormat>宽屏</PresentationFormat>
  <Paragraphs>260</Paragraphs>
  <Slides>32</Slides>
  <Notes>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32</vt:i4>
      </vt:variant>
    </vt:vector>
  </HeadingPairs>
  <TitlesOfParts>
    <vt:vector size="49" baseType="lpstr">
      <vt:lpstr>Batang</vt:lpstr>
      <vt:lpstr>Microsoft Yahei</vt:lpstr>
      <vt:lpstr>华文中宋</vt:lpstr>
      <vt:lpstr>楷体_GB2312</vt:lpstr>
      <vt:lpstr>隶书</vt:lpstr>
      <vt:lpstr>宋体</vt:lpstr>
      <vt:lpstr>幼圆</vt:lpstr>
      <vt:lpstr>Arial</vt:lpstr>
      <vt:lpstr>Calibri</vt:lpstr>
      <vt:lpstr>Symbol</vt:lpstr>
      <vt:lpstr>Times New Roman</vt:lpstr>
      <vt:lpstr>Wingdings</vt:lpstr>
      <vt:lpstr>Office 主题</vt:lpstr>
      <vt:lpstr>公式</vt:lpstr>
      <vt:lpstr>Equation</vt:lpstr>
      <vt:lpstr>Equation.3</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334</cp:revision>
  <dcterms:created xsi:type="dcterms:W3CDTF">1601-01-01T00:00:00Z</dcterms:created>
  <dcterms:modified xsi:type="dcterms:W3CDTF">2019-12-11T13:40:37Z</dcterms:modified>
</cp:coreProperties>
</file>