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8"/>
  </p:notesMasterIdLst>
  <p:sldIdLst>
    <p:sldId id="459" r:id="rId2"/>
    <p:sldId id="536" r:id="rId3"/>
    <p:sldId id="544" r:id="rId4"/>
    <p:sldId id="526" r:id="rId5"/>
    <p:sldId id="527" r:id="rId6"/>
    <p:sldId id="528" r:id="rId7"/>
    <p:sldId id="529" r:id="rId8"/>
    <p:sldId id="530" r:id="rId9"/>
    <p:sldId id="531" r:id="rId10"/>
    <p:sldId id="532" r:id="rId11"/>
    <p:sldId id="533" r:id="rId12"/>
    <p:sldId id="537" r:id="rId13"/>
    <p:sldId id="538" r:id="rId14"/>
    <p:sldId id="534" r:id="rId15"/>
    <p:sldId id="535" r:id="rId16"/>
    <p:sldId id="539" r:id="rId17"/>
    <p:sldId id="548" r:id="rId18"/>
    <p:sldId id="549" r:id="rId19"/>
    <p:sldId id="545" r:id="rId20"/>
    <p:sldId id="512" r:id="rId21"/>
    <p:sldId id="513" r:id="rId22"/>
    <p:sldId id="540" r:id="rId23"/>
    <p:sldId id="541" r:id="rId24"/>
    <p:sldId id="542" r:id="rId25"/>
    <p:sldId id="543" r:id="rId26"/>
    <p:sldId id="516" r:id="rId27"/>
    <p:sldId id="517" r:id="rId28"/>
    <p:sldId id="518" r:id="rId29"/>
    <p:sldId id="519" r:id="rId30"/>
    <p:sldId id="550" r:id="rId31"/>
    <p:sldId id="520" r:id="rId32"/>
    <p:sldId id="521" r:id="rId33"/>
    <p:sldId id="522" r:id="rId34"/>
    <p:sldId id="523" r:id="rId35"/>
    <p:sldId id="524" r:id="rId36"/>
    <p:sldId id="525" r:id="rId37"/>
  </p:sldIdLst>
  <p:sldSz cx="12192000" cy="6858000"/>
  <p:notesSz cx="6858000" cy="9144000"/>
  <p:defaultTex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FFFFCD"/>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41" autoAdjust="0"/>
    <p:restoredTop sz="99144" autoAdjust="0"/>
  </p:normalViewPr>
  <p:slideViewPr>
    <p:cSldViewPr>
      <p:cViewPr varScale="1">
        <p:scale>
          <a:sx n="86" d="100"/>
          <a:sy n="86" d="100"/>
        </p:scale>
        <p:origin x="370"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e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image" Target="../media/image85.wmf"/><Relationship Id="rId7" Type="http://schemas.openxmlformats.org/officeDocument/2006/relationships/image" Target="../media/image89.wmf"/><Relationship Id="rId12" Type="http://schemas.openxmlformats.org/officeDocument/2006/relationships/image" Target="../media/image94.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11" Type="http://schemas.openxmlformats.org/officeDocument/2006/relationships/image" Target="../media/image93.wmf"/><Relationship Id="rId5" Type="http://schemas.openxmlformats.org/officeDocument/2006/relationships/image" Target="../media/image87.wmf"/><Relationship Id="rId10" Type="http://schemas.openxmlformats.org/officeDocument/2006/relationships/image" Target="../media/image92.wmf"/><Relationship Id="rId4" Type="http://schemas.openxmlformats.org/officeDocument/2006/relationships/image" Target="../media/image86.emf"/><Relationship Id="rId9" Type="http://schemas.openxmlformats.org/officeDocument/2006/relationships/image" Target="../media/image9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 Id="rId9" Type="http://schemas.openxmlformats.org/officeDocument/2006/relationships/image" Target="../media/image10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6.wmf"/><Relationship Id="rId7" Type="http://schemas.openxmlformats.org/officeDocument/2006/relationships/image" Target="../media/image110.e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 Id="rId9" Type="http://schemas.openxmlformats.org/officeDocument/2006/relationships/image" Target="../media/image11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image" Target="../media/image124.wmf"/><Relationship Id="rId7" Type="http://schemas.openxmlformats.org/officeDocument/2006/relationships/image" Target="../media/image128.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5" Type="http://schemas.openxmlformats.org/officeDocument/2006/relationships/image" Target="../media/image126.wmf"/><Relationship Id="rId10" Type="http://schemas.openxmlformats.org/officeDocument/2006/relationships/image" Target="../media/image130.emf"/><Relationship Id="rId4" Type="http://schemas.openxmlformats.org/officeDocument/2006/relationships/image" Target="../media/image125.wmf"/><Relationship Id="rId9"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image" Target="../media/image39.wmf"/><Relationship Id="rId3" Type="http://schemas.openxmlformats.org/officeDocument/2006/relationships/image" Target="../media/image133.wmf"/><Relationship Id="rId7" Type="http://schemas.openxmlformats.org/officeDocument/2006/relationships/image" Target="../media/image137.wmf"/><Relationship Id="rId12" Type="http://schemas.openxmlformats.org/officeDocument/2006/relationships/image" Target="../media/image141.wmf"/><Relationship Id="rId2" Type="http://schemas.openxmlformats.org/officeDocument/2006/relationships/image" Target="../media/image132.wmf"/><Relationship Id="rId16" Type="http://schemas.openxmlformats.org/officeDocument/2006/relationships/image" Target="../media/image144.wmf"/><Relationship Id="rId1" Type="http://schemas.openxmlformats.org/officeDocument/2006/relationships/image" Target="../media/image131.wmf"/><Relationship Id="rId6" Type="http://schemas.openxmlformats.org/officeDocument/2006/relationships/image" Target="../media/image136.wmf"/><Relationship Id="rId11" Type="http://schemas.openxmlformats.org/officeDocument/2006/relationships/image" Target="../media/image44.wmf"/><Relationship Id="rId5" Type="http://schemas.openxmlformats.org/officeDocument/2006/relationships/image" Target="../media/image135.wmf"/><Relationship Id="rId15" Type="http://schemas.openxmlformats.org/officeDocument/2006/relationships/image" Target="../media/image143.wmf"/><Relationship Id="rId10" Type="http://schemas.openxmlformats.org/officeDocument/2006/relationships/image" Target="../media/image140.wmf"/><Relationship Id="rId4" Type="http://schemas.openxmlformats.org/officeDocument/2006/relationships/image" Target="../media/image134.wmf"/><Relationship Id="rId9" Type="http://schemas.openxmlformats.org/officeDocument/2006/relationships/image" Target="../media/image139.wmf"/><Relationship Id="rId14" Type="http://schemas.openxmlformats.org/officeDocument/2006/relationships/image" Target="../media/image142.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image" Target="../media/image147.wmf"/><Relationship Id="rId7" Type="http://schemas.openxmlformats.org/officeDocument/2006/relationships/image" Target="../media/image151.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5" Type="http://schemas.openxmlformats.org/officeDocument/2006/relationships/image" Target="../media/image149.wmf"/><Relationship Id="rId10" Type="http://schemas.openxmlformats.org/officeDocument/2006/relationships/image" Target="../media/image154.wmf"/><Relationship Id="rId4" Type="http://schemas.openxmlformats.org/officeDocument/2006/relationships/image" Target="../media/image148.wmf"/><Relationship Id="rId9" Type="http://schemas.openxmlformats.org/officeDocument/2006/relationships/image" Target="../media/image15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60.wmf"/><Relationship Id="rId1" Type="http://schemas.openxmlformats.org/officeDocument/2006/relationships/image" Target="../media/image159.wmf"/><Relationship Id="rId6" Type="http://schemas.openxmlformats.org/officeDocument/2006/relationships/image" Target="../media/image162.wmf"/><Relationship Id="rId5" Type="http://schemas.openxmlformats.org/officeDocument/2006/relationships/image" Target="../media/image141.wmf"/><Relationship Id="rId4" Type="http://schemas.openxmlformats.org/officeDocument/2006/relationships/image" Target="../media/image16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65.emf"/><Relationship Id="rId7" Type="http://schemas.openxmlformats.org/officeDocument/2006/relationships/image" Target="../media/image169.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emf"/><Relationship Id="rId4" Type="http://schemas.openxmlformats.org/officeDocument/2006/relationships/image" Target="../media/image166.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emf"/><Relationship Id="rId5" Type="http://schemas.openxmlformats.org/officeDocument/2006/relationships/image" Target="../media/image183.wmf"/><Relationship Id="rId4" Type="http://schemas.openxmlformats.org/officeDocument/2006/relationships/image" Target="../media/image18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e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41.wmf"/><Relationship Id="rId3" Type="http://schemas.openxmlformats.org/officeDocument/2006/relationships/image" Target="../media/image31.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5" Type="http://schemas.openxmlformats.org/officeDocument/2006/relationships/image" Target="../media/image43.e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 Id="rId14"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image" Target="../media/image56.wmf"/><Relationship Id="rId3" Type="http://schemas.openxmlformats.org/officeDocument/2006/relationships/image" Target="../media/image46.wmf"/><Relationship Id="rId7" Type="http://schemas.openxmlformats.org/officeDocument/2006/relationships/image" Target="../media/image50.wmf"/><Relationship Id="rId12" Type="http://schemas.openxmlformats.org/officeDocument/2006/relationships/image" Target="../media/image55.wmf"/><Relationship Id="rId2" Type="http://schemas.openxmlformats.org/officeDocument/2006/relationships/image" Target="../media/image45.wmf"/><Relationship Id="rId16" Type="http://schemas.openxmlformats.org/officeDocument/2006/relationships/image" Target="../media/image59.emf"/><Relationship Id="rId1" Type="http://schemas.openxmlformats.org/officeDocument/2006/relationships/image" Target="../media/image44.wmf"/><Relationship Id="rId6" Type="http://schemas.openxmlformats.org/officeDocument/2006/relationships/image" Target="../media/image49.wmf"/><Relationship Id="rId11" Type="http://schemas.openxmlformats.org/officeDocument/2006/relationships/image" Target="../media/image54.wmf"/><Relationship Id="rId5" Type="http://schemas.openxmlformats.org/officeDocument/2006/relationships/image" Target="../media/image48.wmf"/><Relationship Id="rId15" Type="http://schemas.openxmlformats.org/officeDocument/2006/relationships/image" Target="../media/image58.wmf"/><Relationship Id="rId10" Type="http://schemas.openxmlformats.org/officeDocument/2006/relationships/image" Target="../media/image53.wmf"/><Relationship Id="rId4" Type="http://schemas.openxmlformats.org/officeDocument/2006/relationships/image" Target="../media/image47.wmf"/><Relationship Id="rId9" Type="http://schemas.openxmlformats.org/officeDocument/2006/relationships/image" Target="../media/image52.wmf"/><Relationship Id="rId14"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ea typeface="宋体" charset="-122"/>
              </a:defRPr>
            </a:lvl1pPr>
          </a:lstStyle>
          <a:p>
            <a:pPr>
              <a:defRPr/>
            </a:pPr>
            <a:endParaRPr lang="zh-CN" alt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a typeface="宋体" charset="-122"/>
              </a:defRPr>
            </a:lvl1pPr>
          </a:lstStyle>
          <a:p>
            <a:pPr>
              <a:defRPr/>
            </a:pPr>
            <a:endParaRPr lang="en-US" altLang="zh-CN"/>
          </a:p>
        </p:txBody>
      </p:sp>
      <p:sp>
        <p:nvSpPr>
          <p:cNvPr id="14340" name="Rectangle 4"/>
          <p:cNvSpPr>
            <a:spLocks noRo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a typeface="宋体"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61B640BF-337A-4AFC-AF73-3F09FEA07D6B}" type="slidenum">
              <a:rPr lang="zh-CN" altLang="en-US"/>
              <a:pPr>
                <a:defRPr/>
              </a:pPr>
              <a:t>‹#›</a:t>
            </a:fld>
            <a:endParaRPr lang="en-US" altLang="zh-CN"/>
          </a:p>
        </p:txBody>
      </p:sp>
    </p:spTree>
    <p:extLst>
      <p:ext uri="{BB962C8B-B14F-4D97-AF65-F5344CB8AC3E}">
        <p14:creationId xmlns:p14="http://schemas.microsoft.com/office/powerpoint/2010/main" val="14004649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Ro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2246312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Rot="1" noChangeArrowheads="1" noTextEdit="1"/>
          </p:cNvSpPr>
          <p:nvPr>
            <p:ph type="sldImg"/>
          </p:nvPr>
        </p:nvSpPr>
        <p:spPr>
          <a:ln/>
        </p:spPr>
      </p:sp>
      <p:sp>
        <p:nvSpPr>
          <p:cNvPr id="20483" name="Rectangle 3"/>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smtClean="0">
                <a:solidFill>
                  <a:srgbClr val="000000"/>
                </a:solidFill>
                <a:ea typeface="楷体_GB2312" pitchFamily="49" charset="-122"/>
              </a:rPr>
              <a:t>★在经典力学中，对于一个受力系统，如果知道该系统的运动方程和初始条件，</a:t>
            </a:r>
          </a:p>
          <a:p>
            <a:r>
              <a:rPr lang="zh-CN" altLang="en-US" sz="2400" smtClean="0">
                <a:solidFill>
                  <a:srgbClr val="000000"/>
                </a:solidFill>
                <a:ea typeface="楷体_GB2312" pitchFamily="49" charset="-122"/>
              </a:rPr>
              <a:t>那么就可以计算出系统在任意时刻的位置和动量</a:t>
            </a:r>
          </a:p>
          <a:p>
            <a:r>
              <a:rPr lang="zh-CN" altLang="en-US" sz="2400" smtClean="0">
                <a:solidFill>
                  <a:srgbClr val="000000"/>
                </a:solidFill>
                <a:ea typeface="楷体_GB2312" pitchFamily="49" charset="-122"/>
              </a:rPr>
              <a:t>★而对于微观粒子，由于其具有波粒二象性的特点，根据不确定关系，</a:t>
            </a:r>
          </a:p>
          <a:p>
            <a:r>
              <a:rPr lang="zh-CN" altLang="en-US" sz="2400" smtClean="0">
                <a:solidFill>
                  <a:srgbClr val="000000"/>
                </a:solidFill>
                <a:ea typeface="楷体_GB2312" pitchFamily="49" charset="-122"/>
              </a:rPr>
              <a:t>我们无法象经典物理那样用轨道来描述它的运动状态。</a:t>
            </a:r>
            <a:endParaRPr lang="zh-CN" altLang="en-US" sz="2400" smtClean="0">
              <a:solidFill>
                <a:srgbClr val="FF0000"/>
              </a:solidFill>
              <a:ea typeface="楷体_GB2312" pitchFamily="49" charset="-122"/>
            </a:endParaRPr>
          </a:p>
          <a:p>
            <a:endParaRPr lang="zh-CN" altLang="en-US" sz="2400" smtClean="0">
              <a:solidFill>
                <a:srgbClr val="000000"/>
              </a:solidFill>
              <a:ea typeface="楷体_GB2312" pitchFamily="49" charset="-122"/>
            </a:endParaRPr>
          </a:p>
        </p:txBody>
      </p:sp>
    </p:spTree>
    <p:extLst>
      <p:ext uri="{BB962C8B-B14F-4D97-AF65-F5344CB8AC3E}">
        <p14:creationId xmlns:p14="http://schemas.microsoft.com/office/powerpoint/2010/main" val="375568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Rot="1" noChangeArrowheads="1" noTextEdit="1"/>
          </p:cNvSpPr>
          <p:nvPr>
            <p:ph type="sldImg"/>
          </p:nvPr>
        </p:nvSpPr>
        <p:spPr>
          <a:ln/>
        </p:spPr>
      </p:sp>
      <p:sp>
        <p:nvSpPr>
          <p:cNvPr id="25603" name="Rectangle 3"/>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20000"/>
              </a:lnSpc>
              <a:spcBef>
                <a:spcPct val="0"/>
              </a:spcBef>
            </a:pPr>
            <a:r>
              <a:rPr lang="zh-CN" altLang="en-US" sz="2400" smtClean="0">
                <a:ea typeface="楷体_GB2312" pitchFamily="49" charset="-122"/>
              </a:rPr>
              <a:t>这种解释最早为波恩所提出，并为大家所接受。波恩因此获得了</a:t>
            </a:r>
            <a:r>
              <a:rPr lang="en-US" altLang="zh-CN" sz="2400" smtClean="0">
                <a:ea typeface="楷体_GB2312" pitchFamily="49" charset="-122"/>
              </a:rPr>
              <a:t>1954</a:t>
            </a:r>
            <a:r>
              <a:rPr lang="zh-CN" altLang="en-US" sz="2400" smtClean="0">
                <a:ea typeface="楷体_GB2312" pitchFamily="49" charset="-122"/>
              </a:rPr>
              <a:t>年的诺贝尔物理学奖。由于德布罗意波代表粒子出现的几率，因此又被称作</a:t>
            </a:r>
            <a:r>
              <a:rPr lang="zh-CN" altLang="en-US" sz="2400" b="1" smtClean="0">
                <a:solidFill>
                  <a:srgbClr val="CC0066"/>
                </a:solidFill>
                <a:ea typeface="楷体_GB2312" pitchFamily="49" charset="-122"/>
              </a:rPr>
              <a:t>几率波</a:t>
            </a:r>
            <a:r>
              <a:rPr lang="zh-CN" altLang="en-US" sz="2400" smtClean="0">
                <a:ea typeface="楷体_GB2312" pitchFamily="49" charset="-122"/>
              </a:rPr>
              <a:t>。</a:t>
            </a:r>
            <a:endParaRPr lang="zh-CN" altLang="en-US" sz="4400" smtClean="0">
              <a:ea typeface="宋体" panose="02010600030101010101" pitchFamily="2" charset="-122"/>
            </a:endParaRPr>
          </a:p>
          <a:p>
            <a:endParaRPr lang="zh-CN" altLang="en-US" smtClean="0">
              <a:ea typeface="宋体" panose="02010600030101010101" pitchFamily="2" charset="-122"/>
            </a:endParaRPr>
          </a:p>
        </p:txBody>
      </p:sp>
    </p:spTree>
    <p:extLst>
      <p:ext uri="{BB962C8B-B14F-4D97-AF65-F5344CB8AC3E}">
        <p14:creationId xmlns:p14="http://schemas.microsoft.com/office/powerpoint/2010/main" val="3685128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Rot="1" noChangeArrowheads="1" noTextEdit="1"/>
          </p:cNvSpPr>
          <p:nvPr>
            <p:ph type="sldImg"/>
          </p:nvPr>
        </p:nvSpPr>
        <p:spPr>
          <a:ln/>
        </p:spPr>
      </p:sp>
      <p:sp>
        <p:nvSpPr>
          <p:cNvPr id="32771" name="Rectangle 3"/>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b="1" smtClean="0">
                <a:ea typeface="楷体_GB2312" pitchFamily="49" charset="-122"/>
              </a:rPr>
              <a:t>经典粒子的状态可用位置和动量来描述；</a:t>
            </a:r>
          </a:p>
          <a:p>
            <a:r>
              <a:rPr lang="zh-CN" altLang="en-US" sz="2400" b="1" smtClean="0">
                <a:ea typeface="楷体_GB2312" pitchFamily="49" charset="-122"/>
              </a:rPr>
              <a:t>微观粒子的状态能否用位置和动量来描述？</a:t>
            </a:r>
          </a:p>
          <a:p>
            <a:r>
              <a:rPr lang="zh-CN" altLang="en-US" b="1" smtClean="0">
                <a:ea typeface="宋体" panose="02010600030101010101" pitchFamily="2" charset="-122"/>
              </a:rPr>
              <a:t>测不准原理并不意味着微观粒子运动无规律可言，只是说它不符合经典力学的规律，我们应该用量子力学来描述微观粒子的运动。薛定谔方程给我们提供了帮助。</a:t>
            </a:r>
            <a:r>
              <a:rPr lang="zh-CN" altLang="en-US" smtClean="0">
                <a:ea typeface="宋体" panose="02010600030101010101" pitchFamily="2" charset="-122"/>
              </a:rPr>
              <a:t> </a:t>
            </a:r>
          </a:p>
        </p:txBody>
      </p:sp>
    </p:spTree>
    <p:extLst>
      <p:ext uri="{BB962C8B-B14F-4D97-AF65-F5344CB8AC3E}">
        <p14:creationId xmlns:p14="http://schemas.microsoft.com/office/powerpoint/2010/main" val="365954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Rot="1" noChangeArrowheads="1" noTextEdit="1"/>
          </p:cNvSpPr>
          <p:nvPr>
            <p:ph type="sldImg"/>
          </p:nvPr>
        </p:nvSpPr>
        <p:spPr>
          <a:ln/>
        </p:spPr>
      </p:sp>
      <p:sp>
        <p:nvSpPr>
          <p:cNvPr id="40963" name="Rectangle 3"/>
          <p:cNvSpPr>
            <a:spLocks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smtClean="0">
                <a:ea typeface="楷体_GB2312" pitchFamily="49" charset="-122"/>
              </a:rPr>
              <a:t>那么下一步最核心的问题是要解决量子态 如何随时间变化以及在各种具体情况下如何求出波函数的问题。</a:t>
            </a:r>
          </a:p>
          <a:p>
            <a:pPr>
              <a:lnSpc>
                <a:spcPct val="130000"/>
              </a:lnSpc>
              <a:spcBef>
                <a:spcPct val="0"/>
              </a:spcBef>
            </a:pPr>
            <a:r>
              <a:rPr lang="zh-CN" altLang="en-US" sz="2400" smtClean="0">
                <a:ea typeface="楷体_GB2312" pitchFamily="49" charset="-122"/>
              </a:rPr>
              <a:t>薛定谔在</a:t>
            </a:r>
            <a:r>
              <a:rPr lang="en-US" altLang="zh-CN" sz="2400" smtClean="0">
                <a:ea typeface="楷体_GB2312" pitchFamily="49" charset="-122"/>
              </a:rPr>
              <a:t>1926</a:t>
            </a:r>
            <a:r>
              <a:rPr lang="zh-CN" altLang="en-US" sz="2400" smtClean="0">
                <a:ea typeface="楷体_GB2312" pitchFamily="49" charset="-122"/>
              </a:rPr>
              <a:t>年提出了一个波动方程成功地解决了这个问题。应该指出：薛定谔方程是量子力学中最基本的方程，</a:t>
            </a:r>
          </a:p>
          <a:p>
            <a:pPr>
              <a:lnSpc>
                <a:spcPct val="130000"/>
              </a:lnSpc>
              <a:spcBef>
                <a:spcPct val="0"/>
              </a:spcBef>
            </a:pPr>
            <a:r>
              <a:rPr lang="zh-CN" altLang="en-US" sz="2400" smtClean="0">
                <a:ea typeface="楷体_GB2312" pitchFamily="49" charset="-122"/>
              </a:rPr>
              <a:t>其地位与牛顿方程在经典物理中的地位相当。它和牛顿方程一样，不能从更根本的假设中推导出来。它的正确性、归根结底只能靠实验来检验。</a:t>
            </a:r>
            <a:r>
              <a:rPr lang="zh-CN" altLang="en-US" sz="2100" smtClean="0">
                <a:ea typeface="宋体" panose="02010600030101010101" pitchFamily="2" charset="-122"/>
              </a:rPr>
              <a:t> </a:t>
            </a:r>
          </a:p>
          <a:p>
            <a:pPr>
              <a:lnSpc>
                <a:spcPct val="130000"/>
              </a:lnSpc>
              <a:spcBef>
                <a:spcPct val="0"/>
              </a:spcBef>
            </a:pPr>
            <a:endParaRPr lang="zh-CN" altLang="en-US" sz="2100" smtClean="0">
              <a:ea typeface="宋体" panose="02010600030101010101" pitchFamily="2" charset="-122"/>
            </a:endParaRPr>
          </a:p>
          <a:p>
            <a:pPr>
              <a:lnSpc>
                <a:spcPct val="130000"/>
              </a:lnSpc>
              <a:spcBef>
                <a:spcPct val="0"/>
              </a:spcBef>
            </a:pPr>
            <a:r>
              <a:rPr lang="zh-CN" altLang="en-US" sz="2100" smtClean="0">
                <a:ea typeface="宋体" panose="02010600030101010101" pitchFamily="2" charset="-122"/>
              </a:rPr>
              <a:t>薛定谔（</a:t>
            </a:r>
            <a:r>
              <a:rPr lang="en-US" altLang="zh-CN" sz="2100" smtClean="0">
                <a:ea typeface="宋体" panose="02010600030101010101" pitchFamily="2" charset="-122"/>
              </a:rPr>
              <a:t>Erwin Schrodinger</a:t>
            </a:r>
            <a:r>
              <a:rPr lang="zh-CN" altLang="en-US" sz="2100" smtClean="0">
                <a:ea typeface="宋体" panose="02010600030101010101" pitchFamily="2" charset="-122"/>
              </a:rPr>
              <a:t>，</a:t>
            </a:r>
            <a:r>
              <a:rPr lang="en-US" altLang="zh-CN" sz="2100" smtClean="0">
                <a:ea typeface="宋体" panose="02010600030101010101" pitchFamily="2" charset="-122"/>
              </a:rPr>
              <a:t>1887-1961</a:t>
            </a:r>
            <a:r>
              <a:rPr lang="zh-CN" altLang="en-US" sz="2100" smtClean="0">
                <a:ea typeface="宋体" panose="02010600030101010101" pitchFamily="2" charset="-122"/>
              </a:rPr>
              <a:t>）奥地利理论物理学家，与爱因斯坦、玻尔、玻恩、海森伯等一起于</a:t>
            </a:r>
            <a:r>
              <a:rPr lang="en-US" altLang="zh-CN" sz="2100" smtClean="0">
                <a:ea typeface="宋体" panose="02010600030101010101" pitchFamily="2" charset="-122"/>
              </a:rPr>
              <a:t>20</a:t>
            </a:r>
            <a:r>
              <a:rPr lang="zh-CN" altLang="en-US" sz="2100" smtClean="0">
                <a:ea typeface="宋体" panose="02010600030101010101" pitchFamily="2" charset="-122"/>
              </a:rPr>
              <a:t>世纪</a:t>
            </a:r>
            <a:r>
              <a:rPr lang="en-US" altLang="zh-CN" sz="2100" smtClean="0">
                <a:ea typeface="宋体" panose="02010600030101010101" pitchFamily="2" charset="-122"/>
              </a:rPr>
              <a:t>20</a:t>
            </a:r>
            <a:r>
              <a:rPr lang="zh-CN" altLang="en-US" sz="2100" smtClean="0">
                <a:ea typeface="宋体" panose="02010600030101010101" pitchFamily="2" charset="-122"/>
              </a:rPr>
              <a:t>年代后期，发展了量子力学。因建立描述电子和其他亚原子粒子的运动的波动方程，获得</a:t>
            </a:r>
            <a:r>
              <a:rPr lang="en-US" altLang="zh-CN" sz="2100" smtClean="0">
                <a:ea typeface="宋体" panose="02010600030101010101" pitchFamily="2" charset="-122"/>
              </a:rPr>
              <a:t>1933</a:t>
            </a:r>
            <a:r>
              <a:rPr lang="zh-CN" altLang="en-US" sz="2100" smtClean="0">
                <a:ea typeface="宋体" panose="02010600030101010101" pitchFamily="2" charset="-122"/>
              </a:rPr>
              <a:t>年诺贝尔物理奖。</a:t>
            </a:r>
            <a:r>
              <a:rPr lang="en-US" altLang="zh-CN" sz="2100" smtClean="0">
                <a:ea typeface="宋体" panose="02010600030101010101" pitchFamily="2" charset="-122"/>
              </a:rPr>
              <a:t>1940</a:t>
            </a:r>
            <a:r>
              <a:rPr lang="zh-CN" altLang="en-US" sz="2100" smtClean="0">
                <a:ea typeface="宋体" panose="02010600030101010101" pitchFamily="2" charset="-122"/>
              </a:rPr>
              <a:t>年</a:t>
            </a:r>
            <a:r>
              <a:rPr lang="en-US" altLang="zh-CN" sz="2100" smtClean="0">
                <a:ea typeface="宋体" panose="02010600030101010101" pitchFamily="2" charset="-122"/>
              </a:rPr>
              <a:t>~1956</a:t>
            </a:r>
            <a:r>
              <a:rPr lang="zh-CN" altLang="en-US" sz="2100" smtClean="0">
                <a:ea typeface="宋体" panose="02010600030101010101" pitchFamily="2" charset="-122"/>
              </a:rPr>
              <a:t>年他定居在爱尔兰期间，从事自然科学史中的物理学和哲学的研究，颇有建树。这期间著有</a:t>
            </a:r>
            <a:r>
              <a:rPr lang="en-US" altLang="zh-CN" sz="2100" smtClean="0">
                <a:ea typeface="宋体" panose="02010600030101010101" pitchFamily="2" charset="-122"/>
              </a:rPr>
              <a:t>《</a:t>
            </a:r>
            <a:r>
              <a:rPr lang="zh-CN" altLang="en-US" sz="2100" smtClean="0">
                <a:ea typeface="宋体" panose="02010600030101010101" pitchFamily="2" charset="-122"/>
              </a:rPr>
              <a:t>生命是什么</a:t>
            </a:r>
            <a:r>
              <a:rPr lang="en-US" altLang="zh-CN" sz="2100" smtClean="0">
                <a:ea typeface="宋体" panose="02010600030101010101" pitchFamily="2" charset="-122"/>
              </a:rPr>
              <a:t>——</a:t>
            </a:r>
            <a:r>
              <a:rPr lang="zh-CN" altLang="en-US" sz="2100" smtClean="0">
                <a:ea typeface="宋体" panose="02010600030101010101" pitchFamily="2" charset="-122"/>
              </a:rPr>
              <a:t>活细胞的物理学观</a:t>
            </a:r>
            <a:r>
              <a:rPr lang="en-US" altLang="zh-CN" sz="2100" smtClean="0">
                <a:ea typeface="宋体" panose="02010600030101010101" pitchFamily="2" charset="-122"/>
              </a:rPr>
              <a:t>》</a:t>
            </a:r>
            <a:r>
              <a:rPr lang="zh-CN" altLang="en-US" sz="2100" smtClean="0">
                <a:ea typeface="宋体" panose="02010600030101010101" pitchFamily="2" charset="-122"/>
              </a:rPr>
              <a:t>一书，试图用量子物理阐明遗传结构的稳定性，此书是介绍这一学科的最有益和最深刻的书之一，他精通所有西方文化中的哲学和文学，他给儿童们写的科普读物是同类作品中的佼佼者，他研究过古希腊的科学和哲学。由于他非凡的天赋，薛定谔在他的一生中几乎对自然科学和哲学的所有分支都做出过重大贡献。</a:t>
            </a:r>
            <a:br>
              <a:rPr lang="zh-CN" altLang="en-US" sz="2100" smtClean="0">
                <a:ea typeface="宋体" panose="02010600030101010101" pitchFamily="2" charset="-122"/>
              </a:rPr>
            </a:br>
            <a:r>
              <a:rPr lang="zh-CN" altLang="en-US" sz="2100" smtClean="0">
                <a:ea typeface="宋体" panose="02010600030101010101" pitchFamily="2" charset="-122"/>
              </a:rPr>
              <a:t>作为科学家，薛定谔的目光开阔和深刻，他的哲学素养和理论物理学本身发展的要求，都使他不再仅局限于纯粹物理学问题的研究，而是进而对物理学的基础，它与其它自然科学的关系，它的历史发展及其对认识论的影响等问题进行探索，作出了可贵的贡献。特别是他为致力于科学的统一而写下的</a:t>
            </a:r>
            <a:r>
              <a:rPr lang="en-US" altLang="zh-CN" sz="2100" smtClean="0">
                <a:ea typeface="宋体" panose="02010600030101010101" pitchFamily="2" charset="-122"/>
              </a:rPr>
              <a:t>《</a:t>
            </a:r>
            <a:r>
              <a:rPr lang="zh-CN" altLang="en-US" sz="2100" smtClean="0">
                <a:ea typeface="宋体" panose="02010600030101010101" pitchFamily="2" charset="-122"/>
              </a:rPr>
              <a:t>生命是什么</a:t>
            </a:r>
            <a:r>
              <a:rPr lang="en-US" altLang="zh-CN" sz="2100" smtClean="0">
                <a:ea typeface="宋体" panose="02010600030101010101" pitchFamily="2" charset="-122"/>
              </a:rPr>
              <a:t>—</a:t>
            </a:r>
            <a:r>
              <a:rPr lang="zh-CN" altLang="en-US" sz="2100" smtClean="0">
                <a:ea typeface="宋体" panose="02010600030101010101" pitchFamily="2" charset="-122"/>
              </a:rPr>
              <a:t>活细胞的物理学观</a:t>
            </a:r>
            <a:r>
              <a:rPr lang="en-US" altLang="zh-CN" sz="2100" smtClean="0">
                <a:ea typeface="宋体" panose="02010600030101010101" pitchFamily="2" charset="-122"/>
              </a:rPr>
              <a:t>》</a:t>
            </a:r>
            <a:r>
              <a:rPr lang="zh-CN" altLang="en-US" sz="2100" smtClean="0">
                <a:ea typeface="宋体" panose="02010600030101010101" pitchFamily="2" charset="-122"/>
              </a:rPr>
              <a:t>（</a:t>
            </a:r>
            <a:r>
              <a:rPr lang="en-US" altLang="zh-CN" sz="2100" smtClean="0">
                <a:ea typeface="宋体" panose="02010600030101010101" pitchFamily="2" charset="-122"/>
              </a:rPr>
              <a:t>1944</a:t>
            </a:r>
            <a:r>
              <a:rPr lang="zh-CN" altLang="en-US" sz="2100" smtClean="0">
                <a:ea typeface="宋体" panose="02010600030101010101" pitchFamily="2" charset="-122"/>
              </a:rPr>
              <a:t>年）一书，在当时产生了极大的影响。</a:t>
            </a:r>
            <a:br>
              <a:rPr lang="zh-CN" altLang="en-US" sz="2100" smtClean="0">
                <a:ea typeface="宋体" panose="02010600030101010101" pitchFamily="2" charset="-122"/>
              </a:rPr>
            </a:br>
            <a:r>
              <a:rPr lang="zh-CN" altLang="en-US" sz="2100" smtClean="0">
                <a:ea typeface="宋体" panose="02010600030101010101" pitchFamily="2" charset="-122"/>
              </a:rPr>
              <a:t>科学的统一，是薛定谔毕生的信念和追求。薛定谔是个理性主义者，他坚信自然界是可以理解的，追求对自然界和谐统一的理解，从而导致了对科学统一的信念和追求。这些写在“序言”中的话就是薛定谔进入生物学领域探险时的宣言，它也充分体现了他在探寻真理中无所牵挂的真挚和胆略。文中最后提到的“我们的真正目的”就是对世界的本质的统一的理解，正是为了科学的统一，为了人类理解自然的和谐统一的理想，他甘愿放弃已取得的名望，敢于承担被指责为蠢人的风险，尝试对奇妙的生命现象、特别是遗传性状的不变性和新陈代谢等进行新的物理思考，运用物理学的最新成就和方法进行剖析，提出了一些很有价值的见解，这些论述使</a:t>
            </a:r>
            <a:r>
              <a:rPr lang="en-US" altLang="zh-CN" sz="2100" smtClean="0">
                <a:ea typeface="宋体" panose="02010600030101010101" pitchFamily="2" charset="-122"/>
              </a:rPr>
              <a:t>《</a:t>
            </a:r>
            <a:r>
              <a:rPr lang="zh-CN" altLang="en-US" sz="2100" smtClean="0">
                <a:ea typeface="宋体" panose="02010600030101010101" pitchFamily="2" charset="-122"/>
              </a:rPr>
              <a:t>生命是什么</a:t>
            </a:r>
            <a:r>
              <a:rPr lang="en-US" altLang="zh-CN" sz="2100" smtClean="0">
                <a:ea typeface="宋体" panose="02010600030101010101" pitchFamily="2" charset="-122"/>
              </a:rPr>
              <a:t>——</a:t>
            </a:r>
            <a:r>
              <a:rPr lang="zh-CN" altLang="en-US" sz="2100" smtClean="0">
                <a:ea typeface="宋体" panose="02010600030101010101" pitchFamily="2" charset="-122"/>
              </a:rPr>
              <a:t>活细胞的物理学观</a:t>
            </a:r>
            <a:r>
              <a:rPr lang="en-US" altLang="zh-CN" sz="2100" smtClean="0">
                <a:ea typeface="宋体" panose="02010600030101010101" pitchFamily="2" charset="-122"/>
              </a:rPr>
              <a:t>》</a:t>
            </a:r>
            <a:r>
              <a:rPr lang="zh-CN" altLang="en-US" sz="2100" smtClean="0">
                <a:ea typeface="宋体" panose="02010600030101010101" pitchFamily="2" charset="-122"/>
              </a:rPr>
              <a:t>这本不到</a:t>
            </a:r>
            <a:r>
              <a:rPr lang="en-US" altLang="zh-CN" sz="2100" smtClean="0">
                <a:ea typeface="宋体" panose="02010600030101010101" pitchFamily="2" charset="-122"/>
              </a:rPr>
              <a:t>100</a:t>
            </a:r>
            <a:r>
              <a:rPr lang="zh-CN" altLang="en-US" sz="2100" smtClean="0">
                <a:ea typeface="宋体" panose="02010600030101010101" pitchFamily="2" charset="-122"/>
              </a:rPr>
              <a:t>页的小书在西方科学界受到了广泛的重视。</a:t>
            </a:r>
            <a:br>
              <a:rPr lang="zh-CN" altLang="en-US" sz="2100" smtClean="0">
                <a:ea typeface="宋体" panose="02010600030101010101" pitchFamily="2" charset="-122"/>
              </a:rPr>
            </a:br>
            <a:r>
              <a:rPr lang="zh-CN" altLang="en-US" sz="2100" smtClean="0">
                <a:ea typeface="宋体" panose="02010600030101010101" pitchFamily="2" charset="-122"/>
              </a:rPr>
              <a:t>正是薛定谔的</a:t>
            </a:r>
            <a:r>
              <a:rPr lang="en-US" altLang="zh-CN" sz="2100" smtClean="0">
                <a:ea typeface="宋体" panose="02010600030101010101" pitchFamily="2" charset="-122"/>
              </a:rPr>
              <a:t>《</a:t>
            </a:r>
            <a:r>
              <a:rPr lang="zh-CN" altLang="en-US" sz="2100" smtClean="0">
                <a:ea typeface="宋体" panose="02010600030101010101" pitchFamily="2" charset="-122"/>
              </a:rPr>
              <a:t>生命是什么</a:t>
            </a:r>
            <a:r>
              <a:rPr lang="en-US" altLang="zh-CN" sz="2100" smtClean="0">
                <a:ea typeface="宋体" panose="02010600030101010101" pitchFamily="2" charset="-122"/>
              </a:rPr>
              <a:t>——</a:t>
            </a:r>
            <a:r>
              <a:rPr lang="zh-CN" altLang="en-US" sz="2100" smtClean="0">
                <a:ea typeface="宋体" panose="02010600030101010101" pitchFamily="2" charset="-122"/>
              </a:rPr>
              <a:t>活细胞的物理学观</a:t>
            </a:r>
            <a:r>
              <a:rPr lang="en-US" altLang="zh-CN" sz="2100" smtClean="0">
                <a:ea typeface="宋体" panose="02010600030101010101" pitchFamily="2" charset="-122"/>
              </a:rPr>
              <a:t>》</a:t>
            </a:r>
            <a:r>
              <a:rPr lang="zh-CN" altLang="en-US" sz="2100" smtClean="0">
                <a:ea typeface="宋体" panose="02010600030101010101" pitchFamily="2" charset="-122"/>
              </a:rPr>
              <a:t>一书，使克里克放弃了研究基本粒子的计划，而选择了“原来根本不打算涉猎的生物学”，也使“部分由于原子弹而对物理学失去兴趣”的威尔金斯“为控制生命的高度复杂的分子结构所打动，”而“第一次对生物学产生了浓厚的兴趣。”而三人中年轻得多的沃森则是在芝加哥大学学生物时读了</a:t>
            </a:r>
            <a:r>
              <a:rPr lang="en-US" altLang="zh-CN" sz="2100" smtClean="0">
                <a:ea typeface="宋体" panose="02010600030101010101" pitchFamily="2" charset="-122"/>
              </a:rPr>
              <a:t>《</a:t>
            </a:r>
            <a:r>
              <a:rPr lang="zh-CN" altLang="en-US" sz="2100" smtClean="0">
                <a:ea typeface="宋体" panose="02010600030101010101" pitchFamily="2" charset="-122"/>
              </a:rPr>
              <a:t>生命是什么</a:t>
            </a:r>
            <a:r>
              <a:rPr lang="en-US" altLang="zh-CN" sz="2100" smtClean="0">
                <a:ea typeface="宋体" panose="02010600030101010101" pitchFamily="2" charset="-122"/>
              </a:rPr>
              <a:t>——</a:t>
            </a:r>
            <a:r>
              <a:rPr lang="zh-CN" altLang="en-US" sz="2100" smtClean="0">
                <a:ea typeface="宋体" panose="02010600030101010101" pitchFamily="2" charset="-122"/>
              </a:rPr>
              <a:t>活细胞的物理学观</a:t>
            </a:r>
            <a:r>
              <a:rPr lang="en-US" altLang="zh-CN" sz="2100" smtClean="0">
                <a:ea typeface="宋体" panose="02010600030101010101" pitchFamily="2" charset="-122"/>
              </a:rPr>
              <a:t>》</a:t>
            </a:r>
            <a:r>
              <a:rPr lang="zh-CN" altLang="en-US" sz="2100" smtClean="0">
                <a:ea typeface="宋体" panose="02010600030101010101" pitchFamily="2" charset="-122"/>
              </a:rPr>
              <a:t>，感到自己“深深地为发现基因的奥秘所吸引”而投身对它的研究。可见</a:t>
            </a:r>
            <a:r>
              <a:rPr lang="en-US" altLang="zh-CN" sz="2100" smtClean="0">
                <a:ea typeface="宋体" panose="02010600030101010101" pitchFamily="2" charset="-122"/>
              </a:rPr>
              <a:t>《</a:t>
            </a:r>
            <a:r>
              <a:rPr lang="zh-CN" altLang="en-US" sz="2100" smtClean="0">
                <a:ea typeface="宋体" panose="02010600030101010101" pitchFamily="2" charset="-122"/>
              </a:rPr>
              <a:t>生命是什么</a:t>
            </a:r>
            <a:r>
              <a:rPr lang="en-US" altLang="zh-CN" sz="2100" smtClean="0">
                <a:ea typeface="宋体" panose="02010600030101010101" pitchFamily="2" charset="-122"/>
              </a:rPr>
              <a:t>》</a:t>
            </a:r>
            <a:r>
              <a:rPr lang="zh-CN" altLang="en-US" sz="2100" smtClean="0">
                <a:ea typeface="宋体" panose="02010600030101010101" pitchFamily="2" charset="-122"/>
              </a:rPr>
              <a:t>在本世纪的生物学革命中的作用确实非同凡响。</a:t>
            </a:r>
            <a:br>
              <a:rPr lang="zh-CN" altLang="en-US" sz="2100" smtClean="0">
                <a:ea typeface="宋体" panose="02010600030101010101" pitchFamily="2" charset="-122"/>
              </a:rPr>
            </a:br>
            <a:r>
              <a:rPr lang="zh-CN" altLang="en-US" sz="2100" smtClean="0">
                <a:ea typeface="宋体" panose="02010600030101010101" pitchFamily="2" charset="-122"/>
              </a:rPr>
              <a:t>诚然，薛定谔在生物学并非行家，他所具有的“只是第二手的和不完全的知识”，但如威尔金斯所说，他的著作所以有影响的理由之一，就是他“是作为一个物理学家写作，如果他作为一个正式的大分子化学家来写，或许就不会有同样的功效。”正是从一个有深邃眼光的理论物理学家的角度，他对生命物质和遗传机制等问题发表了精湛见解，开拓了一种新的研究途径。</a:t>
            </a:r>
            <a:br>
              <a:rPr lang="zh-CN" altLang="en-US" sz="2100" smtClean="0">
                <a:ea typeface="宋体" panose="02010600030101010101" pitchFamily="2" charset="-122"/>
              </a:rPr>
            </a:br>
            <a:r>
              <a:rPr lang="zh-CN" altLang="en-US" sz="2100" smtClean="0">
                <a:ea typeface="宋体" panose="02010600030101010101" pitchFamily="2" charset="-122"/>
              </a:rPr>
              <a:t>薛定谔作为资深教授，还定期到都柏林三一学院等高等学府发表一系列公开演讲，这也是他的主要科学工作之一。他既是一个著名的科学家，也是一个天生的通俗解释能手，他对陈述自己的思想倾注了大量的精力和辛勤的劳动，言辞中洋溢着艺术天赋，以自己的明晰、智慧和深入浅出的讲解使听众折服，即使是外行也不难题解他所表述的科学和哲学问题。薛定谔的演讲不仅仅围绕着物理学本身，也涉及物理学进展对其它学科的关系和影响、科学的历史发展的思想渊源、科学应具有的批判精神、研究方法及其与艺术、道德、宗教等的关系、科学的认识论基础等广泛的题目，充分体现了他广博的知识、宽阔的视野和深刻的理性思辨。他的演讲不仅普及着物理知识，光大着科学精神，充满了哲理，其本身也常常就是极有价值的科研成果。例如</a:t>
            </a:r>
            <a:r>
              <a:rPr lang="en-US" altLang="zh-CN" sz="2100" smtClean="0">
                <a:ea typeface="宋体" panose="02010600030101010101" pitchFamily="2" charset="-122"/>
              </a:rPr>
              <a:t>《</a:t>
            </a:r>
            <a:r>
              <a:rPr lang="zh-CN" altLang="en-US" sz="2100" smtClean="0">
                <a:ea typeface="宋体" panose="02010600030101010101" pitchFamily="2" charset="-122"/>
              </a:rPr>
              <a:t>生命是什么</a:t>
            </a:r>
            <a:r>
              <a:rPr lang="en-US" altLang="zh-CN" sz="2100" smtClean="0">
                <a:ea typeface="宋体" panose="02010600030101010101" pitchFamily="2" charset="-122"/>
              </a:rPr>
              <a:t>——</a:t>
            </a:r>
            <a:r>
              <a:rPr lang="zh-CN" altLang="en-US" sz="2100" smtClean="0">
                <a:ea typeface="宋体" panose="02010600030101010101" pitchFamily="2" charset="-122"/>
              </a:rPr>
              <a:t>活细胞的物理学观</a:t>
            </a:r>
            <a:r>
              <a:rPr lang="en-US" altLang="zh-CN" sz="2100" smtClean="0">
                <a:ea typeface="宋体" panose="02010600030101010101" pitchFamily="2" charset="-122"/>
              </a:rPr>
              <a:t>》</a:t>
            </a:r>
            <a:r>
              <a:rPr lang="zh-CN" altLang="en-US" sz="2100" smtClean="0">
                <a:ea typeface="宋体" panose="02010600030101010101" pitchFamily="2" charset="-122"/>
              </a:rPr>
              <a:t>就是根据他的讲演稿整理出版的，这期间他发表的另外几本书，如</a:t>
            </a:r>
            <a:r>
              <a:rPr lang="en-US" altLang="zh-CN" sz="2100" smtClean="0">
                <a:ea typeface="宋体" panose="02010600030101010101" pitchFamily="2" charset="-122"/>
              </a:rPr>
              <a:t>《</a:t>
            </a:r>
            <a:r>
              <a:rPr lang="zh-CN" altLang="en-US" sz="2100" smtClean="0">
                <a:ea typeface="宋体" panose="02010600030101010101" pitchFamily="2" charset="-122"/>
              </a:rPr>
              <a:t>科学与人道主义</a:t>
            </a:r>
            <a:r>
              <a:rPr lang="en-US" altLang="zh-CN" sz="2100" smtClean="0">
                <a:ea typeface="宋体" panose="02010600030101010101" pitchFamily="2" charset="-122"/>
              </a:rPr>
              <a:t>》</a:t>
            </a:r>
            <a:r>
              <a:rPr lang="zh-CN" altLang="en-US" sz="2100" smtClean="0">
                <a:ea typeface="宋体" panose="02010600030101010101" pitchFamily="2" charset="-122"/>
              </a:rPr>
              <a:t>（</a:t>
            </a:r>
            <a:r>
              <a:rPr lang="en-US" altLang="zh-CN" sz="2100" smtClean="0">
                <a:ea typeface="宋体" panose="02010600030101010101" pitchFamily="2" charset="-122"/>
              </a:rPr>
              <a:t>1951</a:t>
            </a:r>
            <a:r>
              <a:rPr lang="zh-CN" altLang="en-US" sz="2100" smtClean="0">
                <a:ea typeface="宋体" panose="02010600030101010101" pitchFamily="2" charset="-122"/>
              </a:rPr>
              <a:t>）、</a:t>
            </a:r>
            <a:r>
              <a:rPr lang="en-US" altLang="zh-CN" sz="2100" smtClean="0">
                <a:ea typeface="宋体" panose="02010600030101010101" pitchFamily="2" charset="-122"/>
              </a:rPr>
              <a:t>《</a:t>
            </a:r>
            <a:r>
              <a:rPr lang="zh-CN" altLang="en-US" sz="2100" smtClean="0">
                <a:ea typeface="宋体" panose="02010600030101010101" pitchFamily="2" charset="-122"/>
              </a:rPr>
              <a:t>大自然与希腊人</a:t>
            </a:r>
            <a:r>
              <a:rPr lang="en-US" altLang="zh-CN" sz="2100" smtClean="0">
                <a:ea typeface="宋体" panose="02010600030101010101" pitchFamily="2" charset="-122"/>
              </a:rPr>
              <a:t>》</a:t>
            </a:r>
            <a:r>
              <a:rPr lang="zh-CN" altLang="en-US" sz="2100" smtClean="0">
                <a:ea typeface="宋体" panose="02010600030101010101" pitchFamily="2" charset="-122"/>
              </a:rPr>
              <a:t>（</a:t>
            </a:r>
            <a:r>
              <a:rPr lang="en-US" altLang="zh-CN" sz="2100" smtClean="0">
                <a:ea typeface="宋体" panose="02010600030101010101" pitchFamily="2" charset="-122"/>
              </a:rPr>
              <a:t>1954</a:t>
            </a:r>
            <a:r>
              <a:rPr lang="zh-CN" altLang="en-US" sz="2100" smtClean="0">
                <a:ea typeface="宋体" panose="02010600030101010101" pitchFamily="2" charset="-122"/>
              </a:rPr>
              <a:t>）、</a:t>
            </a:r>
            <a:r>
              <a:rPr lang="en-US" altLang="zh-CN" sz="2100" smtClean="0">
                <a:ea typeface="宋体" panose="02010600030101010101" pitchFamily="2" charset="-122"/>
              </a:rPr>
              <a:t>《</a:t>
            </a:r>
            <a:r>
              <a:rPr lang="zh-CN" altLang="en-US" sz="2100" smtClean="0">
                <a:ea typeface="宋体" panose="02010600030101010101" pitchFamily="2" charset="-122"/>
              </a:rPr>
              <a:t>心与物</a:t>
            </a:r>
            <a:r>
              <a:rPr lang="en-US" altLang="zh-CN" sz="2100" smtClean="0">
                <a:ea typeface="宋体" panose="02010600030101010101" pitchFamily="2" charset="-122"/>
              </a:rPr>
              <a:t>》</a:t>
            </a:r>
            <a:r>
              <a:rPr lang="zh-CN" altLang="en-US" sz="2100" smtClean="0">
                <a:ea typeface="宋体" panose="02010600030101010101" pitchFamily="2" charset="-122"/>
              </a:rPr>
              <a:t>（</a:t>
            </a:r>
            <a:r>
              <a:rPr lang="en-US" altLang="zh-CN" sz="2100" smtClean="0">
                <a:ea typeface="宋体" panose="02010600030101010101" pitchFamily="2" charset="-122"/>
              </a:rPr>
              <a:t>1958</a:t>
            </a:r>
            <a:r>
              <a:rPr lang="zh-CN" altLang="en-US" sz="2100" smtClean="0">
                <a:ea typeface="宋体" panose="02010600030101010101" pitchFamily="2" charset="-122"/>
              </a:rPr>
              <a:t>）等也是出于这样的系列演讲。</a:t>
            </a:r>
            <a:br>
              <a:rPr lang="zh-CN" altLang="en-US" sz="2100" smtClean="0">
                <a:ea typeface="宋体" panose="02010600030101010101" pitchFamily="2" charset="-122"/>
              </a:rPr>
            </a:br>
            <a:r>
              <a:rPr lang="zh-CN" altLang="en-US" sz="2100" smtClean="0">
                <a:ea typeface="宋体" panose="02010600030101010101" pitchFamily="2" charset="-122"/>
              </a:rPr>
              <a:t>人们可以发现他是一位哲学家，一位根本意义上的哲学家</a:t>
            </a:r>
            <a:r>
              <a:rPr lang="en-US" altLang="zh-CN" sz="2100" smtClean="0">
                <a:ea typeface="宋体" panose="02010600030101010101" pitchFamily="2" charset="-122"/>
              </a:rPr>
              <a:t>——</a:t>
            </a:r>
            <a:r>
              <a:rPr lang="zh-CN" altLang="en-US" sz="2100" smtClean="0">
                <a:ea typeface="宋体" panose="02010600030101010101" pitchFamily="2" charset="-122"/>
              </a:rPr>
              <a:t>智慧的热爱者和追求者。和</a:t>
            </a:r>
            <a:r>
              <a:rPr lang="zh-CN" altLang="en-US" sz="2100" smtClean="0">
                <a:solidFill>
                  <a:srgbClr val="FF00FF"/>
                </a:solidFill>
                <a:ea typeface="宋体" panose="02010600030101010101" pitchFamily="2" charset="-122"/>
              </a:rPr>
              <a:t>爱因斯坦、玻尔、海森堡</a:t>
            </a:r>
            <a:r>
              <a:rPr lang="zh-CN" altLang="en-US" sz="2100" smtClean="0">
                <a:ea typeface="宋体" panose="02010600030101010101" pitchFamily="2" charset="-122"/>
              </a:rPr>
              <a:t>一样，他是本世纪物理学革命中涌现出来的集杰出的科学家和思想家于一身的风云人物。他崇尚理性，热爱科学，富于开拓精神，追求科学的内在和谐统一；他在努力探索自然规律的同时，也瞩目于哲学认识论研究的基本课题，对人类思维过程及其规律作深刻的反思，他的</a:t>
            </a:r>
            <a:r>
              <a:rPr lang="en-US" altLang="zh-CN" sz="2100" smtClean="0">
                <a:ea typeface="宋体" panose="02010600030101010101" pitchFamily="2" charset="-122"/>
              </a:rPr>
              <a:t>《</a:t>
            </a:r>
            <a:r>
              <a:rPr lang="zh-CN" altLang="en-US" sz="2100" smtClean="0">
                <a:ea typeface="宋体" panose="02010600030101010101" pitchFamily="2" charset="-122"/>
              </a:rPr>
              <a:t>科学与人道主义</a:t>
            </a:r>
            <a:r>
              <a:rPr lang="en-US" altLang="zh-CN" sz="2100" smtClean="0">
                <a:ea typeface="宋体" panose="02010600030101010101" pitchFamily="2" charset="-122"/>
              </a:rPr>
              <a:t>》</a:t>
            </a:r>
            <a:r>
              <a:rPr lang="zh-CN" altLang="en-US" sz="2100" smtClean="0">
                <a:ea typeface="宋体" panose="02010600030101010101" pitchFamily="2" charset="-122"/>
              </a:rPr>
              <a:t>、</a:t>
            </a:r>
            <a:r>
              <a:rPr lang="en-US" altLang="zh-CN" sz="2100" smtClean="0">
                <a:ea typeface="宋体" panose="02010600030101010101" pitchFamily="2" charset="-122"/>
              </a:rPr>
              <a:t>《</a:t>
            </a:r>
            <a:r>
              <a:rPr lang="zh-CN" altLang="en-US" sz="2100" smtClean="0">
                <a:ea typeface="宋体" panose="02010600030101010101" pitchFamily="2" charset="-122"/>
              </a:rPr>
              <a:t>大自然与希腊人</a:t>
            </a:r>
            <a:r>
              <a:rPr lang="en-US" altLang="zh-CN" sz="2100" smtClean="0">
                <a:ea typeface="宋体" panose="02010600030101010101" pitchFamily="2" charset="-122"/>
              </a:rPr>
              <a:t>》</a:t>
            </a:r>
            <a:r>
              <a:rPr lang="zh-CN" altLang="en-US" sz="2100" smtClean="0">
                <a:ea typeface="宋体" panose="02010600030101010101" pitchFamily="2" charset="-122"/>
              </a:rPr>
              <a:t>、</a:t>
            </a:r>
            <a:r>
              <a:rPr lang="en-US" altLang="zh-CN" sz="2100" smtClean="0">
                <a:ea typeface="宋体" panose="02010600030101010101" pitchFamily="2" charset="-122"/>
              </a:rPr>
              <a:t>《</a:t>
            </a:r>
            <a:r>
              <a:rPr lang="zh-CN" altLang="en-US" sz="2100" smtClean="0">
                <a:ea typeface="宋体" panose="02010600030101010101" pitchFamily="2" charset="-122"/>
              </a:rPr>
              <a:t>科学理论与人</a:t>
            </a:r>
            <a:r>
              <a:rPr lang="en-US" altLang="zh-CN" sz="2100" smtClean="0">
                <a:ea typeface="宋体" panose="02010600030101010101" pitchFamily="2" charset="-122"/>
              </a:rPr>
              <a:t>》</a:t>
            </a:r>
            <a:r>
              <a:rPr lang="zh-CN" altLang="en-US" sz="2100" smtClean="0">
                <a:ea typeface="宋体" panose="02010600030101010101" pitchFamily="2" charset="-122"/>
              </a:rPr>
              <a:t>（</a:t>
            </a:r>
            <a:r>
              <a:rPr lang="en-US" altLang="zh-CN" sz="2100" smtClean="0">
                <a:ea typeface="宋体" panose="02010600030101010101" pitchFamily="2" charset="-122"/>
              </a:rPr>
              <a:t>1957</a:t>
            </a:r>
            <a:r>
              <a:rPr lang="zh-CN" altLang="en-US" sz="2100" smtClean="0">
                <a:ea typeface="宋体" panose="02010600030101010101" pitchFamily="2" charset="-122"/>
              </a:rPr>
              <a:t>）、</a:t>
            </a:r>
            <a:r>
              <a:rPr lang="en-US" altLang="zh-CN" sz="2100" smtClean="0">
                <a:ea typeface="宋体" panose="02010600030101010101" pitchFamily="2" charset="-122"/>
              </a:rPr>
              <a:t>《</a:t>
            </a:r>
            <a:r>
              <a:rPr lang="zh-CN" altLang="en-US" sz="2100" smtClean="0">
                <a:ea typeface="宋体" panose="02010600030101010101" pitchFamily="2" charset="-122"/>
              </a:rPr>
              <a:t>心与物</a:t>
            </a:r>
            <a:r>
              <a:rPr lang="en-US" altLang="zh-CN" sz="2100" smtClean="0">
                <a:ea typeface="宋体" panose="02010600030101010101" pitchFamily="2" charset="-122"/>
              </a:rPr>
              <a:t>》</a:t>
            </a:r>
            <a:r>
              <a:rPr lang="zh-CN" altLang="en-US" sz="2100" smtClean="0">
                <a:ea typeface="宋体" panose="02010600030101010101" pitchFamily="2" charset="-122"/>
              </a:rPr>
              <a:t>、</a:t>
            </a:r>
            <a:r>
              <a:rPr lang="en-US" altLang="zh-CN" sz="2100" smtClean="0">
                <a:ea typeface="宋体" panose="02010600030101010101" pitchFamily="2" charset="-122"/>
              </a:rPr>
              <a:t>《</a:t>
            </a:r>
            <a:r>
              <a:rPr lang="zh-CN" altLang="en-US" sz="2100" smtClean="0">
                <a:ea typeface="宋体" panose="02010600030101010101" pitchFamily="2" charset="-122"/>
              </a:rPr>
              <a:t>我的世界观</a:t>
            </a:r>
            <a:r>
              <a:rPr lang="en-US" altLang="zh-CN" sz="2100" smtClean="0">
                <a:ea typeface="宋体" panose="02010600030101010101" pitchFamily="2" charset="-122"/>
              </a:rPr>
              <a:t>》</a:t>
            </a:r>
            <a:r>
              <a:rPr lang="zh-CN" altLang="en-US" sz="2100" smtClean="0">
                <a:ea typeface="宋体" panose="02010600030101010101" pitchFamily="2" charset="-122"/>
              </a:rPr>
              <a:t>（</a:t>
            </a:r>
            <a:r>
              <a:rPr lang="en-US" altLang="zh-CN" sz="2100" smtClean="0">
                <a:ea typeface="宋体" panose="02010600030101010101" pitchFamily="2" charset="-122"/>
              </a:rPr>
              <a:t>1961</a:t>
            </a:r>
            <a:r>
              <a:rPr lang="zh-CN" altLang="en-US" sz="2100" smtClean="0">
                <a:ea typeface="宋体" panose="02010600030101010101" pitchFamily="2" charset="-122"/>
              </a:rPr>
              <a:t>）和他身后出版的</a:t>
            </a:r>
            <a:r>
              <a:rPr lang="en-US" altLang="zh-CN" sz="2100" smtClean="0">
                <a:ea typeface="宋体" panose="02010600030101010101" pitchFamily="2" charset="-122"/>
              </a:rPr>
              <a:t>《</a:t>
            </a:r>
            <a:r>
              <a:rPr lang="zh-CN" altLang="en-US" sz="2100" smtClean="0">
                <a:ea typeface="宋体" panose="02010600030101010101" pitchFamily="2" charset="-122"/>
              </a:rPr>
              <a:t>自然规律是什么</a:t>
            </a:r>
            <a:r>
              <a:rPr lang="en-US" altLang="zh-CN" sz="2100" smtClean="0">
                <a:ea typeface="宋体" panose="02010600030101010101" pitchFamily="2" charset="-122"/>
              </a:rPr>
              <a:t>——</a:t>
            </a:r>
            <a:r>
              <a:rPr lang="zh-CN" altLang="en-US" sz="2100" smtClean="0">
                <a:ea typeface="宋体" panose="02010600030101010101" pitchFamily="2" charset="-122"/>
              </a:rPr>
              <a:t>关于自然学世界观的论文</a:t>
            </a:r>
            <a:r>
              <a:rPr lang="en-US" altLang="zh-CN" sz="2100" smtClean="0">
                <a:ea typeface="宋体" panose="02010600030101010101" pitchFamily="2" charset="-122"/>
              </a:rPr>
              <a:t>》</a:t>
            </a:r>
            <a:r>
              <a:rPr lang="zh-CN" altLang="en-US" sz="2100" smtClean="0">
                <a:ea typeface="宋体" panose="02010600030101010101" pitchFamily="2" charset="-122"/>
              </a:rPr>
              <a:t>（</a:t>
            </a:r>
            <a:r>
              <a:rPr lang="en-US" altLang="zh-CN" sz="2100" smtClean="0">
                <a:ea typeface="宋体" panose="02010600030101010101" pitchFamily="2" charset="-122"/>
              </a:rPr>
              <a:t>1962</a:t>
            </a:r>
            <a:r>
              <a:rPr lang="zh-CN" altLang="en-US" sz="2100" smtClean="0">
                <a:ea typeface="宋体" panose="02010600030101010101" pitchFamily="2" charset="-122"/>
              </a:rPr>
              <a:t>）等哲学论著，折射出他苦苦探寻和追求科学真谛和人生智慧的思维历程。</a:t>
            </a:r>
            <a:br>
              <a:rPr lang="zh-CN" altLang="en-US" sz="2100" smtClean="0">
                <a:ea typeface="宋体" panose="02010600030101010101" pitchFamily="2" charset="-122"/>
              </a:rPr>
            </a:br>
            <a:r>
              <a:rPr lang="zh-CN" altLang="en-US" sz="2100" smtClean="0">
                <a:ea typeface="宋体" panose="02010600030101010101" pitchFamily="2" charset="-122"/>
              </a:rPr>
              <a:t/>
            </a:r>
            <a:br>
              <a:rPr lang="zh-CN" altLang="en-US" sz="2100" smtClean="0">
                <a:ea typeface="宋体" panose="02010600030101010101" pitchFamily="2" charset="-122"/>
              </a:rPr>
            </a:br>
            <a:endParaRPr lang="zh-CN" altLang="en-US" sz="2100" smtClean="0">
              <a:ea typeface="宋体" panose="02010600030101010101" pitchFamily="2" charset="-122"/>
            </a:endParaRPr>
          </a:p>
          <a:p>
            <a:pPr>
              <a:lnSpc>
                <a:spcPct val="130000"/>
              </a:lnSpc>
              <a:spcBef>
                <a:spcPct val="0"/>
              </a:spcBef>
            </a:pPr>
            <a:endParaRPr lang="zh-CN" altLang="en-US" sz="4400" smtClean="0">
              <a:ea typeface="宋体" panose="02010600030101010101" pitchFamily="2" charset="-122"/>
            </a:endParaRPr>
          </a:p>
          <a:p>
            <a:endParaRPr lang="zh-CN" altLang="en-US" sz="2400" smtClean="0">
              <a:ea typeface="楷体_GB2312" pitchFamily="49" charset="-122"/>
            </a:endParaRPr>
          </a:p>
        </p:txBody>
      </p:sp>
    </p:spTree>
    <p:extLst>
      <p:ext uri="{BB962C8B-B14F-4D97-AF65-F5344CB8AC3E}">
        <p14:creationId xmlns:p14="http://schemas.microsoft.com/office/powerpoint/2010/main" val="131784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BA0F1D38-4B8F-4220-8A6B-7C5F58A3BE8E}" type="datetimeFigureOut">
              <a:rPr lang="zh-CN" altLang="en-US"/>
              <a:pPr>
                <a:defRPr/>
              </a:pPr>
              <a:t>2019/12/8</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D83F8EDE-544A-4210-B78E-7FFF9AB92706}" type="slidenum">
              <a:rPr lang="zh-CN" altLang="en-US"/>
              <a:pPr>
                <a:defRPr/>
              </a:pPr>
              <a:t>‹#›</a:t>
            </a:fld>
            <a:endParaRPr lang="zh-CN" altLang="en-US"/>
          </a:p>
        </p:txBody>
      </p:sp>
    </p:spTree>
    <p:extLst>
      <p:ext uri="{BB962C8B-B14F-4D97-AF65-F5344CB8AC3E}">
        <p14:creationId xmlns:p14="http://schemas.microsoft.com/office/powerpoint/2010/main" val="229477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1AA69C33-22D8-4BA2-BF57-D356BF8B9164}" type="datetimeFigureOut">
              <a:rPr lang="zh-CN" altLang="en-US"/>
              <a:pPr>
                <a:defRPr/>
              </a:pPr>
              <a:t>2019/12/8</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1F438163-6773-4334-AD4F-6D86463C44A4}" type="slidenum">
              <a:rPr lang="zh-CN" altLang="en-US"/>
              <a:pPr>
                <a:defRPr/>
              </a:pPr>
              <a:t>‹#›</a:t>
            </a:fld>
            <a:endParaRPr lang="zh-CN" altLang="en-US"/>
          </a:p>
        </p:txBody>
      </p:sp>
    </p:spTree>
    <p:extLst>
      <p:ext uri="{BB962C8B-B14F-4D97-AF65-F5344CB8AC3E}">
        <p14:creationId xmlns:p14="http://schemas.microsoft.com/office/powerpoint/2010/main" val="342261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8EB6A119-0E6A-4A11-8B4E-43678F78E4C3}" type="datetimeFigureOut">
              <a:rPr lang="zh-CN" altLang="en-US"/>
              <a:pPr>
                <a:defRPr/>
              </a:pPr>
              <a:t>2019/12/8</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DD5CA2FF-066B-4F11-8619-F6D4CA5275AA}" type="slidenum">
              <a:rPr lang="zh-CN" altLang="en-US"/>
              <a:pPr>
                <a:defRPr/>
              </a:pPr>
              <a:t>‹#›</a:t>
            </a:fld>
            <a:endParaRPr lang="zh-CN" altLang="en-US"/>
          </a:p>
        </p:txBody>
      </p:sp>
    </p:spTree>
    <p:extLst>
      <p:ext uri="{BB962C8B-B14F-4D97-AF65-F5344CB8AC3E}">
        <p14:creationId xmlns:p14="http://schemas.microsoft.com/office/powerpoint/2010/main" val="3685853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914400" y="6248400"/>
            <a:ext cx="25400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4" name="Rectangle 5"/>
          <p:cNvSpPr>
            <a:spLocks noGrp="1" noChangeArrowheads="1"/>
          </p:cNvSpPr>
          <p:nvPr>
            <p:ph type="ftr" sz="quarter" idx="11"/>
          </p:nvPr>
        </p:nvSpPr>
        <p:spPr>
          <a:xfrm>
            <a:off x="4165600" y="6248400"/>
            <a:ext cx="38608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5" name="Rectangle 6"/>
          <p:cNvSpPr>
            <a:spLocks noGrp="1" noChangeArrowheads="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solidFill>
                  <a:srgbClr val="000000"/>
                </a:solidFill>
                <a:latin typeface="Times New Roman" panose="02020603050405020304" pitchFamily="18" charset="0"/>
                <a:ea typeface="宋体" panose="02010600030101010101" pitchFamily="2" charset="-122"/>
              </a:defRPr>
            </a:lvl1pPr>
          </a:lstStyle>
          <a:p>
            <a:pPr>
              <a:defRPr/>
            </a:pPr>
            <a:fld id="{6BF5DEDE-FCE0-4EB0-BE0C-DAFCA03C0F09}" type="slidenum">
              <a:rPr lang="en-US" altLang="zh-CN"/>
              <a:pPr>
                <a:defRPr/>
              </a:pPr>
              <a:t>‹#›</a:t>
            </a:fld>
            <a:endParaRPr lang="en-US" altLang="zh-CN"/>
          </a:p>
        </p:txBody>
      </p:sp>
    </p:spTree>
    <p:extLst>
      <p:ext uri="{BB962C8B-B14F-4D97-AF65-F5344CB8AC3E}">
        <p14:creationId xmlns:p14="http://schemas.microsoft.com/office/powerpoint/2010/main" val="364090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9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08754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10972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600" y="3938589"/>
            <a:ext cx="10972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157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81785FE1-239D-4534-859F-0228D2C0B964}" type="datetimeFigureOut">
              <a:rPr lang="zh-CN" altLang="en-US"/>
              <a:pPr>
                <a:defRPr/>
              </a:pPr>
              <a:t>2019/12/8</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6A22DEDE-304B-4518-8EEC-17A65BF26256}" type="slidenum">
              <a:rPr lang="zh-CN" altLang="en-US"/>
              <a:pPr>
                <a:defRPr/>
              </a:pPr>
              <a:t>‹#›</a:t>
            </a:fld>
            <a:endParaRPr lang="zh-CN" altLang="en-US"/>
          </a:p>
        </p:txBody>
      </p:sp>
    </p:spTree>
    <p:extLst>
      <p:ext uri="{BB962C8B-B14F-4D97-AF65-F5344CB8AC3E}">
        <p14:creationId xmlns:p14="http://schemas.microsoft.com/office/powerpoint/2010/main" val="273122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408891AB-948A-4C54-B704-4605B32EF832}" type="datetimeFigureOut">
              <a:rPr lang="zh-CN" altLang="en-US"/>
              <a:pPr>
                <a:defRPr/>
              </a:pPr>
              <a:t>2019/12/8</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2DB79E44-6725-49E2-A844-0F6E075BF59A}" type="slidenum">
              <a:rPr lang="zh-CN" altLang="en-US"/>
              <a:pPr>
                <a:defRPr/>
              </a:pPr>
              <a:t>‹#›</a:t>
            </a:fld>
            <a:endParaRPr lang="zh-CN" altLang="en-US"/>
          </a:p>
        </p:txBody>
      </p:sp>
    </p:spTree>
    <p:extLst>
      <p:ext uri="{BB962C8B-B14F-4D97-AF65-F5344CB8AC3E}">
        <p14:creationId xmlns:p14="http://schemas.microsoft.com/office/powerpoint/2010/main" val="386942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815D7177-8348-4526-BB27-6DFDF13AA720}" type="datetimeFigureOut">
              <a:rPr lang="zh-CN" altLang="en-US"/>
              <a:pPr>
                <a:defRPr/>
              </a:pPr>
              <a:t>2019/12/8</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859D742B-24CB-4025-B59B-029556C0D064}" type="slidenum">
              <a:rPr lang="zh-CN" altLang="en-US"/>
              <a:pPr>
                <a:defRPr/>
              </a:pPr>
              <a:t>‹#›</a:t>
            </a:fld>
            <a:endParaRPr lang="zh-CN" altLang="en-US"/>
          </a:p>
        </p:txBody>
      </p:sp>
    </p:spTree>
    <p:extLst>
      <p:ext uri="{BB962C8B-B14F-4D97-AF65-F5344CB8AC3E}">
        <p14:creationId xmlns:p14="http://schemas.microsoft.com/office/powerpoint/2010/main" val="335809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04CFDEF7-4711-46BB-BB8F-7F40A10AA409}" type="datetimeFigureOut">
              <a:rPr lang="zh-CN" altLang="en-US"/>
              <a:pPr>
                <a:defRPr/>
              </a:pPr>
              <a:t>2019/12/8</a:t>
            </a:fld>
            <a:endParaRPr lang="zh-CN" altLang="en-US"/>
          </a:p>
        </p:txBody>
      </p:sp>
      <p:sp>
        <p:nvSpPr>
          <p:cNvPr id="8" name="页脚占位符 7"/>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9" name="灯片编号占位符 8"/>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B79F57FD-22ED-4F4A-B6C0-D5AEBED06CA4}" type="slidenum">
              <a:rPr lang="zh-CN" altLang="en-US"/>
              <a:pPr>
                <a:defRPr/>
              </a:pPr>
              <a:t>‹#›</a:t>
            </a:fld>
            <a:endParaRPr lang="zh-CN" altLang="en-US"/>
          </a:p>
        </p:txBody>
      </p:sp>
    </p:spTree>
    <p:extLst>
      <p:ext uri="{BB962C8B-B14F-4D97-AF65-F5344CB8AC3E}">
        <p14:creationId xmlns:p14="http://schemas.microsoft.com/office/powerpoint/2010/main" val="61039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C0740772-FAE0-42BC-B6A3-74E539AEA99F}" type="datetimeFigureOut">
              <a:rPr lang="zh-CN" altLang="en-US"/>
              <a:pPr>
                <a:defRPr/>
              </a:pPr>
              <a:t>2019/12/8</a:t>
            </a:fld>
            <a:endParaRPr lang="zh-CN" altLang="en-US"/>
          </a:p>
        </p:txBody>
      </p:sp>
      <p:sp>
        <p:nvSpPr>
          <p:cNvPr id="4" name="页脚占位符 3"/>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5" name="灯片编号占位符 4"/>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EC20260F-B207-4DCF-AA64-422C6B83F8BA}" type="slidenum">
              <a:rPr lang="zh-CN" altLang="en-US"/>
              <a:pPr>
                <a:defRPr/>
              </a:pPr>
              <a:t>‹#›</a:t>
            </a:fld>
            <a:endParaRPr lang="zh-CN" altLang="en-US"/>
          </a:p>
        </p:txBody>
      </p:sp>
    </p:spTree>
    <p:extLst>
      <p:ext uri="{BB962C8B-B14F-4D97-AF65-F5344CB8AC3E}">
        <p14:creationId xmlns:p14="http://schemas.microsoft.com/office/powerpoint/2010/main" val="95053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E6FDFAFC-4725-444B-AF20-E11097602BA1}" type="datetimeFigureOut">
              <a:rPr lang="zh-CN" altLang="en-US"/>
              <a:pPr>
                <a:defRPr/>
              </a:pPr>
              <a:t>2019/12/8</a:t>
            </a:fld>
            <a:endParaRPr lang="zh-CN" altLang="en-US"/>
          </a:p>
        </p:txBody>
      </p:sp>
      <p:sp>
        <p:nvSpPr>
          <p:cNvPr id="3" name="页脚占位符 2"/>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B1B69B3B-73E6-4790-8C71-28847D0E605F}" type="slidenum">
              <a:rPr lang="zh-CN" altLang="en-US"/>
              <a:pPr>
                <a:defRPr/>
              </a:pPr>
              <a:t>‹#›</a:t>
            </a:fld>
            <a:endParaRPr lang="zh-CN" altLang="en-US"/>
          </a:p>
        </p:txBody>
      </p:sp>
    </p:spTree>
    <p:extLst>
      <p:ext uri="{BB962C8B-B14F-4D97-AF65-F5344CB8AC3E}">
        <p14:creationId xmlns:p14="http://schemas.microsoft.com/office/powerpoint/2010/main" val="233914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D87312F3-4A2F-419F-9CDA-722DFC5CAA8F}" type="datetimeFigureOut">
              <a:rPr lang="zh-CN" altLang="en-US"/>
              <a:pPr>
                <a:defRPr/>
              </a:pPr>
              <a:t>2019/12/8</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5987B363-CFCB-4537-A7F3-202048EB4171}" type="slidenum">
              <a:rPr lang="zh-CN" altLang="en-US"/>
              <a:pPr>
                <a:defRPr/>
              </a:pPr>
              <a:t>‹#›</a:t>
            </a:fld>
            <a:endParaRPr lang="zh-CN" altLang="en-US"/>
          </a:p>
        </p:txBody>
      </p:sp>
    </p:spTree>
    <p:extLst>
      <p:ext uri="{BB962C8B-B14F-4D97-AF65-F5344CB8AC3E}">
        <p14:creationId xmlns:p14="http://schemas.microsoft.com/office/powerpoint/2010/main" val="96067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ACBB079F-4A16-4A37-AE2E-CBFD37176D72}" type="datetimeFigureOut">
              <a:rPr lang="zh-CN" altLang="en-US"/>
              <a:pPr>
                <a:defRPr/>
              </a:pPr>
              <a:t>2019/12/8</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3328FA9A-D8DA-4029-A074-85872B9C0587}" type="slidenum">
              <a:rPr lang="zh-CN" altLang="en-US"/>
              <a:pPr>
                <a:defRPr/>
              </a:pPr>
              <a:t>‹#›</a:t>
            </a:fld>
            <a:endParaRPr lang="zh-CN" altLang="en-US"/>
          </a:p>
        </p:txBody>
      </p:sp>
    </p:spTree>
    <p:extLst>
      <p:ext uri="{BB962C8B-B14F-4D97-AF65-F5344CB8AC3E}">
        <p14:creationId xmlns:p14="http://schemas.microsoft.com/office/powerpoint/2010/main" val="355941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4"/>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496300" y="1588"/>
            <a:ext cx="37068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bwMode="auto">
          <a:xfrm>
            <a:off x="0" y="620683"/>
            <a:ext cx="12192000" cy="45719"/>
          </a:xfrm>
          <a:prstGeom prst="rect">
            <a:avLst/>
          </a:prstGeom>
          <a:solidFill>
            <a:srgbClr val="00CC99"/>
          </a:solidFill>
          <a:ln w="25400" cap="flat" cmpd="sng" algn="ctr">
            <a:solidFill>
              <a:srgbClr val="00CC99">
                <a:shade val="50000"/>
              </a:srgbClr>
            </a:solidFill>
            <a:prstDash val="solid"/>
          </a:ln>
          <a:effectLst>
            <a:glow rad="101600">
              <a:srgbClr val="AAE2CA">
                <a:satMod val="175000"/>
                <a:alpha val="40000"/>
              </a:srgbClr>
            </a:glow>
            <a:softEdge rad="0"/>
          </a:effectLst>
        </p:spPr>
        <p:txBody>
          <a:bodyPr anchor="ctr"/>
          <a:lstStyle/>
          <a:p>
            <a:pPr algn="ctr" eaLnBrk="1" hangingPunct="1">
              <a:defRPr/>
            </a:pPr>
            <a:endParaRPr lang="zh-CN" altLang="en-US" kern="0">
              <a:solidFill>
                <a:srgbClr val="FFFFFF"/>
              </a:solidFill>
              <a:latin typeface="Times New Roman"/>
              <a:ea typeface="宋体"/>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39" r:id="rId13"/>
    <p:sldLayoutId id="2147483740"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24.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2.bin"/><Relationship Id="rId18" Type="http://schemas.openxmlformats.org/officeDocument/2006/relationships/image" Target="../media/image36.wmf"/><Relationship Id="rId26" Type="http://schemas.openxmlformats.org/officeDocument/2006/relationships/image" Target="../media/image40.wmf"/><Relationship Id="rId3" Type="http://schemas.openxmlformats.org/officeDocument/2006/relationships/oleObject" Target="../embeddings/oleObject27.bin"/><Relationship Id="rId21" Type="http://schemas.openxmlformats.org/officeDocument/2006/relationships/oleObject" Target="../embeddings/oleObject36.bin"/><Relationship Id="rId7" Type="http://schemas.openxmlformats.org/officeDocument/2006/relationships/oleObject" Target="../embeddings/oleObject29.bin"/><Relationship Id="rId12" Type="http://schemas.openxmlformats.org/officeDocument/2006/relationships/image" Target="../media/image33.wmf"/><Relationship Id="rId17" Type="http://schemas.openxmlformats.org/officeDocument/2006/relationships/oleObject" Target="../embeddings/oleObject34.bin"/><Relationship Id="rId25" Type="http://schemas.openxmlformats.org/officeDocument/2006/relationships/oleObject" Target="../embeddings/oleObject38.bin"/><Relationship Id="rId2" Type="http://schemas.openxmlformats.org/officeDocument/2006/relationships/slideLayout" Target="../slideLayouts/slideLayout7.xml"/><Relationship Id="rId16" Type="http://schemas.openxmlformats.org/officeDocument/2006/relationships/image" Target="../media/image35.wmf"/><Relationship Id="rId20" Type="http://schemas.openxmlformats.org/officeDocument/2006/relationships/image" Target="../media/image37.wmf"/><Relationship Id="rId29" Type="http://schemas.openxmlformats.org/officeDocument/2006/relationships/oleObject" Target="../embeddings/oleObject40.bin"/><Relationship Id="rId1" Type="http://schemas.openxmlformats.org/officeDocument/2006/relationships/vmlDrawing" Target="../drawings/vmlDrawing7.vml"/><Relationship Id="rId6" Type="http://schemas.openxmlformats.org/officeDocument/2006/relationships/image" Target="../media/image30.wmf"/><Relationship Id="rId11" Type="http://schemas.openxmlformats.org/officeDocument/2006/relationships/oleObject" Target="../embeddings/oleObject31.bin"/><Relationship Id="rId24" Type="http://schemas.openxmlformats.org/officeDocument/2006/relationships/image" Target="../media/image39.wmf"/><Relationship Id="rId32" Type="http://schemas.openxmlformats.org/officeDocument/2006/relationships/image" Target="../media/image43.emf"/><Relationship Id="rId5" Type="http://schemas.openxmlformats.org/officeDocument/2006/relationships/oleObject" Target="../embeddings/oleObject28.bin"/><Relationship Id="rId15" Type="http://schemas.openxmlformats.org/officeDocument/2006/relationships/oleObject" Target="../embeddings/oleObject33.bin"/><Relationship Id="rId23" Type="http://schemas.openxmlformats.org/officeDocument/2006/relationships/oleObject" Target="../embeddings/oleObject37.bin"/><Relationship Id="rId28" Type="http://schemas.openxmlformats.org/officeDocument/2006/relationships/image" Target="../media/image41.wmf"/><Relationship Id="rId10" Type="http://schemas.openxmlformats.org/officeDocument/2006/relationships/image" Target="../media/image32.wmf"/><Relationship Id="rId19" Type="http://schemas.openxmlformats.org/officeDocument/2006/relationships/oleObject" Target="../embeddings/oleObject35.bin"/><Relationship Id="rId31" Type="http://schemas.openxmlformats.org/officeDocument/2006/relationships/oleObject" Target="../embeddings/oleObject41.bin"/><Relationship Id="rId4" Type="http://schemas.openxmlformats.org/officeDocument/2006/relationships/image" Target="../media/image29.wmf"/><Relationship Id="rId9" Type="http://schemas.openxmlformats.org/officeDocument/2006/relationships/oleObject" Target="../embeddings/oleObject30.bin"/><Relationship Id="rId14" Type="http://schemas.openxmlformats.org/officeDocument/2006/relationships/image" Target="../media/image34.wmf"/><Relationship Id="rId22" Type="http://schemas.openxmlformats.org/officeDocument/2006/relationships/image" Target="../media/image38.wmf"/><Relationship Id="rId27" Type="http://schemas.openxmlformats.org/officeDocument/2006/relationships/oleObject" Target="../embeddings/oleObject39.bin"/><Relationship Id="rId30" Type="http://schemas.openxmlformats.org/officeDocument/2006/relationships/image" Target="../media/image42.wmf"/></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47.bin"/><Relationship Id="rId18" Type="http://schemas.openxmlformats.org/officeDocument/2006/relationships/oleObject" Target="../embeddings/oleObject50.bin"/><Relationship Id="rId26" Type="http://schemas.openxmlformats.org/officeDocument/2006/relationships/oleObject" Target="../embeddings/oleObject54.bin"/><Relationship Id="rId3" Type="http://schemas.openxmlformats.org/officeDocument/2006/relationships/oleObject" Target="../embeddings/oleObject42.bin"/><Relationship Id="rId21" Type="http://schemas.openxmlformats.org/officeDocument/2006/relationships/image" Target="../media/image52.wmf"/><Relationship Id="rId34" Type="http://schemas.openxmlformats.org/officeDocument/2006/relationships/oleObject" Target="../embeddings/oleObject58.bin"/><Relationship Id="rId7" Type="http://schemas.openxmlformats.org/officeDocument/2006/relationships/oleObject" Target="../embeddings/oleObject44.bin"/><Relationship Id="rId12" Type="http://schemas.openxmlformats.org/officeDocument/2006/relationships/image" Target="../media/image48.wmf"/><Relationship Id="rId17" Type="http://schemas.openxmlformats.org/officeDocument/2006/relationships/image" Target="../media/image50.wmf"/><Relationship Id="rId25" Type="http://schemas.openxmlformats.org/officeDocument/2006/relationships/image" Target="../media/image54.wmf"/><Relationship Id="rId33" Type="http://schemas.openxmlformats.org/officeDocument/2006/relationships/image" Target="../media/image58.wmf"/><Relationship Id="rId2" Type="http://schemas.openxmlformats.org/officeDocument/2006/relationships/slideLayout" Target="../slideLayouts/slideLayout7.xml"/><Relationship Id="rId16" Type="http://schemas.openxmlformats.org/officeDocument/2006/relationships/oleObject" Target="../embeddings/oleObject49.bin"/><Relationship Id="rId20" Type="http://schemas.openxmlformats.org/officeDocument/2006/relationships/oleObject" Target="../embeddings/oleObject51.bin"/><Relationship Id="rId29" Type="http://schemas.openxmlformats.org/officeDocument/2006/relationships/image" Target="../media/image56.wmf"/><Relationship Id="rId1" Type="http://schemas.openxmlformats.org/officeDocument/2006/relationships/vmlDrawing" Target="../drawings/vmlDrawing8.vml"/><Relationship Id="rId6" Type="http://schemas.openxmlformats.org/officeDocument/2006/relationships/image" Target="../media/image45.wmf"/><Relationship Id="rId11" Type="http://schemas.openxmlformats.org/officeDocument/2006/relationships/oleObject" Target="../embeddings/oleObject46.bin"/><Relationship Id="rId24" Type="http://schemas.openxmlformats.org/officeDocument/2006/relationships/oleObject" Target="../embeddings/oleObject53.bin"/><Relationship Id="rId32" Type="http://schemas.openxmlformats.org/officeDocument/2006/relationships/oleObject" Target="../embeddings/oleObject57.bin"/><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image" Target="../media/image53.wmf"/><Relationship Id="rId28" Type="http://schemas.openxmlformats.org/officeDocument/2006/relationships/oleObject" Target="../embeddings/oleObject55.bin"/><Relationship Id="rId36" Type="http://schemas.openxmlformats.org/officeDocument/2006/relationships/image" Target="../media/image59.emf"/><Relationship Id="rId10" Type="http://schemas.openxmlformats.org/officeDocument/2006/relationships/image" Target="../media/image47.wmf"/><Relationship Id="rId19" Type="http://schemas.openxmlformats.org/officeDocument/2006/relationships/image" Target="../media/image51.wmf"/><Relationship Id="rId31" Type="http://schemas.openxmlformats.org/officeDocument/2006/relationships/image" Target="../media/image57.wmf"/><Relationship Id="rId4" Type="http://schemas.openxmlformats.org/officeDocument/2006/relationships/image" Target="../media/image44.wmf"/><Relationship Id="rId9" Type="http://schemas.openxmlformats.org/officeDocument/2006/relationships/oleObject" Target="../embeddings/oleObject45.bin"/><Relationship Id="rId14" Type="http://schemas.openxmlformats.org/officeDocument/2006/relationships/image" Target="../media/image49.wmf"/><Relationship Id="rId22" Type="http://schemas.openxmlformats.org/officeDocument/2006/relationships/oleObject" Target="../embeddings/oleObject52.bin"/><Relationship Id="rId27" Type="http://schemas.openxmlformats.org/officeDocument/2006/relationships/image" Target="../media/image55.wmf"/><Relationship Id="rId30" Type="http://schemas.openxmlformats.org/officeDocument/2006/relationships/oleObject" Target="../embeddings/oleObject56.bin"/><Relationship Id="rId35" Type="http://schemas.openxmlformats.org/officeDocument/2006/relationships/oleObject" Target="../embeddings/oleObject59.bin"/><Relationship Id="rId8" Type="http://schemas.openxmlformats.org/officeDocument/2006/relationships/image" Target="../media/image46.wmf"/></Relationships>
</file>

<file path=ppt/slides/_rels/slide13.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4.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1.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63.emf"/><Relationship Id="rId4" Type="http://schemas.openxmlformats.org/officeDocument/2006/relationships/image" Target="../media/image60.wmf"/><Relationship Id="rId9" Type="http://schemas.openxmlformats.org/officeDocument/2006/relationships/oleObject" Target="../embeddings/oleObject63.bin"/><Relationship Id="rId14" Type="http://schemas.openxmlformats.org/officeDocument/2006/relationships/image" Target="../media/image65.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4.xml"/><Relationship Id="rId7"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67.bin"/><Relationship Id="rId5" Type="http://schemas.openxmlformats.org/officeDocument/2006/relationships/image" Target="../media/image66.emf"/><Relationship Id="rId4" Type="http://schemas.openxmlformats.org/officeDocument/2006/relationships/oleObject" Target="../embeddings/oleObject66.bin"/><Relationship Id="rId9" Type="http://schemas.openxmlformats.org/officeDocument/2006/relationships/image" Target="../media/image6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0.wmf"/><Relationship Id="rId5" Type="http://schemas.openxmlformats.org/officeDocument/2006/relationships/oleObject" Target="../embeddings/oleObject70.bin"/><Relationship Id="rId4" Type="http://schemas.openxmlformats.org/officeDocument/2006/relationships/image" Target="../media/image69.wmf"/></Relationships>
</file>

<file path=ppt/slides/_rels/slide16.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75.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2.w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74.bin"/><Relationship Id="rId14" Type="http://schemas.openxmlformats.org/officeDocument/2006/relationships/image" Target="../media/image76.wmf"/></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78.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77.png"/></Relationships>
</file>

<file path=ppt/slides/_rels/slide18.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7.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78.png"/><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7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image" Target="../media/image82.jpeg"/><Relationship Id="rId7" Type="http://schemas.openxmlformats.org/officeDocument/2006/relationships/image" Target="../media/image81.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78.bin"/><Relationship Id="rId5" Type="http://schemas.openxmlformats.org/officeDocument/2006/relationships/image" Target="../media/image80.wmf"/><Relationship Id="rId4" Type="http://schemas.openxmlformats.org/officeDocument/2006/relationships/oleObject" Target="../embeddings/oleObject77.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87.wmf"/><Relationship Id="rId18" Type="http://schemas.openxmlformats.org/officeDocument/2006/relationships/oleObject" Target="../embeddings/oleObject86.bin"/><Relationship Id="rId26" Type="http://schemas.openxmlformats.org/officeDocument/2006/relationships/oleObject" Target="../embeddings/oleObject90.bin"/><Relationship Id="rId3" Type="http://schemas.openxmlformats.org/officeDocument/2006/relationships/notesSlide" Target="../notesSlides/notesSlide5.xml"/><Relationship Id="rId21" Type="http://schemas.openxmlformats.org/officeDocument/2006/relationships/image" Target="../media/image91.wmf"/><Relationship Id="rId7" Type="http://schemas.openxmlformats.org/officeDocument/2006/relationships/image" Target="../media/image84.wmf"/><Relationship Id="rId12" Type="http://schemas.openxmlformats.org/officeDocument/2006/relationships/oleObject" Target="../embeddings/oleObject83.bin"/><Relationship Id="rId17" Type="http://schemas.openxmlformats.org/officeDocument/2006/relationships/image" Target="../media/image89.wmf"/><Relationship Id="rId25" Type="http://schemas.openxmlformats.org/officeDocument/2006/relationships/image" Target="../media/image93.wmf"/><Relationship Id="rId2" Type="http://schemas.openxmlformats.org/officeDocument/2006/relationships/slideLayout" Target="../slideLayouts/slideLayout7.xml"/><Relationship Id="rId16" Type="http://schemas.openxmlformats.org/officeDocument/2006/relationships/oleObject" Target="../embeddings/oleObject85.bin"/><Relationship Id="rId20" Type="http://schemas.openxmlformats.org/officeDocument/2006/relationships/oleObject" Target="../embeddings/oleObject87.bin"/><Relationship Id="rId1" Type="http://schemas.openxmlformats.org/officeDocument/2006/relationships/vmlDrawing" Target="../drawings/vmlDrawing14.vml"/><Relationship Id="rId6" Type="http://schemas.openxmlformats.org/officeDocument/2006/relationships/oleObject" Target="../embeddings/oleObject80.bin"/><Relationship Id="rId11" Type="http://schemas.openxmlformats.org/officeDocument/2006/relationships/image" Target="../media/image86.emf"/><Relationship Id="rId24" Type="http://schemas.openxmlformats.org/officeDocument/2006/relationships/oleObject" Target="../embeddings/oleObject89.bin"/><Relationship Id="rId5" Type="http://schemas.openxmlformats.org/officeDocument/2006/relationships/image" Target="../media/image83.wmf"/><Relationship Id="rId15" Type="http://schemas.openxmlformats.org/officeDocument/2006/relationships/image" Target="../media/image88.wmf"/><Relationship Id="rId23" Type="http://schemas.openxmlformats.org/officeDocument/2006/relationships/image" Target="../media/image92.wmf"/><Relationship Id="rId10" Type="http://schemas.openxmlformats.org/officeDocument/2006/relationships/oleObject" Target="../embeddings/oleObject82.bin"/><Relationship Id="rId19" Type="http://schemas.openxmlformats.org/officeDocument/2006/relationships/image" Target="../media/image90.emf"/><Relationship Id="rId4" Type="http://schemas.openxmlformats.org/officeDocument/2006/relationships/oleObject" Target="../embeddings/oleObject79.bin"/><Relationship Id="rId9" Type="http://schemas.openxmlformats.org/officeDocument/2006/relationships/image" Target="../media/image85.wmf"/><Relationship Id="rId14" Type="http://schemas.openxmlformats.org/officeDocument/2006/relationships/oleObject" Target="../embeddings/oleObject84.bin"/><Relationship Id="rId22" Type="http://schemas.openxmlformats.org/officeDocument/2006/relationships/oleObject" Target="../embeddings/oleObject88.bin"/><Relationship Id="rId27" Type="http://schemas.openxmlformats.org/officeDocument/2006/relationships/image" Target="../media/image94.wmf"/></Relationships>
</file>

<file path=ppt/slides/_rels/slide22.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96.bin"/><Relationship Id="rId18" Type="http://schemas.openxmlformats.org/officeDocument/2006/relationships/image" Target="../media/image102.wmf"/><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99.wmf"/><Relationship Id="rId17" Type="http://schemas.openxmlformats.org/officeDocument/2006/relationships/oleObject" Target="../embeddings/oleObject98.bin"/><Relationship Id="rId2" Type="http://schemas.openxmlformats.org/officeDocument/2006/relationships/slideLayout" Target="../slideLayouts/slideLayout7.xml"/><Relationship Id="rId16" Type="http://schemas.openxmlformats.org/officeDocument/2006/relationships/image" Target="../media/image101.wmf"/><Relationship Id="rId20" Type="http://schemas.openxmlformats.org/officeDocument/2006/relationships/image" Target="../media/image103.wmf"/><Relationship Id="rId1" Type="http://schemas.openxmlformats.org/officeDocument/2006/relationships/vmlDrawing" Target="../drawings/vmlDrawing15.vml"/><Relationship Id="rId6" Type="http://schemas.openxmlformats.org/officeDocument/2006/relationships/image" Target="../media/image96.w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oleObject" Target="../embeddings/oleObject97.bin"/><Relationship Id="rId10" Type="http://schemas.openxmlformats.org/officeDocument/2006/relationships/image" Target="../media/image98.wmf"/><Relationship Id="rId19" Type="http://schemas.openxmlformats.org/officeDocument/2006/relationships/oleObject" Target="../embeddings/oleObject99.bin"/><Relationship Id="rId4" Type="http://schemas.openxmlformats.org/officeDocument/2006/relationships/image" Target="../media/image95.wmf"/><Relationship Id="rId9" Type="http://schemas.openxmlformats.org/officeDocument/2006/relationships/oleObject" Target="../embeddings/oleObject94.bin"/><Relationship Id="rId14" Type="http://schemas.openxmlformats.org/officeDocument/2006/relationships/image" Target="../media/image100.wmf"/></Relationships>
</file>

<file path=ppt/slides/_rels/slide23.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05.bin"/><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108.wmf"/><Relationship Id="rId2" Type="http://schemas.openxmlformats.org/officeDocument/2006/relationships/slideLayout" Target="../slideLayouts/slideLayout7.xml"/><Relationship Id="rId16" Type="http://schemas.openxmlformats.org/officeDocument/2006/relationships/image" Target="../media/image110.emf"/><Relationship Id="rId1" Type="http://schemas.openxmlformats.org/officeDocument/2006/relationships/vmlDrawing" Target="../drawings/vmlDrawing16.vml"/><Relationship Id="rId6" Type="http://schemas.openxmlformats.org/officeDocument/2006/relationships/image" Target="../media/image105.wmf"/><Relationship Id="rId11" Type="http://schemas.openxmlformats.org/officeDocument/2006/relationships/oleObject" Target="../embeddings/oleObject104.bin"/><Relationship Id="rId5" Type="http://schemas.openxmlformats.org/officeDocument/2006/relationships/oleObject" Target="../embeddings/oleObject101.bin"/><Relationship Id="rId15" Type="http://schemas.openxmlformats.org/officeDocument/2006/relationships/oleObject" Target="../embeddings/oleObject106.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03.bin"/><Relationship Id="rId14" Type="http://schemas.openxmlformats.org/officeDocument/2006/relationships/image" Target="../media/image109.wmf"/></Relationships>
</file>

<file path=ppt/slides/_rels/slide24.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12.bin"/><Relationship Id="rId18" Type="http://schemas.openxmlformats.org/officeDocument/2006/relationships/image" Target="../media/image118.wmf"/><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15.wmf"/><Relationship Id="rId17" Type="http://schemas.openxmlformats.org/officeDocument/2006/relationships/oleObject" Target="../embeddings/oleObject114.bin"/><Relationship Id="rId2" Type="http://schemas.openxmlformats.org/officeDocument/2006/relationships/slideLayout" Target="../slideLayouts/slideLayout7.xml"/><Relationship Id="rId16" Type="http://schemas.openxmlformats.org/officeDocument/2006/relationships/image" Target="../media/image117.wmf"/><Relationship Id="rId20" Type="http://schemas.openxmlformats.org/officeDocument/2006/relationships/image" Target="../media/image119.wmf"/><Relationship Id="rId1" Type="http://schemas.openxmlformats.org/officeDocument/2006/relationships/vmlDrawing" Target="../drawings/vmlDrawing17.vml"/><Relationship Id="rId6" Type="http://schemas.openxmlformats.org/officeDocument/2006/relationships/image" Target="../media/image112.wmf"/><Relationship Id="rId11" Type="http://schemas.openxmlformats.org/officeDocument/2006/relationships/oleObject" Target="../embeddings/oleObject111.bin"/><Relationship Id="rId5" Type="http://schemas.openxmlformats.org/officeDocument/2006/relationships/oleObject" Target="../embeddings/oleObject108.bin"/><Relationship Id="rId15" Type="http://schemas.openxmlformats.org/officeDocument/2006/relationships/oleObject" Target="../embeddings/oleObject113.bin"/><Relationship Id="rId10" Type="http://schemas.openxmlformats.org/officeDocument/2006/relationships/image" Target="../media/image114.wmf"/><Relationship Id="rId19" Type="http://schemas.openxmlformats.org/officeDocument/2006/relationships/oleObject" Target="../embeddings/oleObject115.bin"/><Relationship Id="rId4" Type="http://schemas.openxmlformats.org/officeDocument/2006/relationships/image" Target="../media/image111.wmf"/><Relationship Id="rId9" Type="http://schemas.openxmlformats.org/officeDocument/2006/relationships/oleObject" Target="../embeddings/oleObject110.bin"/><Relationship Id="rId14" Type="http://schemas.openxmlformats.org/officeDocument/2006/relationships/image" Target="../media/image11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21.wmf"/><Relationship Id="rId5" Type="http://schemas.openxmlformats.org/officeDocument/2006/relationships/oleObject" Target="../embeddings/oleObject117.bin"/><Relationship Id="rId4" Type="http://schemas.openxmlformats.org/officeDocument/2006/relationships/image" Target="../media/image120.wmf"/></Relationships>
</file>

<file path=ppt/slides/_rels/slide26.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oleObject" Target="../embeddings/oleObject123.bin"/><Relationship Id="rId18" Type="http://schemas.openxmlformats.org/officeDocument/2006/relationships/image" Target="../media/image129.wmf"/><Relationship Id="rId3" Type="http://schemas.openxmlformats.org/officeDocument/2006/relationships/oleObject" Target="../embeddings/oleObject118.bin"/><Relationship Id="rId21" Type="http://schemas.openxmlformats.org/officeDocument/2006/relationships/oleObject" Target="../embeddings/oleObject127.bin"/><Relationship Id="rId7" Type="http://schemas.openxmlformats.org/officeDocument/2006/relationships/oleObject" Target="../embeddings/oleObject120.bin"/><Relationship Id="rId12" Type="http://schemas.openxmlformats.org/officeDocument/2006/relationships/image" Target="../media/image126.wmf"/><Relationship Id="rId17" Type="http://schemas.openxmlformats.org/officeDocument/2006/relationships/oleObject" Target="../embeddings/oleObject125.bin"/><Relationship Id="rId2" Type="http://schemas.openxmlformats.org/officeDocument/2006/relationships/slideLayout" Target="../slideLayouts/slideLayout7.xml"/><Relationship Id="rId16" Type="http://schemas.openxmlformats.org/officeDocument/2006/relationships/image" Target="../media/image128.wmf"/><Relationship Id="rId20" Type="http://schemas.openxmlformats.org/officeDocument/2006/relationships/image" Target="../media/image39.wmf"/><Relationship Id="rId1" Type="http://schemas.openxmlformats.org/officeDocument/2006/relationships/vmlDrawing" Target="../drawings/vmlDrawing19.vml"/><Relationship Id="rId6" Type="http://schemas.openxmlformats.org/officeDocument/2006/relationships/image" Target="../media/image123.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25.wmf"/><Relationship Id="rId19" Type="http://schemas.openxmlformats.org/officeDocument/2006/relationships/oleObject" Target="../embeddings/oleObject126.bin"/><Relationship Id="rId4" Type="http://schemas.openxmlformats.org/officeDocument/2006/relationships/image" Target="../media/image122.wmf"/><Relationship Id="rId9" Type="http://schemas.openxmlformats.org/officeDocument/2006/relationships/oleObject" Target="../embeddings/oleObject121.bin"/><Relationship Id="rId14" Type="http://schemas.openxmlformats.org/officeDocument/2006/relationships/image" Target="../media/image127.wmf"/><Relationship Id="rId22" Type="http://schemas.openxmlformats.org/officeDocument/2006/relationships/image" Target="../media/image130.emf"/></Relationships>
</file>

<file path=ppt/slides/_rels/slide27.xml.rels><?xml version="1.0" encoding="UTF-8" standalone="yes"?>
<Relationships xmlns="http://schemas.openxmlformats.org/package/2006/relationships"><Relationship Id="rId13" Type="http://schemas.openxmlformats.org/officeDocument/2006/relationships/oleObject" Target="../embeddings/oleObject133.bin"/><Relationship Id="rId18" Type="http://schemas.openxmlformats.org/officeDocument/2006/relationships/image" Target="../media/image138.wmf"/><Relationship Id="rId26" Type="http://schemas.openxmlformats.org/officeDocument/2006/relationships/image" Target="../media/image141.wmf"/><Relationship Id="rId3" Type="http://schemas.openxmlformats.org/officeDocument/2006/relationships/oleObject" Target="../embeddings/oleObject128.bin"/><Relationship Id="rId21" Type="http://schemas.openxmlformats.org/officeDocument/2006/relationships/oleObject" Target="../embeddings/oleObject137.bin"/><Relationship Id="rId34" Type="http://schemas.openxmlformats.org/officeDocument/2006/relationships/image" Target="../media/image144.wmf"/><Relationship Id="rId7" Type="http://schemas.openxmlformats.org/officeDocument/2006/relationships/oleObject" Target="../embeddings/oleObject130.bin"/><Relationship Id="rId12" Type="http://schemas.openxmlformats.org/officeDocument/2006/relationships/image" Target="../media/image135.wmf"/><Relationship Id="rId17" Type="http://schemas.openxmlformats.org/officeDocument/2006/relationships/oleObject" Target="../embeddings/oleObject135.bin"/><Relationship Id="rId25" Type="http://schemas.openxmlformats.org/officeDocument/2006/relationships/oleObject" Target="../embeddings/oleObject139.bin"/><Relationship Id="rId33" Type="http://schemas.openxmlformats.org/officeDocument/2006/relationships/oleObject" Target="../embeddings/oleObject143.bin"/><Relationship Id="rId2" Type="http://schemas.openxmlformats.org/officeDocument/2006/relationships/slideLayout" Target="../slideLayouts/slideLayout7.xml"/><Relationship Id="rId16" Type="http://schemas.openxmlformats.org/officeDocument/2006/relationships/image" Target="../media/image137.wmf"/><Relationship Id="rId20" Type="http://schemas.openxmlformats.org/officeDocument/2006/relationships/image" Target="../media/image139.wmf"/><Relationship Id="rId29" Type="http://schemas.openxmlformats.org/officeDocument/2006/relationships/oleObject" Target="../embeddings/oleObject141.bin"/><Relationship Id="rId1" Type="http://schemas.openxmlformats.org/officeDocument/2006/relationships/vmlDrawing" Target="../drawings/vmlDrawing20.vml"/><Relationship Id="rId6" Type="http://schemas.openxmlformats.org/officeDocument/2006/relationships/image" Target="../media/image132.wmf"/><Relationship Id="rId11" Type="http://schemas.openxmlformats.org/officeDocument/2006/relationships/oleObject" Target="../embeddings/oleObject132.bin"/><Relationship Id="rId24" Type="http://schemas.openxmlformats.org/officeDocument/2006/relationships/image" Target="../media/image44.wmf"/><Relationship Id="rId32" Type="http://schemas.openxmlformats.org/officeDocument/2006/relationships/image" Target="../media/image143.wmf"/><Relationship Id="rId5" Type="http://schemas.openxmlformats.org/officeDocument/2006/relationships/oleObject" Target="../embeddings/oleObject129.bin"/><Relationship Id="rId15" Type="http://schemas.openxmlformats.org/officeDocument/2006/relationships/oleObject" Target="../embeddings/oleObject134.bin"/><Relationship Id="rId23" Type="http://schemas.openxmlformats.org/officeDocument/2006/relationships/oleObject" Target="../embeddings/oleObject138.bin"/><Relationship Id="rId28" Type="http://schemas.openxmlformats.org/officeDocument/2006/relationships/image" Target="../media/image39.wmf"/><Relationship Id="rId10" Type="http://schemas.openxmlformats.org/officeDocument/2006/relationships/image" Target="../media/image134.wmf"/><Relationship Id="rId19" Type="http://schemas.openxmlformats.org/officeDocument/2006/relationships/oleObject" Target="../embeddings/oleObject136.bin"/><Relationship Id="rId31" Type="http://schemas.openxmlformats.org/officeDocument/2006/relationships/oleObject" Target="../embeddings/oleObject142.bin"/><Relationship Id="rId4" Type="http://schemas.openxmlformats.org/officeDocument/2006/relationships/image" Target="../media/image131.wmf"/><Relationship Id="rId9" Type="http://schemas.openxmlformats.org/officeDocument/2006/relationships/oleObject" Target="../embeddings/oleObject131.bin"/><Relationship Id="rId14" Type="http://schemas.openxmlformats.org/officeDocument/2006/relationships/image" Target="../media/image136.wmf"/><Relationship Id="rId22" Type="http://schemas.openxmlformats.org/officeDocument/2006/relationships/image" Target="../media/image140.wmf"/><Relationship Id="rId27" Type="http://schemas.openxmlformats.org/officeDocument/2006/relationships/oleObject" Target="../embeddings/oleObject140.bin"/><Relationship Id="rId30" Type="http://schemas.openxmlformats.org/officeDocument/2006/relationships/image" Target="../media/image142.emf"/><Relationship Id="rId8" Type="http://schemas.openxmlformats.org/officeDocument/2006/relationships/image" Target="../media/image133.wmf"/></Relationships>
</file>

<file path=ppt/slides/_rels/slide28.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oleObject" Target="../embeddings/oleObject149.bin"/><Relationship Id="rId18" Type="http://schemas.openxmlformats.org/officeDocument/2006/relationships/image" Target="../media/image152.wmf"/><Relationship Id="rId3" Type="http://schemas.openxmlformats.org/officeDocument/2006/relationships/oleObject" Target="../embeddings/oleObject144.bin"/><Relationship Id="rId21" Type="http://schemas.openxmlformats.org/officeDocument/2006/relationships/oleObject" Target="../embeddings/oleObject153.bin"/><Relationship Id="rId7" Type="http://schemas.openxmlformats.org/officeDocument/2006/relationships/oleObject" Target="../embeddings/oleObject146.bin"/><Relationship Id="rId12" Type="http://schemas.openxmlformats.org/officeDocument/2006/relationships/image" Target="../media/image149.wmf"/><Relationship Id="rId17" Type="http://schemas.openxmlformats.org/officeDocument/2006/relationships/oleObject" Target="../embeddings/oleObject151.bin"/><Relationship Id="rId2" Type="http://schemas.openxmlformats.org/officeDocument/2006/relationships/slideLayout" Target="../slideLayouts/slideLayout7.xml"/><Relationship Id="rId16" Type="http://schemas.openxmlformats.org/officeDocument/2006/relationships/image" Target="../media/image151.wmf"/><Relationship Id="rId20" Type="http://schemas.openxmlformats.org/officeDocument/2006/relationships/image" Target="../media/image153.wmf"/><Relationship Id="rId1" Type="http://schemas.openxmlformats.org/officeDocument/2006/relationships/vmlDrawing" Target="../drawings/vmlDrawing21.vml"/><Relationship Id="rId6" Type="http://schemas.openxmlformats.org/officeDocument/2006/relationships/image" Target="../media/image146.wmf"/><Relationship Id="rId11" Type="http://schemas.openxmlformats.org/officeDocument/2006/relationships/oleObject" Target="../embeddings/oleObject148.bin"/><Relationship Id="rId5" Type="http://schemas.openxmlformats.org/officeDocument/2006/relationships/oleObject" Target="../embeddings/oleObject145.bin"/><Relationship Id="rId15" Type="http://schemas.openxmlformats.org/officeDocument/2006/relationships/oleObject" Target="../embeddings/oleObject150.bin"/><Relationship Id="rId10" Type="http://schemas.openxmlformats.org/officeDocument/2006/relationships/image" Target="../media/image148.wmf"/><Relationship Id="rId19" Type="http://schemas.openxmlformats.org/officeDocument/2006/relationships/oleObject" Target="../embeddings/oleObject152.bin"/><Relationship Id="rId4" Type="http://schemas.openxmlformats.org/officeDocument/2006/relationships/image" Target="../media/image145.wmf"/><Relationship Id="rId9" Type="http://schemas.openxmlformats.org/officeDocument/2006/relationships/oleObject" Target="../embeddings/oleObject147.bin"/><Relationship Id="rId14" Type="http://schemas.openxmlformats.org/officeDocument/2006/relationships/image" Target="../media/image150.wmf"/><Relationship Id="rId22" Type="http://schemas.openxmlformats.org/officeDocument/2006/relationships/image" Target="../media/image15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4.bin"/><Relationship Id="rId7" Type="http://schemas.openxmlformats.org/officeDocument/2006/relationships/image" Target="../media/image157.png"/><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56.wmf"/><Relationship Id="rId5" Type="http://schemas.openxmlformats.org/officeDocument/2006/relationships/oleObject" Target="../embeddings/oleObject155.bin"/><Relationship Id="rId4" Type="http://schemas.openxmlformats.org/officeDocument/2006/relationships/image" Target="../media/image15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slideLayout" Target="../slideLayouts/slideLayout7.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image" Target="../media/image78.png"/><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image" Target="../media/image158.png"/></Relationships>
</file>

<file path=ppt/slides/_rels/slide31.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161.bin"/><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41.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60.wmf"/><Relationship Id="rId11" Type="http://schemas.openxmlformats.org/officeDocument/2006/relationships/oleObject" Target="../embeddings/oleObject160.bin"/><Relationship Id="rId5" Type="http://schemas.openxmlformats.org/officeDocument/2006/relationships/oleObject" Target="../embeddings/oleObject157.bin"/><Relationship Id="rId10" Type="http://schemas.openxmlformats.org/officeDocument/2006/relationships/image" Target="../media/image161.wmf"/><Relationship Id="rId4" Type="http://schemas.openxmlformats.org/officeDocument/2006/relationships/image" Target="../media/image159.wmf"/><Relationship Id="rId9" Type="http://schemas.openxmlformats.org/officeDocument/2006/relationships/oleObject" Target="../embeddings/oleObject159.bin"/><Relationship Id="rId14" Type="http://schemas.openxmlformats.org/officeDocument/2006/relationships/image" Target="../media/image162.wmf"/></Relationships>
</file>

<file path=ppt/slides/_rels/slide32.xml.rels><?xml version="1.0" encoding="UTF-8" standalone="yes"?>
<Relationships xmlns="http://schemas.openxmlformats.org/package/2006/relationships"><Relationship Id="rId8" Type="http://schemas.openxmlformats.org/officeDocument/2006/relationships/image" Target="../media/image165.emf"/><Relationship Id="rId13" Type="http://schemas.openxmlformats.org/officeDocument/2006/relationships/oleObject" Target="../embeddings/oleObject167.bin"/><Relationship Id="rId3" Type="http://schemas.openxmlformats.org/officeDocument/2006/relationships/oleObject" Target="../embeddings/oleObject162.bin"/><Relationship Id="rId7" Type="http://schemas.openxmlformats.org/officeDocument/2006/relationships/oleObject" Target="../embeddings/oleObject164.bin"/><Relationship Id="rId12" Type="http://schemas.openxmlformats.org/officeDocument/2006/relationships/image" Target="../media/image167.emf"/><Relationship Id="rId2" Type="http://schemas.openxmlformats.org/officeDocument/2006/relationships/slideLayout" Target="../slideLayouts/slideLayout7.xml"/><Relationship Id="rId16" Type="http://schemas.openxmlformats.org/officeDocument/2006/relationships/image" Target="../media/image169.wmf"/><Relationship Id="rId1" Type="http://schemas.openxmlformats.org/officeDocument/2006/relationships/vmlDrawing" Target="../drawings/vmlDrawing24.vml"/><Relationship Id="rId6" Type="http://schemas.openxmlformats.org/officeDocument/2006/relationships/image" Target="../media/image164.wmf"/><Relationship Id="rId11" Type="http://schemas.openxmlformats.org/officeDocument/2006/relationships/oleObject" Target="../embeddings/oleObject166.bin"/><Relationship Id="rId5" Type="http://schemas.openxmlformats.org/officeDocument/2006/relationships/oleObject" Target="../embeddings/oleObject163.bin"/><Relationship Id="rId15" Type="http://schemas.openxmlformats.org/officeDocument/2006/relationships/oleObject" Target="../embeddings/oleObject168.bin"/><Relationship Id="rId10" Type="http://schemas.openxmlformats.org/officeDocument/2006/relationships/image" Target="../media/image166.emf"/><Relationship Id="rId4" Type="http://schemas.openxmlformats.org/officeDocument/2006/relationships/image" Target="../media/image163.wmf"/><Relationship Id="rId9" Type="http://schemas.openxmlformats.org/officeDocument/2006/relationships/oleObject" Target="../embeddings/oleObject165.bin"/><Relationship Id="rId14" Type="http://schemas.openxmlformats.org/officeDocument/2006/relationships/image" Target="../media/image168.wmf"/></Relationships>
</file>

<file path=ppt/slides/_rels/slide33.xml.rels><?xml version="1.0" encoding="UTF-8" standalone="yes"?>
<Relationships xmlns="http://schemas.openxmlformats.org/package/2006/relationships"><Relationship Id="rId3" Type="http://schemas.openxmlformats.org/officeDocument/2006/relationships/image" Target="../media/image171.jpeg"/><Relationship Id="rId2" Type="http://schemas.openxmlformats.org/officeDocument/2006/relationships/image" Target="../media/image170.jpeg"/><Relationship Id="rId1" Type="http://schemas.openxmlformats.org/officeDocument/2006/relationships/slideLayout" Target="../slideLayouts/slideLayout7.xml"/><Relationship Id="rId4" Type="http://schemas.openxmlformats.org/officeDocument/2006/relationships/image" Target="../media/image172.jpeg"/></Relationships>
</file>

<file path=ppt/slides/_rels/slide34.xml.rels><?xml version="1.0" encoding="UTF-8" standalone="yes"?>
<Relationships xmlns="http://schemas.openxmlformats.org/package/2006/relationships"><Relationship Id="rId3" Type="http://schemas.openxmlformats.org/officeDocument/2006/relationships/image" Target="../media/image174.jpeg"/><Relationship Id="rId2" Type="http://schemas.openxmlformats.org/officeDocument/2006/relationships/image" Target="../media/image173.png"/><Relationship Id="rId1" Type="http://schemas.openxmlformats.org/officeDocument/2006/relationships/slideLayout" Target="../slideLayouts/slideLayout7.xml"/><Relationship Id="rId4" Type="http://schemas.openxmlformats.org/officeDocument/2006/relationships/image" Target="../media/image175.jpeg"/></Relationships>
</file>

<file path=ppt/slides/_rels/slide35.xml.rels><?xml version="1.0" encoding="UTF-8" standalone="yes"?>
<Relationships xmlns="http://schemas.openxmlformats.org/package/2006/relationships"><Relationship Id="rId3" Type="http://schemas.openxmlformats.org/officeDocument/2006/relationships/image" Target="../media/image176.png"/><Relationship Id="rId7" Type="http://schemas.openxmlformats.org/officeDocument/2006/relationships/image" Target="../media/image178.jpeg"/><Relationship Id="rId2" Type="http://schemas.openxmlformats.org/officeDocument/2006/relationships/hyperlink" Target="http://www.nni.com.cn/images/0068.jpg" TargetMode="External"/><Relationship Id="rId1" Type="http://schemas.openxmlformats.org/officeDocument/2006/relationships/slideLayout" Target="../slideLayouts/slideLayout7.xml"/><Relationship Id="rId6" Type="http://schemas.openxmlformats.org/officeDocument/2006/relationships/hyperlink" Target="http://jpkc.nwpu.edu.cn/jp2005/25/dzjc/Reading/R_stm/STM2.htm" TargetMode="External"/><Relationship Id="rId5" Type="http://schemas.openxmlformats.org/officeDocument/2006/relationships/image" Target="../media/image177.png"/><Relationship Id="rId4" Type="http://schemas.openxmlformats.org/officeDocument/2006/relationships/hyperlink" Target="http://www.nni.com.cn/images/0070.jpg"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oleObject" Target="../embeddings/oleObject169.bin"/><Relationship Id="rId7" Type="http://schemas.openxmlformats.org/officeDocument/2006/relationships/oleObject" Target="../embeddings/oleObject171.bin"/><Relationship Id="rId12" Type="http://schemas.openxmlformats.org/officeDocument/2006/relationships/image" Target="../media/image183.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80.wmf"/><Relationship Id="rId11" Type="http://schemas.openxmlformats.org/officeDocument/2006/relationships/oleObject" Target="../embeddings/oleObject173.bin"/><Relationship Id="rId5" Type="http://schemas.openxmlformats.org/officeDocument/2006/relationships/oleObject" Target="../embeddings/oleObject170.bin"/><Relationship Id="rId10" Type="http://schemas.openxmlformats.org/officeDocument/2006/relationships/image" Target="../media/image182.emf"/><Relationship Id="rId4" Type="http://schemas.openxmlformats.org/officeDocument/2006/relationships/image" Target="../media/image179.emf"/><Relationship Id="rId9" Type="http://schemas.openxmlformats.org/officeDocument/2006/relationships/oleObject" Target="../embeddings/oleObject17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0.wmf"/></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3.bin"/><Relationship Id="rId14" Type="http://schemas.openxmlformats.org/officeDocument/2006/relationships/image" Target="../media/image1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3.xml"/><Relationship Id="rId7" Type="http://schemas.openxmlformats.org/officeDocument/2006/relationships/image" Target="../media/image19.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 Id="rId9" Type="http://schemas.openxmlformats.org/officeDocument/2006/relationships/image" Target="../media/image20.wmf"/></Relationships>
</file>

<file path=ppt/slides/_rels/slide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20.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33476" name="Rectangle 4"/>
          <p:cNvSpPr>
            <a:spLocks noChangeArrowheads="1"/>
          </p:cNvSpPr>
          <p:nvPr/>
        </p:nvSpPr>
        <p:spPr bwMode="auto">
          <a:xfrm>
            <a:off x="3071813" y="2133600"/>
            <a:ext cx="587533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4000" dirty="0" smtClean="0">
                <a:solidFill>
                  <a:schemeClr val="tx2"/>
                </a:solidFill>
                <a:latin typeface="楷体_GB2312" pitchFamily="49" charset="-122"/>
              </a:rPr>
              <a:t>第十</a:t>
            </a:r>
            <a:r>
              <a:rPr lang="zh-CN" altLang="en-US" sz="4000" dirty="0">
                <a:solidFill>
                  <a:schemeClr val="tx2"/>
                </a:solidFill>
                <a:latin typeface="楷体_GB2312" pitchFamily="49" charset="-122"/>
              </a:rPr>
              <a:t>九</a:t>
            </a:r>
            <a:r>
              <a:rPr lang="zh-CN" altLang="en-US" sz="4000" dirty="0" smtClean="0">
                <a:solidFill>
                  <a:schemeClr val="tx2"/>
                </a:solidFill>
                <a:latin typeface="楷体_GB2312" pitchFamily="49" charset="-122"/>
              </a:rPr>
              <a:t>章   </a:t>
            </a:r>
            <a:endParaRPr lang="zh-CN" altLang="en-US" sz="4000" dirty="0">
              <a:solidFill>
                <a:schemeClr val="tx2"/>
              </a:solidFill>
              <a:latin typeface="楷体_GB2312" pitchFamily="49" charset="-122"/>
            </a:endParaRPr>
          </a:p>
          <a:p>
            <a:pPr algn="ctr" eaLnBrk="1" hangingPunct="1">
              <a:spcBef>
                <a:spcPct val="50000"/>
              </a:spcBef>
            </a:pPr>
            <a:r>
              <a:rPr lang="zh-CN" altLang="en-US" sz="4000" dirty="0">
                <a:solidFill>
                  <a:schemeClr val="tx2"/>
                </a:solidFill>
                <a:latin typeface="楷体_GB2312" pitchFamily="49" charset="-122"/>
              </a:rPr>
              <a:t>量子物理基础</a:t>
            </a:r>
            <a:r>
              <a:rPr lang="en-US" altLang="zh-CN" sz="4000" dirty="0">
                <a:solidFill>
                  <a:schemeClr val="tx2"/>
                </a:solidFill>
              </a:rPr>
              <a:t>(3)</a:t>
            </a:r>
            <a:r>
              <a:rPr lang="en-US" altLang="zh-CN" sz="4000" dirty="0">
                <a:solidFill>
                  <a:schemeClr val="tx2"/>
                </a:solidFill>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6">
                                            <p:txEl>
                                              <p:pRg st="0" end="0"/>
                                            </p:txEl>
                                          </p:spTgt>
                                        </p:tgtEl>
                                        <p:attrNameLst>
                                          <p:attrName>style.visibility</p:attrName>
                                        </p:attrNameLst>
                                      </p:cBhvr>
                                      <p:to>
                                        <p:strVal val="visible"/>
                                      </p:to>
                                    </p:set>
                                    <p:animEffect transition="in" filter="wipe(left)">
                                      <p:cBhvr>
                                        <p:cTn id="7" dur="500"/>
                                        <p:tgtEl>
                                          <p:spTgt spid="2334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6">
                                            <p:txEl>
                                              <p:pRg st="1" end="1"/>
                                            </p:txEl>
                                          </p:spTgt>
                                        </p:tgtEl>
                                        <p:attrNameLst>
                                          <p:attrName>style.visibility</p:attrName>
                                        </p:attrNameLst>
                                      </p:cBhvr>
                                      <p:to>
                                        <p:strVal val="visible"/>
                                      </p:to>
                                    </p:set>
                                    <p:animEffect transition="in" filter="wipe(left)">
                                      <p:cBhvr>
                                        <p:cTn id="12" dur="500"/>
                                        <p:tgtEl>
                                          <p:spTgt spid="2334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1847850" y="847725"/>
            <a:ext cx="523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4</a:t>
            </a:r>
            <a:r>
              <a:rPr lang="zh-CN" altLang="en-US">
                <a:ea typeface="宋体" panose="02010600030101010101" pitchFamily="2" charset="-122"/>
              </a:rPr>
              <a:t>）</a:t>
            </a:r>
            <a:r>
              <a:rPr lang="zh-CN" altLang="en-US"/>
              <a:t>概率波（物质波）与经典波的区别</a:t>
            </a:r>
          </a:p>
        </p:txBody>
      </p:sp>
      <p:grpSp>
        <p:nvGrpSpPr>
          <p:cNvPr id="168963" name="Group 3"/>
          <p:cNvGrpSpPr>
            <a:grpSpLocks/>
          </p:cNvGrpSpPr>
          <p:nvPr/>
        </p:nvGrpSpPr>
        <p:grpSpPr bwMode="auto">
          <a:xfrm>
            <a:off x="1919288" y="1711325"/>
            <a:ext cx="8451850" cy="1200150"/>
            <a:chOff x="249" y="799"/>
            <a:chExt cx="5324" cy="756"/>
          </a:xfrm>
        </p:grpSpPr>
        <p:sp>
          <p:nvSpPr>
            <p:cNvPr id="27657" name="Text Box 4"/>
            <p:cNvSpPr txBox="1">
              <a:spLocks noChangeArrowheads="1"/>
            </p:cNvSpPr>
            <p:nvPr/>
          </p:nvSpPr>
          <p:spPr bwMode="auto">
            <a:xfrm>
              <a:off x="249" y="799"/>
              <a:ext cx="5324"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A</a:t>
              </a:r>
              <a:r>
                <a:rPr lang="zh-CN" altLang="en-US">
                  <a:latin typeface="楷体_GB2312" pitchFamily="49" charset="-122"/>
                </a:rPr>
                <a:t>、物质波波函数不表示某物理量在空间的波动。本身无物理</a:t>
              </a:r>
            </a:p>
            <a:p>
              <a:pPr eaLnBrk="1" hangingPunct="1"/>
              <a:r>
                <a:rPr lang="zh-CN" altLang="en-US">
                  <a:latin typeface="楷体_GB2312" pitchFamily="49" charset="-122"/>
                </a:rPr>
                <a:t>意义，只是表示粒子的运动状态。但是   表示某处某时刻粒</a:t>
              </a:r>
            </a:p>
            <a:p>
              <a:pPr eaLnBrk="1" hangingPunct="1"/>
              <a:r>
                <a:rPr lang="zh-CN" altLang="en-US">
                  <a:latin typeface="楷体_GB2312" pitchFamily="49" charset="-122"/>
                </a:rPr>
                <a:t>子出现的概率密度。（概率线密度、面密度、体密度） </a:t>
              </a:r>
            </a:p>
          </p:txBody>
        </p:sp>
        <p:graphicFrame>
          <p:nvGraphicFramePr>
            <p:cNvPr id="27658" name="Object 5"/>
            <p:cNvGraphicFramePr>
              <a:graphicFrameLocks noChangeAspect="1"/>
            </p:cNvGraphicFramePr>
            <p:nvPr/>
          </p:nvGraphicFramePr>
          <p:xfrm>
            <a:off x="3591" y="1026"/>
            <a:ext cx="333" cy="318"/>
          </p:xfrm>
          <a:graphic>
            <a:graphicData uri="http://schemas.openxmlformats.org/presentationml/2006/ole">
              <mc:AlternateContent xmlns:mc="http://schemas.openxmlformats.org/markup-compatibility/2006">
                <mc:Choice xmlns:v="urn:schemas-microsoft-com:vml" Requires="v">
                  <p:oleObj spid="_x0000_s27659" name="公式" r:id="rId3" imgW="279279" imgH="266584" progId="Equation.3">
                    <p:embed/>
                  </p:oleObj>
                </mc:Choice>
                <mc:Fallback>
                  <p:oleObj name="公式" r:id="rId3" imgW="279279" imgH="26658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1" y="1026"/>
                          <a:ext cx="333"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8966" name="Group 6"/>
          <p:cNvGrpSpPr>
            <a:grpSpLocks/>
          </p:cNvGrpSpPr>
          <p:nvPr/>
        </p:nvGrpSpPr>
        <p:grpSpPr bwMode="auto">
          <a:xfrm>
            <a:off x="1992313" y="3440113"/>
            <a:ext cx="8504237" cy="1590675"/>
            <a:chOff x="327" y="1888"/>
            <a:chExt cx="5357" cy="1002"/>
          </a:xfrm>
        </p:grpSpPr>
        <p:sp>
          <p:nvSpPr>
            <p:cNvPr id="27653" name="Text Box 7"/>
            <p:cNvSpPr txBox="1">
              <a:spLocks noChangeArrowheads="1"/>
            </p:cNvSpPr>
            <p:nvPr/>
          </p:nvSpPr>
          <p:spPr bwMode="auto">
            <a:xfrm>
              <a:off x="327" y="1901"/>
              <a:ext cx="5357"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B</a:t>
              </a:r>
              <a:r>
                <a:rPr lang="zh-CN" altLang="en-US">
                  <a:ea typeface="宋体" panose="02010600030101010101" pitchFamily="2" charset="-122"/>
                </a:rPr>
                <a:t>、</a:t>
              </a:r>
              <a:r>
                <a:rPr lang="zh-CN" altLang="en-US">
                  <a:latin typeface="楷体_GB2312" pitchFamily="49" charset="-122"/>
                </a:rPr>
                <a:t>振幅   无实在意义。对经典波，</a:t>
              </a:r>
              <a:r>
                <a:rPr lang="en-US" altLang="zh-CN"/>
                <a:t>A</a:t>
              </a:r>
              <a:r>
                <a:rPr lang="zh-CN" altLang="en-US">
                  <a:latin typeface="楷体_GB2312" pitchFamily="49" charset="-122"/>
                </a:rPr>
                <a:t>增大一倍，则强度增大</a:t>
              </a:r>
            </a:p>
            <a:p>
              <a:pPr eaLnBrk="1" hangingPunct="1"/>
              <a:r>
                <a:rPr lang="zh-CN" altLang="en-US">
                  <a:latin typeface="楷体_GB2312" pitchFamily="49" charset="-122"/>
                </a:rPr>
                <a:t>为原来的</a:t>
              </a:r>
              <a:r>
                <a:rPr lang="en-US" altLang="zh-CN">
                  <a:latin typeface="楷体_GB2312" pitchFamily="49" charset="-122"/>
                </a:rPr>
                <a:t>4</a:t>
              </a:r>
              <a:r>
                <a:rPr lang="zh-CN" altLang="en-US">
                  <a:latin typeface="楷体_GB2312" pitchFamily="49" charset="-122"/>
                </a:rPr>
                <a:t>倍。对物质波，  的大小对粒子在空间的分布概率</a:t>
              </a:r>
            </a:p>
            <a:p>
              <a:pPr eaLnBrk="1" hangingPunct="1"/>
              <a:r>
                <a:rPr lang="zh-CN" altLang="en-US">
                  <a:latin typeface="楷体_GB2312" pitchFamily="49" charset="-122"/>
                </a:rPr>
                <a:t>无影响。（也就是说对于同一个物质波，可以用不同的   来</a:t>
              </a:r>
            </a:p>
            <a:p>
              <a:pPr eaLnBrk="1" hangingPunct="1"/>
              <a:r>
                <a:rPr lang="zh-CN" altLang="en-US">
                  <a:latin typeface="楷体_GB2312" pitchFamily="49" charset="-122"/>
                </a:rPr>
                <a:t>表示，但是要求概率密度时必须是归一化的波函数。）</a:t>
              </a:r>
            </a:p>
          </p:txBody>
        </p:sp>
        <p:graphicFrame>
          <p:nvGraphicFramePr>
            <p:cNvPr id="27654" name="Object 8"/>
            <p:cNvGraphicFramePr>
              <a:graphicFrameLocks noChangeAspect="1"/>
            </p:cNvGraphicFramePr>
            <p:nvPr/>
          </p:nvGraphicFramePr>
          <p:xfrm>
            <a:off x="1102" y="1888"/>
            <a:ext cx="300" cy="317"/>
          </p:xfrm>
          <a:graphic>
            <a:graphicData uri="http://schemas.openxmlformats.org/presentationml/2006/ole">
              <mc:AlternateContent xmlns:mc="http://schemas.openxmlformats.org/markup-compatibility/2006">
                <mc:Choice xmlns:v="urn:schemas-microsoft-com:vml" Requires="v">
                  <p:oleObj spid="_x0000_s27660" name="公式" r:id="rId5" imgW="215806" imgH="228501" progId="Equation.3">
                    <p:embed/>
                  </p:oleObj>
                </mc:Choice>
                <mc:Fallback>
                  <p:oleObj name="公式" r:id="rId5" imgW="215806" imgH="22850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2" y="1888"/>
                          <a:ext cx="30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9"/>
            <p:cNvGraphicFramePr>
              <a:graphicFrameLocks noChangeAspect="1"/>
            </p:cNvGraphicFramePr>
            <p:nvPr/>
          </p:nvGraphicFramePr>
          <p:xfrm>
            <a:off x="2508" y="2115"/>
            <a:ext cx="300" cy="317"/>
          </p:xfrm>
          <a:graphic>
            <a:graphicData uri="http://schemas.openxmlformats.org/presentationml/2006/ole">
              <mc:AlternateContent xmlns:mc="http://schemas.openxmlformats.org/markup-compatibility/2006">
                <mc:Choice xmlns:v="urn:schemas-microsoft-com:vml" Requires="v">
                  <p:oleObj spid="_x0000_s27661" name="公式" r:id="rId7" imgW="215806" imgH="228501" progId="Equation.3">
                    <p:embed/>
                  </p:oleObj>
                </mc:Choice>
                <mc:Fallback>
                  <p:oleObj name="公式" r:id="rId7" imgW="215806" imgH="228501"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 y="2115"/>
                          <a:ext cx="30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10"/>
            <p:cNvGraphicFramePr>
              <a:graphicFrameLocks noChangeAspect="1"/>
            </p:cNvGraphicFramePr>
            <p:nvPr/>
          </p:nvGraphicFramePr>
          <p:xfrm>
            <a:off x="5003" y="2341"/>
            <a:ext cx="300" cy="317"/>
          </p:xfrm>
          <a:graphic>
            <a:graphicData uri="http://schemas.openxmlformats.org/presentationml/2006/ole">
              <mc:AlternateContent xmlns:mc="http://schemas.openxmlformats.org/markup-compatibility/2006">
                <mc:Choice xmlns:v="urn:schemas-microsoft-com:vml" Requires="v">
                  <p:oleObj spid="_x0000_s27662" name="公式" r:id="rId9" imgW="215806" imgH="228501" progId="Equation.3">
                    <p:embed/>
                  </p:oleObj>
                </mc:Choice>
                <mc:Fallback>
                  <p:oleObj name="公式" r:id="rId9" imgW="215806" imgH="228501"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 y="2341"/>
                          <a:ext cx="30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89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8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1600200" y="700088"/>
            <a:ext cx="9067800" cy="123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en-US" altLang="zh-CN">
                <a:solidFill>
                  <a:srgbClr val="0000FF"/>
                </a:solidFill>
              </a:rPr>
              <a:t>[</a:t>
            </a:r>
            <a:r>
              <a:rPr lang="zh-CN" altLang="en-US">
                <a:solidFill>
                  <a:srgbClr val="0000FF"/>
                </a:solidFill>
              </a:rPr>
              <a:t>例</a:t>
            </a:r>
            <a:r>
              <a:rPr lang="en-US" altLang="zh-CN">
                <a:solidFill>
                  <a:srgbClr val="0000FF"/>
                </a:solidFill>
              </a:rPr>
              <a:t>1]  </a:t>
            </a:r>
            <a:r>
              <a:rPr lang="zh-CN" altLang="en-US">
                <a:latin typeface="楷体_GB2312" pitchFamily="49" charset="-122"/>
              </a:rPr>
              <a:t>一粒子被限制在两个不可穿透的壁之间</a:t>
            </a:r>
            <a:r>
              <a:rPr lang="en-US" altLang="zh-CN">
                <a:latin typeface="楷体_GB2312" pitchFamily="49" charset="-122"/>
              </a:rPr>
              <a:t>,</a:t>
            </a:r>
            <a:r>
              <a:rPr lang="zh-CN" altLang="en-US">
                <a:latin typeface="楷体_GB2312" pitchFamily="49" charset="-122"/>
              </a:rPr>
              <a:t>描写粒子状态的</a:t>
            </a:r>
          </a:p>
          <a:p>
            <a:pPr algn="just" eaLnBrk="1" hangingPunct="1">
              <a:lnSpc>
                <a:spcPct val="40000"/>
              </a:lnSpc>
              <a:spcBef>
                <a:spcPct val="50000"/>
              </a:spcBef>
            </a:pPr>
            <a:r>
              <a:rPr lang="zh-CN" altLang="en-US">
                <a:latin typeface="楷体_GB2312" pitchFamily="49" charset="-122"/>
              </a:rPr>
              <a:t>     波函数</a:t>
            </a:r>
            <a:r>
              <a:rPr lang="en-US" altLang="zh-CN" i="1"/>
              <a:t>Ψ =  c  x </a:t>
            </a:r>
            <a:r>
              <a:rPr lang="en-US" altLang="zh-CN"/>
              <a:t>(</a:t>
            </a:r>
            <a:r>
              <a:rPr lang="en-US" altLang="zh-CN" i="1"/>
              <a:t> l – x </a:t>
            </a:r>
            <a:r>
              <a:rPr lang="en-US" altLang="zh-CN"/>
              <a:t>)</a:t>
            </a:r>
            <a:r>
              <a:rPr lang="en-US" altLang="zh-CN" i="1"/>
              <a:t> </a:t>
            </a:r>
            <a:r>
              <a:rPr lang="en-US" altLang="zh-CN">
                <a:latin typeface="楷体_GB2312" pitchFamily="49" charset="-122"/>
              </a:rPr>
              <a:t>,</a:t>
            </a:r>
            <a:r>
              <a:rPr lang="zh-CN" altLang="en-US">
                <a:latin typeface="楷体_GB2312" pitchFamily="49" charset="-122"/>
              </a:rPr>
              <a:t>其中</a:t>
            </a:r>
            <a:r>
              <a:rPr lang="en-US" altLang="zh-CN" i="1"/>
              <a:t>c </a:t>
            </a:r>
            <a:r>
              <a:rPr lang="zh-CN" altLang="en-US">
                <a:latin typeface="楷体_GB2312" pitchFamily="49" charset="-122"/>
              </a:rPr>
              <a:t>是待定常数，求在 </a:t>
            </a:r>
            <a:r>
              <a:rPr lang="en-US" altLang="zh-CN"/>
              <a:t>0 </a:t>
            </a:r>
            <a:r>
              <a:rPr lang="zh-CN" altLang="en-US"/>
              <a:t>～</a:t>
            </a:r>
            <a:r>
              <a:rPr lang="en-US" altLang="zh-CN" i="1"/>
              <a:t>l</a:t>
            </a:r>
            <a:r>
              <a:rPr lang="en-US" altLang="zh-CN"/>
              <a:t> / 3</a:t>
            </a:r>
          </a:p>
          <a:p>
            <a:pPr algn="just" eaLnBrk="1" hangingPunct="1">
              <a:lnSpc>
                <a:spcPct val="70000"/>
              </a:lnSpc>
              <a:spcBef>
                <a:spcPct val="50000"/>
              </a:spcBef>
            </a:pPr>
            <a:r>
              <a:rPr lang="en-US" altLang="zh-CN" i="1">
                <a:latin typeface="楷体_GB2312" pitchFamily="49" charset="-122"/>
              </a:rPr>
              <a:t>     </a:t>
            </a:r>
            <a:r>
              <a:rPr lang="zh-CN" altLang="en-US">
                <a:latin typeface="楷体_GB2312" pitchFamily="49" charset="-122"/>
              </a:rPr>
              <a:t>区间该粒子出现的概率</a:t>
            </a:r>
            <a:r>
              <a:rPr lang="en-US" altLang="zh-CN">
                <a:latin typeface="楷体_GB2312" pitchFamily="49" charset="-122"/>
              </a:rPr>
              <a:t>.</a:t>
            </a:r>
          </a:p>
        </p:txBody>
      </p:sp>
      <p:sp>
        <p:nvSpPr>
          <p:cNvPr id="169987" name="Text Box 3"/>
          <p:cNvSpPr txBox="1">
            <a:spLocks noChangeArrowheads="1"/>
          </p:cNvSpPr>
          <p:nvPr/>
        </p:nvSpPr>
        <p:spPr bwMode="auto">
          <a:xfrm>
            <a:off x="1752600" y="207645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解</a:t>
            </a:r>
            <a:r>
              <a:rPr lang="en-US" altLang="zh-CN">
                <a:latin typeface="楷体_GB2312" pitchFamily="49" charset="-122"/>
              </a:rPr>
              <a:t>: </a:t>
            </a:r>
            <a:r>
              <a:rPr lang="zh-CN" altLang="en-US">
                <a:latin typeface="楷体_GB2312" pitchFamily="49" charset="-122"/>
              </a:rPr>
              <a:t>由归一化条件</a:t>
            </a:r>
            <a:r>
              <a:rPr lang="en-US" altLang="zh-CN">
                <a:latin typeface="楷体_GB2312" pitchFamily="49" charset="-122"/>
              </a:rPr>
              <a:t>:</a:t>
            </a:r>
          </a:p>
        </p:txBody>
      </p:sp>
      <p:graphicFrame>
        <p:nvGraphicFramePr>
          <p:cNvPr id="169988" name="Object 4"/>
          <p:cNvGraphicFramePr>
            <a:graphicFrameLocks noChangeAspect="1"/>
          </p:cNvGraphicFramePr>
          <p:nvPr/>
        </p:nvGraphicFramePr>
        <p:xfrm>
          <a:off x="4443413" y="1938338"/>
          <a:ext cx="2262187" cy="677862"/>
        </p:xfrm>
        <a:graphic>
          <a:graphicData uri="http://schemas.openxmlformats.org/presentationml/2006/ole">
            <mc:AlternateContent xmlns:mc="http://schemas.openxmlformats.org/markup-compatibility/2006">
              <mc:Choice xmlns:v="urn:schemas-microsoft-com:vml" Requires="v">
                <p:oleObj spid="_x0000_s28698" name="公式" r:id="rId3" imgW="876300" imgH="368300" progId="Equation.3">
                  <p:embed/>
                </p:oleObj>
              </mc:Choice>
              <mc:Fallback>
                <p:oleObj name="公式" r:id="rId3" imgW="8763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413" y="1938338"/>
                        <a:ext cx="226218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9989" name="Text Box 5"/>
          <p:cNvSpPr txBox="1">
            <a:spLocks noChangeArrowheads="1"/>
          </p:cNvSpPr>
          <p:nvPr/>
        </p:nvSpPr>
        <p:spPr bwMode="auto">
          <a:xfrm>
            <a:off x="2362200" y="268605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即</a:t>
            </a:r>
            <a:r>
              <a:rPr lang="en-US" altLang="zh-CN">
                <a:latin typeface="楷体_GB2312" pitchFamily="49" charset="-122"/>
              </a:rPr>
              <a:t>:</a:t>
            </a:r>
          </a:p>
        </p:txBody>
      </p:sp>
      <p:graphicFrame>
        <p:nvGraphicFramePr>
          <p:cNvPr id="169990" name="Object 6"/>
          <p:cNvGraphicFramePr>
            <a:graphicFrameLocks noChangeAspect="1"/>
          </p:cNvGraphicFramePr>
          <p:nvPr/>
        </p:nvGraphicFramePr>
        <p:xfrm>
          <a:off x="3252788" y="2609850"/>
          <a:ext cx="2949575" cy="606425"/>
        </p:xfrm>
        <a:graphic>
          <a:graphicData uri="http://schemas.openxmlformats.org/presentationml/2006/ole">
            <mc:AlternateContent xmlns:mc="http://schemas.openxmlformats.org/markup-compatibility/2006">
              <mc:Choice xmlns:v="urn:schemas-microsoft-com:vml" Requires="v">
                <p:oleObj spid="_x0000_s28699" name="Equation" r:id="rId5" imgW="1371600" imgH="330200" progId="Equation.3">
                  <p:embed/>
                </p:oleObj>
              </mc:Choice>
              <mc:Fallback>
                <p:oleObj name="Equation" r:id="rId5" imgW="1371600" imgH="330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2788" y="2609850"/>
                        <a:ext cx="29495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9991" name="Object 7"/>
          <p:cNvGraphicFramePr>
            <a:graphicFrameLocks noChangeAspect="1"/>
          </p:cNvGraphicFramePr>
          <p:nvPr/>
        </p:nvGraphicFramePr>
        <p:xfrm>
          <a:off x="2581275" y="3295650"/>
          <a:ext cx="2938463" cy="595313"/>
        </p:xfrm>
        <a:graphic>
          <a:graphicData uri="http://schemas.openxmlformats.org/presentationml/2006/ole">
            <mc:AlternateContent xmlns:mc="http://schemas.openxmlformats.org/markup-compatibility/2006">
              <mc:Choice xmlns:v="urn:schemas-microsoft-com:vml" Requires="v">
                <p:oleObj spid="_x0000_s28700" name="Equation" r:id="rId7" imgW="1625600" imgH="330200" progId="Equation.3">
                  <p:embed/>
                </p:oleObj>
              </mc:Choice>
              <mc:Fallback>
                <p:oleObj name="Equation" r:id="rId7" imgW="1625600" imgH="330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1275" y="3295650"/>
                        <a:ext cx="293846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9992" name="Object 8"/>
          <p:cNvGraphicFramePr>
            <a:graphicFrameLocks noChangeAspect="1"/>
          </p:cNvGraphicFramePr>
          <p:nvPr/>
        </p:nvGraphicFramePr>
        <p:xfrm>
          <a:off x="5570538" y="3219450"/>
          <a:ext cx="3249612" cy="712788"/>
        </p:xfrm>
        <a:graphic>
          <a:graphicData uri="http://schemas.openxmlformats.org/presentationml/2006/ole">
            <mc:AlternateContent xmlns:mc="http://schemas.openxmlformats.org/markup-compatibility/2006">
              <mc:Choice xmlns:v="urn:schemas-microsoft-com:vml" Requires="v">
                <p:oleObj spid="_x0000_s28701" name="Equation" r:id="rId9" imgW="1764534" imgH="406224" progId="Equation.3">
                  <p:embed/>
                </p:oleObj>
              </mc:Choice>
              <mc:Fallback>
                <p:oleObj name="Equation" r:id="rId9" imgW="1764534" imgH="406224"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0538" y="3219450"/>
                        <a:ext cx="3249612"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9993" name="Object 9"/>
          <p:cNvGraphicFramePr>
            <a:graphicFrameLocks noChangeAspect="1"/>
          </p:cNvGraphicFramePr>
          <p:nvPr/>
        </p:nvGraphicFramePr>
        <p:xfrm>
          <a:off x="2890838" y="3890963"/>
          <a:ext cx="3311525" cy="754062"/>
        </p:xfrm>
        <a:graphic>
          <a:graphicData uri="http://schemas.openxmlformats.org/presentationml/2006/ole">
            <mc:AlternateContent xmlns:mc="http://schemas.openxmlformats.org/markup-compatibility/2006">
              <mc:Choice xmlns:v="urn:schemas-microsoft-com:vml" Requires="v">
                <p:oleObj spid="_x0000_s28702" name="Equation" r:id="rId11" imgW="1752600" imgH="419100" progId="Equation.3">
                  <p:embed/>
                </p:oleObj>
              </mc:Choice>
              <mc:Fallback>
                <p:oleObj name="Equation" r:id="rId11" imgW="1752600" imgH="4191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0838" y="3890963"/>
                        <a:ext cx="3311525"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9994" name="Object 10"/>
          <p:cNvGraphicFramePr>
            <a:graphicFrameLocks noChangeAspect="1"/>
          </p:cNvGraphicFramePr>
          <p:nvPr/>
        </p:nvGraphicFramePr>
        <p:xfrm>
          <a:off x="6472238" y="3854450"/>
          <a:ext cx="1365250" cy="868363"/>
        </p:xfrm>
        <a:graphic>
          <a:graphicData uri="http://schemas.openxmlformats.org/presentationml/2006/ole">
            <mc:AlternateContent xmlns:mc="http://schemas.openxmlformats.org/markup-compatibility/2006">
              <mc:Choice xmlns:v="urn:schemas-microsoft-com:vml" Requires="v">
                <p:oleObj spid="_x0000_s28703" name="Equation" r:id="rId13" imgW="698197" imgH="444307" progId="Equation.3">
                  <p:embed/>
                </p:oleObj>
              </mc:Choice>
              <mc:Fallback>
                <p:oleObj name="Equation" r:id="rId13" imgW="698197" imgH="444307"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2238" y="3854450"/>
                        <a:ext cx="136525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9995" name="Text Box 11"/>
          <p:cNvSpPr txBox="1">
            <a:spLocks noChangeArrowheads="1"/>
          </p:cNvSpPr>
          <p:nvPr/>
        </p:nvSpPr>
        <p:spPr bwMode="auto">
          <a:xfrm>
            <a:off x="2486025" y="4676775"/>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设在</a:t>
            </a:r>
            <a:r>
              <a:rPr lang="en-US" altLang="zh-CN"/>
              <a:t>0 </a:t>
            </a:r>
            <a:r>
              <a:rPr lang="zh-CN" altLang="en-US"/>
              <a:t>～</a:t>
            </a:r>
            <a:r>
              <a:rPr lang="zh-CN" altLang="en-US" i="1"/>
              <a:t> </a:t>
            </a:r>
            <a:r>
              <a:rPr lang="en-US" altLang="zh-CN" i="1"/>
              <a:t>l </a:t>
            </a:r>
            <a:r>
              <a:rPr lang="en-US" altLang="zh-CN"/>
              <a:t>/ 3</a:t>
            </a:r>
            <a:r>
              <a:rPr lang="en-US" altLang="zh-CN" i="1"/>
              <a:t> </a:t>
            </a:r>
            <a:r>
              <a:rPr lang="zh-CN" altLang="en-US"/>
              <a:t>区间内发现粒子的概率为</a:t>
            </a:r>
            <a:r>
              <a:rPr lang="en-US" altLang="zh-CN" i="1"/>
              <a:t>P</a:t>
            </a:r>
            <a:r>
              <a:rPr lang="zh-CN" altLang="en-US" i="1"/>
              <a:t>，</a:t>
            </a:r>
            <a:r>
              <a:rPr lang="zh-CN" altLang="en-US"/>
              <a:t>则有</a:t>
            </a:r>
            <a:r>
              <a:rPr lang="en-US" altLang="zh-CN"/>
              <a:t>:</a:t>
            </a:r>
          </a:p>
        </p:txBody>
      </p:sp>
      <p:graphicFrame>
        <p:nvGraphicFramePr>
          <p:cNvPr id="169996" name="Object 12"/>
          <p:cNvGraphicFramePr>
            <a:graphicFrameLocks noChangeAspect="1"/>
          </p:cNvGraphicFramePr>
          <p:nvPr/>
        </p:nvGraphicFramePr>
        <p:xfrm>
          <a:off x="2840038" y="5208588"/>
          <a:ext cx="1897062" cy="603250"/>
        </p:xfrm>
        <a:graphic>
          <a:graphicData uri="http://schemas.openxmlformats.org/presentationml/2006/ole">
            <mc:AlternateContent xmlns:mc="http://schemas.openxmlformats.org/markup-compatibility/2006">
              <mc:Choice xmlns:v="urn:schemas-microsoft-com:vml" Requires="v">
                <p:oleObj spid="_x0000_s28704" name="公式" r:id="rId15" imgW="1028700" imgH="368300" progId="Equation.3">
                  <p:embed/>
                </p:oleObj>
              </mc:Choice>
              <mc:Fallback>
                <p:oleObj name="公式" r:id="rId15" imgW="1028700" imgH="36830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0038" y="5208588"/>
                        <a:ext cx="18970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9997" name="Object 13"/>
          <p:cNvGraphicFramePr>
            <a:graphicFrameLocks noChangeAspect="1"/>
          </p:cNvGraphicFramePr>
          <p:nvPr/>
        </p:nvGraphicFramePr>
        <p:xfrm>
          <a:off x="4808538" y="5149850"/>
          <a:ext cx="3327400" cy="719138"/>
        </p:xfrm>
        <a:graphic>
          <a:graphicData uri="http://schemas.openxmlformats.org/presentationml/2006/ole">
            <mc:AlternateContent xmlns:mc="http://schemas.openxmlformats.org/markup-compatibility/2006">
              <mc:Choice xmlns:v="urn:schemas-microsoft-com:vml" Requires="v">
                <p:oleObj spid="_x0000_s28705" name="Equation" r:id="rId17" imgW="1434477" imgH="406224" progId="Equation.3">
                  <p:embed/>
                </p:oleObj>
              </mc:Choice>
              <mc:Fallback>
                <p:oleObj name="Equation" r:id="rId17" imgW="1434477" imgH="406224"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8538" y="5149850"/>
                        <a:ext cx="33274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9998" name="Object 14"/>
          <p:cNvGraphicFramePr>
            <a:graphicFrameLocks noChangeAspect="1"/>
          </p:cNvGraphicFramePr>
          <p:nvPr/>
        </p:nvGraphicFramePr>
        <p:xfrm>
          <a:off x="3062288" y="5900738"/>
          <a:ext cx="3492500" cy="673100"/>
        </p:xfrm>
        <a:graphic>
          <a:graphicData uri="http://schemas.openxmlformats.org/presentationml/2006/ole">
            <mc:AlternateContent xmlns:mc="http://schemas.openxmlformats.org/markup-compatibility/2006">
              <mc:Choice xmlns:v="urn:schemas-microsoft-com:vml" Requires="v">
                <p:oleObj spid="_x0000_s28706" name="Equation" r:id="rId19" imgW="2094591" imgH="406224" progId="Equation.3">
                  <p:embed/>
                </p:oleObj>
              </mc:Choice>
              <mc:Fallback>
                <p:oleObj name="Equation" r:id="rId19" imgW="2094591" imgH="406224"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62288" y="5900738"/>
                        <a:ext cx="34925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9999" name="Object 15"/>
          <p:cNvGraphicFramePr>
            <a:graphicFrameLocks noChangeAspect="1"/>
          </p:cNvGraphicFramePr>
          <p:nvPr/>
        </p:nvGraphicFramePr>
        <p:xfrm>
          <a:off x="6669088" y="5918200"/>
          <a:ext cx="608012" cy="679450"/>
        </p:xfrm>
        <a:graphic>
          <a:graphicData uri="http://schemas.openxmlformats.org/presentationml/2006/ole">
            <mc:AlternateContent xmlns:mc="http://schemas.openxmlformats.org/markup-compatibility/2006">
              <mc:Choice xmlns:v="urn:schemas-microsoft-com:vml" Requires="v">
                <p:oleObj spid="_x0000_s28707" name="Equation" r:id="rId21" imgW="342603" imgH="406048" progId="Equation.3">
                  <p:embed/>
                </p:oleObj>
              </mc:Choice>
              <mc:Fallback>
                <p:oleObj name="Equation" r:id="rId21" imgW="342603" imgH="406048" progId="Equation.3">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69088" y="5918200"/>
                        <a:ext cx="60801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0000" name="Group 16"/>
          <p:cNvGrpSpPr>
            <a:grpSpLocks/>
          </p:cNvGrpSpPr>
          <p:nvPr/>
        </p:nvGrpSpPr>
        <p:grpSpPr bwMode="auto">
          <a:xfrm>
            <a:off x="7010400" y="1619250"/>
            <a:ext cx="3048000" cy="1447800"/>
            <a:chOff x="3456" y="672"/>
            <a:chExt cx="1920" cy="912"/>
          </a:xfrm>
        </p:grpSpPr>
        <p:sp>
          <p:nvSpPr>
            <p:cNvPr id="28689" name="Line 17"/>
            <p:cNvSpPr>
              <a:spLocks noChangeShapeType="1"/>
            </p:cNvSpPr>
            <p:nvPr/>
          </p:nvSpPr>
          <p:spPr bwMode="auto">
            <a:xfrm>
              <a:off x="3715" y="672"/>
              <a:ext cx="0" cy="912"/>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0" name="Line 18"/>
            <p:cNvSpPr>
              <a:spLocks noChangeShapeType="1"/>
            </p:cNvSpPr>
            <p:nvPr/>
          </p:nvSpPr>
          <p:spPr bwMode="auto">
            <a:xfrm>
              <a:off x="4899" y="672"/>
              <a:ext cx="0" cy="912"/>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1" name="Line 19"/>
            <p:cNvSpPr>
              <a:spLocks noChangeShapeType="1"/>
            </p:cNvSpPr>
            <p:nvPr/>
          </p:nvSpPr>
          <p:spPr bwMode="auto">
            <a:xfrm>
              <a:off x="3744" y="1104"/>
              <a:ext cx="1565" cy="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692" name="Object 20"/>
            <p:cNvGraphicFramePr>
              <a:graphicFrameLocks noChangeAspect="1"/>
            </p:cNvGraphicFramePr>
            <p:nvPr/>
          </p:nvGraphicFramePr>
          <p:xfrm>
            <a:off x="5136" y="1152"/>
            <a:ext cx="240" cy="192"/>
          </p:xfrm>
          <a:graphic>
            <a:graphicData uri="http://schemas.openxmlformats.org/presentationml/2006/ole">
              <mc:AlternateContent xmlns:mc="http://schemas.openxmlformats.org/markup-compatibility/2006">
                <mc:Choice xmlns:v="urn:schemas-microsoft-com:vml" Requires="v">
                  <p:oleObj spid="_x0000_s28708" name="公式" r:id="rId23" imgW="126835" imgH="139518" progId="Equation.3">
                    <p:embed/>
                  </p:oleObj>
                </mc:Choice>
                <mc:Fallback>
                  <p:oleObj name="公式" r:id="rId23" imgW="126835" imgH="139518" progId="Equation.3">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36" y="1152"/>
                          <a:ext cx="24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3" name="Object 21"/>
            <p:cNvGraphicFramePr>
              <a:graphicFrameLocks noChangeAspect="1"/>
            </p:cNvGraphicFramePr>
            <p:nvPr/>
          </p:nvGraphicFramePr>
          <p:xfrm>
            <a:off x="3456" y="1098"/>
            <a:ext cx="336" cy="267"/>
          </p:xfrm>
          <a:graphic>
            <a:graphicData uri="http://schemas.openxmlformats.org/presentationml/2006/ole">
              <mc:AlternateContent xmlns:mc="http://schemas.openxmlformats.org/markup-compatibility/2006">
                <mc:Choice xmlns:v="urn:schemas-microsoft-com:vml" Requires="v">
                  <p:oleObj spid="_x0000_s28709" name="公式" r:id="rId25" imgW="126835" imgH="139518" progId="Equation.3">
                    <p:embed/>
                  </p:oleObj>
                </mc:Choice>
                <mc:Fallback>
                  <p:oleObj name="公式" r:id="rId25" imgW="126835" imgH="139518" progId="Equation.3">
                    <p:embed/>
                    <p:pic>
                      <p:nvPicPr>
                        <p:cNvPr id="0" name="Object 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56" y="1098"/>
                          <a:ext cx="336"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94" name="Line 22"/>
            <p:cNvSpPr>
              <a:spLocks noChangeShapeType="1"/>
            </p:cNvSpPr>
            <p:nvPr/>
          </p:nvSpPr>
          <p:spPr bwMode="auto">
            <a:xfrm flipV="1">
              <a:off x="4096" y="1037"/>
              <a:ext cx="0" cy="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695" name="Object 23"/>
            <p:cNvGraphicFramePr>
              <a:graphicFrameLocks noChangeAspect="1"/>
            </p:cNvGraphicFramePr>
            <p:nvPr/>
          </p:nvGraphicFramePr>
          <p:xfrm>
            <a:off x="3984" y="1104"/>
            <a:ext cx="201" cy="408"/>
          </p:xfrm>
          <a:graphic>
            <a:graphicData uri="http://schemas.openxmlformats.org/presentationml/2006/ole">
              <mc:AlternateContent xmlns:mc="http://schemas.openxmlformats.org/markup-compatibility/2006">
                <mc:Choice xmlns:v="urn:schemas-microsoft-com:vml" Requires="v">
                  <p:oleObj spid="_x0000_s28710" name="Equation" r:id="rId27" imgW="139639" imgH="393529" progId="Equation.3">
                    <p:embed/>
                  </p:oleObj>
                </mc:Choice>
                <mc:Fallback>
                  <p:oleObj name="Equation" r:id="rId27" imgW="139639" imgH="393529" progId="Equation.3">
                    <p:embed/>
                    <p:pic>
                      <p:nvPicPr>
                        <p:cNvPr id="0"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84" y="1104"/>
                          <a:ext cx="201"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6" name="Object 24"/>
            <p:cNvGraphicFramePr>
              <a:graphicFrameLocks noChangeAspect="1"/>
            </p:cNvGraphicFramePr>
            <p:nvPr/>
          </p:nvGraphicFramePr>
          <p:xfrm>
            <a:off x="4730" y="1128"/>
            <a:ext cx="149" cy="216"/>
          </p:xfrm>
          <a:graphic>
            <a:graphicData uri="http://schemas.openxmlformats.org/presentationml/2006/ole">
              <mc:AlternateContent xmlns:mc="http://schemas.openxmlformats.org/markup-compatibility/2006">
                <mc:Choice xmlns:v="urn:schemas-microsoft-com:vml" Requires="v">
                  <p:oleObj spid="_x0000_s28711" name="公式" r:id="rId29" imgW="88669" imgH="177338" progId="Equation.3">
                    <p:embed/>
                  </p:oleObj>
                </mc:Choice>
                <mc:Fallback>
                  <p:oleObj name="公式" r:id="rId29" imgW="88669" imgH="177338" progId="Equation.3">
                    <p:embed/>
                    <p:pic>
                      <p:nvPicPr>
                        <p:cNvPr id="0" name="Object 2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730" y="1128"/>
                          <a:ext cx="149"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7" name="Object 25"/>
            <p:cNvGraphicFramePr>
              <a:graphicFrameLocks noChangeAspect="1"/>
            </p:cNvGraphicFramePr>
            <p:nvPr/>
          </p:nvGraphicFramePr>
          <p:xfrm>
            <a:off x="4224" y="960"/>
            <a:ext cx="132" cy="132"/>
          </p:xfrm>
          <a:graphic>
            <a:graphicData uri="http://schemas.openxmlformats.org/presentationml/2006/ole">
              <mc:AlternateContent xmlns:mc="http://schemas.openxmlformats.org/markup-compatibility/2006">
                <mc:Choice xmlns:v="urn:schemas-microsoft-com:vml" Requires="v">
                  <p:oleObj spid="_x0000_s28712" name="Equation" r:id="rId31" imgW="85632" imgH="85860" progId="Equation.3">
                    <p:embed/>
                  </p:oleObj>
                </mc:Choice>
                <mc:Fallback>
                  <p:oleObj name="Equation" r:id="rId31" imgW="85632" imgH="85860" progId="Equation.3">
                    <p:embed/>
                    <p:pic>
                      <p:nvPicPr>
                        <p:cNvPr id="0" name="Object 2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24" y="960"/>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9986"/>
                                        </p:tgtEl>
                                        <p:attrNameLst>
                                          <p:attrName>style.visibility</p:attrName>
                                        </p:attrNameLst>
                                      </p:cBhvr>
                                      <p:to>
                                        <p:strVal val="visible"/>
                                      </p:to>
                                    </p:set>
                                    <p:animEffect transition="in" filter="wipe(left)">
                                      <p:cBhvr>
                                        <p:cTn id="7" dur="500"/>
                                        <p:tgtEl>
                                          <p:spTgt spid="169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0000"/>
                                        </p:tgtEl>
                                        <p:attrNameLst>
                                          <p:attrName>style.visibility</p:attrName>
                                        </p:attrNameLst>
                                      </p:cBhvr>
                                      <p:to>
                                        <p:strVal val="visible"/>
                                      </p:to>
                                    </p:set>
                                    <p:animEffect transition="in" filter="wipe(left)">
                                      <p:cBhvr>
                                        <p:cTn id="12" dur="500"/>
                                        <p:tgtEl>
                                          <p:spTgt spid="1700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9987"/>
                                        </p:tgtEl>
                                        <p:attrNameLst>
                                          <p:attrName>style.visibility</p:attrName>
                                        </p:attrNameLst>
                                      </p:cBhvr>
                                      <p:to>
                                        <p:strVal val="visible"/>
                                      </p:to>
                                    </p:set>
                                    <p:animEffect transition="in" filter="wipe(left)">
                                      <p:cBhvr>
                                        <p:cTn id="17" dur="500"/>
                                        <p:tgtEl>
                                          <p:spTgt spid="1699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9988"/>
                                        </p:tgtEl>
                                        <p:attrNameLst>
                                          <p:attrName>style.visibility</p:attrName>
                                        </p:attrNameLst>
                                      </p:cBhvr>
                                      <p:to>
                                        <p:strVal val="visible"/>
                                      </p:to>
                                    </p:set>
                                    <p:animEffect transition="in" filter="wipe(left)">
                                      <p:cBhvr>
                                        <p:cTn id="22" dur="500"/>
                                        <p:tgtEl>
                                          <p:spTgt spid="1699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9989"/>
                                        </p:tgtEl>
                                        <p:attrNameLst>
                                          <p:attrName>style.visibility</p:attrName>
                                        </p:attrNameLst>
                                      </p:cBhvr>
                                      <p:to>
                                        <p:strVal val="visible"/>
                                      </p:to>
                                    </p:set>
                                    <p:animEffect transition="in" filter="wipe(left)">
                                      <p:cBhvr>
                                        <p:cTn id="27" dur="500"/>
                                        <p:tgtEl>
                                          <p:spTgt spid="1699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9990"/>
                                        </p:tgtEl>
                                        <p:attrNameLst>
                                          <p:attrName>style.visibility</p:attrName>
                                        </p:attrNameLst>
                                      </p:cBhvr>
                                      <p:to>
                                        <p:strVal val="visible"/>
                                      </p:to>
                                    </p:set>
                                    <p:animEffect transition="in" filter="wipe(left)">
                                      <p:cBhvr>
                                        <p:cTn id="32" dur="500"/>
                                        <p:tgtEl>
                                          <p:spTgt spid="1699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9991"/>
                                        </p:tgtEl>
                                        <p:attrNameLst>
                                          <p:attrName>style.visibility</p:attrName>
                                        </p:attrNameLst>
                                      </p:cBhvr>
                                      <p:to>
                                        <p:strVal val="visible"/>
                                      </p:to>
                                    </p:set>
                                    <p:animEffect transition="in" filter="wipe(left)">
                                      <p:cBhvr>
                                        <p:cTn id="37" dur="500"/>
                                        <p:tgtEl>
                                          <p:spTgt spid="1699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69992"/>
                                        </p:tgtEl>
                                        <p:attrNameLst>
                                          <p:attrName>style.visibility</p:attrName>
                                        </p:attrNameLst>
                                      </p:cBhvr>
                                      <p:to>
                                        <p:strVal val="visible"/>
                                      </p:to>
                                    </p:set>
                                    <p:animEffect transition="in" filter="wipe(left)">
                                      <p:cBhvr>
                                        <p:cTn id="42" dur="500"/>
                                        <p:tgtEl>
                                          <p:spTgt spid="1699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9993"/>
                                        </p:tgtEl>
                                        <p:attrNameLst>
                                          <p:attrName>style.visibility</p:attrName>
                                        </p:attrNameLst>
                                      </p:cBhvr>
                                      <p:to>
                                        <p:strVal val="visible"/>
                                      </p:to>
                                    </p:set>
                                    <p:animEffect transition="in" filter="wipe(left)">
                                      <p:cBhvr>
                                        <p:cTn id="47" dur="500"/>
                                        <p:tgtEl>
                                          <p:spTgt spid="1699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69994"/>
                                        </p:tgtEl>
                                        <p:attrNameLst>
                                          <p:attrName>style.visibility</p:attrName>
                                        </p:attrNameLst>
                                      </p:cBhvr>
                                      <p:to>
                                        <p:strVal val="visible"/>
                                      </p:to>
                                    </p:set>
                                    <p:animEffect transition="in" filter="wipe(left)">
                                      <p:cBhvr>
                                        <p:cTn id="52" dur="500"/>
                                        <p:tgtEl>
                                          <p:spTgt spid="1699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9995"/>
                                        </p:tgtEl>
                                        <p:attrNameLst>
                                          <p:attrName>style.visibility</p:attrName>
                                        </p:attrNameLst>
                                      </p:cBhvr>
                                      <p:to>
                                        <p:strVal val="visible"/>
                                      </p:to>
                                    </p:set>
                                    <p:animEffect transition="in" filter="wipe(left)">
                                      <p:cBhvr>
                                        <p:cTn id="57" dur="500"/>
                                        <p:tgtEl>
                                          <p:spTgt spid="1699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69996"/>
                                        </p:tgtEl>
                                        <p:attrNameLst>
                                          <p:attrName>style.visibility</p:attrName>
                                        </p:attrNameLst>
                                      </p:cBhvr>
                                      <p:to>
                                        <p:strVal val="visible"/>
                                      </p:to>
                                    </p:set>
                                    <p:animEffect transition="in" filter="wipe(left)">
                                      <p:cBhvr>
                                        <p:cTn id="62" dur="500"/>
                                        <p:tgtEl>
                                          <p:spTgt spid="16999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69997"/>
                                        </p:tgtEl>
                                        <p:attrNameLst>
                                          <p:attrName>style.visibility</p:attrName>
                                        </p:attrNameLst>
                                      </p:cBhvr>
                                      <p:to>
                                        <p:strVal val="visible"/>
                                      </p:to>
                                    </p:set>
                                    <p:animEffect transition="in" filter="wipe(left)">
                                      <p:cBhvr>
                                        <p:cTn id="67" dur="500"/>
                                        <p:tgtEl>
                                          <p:spTgt spid="1699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69998"/>
                                        </p:tgtEl>
                                        <p:attrNameLst>
                                          <p:attrName>style.visibility</p:attrName>
                                        </p:attrNameLst>
                                      </p:cBhvr>
                                      <p:to>
                                        <p:strVal val="visible"/>
                                      </p:to>
                                    </p:set>
                                    <p:animEffect transition="in" filter="wipe(left)">
                                      <p:cBhvr>
                                        <p:cTn id="72" dur="500"/>
                                        <p:tgtEl>
                                          <p:spTgt spid="16999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69999"/>
                                        </p:tgtEl>
                                        <p:attrNameLst>
                                          <p:attrName>style.visibility</p:attrName>
                                        </p:attrNameLst>
                                      </p:cBhvr>
                                      <p:to>
                                        <p:strVal val="visible"/>
                                      </p:to>
                                    </p:set>
                                    <p:animEffect transition="in" filter="wipe(left)">
                                      <p:cBhvr>
                                        <p:cTn id="77" dur="500"/>
                                        <p:tgtEl>
                                          <p:spTgt spid="169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autoUpdateAnimBg="0"/>
      <p:bldP spid="169987" grpId="0" autoUpdateAnimBg="0"/>
      <p:bldP spid="169989" grpId="0" autoUpdateAnimBg="0"/>
      <p:bldP spid="16999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828800" y="6350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accent2"/>
                </a:solidFill>
                <a:latin typeface="楷体_GB2312" pitchFamily="49" charset="-122"/>
              </a:rPr>
              <a:t>六、不确定</a:t>
            </a:r>
            <a:r>
              <a:rPr lang="en-US" altLang="zh-CN">
                <a:solidFill>
                  <a:schemeClr val="accent2"/>
                </a:solidFill>
                <a:latin typeface="楷体_GB2312" pitchFamily="49" charset="-122"/>
              </a:rPr>
              <a:t>[</a:t>
            </a:r>
            <a:r>
              <a:rPr lang="zh-CN" altLang="en-US">
                <a:solidFill>
                  <a:schemeClr val="accent2"/>
                </a:solidFill>
                <a:latin typeface="楷体_GB2312" pitchFamily="49" charset="-122"/>
              </a:rPr>
              <a:t>度</a:t>
            </a:r>
            <a:r>
              <a:rPr lang="en-US" altLang="zh-CN">
                <a:solidFill>
                  <a:schemeClr val="accent2"/>
                </a:solidFill>
                <a:latin typeface="楷体_GB2312" pitchFamily="49" charset="-122"/>
              </a:rPr>
              <a:t>]</a:t>
            </a:r>
            <a:r>
              <a:rPr lang="zh-CN" altLang="en-US">
                <a:solidFill>
                  <a:schemeClr val="accent2"/>
                </a:solidFill>
                <a:latin typeface="楷体_GB2312" pitchFamily="49" charset="-122"/>
              </a:rPr>
              <a:t>关系</a:t>
            </a:r>
          </a:p>
        </p:txBody>
      </p:sp>
      <p:grpSp>
        <p:nvGrpSpPr>
          <p:cNvPr id="175107" name="Group 3"/>
          <p:cNvGrpSpPr>
            <a:grpSpLocks/>
          </p:cNvGrpSpPr>
          <p:nvPr/>
        </p:nvGrpSpPr>
        <p:grpSpPr bwMode="auto">
          <a:xfrm>
            <a:off x="1905000" y="1092200"/>
            <a:ext cx="8458200" cy="1422400"/>
            <a:chOff x="240" y="432"/>
            <a:chExt cx="5328" cy="896"/>
          </a:xfrm>
        </p:grpSpPr>
        <p:sp>
          <p:nvSpPr>
            <p:cNvPr id="29761" name="Text Box 4"/>
            <p:cNvSpPr txBox="1">
              <a:spLocks noChangeArrowheads="1"/>
            </p:cNvSpPr>
            <p:nvPr/>
          </p:nvSpPr>
          <p:spPr bwMode="auto">
            <a:xfrm>
              <a:off x="240" y="432"/>
              <a:ext cx="19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1</a:t>
              </a:r>
              <a:r>
                <a:rPr lang="zh-CN" altLang="en-US">
                  <a:ea typeface="宋体" panose="02010600030101010101" pitchFamily="2" charset="-122"/>
                </a:rPr>
                <a:t>、</a:t>
              </a:r>
              <a:r>
                <a:rPr lang="zh-CN" altLang="en-US"/>
                <a:t>不确定关系的描述</a:t>
              </a:r>
            </a:p>
          </p:txBody>
        </p:sp>
        <p:sp>
          <p:nvSpPr>
            <p:cNvPr id="29762" name="Text Box 5"/>
            <p:cNvSpPr txBox="1">
              <a:spLocks noChangeArrowheads="1"/>
            </p:cNvSpPr>
            <p:nvPr/>
          </p:nvSpPr>
          <p:spPr bwMode="auto">
            <a:xfrm>
              <a:off x="384" y="732"/>
              <a:ext cx="518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latin typeface="楷体_GB2312" pitchFamily="49" charset="-122"/>
                </a:rPr>
                <a:t>1927</a:t>
              </a:r>
              <a:r>
                <a:rPr lang="zh-CN" altLang="en-US">
                  <a:latin typeface="楷体_GB2312" pitchFamily="49" charset="-122"/>
                </a:rPr>
                <a:t>年，德国物理学家海森伯提出：</a:t>
              </a:r>
              <a:r>
                <a:rPr lang="zh-CN" altLang="en-US" sz="2800">
                  <a:solidFill>
                    <a:srgbClr val="FF0000"/>
                  </a:solidFill>
                  <a:ea typeface="华文新魏" panose="02010800040101010101" pitchFamily="2" charset="-122"/>
                </a:rPr>
                <a:t>微观粒子的位置和动量不能同时确定。</a:t>
              </a:r>
            </a:p>
          </p:txBody>
        </p:sp>
      </p:grpSp>
      <p:sp>
        <p:nvSpPr>
          <p:cNvPr id="175110" name="Text Box 6"/>
          <p:cNvSpPr txBox="1">
            <a:spLocks noChangeArrowheads="1"/>
          </p:cNvSpPr>
          <p:nvPr/>
        </p:nvSpPr>
        <p:spPr bwMode="auto">
          <a:xfrm>
            <a:off x="1838325" y="2540000"/>
            <a:ext cx="4319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2</a:t>
            </a:r>
            <a:r>
              <a:rPr lang="zh-CN" altLang="en-US">
                <a:ea typeface="宋体" panose="02010600030101010101" pitchFamily="2" charset="-122"/>
              </a:rPr>
              <a:t>、</a:t>
            </a:r>
            <a:r>
              <a:rPr lang="zh-CN" altLang="en-US"/>
              <a:t>举例说明（电子单缝衍射）</a:t>
            </a:r>
          </a:p>
        </p:txBody>
      </p:sp>
      <p:grpSp>
        <p:nvGrpSpPr>
          <p:cNvPr id="175111" name="Group 7"/>
          <p:cNvGrpSpPr>
            <a:grpSpLocks/>
          </p:cNvGrpSpPr>
          <p:nvPr/>
        </p:nvGrpSpPr>
        <p:grpSpPr bwMode="auto">
          <a:xfrm>
            <a:off x="6781800" y="2006600"/>
            <a:ext cx="3657600" cy="2895600"/>
            <a:chOff x="3312" y="1536"/>
            <a:chExt cx="2304" cy="1824"/>
          </a:xfrm>
        </p:grpSpPr>
        <p:sp>
          <p:nvSpPr>
            <p:cNvPr id="29725" name="Freeform 8"/>
            <p:cNvSpPr>
              <a:spLocks/>
            </p:cNvSpPr>
            <p:nvPr/>
          </p:nvSpPr>
          <p:spPr bwMode="auto">
            <a:xfrm>
              <a:off x="4912" y="1968"/>
              <a:ext cx="416" cy="1056"/>
            </a:xfrm>
            <a:custGeom>
              <a:avLst/>
              <a:gdLst>
                <a:gd name="T0" fmla="*/ 20 w 656"/>
                <a:gd name="T1" fmla="*/ 417 h 1680"/>
                <a:gd name="T2" fmla="*/ 45 w 656"/>
                <a:gd name="T3" fmla="*/ 382 h 1680"/>
                <a:gd name="T4" fmla="*/ 20 w 656"/>
                <a:gd name="T5" fmla="*/ 358 h 1680"/>
                <a:gd name="T6" fmla="*/ 45 w 656"/>
                <a:gd name="T7" fmla="*/ 322 h 1680"/>
                <a:gd name="T8" fmla="*/ 20 w 656"/>
                <a:gd name="T9" fmla="*/ 286 h 1680"/>
                <a:gd name="T10" fmla="*/ 167 w 656"/>
                <a:gd name="T11" fmla="*/ 214 h 1680"/>
                <a:gd name="T12" fmla="*/ 20 w 656"/>
                <a:gd name="T13" fmla="*/ 107 h 1680"/>
                <a:gd name="T14" fmla="*/ 45 w 656"/>
                <a:gd name="T15" fmla="*/ 72 h 1680"/>
                <a:gd name="T16" fmla="*/ 20 w 656"/>
                <a:gd name="T17" fmla="*/ 48 h 1680"/>
                <a:gd name="T18" fmla="*/ 45 w 656"/>
                <a:gd name="T19" fmla="*/ 12 h 1680"/>
                <a:gd name="T20" fmla="*/ 20 w 656"/>
                <a:gd name="T21" fmla="*/ 0 h 16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6" h="1680">
                  <a:moveTo>
                    <a:pt x="80" y="1680"/>
                  </a:moveTo>
                  <a:cubicBezTo>
                    <a:pt x="128" y="1628"/>
                    <a:pt x="176" y="1576"/>
                    <a:pt x="176" y="1536"/>
                  </a:cubicBezTo>
                  <a:cubicBezTo>
                    <a:pt x="176" y="1496"/>
                    <a:pt x="80" y="1480"/>
                    <a:pt x="80" y="1440"/>
                  </a:cubicBezTo>
                  <a:cubicBezTo>
                    <a:pt x="80" y="1400"/>
                    <a:pt x="176" y="1344"/>
                    <a:pt x="176" y="1296"/>
                  </a:cubicBezTo>
                  <a:cubicBezTo>
                    <a:pt x="176" y="1248"/>
                    <a:pt x="0" y="1224"/>
                    <a:pt x="80" y="1152"/>
                  </a:cubicBezTo>
                  <a:cubicBezTo>
                    <a:pt x="160" y="1080"/>
                    <a:pt x="656" y="984"/>
                    <a:pt x="656" y="864"/>
                  </a:cubicBezTo>
                  <a:cubicBezTo>
                    <a:pt x="656" y="744"/>
                    <a:pt x="160" y="528"/>
                    <a:pt x="80" y="432"/>
                  </a:cubicBezTo>
                  <a:cubicBezTo>
                    <a:pt x="0" y="336"/>
                    <a:pt x="176" y="328"/>
                    <a:pt x="176" y="288"/>
                  </a:cubicBezTo>
                  <a:cubicBezTo>
                    <a:pt x="176" y="248"/>
                    <a:pt x="80" y="232"/>
                    <a:pt x="80" y="192"/>
                  </a:cubicBezTo>
                  <a:cubicBezTo>
                    <a:pt x="80" y="152"/>
                    <a:pt x="176" y="80"/>
                    <a:pt x="176" y="48"/>
                  </a:cubicBezTo>
                  <a:cubicBezTo>
                    <a:pt x="176" y="16"/>
                    <a:pt x="128" y="8"/>
                    <a:pt x="80"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6" name="Line 9"/>
            <p:cNvSpPr>
              <a:spLocks noChangeShapeType="1"/>
            </p:cNvSpPr>
            <p:nvPr/>
          </p:nvSpPr>
          <p:spPr bwMode="auto">
            <a:xfrm>
              <a:off x="4944" y="1776"/>
              <a:ext cx="0" cy="13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7" name="Line 10"/>
            <p:cNvSpPr>
              <a:spLocks noChangeShapeType="1"/>
            </p:cNvSpPr>
            <p:nvPr/>
          </p:nvSpPr>
          <p:spPr bwMode="auto">
            <a:xfrm>
              <a:off x="3648" y="2016"/>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8" name="Line 11"/>
            <p:cNvSpPr>
              <a:spLocks noChangeShapeType="1"/>
            </p:cNvSpPr>
            <p:nvPr/>
          </p:nvSpPr>
          <p:spPr bwMode="auto">
            <a:xfrm>
              <a:off x="3648" y="2246"/>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9" name="Line 12"/>
            <p:cNvSpPr>
              <a:spLocks noChangeShapeType="1"/>
            </p:cNvSpPr>
            <p:nvPr/>
          </p:nvSpPr>
          <p:spPr bwMode="auto">
            <a:xfrm>
              <a:off x="3648" y="2477"/>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0" name="Line 13"/>
            <p:cNvSpPr>
              <a:spLocks noChangeShapeType="1"/>
            </p:cNvSpPr>
            <p:nvPr/>
          </p:nvSpPr>
          <p:spPr bwMode="auto">
            <a:xfrm>
              <a:off x="3648" y="2707"/>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1" name="Line 14"/>
            <p:cNvSpPr>
              <a:spLocks noChangeShapeType="1"/>
            </p:cNvSpPr>
            <p:nvPr/>
          </p:nvSpPr>
          <p:spPr bwMode="auto">
            <a:xfrm>
              <a:off x="3648" y="2976"/>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2" name="AutoShape 15"/>
            <p:cNvSpPr>
              <a:spLocks noChangeArrowheads="1"/>
            </p:cNvSpPr>
            <p:nvPr/>
          </p:nvSpPr>
          <p:spPr bwMode="auto">
            <a:xfrm flipH="1" flipV="1">
              <a:off x="4032" y="1920"/>
              <a:ext cx="48" cy="529"/>
            </a:xfrm>
            <a:prstGeom prst="flowChartManualInpu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9733" name="AutoShape 16"/>
            <p:cNvSpPr>
              <a:spLocks noChangeArrowheads="1"/>
            </p:cNvSpPr>
            <p:nvPr/>
          </p:nvSpPr>
          <p:spPr bwMode="auto">
            <a:xfrm flipH="1">
              <a:off x="4032" y="2544"/>
              <a:ext cx="48" cy="529"/>
            </a:xfrm>
            <a:prstGeom prst="flowChartManualInpu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9734" name="Object 17"/>
            <p:cNvGraphicFramePr>
              <a:graphicFrameLocks noChangeAspect="1"/>
            </p:cNvGraphicFramePr>
            <p:nvPr/>
          </p:nvGraphicFramePr>
          <p:xfrm>
            <a:off x="3312" y="2400"/>
            <a:ext cx="164" cy="192"/>
          </p:xfrm>
          <a:graphic>
            <a:graphicData uri="http://schemas.openxmlformats.org/presentationml/2006/ole">
              <mc:AlternateContent xmlns:mc="http://schemas.openxmlformats.org/markup-compatibility/2006">
                <mc:Choice xmlns:v="urn:schemas-microsoft-com:vml" Requires="v">
                  <p:oleObj spid="_x0000_s29763" name="公式" r:id="rId3" imgW="152202" imgH="177569" progId="Equation.3">
                    <p:embed/>
                  </p:oleObj>
                </mc:Choice>
                <mc:Fallback>
                  <p:oleObj name="公式" r:id="rId3" imgW="152202" imgH="177569"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 y="2400"/>
                          <a:ext cx="16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35" name="Object 18"/>
            <p:cNvGraphicFramePr>
              <a:graphicFrameLocks noChangeAspect="1"/>
            </p:cNvGraphicFramePr>
            <p:nvPr/>
          </p:nvGraphicFramePr>
          <p:xfrm>
            <a:off x="3960" y="3096"/>
            <a:ext cx="168" cy="168"/>
          </p:xfrm>
          <a:graphic>
            <a:graphicData uri="http://schemas.openxmlformats.org/presentationml/2006/ole">
              <mc:AlternateContent xmlns:mc="http://schemas.openxmlformats.org/markup-compatibility/2006">
                <mc:Choice xmlns:v="urn:schemas-microsoft-com:vml" Requires="v">
                  <p:oleObj spid="_x0000_s29764" name="Equation" r:id="rId5" imgW="266353" imgH="266353" progId="Equation.3">
                    <p:embed/>
                  </p:oleObj>
                </mc:Choice>
                <mc:Fallback>
                  <p:oleObj name="Equation" r:id="rId5" imgW="266353" imgH="266353"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0" y="3096"/>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36" name="Object 19"/>
            <p:cNvGraphicFramePr>
              <a:graphicFrameLocks noChangeAspect="1"/>
            </p:cNvGraphicFramePr>
            <p:nvPr/>
          </p:nvGraphicFramePr>
          <p:xfrm>
            <a:off x="3966" y="1758"/>
            <a:ext cx="162" cy="162"/>
          </p:xfrm>
          <a:graphic>
            <a:graphicData uri="http://schemas.openxmlformats.org/presentationml/2006/ole">
              <mc:AlternateContent xmlns:mc="http://schemas.openxmlformats.org/markup-compatibility/2006">
                <mc:Choice xmlns:v="urn:schemas-microsoft-com:vml" Requires="v">
                  <p:oleObj spid="_x0000_s29765" name="Equation" r:id="rId7" imgW="266353" imgH="266353" progId="Equation.3">
                    <p:embed/>
                  </p:oleObj>
                </mc:Choice>
                <mc:Fallback>
                  <p:oleObj name="Equation" r:id="rId7" imgW="266353" imgH="266353"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6" y="1758"/>
                          <a:ext cx="162"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7" name="Line 20"/>
            <p:cNvSpPr>
              <a:spLocks noChangeShapeType="1"/>
            </p:cNvSpPr>
            <p:nvPr/>
          </p:nvSpPr>
          <p:spPr bwMode="auto">
            <a:xfrm flipV="1">
              <a:off x="4176" y="259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8" name="Line 21"/>
            <p:cNvSpPr>
              <a:spLocks noChangeShapeType="1"/>
            </p:cNvSpPr>
            <p:nvPr/>
          </p:nvSpPr>
          <p:spPr bwMode="auto">
            <a:xfrm>
              <a:off x="4176" y="211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9" name="Line 22"/>
            <p:cNvSpPr>
              <a:spLocks noChangeShapeType="1"/>
            </p:cNvSpPr>
            <p:nvPr/>
          </p:nvSpPr>
          <p:spPr bwMode="auto">
            <a:xfrm flipV="1">
              <a:off x="4032" y="2208"/>
              <a:ext cx="91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0" name="Line 23"/>
            <p:cNvSpPr>
              <a:spLocks noChangeShapeType="1"/>
            </p:cNvSpPr>
            <p:nvPr/>
          </p:nvSpPr>
          <p:spPr bwMode="auto">
            <a:xfrm>
              <a:off x="4032" y="2496"/>
              <a:ext cx="91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1" name="Line 24"/>
            <p:cNvSpPr>
              <a:spLocks noChangeShapeType="1"/>
            </p:cNvSpPr>
            <p:nvPr/>
          </p:nvSpPr>
          <p:spPr bwMode="auto">
            <a:xfrm>
              <a:off x="3552" y="1920"/>
              <a:ext cx="0" cy="1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2" name="Line 25"/>
            <p:cNvSpPr>
              <a:spLocks noChangeShapeType="1"/>
            </p:cNvSpPr>
            <p:nvPr/>
          </p:nvSpPr>
          <p:spPr bwMode="auto">
            <a:xfrm>
              <a:off x="4080" y="2400"/>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3" name="Line 26"/>
            <p:cNvSpPr>
              <a:spLocks noChangeShapeType="1"/>
            </p:cNvSpPr>
            <p:nvPr/>
          </p:nvSpPr>
          <p:spPr bwMode="auto">
            <a:xfrm>
              <a:off x="4080" y="259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4" name="Text Box 27"/>
            <p:cNvSpPr txBox="1">
              <a:spLocks noChangeArrowheads="1"/>
            </p:cNvSpPr>
            <p:nvPr/>
          </p:nvSpPr>
          <p:spPr bwMode="auto">
            <a:xfrm>
              <a:off x="4172" y="215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000" i="1">
                  <a:ea typeface="宋体" panose="02010600030101010101" pitchFamily="2" charset="-122"/>
                </a:rPr>
                <a:t>a</a:t>
              </a:r>
            </a:p>
          </p:txBody>
        </p:sp>
        <p:sp>
          <p:nvSpPr>
            <p:cNvPr id="29745" name="Line 28"/>
            <p:cNvSpPr>
              <a:spLocks noChangeShapeType="1"/>
            </p:cNvSpPr>
            <p:nvPr/>
          </p:nvSpPr>
          <p:spPr bwMode="auto">
            <a:xfrm>
              <a:off x="4272" y="2496"/>
              <a:ext cx="24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6" name="Line 29"/>
            <p:cNvSpPr>
              <a:spLocks noChangeShapeType="1"/>
            </p:cNvSpPr>
            <p:nvPr/>
          </p:nvSpPr>
          <p:spPr bwMode="auto">
            <a:xfrm flipV="1">
              <a:off x="4656" y="2304"/>
              <a:ext cx="192" cy="96"/>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7" name="Line 30"/>
            <p:cNvSpPr>
              <a:spLocks noChangeShapeType="1"/>
            </p:cNvSpPr>
            <p:nvPr/>
          </p:nvSpPr>
          <p:spPr bwMode="auto">
            <a:xfrm rot="-1112878">
              <a:off x="4637" y="2496"/>
              <a:ext cx="144" cy="144"/>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48" name="Object 31"/>
            <p:cNvGraphicFramePr>
              <a:graphicFrameLocks noChangeAspect="1"/>
            </p:cNvGraphicFramePr>
            <p:nvPr/>
          </p:nvGraphicFramePr>
          <p:xfrm>
            <a:off x="4416" y="2352"/>
            <a:ext cx="159" cy="184"/>
          </p:xfrm>
          <a:graphic>
            <a:graphicData uri="http://schemas.openxmlformats.org/presentationml/2006/ole">
              <mc:AlternateContent xmlns:mc="http://schemas.openxmlformats.org/markup-compatibility/2006">
                <mc:Choice xmlns:v="urn:schemas-microsoft-com:vml" Requires="v">
                  <p:oleObj spid="_x0000_s29766" name="Equation" r:id="rId9" imgW="241195" imgH="279279" progId="Equation.3">
                    <p:embed/>
                  </p:oleObj>
                </mc:Choice>
                <mc:Fallback>
                  <p:oleObj name="Equation" r:id="rId9" imgW="241195" imgH="279279"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6" y="2352"/>
                          <a:ext cx="159"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49" name="Arc 32"/>
            <p:cNvSpPr>
              <a:spLocks/>
            </p:cNvSpPr>
            <p:nvPr/>
          </p:nvSpPr>
          <p:spPr bwMode="auto">
            <a:xfrm>
              <a:off x="4368" y="2400"/>
              <a:ext cx="48"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50" name="Object 33"/>
            <p:cNvGraphicFramePr>
              <a:graphicFrameLocks noChangeAspect="1"/>
            </p:cNvGraphicFramePr>
            <p:nvPr/>
          </p:nvGraphicFramePr>
          <p:xfrm>
            <a:off x="4560" y="2160"/>
            <a:ext cx="160" cy="184"/>
          </p:xfrm>
          <a:graphic>
            <a:graphicData uri="http://schemas.openxmlformats.org/presentationml/2006/ole">
              <mc:AlternateContent xmlns:mc="http://schemas.openxmlformats.org/markup-compatibility/2006">
                <mc:Choice xmlns:v="urn:schemas-microsoft-com:vml" Requires="v">
                  <p:oleObj spid="_x0000_s29767" name="Equation" r:id="rId11" imgW="241195" imgH="279279" progId="Equation.3">
                    <p:embed/>
                  </p:oleObj>
                </mc:Choice>
                <mc:Fallback>
                  <p:oleObj name="Equation" r:id="rId11" imgW="241195" imgH="279279"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0" y="2160"/>
                          <a:ext cx="16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51" name="Line 34"/>
            <p:cNvSpPr>
              <a:spLocks noChangeShapeType="1"/>
            </p:cNvSpPr>
            <p:nvPr/>
          </p:nvSpPr>
          <p:spPr bwMode="auto">
            <a:xfrm>
              <a:off x="4944" y="2496"/>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752" name="Object 35"/>
            <p:cNvGraphicFramePr>
              <a:graphicFrameLocks noChangeAspect="1"/>
            </p:cNvGraphicFramePr>
            <p:nvPr/>
          </p:nvGraphicFramePr>
          <p:xfrm>
            <a:off x="5472" y="2544"/>
            <a:ext cx="144" cy="176"/>
          </p:xfrm>
          <a:graphic>
            <a:graphicData uri="http://schemas.openxmlformats.org/presentationml/2006/ole">
              <mc:AlternateContent xmlns:mc="http://schemas.openxmlformats.org/markup-compatibility/2006">
                <mc:Choice xmlns:v="urn:schemas-microsoft-com:vml" Requires="v">
                  <p:oleObj spid="_x0000_s29768" name="Equation" r:id="rId13" imgW="228600" imgH="279400" progId="Equation.3">
                    <p:embed/>
                  </p:oleObj>
                </mc:Choice>
                <mc:Fallback>
                  <p:oleObj name="Equation" r:id="rId13" imgW="228600" imgH="279400"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72" y="2544"/>
                          <a:ext cx="144"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53" name="Line 36"/>
            <p:cNvSpPr>
              <a:spLocks noChangeShapeType="1"/>
            </p:cNvSpPr>
            <p:nvPr/>
          </p:nvSpPr>
          <p:spPr bwMode="auto">
            <a:xfrm flipV="1">
              <a:off x="4416" y="1920"/>
              <a:ext cx="33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54" name="Line 37"/>
            <p:cNvSpPr>
              <a:spLocks noChangeShapeType="1"/>
            </p:cNvSpPr>
            <p:nvPr/>
          </p:nvSpPr>
          <p:spPr bwMode="auto">
            <a:xfrm>
              <a:off x="4416" y="2064"/>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55" name="Line 38"/>
            <p:cNvSpPr>
              <a:spLocks noChangeShapeType="1"/>
            </p:cNvSpPr>
            <p:nvPr/>
          </p:nvSpPr>
          <p:spPr bwMode="auto">
            <a:xfrm flipV="1">
              <a:off x="4416" y="187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756" name="Object 39"/>
            <p:cNvGraphicFramePr>
              <a:graphicFrameLocks noChangeAspect="1"/>
            </p:cNvGraphicFramePr>
            <p:nvPr/>
          </p:nvGraphicFramePr>
          <p:xfrm>
            <a:off x="4608" y="1824"/>
            <a:ext cx="117" cy="136"/>
          </p:xfrm>
          <a:graphic>
            <a:graphicData uri="http://schemas.openxmlformats.org/presentationml/2006/ole">
              <mc:AlternateContent xmlns:mc="http://schemas.openxmlformats.org/markup-compatibility/2006">
                <mc:Choice xmlns:v="urn:schemas-microsoft-com:vml" Requires="v">
                  <p:oleObj spid="_x0000_s29769" name="Equation" r:id="rId15" imgW="241195" imgH="279279" progId="Equation.3">
                    <p:embed/>
                  </p:oleObj>
                </mc:Choice>
                <mc:Fallback>
                  <p:oleObj name="Equation" r:id="rId15" imgW="241195" imgH="279279" progId="Equation.3">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8" y="1824"/>
                          <a:ext cx="117"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57" name="Object 40"/>
            <p:cNvGraphicFramePr>
              <a:graphicFrameLocks noChangeAspect="1"/>
            </p:cNvGraphicFramePr>
            <p:nvPr/>
          </p:nvGraphicFramePr>
          <p:xfrm>
            <a:off x="4340" y="1680"/>
            <a:ext cx="172" cy="185"/>
          </p:xfrm>
          <a:graphic>
            <a:graphicData uri="http://schemas.openxmlformats.org/presentationml/2006/ole">
              <mc:AlternateContent xmlns:mc="http://schemas.openxmlformats.org/markup-compatibility/2006">
                <mc:Choice xmlns:v="urn:schemas-microsoft-com:vml" Requires="v">
                  <p:oleObj spid="_x0000_s29770" name="Equation" r:id="rId16" imgW="355446" imgH="380835" progId="Equation.3">
                    <p:embed/>
                  </p:oleObj>
                </mc:Choice>
                <mc:Fallback>
                  <p:oleObj name="Equation" r:id="rId16" imgW="355446" imgH="380835" progId="Equation.3">
                    <p:embed/>
                    <p:pic>
                      <p:nvPicPr>
                        <p:cNvPr id="0" name="Object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40" y="1680"/>
                          <a:ext cx="172"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58" name="Object 41"/>
            <p:cNvGraphicFramePr>
              <a:graphicFrameLocks noChangeAspect="1"/>
            </p:cNvGraphicFramePr>
            <p:nvPr/>
          </p:nvGraphicFramePr>
          <p:xfrm>
            <a:off x="3456" y="1704"/>
            <a:ext cx="192" cy="168"/>
          </p:xfrm>
          <a:graphic>
            <a:graphicData uri="http://schemas.openxmlformats.org/presentationml/2006/ole">
              <mc:AlternateContent xmlns:mc="http://schemas.openxmlformats.org/markup-compatibility/2006">
                <mc:Choice xmlns:v="urn:schemas-microsoft-com:vml" Requires="v">
                  <p:oleObj spid="_x0000_s29771" name="Equation" r:id="rId18" imgW="304536" imgH="266469" progId="Equation.3">
                    <p:embed/>
                  </p:oleObj>
                </mc:Choice>
                <mc:Fallback>
                  <p:oleObj name="Equation" r:id="rId18" imgW="304536" imgH="266469" progId="Equation.3">
                    <p:embed/>
                    <p:pic>
                      <p:nvPicPr>
                        <p:cNvPr id="0" name="Object 4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56" y="1704"/>
                          <a:ext cx="192"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59" name="Object 42"/>
            <p:cNvGraphicFramePr>
              <a:graphicFrameLocks noChangeAspect="1"/>
            </p:cNvGraphicFramePr>
            <p:nvPr/>
          </p:nvGraphicFramePr>
          <p:xfrm>
            <a:off x="4872" y="3184"/>
            <a:ext cx="168" cy="176"/>
          </p:xfrm>
          <a:graphic>
            <a:graphicData uri="http://schemas.openxmlformats.org/presentationml/2006/ole">
              <mc:AlternateContent xmlns:mc="http://schemas.openxmlformats.org/markup-compatibility/2006">
                <mc:Choice xmlns:v="urn:schemas-microsoft-com:vml" Requires="v">
                  <p:oleObj spid="_x0000_s29772" name="Equation" r:id="rId20" imgW="266584" imgH="279279" progId="Equation.3">
                    <p:embed/>
                  </p:oleObj>
                </mc:Choice>
                <mc:Fallback>
                  <p:oleObj name="Equation" r:id="rId20" imgW="266584" imgH="279279" progId="Equation.3">
                    <p:embed/>
                    <p:pic>
                      <p:nvPicPr>
                        <p:cNvPr id="0" name="Object 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72" y="3184"/>
                          <a:ext cx="168"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60" name="Object 43"/>
            <p:cNvGraphicFramePr>
              <a:graphicFrameLocks noChangeAspect="1"/>
            </p:cNvGraphicFramePr>
            <p:nvPr/>
          </p:nvGraphicFramePr>
          <p:xfrm>
            <a:off x="4848" y="1536"/>
            <a:ext cx="176" cy="168"/>
          </p:xfrm>
          <a:graphic>
            <a:graphicData uri="http://schemas.openxmlformats.org/presentationml/2006/ole">
              <mc:AlternateContent xmlns:mc="http://schemas.openxmlformats.org/markup-compatibility/2006">
                <mc:Choice xmlns:v="urn:schemas-microsoft-com:vml" Requires="v">
                  <p:oleObj spid="_x0000_s29773" name="Equation" r:id="rId22" imgW="279279" imgH="266584" progId="Equation.3">
                    <p:embed/>
                  </p:oleObj>
                </mc:Choice>
                <mc:Fallback>
                  <p:oleObj name="Equation" r:id="rId22" imgW="279279" imgH="266584" progId="Equation.3">
                    <p:embed/>
                    <p:pic>
                      <p:nvPicPr>
                        <p:cNvPr id="0" name="Object 4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48" y="1536"/>
                          <a:ext cx="176"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5148" name="Group 44"/>
          <p:cNvGrpSpPr>
            <a:grpSpLocks/>
          </p:cNvGrpSpPr>
          <p:nvPr/>
        </p:nvGrpSpPr>
        <p:grpSpPr bwMode="auto">
          <a:xfrm>
            <a:off x="2209800" y="2997200"/>
            <a:ext cx="3467100" cy="457200"/>
            <a:chOff x="432" y="1728"/>
            <a:chExt cx="2184" cy="288"/>
          </a:xfrm>
        </p:grpSpPr>
        <p:sp>
          <p:nvSpPr>
            <p:cNvPr id="29723" name="Text Box 45"/>
            <p:cNvSpPr txBox="1">
              <a:spLocks noChangeArrowheads="1"/>
            </p:cNvSpPr>
            <p:nvPr/>
          </p:nvSpPr>
          <p:spPr bwMode="auto">
            <a:xfrm>
              <a:off x="432" y="1728"/>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坐标的不确定度：</a:t>
              </a:r>
            </a:p>
          </p:txBody>
        </p:sp>
        <p:graphicFrame>
          <p:nvGraphicFramePr>
            <p:cNvPr id="29724" name="Object 46"/>
            <p:cNvGraphicFramePr>
              <a:graphicFrameLocks noChangeAspect="1"/>
            </p:cNvGraphicFramePr>
            <p:nvPr/>
          </p:nvGraphicFramePr>
          <p:xfrm>
            <a:off x="2064" y="1792"/>
            <a:ext cx="552" cy="176"/>
          </p:xfrm>
          <a:graphic>
            <a:graphicData uri="http://schemas.openxmlformats.org/presentationml/2006/ole">
              <mc:AlternateContent xmlns:mc="http://schemas.openxmlformats.org/markup-compatibility/2006">
                <mc:Choice xmlns:v="urn:schemas-microsoft-com:vml" Requires="v">
                  <p:oleObj spid="_x0000_s29774" name="Equation" r:id="rId24" imgW="876300" imgH="279400" progId="Equation.3">
                    <p:embed/>
                  </p:oleObj>
                </mc:Choice>
                <mc:Fallback>
                  <p:oleObj name="Equation" r:id="rId24" imgW="876300" imgH="279400" progId="Equation.3">
                    <p:embed/>
                    <p:pic>
                      <p:nvPicPr>
                        <p:cNvPr id="0" name="Object 4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64" y="1792"/>
                          <a:ext cx="552"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5151" name="Group 47"/>
          <p:cNvGrpSpPr>
            <a:grpSpLocks/>
          </p:cNvGrpSpPr>
          <p:nvPr/>
        </p:nvGrpSpPr>
        <p:grpSpPr bwMode="auto">
          <a:xfrm>
            <a:off x="2270125" y="3433763"/>
            <a:ext cx="4497388" cy="930275"/>
            <a:chOff x="470" y="1907"/>
            <a:chExt cx="2833" cy="586"/>
          </a:xfrm>
        </p:grpSpPr>
        <p:sp>
          <p:nvSpPr>
            <p:cNvPr id="29719" name="Text Box 48"/>
            <p:cNvSpPr txBox="1">
              <a:spLocks noChangeArrowheads="1"/>
            </p:cNvSpPr>
            <p:nvPr/>
          </p:nvSpPr>
          <p:spPr bwMode="auto">
            <a:xfrm>
              <a:off x="470" y="1907"/>
              <a:ext cx="19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latin typeface="楷体_GB2312" pitchFamily="49" charset="-122"/>
                </a:rPr>
                <a:t>X</a:t>
              </a:r>
              <a:r>
                <a:rPr lang="zh-CN" altLang="en-US">
                  <a:latin typeface="楷体_GB2312" pitchFamily="49" charset="-122"/>
                </a:rPr>
                <a:t>方向动量不确定度：</a:t>
              </a:r>
            </a:p>
          </p:txBody>
        </p:sp>
        <p:grpSp>
          <p:nvGrpSpPr>
            <p:cNvPr id="29720" name="Group 49"/>
            <p:cNvGrpSpPr>
              <a:grpSpLocks/>
            </p:cNvGrpSpPr>
            <p:nvPr/>
          </p:nvGrpSpPr>
          <p:grpSpPr bwMode="auto">
            <a:xfrm>
              <a:off x="480" y="2205"/>
              <a:ext cx="2823" cy="288"/>
              <a:chOff x="576" y="2349"/>
              <a:chExt cx="2823" cy="288"/>
            </a:xfrm>
          </p:grpSpPr>
          <p:graphicFrame>
            <p:nvGraphicFramePr>
              <p:cNvPr id="29721" name="Object 50"/>
              <p:cNvGraphicFramePr>
                <a:graphicFrameLocks noChangeAspect="1"/>
              </p:cNvGraphicFramePr>
              <p:nvPr/>
            </p:nvGraphicFramePr>
            <p:xfrm>
              <a:off x="576" y="2349"/>
              <a:ext cx="1064" cy="240"/>
            </p:xfrm>
            <a:graphic>
              <a:graphicData uri="http://schemas.openxmlformats.org/presentationml/2006/ole">
                <mc:AlternateContent xmlns:mc="http://schemas.openxmlformats.org/markup-compatibility/2006">
                  <mc:Choice xmlns:v="urn:schemas-microsoft-com:vml" Requires="v">
                    <p:oleObj spid="_x0000_s29775" name="Equation" r:id="rId26" imgW="1688367" imgH="380835" progId="Equation.3">
                      <p:embed/>
                    </p:oleObj>
                  </mc:Choice>
                  <mc:Fallback>
                    <p:oleObj name="Equation" r:id="rId26" imgW="1688367" imgH="380835" progId="Equation.3">
                      <p:embed/>
                      <p:pic>
                        <p:nvPicPr>
                          <p:cNvPr id="0" name="Object 5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76" y="2349"/>
                            <a:ext cx="106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2" name="Text Box 51"/>
              <p:cNvSpPr txBox="1">
                <a:spLocks noChangeArrowheads="1"/>
              </p:cNvSpPr>
              <p:nvPr/>
            </p:nvSpPr>
            <p:spPr bwMode="auto">
              <a:xfrm>
                <a:off x="1546" y="2349"/>
                <a:ext cx="18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a:t>
                </a:r>
                <a:r>
                  <a:rPr lang="zh-CN" altLang="en-US"/>
                  <a:t>对一级衍射图样）</a:t>
                </a:r>
              </a:p>
            </p:txBody>
          </p:sp>
        </p:grpSp>
      </p:grpSp>
      <p:graphicFrame>
        <p:nvGraphicFramePr>
          <p:cNvPr id="175156" name="Object 52"/>
          <p:cNvGraphicFramePr>
            <a:graphicFrameLocks noChangeAspect="1"/>
          </p:cNvGraphicFramePr>
          <p:nvPr/>
        </p:nvGraphicFramePr>
        <p:xfrm>
          <a:off x="2514600" y="4411663"/>
          <a:ext cx="3048000" cy="381000"/>
        </p:xfrm>
        <a:graphic>
          <a:graphicData uri="http://schemas.openxmlformats.org/presentationml/2006/ole">
            <mc:AlternateContent xmlns:mc="http://schemas.openxmlformats.org/markup-compatibility/2006">
              <mc:Choice xmlns:v="urn:schemas-microsoft-com:vml" Requires="v">
                <p:oleObj spid="_x0000_s29776" name="Equation" r:id="rId28" imgW="3048000" imgH="381000" progId="Equation.3">
                  <p:embed/>
                </p:oleObj>
              </mc:Choice>
              <mc:Fallback>
                <p:oleObj name="Equation" r:id="rId28" imgW="3048000" imgH="381000" progId="Equation.3">
                  <p:embed/>
                  <p:pic>
                    <p:nvPicPr>
                      <p:cNvPr id="0" name="Object 5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514600" y="4411663"/>
                        <a:ext cx="3048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5157" name="Group 53"/>
          <p:cNvGrpSpPr>
            <a:grpSpLocks/>
          </p:cNvGrpSpPr>
          <p:nvPr/>
        </p:nvGrpSpPr>
        <p:grpSpPr bwMode="auto">
          <a:xfrm>
            <a:off x="2286000" y="4792663"/>
            <a:ext cx="5705475" cy="787400"/>
            <a:chOff x="480" y="2880"/>
            <a:chExt cx="3594" cy="496"/>
          </a:xfrm>
        </p:grpSpPr>
        <p:grpSp>
          <p:nvGrpSpPr>
            <p:cNvPr id="29713" name="Group 54"/>
            <p:cNvGrpSpPr>
              <a:grpSpLocks/>
            </p:cNvGrpSpPr>
            <p:nvPr/>
          </p:nvGrpSpPr>
          <p:grpSpPr bwMode="auto">
            <a:xfrm>
              <a:off x="480" y="2880"/>
              <a:ext cx="1978" cy="496"/>
              <a:chOff x="518" y="3072"/>
              <a:chExt cx="1978" cy="496"/>
            </a:xfrm>
          </p:grpSpPr>
          <p:sp>
            <p:nvSpPr>
              <p:cNvPr id="29717" name="Text Box 55"/>
              <p:cNvSpPr txBox="1">
                <a:spLocks noChangeArrowheads="1"/>
              </p:cNvSpPr>
              <p:nvPr/>
            </p:nvSpPr>
            <p:spPr bwMode="auto">
              <a:xfrm>
                <a:off x="518" y="3168"/>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又有：</a:t>
                </a:r>
              </a:p>
            </p:txBody>
          </p:sp>
          <p:graphicFrame>
            <p:nvGraphicFramePr>
              <p:cNvPr id="29718" name="Object 56"/>
              <p:cNvGraphicFramePr>
                <a:graphicFrameLocks noChangeAspect="1"/>
              </p:cNvGraphicFramePr>
              <p:nvPr/>
            </p:nvGraphicFramePr>
            <p:xfrm>
              <a:off x="1104" y="3072"/>
              <a:ext cx="1392" cy="496"/>
            </p:xfrm>
            <a:graphic>
              <a:graphicData uri="http://schemas.openxmlformats.org/presentationml/2006/ole">
                <mc:AlternateContent xmlns:mc="http://schemas.openxmlformats.org/markup-compatibility/2006">
                  <mc:Choice xmlns:v="urn:schemas-microsoft-com:vml" Requires="v">
                    <p:oleObj spid="_x0000_s29777" name="Equation" r:id="rId30" imgW="2209800" imgH="787400" progId="Equation.3">
                      <p:embed/>
                    </p:oleObj>
                  </mc:Choice>
                  <mc:Fallback>
                    <p:oleObj name="Equation" r:id="rId30" imgW="2209800" imgH="787400" progId="Equation.3">
                      <p:embed/>
                      <p:pic>
                        <p:nvPicPr>
                          <p:cNvPr id="0" name="Object 5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104" y="3072"/>
                            <a:ext cx="1392" cy="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714" name="Group 57"/>
            <p:cNvGrpSpPr>
              <a:grpSpLocks/>
            </p:cNvGrpSpPr>
            <p:nvPr/>
          </p:nvGrpSpPr>
          <p:grpSpPr bwMode="auto">
            <a:xfrm>
              <a:off x="2640" y="2976"/>
              <a:ext cx="1434" cy="288"/>
              <a:chOff x="2678" y="3181"/>
              <a:chExt cx="1434" cy="288"/>
            </a:xfrm>
          </p:grpSpPr>
          <p:sp>
            <p:nvSpPr>
              <p:cNvPr id="29715" name="Text Box 58"/>
              <p:cNvSpPr txBox="1">
                <a:spLocks noChangeArrowheads="1"/>
              </p:cNvSpPr>
              <p:nvPr/>
            </p:nvSpPr>
            <p:spPr bwMode="auto">
              <a:xfrm>
                <a:off x="2678" y="3181"/>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于是：</a:t>
                </a:r>
              </a:p>
            </p:txBody>
          </p:sp>
          <p:graphicFrame>
            <p:nvGraphicFramePr>
              <p:cNvPr id="29716" name="Object 59"/>
              <p:cNvGraphicFramePr>
                <a:graphicFrameLocks noChangeAspect="1"/>
              </p:cNvGraphicFramePr>
              <p:nvPr/>
            </p:nvGraphicFramePr>
            <p:xfrm>
              <a:off x="3264" y="3216"/>
              <a:ext cx="848" cy="240"/>
            </p:xfrm>
            <a:graphic>
              <a:graphicData uri="http://schemas.openxmlformats.org/presentationml/2006/ole">
                <mc:AlternateContent xmlns:mc="http://schemas.openxmlformats.org/markup-compatibility/2006">
                  <mc:Choice xmlns:v="urn:schemas-microsoft-com:vml" Requires="v">
                    <p:oleObj spid="_x0000_s29778" name="Equation" r:id="rId32" imgW="1346200" imgH="381000" progId="Equation.3">
                      <p:embed/>
                    </p:oleObj>
                  </mc:Choice>
                  <mc:Fallback>
                    <p:oleObj name="Equation" r:id="rId32" imgW="1346200" imgH="381000" progId="Equation.3">
                      <p:embed/>
                      <p:pic>
                        <p:nvPicPr>
                          <p:cNvPr id="0" name="Object 5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264" y="3216"/>
                            <a:ext cx="84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75164" name="Group 60"/>
          <p:cNvGrpSpPr>
            <a:grpSpLocks/>
          </p:cNvGrpSpPr>
          <p:nvPr/>
        </p:nvGrpSpPr>
        <p:grpSpPr bwMode="auto">
          <a:xfrm>
            <a:off x="2286000" y="5491163"/>
            <a:ext cx="6775450" cy="962025"/>
            <a:chOff x="480" y="3347"/>
            <a:chExt cx="4268" cy="606"/>
          </a:xfrm>
        </p:grpSpPr>
        <p:grpSp>
          <p:nvGrpSpPr>
            <p:cNvPr id="29707" name="Group 61"/>
            <p:cNvGrpSpPr>
              <a:grpSpLocks/>
            </p:cNvGrpSpPr>
            <p:nvPr/>
          </p:nvGrpSpPr>
          <p:grpSpPr bwMode="auto">
            <a:xfrm>
              <a:off x="480" y="3347"/>
              <a:ext cx="4268" cy="288"/>
              <a:chOff x="480" y="3539"/>
              <a:chExt cx="4268" cy="288"/>
            </a:xfrm>
          </p:grpSpPr>
          <p:sp>
            <p:nvSpPr>
              <p:cNvPr id="29711" name="Text Box 62"/>
              <p:cNvSpPr txBox="1">
                <a:spLocks noChangeArrowheads="1"/>
              </p:cNvSpPr>
              <p:nvPr/>
            </p:nvSpPr>
            <p:spPr bwMode="auto">
              <a:xfrm>
                <a:off x="480" y="3539"/>
                <a:ext cx="4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楷体_GB2312" pitchFamily="49" charset="-122"/>
                  </a:rPr>
                  <a:t>考虑到次级衍射的     的不确定量更大，因此：</a:t>
                </a:r>
              </a:p>
            </p:txBody>
          </p:sp>
          <p:graphicFrame>
            <p:nvGraphicFramePr>
              <p:cNvPr id="29712" name="Object 63"/>
              <p:cNvGraphicFramePr>
                <a:graphicFrameLocks noChangeAspect="1"/>
              </p:cNvGraphicFramePr>
              <p:nvPr/>
            </p:nvGraphicFramePr>
            <p:xfrm>
              <a:off x="2112" y="3552"/>
              <a:ext cx="224" cy="240"/>
            </p:xfrm>
            <a:graphic>
              <a:graphicData uri="http://schemas.openxmlformats.org/presentationml/2006/ole">
                <mc:AlternateContent xmlns:mc="http://schemas.openxmlformats.org/markup-compatibility/2006">
                  <mc:Choice xmlns:v="urn:schemas-microsoft-com:vml" Requires="v">
                    <p:oleObj spid="_x0000_s29779" name="Equation" r:id="rId34" imgW="355446" imgH="380835" progId="Equation.3">
                      <p:embed/>
                    </p:oleObj>
                  </mc:Choice>
                  <mc:Fallback>
                    <p:oleObj name="Equation" r:id="rId34" imgW="355446" imgH="380835" progId="Equation.3">
                      <p:embed/>
                      <p:pic>
                        <p:nvPicPr>
                          <p:cNvPr id="0" name="Object 6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12" y="3552"/>
                            <a:ext cx="22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708" name="Group 64"/>
            <p:cNvGrpSpPr>
              <a:grpSpLocks/>
            </p:cNvGrpSpPr>
            <p:nvPr/>
          </p:nvGrpSpPr>
          <p:grpSpPr bwMode="auto">
            <a:xfrm>
              <a:off x="1104" y="3665"/>
              <a:ext cx="2942" cy="288"/>
              <a:chOff x="1104" y="3665"/>
              <a:chExt cx="2942" cy="288"/>
            </a:xfrm>
          </p:grpSpPr>
          <p:graphicFrame>
            <p:nvGraphicFramePr>
              <p:cNvPr id="29709" name="Object 65"/>
              <p:cNvGraphicFramePr>
                <a:graphicFrameLocks noChangeAspect="1"/>
              </p:cNvGraphicFramePr>
              <p:nvPr/>
            </p:nvGraphicFramePr>
            <p:xfrm>
              <a:off x="1104" y="3665"/>
              <a:ext cx="960" cy="273"/>
            </p:xfrm>
            <a:graphic>
              <a:graphicData uri="http://schemas.openxmlformats.org/presentationml/2006/ole">
                <mc:AlternateContent xmlns:mc="http://schemas.openxmlformats.org/markup-compatibility/2006">
                  <mc:Choice xmlns:v="urn:schemas-microsoft-com:vml" Requires="v">
                    <p:oleObj spid="_x0000_s29780" name="Equation" r:id="rId35" imgW="1181021" imgH="314280" progId="Equation.3">
                      <p:embed/>
                    </p:oleObj>
                  </mc:Choice>
                  <mc:Fallback>
                    <p:oleObj name="Equation" r:id="rId35" imgW="1181021" imgH="314280" progId="Equation.3">
                      <p:embed/>
                      <p:pic>
                        <p:nvPicPr>
                          <p:cNvPr id="0" name="Object 6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104" y="3665"/>
                            <a:ext cx="960" cy="273"/>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0" name="Text Box 66"/>
              <p:cNvSpPr txBox="1">
                <a:spLocks noChangeArrowheads="1"/>
              </p:cNvSpPr>
              <p:nvPr/>
            </p:nvSpPr>
            <p:spPr bwMode="auto">
              <a:xfrm>
                <a:off x="2772" y="3665"/>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accent2"/>
                    </a:solidFill>
                  </a:rPr>
                  <a:t>不确定关系式</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dissolve">
                                      <p:cBhvr>
                                        <p:cTn id="7" dur="500"/>
                                        <p:tgtEl>
                                          <p:spTgt spid="175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5107"/>
                                        </p:tgtEl>
                                        <p:attrNameLst>
                                          <p:attrName>style.visibility</p:attrName>
                                        </p:attrNameLst>
                                      </p:cBhvr>
                                      <p:to>
                                        <p:strVal val="visible"/>
                                      </p:to>
                                    </p:set>
                                    <p:animEffect transition="in" filter="dissolve">
                                      <p:cBhvr>
                                        <p:cTn id="12" dur="500"/>
                                        <p:tgtEl>
                                          <p:spTgt spid="175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5110"/>
                                        </p:tgtEl>
                                        <p:attrNameLst>
                                          <p:attrName>style.visibility</p:attrName>
                                        </p:attrNameLst>
                                      </p:cBhvr>
                                      <p:to>
                                        <p:strVal val="visible"/>
                                      </p:to>
                                    </p:set>
                                    <p:animEffect transition="in" filter="dissolve">
                                      <p:cBhvr>
                                        <p:cTn id="17" dur="500"/>
                                        <p:tgtEl>
                                          <p:spTgt spid="175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5111"/>
                                        </p:tgtEl>
                                        <p:attrNameLst>
                                          <p:attrName>style.visibility</p:attrName>
                                        </p:attrNameLst>
                                      </p:cBhvr>
                                      <p:to>
                                        <p:strVal val="visible"/>
                                      </p:to>
                                    </p:set>
                                    <p:animEffect transition="in" filter="dissolve">
                                      <p:cBhvr>
                                        <p:cTn id="22" dur="500"/>
                                        <p:tgtEl>
                                          <p:spTgt spid="1751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5148"/>
                                        </p:tgtEl>
                                        <p:attrNameLst>
                                          <p:attrName>style.visibility</p:attrName>
                                        </p:attrNameLst>
                                      </p:cBhvr>
                                      <p:to>
                                        <p:strVal val="visible"/>
                                      </p:to>
                                    </p:set>
                                    <p:animEffect transition="in" filter="dissolve">
                                      <p:cBhvr>
                                        <p:cTn id="27" dur="500"/>
                                        <p:tgtEl>
                                          <p:spTgt spid="1751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75151"/>
                                        </p:tgtEl>
                                        <p:attrNameLst>
                                          <p:attrName>style.visibility</p:attrName>
                                        </p:attrNameLst>
                                      </p:cBhvr>
                                      <p:to>
                                        <p:strVal val="visible"/>
                                      </p:to>
                                    </p:set>
                                    <p:animEffect transition="in" filter="dissolve">
                                      <p:cBhvr>
                                        <p:cTn id="32" dur="500"/>
                                        <p:tgtEl>
                                          <p:spTgt spid="1751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75156"/>
                                        </p:tgtEl>
                                        <p:attrNameLst>
                                          <p:attrName>style.visibility</p:attrName>
                                        </p:attrNameLst>
                                      </p:cBhvr>
                                      <p:to>
                                        <p:strVal val="visible"/>
                                      </p:to>
                                    </p:set>
                                    <p:animEffect transition="in" filter="dissolve">
                                      <p:cBhvr>
                                        <p:cTn id="37" dur="500"/>
                                        <p:tgtEl>
                                          <p:spTgt spid="1751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75157"/>
                                        </p:tgtEl>
                                        <p:attrNameLst>
                                          <p:attrName>style.visibility</p:attrName>
                                        </p:attrNameLst>
                                      </p:cBhvr>
                                      <p:to>
                                        <p:strVal val="visible"/>
                                      </p:to>
                                    </p:set>
                                    <p:animEffect transition="in" filter="dissolve">
                                      <p:cBhvr>
                                        <p:cTn id="42" dur="500"/>
                                        <p:tgtEl>
                                          <p:spTgt spid="1751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75164"/>
                                        </p:tgtEl>
                                        <p:attrNameLst>
                                          <p:attrName>style.visibility</p:attrName>
                                        </p:attrNameLst>
                                      </p:cBhvr>
                                      <p:to>
                                        <p:strVal val="visible"/>
                                      </p:to>
                                    </p:set>
                                    <p:animEffect transition="in" filter="dissolve">
                                      <p:cBhvr>
                                        <p:cTn id="47" dur="500"/>
                                        <p:tgtEl>
                                          <p:spTgt spid="175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1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1828800" y="665163"/>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此关系式不仅适用于电子，也适用于其他微观粒子。</a:t>
            </a:r>
          </a:p>
        </p:txBody>
      </p:sp>
      <p:sp>
        <p:nvSpPr>
          <p:cNvPr id="176131" name="Text Box 3"/>
          <p:cNvSpPr txBox="1">
            <a:spLocks noChangeArrowheads="1"/>
          </p:cNvSpPr>
          <p:nvPr/>
        </p:nvSpPr>
        <p:spPr bwMode="auto">
          <a:xfrm>
            <a:off x="1828800" y="1198563"/>
            <a:ext cx="8305800"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latin typeface="楷体_GB2312" pitchFamily="49" charset="-122"/>
              </a:rPr>
              <a:t>不确定关系表明</a:t>
            </a:r>
            <a:r>
              <a:rPr lang="zh-CN" altLang="en-US">
                <a:latin typeface="楷体_GB2312" pitchFamily="49" charset="-122"/>
              </a:rPr>
              <a:t>∶微观粒子的位置坐标和同一方向上的动量不可能同时具有确定值。这与实际衍射实验结果是一致的。</a:t>
            </a:r>
          </a:p>
          <a:p>
            <a:pPr eaLnBrk="1" hangingPunct="1">
              <a:spcBef>
                <a:spcPct val="50000"/>
              </a:spcBef>
            </a:pPr>
            <a:r>
              <a:rPr lang="zh-CN" altLang="en-US">
                <a:latin typeface="楷体_GB2312" pitchFamily="49" charset="-122"/>
              </a:rPr>
              <a:t>于是，轨道的概念对微观粒子已失去意义，经典力学的规律</a:t>
            </a:r>
          </a:p>
          <a:p>
            <a:pPr eaLnBrk="1" hangingPunct="1">
              <a:spcBef>
                <a:spcPct val="50000"/>
              </a:spcBef>
            </a:pPr>
            <a:r>
              <a:rPr lang="zh-CN" altLang="en-US">
                <a:latin typeface="楷体_GB2312" pitchFamily="49" charset="-122"/>
              </a:rPr>
              <a:t>也不再适用。</a:t>
            </a:r>
          </a:p>
        </p:txBody>
      </p:sp>
      <p:sp>
        <p:nvSpPr>
          <p:cNvPr id="176132" name="Text Box 4"/>
          <p:cNvSpPr txBox="1">
            <a:spLocks noChangeArrowheads="1"/>
          </p:cNvSpPr>
          <p:nvPr/>
        </p:nvSpPr>
        <p:spPr bwMode="auto">
          <a:xfrm>
            <a:off x="1752600" y="3179763"/>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3</a:t>
            </a:r>
            <a:r>
              <a:rPr lang="zh-CN" altLang="en-US">
                <a:ea typeface="宋体" panose="02010600030101010101" pitchFamily="2" charset="-122"/>
              </a:rPr>
              <a:t>、</a:t>
            </a:r>
            <a:r>
              <a:rPr lang="zh-CN" altLang="en-US"/>
              <a:t>准确的不确定关系式</a:t>
            </a:r>
          </a:p>
        </p:txBody>
      </p:sp>
      <p:graphicFrame>
        <p:nvGraphicFramePr>
          <p:cNvPr id="176133" name="Object 5"/>
          <p:cNvGraphicFramePr>
            <a:graphicFrameLocks noChangeAspect="1"/>
          </p:cNvGraphicFramePr>
          <p:nvPr/>
        </p:nvGraphicFramePr>
        <p:xfrm>
          <a:off x="2438400" y="3865563"/>
          <a:ext cx="1422400" cy="723900"/>
        </p:xfrm>
        <a:graphic>
          <a:graphicData uri="http://schemas.openxmlformats.org/presentationml/2006/ole">
            <mc:AlternateContent xmlns:mc="http://schemas.openxmlformats.org/markup-compatibility/2006">
              <mc:Choice xmlns:v="urn:schemas-microsoft-com:vml" Requires="v">
                <p:oleObj spid="_x0000_s30738" name="Equation" r:id="rId3" imgW="1422400" imgH="723900" progId="Equation.3">
                  <p:embed/>
                </p:oleObj>
              </mc:Choice>
              <mc:Fallback>
                <p:oleObj name="Equation" r:id="rId3" imgW="1422400" imgH="723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865563"/>
                        <a:ext cx="14224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6134" name="Group 6"/>
          <p:cNvGrpSpPr>
            <a:grpSpLocks/>
          </p:cNvGrpSpPr>
          <p:nvPr/>
        </p:nvGrpSpPr>
        <p:grpSpPr bwMode="auto">
          <a:xfrm>
            <a:off x="4038600" y="3484563"/>
            <a:ext cx="3759200" cy="1143000"/>
            <a:chOff x="1584" y="1872"/>
            <a:chExt cx="2368" cy="720"/>
          </a:xfrm>
        </p:grpSpPr>
        <p:grpSp>
          <p:nvGrpSpPr>
            <p:cNvPr id="30734" name="Group 7"/>
            <p:cNvGrpSpPr>
              <a:grpSpLocks/>
            </p:cNvGrpSpPr>
            <p:nvPr/>
          </p:nvGrpSpPr>
          <p:grpSpPr bwMode="auto">
            <a:xfrm>
              <a:off x="1584" y="1872"/>
              <a:ext cx="1440" cy="624"/>
              <a:chOff x="1536" y="1872"/>
              <a:chExt cx="1440" cy="624"/>
            </a:xfrm>
          </p:grpSpPr>
          <p:sp>
            <p:nvSpPr>
              <p:cNvPr id="30736" name="AutoShape 8"/>
              <p:cNvSpPr>
                <a:spLocks noChangeArrowheads="1"/>
              </p:cNvSpPr>
              <p:nvPr/>
            </p:nvSpPr>
            <p:spPr bwMode="auto">
              <a:xfrm>
                <a:off x="1536" y="2304"/>
                <a:ext cx="1440" cy="192"/>
              </a:xfrm>
              <a:prstGeom prst="rightArrow">
                <a:avLst>
                  <a:gd name="adj1" fmla="val 50000"/>
                  <a:gd name="adj2" fmla="val 18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30737" name="Object 9"/>
              <p:cNvGraphicFramePr>
                <a:graphicFrameLocks noChangeAspect="1"/>
              </p:cNvGraphicFramePr>
              <p:nvPr/>
            </p:nvGraphicFramePr>
            <p:xfrm>
              <a:off x="1728" y="1872"/>
              <a:ext cx="752" cy="456"/>
            </p:xfrm>
            <a:graphic>
              <a:graphicData uri="http://schemas.openxmlformats.org/presentationml/2006/ole">
                <mc:AlternateContent xmlns:mc="http://schemas.openxmlformats.org/markup-compatibility/2006">
                  <mc:Choice xmlns:v="urn:schemas-microsoft-com:vml" Requires="v">
                    <p:oleObj spid="_x0000_s30739" name="Equation" r:id="rId5" imgW="1193800" imgH="723900" progId="Equation.3">
                      <p:embed/>
                    </p:oleObj>
                  </mc:Choice>
                  <mc:Fallback>
                    <p:oleObj name="Equation" r:id="rId5" imgW="1193800" imgH="7239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1872"/>
                            <a:ext cx="752"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735" name="Object 10"/>
            <p:cNvGraphicFramePr>
              <a:graphicFrameLocks noChangeAspect="1"/>
            </p:cNvGraphicFramePr>
            <p:nvPr/>
          </p:nvGraphicFramePr>
          <p:xfrm>
            <a:off x="3184" y="2144"/>
            <a:ext cx="768" cy="448"/>
          </p:xfrm>
          <a:graphic>
            <a:graphicData uri="http://schemas.openxmlformats.org/presentationml/2006/ole">
              <mc:AlternateContent xmlns:mc="http://schemas.openxmlformats.org/markup-compatibility/2006">
                <mc:Choice xmlns:v="urn:schemas-microsoft-com:vml" Requires="v">
                  <p:oleObj spid="_x0000_s30740" name="Equation" r:id="rId7" imgW="1190746" imgH="685800" progId="Equation.3">
                    <p:embed/>
                  </p:oleObj>
                </mc:Choice>
                <mc:Fallback>
                  <p:oleObj name="Equation" r:id="rId7" imgW="1190746" imgH="685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4" y="2144"/>
                          <a:ext cx="768"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6139" name="Group 11"/>
          <p:cNvGrpSpPr>
            <a:grpSpLocks/>
          </p:cNvGrpSpPr>
          <p:nvPr/>
        </p:nvGrpSpPr>
        <p:grpSpPr bwMode="auto">
          <a:xfrm>
            <a:off x="1828800" y="4956175"/>
            <a:ext cx="6200775" cy="457200"/>
            <a:chOff x="144" y="2618"/>
            <a:chExt cx="3906" cy="288"/>
          </a:xfrm>
        </p:grpSpPr>
        <p:sp>
          <p:nvSpPr>
            <p:cNvPr id="30732" name="Text Box 12"/>
            <p:cNvSpPr txBox="1">
              <a:spLocks noChangeArrowheads="1"/>
            </p:cNvSpPr>
            <p:nvPr/>
          </p:nvSpPr>
          <p:spPr bwMode="auto">
            <a:xfrm>
              <a:off x="144" y="2618"/>
              <a:ext cx="31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4</a:t>
              </a:r>
              <a:r>
                <a:rPr lang="zh-CN" altLang="en-US">
                  <a:ea typeface="宋体" panose="02010600030101010101" pitchFamily="2" charset="-122"/>
                </a:rPr>
                <a:t>、</a:t>
              </a:r>
              <a:r>
                <a:rPr lang="zh-CN" altLang="en-US"/>
                <a:t>能量和时间的不确定关系式</a:t>
              </a:r>
            </a:p>
          </p:txBody>
        </p:sp>
        <p:graphicFrame>
          <p:nvGraphicFramePr>
            <p:cNvPr id="30733" name="Object 13"/>
            <p:cNvGraphicFramePr>
              <a:graphicFrameLocks noChangeAspect="1"/>
            </p:cNvGraphicFramePr>
            <p:nvPr/>
          </p:nvGraphicFramePr>
          <p:xfrm>
            <a:off x="3090" y="2651"/>
            <a:ext cx="960" cy="222"/>
          </p:xfrm>
          <a:graphic>
            <a:graphicData uri="http://schemas.openxmlformats.org/presentationml/2006/ole">
              <mc:AlternateContent xmlns:mc="http://schemas.openxmlformats.org/markup-compatibility/2006">
                <mc:Choice xmlns:v="urn:schemas-microsoft-com:vml" Requires="v">
                  <p:oleObj spid="_x0000_s30741" name="Equation" r:id="rId9" imgW="1181021" imgH="247590" progId="Equation.3">
                    <p:embed/>
                  </p:oleObj>
                </mc:Choice>
                <mc:Fallback>
                  <p:oleObj name="Equation" r:id="rId9" imgW="1181021" imgH="24759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0" y="2651"/>
                          <a:ext cx="960"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6142" name="Group 14"/>
          <p:cNvGrpSpPr>
            <a:grpSpLocks/>
          </p:cNvGrpSpPr>
          <p:nvPr/>
        </p:nvGrpSpPr>
        <p:grpSpPr bwMode="auto">
          <a:xfrm>
            <a:off x="1905000" y="5846763"/>
            <a:ext cx="8542338" cy="830262"/>
            <a:chOff x="326" y="3325"/>
            <a:chExt cx="5381" cy="513"/>
          </a:xfrm>
        </p:grpSpPr>
        <p:sp>
          <p:nvSpPr>
            <p:cNvPr id="30729" name="Text Box 15"/>
            <p:cNvSpPr txBox="1">
              <a:spLocks noChangeArrowheads="1"/>
            </p:cNvSpPr>
            <p:nvPr/>
          </p:nvSpPr>
          <p:spPr bwMode="auto">
            <a:xfrm>
              <a:off x="326" y="3325"/>
              <a:ext cx="5381" cy="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楷体_GB2312" pitchFamily="49" charset="-122"/>
                </a:rPr>
                <a:t>可讨论原子各受激态能级宽度   与能级的平均寿命   之间的</a:t>
              </a:r>
            </a:p>
            <a:p>
              <a:pPr eaLnBrk="1" hangingPunct="1"/>
              <a:r>
                <a:rPr lang="zh-CN" altLang="en-US">
                  <a:latin typeface="楷体_GB2312" pitchFamily="49" charset="-122"/>
                </a:rPr>
                <a:t>关系</a:t>
              </a:r>
              <a:r>
                <a:rPr lang="zh-CN" altLang="en-US">
                  <a:ea typeface="宋体" panose="02010600030101010101" pitchFamily="2" charset="-122"/>
                </a:rPr>
                <a:t>。</a:t>
              </a:r>
            </a:p>
          </p:txBody>
        </p:sp>
        <p:graphicFrame>
          <p:nvGraphicFramePr>
            <p:cNvPr id="30730" name="Object 16"/>
            <p:cNvGraphicFramePr>
              <a:graphicFrameLocks noChangeAspect="1"/>
            </p:cNvGraphicFramePr>
            <p:nvPr/>
          </p:nvGraphicFramePr>
          <p:xfrm>
            <a:off x="2880" y="3384"/>
            <a:ext cx="288" cy="168"/>
          </p:xfrm>
          <a:graphic>
            <a:graphicData uri="http://schemas.openxmlformats.org/presentationml/2006/ole">
              <mc:AlternateContent xmlns:mc="http://schemas.openxmlformats.org/markup-compatibility/2006">
                <mc:Choice xmlns:v="urn:schemas-microsoft-com:vml" Requires="v">
                  <p:oleObj spid="_x0000_s30742" name="Equation" r:id="rId11" imgW="457002" imgH="266584" progId="Equation.3">
                    <p:embed/>
                  </p:oleObj>
                </mc:Choice>
                <mc:Fallback>
                  <p:oleObj name="Equation" r:id="rId11" imgW="457002" imgH="266584"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0" y="3384"/>
                          <a:ext cx="28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1" name="Object 17"/>
            <p:cNvGraphicFramePr>
              <a:graphicFrameLocks noChangeAspect="1"/>
            </p:cNvGraphicFramePr>
            <p:nvPr/>
          </p:nvGraphicFramePr>
          <p:xfrm>
            <a:off x="4752" y="3408"/>
            <a:ext cx="216" cy="176"/>
          </p:xfrm>
          <a:graphic>
            <a:graphicData uri="http://schemas.openxmlformats.org/presentationml/2006/ole">
              <mc:AlternateContent xmlns:mc="http://schemas.openxmlformats.org/markup-compatibility/2006">
                <mc:Choice xmlns:v="urn:schemas-microsoft-com:vml" Requires="v">
                  <p:oleObj spid="_x0000_s30743" name="Equation" r:id="rId13" imgW="342751" imgH="279279" progId="Equation.3">
                    <p:embed/>
                  </p:oleObj>
                </mc:Choice>
                <mc:Fallback>
                  <p:oleObj name="Equation" r:id="rId13" imgW="342751" imgH="279279"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2" y="3408"/>
                          <a:ext cx="21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0"/>
                                        </p:tgtEl>
                                        <p:attrNameLst>
                                          <p:attrName>style.visibility</p:attrName>
                                        </p:attrNameLst>
                                      </p:cBhvr>
                                      <p:to>
                                        <p:strVal val="visible"/>
                                      </p:to>
                                    </p:set>
                                    <p:anim calcmode="lin" valueType="num">
                                      <p:cBhvr additive="base">
                                        <p:cTn id="7" dur="500" fill="hold"/>
                                        <p:tgtEl>
                                          <p:spTgt spid="176130"/>
                                        </p:tgtEl>
                                        <p:attrNameLst>
                                          <p:attrName>ppt_x</p:attrName>
                                        </p:attrNameLst>
                                      </p:cBhvr>
                                      <p:tavLst>
                                        <p:tav tm="0">
                                          <p:val>
                                            <p:strVal val="0-#ppt_w/2"/>
                                          </p:val>
                                        </p:tav>
                                        <p:tav tm="100000">
                                          <p:val>
                                            <p:strVal val="#ppt_x"/>
                                          </p:val>
                                        </p:tav>
                                      </p:tavLst>
                                    </p:anim>
                                    <p:anim calcmode="lin" valueType="num">
                                      <p:cBhvr additive="base">
                                        <p:cTn id="8" dur="500" fill="hold"/>
                                        <p:tgtEl>
                                          <p:spTgt spid="1761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6131"/>
                                        </p:tgtEl>
                                        <p:attrNameLst>
                                          <p:attrName>style.visibility</p:attrName>
                                        </p:attrNameLst>
                                      </p:cBhvr>
                                      <p:to>
                                        <p:strVal val="visible"/>
                                      </p:to>
                                    </p:set>
                                    <p:anim calcmode="lin" valueType="num">
                                      <p:cBhvr additive="base">
                                        <p:cTn id="13" dur="500" fill="hold"/>
                                        <p:tgtEl>
                                          <p:spTgt spid="176131"/>
                                        </p:tgtEl>
                                        <p:attrNameLst>
                                          <p:attrName>ppt_x</p:attrName>
                                        </p:attrNameLst>
                                      </p:cBhvr>
                                      <p:tavLst>
                                        <p:tav tm="0">
                                          <p:val>
                                            <p:strVal val="0-#ppt_w/2"/>
                                          </p:val>
                                        </p:tav>
                                        <p:tav tm="100000">
                                          <p:val>
                                            <p:strVal val="#ppt_x"/>
                                          </p:val>
                                        </p:tav>
                                      </p:tavLst>
                                    </p:anim>
                                    <p:anim calcmode="lin" valueType="num">
                                      <p:cBhvr additive="base">
                                        <p:cTn id="14" dur="500" fill="hold"/>
                                        <p:tgtEl>
                                          <p:spTgt spid="1761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6132"/>
                                        </p:tgtEl>
                                        <p:attrNameLst>
                                          <p:attrName>style.visibility</p:attrName>
                                        </p:attrNameLst>
                                      </p:cBhvr>
                                      <p:to>
                                        <p:strVal val="visible"/>
                                      </p:to>
                                    </p:set>
                                    <p:anim calcmode="lin" valueType="num">
                                      <p:cBhvr additive="base">
                                        <p:cTn id="19" dur="500" fill="hold"/>
                                        <p:tgtEl>
                                          <p:spTgt spid="176132"/>
                                        </p:tgtEl>
                                        <p:attrNameLst>
                                          <p:attrName>ppt_x</p:attrName>
                                        </p:attrNameLst>
                                      </p:cBhvr>
                                      <p:tavLst>
                                        <p:tav tm="0">
                                          <p:val>
                                            <p:strVal val="0-#ppt_w/2"/>
                                          </p:val>
                                        </p:tav>
                                        <p:tav tm="100000">
                                          <p:val>
                                            <p:strVal val="#ppt_x"/>
                                          </p:val>
                                        </p:tav>
                                      </p:tavLst>
                                    </p:anim>
                                    <p:anim calcmode="lin" valueType="num">
                                      <p:cBhvr additive="base">
                                        <p:cTn id="20" dur="500" fill="hold"/>
                                        <p:tgtEl>
                                          <p:spTgt spid="17613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6133"/>
                                        </p:tgtEl>
                                        <p:attrNameLst>
                                          <p:attrName>style.visibility</p:attrName>
                                        </p:attrNameLst>
                                      </p:cBhvr>
                                      <p:to>
                                        <p:strVal val="visible"/>
                                      </p:to>
                                    </p:set>
                                    <p:anim calcmode="lin" valueType="num">
                                      <p:cBhvr additive="base">
                                        <p:cTn id="25" dur="500" fill="hold"/>
                                        <p:tgtEl>
                                          <p:spTgt spid="176133"/>
                                        </p:tgtEl>
                                        <p:attrNameLst>
                                          <p:attrName>ppt_x</p:attrName>
                                        </p:attrNameLst>
                                      </p:cBhvr>
                                      <p:tavLst>
                                        <p:tav tm="0">
                                          <p:val>
                                            <p:strVal val="0-#ppt_w/2"/>
                                          </p:val>
                                        </p:tav>
                                        <p:tav tm="100000">
                                          <p:val>
                                            <p:strVal val="#ppt_x"/>
                                          </p:val>
                                        </p:tav>
                                      </p:tavLst>
                                    </p:anim>
                                    <p:anim calcmode="lin" valueType="num">
                                      <p:cBhvr additive="base">
                                        <p:cTn id="26" dur="500" fill="hold"/>
                                        <p:tgtEl>
                                          <p:spTgt spid="17613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76134"/>
                                        </p:tgtEl>
                                        <p:attrNameLst>
                                          <p:attrName>style.visibility</p:attrName>
                                        </p:attrNameLst>
                                      </p:cBhvr>
                                      <p:to>
                                        <p:strVal val="visible"/>
                                      </p:to>
                                    </p:set>
                                    <p:anim calcmode="lin" valueType="num">
                                      <p:cBhvr additive="base">
                                        <p:cTn id="31" dur="500" fill="hold"/>
                                        <p:tgtEl>
                                          <p:spTgt spid="176134"/>
                                        </p:tgtEl>
                                        <p:attrNameLst>
                                          <p:attrName>ppt_x</p:attrName>
                                        </p:attrNameLst>
                                      </p:cBhvr>
                                      <p:tavLst>
                                        <p:tav tm="0">
                                          <p:val>
                                            <p:strVal val="0-#ppt_w/2"/>
                                          </p:val>
                                        </p:tav>
                                        <p:tav tm="100000">
                                          <p:val>
                                            <p:strVal val="#ppt_x"/>
                                          </p:val>
                                        </p:tav>
                                      </p:tavLst>
                                    </p:anim>
                                    <p:anim calcmode="lin" valueType="num">
                                      <p:cBhvr additive="base">
                                        <p:cTn id="32" dur="500" fill="hold"/>
                                        <p:tgtEl>
                                          <p:spTgt spid="17613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76139"/>
                                        </p:tgtEl>
                                        <p:attrNameLst>
                                          <p:attrName>style.visibility</p:attrName>
                                        </p:attrNameLst>
                                      </p:cBhvr>
                                      <p:to>
                                        <p:strVal val="visible"/>
                                      </p:to>
                                    </p:set>
                                    <p:anim calcmode="lin" valueType="num">
                                      <p:cBhvr additive="base">
                                        <p:cTn id="37" dur="500" fill="hold"/>
                                        <p:tgtEl>
                                          <p:spTgt spid="176139"/>
                                        </p:tgtEl>
                                        <p:attrNameLst>
                                          <p:attrName>ppt_x</p:attrName>
                                        </p:attrNameLst>
                                      </p:cBhvr>
                                      <p:tavLst>
                                        <p:tav tm="0">
                                          <p:val>
                                            <p:strVal val="0-#ppt_w/2"/>
                                          </p:val>
                                        </p:tav>
                                        <p:tav tm="100000">
                                          <p:val>
                                            <p:strVal val="#ppt_x"/>
                                          </p:val>
                                        </p:tav>
                                      </p:tavLst>
                                    </p:anim>
                                    <p:anim calcmode="lin" valueType="num">
                                      <p:cBhvr additive="base">
                                        <p:cTn id="38" dur="500" fill="hold"/>
                                        <p:tgtEl>
                                          <p:spTgt spid="17613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76142"/>
                                        </p:tgtEl>
                                        <p:attrNameLst>
                                          <p:attrName>style.visibility</p:attrName>
                                        </p:attrNameLst>
                                      </p:cBhvr>
                                      <p:to>
                                        <p:strVal val="visible"/>
                                      </p:to>
                                    </p:set>
                                    <p:anim calcmode="lin" valueType="num">
                                      <p:cBhvr additive="base">
                                        <p:cTn id="43" dur="500" fill="hold"/>
                                        <p:tgtEl>
                                          <p:spTgt spid="176142"/>
                                        </p:tgtEl>
                                        <p:attrNameLst>
                                          <p:attrName>ppt_x</p:attrName>
                                        </p:attrNameLst>
                                      </p:cBhvr>
                                      <p:tavLst>
                                        <p:tav tm="0">
                                          <p:val>
                                            <p:strVal val="0-#ppt_w/2"/>
                                          </p:val>
                                        </p:tav>
                                        <p:tav tm="100000">
                                          <p:val>
                                            <p:strVal val="#ppt_x"/>
                                          </p:val>
                                        </p:tav>
                                      </p:tavLst>
                                    </p:anim>
                                    <p:anim calcmode="lin" valueType="num">
                                      <p:cBhvr additive="base">
                                        <p:cTn id="44" dur="500" fill="hold"/>
                                        <p:tgtEl>
                                          <p:spTgt spid="1761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31" grpId="0" autoUpdateAnimBg="0"/>
      <p:bldP spid="17613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5" name="AutoShape 7"/>
          <p:cNvSpPr>
            <a:spLocks noChangeArrowheads="1"/>
          </p:cNvSpPr>
          <p:nvPr/>
        </p:nvSpPr>
        <p:spPr bwMode="auto">
          <a:xfrm>
            <a:off x="1847850" y="2168525"/>
            <a:ext cx="1752600" cy="762000"/>
          </a:xfrm>
          <a:prstGeom prst="horizontalScroll">
            <a:avLst>
              <a:gd name="adj" fmla="val 10625"/>
            </a:avLst>
          </a:prstGeom>
          <a:solidFill>
            <a:srgbClr val="FFFFD1"/>
          </a:solidFill>
          <a:ln w="9525">
            <a:solidFill>
              <a:schemeClr val="tx1"/>
            </a:solidFill>
            <a:round/>
            <a:headEnd/>
            <a:tailEnd/>
          </a:ln>
          <a:effectLst>
            <a:outerShdw dist="107763" dir="13500000" algn="ctr" rotWithShape="0">
              <a:schemeClr val="tx2"/>
            </a:outerShdw>
          </a:effec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kumimoji="0" lang="zh-CN" altLang="en-US">
                <a:solidFill>
                  <a:srgbClr val="FF00FF"/>
                </a:solidFill>
              </a:rPr>
              <a:t>物理意义</a:t>
            </a:r>
            <a:endParaRPr lang="zh-CN" altLang="en-US">
              <a:solidFill>
                <a:srgbClr val="FF00FF"/>
              </a:solidFill>
            </a:endParaRPr>
          </a:p>
        </p:txBody>
      </p:sp>
      <p:sp>
        <p:nvSpPr>
          <p:cNvPr id="171016" name="Text Box 8"/>
          <p:cNvSpPr txBox="1">
            <a:spLocks noChangeArrowheads="1"/>
          </p:cNvSpPr>
          <p:nvPr/>
        </p:nvSpPr>
        <p:spPr bwMode="auto">
          <a:xfrm>
            <a:off x="3648075" y="1952625"/>
            <a:ext cx="67691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zh-CN" altLang="en-US"/>
              <a:t>       </a:t>
            </a:r>
            <a:r>
              <a:rPr kumimoji="0" lang="en-US" altLang="zh-CN"/>
              <a:t>1</a:t>
            </a:r>
            <a:r>
              <a:rPr kumimoji="0" lang="zh-CN" altLang="en-US"/>
              <a:t>）</a:t>
            </a:r>
            <a:r>
              <a:rPr kumimoji="0" lang="zh-CN" altLang="en-US">
                <a:solidFill>
                  <a:srgbClr val="CC0000"/>
                </a:solidFill>
              </a:rPr>
              <a:t>  </a:t>
            </a:r>
            <a:r>
              <a:rPr kumimoji="0" lang="zh-CN" altLang="en-US"/>
              <a:t>微观粒子</a:t>
            </a:r>
            <a:r>
              <a:rPr kumimoji="0" lang="zh-CN" altLang="en-US">
                <a:solidFill>
                  <a:srgbClr val="0000FF"/>
                </a:solidFill>
              </a:rPr>
              <a:t>同一</a:t>
            </a:r>
            <a:r>
              <a:rPr kumimoji="0" lang="zh-CN" altLang="en-US"/>
              <a:t>方向上的坐标与动量</a:t>
            </a:r>
            <a:r>
              <a:rPr kumimoji="0" lang="zh-CN" altLang="en-US">
                <a:solidFill>
                  <a:srgbClr val="0000FF"/>
                </a:solidFill>
              </a:rPr>
              <a:t>不可同时</a:t>
            </a:r>
            <a:r>
              <a:rPr kumimoji="0" lang="zh-CN" altLang="en-US"/>
              <a:t>准确测量，它们的精度存在一个不可逾越的限制 。</a:t>
            </a:r>
          </a:p>
        </p:txBody>
      </p:sp>
      <p:graphicFrame>
        <p:nvGraphicFramePr>
          <p:cNvPr id="31748" name="Object 27"/>
          <p:cNvGraphicFramePr>
            <a:graphicFrameLocks noChangeAspect="1"/>
          </p:cNvGraphicFramePr>
          <p:nvPr/>
        </p:nvGraphicFramePr>
        <p:xfrm>
          <a:off x="4872038" y="763588"/>
          <a:ext cx="1800225" cy="1050925"/>
        </p:xfrm>
        <a:graphic>
          <a:graphicData uri="http://schemas.openxmlformats.org/presentationml/2006/ole">
            <mc:AlternateContent xmlns:mc="http://schemas.openxmlformats.org/markup-compatibility/2006">
              <mc:Choice xmlns:v="urn:schemas-microsoft-com:vml" Requires="v">
                <p:oleObj spid="_x0000_s31754" name="Equation" r:id="rId4" imgW="1190746" imgH="685800" progId="Equation.3">
                  <p:embed/>
                </p:oleObj>
              </mc:Choice>
              <mc:Fallback>
                <p:oleObj name="Equation" r:id="rId4" imgW="1190746" imgH="685800"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038" y="763588"/>
                        <a:ext cx="1800225"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36" name="Rectangle 28"/>
          <p:cNvSpPr>
            <a:spLocks noChangeArrowheads="1"/>
          </p:cNvSpPr>
          <p:nvPr/>
        </p:nvSpPr>
        <p:spPr bwMode="auto">
          <a:xfrm>
            <a:off x="1739900" y="3398838"/>
            <a:ext cx="874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zh-CN" altLang="en-US"/>
              <a:t> </a:t>
            </a:r>
            <a:r>
              <a:rPr kumimoji="0" lang="en-US" altLang="zh-CN"/>
              <a:t>2</a:t>
            </a:r>
            <a:r>
              <a:rPr kumimoji="0" lang="zh-CN" altLang="en-US"/>
              <a:t>）</a:t>
            </a:r>
            <a:r>
              <a:rPr kumimoji="0" lang="zh-CN" altLang="en-US">
                <a:solidFill>
                  <a:srgbClr val="CC0000"/>
                </a:solidFill>
              </a:rPr>
              <a:t>  </a:t>
            </a:r>
            <a:r>
              <a:rPr kumimoji="0" lang="zh-CN" altLang="en-US"/>
              <a:t>不确定的根源是“</a:t>
            </a:r>
            <a:r>
              <a:rPr kumimoji="0" lang="zh-CN" altLang="en-US">
                <a:solidFill>
                  <a:srgbClr val="0000FF"/>
                </a:solidFill>
              </a:rPr>
              <a:t>波粒二象性</a:t>
            </a:r>
            <a:r>
              <a:rPr kumimoji="0" lang="zh-CN" altLang="en-US"/>
              <a:t>”这是自然界的根本属性。</a:t>
            </a:r>
          </a:p>
        </p:txBody>
      </p:sp>
      <p:grpSp>
        <p:nvGrpSpPr>
          <p:cNvPr id="171037" name="Group 29"/>
          <p:cNvGrpSpPr>
            <a:grpSpLocks/>
          </p:cNvGrpSpPr>
          <p:nvPr/>
        </p:nvGrpSpPr>
        <p:grpSpPr bwMode="auto">
          <a:xfrm>
            <a:off x="1827213" y="3902075"/>
            <a:ext cx="8229600" cy="830263"/>
            <a:chOff x="191" y="436"/>
            <a:chExt cx="5184" cy="523"/>
          </a:xfrm>
        </p:grpSpPr>
        <p:sp>
          <p:nvSpPr>
            <p:cNvPr id="31751" name="Text Box 30"/>
            <p:cNvSpPr txBox="1">
              <a:spLocks noChangeArrowheads="1"/>
            </p:cNvSpPr>
            <p:nvPr/>
          </p:nvSpPr>
          <p:spPr bwMode="auto">
            <a:xfrm>
              <a:off x="191" y="436"/>
              <a:ext cx="5184"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kumimoji="0" lang="en-US" altLang="zh-CN"/>
                <a:t>3</a:t>
              </a:r>
              <a:r>
                <a:rPr kumimoji="0" lang="zh-CN" altLang="en-US"/>
                <a:t>）对</a:t>
              </a:r>
              <a:r>
                <a:rPr kumimoji="0" lang="zh-CN" altLang="en-US">
                  <a:solidFill>
                    <a:srgbClr val="0000FF"/>
                  </a:solidFill>
                </a:rPr>
                <a:t>宏观粒子</a:t>
              </a:r>
              <a:r>
                <a:rPr kumimoji="0" lang="zh-CN" altLang="en-US"/>
                <a:t>，因     很小，所以                      可视为位置和动量</a:t>
              </a:r>
              <a:r>
                <a:rPr kumimoji="0" lang="zh-CN" altLang="en-US">
                  <a:solidFill>
                    <a:srgbClr val="0000FF"/>
                  </a:solidFill>
                </a:rPr>
                <a:t>能同时</a:t>
              </a:r>
              <a:r>
                <a:rPr kumimoji="0" lang="zh-CN" altLang="en-US"/>
                <a:t>准确测量 </a:t>
              </a:r>
              <a:r>
                <a:rPr kumimoji="0" lang="en-US" altLang="zh-CN"/>
                <a:t>.</a:t>
              </a:r>
            </a:p>
          </p:txBody>
        </p:sp>
        <p:graphicFrame>
          <p:nvGraphicFramePr>
            <p:cNvPr id="31752" name="Object 31"/>
            <p:cNvGraphicFramePr>
              <a:graphicFrameLocks noChangeAspect="1"/>
            </p:cNvGraphicFramePr>
            <p:nvPr/>
          </p:nvGraphicFramePr>
          <p:xfrm>
            <a:off x="1915" y="436"/>
            <a:ext cx="179" cy="253"/>
          </p:xfrm>
          <a:graphic>
            <a:graphicData uri="http://schemas.openxmlformats.org/presentationml/2006/ole">
              <mc:AlternateContent xmlns:mc="http://schemas.openxmlformats.org/markup-compatibility/2006">
                <mc:Choice xmlns:v="urn:schemas-microsoft-com:vml" Requires="v">
                  <p:oleObj spid="_x0000_s31755" name="公式" r:id="rId6" imgW="126725" imgH="177415" progId="Equation.3">
                    <p:embed/>
                  </p:oleObj>
                </mc:Choice>
                <mc:Fallback>
                  <p:oleObj name="公式" r:id="rId6" imgW="126725" imgH="177415" progId="Equation.3">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5" y="436"/>
                          <a:ext cx="179"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3" name="Object 32"/>
            <p:cNvGraphicFramePr>
              <a:graphicFrameLocks noChangeAspect="1"/>
            </p:cNvGraphicFramePr>
            <p:nvPr/>
          </p:nvGraphicFramePr>
          <p:xfrm>
            <a:off x="3140" y="436"/>
            <a:ext cx="915" cy="304"/>
          </p:xfrm>
          <a:graphic>
            <a:graphicData uri="http://schemas.openxmlformats.org/presentationml/2006/ole">
              <mc:AlternateContent xmlns:mc="http://schemas.openxmlformats.org/markup-compatibility/2006">
                <mc:Choice xmlns:v="urn:schemas-microsoft-com:vml" Requires="v">
                  <p:oleObj spid="_x0000_s31756" name="公式" r:id="rId8" imgW="850900" imgH="228600" progId="Equation.3">
                    <p:embed/>
                  </p:oleObj>
                </mc:Choice>
                <mc:Fallback>
                  <p:oleObj name="公式" r:id="rId8" imgW="850900" imgH="228600" progId="Equation.3">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0" y="436"/>
                          <a:ext cx="915"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5"/>
                                        </p:tgtEl>
                                        <p:attrNameLst>
                                          <p:attrName>style.visibility</p:attrName>
                                        </p:attrNameLst>
                                      </p:cBhvr>
                                      <p:to>
                                        <p:strVal val="visible"/>
                                      </p:to>
                                    </p:set>
                                    <p:animEffect transition="in" filter="wipe(left)">
                                      <p:cBhvr>
                                        <p:cTn id="7" dur="500"/>
                                        <p:tgtEl>
                                          <p:spTgt spid="171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1016"/>
                                        </p:tgtEl>
                                        <p:attrNameLst>
                                          <p:attrName>style.visibility</p:attrName>
                                        </p:attrNameLst>
                                      </p:cBhvr>
                                      <p:to>
                                        <p:strVal val="visible"/>
                                      </p:to>
                                    </p:set>
                                    <p:animEffect transition="in" filter="blinds(horizontal)">
                                      <p:cBhvr>
                                        <p:cTn id="12" dur="500"/>
                                        <p:tgtEl>
                                          <p:spTgt spid="1710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1036"/>
                                        </p:tgtEl>
                                        <p:attrNameLst>
                                          <p:attrName>style.visibility</p:attrName>
                                        </p:attrNameLst>
                                      </p:cBhvr>
                                      <p:to>
                                        <p:strVal val="visible"/>
                                      </p:to>
                                    </p:set>
                                    <p:animEffect transition="in" filter="blinds(horizontal)">
                                      <p:cBhvr>
                                        <p:cTn id="17" dur="500"/>
                                        <p:tgtEl>
                                          <p:spTgt spid="171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1037"/>
                                        </p:tgtEl>
                                        <p:attrNameLst>
                                          <p:attrName>style.visibility</p:attrName>
                                        </p:attrNameLst>
                                      </p:cBhvr>
                                      <p:to>
                                        <p:strVal val="visible"/>
                                      </p:to>
                                    </p:set>
                                    <p:animEffect transition="in" filter="wipe(left)">
                                      <p:cBhvr>
                                        <p:cTn id="22" dur="500"/>
                                        <p:tgtEl>
                                          <p:spTgt spid="17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5" grpId="0" animBg="1"/>
      <p:bldP spid="171016" grpId="0" autoUpdateAnimBg="0"/>
      <p:bldP spid="17103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3" name="Text Box 7"/>
          <p:cNvSpPr txBox="1">
            <a:spLocks noChangeArrowheads="1"/>
          </p:cNvSpPr>
          <p:nvPr/>
        </p:nvSpPr>
        <p:spPr bwMode="auto">
          <a:xfrm>
            <a:off x="1752600" y="3189288"/>
            <a:ext cx="873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FF"/>
                </a:solidFill>
              </a:rPr>
              <a:t>[</a:t>
            </a:r>
            <a:r>
              <a:rPr lang="zh-CN" altLang="en-US">
                <a:solidFill>
                  <a:srgbClr val="0000FF"/>
                </a:solidFill>
              </a:rPr>
              <a:t>例</a:t>
            </a:r>
            <a:r>
              <a:rPr lang="en-US" altLang="zh-CN">
                <a:solidFill>
                  <a:srgbClr val="0000FF"/>
                </a:solidFill>
              </a:rPr>
              <a:t>2 ] </a:t>
            </a:r>
            <a:r>
              <a:rPr lang="zh-CN" altLang="en-US"/>
              <a:t>电子质量</a:t>
            </a:r>
            <a:r>
              <a:rPr lang="en-US" altLang="zh-CN" i="1"/>
              <a:t>m</a:t>
            </a:r>
            <a:r>
              <a:rPr lang="en-US" altLang="zh-CN" i="1" baseline="-25000"/>
              <a:t>e</a:t>
            </a:r>
            <a:r>
              <a:rPr lang="en-US" altLang="zh-CN"/>
              <a:t>= 9.1</a:t>
            </a:r>
            <a:r>
              <a:rPr lang="en-US" altLang="zh-CN">
                <a:sym typeface="Symbol" panose="05050102010706020507" pitchFamily="18" charset="2"/>
              </a:rPr>
              <a:t></a:t>
            </a:r>
            <a:r>
              <a:rPr lang="en-US" altLang="zh-CN"/>
              <a:t>10</a:t>
            </a:r>
            <a:r>
              <a:rPr lang="en-US" altLang="zh-CN" baseline="30000"/>
              <a:t>-31 </a:t>
            </a:r>
            <a:r>
              <a:rPr lang="en-US" altLang="zh-CN"/>
              <a:t>kg </a:t>
            </a:r>
            <a:r>
              <a:rPr lang="zh-CN" altLang="en-US"/>
              <a:t>，原子中电子的 </a:t>
            </a:r>
            <a:r>
              <a:rPr lang="zh-CN" altLang="en-US" i="1">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  10 </a:t>
            </a:r>
            <a:r>
              <a:rPr lang="en-US" altLang="zh-CN" baseline="30000">
                <a:sym typeface="Symbol" panose="05050102010706020507" pitchFamily="18" charset="2"/>
              </a:rPr>
              <a:t>–10 </a:t>
            </a:r>
            <a:r>
              <a:rPr lang="en-US" altLang="zh-CN">
                <a:sym typeface="Symbol" panose="05050102010706020507" pitchFamily="18" charset="2"/>
              </a:rPr>
              <a:t>m </a:t>
            </a:r>
            <a:r>
              <a:rPr lang="zh-CN" altLang="en-US">
                <a:sym typeface="Symbol" panose="05050102010706020507" pitchFamily="18" charset="2"/>
              </a:rPr>
              <a:t>。</a:t>
            </a:r>
            <a:endParaRPr lang="zh-CN" altLang="en-US"/>
          </a:p>
        </p:txBody>
      </p:sp>
      <p:graphicFrame>
        <p:nvGraphicFramePr>
          <p:cNvPr id="173064" name="Object 8"/>
          <p:cNvGraphicFramePr>
            <a:graphicFrameLocks noChangeAspect="1"/>
          </p:cNvGraphicFramePr>
          <p:nvPr/>
        </p:nvGraphicFramePr>
        <p:xfrm>
          <a:off x="3863975" y="3646488"/>
          <a:ext cx="4579938" cy="936625"/>
        </p:xfrm>
        <a:graphic>
          <a:graphicData uri="http://schemas.openxmlformats.org/presentationml/2006/ole">
            <mc:AlternateContent xmlns:mc="http://schemas.openxmlformats.org/markup-compatibility/2006">
              <mc:Choice xmlns:v="urn:schemas-microsoft-com:vml" Requires="v">
                <p:oleObj spid="_x0000_s33800" name="Equation" r:id="rId3" imgW="1866090" imgH="444307" progId="Equation.3">
                  <p:embed/>
                </p:oleObj>
              </mc:Choice>
              <mc:Fallback>
                <p:oleObj name="Equation" r:id="rId3" imgW="1866090" imgH="444307"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975" y="3646488"/>
                        <a:ext cx="4579938" cy="9366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3065" name="Text Box 9"/>
          <p:cNvSpPr txBox="1">
            <a:spLocks noChangeArrowheads="1"/>
          </p:cNvSpPr>
          <p:nvPr/>
        </p:nvSpPr>
        <p:spPr bwMode="auto">
          <a:xfrm>
            <a:off x="1730375" y="838200"/>
            <a:ext cx="86868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FF"/>
                </a:solidFill>
              </a:rPr>
              <a:t>[</a:t>
            </a:r>
            <a:r>
              <a:rPr lang="zh-CN" altLang="en-US">
                <a:solidFill>
                  <a:srgbClr val="0000FF"/>
                </a:solidFill>
              </a:rPr>
              <a:t>例</a:t>
            </a:r>
            <a:r>
              <a:rPr lang="en-US" altLang="zh-CN">
                <a:solidFill>
                  <a:srgbClr val="0000FF"/>
                </a:solidFill>
              </a:rPr>
              <a:t>1] </a:t>
            </a:r>
            <a:r>
              <a:rPr lang="zh-CN" altLang="en-US"/>
              <a:t>足球质量 </a:t>
            </a:r>
            <a:r>
              <a:rPr lang="en-US" altLang="zh-CN" i="1"/>
              <a:t>m</a:t>
            </a:r>
            <a:r>
              <a:rPr lang="en-US" altLang="zh-CN"/>
              <a:t>  = 45 g </a:t>
            </a:r>
            <a:r>
              <a:rPr lang="zh-CN" altLang="en-US"/>
              <a:t>，速度 </a:t>
            </a:r>
            <a:r>
              <a:rPr lang="en-US" altLang="zh-CN" i="1"/>
              <a:t>v </a:t>
            </a:r>
            <a:r>
              <a:rPr lang="en-US" altLang="zh-CN"/>
              <a:t>= 40m/s </a:t>
            </a:r>
            <a:r>
              <a:rPr lang="zh-CN" altLang="en-US"/>
              <a:t>，如果动量的不确定</a:t>
            </a:r>
          </a:p>
          <a:p>
            <a:pPr eaLnBrk="1" hangingPunct="1">
              <a:lnSpc>
                <a:spcPct val="110000"/>
              </a:lnSpc>
            </a:pPr>
            <a:r>
              <a:rPr lang="zh-CN" altLang="en-US"/>
              <a:t>          度为</a:t>
            </a:r>
            <a:r>
              <a:rPr lang="en-US" altLang="zh-CN"/>
              <a:t>1%</a:t>
            </a:r>
            <a:r>
              <a:rPr lang="zh-CN" altLang="en-US"/>
              <a:t>，则位置的不确定度可估算为：</a:t>
            </a:r>
          </a:p>
        </p:txBody>
      </p:sp>
      <p:graphicFrame>
        <p:nvGraphicFramePr>
          <p:cNvPr id="173066" name="Object 10"/>
          <p:cNvGraphicFramePr>
            <a:graphicFrameLocks noChangeAspect="1"/>
          </p:cNvGraphicFramePr>
          <p:nvPr/>
        </p:nvGraphicFramePr>
        <p:xfrm>
          <a:off x="2971800" y="1630363"/>
          <a:ext cx="6215063" cy="865187"/>
        </p:xfrm>
        <a:graphic>
          <a:graphicData uri="http://schemas.openxmlformats.org/presentationml/2006/ole">
            <mc:AlternateContent xmlns:mc="http://schemas.openxmlformats.org/markup-compatibility/2006">
              <mc:Choice xmlns:v="urn:schemas-microsoft-com:vml" Requires="v">
                <p:oleObj spid="_x0000_s33801" name="Equation" r:id="rId5" imgW="2413000" imgH="406400" progId="Equation.3">
                  <p:embed/>
                </p:oleObj>
              </mc:Choice>
              <mc:Fallback>
                <p:oleObj name="Equation" r:id="rId5" imgW="2413000" imgH="4064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1630363"/>
                        <a:ext cx="6215063"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3067" name="Text Box 11"/>
          <p:cNvSpPr txBox="1">
            <a:spLocks noChangeArrowheads="1"/>
          </p:cNvSpPr>
          <p:nvPr/>
        </p:nvSpPr>
        <p:spPr bwMode="auto">
          <a:xfrm>
            <a:off x="2286000" y="2565400"/>
            <a:ext cx="813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数值极其微小。运动员不必为足球的不规则波动而担忧。</a:t>
            </a:r>
          </a:p>
        </p:txBody>
      </p:sp>
      <p:sp>
        <p:nvSpPr>
          <p:cNvPr id="173068" name="Text Box 12"/>
          <p:cNvSpPr txBox="1">
            <a:spLocks noChangeArrowheads="1"/>
          </p:cNvSpPr>
          <p:nvPr/>
        </p:nvSpPr>
        <p:spPr bwMode="auto">
          <a:xfrm>
            <a:off x="2495550" y="4621213"/>
            <a:ext cx="739140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zh-CN" altLang="en-US"/>
              <a:t> </a:t>
            </a:r>
            <a:r>
              <a:rPr lang="zh-CN" altLang="en-US" i="1"/>
              <a:t>⊿</a:t>
            </a:r>
            <a:r>
              <a:rPr lang="en-US" altLang="zh-CN" i="1"/>
              <a:t>v </a:t>
            </a:r>
            <a:r>
              <a:rPr lang="en-US" altLang="zh-CN" i="1" baseline="-25000"/>
              <a:t>x</a:t>
            </a:r>
            <a:r>
              <a:rPr lang="zh-CN" altLang="en-US"/>
              <a:t>与电子在轨道上的速度 </a:t>
            </a:r>
            <a:r>
              <a:rPr lang="en-US" altLang="zh-CN"/>
              <a:t>( </a:t>
            </a:r>
            <a:r>
              <a:rPr lang="zh-CN" altLang="en-US"/>
              <a:t>约</a:t>
            </a:r>
            <a:r>
              <a:rPr lang="en-US" altLang="zh-CN"/>
              <a:t>10 </a:t>
            </a:r>
            <a:r>
              <a:rPr lang="en-US" altLang="zh-CN" baseline="30000"/>
              <a:t>6 </a:t>
            </a:r>
            <a:r>
              <a:rPr lang="en-US" altLang="zh-CN"/>
              <a:t>m/s ) </a:t>
            </a:r>
            <a:r>
              <a:rPr lang="zh-CN" altLang="en-US"/>
              <a:t>相差不多，</a:t>
            </a:r>
          </a:p>
          <a:p>
            <a:pPr eaLnBrk="1" hangingPunct="1">
              <a:lnSpc>
                <a:spcPct val="70000"/>
              </a:lnSpc>
              <a:spcBef>
                <a:spcPct val="50000"/>
              </a:spcBef>
            </a:pPr>
            <a:r>
              <a:rPr lang="zh-CN" altLang="en-US"/>
              <a:t> 所以不能</a:t>
            </a:r>
            <a:r>
              <a:rPr lang="zh-CN" altLang="en-US">
                <a:solidFill>
                  <a:srgbClr val="0000FF"/>
                </a:solidFill>
              </a:rPr>
              <a:t>同时</a:t>
            </a:r>
            <a:r>
              <a:rPr lang="zh-CN" altLang="en-US"/>
              <a:t>确定电子的位置和速度。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65"/>
                                        </p:tgtEl>
                                        <p:attrNameLst>
                                          <p:attrName>style.visibility</p:attrName>
                                        </p:attrNameLst>
                                      </p:cBhvr>
                                      <p:to>
                                        <p:strVal val="visible"/>
                                      </p:to>
                                    </p:set>
                                    <p:animEffect transition="in" filter="wipe(left)">
                                      <p:cBhvr>
                                        <p:cTn id="7" dur="500"/>
                                        <p:tgtEl>
                                          <p:spTgt spid="1730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3066"/>
                                        </p:tgtEl>
                                        <p:attrNameLst>
                                          <p:attrName>style.visibility</p:attrName>
                                        </p:attrNameLst>
                                      </p:cBhvr>
                                      <p:to>
                                        <p:strVal val="visible"/>
                                      </p:to>
                                    </p:set>
                                    <p:animEffect transition="in" filter="wipe(left)">
                                      <p:cBhvr>
                                        <p:cTn id="12" dur="500"/>
                                        <p:tgtEl>
                                          <p:spTgt spid="1730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3067"/>
                                        </p:tgtEl>
                                        <p:attrNameLst>
                                          <p:attrName>style.visibility</p:attrName>
                                        </p:attrNameLst>
                                      </p:cBhvr>
                                      <p:to>
                                        <p:strVal val="visible"/>
                                      </p:to>
                                    </p:set>
                                    <p:animEffect transition="in" filter="wipe(left)">
                                      <p:cBhvr>
                                        <p:cTn id="17" dur="500"/>
                                        <p:tgtEl>
                                          <p:spTgt spid="1730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3063"/>
                                        </p:tgtEl>
                                        <p:attrNameLst>
                                          <p:attrName>style.visibility</p:attrName>
                                        </p:attrNameLst>
                                      </p:cBhvr>
                                      <p:to>
                                        <p:strVal val="visible"/>
                                      </p:to>
                                    </p:set>
                                    <p:animEffect transition="in" filter="wipe(left)">
                                      <p:cBhvr>
                                        <p:cTn id="22" dur="500"/>
                                        <p:tgtEl>
                                          <p:spTgt spid="1730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73064"/>
                                        </p:tgtEl>
                                        <p:attrNameLst>
                                          <p:attrName>style.visibility</p:attrName>
                                        </p:attrNameLst>
                                      </p:cBhvr>
                                      <p:to>
                                        <p:strVal val="visible"/>
                                      </p:to>
                                    </p:set>
                                    <p:animEffect transition="in" filter="wipe(left)">
                                      <p:cBhvr>
                                        <p:cTn id="27" dur="500"/>
                                        <p:tgtEl>
                                          <p:spTgt spid="1730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3068"/>
                                        </p:tgtEl>
                                        <p:attrNameLst>
                                          <p:attrName>style.visibility</p:attrName>
                                        </p:attrNameLst>
                                      </p:cBhvr>
                                      <p:to>
                                        <p:strVal val="visible"/>
                                      </p:to>
                                    </p:set>
                                    <p:animEffect transition="in" filter="wipe(left)">
                                      <p:cBhvr>
                                        <p:cTn id="32" dur="500"/>
                                        <p:tgtEl>
                                          <p:spTgt spid="173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3" grpId="0" autoUpdateAnimBg="0"/>
      <p:bldP spid="173065" grpId="0" autoUpdateAnimBg="0"/>
      <p:bldP spid="173067" grpId="0" autoUpdateAnimBg="0"/>
      <p:bldP spid="17306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1828800" y="827088"/>
            <a:ext cx="82296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solidFill>
                  <a:schemeClr val="accent2"/>
                </a:solidFill>
                <a:latin typeface="宋体" panose="02010600030101010101" pitchFamily="2" charset="-122"/>
                <a:ea typeface="宋体" panose="02010600030101010101" pitchFamily="2" charset="-122"/>
              </a:rPr>
              <a:t> </a:t>
            </a:r>
            <a:r>
              <a:rPr lang="en-US" altLang="zh-CN" sz="2800">
                <a:solidFill>
                  <a:schemeClr val="accent2"/>
                </a:solidFill>
                <a:latin typeface="楷体_GB2312" pitchFamily="49" charset="-122"/>
              </a:rPr>
              <a:t>[</a:t>
            </a:r>
            <a:r>
              <a:rPr lang="zh-CN" altLang="en-US" sz="2800">
                <a:solidFill>
                  <a:schemeClr val="accent2"/>
                </a:solidFill>
                <a:latin typeface="楷体_GB2312" pitchFamily="49" charset="-122"/>
              </a:rPr>
              <a:t>例题</a:t>
            </a:r>
            <a:r>
              <a:rPr lang="en-US" altLang="zh-CN" sz="2800">
                <a:solidFill>
                  <a:schemeClr val="accent2"/>
                </a:solidFill>
                <a:latin typeface="楷体_GB2312" pitchFamily="49" charset="-122"/>
              </a:rPr>
              <a:t>3]</a:t>
            </a:r>
            <a:r>
              <a:rPr lang="en-US" altLang="zh-CN">
                <a:latin typeface="楷体_GB2312" pitchFamily="49" charset="-122"/>
              </a:rPr>
              <a:t> </a:t>
            </a:r>
            <a:r>
              <a:rPr lang="zh-CN" altLang="en-US">
                <a:latin typeface="楷体_GB2312" pitchFamily="49" charset="-122"/>
              </a:rPr>
              <a:t>原子线度的数量级为</a:t>
            </a:r>
            <a:r>
              <a:rPr lang="en-US" altLang="zh-CN">
                <a:latin typeface="楷体_GB2312" pitchFamily="49" charset="-122"/>
              </a:rPr>
              <a:t>1</a:t>
            </a:r>
            <a:r>
              <a:rPr lang="zh-CN" altLang="en-US">
                <a:latin typeface="楷体_GB2312" pitchFamily="49" charset="-122"/>
              </a:rPr>
              <a:t>埃，求原子中电子速度的不确定量为多大</a:t>
            </a:r>
            <a:r>
              <a:rPr lang="en-US" altLang="zh-CN">
                <a:latin typeface="楷体_GB2312" pitchFamily="49" charset="-122"/>
              </a:rPr>
              <a:t>?</a:t>
            </a:r>
          </a:p>
        </p:txBody>
      </p:sp>
      <p:grpSp>
        <p:nvGrpSpPr>
          <p:cNvPr id="177155" name="Group 3"/>
          <p:cNvGrpSpPr>
            <a:grpSpLocks/>
          </p:cNvGrpSpPr>
          <p:nvPr/>
        </p:nvGrpSpPr>
        <p:grpSpPr bwMode="auto">
          <a:xfrm>
            <a:off x="2244725" y="1589088"/>
            <a:ext cx="3546475" cy="554037"/>
            <a:chOff x="422" y="672"/>
            <a:chExt cx="2234" cy="349"/>
          </a:xfrm>
        </p:grpSpPr>
        <p:sp>
          <p:nvSpPr>
            <p:cNvPr id="34830" name="Text Box 4"/>
            <p:cNvSpPr txBox="1">
              <a:spLocks noChangeArrowheads="1"/>
            </p:cNvSpPr>
            <p:nvPr/>
          </p:nvSpPr>
          <p:spPr bwMode="auto">
            <a:xfrm>
              <a:off x="422" y="733"/>
              <a:ext cx="16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解：由题意可知：</a:t>
              </a:r>
            </a:p>
          </p:txBody>
        </p:sp>
        <p:graphicFrame>
          <p:nvGraphicFramePr>
            <p:cNvPr id="34831" name="Object 5"/>
            <p:cNvGraphicFramePr>
              <a:graphicFrameLocks noChangeAspect="1"/>
            </p:cNvGraphicFramePr>
            <p:nvPr/>
          </p:nvGraphicFramePr>
          <p:xfrm>
            <a:off x="1968" y="672"/>
            <a:ext cx="688" cy="312"/>
          </p:xfrm>
          <a:graphic>
            <a:graphicData uri="http://schemas.openxmlformats.org/presentationml/2006/ole">
              <mc:AlternateContent xmlns:mc="http://schemas.openxmlformats.org/markup-compatibility/2006">
                <mc:Choice xmlns:v="urn:schemas-microsoft-com:vml" Requires="v">
                  <p:oleObj spid="_x0000_s34832" name="Equation" r:id="rId3" imgW="1091726" imgH="495085" progId="Equation.3">
                    <p:embed/>
                  </p:oleObj>
                </mc:Choice>
                <mc:Fallback>
                  <p:oleObj name="Equation" r:id="rId3" imgW="1091726" imgH="49508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672"/>
                          <a:ext cx="68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7158" name="Group 6"/>
          <p:cNvGrpSpPr>
            <a:grpSpLocks/>
          </p:cNvGrpSpPr>
          <p:nvPr/>
        </p:nvGrpSpPr>
        <p:grpSpPr bwMode="auto">
          <a:xfrm>
            <a:off x="2209800" y="2254250"/>
            <a:ext cx="4483100" cy="457200"/>
            <a:chOff x="432" y="1104"/>
            <a:chExt cx="2824" cy="288"/>
          </a:xfrm>
        </p:grpSpPr>
        <p:sp>
          <p:nvSpPr>
            <p:cNvPr id="34828" name="Text Box 7"/>
            <p:cNvSpPr txBox="1">
              <a:spLocks noChangeArrowheads="1"/>
            </p:cNvSpPr>
            <p:nvPr/>
          </p:nvSpPr>
          <p:spPr bwMode="auto">
            <a:xfrm>
              <a:off x="432" y="1104"/>
              <a:ext cx="28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楷体_GB2312" pitchFamily="49" charset="-122"/>
                </a:rPr>
                <a:t>根据不确定关系            得</a:t>
              </a:r>
            </a:p>
          </p:txBody>
        </p:sp>
        <p:graphicFrame>
          <p:nvGraphicFramePr>
            <p:cNvPr id="34829" name="Object 8"/>
            <p:cNvGraphicFramePr>
              <a:graphicFrameLocks noChangeAspect="1"/>
            </p:cNvGraphicFramePr>
            <p:nvPr/>
          </p:nvGraphicFramePr>
          <p:xfrm>
            <a:off x="1824" y="1133"/>
            <a:ext cx="912" cy="259"/>
          </p:xfrm>
          <a:graphic>
            <a:graphicData uri="http://schemas.openxmlformats.org/presentationml/2006/ole">
              <mc:AlternateContent xmlns:mc="http://schemas.openxmlformats.org/markup-compatibility/2006">
                <mc:Choice xmlns:v="urn:schemas-microsoft-com:vml" Requires="v">
                  <p:oleObj spid="_x0000_s34833" name="Equation" r:id="rId5" imgW="1206500" imgH="342900" progId="Equation.3">
                    <p:embed/>
                  </p:oleObj>
                </mc:Choice>
                <mc:Fallback>
                  <p:oleObj name="Equation" r:id="rId5" imgW="1206500" imgH="342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4" y="1133"/>
                          <a:ext cx="912"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7161" name="Object 9"/>
          <p:cNvGraphicFramePr>
            <a:graphicFrameLocks noChangeAspect="1"/>
          </p:cNvGraphicFramePr>
          <p:nvPr/>
        </p:nvGraphicFramePr>
        <p:xfrm>
          <a:off x="2590800" y="2808288"/>
          <a:ext cx="5892800" cy="762000"/>
        </p:xfrm>
        <a:graphic>
          <a:graphicData uri="http://schemas.openxmlformats.org/presentationml/2006/ole">
            <mc:AlternateContent xmlns:mc="http://schemas.openxmlformats.org/markup-compatibility/2006">
              <mc:Choice xmlns:v="urn:schemas-microsoft-com:vml" Requires="v">
                <p:oleObj spid="_x0000_s34834" name="Equation" r:id="rId7" imgW="5892800" imgH="762000" progId="Equation.3">
                  <p:embed/>
                </p:oleObj>
              </mc:Choice>
              <mc:Fallback>
                <p:oleObj name="Equation" r:id="rId7" imgW="5892800" imgH="762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2808288"/>
                        <a:ext cx="5892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162" name="Text Box 10"/>
          <p:cNvSpPr txBox="1">
            <a:spLocks noChangeArrowheads="1"/>
          </p:cNvSpPr>
          <p:nvPr/>
        </p:nvSpPr>
        <p:spPr bwMode="auto">
          <a:xfrm>
            <a:off x="1828800" y="3570288"/>
            <a:ext cx="83058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ts val="1200"/>
              </a:spcBef>
            </a:pPr>
            <a:r>
              <a:rPr lang="zh-CN" altLang="en-US">
                <a:latin typeface="宋体" panose="02010600030101010101" pitchFamily="2" charset="-122"/>
                <a:ea typeface="宋体" panose="02010600030101010101" pitchFamily="2" charset="-122"/>
              </a:rPr>
              <a:t> </a:t>
            </a:r>
            <a:r>
              <a:rPr lang="en-US" altLang="zh-CN" sz="2800">
                <a:solidFill>
                  <a:schemeClr val="accent2"/>
                </a:solidFill>
                <a:latin typeface="楷体_GB2312" pitchFamily="49" charset="-122"/>
              </a:rPr>
              <a:t>[</a:t>
            </a:r>
            <a:r>
              <a:rPr lang="zh-CN" altLang="en-US" sz="2800">
                <a:solidFill>
                  <a:schemeClr val="accent2"/>
                </a:solidFill>
                <a:latin typeface="楷体_GB2312" pitchFamily="49" charset="-122"/>
              </a:rPr>
              <a:t>例题</a:t>
            </a:r>
            <a:r>
              <a:rPr lang="en-US" altLang="zh-CN" sz="2800">
                <a:solidFill>
                  <a:schemeClr val="accent2"/>
                </a:solidFill>
                <a:latin typeface="楷体_GB2312" pitchFamily="49" charset="-122"/>
              </a:rPr>
              <a:t>4]</a:t>
            </a:r>
            <a:r>
              <a:rPr lang="en-US" altLang="zh-CN">
                <a:latin typeface="楷体_GB2312" pitchFamily="49" charset="-122"/>
              </a:rPr>
              <a:t> </a:t>
            </a:r>
            <a:r>
              <a:rPr lang="zh-CN" altLang="en-US">
                <a:latin typeface="楷体_GB2312" pitchFamily="49" charset="-122"/>
              </a:rPr>
              <a:t>一颗质量为</a:t>
            </a:r>
            <a:r>
              <a:rPr lang="en-US" altLang="zh-CN">
                <a:latin typeface="楷体_GB2312" pitchFamily="49" charset="-122"/>
              </a:rPr>
              <a:t>0.01kg</a:t>
            </a:r>
            <a:r>
              <a:rPr lang="zh-CN" altLang="en-US">
                <a:latin typeface="楷体_GB2312" pitchFamily="49" charset="-122"/>
              </a:rPr>
              <a:t>的子弹，其速度为</a:t>
            </a:r>
            <a:r>
              <a:rPr lang="en-US" altLang="zh-CN">
                <a:latin typeface="楷体_GB2312" pitchFamily="49" charset="-122"/>
              </a:rPr>
              <a:t>500m/s</a:t>
            </a:r>
            <a:r>
              <a:rPr lang="zh-CN" altLang="en-US">
                <a:latin typeface="楷体_GB2312" pitchFamily="49" charset="-122"/>
              </a:rPr>
              <a:t>。若速度的不准确量为</a:t>
            </a:r>
            <a:r>
              <a:rPr lang="en-US" altLang="zh-CN">
                <a:latin typeface="楷体_GB2312" pitchFamily="49" charset="-122"/>
              </a:rPr>
              <a:t>0.01%</a:t>
            </a:r>
            <a:r>
              <a:rPr lang="zh-CN" altLang="en-US">
                <a:latin typeface="楷体_GB2312" pitchFamily="49" charset="-122"/>
              </a:rPr>
              <a:t>，求子弹位置的不准确量为多大</a:t>
            </a:r>
            <a:r>
              <a:rPr lang="en-US" altLang="zh-CN">
                <a:latin typeface="楷体_GB2312" pitchFamily="49" charset="-122"/>
              </a:rPr>
              <a:t>?</a:t>
            </a:r>
          </a:p>
        </p:txBody>
      </p:sp>
      <p:grpSp>
        <p:nvGrpSpPr>
          <p:cNvPr id="177163" name="Group 11"/>
          <p:cNvGrpSpPr>
            <a:grpSpLocks/>
          </p:cNvGrpSpPr>
          <p:nvPr/>
        </p:nvGrpSpPr>
        <p:grpSpPr bwMode="auto">
          <a:xfrm>
            <a:off x="2362200" y="4560888"/>
            <a:ext cx="6705600" cy="457200"/>
            <a:chOff x="528" y="2544"/>
            <a:chExt cx="4224" cy="288"/>
          </a:xfrm>
        </p:grpSpPr>
        <p:sp>
          <p:nvSpPr>
            <p:cNvPr id="34826" name="Text Box 12"/>
            <p:cNvSpPr txBox="1">
              <a:spLocks noChangeArrowheads="1"/>
            </p:cNvSpPr>
            <p:nvPr/>
          </p:nvSpPr>
          <p:spPr bwMode="auto">
            <a:xfrm>
              <a:off x="528" y="2544"/>
              <a:ext cx="4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ts val="1200"/>
                </a:spcBef>
              </a:pPr>
              <a:r>
                <a:rPr lang="zh-CN" altLang="en-US">
                  <a:latin typeface="楷体_GB2312" pitchFamily="49" charset="-122"/>
                </a:rPr>
                <a:t>解∶ 由不确定关系式           得</a:t>
              </a:r>
            </a:p>
          </p:txBody>
        </p:sp>
        <p:graphicFrame>
          <p:nvGraphicFramePr>
            <p:cNvPr id="34827" name="Object 13"/>
            <p:cNvGraphicFramePr>
              <a:graphicFrameLocks noChangeAspect="1"/>
            </p:cNvGraphicFramePr>
            <p:nvPr/>
          </p:nvGraphicFramePr>
          <p:xfrm>
            <a:off x="2448" y="2592"/>
            <a:ext cx="960" cy="240"/>
          </p:xfrm>
          <a:graphic>
            <a:graphicData uri="http://schemas.openxmlformats.org/presentationml/2006/ole">
              <mc:AlternateContent xmlns:mc="http://schemas.openxmlformats.org/markup-compatibility/2006">
                <mc:Choice xmlns:v="urn:schemas-microsoft-com:vml" Requires="v">
                  <p:oleObj spid="_x0000_s34835" name="Equation" r:id="rId9" imgW="1524000" imgH="381000" progId="Equation.3">
                    <p:embed/>
                  </p:oleObj>
                </mc:Choice>
                <mc:Fallback>
                  <p:oleObj name="Equation" r:id="rId9" imgW="1524000" imgH="3810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8" y="2592"/>
                          <a:ext cx="96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7166" name="Object 14"/>
          <p:cNvGraphicFramePr>
            <a:graphicFrameLocks noChangeAspect="1"/>
          </p:cNvGraphicFramePr>
          <p:nvPr/>
        </p:nvGraphicFramePr>
        <p:xfrm>
          <a:off x="3886200" y="5094288"/>
          <a:ext cx="1700213" cy="306387"/>
        </p:xfrm>
        <a:graphic>
          <a:graphicData uri="http://schemas.openxmlformats.org/presentationml/2006/ole">
            <mc:AlternateContent xmlns:mc="http://schemas.openxmlformats.org/markup-compatibility/2006">
              <mc:Choice xmlns:v="urn:schemas-microsoft-com:vml" Requires="v">
                <p:oleObj spid="_x0000_s34836" name="Equation" r:id="rId11" imgW="1549400" imgH="279400" progId="Equation.3">
                  <p:embed/>
                </p:oleObj>
              </mc:Choice>
              <mc:Fallback>
                <p:oleObj name="Equation" r:id="rId11" imgW="1549400" imgH="2794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6200" y="5094288"/>
                        <a:ext cx="1700213"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7167" name="Object 15"/>
          <p:cNvGraphicFramePr>
            <a:graphicFrameLocks noChangeAspect="1"/>
          </p:cNvGraphicFramePr>
          <p:nvPr/>
        </p:nvGraphicFramePr>
        <p:xfrm>
          <a:off x="2514600" y="5475288"/>
          <a:ext cx="6842125" cy="762000"/>
        </p:xfrm>
        <a:graphic>
          <a:graphicData uri="http://schemas.openxmlformats.org/presentationml/2006/ole">
            <mc:AlternateContent xmlns:mc="http://schemas.openxmlformats.org/markup-compatibility/2006">
              <mc:Choice xmlns:v="urn:schemas-microsoft-com:vml" Requires="v">
                <p:oleObj spid="_x0000_s34837" name="Equation" r:id="rId13" imgW="6845300" imgH="762000" progId="Equation.3">
                  <p:embed/>
                </p:oleObj>
              </mc:Choice>
              <mc:Fallback>
                <p:oleObj name="Equation" r:id="rId13" imgW="6845300" imgH="7620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600" y="5475288"/>
                        <a:ext cx="6842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154"/>
                                        </p:tgtEl>
                                        <p:attrNameLst>
                                          <p:attrName>style.visibility</p:attrName>
                                        </p:attrNameLst>
                                      </p:cBhvr>
                                      <p:to>
                                        <p:strVal val="visible"/>
                                      </p:to>
                                    </p:set>
                                    <p:anim calcmode="lin" valueType="num">
                                      <p:cBhvr additive="base">
                                        <p:cTn id="7" dur="500" fill="hold"/>
                                        <p:tgtEl>
                                          <p:spTgt spid="177154"/>
                                        </p:tgtEl>
                                        <p:attrNameLst>
                                          <p:attrName>ppt_x</p:attrName>
                                        </p:attrNameLst>
                                      </p:cBhvr>
                                      <p:tavLst>
                                        <p:tav tm="0">
                                          <p:val>
                                            <p:strVal val="0-#ppt_w/2"/>
                                          </p:val>
                                        </p:tav>
                                        <p:tav tm="100000">
                                          <p:val>
                                            <p:strVal val="#ppt_x"/>
                                          </p:val>
                                        </p:tav>
                                      </p:tavLst>
                                    </p:anim>
                                    <p:anim calcmode="lin" valueType="num">
                                      <p:cBhvr additive="base">
                                        <p:cTn id="8" dur="500" fill="hold"/>
                                        <p:tgtEl>
                                          <p:spTgt spid="1771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7155"/>
                                        </p:tgtEl>
                                        <p:attrNameLst>
                                          <p:attrName>style.visibility</p:attrName>
                                        </p:attrNameLst>
                                      </p:cBhvr>
                                      <p:to>
                                        <p:strVal val="visible"/>
                                      </p:to>
                                    </p:set>
                                    <p:anim calcmode="lin" valueType="num">
                                      <p:cBhvr additive="base">
                                        <p:cTn id="13" dur="500" fill="hold"/>
                                        <p:tgtEl>
                                          <p:spTgt spid="177155"/>
                                        </p:tgtEl>
                                        <p:attrNameLst>
                                          <p:attrName>ppt_x</p:attrName>
                                        </p:attrNameLst>
                                      </p:cBhvr>
                                      <p:tavLst>
                                        <p:tav tm="0">
                                          <p:val>
                                            <p:strVal val="0-#ppt_w/2"/>
                                          </p:val>
                                        </p:tav>
                                        <p:tav tm="100000">
                                          <p:val>
                                            <p:strVal val="#ppt_x"/>
                                          </p:val>
                                        </p:tav>
                                      </p:tavLst>
                                    </p:anim>
                                    <p:anim calcmode="lin" valueType="num">
                                      <p:cBhvr additive="base">
                                        <p:cTn id="14" dur="500" fill="hold"/>
                                        <p:tgtEl>
                                          <p:spTgt spid="1771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7158"/>
                                        </p:tgtEl>
                                        <p:attrNameLst>
                                          <p:attrName>style.visibility</p:attrName>
                                        </p:attrNameLst>
                                      </p:cBhvr>
                                      <p:to>
                                        <p:strVal val="visible"/>
                                      </p:to>
                                    </p:set>
                                    <p:anim calcmode="lin" valueType="num">
                                      <p:cBhvr additive="base">
                                        <p:cTn id="19" dur="500" fill="hold"/>
                                        <p:tgtEl>
                                          <p:spTgt spid="177158"/>
                                        </p:tgtEl>
                                        <p:attrNameLst>
                                          <p:attrName>ppt_x</p:attrName>
                                        </p:attrNameLst>
                                      </p:cBhvr>
                                      <p:tavLst>
                                        <p:tav tm="0">
                                          <p:val>
                                            <p:strVal val="0-#ppt_w/2"/>
                                          </p:val>
                                        </p:tav>
                                        <p:tav tm="100000">
                                          <p:val>
                                            <p:strVal val="#ppt_x"/>
                                          </p:val>
                                        </p:tav>
                                      </p:tavLst>
                                    </p:anim>
                                    <p:anim calcmode="lin" valueType="num">
                                      <p:cBhvr additive="base">
                                        <p:cTn id="20" dur="500" fill="hold"/>
                                        <p:tgtEl>
                                          <p:spTgt spid="17715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7161"/>
                                        </p:tgtEl>
                                        <p:attrNameLst>
                                          <p:attrName>style.visibility</p:attrName>
                                        </p:attrNameLst>
                                      </p:cBhvr>
                                      <p:to>
                                        <p:strVal val="visible"/>
                                      </p:to>
                                    </p:set>
                                    <p:anim calcmode="lin" valueType="num">
                                      <p:cBhvr additive="base">
                                        <p:cTn id="25" dur="500" fill="hold"/>
                                        <p:tgtEl>
                                          <p:spTgt spid="177161"/>
                                        </p:tgtEl>
                                        <p:attrNameLst>
                                          <p:attrName>ppt_x</p:attrName>
                                        </p:attrNameLst>
                                      </p:cBhvr>
                                      <p:tavLst>
                                        <p:tav tm="0">
                                          <p:val>
                                            <p:strVal val="0-#ppt_w/2"/>
                                          </p:val>
                                        </p:tav>
                                        <p:tav tm="100000">
                                          <p:val>
                                            <p:strVal val="#ppt_x"/>
                                          </p:val>
                                        </p:tav>
                                      </p:tavLst>
                                    </p:anim>
                                    <p:anim calcmode="lin" valueType="num">
                                      <p:cBhvr additive="base">
                                        <p:cTn id="26" dur="500" fill="hold"/>
                                        <p:tgtEl>
                                          <p:spTgt spid="17716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7162"/>
                                        </p:tgtEl>
                                        <p:attrNameLst>
                                          <p:attrName>style.visibility</p:attrName>
                                        </p:attrNameLst>
                                      </p:cBhvr>
                                      <p:to>
                                        <p:strVal val="visible"/>
                                      </p:to>
                                    </p:set>
                                    <p:anim calcmode="lin" valueType="num">
                                      <p:cBhvr additive="base">
                                        <p:cTn id="31" dur="500" fill="hold"/>
                                        <p:tgtEl>
                                          <p:spTgt spid="177162"/>
                                        </p:tgtEl>
                                        <p:attrNameLst>
                                          <p:attrName>ppt_x</p:attrName>
                                        </p:attrNameLst>
                                      </p:cBhvr>
                                      <p:tavLst>
                                        <p:tav tm="0">
                                          <p:val>
                                            <p:strVal val="0-#ppt_w/2"/>
                                          </p:val>
                                        </p:tav>
                                        <p:tav tm="100000">
                                          <p:val>
                                            <p:strVal val="#ppt_x"/>
                                          </p:val>
                                        </p:tav>
                                      </p:tavLst>
                                    </p:anim>
                                    <p:anim calcmode="lin" valueType="num">
                                      <p:cBhvr additive="base">
                                        <p:cTn id="32" dur="500" fill="hold"/>
                                        <p:tgtEl>
                                          <p:spTgt spid="17716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77163"/>
                                        </p:tgtEl>
                                        <p:attrNameLst>
                                          <p:attrName>style.visibility</p:attrName>
                                        </p:attrNameLst>
                                      </p:cBhvr>
                                      <p:to>
                                        <p:strVal val="visible"/>
                                      </p:to>
                                    </p:set>
                                    <p:anim calcmode="lin" valueType="num">
                                      <p:cBhvr additive="base">
                                        <p:cTn id="37" dur="500" fill="hold"/>
                                        <p:tgtEl>
                                          <p:spTgt spid="177163"/>
                                        </p:tgtEl>
                                        <p:attrNameLst>
                                          <p:attrName>ppt_x</p:attrName>
                                        </p:attrNameLst>
                                      </p:cBhvr>
                                      <p:tavLst>
                                        <p:tav tm="0">
                                          <p:val>
                                            <p:strVal val="0-#ppt_w/2"/>
                                          </p:val>
                                        </p:tav>
                                        <p:tav tm="100000">
                                          <p:val>
                                            <p:strVal val="#ppt_x"/>
                                          </p:val>
                                        </p:tav>
                                      </p:tavLst>
                                    </p:anim>
                                    <p:anim calcmode="lin" valueType="num">
                                      <p:cBhvr additive="base">
                                        <p:cTn id="38" dur="500" fill="hold"/>
                                        <p:tgtEl>
                                          <p:spTgt spid="17716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77166"/>
                                        </p:tgtEl>
                                        <p:attrNameLst>
                                          <p:attrName>style.visibility</p:attrName>
                                        </p:attrNameLst>
                                      </p:cBhvr>
                                      <p:to>
                                        <p:strVal val="visible"/>
                                      </p:to>
                                    </p:set>
                                    <p:anim calcmode="lin" valueType="num">
                                      <p:cBhvr additive="base">
                                        <p:cTn id="43" dur="500" fill="hold"/>
                                        <p:tgtEl>
                                          <p:spTgt spid="177166"/>
                                        </p:tgtEl>
                                        <p:attrNameLst>
                                          <p:attrName>ppt_x</p:attrName>
                                        </p:attrNameLst>
                                      </p:cBhvr>
                                      <p:tavLst>
                                        <p:tav tm="0">
                                          <p:val>
                                            <p:strVal val="0-#ppt_w/2"/>
                                          </p:val>
                                        </p:tav>
                                        <p:tav tm="100000">
                                          <p:val>
                                            <p:strVal val="#ppt_x"/>
                                          </p:val>
                                        </p:tav>
                                      </p:tavLst>
                                    </p:anim>
                                    <p:anim calcmode="lin" valueType="num">
                                      <p:cBhvr additive="base">
                                        <p:cTn id="44" dur="500" fill="hold"/>
                                        <p:tgtEl>
                                          <p:spTgt spid="17716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77167"/>
                                        </p:tgtEl>
                                        <p:attrNameLst>
                                          <p:attrName>style.visibility</p:attrName>
                                        </p:attrNameLst>
                                      </p:cBhvr>
                                      <p:to>
                                        <p:strVal val="visible"/>
                                      </p:to>
                                    </p:set>
                                    <p:anim calcmode="lin" valueType="num">
                                      <p:cBhvr additive="base">
                                        <p:cTn id="49" dur="500" fill="hold"/>
                                        <p:tgtEl>
                                          <p:spTgt spid="177167"/>
                                        </p:tgtEl>
                                        <p:attrNameLst>
                                          <p:attrName>ppt_x</p:attrName>
                                        </p:attrNameLst>
                                      </p:cBhvr>
                                      <p:tavLst>
                                        <p:tav tm="0">
                                          <p:val>
                                            <p:strVal val="0-#ppt_w/2"/>
                                          </p:val>
                                        </p:tav>
                                        <p:tav tm="100000">
                                          <p:val>
                                            <p:strVal val="#ppt_x"/>
                                          </p:val>
                                        </p:tav>
                                      </p:tavLst>
                                    </p:anim>
                                    <p:anim calcmode="lin" valueType="num">
                                      <p:cBhvr additive="base">
                                        <p:cTn id="50" dur="500" fill="hold"/>
                                        <p:tgtEl>
                                          <p:spTgt spid="1771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utoUpdateAnimBg="0"/>
      <p:bldP spid="17716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1525588" y="486886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3317875" y="486886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5581650" y="4868863"/>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8256588" y="494188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35847"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534988" y="792163"/>
            <a:ext cx="10818812"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848"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852"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35853"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5849" name="图片 1"/>
          <p:cNvPicPr>
            <a:picLocks/>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1660525" y="541496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3432175" y="5381625"/>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5202238" y="5403850"/>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7248525" y="5381625"/>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36871"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49263" y="673100"/>
            <a:ext cx="10904537"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72"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876"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36877"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6873" name="图片 1"/>
          <p:cNvPicPr>
            <a:picLocks/>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37"/>
          <p:cNvSpPr>
            <a:spLocks noChangeArrowheads="1"/>
          </p:cNvSpPr>
          <p:nvPr/>
        </p:nvSpPr>
        <p:spPr bwMode="auto">
          <a:xfrm>
            <a:off x="2566988" y="2060575"/>
            <a:ext cx="71628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薛定谔方程</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4953000" y="84138"/>
            <a:ext cx="2057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kumimoji="0" lang="zh-CN" altLang="en-US" sz="3200" u="sng">
                <a:solidFill>
                  <a:srgbClr val="FF00FF"/>
                </a:solidFill>
                <a:effectLst>
                  <a:outerShdw blurRad="38100" dist="38100" dir="2700000" algn="tl">
                    <a:srgbClr val="C0C0C0"/>
                  </a:outerShdw>
                </a:effectLst>
              </a:rPr>
              <a:t>复   习</a:t>
            </a:r>
          </a:p>
        </p:txBody>
      </p:sp>
      <p:sp>
        <p:nvSpPr>
          <p:cNvPr id="174083" name="Text Box 3"/>
          <p:cNvSpPr txBox="1">
            <a:spLocks noChangeArrowheads="1"/>
          </p:cNvSpPr>
          <p:nvPr/>
        </p:nvSpPr>
        <p:spPr bwMode="auto">
          <a:xfrm>
            <a:off x="1600200" y="609600"/>
            <a:ext cx="6172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t> </a:t>
            </a:r>
            <a:r>
              <a:rPr kumimoji="0" lang="en-US" altLang="zh-CN"/>
              <a:t>1</a:t>
            </a:r>
            <a:r>
              <a:rPr kumimoji="0" lang="zh-CN" altLang="en-US"/>
              <a:t>、玻尔氢原子理论三条基本假设</a:t>
            </a:r>
            <a:r>
              <a:rPr kumimoji="0" lang="en-US" altLang="zh-CN"/>
              <a:t>——</a:t>
            </a:r>
          </a:p>
        </p:txBody>
      </p:sp>
      <p:sp>
        <p:nvSpPr>
          <p:cNvPr id="174084" name="Rectangle 4"/>
          <p:cNvSpPr>
            <a:spLocks noChangeArrowheads="1"/>
          </p:cNvSpPr>
          <p:nvPr/>
        </p:nvSpPr>
        <p:spPr bwMode="auto">
          <a:xfrm>
            <a:off x="2590800" y="1316038"/>
            <a:ext cx="1498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FF"/>
                </a:solidFill>
              </a:rPr>
              <a:t>定态假设 </a:t>
            </a:r>
            <a:endParaRPr kumimoji="0" lang="zh-CN" altLang="en-US" sz="2000">
              <a:solidFill>
                <a:srgbClr val="0000FF"/>
              </a:solidFill>
            </a:endParaRPr>
          </a:p>
        </p:txBody>
      </p:sp>
      <p:sp>
        <p:nvSpPr>
          <p:cNvPr id="174085" name="Rectangle 5"/>
          <p:cNvSpPr>
            <a:spLocks noChangeArrowheads="1"/>
          </p:cNvSpPr>
          <p:nvPr/>
        </p:nvSpPr>
        <p:spPr bwMode="auto">
          <a:xfrm>
            <a:off x="4419600" y="1239838"/>
            <a:ext cx="14224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FF"/>
                </a:solidFill>
              </a:rPr>
              <a:t>跃迁假设</a:t>
            </a:r>
          </a:p>
        </p:txBody>
      </p:sp>
      <p:sp>
        <p:nvSpPr>
          <p:cNvPr id="174086" name="Rectangle 6"/>
          <p:cNvSpPr>
            <a:spLocks noChangeArrowheads="1"/>
          </p:cNvSpPr>
          <p:nvPr/>
        </p:nvSpPr>
        <p:spPr bwMode="auto">
          <a:xfrm>
            <a:off x="6248400" y="1239838"/>
            <a:ext cx="26590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FF"/>
                </a:solidFill>
              </a:rPr>
              <a:t>轨道角动量量子化</a:t>
            </a:r>
          </a:p>
        </p:txBody>
      </p:sp>
      <p:sp>
        <p:nvSpPr>
          <p:cNvPr id="174087" name="Rectangle 7"/>
          <p:cNvSpPr>
            <a:spLocks noChangeArrowheads="1"/>
          </p:cNvSpPr>
          <p:nvPr/>
        </p:nvSpPr>
        <p:spPr bwMode="auto">
          <a:xfrm>
            <a:off x="2228850" y="3394075"/>
            <a:ext cx="29670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FF"/>
                </a:solidFill>
              </a:rPr>
              <a:t>氢原子的能级公式</a:t>
            </a:r>
            <a:r>
              <a:rPr kumimoji="0" lang="zh-CN" altLang="en-US" b="0">
                <a:solidFill>
                  <a:srgbClr val="0000FF"/>
                </a:solidFill>
              </a:rPr>
              <a:t>：</a:t>
            </a:r>
          </a:p>
        </p:txBody>
      </p:sp>
      <p:sp>
        <p:nvSpPr>
          <p:cNvPr id="174088" name="Rectangle 8"/>
          <p:cNvSpPr>
            <a:spLocks noChangeArrowheads="1"/>
          </p:cNvSpPr>
          <p:nvPr/>
        </p:nvSpPr>
        <p:spPr bwMode="auto">
          <a:xfrm>
            <a:off x="1752600" y="4130675"/>
            <a:ext cx="2813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a:t>2</a:t>
            </a:r>
            <a:r>
              <a:rPr kumimoji="0" lang="zh-CN" altLang="en-US"/>
              <a:t>、德布罗意假设：</a:t>
            </a:r>
          </a:p>
        </p:txBody>
      </p:sp>
      <p:sp>
        <p:nvSpPr>
          <p:cNvPr id="174089" name="Text Box 9"/>
          <p:cNvSpPr txBox="1">
            <a:spLocks noChangeArrowheads="1"/>
          </p:cNvSpPr>
          <p:nvPr/>
        </p:nvSpPr>
        <p:spPr bwMode="auto">
          <a:xfrm>
            <a:off x="7696200" y="496887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FF"/>
                </a:solidFill>
              </a:rPr>
              <a:t>德布罗意公式</a:t>
            </a:r>
          </a:p>
        </p:txBody>
      </p:sp>
      <p:graphicFrame>
        <p:nvGraphicFramePr>
          <p:cNvPr id="174091" name="Object 11"/>
          <p:cNvGraphicFramePr>
            <a:graphicFrameLocks noChangeAspect="1"/>
          </p:cNvGraphicFramePr>
          <p:nvPr/>
        </p:nvGraphicFramePr>
        <p:xfrm>
          <a:off x="2895600" y="4664075"/>
          <a:ext cx="2325688" cy="1212850"/>
        </p:xfrm>
        <a:graphic>
          <a:graphicData uri="http://schemas.openxmlformats.org/presentationml/2006/ole">
            <mc:AlternateContent xmlns:mc="http://schemas.openxmlformats.org/markup-compatibility/2006">
              <mc:Choice xmlns:v="urn:schemas-microsoft-com:vml" Requires="v">
                <p:oleObj spid="_x0000_s17447" name="Equation" r:id="rId3" imgW="1015559" imgH="583947" progId="Equation.3">
                  <p:embed/>
                </p:oleObj>
              </mc:Choice>
              <mc:Fallback>
                <p:oleObj name="Equation" r:id="rId3" imgW="1015559" imgH="583947"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664075"/>
                        <a:ext cx="2325688"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100" name="Group 20"/>
          <p:cNvGrpSpPr>
            <a:grpSpLocks/>
          </p:cNvGrpSpPr>
          <p:nvPr/>
        </p:nvGrpSpPr>
        <p:grpSpPr bwMode="auto">
          <a:xfrm>
            <a:off x="5303838" y="4711700"/>
            <a:ext cx="2016125" cy="1092200"/>
            <a:chOff x="839" y="2614"/>
            <a:chExt cx="1270" cy="688"/>
          </a:xfrm>
        </p:grpSpPr>
        <p:grpSp>
          <p:nvGrpSpPr>
            <p:cNvPr id="17441" name="Group 32"/>
            <p:cNvGrpSpPr>
              <a:grpSpLocks/>
            </p:cNvGrpSpPr>
            <p:nvPr/>
          </p:nvGrpSpPr>
          <p:grpSpPr bwMode="auto">
            <a:xfrm>
              <a:off x="839" y="2614"/>
              <a:ext cx="1270" cy="680"/>
              <a:chOff x="1450" y="7"/>
              <a:chExt cx="3039" cy="401"/>
            </a:xfrm>
          </p:grpSpPr>
          <p:sp>
            <p:nvSpPr>
              <p:cNvPr id="17443"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44"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45"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46"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7442" name="Object 26"/>
            <p:cNvGraphicFramePr>
              <a:graphicFrameLocks noChangeAspect="1"/>
            </p:cNvGraphicFramePr>
            <p:nvPr/>
          </p:nvGraphicFramePr>
          <p:xfrm>
            <a:off x="884" y="2659"/>
            <a:ext cx="1209" cy="643"/>
          </p:xfrm>
          <a:graphic>
            <a:graphicData uri="http://schemas.openxmlformats.org/presentationml/2006/ole">
              <mc:AlternateContent xmlns:mc="http://schemas.openxmlformats.org/markup-compatibility/2006">
                <mc:Choice xmlns:v="urn:schemas-microsoft-com:vml" Requires="v">
                  <p:oleObj spid="_x0000_s17448" name="Equation" r:id="rId5" imgW="780954" imgH="400140" progId="Equation.3">
                    <p:embed/>
                  </p:oleObj>
                </mc:Choice>
                <mc:Fallback>
                  <p:oleObj name="Equation" r:id="rId5" imgW="780954" imgH="40014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 y="2659"/>
                          <a:ext cx="1209" cy="64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74107" name="Group 27"/>
          <p:cNvGrpSpPr>
            <a:grpSpLocks/>
          </p:cNvGrpSpPr>
          <p:nvPr/>
        </p:nvGrpSpPr>
        <p:grpSpPr bwMode="auto">
          <a:xfrm>
            <a:off x="5087938" y="3284538"/>
            <a:ext cx="4321175" cy="792162"/>
            <a:chOff x="2245" y="2069"/>
            <a:chExt cx="2722" cy="499"/>
          </a:xfrm>
        </p:grpSpPr>
        <p:grpSp>
          <p:nvGrpSpPr>
            <p:cNvPr id="17435" name="Group 32"/>
            <p:cNvGrpSpPr>
              <a:grpSpLocks/>
            </p:cNvGrpSpPr>
            <p:nvPr/>
          </p:nvGrpSpPr>
          <p:grpSpPr bwMode="auto">
            <a:xfrm>
              <a:off x="2245" y="2069"/>
              <a:ext cx="2722" cy="499"/>
              <a:chOff x="1450" y="7"/>
              <a:chExt cx="3039" cy="401"/>
            </a:xfrm>
          </p:grpSpPr>
          <p:sp>
            <p:nvSpPr>
              <p:cNvPr id="17437"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38"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39"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40"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7436" name="Object 33"/>
            <p:cNvGraphicFramePr>
              <a:graphicFrameLocks noChangeAspect="1"/>
            </p:cNvGraphicFramePr>
            <p:nvPr/>
          </p:nvGraphicFramePr>
          <p:xfrm>
            <a:off x="2245" y="2069"/>
            <a:ext cx="2707" cy="497"/>
          </p:xfrm>
          <a:graphic>
            <a:graphicData uri="http://schemas.openxmlformats.org/presentationml/2006/ole">
              <mc:AlternateContent xmlns:mc="http://schemas.openxmlformats.org/markup-compatibility/2006">
                <mc:Choice xmlns:v="urn:schemas-microsoft-com:vml" Requires="v">
                  <p:oleObj spid="_x0000_s17449" name="Equation" r:id="rId7" imgW="2032000" imgH="406400" progId="Equation.3">
                    <p:embed/>
                  </p:oleObj>
                </mc:Choice>
                <mc:Fallback>
                  <p:oleObj name="Equation" r:id="rId7" imgW="2032000" imgH="406400"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5" y="2069"/>
                          <a:ext cx="2707" cy="49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74114" name="Group 34"/>
          <p:cNvGrpSpPr>
            <a:grpSpLocks/>
          </p:cNvGrpSpPr>
          <p:nvPr/>
        </p:nvGrpSpPr>
        <p:grpSpPr bwMode="auto">
          <a:xfrm>
            <a:off x="5591175" y="1916113"/>
            <a:ext cx="4032250" cy="844550"/>
            <a:chOff x="1066" y="3566"/>
            <a:chExt cx="3492" cy="532"/>
          </a:xfrm>
        </p:grpSpPr>
        <p:grpSp>
          <p:nvGrpSpPr>
            <p:cNvPr id="17429" name="Group 32"/>
            <p:cNvGrpSpPr>
              <a:grpSpLocks/>
            </p:cNvGrpSpPr>
            <p:nvPr/>
          </p:nvGrpSpPr>
          <p:grpSpPr bwMode="auto">
            <a:xfrm>
              <a:off x="1066" y="3612"/>
              <a:ext cx="3492" cy="453"/>
              <a:chOff x="1450" y="7"/>
              <a:chExt cx="3039" cy="401"/>
            </a:xfrm>
          </p:grpSpPr>
          <p:sp>
            <p:nvSpPr>
              <p:cNvPr id="17431"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32"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33"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34"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7430" name="Object 40"/>
            <p:cNvGraphicFramePr>
              <a:graphicFrameLocks noChangeAspect="1"/>
            </p:cNvGraphicFramePr>
            <p:nvPr/>
          </p:nvGraphicFramePr>
          <p:xfrm>
            <a:off x="1402" y="3566"/>
            <a:ext cx="2829" cy="532"/>
          </p:xfrm>
          <a:graphic>
            <a:graphicData uri="http://schemas.openxmlformats.org/presentationml/2006/ole">
              <mc:AlternateContent xmlns:mc="http://schemas.openxmlformats.org/markup-compatibility/2006">
                <mc:Choice xmlns:v="urn:schemas-microsoft-com:vml" Requires="v">
                  <p:oleObj spid="_x0000_s17450" name="公式" r:id="rId9" imgW="2032000" imgH="406400" progId="Equation.3">
                    <p:embed/>
                  </p:oleObj>
                </mc:Choice>
                <mc:Fallback>
                  <p:oleObj name="公式" r:id="rId9" imgW="2032000" imgH="40640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2" y="3566"/>
                          <a:ext cx="2829" cy="5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4121" name="Group 41"/>
          <p:cNvGrpSpPr>
            <a:grpSpLocks/>
          </p:cNvGrpSpPr>
          <p:nvPr/>
        </p:nvGrpSpPr>
        <p:grpSpPr bwMode="auto">
          <a:xfrm>
            <a:off x="3000375" y="1844675"/>
            <a:ext cx="2232025" cy="1079500"/>
            <a:chOff x="930" y="890"/>
            <a:chExt cx="1406" cy="680"/>
          </a:xfrm>
        </p:grpSpPr>
        <p:grpSp>
          <p:nvGrpSpPr>
            <p:cNvPr id="17423" name="Group 32"/>
            <p:cNvGrpSpPr>
              <a:grpSpLocks/>
            </p:cNvGrpSpPr>
            <p:nvPr/>
          </p:nvGrpSpPr>
          <p:grpSpPr bwMode="auto">
            <a:xfrm>
              <a:off x="930" y="890"/>
              <a:ext cx="1406" cy="680"/>
              <a:chOff x="1450" y="7"/>
              <a:chExt cx="3039" cy="401"/>
            </a:xfrm>
          </p:grpSpPr>
          <p:sp>
            <p:nvSpPr>
              <p:cNvPr id="17425"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26"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27"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28"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7424" name="Object 47"/>
            <p:cNvGraphicFramePr>
              <a:graphicFrameLocks noChangeAspect="1"/>
            </p:cNvGraphicFramePr>
            <p:nvPr/>
          </p:nvGraphicFramePr>
          <p:xfrm>
            <a:off x="961" y="965"/>
            <a:ext cx="1329" cy="530"/>
          </p:xfrm>
          <a:graphic>
            <a:graphicData uri="http://schemas.openxmlformats.org/presentationml/2006/ole">
              <mc:AlternateContent xmlns:mc="http://schemas.openxmlformats.org/markup-compatibility/2006">
                <mc:Choice xmlns:v="urn:schemas-microsoft-com:vml" Requires="v">
                  <p:oleObj spid="_x0000_s17451" name="Equation" r:id="rId11" imgW="837836" imgH="406224" progId="Equation.3">
                    <p:embed/>
                  </p:oleObj>
                </mc:Choice>
                <mc:Fallback>
                  <p:oleObj name="Equation" r:id="rId11" imgW="837836" imgH="406224" progId="Equation.3">
                    <p:embed/>
                    <p:pic>
                      <p:nvPicPr>
                        <p:cNvPr id="0"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1" y="965"/>
                          <a:ext cx="1329" cy="53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animEffect transition="in" filter="wipe(left)">
                                      <p:cBhvr>
                                        <p:cTn id="7" dur="500"/>
                                        <p:tgtEl>
                                          <p:spTgt spid="174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083"/>
                                        </p:tgtEl>
                                        <p:attrNameLst>
                                          <p:attrName>style.visibility</p:attrName>
                                        </p:attrNameLst>
                                      </p:cBhvr>
                                      <p:to>
                                        <p:strVal val="visible"/>
                                      </p:to>
                                    </p:set>
                                    <p:animEffect transition="in" filter="wipe(left)">
                                      <p:cBhvr>
                                        <p:cTn id="12" dur="500"/>
                                        <p:tgtEl>
                                          <p:spTgt spid="1740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084"/>
                                        </p:tgtEl>
                                        <p:attrNameLst>
                                          <p:attrName>style.visibility</p:attrName>
                                        </p:attrNameLst>
                                      </p:cBhvr>
                                      <p:to>
                                        <p:strVal val="visible"/>
                                      </p:to>
                                    </p:set>
                                    <p:animEffect transition="in" filter="wipe(left)">
                                      <p:cBhvr>
                                        <p:cTn id="17" dur="500"/>
                                        <p:tgtEl>
                                          <p:spTgt spid="1740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085"/>
                                        </p:tgtEl>
                                        <p:attrNameLst>
                                          <p:attrName>style.visibility</p:attrName>
                                        </p:attrNameLst>
                                      </p:cBhvr>
                                      <p:to>
                                        <p:strVal val="visible"/>
                                      </p:to>
                                    </p:set>
                                    <p:animEffect transition="in" filter="wipe(left)">
                                      <p:cBhvr>
                                        <p:cTn id="22" dur="500"/>
                                        <p:tgtEl>
                                          <p:spTgt spid="1740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74121"/>
                                        </p:tgtEl>
                                        <p:attrNameLst>
                                          <p:attrName>style.visibility</p:attrName>
                                        </p:attrNameLst>
                                      </p:cBhvr>
                                      <p:to>
                                        <p:strVal val="visible"/>
                                      </p:to>
                                    </p:set>
                                    <p:animEffect transition="in" filter="wipe(left)">
                                      <p:cBhvr>
                                        <p:cTn id="27" dur="500"/>
                                        <p:tgtEl>
                                          <p:spTgt spid="1741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4086"/>
                                        </p:tgtEl>
                                        <p:attrNameLst>
                                          <p:attrName>style.visibility</p:attrName>
                                        </p:attrNameLst>
                                      </p:cBhvr>
                                      <p:to>
                                        <p:strVal val="visible"/>
                                      </p:to>
                                    </p:set>
                                    <p:animEffect transition="in" filter="wipe(left)">
                                      <p:cBhvr>
                                        <p:cTn id="32" dur="500"/>
                                        <p:tgtEl>
                                          <p:spTgt spid="1740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74114"/>
                                        </p:tgtEl>
                                        <p:attrNameLst>
                                          <p:attrName>style.visibility</p:attrName>
                                        </p:attrNameLst>
                                      </p:cBhvr>
                                      <p:to>
                                        <p:strVal val="visible"/>
                                      </p:to>
                                    </p:set>
                                    <p:animEffect transition="in" filter="wipe(left)">
                                      <p:cBhvr>
                                        <p:cTn id="37" dur="500"/>
                                        <p:tgtEl>
                                          <p:spTgt spid="1741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4087"/>
                                        </p:tgtEl>
                                        <p:attrNameLst>
                                          <p:attrName>style.visibility</p:attrName>
                                        </p:attrNameLst>
                                      </p:cBhvr>
                                      <p:to>
                                        <p:strVal val="visible"/>
                                      </p:to>
                                    </p:set>
                                    <p:animEffect transition="in" filter="wipe(left)">
                                      <p:cBhvr>
                                        <p:cTn id="42" dur="500"/>
                                        <p:tgtEl>
                                          <p:spTgt spid="1740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74107"/>
                                        </p:tgtEl>
                                        <p:attrNameLst>
                                          <p:attrName>style.visibility</p:attrName>
                                        </p:attrNameLst>
                                      </p:cBhvr>
                                      <p:to>
                                        <p:strVal val="visible"/>
                                      </p:to>
                                    </p:set>
                                    <p:animEffect transition="in" filter="wipe(left)">
                                      <p:cBhvr>
                                        <p:cTn id="47" dur="500"/>
                                        <p:tgtEl>
                                          <p:spTgt spid="17410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4088"/>
                                        </p:tgtEl>
                                        <p:attrNameLst>
                                          <p:attrName>style.visibility</p:attrName>
                                        </p:attrNameLst>
                                      </p:cBhvr>
                                      <p:to>
                                        <p:strVal val="visible"/>
                                      </p:to>
                                    </p:set>
                                    <p:animEffect transition="in" filter="wipe(left)">
                                      <p:cBhvr>
                                        <p:cTn id="52" dur="500"/>
                                        <p:tgtEl>
                                          <p:spTgt spid="17408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74091"/>
                                        </p:tgtEl>
                                        <p:attrNameLst>
                                          <p:attrName>style.visibility</p:attrName>
                                        </p:attrNameLst>
                                      </p:cBhvr>
                                      <p:to>
                                        <p:strVal val="visible"/>
                                      </p:to>
                                    </p:set>
                                    <p:animEffect transition="in" filter="wipe(left)">
                                      <p:cBhvr>
                                        <p:cTn id="57" dur="500"/>
                                        <p:tgtEl>
                                          <p:spTgt spid="17409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74100"/>
                                        </p:tgtEl>
                                        <p:attrNameLst>
                                          <p:attrName>style.visibility</p:attrName>
                                        </p:attrNameLst>
                                      </p:cBhvr>
                                      <p:to>
                                        <p:strVal val="visible"/>
                                      </p:to>
                                    </p:set>
                                    <p:animEffect transition="in" filter="wipe(left)">
                                      <p:cBhvr>
                                        <p:cTn id="62" dur="500"/>
                                        <p:tgtEl>
                                          <p:spTgt spid="17410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4089"/>
                                        </p:tgtEl>
                                        <p:attrNameLst>
                                          <p:attrName>style.visibility</p:attrName>
                                        </p:attrNameLst>
                                      </p:cBhvr>
                                      <p:to>
                                        <p:strVal val="visible"/>
                                      </p:to>
                                    </p:set>
                                    <p:animEffect transition="in" filter="wipe(left)">
                                      <p:cBhvr>
                                        <p:cTn id="67" dur="500"/>
                                        <p:tgtEl>
                                          <p:spTgt spid="174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autoUpdateAnimBg="0"/>
      <p:bldP spid="174083" grpId="0" autoUpdateAnimBg="0"/>
      <p:bldP spid="174084" grpId="0" autoUpdateAnimBg="0"/>
      <p:bldP spid="174085" grpId="0" autoUpdateAnimBg="0"/>
      <p:bldP spid="174086" grpId="0" autoUpdateAnimBg="0"/>
      <p:bldP spid="174087" grpId="0" autoUpdateAnimBg="0"/>
      <p:bldP spid="174088" grpId="0" autoUpdateAnimBg="0"/>
      <p:bldP spid="17408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ChangeArrowheads="1"/>
          </p:cNvSpPr>
          <p:nvPr/>
        </p:nvSpPr>
        <p:spPr bwMode="auto">
          <a:xfrm>
            <a:off x="1752600" y="692150"/>
            <a:ext cx="38100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a:t>一、薛定谔方程的建立：</a:t>
            </a:r>
          </a:p>
        </p:txBody>
      </p:sp>
      <p:sp>
        <p:nvSpPr>
          <p:cNvPr id="145412" name="Text Box 4"/>
          <p:cNvSpPr txBox="1">
            <a:spLocks noChangeArrowheads="1"/>
          </p:cNvSpPr>
          <p:nvPr/>
        </p:nvSpPr>
        <p:spPr bwMode="auto">
          <a:xfrm>
            <a:off x="2057400" y="4951413"/>
            <a:ext cx="8305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10000"/>
              </a:lnSpc>
              <a:spcBef>
                <a:spcPct val="50000"/>
              </a:spcBef>
            </a:pPr>
            <a:r>
              <a:rPr lang="zh-CN" altLang="en-US"/>
              <a:t>      </a:t>
            </a:r>
            <a:r>
              <a:rPr lang="en-US" altLang="zh-CN"/>
              <a:t>1926</a:t>
            </a:r>
            <a:r>
              <a:rPr lang="zh-CN" altLang="en-US"/>
              <a:t>年，奥地利著名物理学家</a:t>
            </a:r>
            <a:r>
              <a:rPr lang="zh-CN" altLang="en-US">
                <a:solidFill>
                  <a:srgbClr val="0000FF"/>
                </a:solidFill>
              </a:rPr>
              <a:t>薛定谔</a:t>
            </a:r>
            <a:r>
              <a:rPr lang="zh-CN" altLang="en-US"/>
              <a:t>建立了描述微观粒子运动状态的波函数所满足的方程 </a:t>
            </a:r>
            <a:r>
              <a:rPr lang="en-US" altLang="zh-CN"/>
              <a:t>—</a:t>
            </a:r>
            <a:r>
              <a:rPr lang="en-US" altLang="zh-CN">
                <a:solidFill>
                  <a:srgbClr val="0000FF"/>
                </a:solidFill>
              </a:rPr>
              <a:t> </a:t>
            </a:r>
            <a:r>
              <a:rPr lang="zh-CN" altLang="en-US">
                <a:solidFill>
                  <a:srgbClr val="0000FF"/>
                </a:solidFill>
              </a:rPr>
              <a:t>薛定谔方程。</a:t>
            </a:r>
            <a:r>
              <a:rPr lang="zh-CN" altLang="en-US"/>
              <a:t>就此建立</a:t>
            </a:r>
            <a:r>
              <a:rPr lang="zh-CN" altLang="en-US">
                <a:solidFill>
                  <a:srgbClr val="0000FF"/>
                </a:solidFill>
              </a:rPr>
              <a:t>波动力学，</a:t>
            </a:r>
            <a:r>
              <a:rPr lang="zh-CN" altLang="en-US"/>
              <a:t>他因此获得</a:t>
            </a:r>
            <a:r>
              <a:rPr lang="en-US" altLang="zh-CN"/>
              <a:t>1933</a:t>
            </a:r>
            <a:r>
              <a:rPr lang="zh-CN" altLang="en-US"/>
              <a:t>年诺贝尔物理奖。  </a:t>
            </a:r>
          </a:p>
        </p:txBody>
      </p:sp>
      <p:grpSp>
        <p:nvGrpSpPr>
          <p:cNvPr id="145413" name="Group 5"/>
          <p:cNvGrpSpPr>
            <a:grpSpLocks/>
          </p:cNvGrpSpPr>
          <p:nvPr/>
        </p:nvGrpSpPr>
        <p:grpSpPr bwMode="auto">
          <a:xfrm>
            <a:off x="8472488" y="1989138"/>
            <a:ext cx="1876425" cy="2622550"/>
            <a:chOff x="4224" y="1296"/>
            <a:chExt cx="1182" cy="1652"/>
          </a:xfrm>
        </p:grpSpPr>
        <p:pic>
          <p:nvPicPr>
            <p:cNvPr id="38927" name="Picture 6" descr="xde-z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 y="1296"/>
              <a:ext cx="100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8" name="Rectangle 7"/>
            <p:cNvSpPr>
              <a:spLocks noChangeArrowheads="1"/>
            </p:cNvSpPr>
            <p:nvPr/>
          </p:nvSpPr>
          <p:spPr bwMode="auto">
            <a:xfrm>
              <a:off x="4224" y="2688"/>
              <a:ext cx="118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100">
                  <a:ea typeface="宋体" panose="02010600030101010101" pitchFamily="2" charset="-122"/>
                </a:rPr>
                <a:t>（</a:t>
              </a:r>
              <a:r>
                <a:rPr lang="en-US" altLang="zh-CN" sz="2100">
                  <a:ea typeface="宋体" panose="02010600030101010101" pitchFamily="2" charset="-122"/>
                </a:rPr>
                <a:t>1887-1961</a:t>
              </a:r>
              <a:r>
                <a:rPr lang="zh-CN" altLang="en-US" sz="2100">
                  <a:ea typeface="宋体" panose="02010600030101010101" pitchFamily="2" charset="-122"/>
                </a:rPr>
                <a:t>）</a:t>
              </a:r>
            </a:p>
          </p:txBody>
        </p:sp>
      </p:grpSp>
      <p:sp>
        <p:nvSpPr>
          <p:cNvPr id="145416" name="Text Box 8"/>
          <p:cNvSpPr txBox="1">
            <a:spLocks noChangeArrowheads="1"/>
          </p:cNvSpPr>
          <p:nvPr/>
        </p:nvSpPr>
        <p:spPr bwMode="auto">
          <a:xfrm>
            <a:off x="2209800" y="1293813"/>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经典力学：已知质点的受力情况 </a:t>
            </a:r>
            <a:r>
              <a:rPr lang="en-US" altLang="zh-CN"/>
              <a:t>+ </a:t>
            </a:r>
            <a:r>
              <a:rPr lang="zh-CN" altLang="en-US"/>
              <a:t>初始条件</a:t>
            </a:r>
          </a:p>
        </p:txBody>
      </p:sp>
      <p:sp>
        <p:nvSpPr>
          <p:cNvPr id="145417" name="Rectangle 9"/>
          <p:cNvSpPr>
            <a:spLocks noChangeArrowheads="1"/>
          </p:cNvSpPr>
          <p:nvPr/>
        </p:nvSpPr>
        <p:spPr bwMode="auto">
          <a:xfrm>
            <a:off x="4419600" y="1751013"/>
            <a:ext cx="2468563"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a:solidFill>
                  <a:srgbClr val="0000FF"/>
                </a:solidFill>
                <a:effectLst>
                  <a:outerShdw blurRad="38100" dist="38100" dir="2700000" algn="tl">
                    <a:srgbClr val="C0C0C0"/>
                  </a:outerShdw>
                </a:effectLst>
              </a:rPr>
              <a:t>牛顿运动方程</a:t>
            </a:r>
          </a:p>
        </p:txBody>
      </p:sp>
      <p:sp>
        <p:nvSpPr>
          <p:cNvPr id="145418" name="Text Box 10"/>
          <p:cNvSpPr txBox="1">
            <a:spLocks noChangeArrowheads="1"/>
          </p:cNvSpPr>
          <p:nvPr/>
        </p:nvSpPr>
        <p:spPr bwMode="auto">
          <a:xfrm>
            <a:off x="2209800" y="2894013"/>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量子力学：已知微观粒子能量 </a:t>
            </a:r>
            <a:r>
              <a:rPr lang="en-US" altLang="zh-CN"/>
              <a:t>+  </a:t>
            </a:r>
            <a:r>
              <a:rPr lang="zh-CN" altLang="en-US"/>
              <a:t>初始条件</a:t>
            </a:r>
            <a:endParaRPr lang="zh-CN" altLang="en-US">
              <a:ea typeface="宋体" panose="02010600030101010101" pitchFamily="2" charset="-122"/>
            </a:endParaRPr>
          </a:p>
        </p:txBody>
      </p:sp>
      <p:sp>
        <p:nvSpPr>
          <p:cNvPr id="145419" name="Rectangle 11"/>
          <p:cNvSpPr>
            <a:spLocks noChangeArrowheads="1"/>
          </p:cNvSpPr>
          <p:nvPr/>
        </p:nvSpPr>
        <p:spPr bwMode="auto">
          <a:xfrm>
            <a:off x="4675188" y="3570288"/>
            <a:ext cx="2284412"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a:solidFill>
                  <a:srgbClr val="0000FF"/>
                </a:solidFill>
                <a:effectLst>
                  <a:outerShdw blurRad="38100" dist="38100" dir="2700000" algn="tl">
                    <a:srgbClr val="C0C0C0"/>
                  </a:outerShdw>
                </a:effectLst>
              </a:rPr>
              <a:t>？运动方程</a:t>
            </a:r>
          </a:p>
        </p:txBody>
      </p:sp>
      <p:grpSp>
        <p:nvGrpSpPr>
          <p:cNvPr id="145420" name="Group 12"/>
          <p:cNvGrpSpPr>
            <a:grpSpLocks/>
          </p:cNvGrpSpPr>
          <p:nvPr/>
        </p:nvGrpSpPr>
        <p:grpSpPr bwMode="auto">
          <a:xfrm>
            <a:off x="2819400" y="4265613"/>
            <a:ext cx="5486400" cy="457200"/>
            <a:chOff x="816" y="2687"/>
            <a:chExt cx="3456" cy="288"/>
          </a:xfrm>
        </p:grpSpPr>
        <p:graphicFrame>
          <p:nvGraphicFramePr>
            <p:cNvPr id="38925" name="Object 13"/>
            <p:cNvGraphicFramePr>
              <a:graphicFrameLocks noChangeAspect="1"/>
            </p:cNvGraphicFramePr>
            <p:nvPr/>
          </p:nvGraphicFramePr>
          <p:xfrm>
            <a:off x="3462" y="2694"/>
            <a:ext cx="804" cy="281"/>
          </p:xfrm>
          <a:graphic>
            <a:graphicData uri="http://schemas.openxmlformats.org/presentationml/2006/ole">
              <mc:AlternateContent xmlns:mc="http://schemas.openxmlformats.org/markup-compatibility/2006">
                <mc:Choice xmlns:v="urn:schemas-microsoft-com:vml" Requires="v">
                  <p:oleObj spid="_x0000_s38929" name="公式" r:id="rId4" imgW="482181" imgH="215713" progId="Equation.3">
                    <p:embed/>
                  </p:oleObj>
                </mc:Choice>
                <mc:Fallback>
                  <p:oleObj name="公式" r:id="rId4" imgW="482181" imgH="215713"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2" y="2694"/>
                          <a:ext cx="80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6" name="Text Box 14"/>
            <p:cNvSpPr txBox="1">
              <a:spLocks noChangeArrowheads="1"/>
            </p:cNvSpPr>
            <p:nvPr/>
          </p:nvSpPr>
          <p:spPr bwMode="auto">
            <a:xfrm>
              <a:off x="816" y="2687"/>
              <a:ext cx="34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微观粒子任意时刻的量子状态。</a:t>
              </a:r>
            </a:p>
          </p:txBody>
        </p:sp>
      </p:grpSp>
      <p:grpSp>
        <p:nvGrpSpPr>
          <p:cNvPr id="145423" name="Group 15"/>
          <p:cNvGrpSpPr>
            <a:grpSpLocks/>
          </p:cNvGrpSpPr>
          <p:nvPr/>
        </p:nvGrpSpPr>
        <p:grpSpPr bwMode="auto">
          <a:xfrm>
            <a:off x="2895600" y="2360613"/>
            <a:ext cx="5273675" cy="457200"/>
            <a:chOff x="864" y="1487"/>
            <a:chExt cx="3322" cy="288"/>
          </a:xfrm>
        </p:grpSpPr>
        <p:sp>
          <p:nvSpPr>
            <p:cNvPr id="38923" name="Text Box 16"/>
            <p:cNvSpPr txBox="1">
              <a:spLocks noChangeArrowheads="1"/>
            </p:cNvSpPr>
            <p:nvPr/>
          </p:nvSpPr>
          <p:spPr bwMode="auto">
            <a:xfrm>
              <a:off x="864" y="1487"/>
              <a:ext cx="29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质点任意时刻的运动状态</a:t>
              </a:r>
            </a:p>
          </p:txBody>
        </p:sp>
        <p:graphicFrame>
          <p:nvGraphicFramePr>
            <p:cNvPr id="38924" name="Object 17"/>
            <p:cNvGraphicFramePr>
              <a:graphicFrameLocks noChangeAspect="1"/>
            </p:cNvGraphicFramePr>
            <p:nvPr/>
          </p:nvGraphicFramePr>
          <p:xfrm>
            <a:off x="3111" y="1495"/>
            <a:ext cx="1075" cy="280"/>
          </p:xfrm>
          <a:graphic>
            <a:graphicData uri="http://schemas.openxmlformats.org/presentationml/2006/ole">
              <mc:AlternateContent xmlns:mc="http://schemas.openxmlformats.org/markup-compatibility/2006">
                <mc:Choice xmlns:v="urn:schemas-microsoft-com:vml" Requires="v">
                  <p:oleObj spid="_x0000_s38930" name="Equation" r:id="rId6" imgW="710891" imgH="203112" progId="Equation.3">
                    <p:embed/>
                  </p:oleObj>
                </mc:Choice>
                <mc:Fallback>
                  <p:oleObj name="Equation" r:id="rId6" imgW="710891" imgH="203112"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1" y="1495"/>
                          <a:ext cx="1075"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wipe(left)">
                                      <p:cBhvr>
                                        <p:cTn id="7" dur="500"/>
                                        <p:tgtEl>
                                          <p:spTgt spid="14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16">
                                            <p:txEl>
                                              <p:pRg st="0" end="0"/>
                                            </p:txEl>
                                          </p:spTgt>
                                        </p:tgtEl>
                                        <p:attrNameLst>
                                          <p:attrName>style.visibility</p:attrName>
                                        </p:attrNameLst>
                                      </p:cBhvr>
                                      <p:to>
                                        <p:strVal val="visible"/>
                                      </p:to>
                                    </p:set>
                                    <p:animEffect transition="in" filter="wipe(left)">
                                      <p:cBhvr>
                                        <p:cTn id="12" dur="500"/>
                                        <p:tgtEl>
                                          <p:spTgt spid="14541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417"/>
                                        </p:tgtEl>
                                        <p:attrNameLst>
                                          <p:attrName>style.visibility</p:attrName>
                                        </p:attrNameLst>
                                      </p:cBhvr>
                                      <p:to>
                                        <p:strVal val="visible"/>
                                      </p:to>
                                    </p:set>
                                    <p:animEffect transition="in" filter="wipe(left)">
                                      <p:cBhvr>
                                        <p:cTn id="17" dur="500"/>
                                        <p:tgtEl>
                                          <p:spTgt spid="1454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5423"/>
                                        </p:tgtEl>
                                        <p:attrNameLst>
                                          <p:attrName>style.visibility</p:attrName>
                                        </p:attrNameLst>
                                      </p:cBhvr>
                                      <p:to>
                                        <p:strVal val="visible"/>
                                      </p:to>
                                    </p:set>
                                    <p:animEffect transition="in" filter="wipe(left)">
                                      <p:cBhvr>
                                        <p:cTn id="22" dur="500"/>
                                        <p:tgtEl>
                                          <p:spTgt spid="1454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5418">
                                            <p:txEl>
                                              <p:pRg st="0" end="0"/>
                                            </p:txEl>
                                          </p:spTgt>
                                        </p:tgtEl>
                                        <p:attrNameLst>
                                          <p:attrName>style.visibility</p:attrName>
                                        </p:attrNameLst>
                                      </p:cBhvr>
                                      <p:to>
                                        <p:strVal val="visible"/>
                                      </p:to>
                                    </p:set>
                                    <p:animEffect transition="in" filter="wipe(left)">
                                      <p:cBhvr>
                                        <p:cTn id="27" dur="500"/>
                                        <p:tgtEl>
                                          <p:spTgt spid="14541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5419"/>
                                        </p:tgtEl>
                                        <p:attrNameLst>
                                          <p:attrName>style.visibility</p:attrName>
                                        </p:attrNameLst>
                                      </p:cBhvr>
                                      <p:to>
                                        <p:strVal val="visible"/>
                                      </p:to>
                                    </p:set>
                                    <p:animEffect transition="in" filter="wipe(left)">
                                      <p:cBhvr>
                                        <p:cTn id="32" dur="500"/>
                                        <p:tgtEl>
                                          <p:spTgt spid="1454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5420"/>
                                        </p:tgtEl>
                                        <p:attrNameLst>
                                          <p:attrName>style.visibility</p:attrName>
                                        </p:attrNameLst>
                                      </p:cBhvr>
                                      <p:to>
                                        <p:strVal val="visible"/>
                                      </p:to>
                                    </p:set>
                                    <p:animEffect transition="in" filter="wipe(left)">
                                      <p:cBhvr>
                                        <p:cTn id="37" dur="500"/>
                                        <p:tgtEl>
                                          <p:spTgt spid="1454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5413"/>
                                        </p:tgtEl>
                                        <p:attrNameLst>
                                          <p:attrName>style.visibility</p:attrName>
                                        </p:attrNameLst>
                                      </p:cBhvr>
                                      <p:to>
                                        <p:strVal val="visible"/>
                                      </p:to>
                                    </p:set>
                                    <p:animEffect transition="in" filter="wipe(left)">
                                      <p:cBhvr>
                                        <p:cTn id="42" dur="500"/>
                                        <p:tgtEl>
                                          <p:spTgt spid="1454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5412"/>
                                        </p:tgtEl>
                                        <p:attrNameLst>
                                          <p:attrName>style.visibility</p:attrName>
                                        </p:attrNameLst>
                                      </p:cBhvr>
                                      <p:to>
                                        <p:strVal val="visible"/>
                                      </p:to>
                                    </p:set>
                                    <p:animEffect transition="in" filter="wipe(left)">
                                      <p:cBhvr>
                                        <p:cTn id="47"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P spid="145412" grpId="0" autoUpdateAnimBg="0"/>
      <p:bldP spid="145416" grpId="0" build="p" autoUpdateAnimBg="0"/>
      <p:bldP spid="145417" grpId="0" animBg="1" autoUpdateAnimBg="0"/>
      <p:bldP spid="145418" grpId="0" build="p" autoUpdateAnimBg="0"/>
      <p:bldP spid="14541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1676400" y="188913"/>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二、一维自由粒子的运动方程：</a:t>
            </a:r>
          </a:p>
        </p:txBody>
      </p:sp>
      <p:sp>
        <p:nvSpPr>
          <p:cNvPr id="146435" name="Text Box 3"/>
          <p:cNvSpPr txBox="1">
            <a:spLocks noChangeArrowheads="1"/>
          </p:cNvSpPr>
          <p:nvPr/>
        </p:nvSpPr>
        <p:spPr bwMode="auto">
          <a:xfrm>
            <a:off x="2133600" y="865188"/>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能量为</a:t>
            </a:r>
            <a:r>
              <a:rPr lang="en-US" altLang="zh-CN" i="1"/>
              <a:t>E </a:t>
            </a:r>
            <a:r>
              <a:rPr lang="zh-CN" altLang="en-US"/>
              <a:t>，动量为</a:t>
            </a:r>
            <a:r>
              <a:rPr lang="en-US" altLang="zh-CN" i="1"/>
              <a:t>P</a:t>
            </a:r>
            <a:r>
              <a:rPr lang="zh-CN" altLang="en-US"/>
              <a:t>，沿</a:t>
            </a:r>
            <a:r>
              <a:rPr lang="zh-CN" altLang="en-US" i="1"/>
              <a:t> </a:t>
            </a:r>
            <a:r>
              <a:rPr lang="en-US" altLang="zh-CN" i="1"/>
              <a:t>x </a:t>
            </a:r>
            <a:r>
              <a:rPr lang="zh-CN" altLang="en-US"/>
              <a:t>方向运动的自由粒子其波函数：</a:t>
            </a:r>
          </a:p>
        </p:txBody>
      </p:sp>
      <p:graphicFrame>
        <p:nvGraphicFramePr>
          <p:cNvPr id="146436" name="Object 4"/>
          <p:cNvGraphicFramePr>
            <a:graphicFrameLocks noChangeAspect="1"/>
          </p:cNvGraphicFramePr>
          <p:nvPr/>
        </p:nvGraphicFramePr>
        <p:xfrm>
          <a:off x="3367088" y="1135063"/>
          <a:ext cx="4710112" cy="898525"/>
        </p:xfrm>
        <a:graphic>
          <a:graphicData uri="http://schemas.openxmlformats.org/presentationml/2006/ole">
            <mc:AlternateContent xmlns:mc="http://schemas.openxmlformats.org/markup-compatibility/2006">
              <mc:Choice xmlns:v="urn:schemas-microsoft-com:vml" Requires="v">
                <p:oleObj spid="_x0000_s39971" name="Equation" r:id="rId4" imgW="1396394" imgH="355446" progId="Equation.3">
                  <p:embed/>
                </p:oleObj>
              </mc:Choice>
              <mc:Fallback>
                <p:oleObj name="Equation" r:id="rId4" imgW="1396394" imgH="35544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7088" y="1135063"/>
                        <a:ext cx="4710112"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6437" name="Group 5"/>
          <p:cNvGrpSpPr>
            <a:grpSpLocks/>
          </p:cNvGrpSpPr>
          <p:nvPr/>
        </p:nvGrpSpPr>
        <p:grpSpPr bwMode="auto">
          <a:xfrm>
            <a:off x="2133600" y="2111375"/>
            <a:ext cx="4178300" cy="479425"/>
            <a:chOff x="336" y="1344"/>
            <a:chExt cx="2544" cy="302"/>
          </a:xfrm>
        </p:grpSpPr>
        <p:sp>
          <p:nvSpPr>
            <p:cNvPr id="39968" name="Text Box 6"/>
            <p:cNvSpPr txBox="1">
              <a:spLocks noChangeArrowheads="1"/>
            </p:cNvSpPr>
            <p:nvPr/>
          </p:nvSpPr>
          <p:spPr bwMode="auto">
            <a:xfrm>
              <a:off x="1152" y="1344"/>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对</a:t>
              </a:r>
              <a:r>
                <a:rPr lang="en-US" altLang="zh-CN" i="1"/>
                <a:t>t </a:t>
              </a:r>
              <a:r>
                <a:rPr lang="zh-CN" altLang="en-US"/>
                <a:t>求一阶偏导数：</a:t>
              </a:r>
            </a:p>
          </p:txBody>
        </p:sp>
        <p:graphicFrame>
          <p:nvGraphicFramePr>
            <p:cNvPr id="39969" name="Object 7"/>
            <p:cNvGraphicFramePr>
              <a:graphicFrameLocks noChangeAspect="1"/>
            </p:cNvGraphicFramePr>
            <p:nvPr/>
          </p:nvGraphicFramePr>
          <p:xfrm>
            <a:off x="577" y="1392"/>
            <a:ext cx="623" cy="254"/>
          </p:xfrm>
          <a:graphic>
            <a:graphicData uri="http://schemas.openxmlformats.org/presentationml/2006/ole">
              <mc:AlternateContent xmlns:mc="http://schemas.openxmlformats.org/markup-compatibility/2006">
                <mc:Choice xmlns:v="urn:schemas-microsoft-com:vml" Requires="v">
                  <p:oleObj spid="_x0000_s39972" name="公式" r:id="rId6" imgW="494870" imgH="203024" progId="Equation.3">
                    <p:embed/>
                  </p:oleObj>
                </mc:Choice>
                <mc:Fallback>
                  <p:oleObj name="公式" r:id="rId6" imgW="494870" imgH="203024"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 y="1392"/>
                          <a:ext cx="623"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70" name="Text Box 8"/>
            <p:cNvSpPr txBox="1">
              <a:spLocks noChangeArrowheads="1"/>
            </p:cNvSpPr>
            <p:nvPr/>
          </p:nvSpPr>
          <p:spPr bwMode="auto">
            <a:xfrm>
              <a:off x="336" y="134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将</a:t>
              </a:r>
            </a:p>
          </p:txBody>
        </p:sp>
      </p:grpSp>
      <p:graphicFrame>
        <p:nvGraphicFramePr>
          <p:cNvPr id="146441" name="Object 9"/>
          <p:cNvGraphicFramePr>
            <a:graphicFrameLocks noChangeAspect="1"/>
          </p:cNvGraphicFramePr>
          <p:nvPr/>
        </p:nvGraphicFramePr>
        <p:xfrm>
          <a:off x="6045200" y="1870075"/>
          <a:ext cx="2311400" cy="855663"/>
        </p:xfrm>
        <a:graphic>
          <a:graphicData uri="http://schemas.openxmlformats.org/presentationml/2006/ole">
            <mc:AlternateContent xmlns:mc="http://schemas.openxmlformats.org/markup-compatibility/2006">
              <mc:Choice xmlns:v="urn:schemas-microsoft-com:vml" Requires="v">
                <p:oleObj spid="_x0000_s39973" name="Equation" r:id="rId8" imgW="926698" imgH="406224" progId="Equation.3">
                  <p:embed/>
                </p:oleObj>
              </mc:Choice>
              <mc:Fallback>
                <p:oleObj name="Equation" r:id="rId8" imgW="926698" imgH="406224"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45200" y="1870075"/>
                        <a:ext cx="2311400"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42" name="Object 10"/>
          <p:cNvGraphicFramePr>
            <a:graphicFrameLocks noChangeAspect="1"/>
          </p:cNvGraphicFramePr>
          <p:nvPr/>
        </p:nvGraphicFramePr>
        <p:xfrm>
          <a:off x="8305800" y="1855788"/>
          <a:ext cx="2232025" cy="941387"/>
        </p:xfrm>
        <a:graphic>
          <a:graphicData uri="http://schemas.openxmlformats.org/presentationml/2006/ole">
            <mc:AlternateContent xmlns:mc="http://schemas.openxmlformats.org/markup-compatibility/2006">
              <mc:Choice xmlns:v="urn:schemas-microsoft-com:vml" Requires="v">
                <p:oleObj spid="_x0000_s39974" name="Equation" r:id="rId10" imgW="990577" imgH="400140" progId="Equation.3">
                  <p:embed/>
                </p:oleObj>
              </mc:Choice>
              <mc:Fallback>
                <p:oleObj name="Equation" r:id="rId10" imgW="990577" imgH="40014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05800" y="1855788"/>
                        <a:ext cx="2232025"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43" name="Text Box 11"/>
          <p:cNvSpPr txBox="1">
            <a:spLocks noChangeArrowheads="1"/>
          </p:cNvSpPr>
          <p:nvPr/>
        </p:nvSpPr>
        <p:spPr bwMode="auto">
          <a:xfrm>
            <a:off x="2133600" y="2873375"/>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将</a:t>
            </a:r>
            <a:r>
              <a:rPr lang="en-US" altLang="zh-CN" i="1"/>
              <a:t>Ψ</a:t>
            </a:r>
            <a:r>
              <a:rPr lang="zh-CN" altLang="en-US"/>
              <a:t>对</a:t>
            </a:r>
            <a:r>
              <a:rPr lang="en-US" altLang="zh-CN" i="1"/>
              <a:t>x </a:t>
            </a:r>
            <a:r>
              <a:rPr lang="zh-CN" altLang="en-US"/>
              <a:t>求二阶偏导</a:t>
            </a:r>
            <a:r>
              <a:rPr lang="en-US" altLang="zh-CN"/>
              <a:t>:</a:t>
            </a:r>
          </a:p>
        </p:txBody>
      </p:sp>
      <p:graphicFrame>
        <p:nvGraphicFramePr>
          <p:cNvPr id="146444" name="Object 12"/>
          <p:cNvGraphicFramePr>
            <a:graphicFrameLocks noChangeAspect="1"/>
          </p:cNvGraphicFramePr>
          <p:nvPr/>
        </p:nvGraphicFramePr>
        <p:xfrm>
          <a:off x="5156200" y="2708275"/>
          <a:ext cx="1881188" cy="893763"/>
        </p:xfrm>
        <a:graphic>
          <a:graphicData uri="http://schemas.openxmlformats.org/presentationml/2006/ole">
            <mc:AlternateContent xmlns:mc="http://schemas.openxmlformats.org/markup-compatibility/2006">
              <mc:Choice xmlns:v="urn:schemas-microsoft-com:vml" Requires="v">
                <p:oleObj spid="_x0000_s39975" name="Equation" r:id="rId12" imgW="812447" imgH="406224" progId="Equation.3">
                  <p:embed/>
                </p:oleObj>
              </mc:Choice>
              <mc:Fallback>
                <p:oleObj name="Equation" r:id="rId12" imgW="812447" imgH="406224"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6200" y="2708275"/>
                        <a:ext cx="1881188"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45" name="Object 13"/>
          <p:cNvGraphicFramePr>
            <a:graphicFrameLocks noChangeAspect="1"/>
          </p:cNvGraphicFramePr>
          <p:nvPr/>
        </p:nvGraphicFramePr>
        <p:xfrm>
          <a:off x="7126288" y="2720975"/>
          <a:ext cx="2132012" cy="860425"/>
        </p:xfrm>
        <a:graphic>
          <a:graphicData uri="http://schemas.openxmlformats.org/presentationml/2006/ole">
            <mc:AlternateContent xmlns:mc="http://schemas.openxmlformats.org/markup-compatibility/2006">
              <mc:Choice xmlns:v="urn:schemas-microsoft-com:vml" Requires="v">
                <p:oleObj spid="_x0000_s39976" name="Equation" r:id="rId14" imgW="952087" imgH="418918" progId="Equation.3">
                  <p:embed/>
                </p:oleObj>
              </mc:Choice>
              <mc:Fallback>
                <p:oleObj name="Equation" r:id="rId14" imgW="952087" imgH="418918"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26288" y="2720975"/>
                        <a:ext cx="2132012"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6446" name="Group 14"/>
          <p:cNvGrpSpPr>
            <a:grpSpLocks/>
          </p:cNvGrpSpPr>
          <p:nvPr/>
        </p:nvGrpSpPr>
        <p:grpSpPr bwMode="auto">
          <a:xfrm>
            <a:off x="2286000" y="3608388"/>
            <a:ext cx="2770188" cy="838200"/>
            <a:chOff x="480" y="2208"/>
            <a:chExt cx="1745" cy="528"/>
          </a:xfrm>
        </p:grpSpPr>
        <p:sp>
          <p:nvSpPr>
            <p:cNvPr id="39966" name="Text Box 15"/>
            <p:cNvSpPr txBox="1">
              <a:spLocks noChangeArrowheads="1"/>
            </p:cNvSpPr>
            <p:nvPr/>
          </p:nvSpPr>
          <p:spPr bwMode="auto">
            <a:xfrm>
              <a:off x="480" y="2297"/>
              <a:ext cx="5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即</a:t>
              </a:r>
              <a:r>
                <a:rPr lang="en-US" altLang="zh-CN"/>
                <a:t>:</a:t>
              </a:r>
            </a:p>
          </p:txBody>
        </p:sp>
        <p:graphicFrame>
          <p:nvGraphicFramePr>
            <p:cNvPr id="39967" name="Object 16"/>
            <p:cNvGraphicFramePr>
              <a:graphicFrameLocks noChangeAspect="1"/>
            </p:cNvGraphicFramePr>
            <p:nvPr/>
          </p:nvGraphicFramePr>
          <p:xfrm>
            <a:off x="861" y="2208"/>
            <a:ext cx="1364" cy="528"/>
          </p:xfrm>
          <a:graphic>
            <a:graphicData uri="http://schemas.openxmlformats.org/presentationml/2006/ole">
              <mc:AlternateContent xmlns:mc="http://schemas.openxmlformats.org/markup-compatibility/2006">
                <mc:Choice xmlns:v="urn:schemas-microsoft-com:vml" Requires="v">
                  <p:oleObj spid="_x0000_s39977" name="Equation" r:id="rId16" imgW="1066800" imgH="419100" progId="Equation.3">
                    <p:embed/>
                  </p:oleObj>
                </mc:Choice>
                <mc:Fallback>
                  <p:oleObj name="Equation" r:id="rId16" imgW="1066800" imgH="419100"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1" y="2208"/>
                          <a:ext cx="1364"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6449" name="Group 17"/>
          <p:cNvGrpSpPr>
            <a:grpSpLocks/>
          </p:cNvGrpSpPr>
          <p:nvPr/>
        </p:nvGrpSpPr>
        <p:grpSpPr bwMode="auto">
          <a:xfrm>
            <a:off x="5181600" y="3532188"/>
            <a:ext cx="4005263" cy="914400"/>
            <a:chOff x="2304" y="2160"/>
            <a:chExt cx="2523" cy="576"/>
          </a:xfrm>
        </p:grpSpPr>
        <p:sp>
          <p:nvSpPr>
            <p:cNvPr id="39964" name="Text Box 18"/>
            <p:cNvSpPr txBox="1">
              <a:spLocks noChangeArrowheads="1"/>
            </p:cNvSpPr>
            <p:nvPr/>
          </p:nvSpPr>
          <p:spPr bwMode="auto">
            <a:xfrm>
              <a:off x="2304" y="2308"/>
              <a:ext cx="6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写成</a:t>
              </a:r>
              <a:r>
                <a:rPr lang="en-US" altLang="zh-CN"/>
                <a:t>:</a:t>
              </a:r>
            </a:p>
          </p:txBody>
        </p:sp>
        <p:graphicFrame>
          <p:nvGraphicFramePr>
            <p:cNvPr id="39965" name="Object 19"/>
            <p:cNvGraphicFramePr>
              <a:graphicFrameLocks noChangeAspect="1"/>
            </p:cNvGraphicFramePr>
            <p:nvPr/>
          </p:nvGraphicFramePr>
          <p:xfrm>
            <a:off x="3092" y="2160"/>
            <a:ext cx="1735" cy="576"/>
          </p:xfrm>
          <a:graphic>
            <a:graphicData uri="http://schemas.openxmlformats.org/presentationml/2006/ole">
              <mc:AlternateContent xmlns:mc="http://schemas.openxmlformats.org/markup-compatibility/2006">
                <mc:Choice xmlns:v="urn:schemas-microsoft-com:vml" Requires="v">
                  <p:oleObj spid="_x0000_s39978" name="Equation" r:id="rId18" imgW="1219110" imgH="390420" progId="Equation.3">
                    <p:embed/>
                  </p:oleObj>
                </mc:Choice>
                <mc:Fallback>
                  <p:oleObj name="Equation" r:id="rId18" imgW="1219110" imgH="390420"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92" y="2160"/>
                          <a:ext cx="1735"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6452" name="Group 20"/>
          <p:cNvGrpSpPr>
            <a:grpSpLocks/>
          </p:cNvGrpSpPr>
          <p:nvPr/>
        </p:nvGrpSpPr>
        <p:grpSpPr bwMode="auto">
          <a:xfrm>
            <a:off x="2286000" y="4533900"/>
            <a:ext cx="4025900" cy="827088"/>
            <a:chOff x="480" y="2791"/>
            <a:chExt cx="2448" cy="521"/>
          </a:xfrm>
        </p:grpSpPr>
        <p:sp>
          <p:nvSpPr>
            <p:cNvPr id="39962" name="Text Box 21"/>
            <p:cNvSpPr txBox="1">
              <a:spLocks noChangeArrowheads="1"/>
            </p:cNvSpPr>
            <p:nvPr/>
          </p:nvSpPr>
          <p:spPr bwMode="auto">
            <a:xfrm>
              <a:off x="480" y="2880"/>
              <a:ext cx="2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可见：            为能量算符 。</a:t>
              </a:r>
            </a:p>
          </p:txBody>
        </p:sp>
        <p:graphicFrame>
          <p:nvGraphicFramePr>
            <p:cNvPr id="39963" name="Object 22"/>
            <p:cNvGraphicFramePr>
              <a:graphicFrameLocks noChangeAspect="1"/>
            </p:cNvGraphicFramePr>
            <p:nvPr/>
          </p:nvGraphicFramePr>
          <p:xfrm>
            <a:off x="1214" y="2791"/>
            <a:ext cx="508" cy="521"/>
          </p:xfrm>
          <a:graphic>
            <a:graphicData uri="http://schemas.openxmlformats.org/presentationml/2006/ole">
              <mc:AlternateContent xmlns:mc="http://schemas.openxmlformats.org/markup-compatibility/2006">
                <mc:Choice xmlns:v="urn:schemas-microsoft-com:vml" Requires="v">
                  <p:oleObj spid="_x0000_s39979" name="Equation" r:id="rId20" imgW="406224" imgH="431613" progId="Equation.3">
                    <p:embed/>
                  </p:oleObj>
                </mc:Choice>
                <mc:Fallback>
                  <p:oleObj name="Equation" r:id="rId20" imgW="406224" imgH="431613" progId="Equation.3">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14" y="2791"/>
                          <a:ext cx="508" cy="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455" name="Text Box 23"/>
          <p:cNvSpPr txBox="1">
            <a:spLocks noChangeArrowheads="1"/>
          </p:cNvSpPr>
          <p:nvPr/>
        </p:nvSpPr>
        <p:spPr bwMode="auto">
          <a:xfrm>
            <a:off x="2057400" y="5360988"/>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一维</a:t>
            </a:r>
            <a:r>
              <a:rPr lang="zh-CN" altLang="en-US">
                <a:solidFill>
                  <a:srgbClr val="0000FF"/>
                </a:solidFill>
              </a:rPr>
              <a:t>自由粒子</a:t>
            </a:r>
            <a:r>
              <a:rPr lang="zh-CN" altLang="en-US"/>
              <a:t>波函数所满足的微分方程为：</a:t>
            </a:r>
          </a:p>
        </p:txBody>
      </p:sp>
      <p:grpSp>
        <p:nvGrpSpPr>
          <p:cNvPr id="146457" name="Group 25"/>
          <p:cNvGrpSpPr>
            <a:grpSpLocks/>
          </p:cNvGrpSpPr>
          <p:nvPr/>
        </p:nvGrpSpPr>
        <p:grpSpPr bwMode="auto">
          <a:xfrm>
            <a:off x="6172200" y="4446588"/>
            <a:ext cx="3505200" cy="871537"/>
            <a:chOff x="2928" y="2736"/>
            <a:chExt cx="2208" cy="549"/>
          </a:xfrm>
        </p:grpSpPr>
        <p:graphicFrame>
          <p:nvGraphicFramePr>
            <p:cNvPr id="39960" name="Object 26"/>
            <p:cNvGraphicFramePr>
              <a:graphicFrameLocks noChangeAspect="1"/>
            </p:cNvGraphicFramePr>
            <p:nvPr/>
          </p:nvGraphicFramePr>
          <p:xfrm>
            <a:off x="2928" y="2736"/>
            <a:ext cx="904" cy="549"/>
          </p:xfrm>
          <a:graphic>
            <a:graphicData uri="http://schemas.openxmlformats.org/presentationml/2006/ole">
              <mc:AlternateContent xmlns:mc="http://schemas.openxmlformats.org/markup-compatibility/2006">
                <mc:Choice xmlns:v="urn:schemas-microsoft-com:vml" Requires="v">
                  <p:oleObj spid="_x0000_s39980" name="Equation" r:id="rId22" imgW="710891" imgH="444307" progId="Equation.3">
                    <p:embed/>
                  </p:oleObj>
                </mc:Choice>
                <mc:Fallback>
                  <p:oleObj name="Equation" r:id="rId22" imgW="710891" imgH="444307" progId="Equation.3">
                    <p:embed/>
                    <p:pic>
                      <p:nvPicPr>
                        <p:cNvPr id="0"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28" y="2736"/>
                          <a:ext cx="904" cy="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61" name="Rectangle 27"/>
            <p:cNvSpPr>
              <a:spLocks noChangeArrowheads="1"/>
            </p:cNvSpPr>
            <p:nvPr/>
          </p:nvSpPr>
          <p:spPr bwMode="auto">
            <a:xfrm>
              <a:off x="3862" y="2880"/>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为动能算符。</a:t>
              </a:r>
            </a:p>
          </p:txBody>
        </p:sp>
      </p:grpSp>
      <p:graphicFrame>
        <p:nvGraphicFramePr>
          <p:cNvPr id="146460" name="Object 28"/>
          <p:cNvGraphicFramePr>
            <a:graphicFrameLocks noChangeAspect="1"/>
          </p:cNvGraphicFramePr>
          <p:nvPr/>
        </p:nvGraphicFramePr>
        <p:xfrm>
          <a:off x="8472488" y="5124450"/>
          <a:ext cx="1600200" cy="923925"/>
        </p:xfrm>
        <a:graphic>
          <a:graphicData uri="http://schemas.openxmlformats.org/presentationml/2006/ole">
            <mc:AlternateContent xmlns:mc="http://schemas.openxmlformats.org/markup-compatibility/2006">
              <mc:Choice xmlns:v="urn:schemas-microsoft-com:vml" Requires="v">
                <p:oleObj spid="_x0000_s39981" name="Equation" r:id="rId24" imgW="558800" imgH="419100" progId="Equation.3">
                  <p:embed/>
                </p:oleObj>
              </mc:Choice>
              <mc:Fallback>
                <p:oleObj name="Equation" r:id="rId24" imgW="558800" imgH="419100" progId="Equation.3">
                  <p:embed/>
                  <p:pic>
                    <p:nvPicPr>
                      <p:cNvPr id="0" name="Object 2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472488" y="5124450"/>
                        <a:ext cx="1600200" cy="923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6466" name="Group 34"/>
          <p:cNvGrpSpPr>
            <a:grpSpLocks/>
          </p:cNvGrpSpPr>
          <p:nvPr/>
        </p:nvGrpSpPr>
        <p:grpSpPr bwMode="auto">
          <a:xfrm>
            <a:off x="3359150" y="5772150"/>
            <a:ext cx="4105275" cy="969963"/>
            <a:chOff x="1156" y="3475"/>
            <a:chExt cx="2586" cy="611"/>
          </a:xfrm>
        </p:grpSpPr>
        <p:grpSp>
          <p:nvGrpSpPr>
            <p:cNvPr id="39954" name="Group 32"/>
            <p:cNvGrpSpPr>
              <a:grpSpLocks/>
            </p:cNvGrpSpPr>
            <p:nvPr/>
          </p:nvGrpSpPr>
          <p:grpSpPr bwMode="auto">
            <a:xfrm>
              <a:off x="1156" y="3475"/>
              <a:ext cx="2586" cy="590"/>
              <a:chOff x="1450" y="7"/>
              <a:chExt cx="3039" cy="401"/>
            </a:xfrm>
          </p:grpSpPr>
          <p:sp>
            <p:nvSpPr>
              <p:cNvPr id="39956"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57"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58"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959"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39955" name="Object 24"/>
            <p:cNvGraphicFramePr>
              <a:graphicFrameLocks noChangeAspect="1"/>
            </p:cNvGraphicFramePr>
            <p:nvPr/>
          </p:nvGraphicFramePr>
          <p:xfrm>
            <a:off x="1200" y="3504"/>
            <a:ext cx="2532" cy="582"/>
          </p:xfrm>
          <a:graphic>
            <a:graphicData uri="http://schemas.openxmlformats.org/presentationml/2006/ole">
              <mc:AlternateContent xmlns:mc="http://schemas.openxmlformats.org/markup-compatibility/2006">
                <mc:Choice xmlns:v="urn:schemas-microsoft-com:vml" Requires="v">
                  <p:oleObj spid="_x0000_s39982" name="Equation" r:id="rId26" imgW="1270000" imgH="419100" progId="Equation.3">
                    <p:embed/>
                  </p:oleObj>
                </mc:Choice>
                <mc:Fallback>
                  <p:oleObj name="Equation" r:id="rId26" imgW="1270000" imgH="419100" progId="Equation.3">
                    <p:embed/>
                    <p:pic>
                      <p:nvPicPr>
                        <p:cNvPr id="0" name="Object 2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00" y="3504"/>
                          <a:ext cx="2532" cy="58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4">
                                            <p:txEl>
                                              <p:pRg st="0" end="0"/>
                                            </p:txEl>
                                          </p:spTgt>
                                        </p:tgtEl>
                                        <p:attrNameLst>
                                          <p:attrName>style.visibility</p:attrName>
                                        </p:attrNameLst>
                                      </p:cBhvr>
                                      <p:to>
                                        <p:strVal val="visible"/>
                                      </p:to>
                                    </p:set>
                                    <p:animEffect transition="in" filter="wipe(left)">
                                      <p:cBhvr>
                                        <p:cTn id="7" dur="500"/>
                                        <p:tgtEl>
                                          <p:spTgt spid="146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35">
                                            <p:txEl>
                                              <p:pRg st="0" end="0"/>
                                            </p:txEl>
                                          </p:spTgt>
                                        </p:tgtEl>
                                        <p:attrNameLst>
                                          <p:attrName>style.visibility</p:attrName>
                                        </p:attrNameLst>
                                      </p:cBhvr>
                                      <p:to>
                                        <p:strVal val="visible"/>
                                      </p:to>
                                    </p:set>
                                    <p:animEffect transition="in" filter="wipe(left)">
                                      <p:cBhvr>
                                        <p:cTn id="12" dur="500"/>
                                        <p:tgtEl>
                                          <p:spTgt spid="1464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6436"/>
                                        </p:tgtEl>
                                        <p:attrNameLst>
                                          <p:attrName>style.visibility</p:attrName>
                                        </p:attrNameLst>
                                      </p:cBhvr>
                                      <p:to>
                                        <p:strVal val="visible"/>
                                      </p:to>
                                    </p:set>
                                    <p:animEffect transition="in" filter="wipe(left)">
                                      <p:cBhvr>
                                        <p:cTn id="17" dur="500"/>
                                        <p:tgtEl>
                                          <p:spTgt spid="1464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6437"/>
                                        </p:tgtEl>
                                        <p:attrNameLst>
                                          <p:attrName>style.visibility</p:attrName>
                                        </p:attrNameLst>
                                      </p:cBhvr>
                                      <p:to>
                                        <p:strVal val="visible"/>
                                      </p:to>
                                    </p:set>
                                    <p:animEffect transition="in" filter="wipe(left)">
                                      <p:cBhvr>
                                        <p:cTn id="22" dur="500"/>
                                        <p:tgtEl>
                                          <p:spTgt spid="1464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6441"/>
                                        </p:tgtEl>
                                        <p:attrNameLst>
                                          <p:attrName>style.visibility</p:attrName>
                                        </p:attrNameLst>
                                      </p:cBhvr>
                                      <p:to>
                                        <p:strVal val="visible"/>
                                      </p:to>
                                    </p:set>
                                    <p:animEffect transition="in" filter="wipe(left)">
                                      <p:cBhvr>
                                        <p:cTn id="27" dur="500"/>
                                        <p:tgtEl>
                                          <p:spTgt spid="1464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6442"/>
                                        </p:tgtEl>
                                        <p:attrNameLst>
                                          <p:attrName>style.visibility</p:attrName>
                                        </p:attrNameLst>
                                      </p:cBhvr>
                                      <p:to>
                                        <p:strVal val="visible"/>
                                      </p:to>
                                    </p:set>
                                    <p:animEffect transition="in" filter="wipe(left)">
                                      <p:cBhvr>
                                        <p:cTn id="32" dur="500"/>
                                        <p:tgtEl>
                                          <p:spTgt spid="1464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6443">
                                            <p:txEl>
                                              <p:pRg st="0" end="0"/>
                                            </p:txEl>
                                          </p:spTgt>
                                        </p:tgtEl>
                                        <p:attrNameLst>
                                          <p:attrName>style.visibility</p:attrName>
                                        </p:attrNameLst>
                                      </p:cBhvr>
                                      <p:to>
                                        <p:strVal val="visible"/>
                                      </p:to>
                                    </p:set>
                                    <p:animEffect transition="in" filter="wipe(left)">
                                      <p:cBhvr>
                                        <p:cTn id="37" dur="500"/>
                                        <p:tgtEl>
                                          <p:spTgt spid="14644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6444"/>
                                        </p:tgtEl>
                                        <p:attrNameLst>
                                          <p:attrName>style.visibility</p:attrName>
                                        </p:attrNameLst>
                                      </p:cBhvr>
                                      <p:to>
                                        <p:strVal val="visible"/>
                                      </p:to>
                                    </p:set>
                                    <p:animEffect transition="in" filter="wipe(left)">
                                      <p:cBhvr>
                                        <p:cTn id="42" dur="500"/>
                                        <p:tgtEl>
                                          <p:spTgt spid="1464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46445"/>
                                        </p:tgtEl>
                                        <p:attrNameLst>
                                          <p:attrName>style.visibility</p:attrName>
                                        </p:attrNameLst>
                                      </p:cBhvr>
                                      <p:to>
                                        <p:strVal val="visible"/>
                                      </p:to>
                                    </p:set>
                                    <p:animEffect transition="in" filter="wipe(left)">
                                      <p:cBhvr>
                                        <p:cTn id="47" dur="500"/>
                                        <p:tgtEl>
                                          <p:spTgt spid="14644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46446"/>
                                        </p:tgtEl>
                                        <p:attrNameLst>
                                          <p:attrName>style.visibility</p:attrName>
                                        </p:attrNameLst>
                                      </p:cBhvr>
                                      <p:to>
                                        <p:strVal val="visible"/>
                                      </p:to>
                                    </p:set>
                                    <p:animEffect transition="in" filter="wipe(left)">
                                      <p:cBhvr>
                                        <p:cTn id="52" dur="500"/>
                                        <p:tgtEl>
                                          <p:spTgt spid="14644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46449"/>
                                        </p:tgtEl>
                                        <p:attrNameLst>
                                          <p:attrName>style.visibility</p:attrName>
                                        </p:attrNameLst>
                                      </p:cBhvr>
                                      <p:to>
                                        <p:strVal val="visible"/>
                                      </p:to>
                                    </p:set>
                                    <p:animEffect transition="in" filter="wipe(left)">
                                      <p:cBhvr>
                                        <p:cTn id="57" dur="500"/>
                                        <p:tgtEl>
                                          <p:spTgt spid="14644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46452"/>
                                        </p:tgtEl>
                                        <p:attrNameLst>
                                          <p:attrName>style.visibility</p:attrName>
                                        </p:attrNameLst>
                                      </p:cBhvr>
                                      <p:to>
                                        <p:strVal val="visible"/>
                                      </p:to>
                                    </p:set>
                                    <p:animEffect transition="in" filter="wipe(left)">
                                      <p:cBhvr>
                                        <p:cTn id="62" dur="500"/>
                                        <p:tgtEl>
                                          <p:spTgt spid="14645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46457"/>
                                        </p:tgtEl>
                                        <p:attrNameLst>
                                          <p:attrName>style.visibility</p:attrName>
                                        </p:attrNameLst>
                                      </p:cBhvr>
                                      <p:to>
                                        <p:strVal val="visible"/>
                                      </p:to>
                                    </p:set>
                                    <p:animEffect transition="in" filter="wipe(left)">
                                      <p:cBhvr>
                                        <p:cTn id="67" dur="500"/>
                                        <p:tgtEl>
                                          <p:spTgt spid="14645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46460"/>
                                        </p:tgtEl>
                                        <p:attrNameLst>
                                          <p:attrName>style.visibility</p:attrName>
                                        </p:attrNameLst>
                                      </p:cBhvr>
                                      <p:to>
                                        <p:strVal val="visible"/>
                                      </p:to>
                                    </p:set>
                                    <p:animEffect transition="in" filter="wipe(left)">
                                      <p:cBhvr>
                                        <p:cTn id="72" dur="500"/>
                                        <p:tgtEl>
                                          <p:spTgt spid="14646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6455">
                                            <p:txEl>
                                              <p:pRg st="0" end="0"/>
                                            </p:txEl>
                                          </p:spTgt>
                                        </p:tgtEl>
                                        <p:attrNameLst>
                                          <p:attrName>style.visibility</p:attrName>
                                        </p:attrNameLst>
                                      </p:cBhvr>
                                      <p:to>
                                        <p:strVal val="visible"/>
                                      </p:to>
                                    </p:set>
                                    <p:animEffect transition="in" filter="wipe(left)">
                                      <p:cBhvr>
                                        <p:cTn id="77" dur="500"/>
                                        <p:tgtEl>
                                          <p:spTgt spid="146455">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46466"/>
                                        </p:tgtEl>
                                        <p:attrNameLst>
                                          <p:attrName>style.visibility</p:attrName>
                                        </p:attrNameLst>
                                      </p:cBhvr>
                                      <p:to>
                                        <p:strVal val="visible"/>
                                      </p:to>
                                    </p:set>
                                    <p:animEffect transition="in" filter="wipe(left)">
                                      <p:cBhvr>
                                        <p:cTn id="82" dur="500"/>
                                        <p:tgtEl>
                                          <p:spTgt spid="146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autoUpdateAnimBg="0"/>
      <p:bldP spid="146435" grpId="0" build="p" autoUpdateAnimBg="0"/>
      <p:bldP spid="146443" grpId="0" build="p" autoUpdateAnimBg="0"/>
      <p:bldP spid="14645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a:grpSpLocks/>
          </p:cNvGrpSpPr>
          <p:nvPr/>
        </p:nvGrpSpPr>
        <p:grpSpPr bwMode="auto">
          <a:xfrm>
            <a:off x="1981200" y="723900"/>
            <a:ext cx="8213725" cy="903288"/>
            <a:chOff x="81" y="295"/>
            <a:chExt cx="5174" cy="569"/>
          </a:xfrm>
        </p:grpSpPr>
        <p:sp>
          <p:nvSpPr>
            <p:cNvPr id="42006" name="Text Box 3"/>
            <p:cNvSpPr txBox="1">
              <a:spLocks noChangeArrowheads="1"/>
            </p:cNvSpPr>
            <p:nvPr/>
          </p:nvSpPr>
          <p:spPr bwMode="auto">
            <a:xfrm>
              <a:off x="81" y="418"/>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由此可见</a:t>
              </a:r>
              <a:r>
                <a:rPr lang="en-US" altLang="zh-CN">
                  <a:latin typeface="楷体_GB2312" pitchFamily="49" charset="-122"/>
                </a:rPr>
                <a:t>:</a:t>
              </a:r>
            </a:p>
          </p:txBody>
        </p:sp>
        <p:sp>
          <p:nvSpPr>
            <p:cNvPr id="42007" name="Text Box 4"/>
            <p:cNvSpPr txBox="1">
              <a:spLocks noChangeArrowheads="1"/>
            </p:cNvSpPr>
            <p:nvPr/>
          </p:nvSpPr>
          <p:spPr bwMode="auto">
            <a:xfrm>
              <a:off x="1106" y="422"/>
              <a:ext cx="41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宋体" panose="02010600030101010101" pitchFamily="2" charset="-122"/>
                </a:rPr>
                <a:t>1</a:t>
              </a:r>
              <a:r>
                <a:rPr lang="zh-CN" altLang="en-US">
                  <a:ea typeface="宋体" panose="02010600030101010101" pitchFamily="2" charset="-122"/>
                </a:rPr>
                <a:t>、            </a:t>
              </a:r>
              <a:r>
                <a:rPr lang="zh-CN" altLang="en-US">
                  <a:latin typeface="楷体_GB2312" pitchFamily="49" charset="-122"/>
                </a:rPr>
                <a:t>为能量算符 。        为动能算符。</a:t>
              </a:r>
            </a:p>
          </p:txBody>
        </p:sp>
        <p:graphicFrame>
          <p:nvGraphicFramePr>
            <p:cNvPr id="42008" name="Object 5"/>
            <p:cNvGraphicFramePr>
              <a:graphicFrameLocks noChangeAspect="1"/>
            </p:cNvGraphicFramePr>
            <p:nvPr/>
          </p:nvGraphicFramePr>
          <p:xfrm>
            <a:off x="1539" y="295"/>
            <a:ext cx="522" cy="569"/>
          </p:xfrm>
          <a:graphic>
            <a:graphicData uri="http://schemas.openxmlformats.org/presentationml/2006/ole">
              <mc:AlternateContent xmlns:mc="http://schemas.openxmlformats.org/markup-compatibility/2006">
                <mc:Choice xmlns:v="urn:schemas-microsoft-com:vml" Requires="v">
                  <p:oleObj spid="_x0000_s42010" name="Equation" r:id="rId3" imgW="393529" imgH="431613" progId="Equation.3">
                    <p:embed/>
                  </p:oleObj>
                </mc:Choice>
                <mc:Fallback>
                  <p:oleObj name="Equation" r:id="rId3" imgW="393529"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 y="295"/>
                          <a:ext cx="522" cy="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09" name="Object 6"/>
            <p:cNvGraphicFramePr>
              <a:graphicFrameLocks noChangeAspect="1"/>
            </p:cNvGraphicFramePr>
            <p:nvPr/>
          </p:nvGraphicFramePr>
          <p:xfrm>
            <a:off x="3249" y="303"/>
            <a:ext cx="768" cy="518"/>
          </p:xfrm>
          <a:graphic>
            <a:graphicData uri="http://schemas.openxmlformats.org/presentationml/2006/ole">
              <mc:AlternateContent xmlns:mc="http://schemas.openxmlformats.org/markup-compatibility/2006">
                <mc:Choice xmlns:v="urn:schemas-microsoft-com:vml" Requires="v">
                  <p:oleObj spid="_x0000_s42011" name="Equation" r:id="rId5" imgW="622030" imgH="418918" progId="Equation.3">
                    <p:embed/>
                  </p:oleObj>
                </mc:Choice>
                <mc:Fallback>
                  <p:oleObj name="Equation" r:id="rId5" imgW="622030" imgH="418918"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9" y="303"/>
                          <a:ext cx="76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987" name="Group 7"/>
          <p:cNvGrpSpPr>
            <a:grpSpLocks/>
          </p:cNvGrpSpPr>
          <p:nvPr/>
        </p:nvGrpSpPr>
        <p:grpSpPr bwMode="auto">
          <a:xfrm>
            <a:off x="3071813" y="1558925"/>
            <a:ext cx="7848600" cy="1449388"/>
            <a:chOff x="768" y="821"/>
            <a:chExt cx="4944" cy="913"/>
          </a:xfrm>
        </p:grpSpPr>
        <p:sp>
          <p:nvSpPr>
            <p:cNvPr id="42003" name="Text Box 8"/>
            <p:cNvSpPr txBox="1">
              <a:spLocks noChangeArrowheads="1"/>
            </p:cNvSpPr>
            <p:nvPr/>
          </p:nvSpPr>
          <p:spPr bwMode="auto">
            <a:xfrm>
              <a:off x="1106" y="821"/>
              <a:ext cx="37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latin typeface="楷体_GB2312" pitchFamily="49" charset="-122"/>
                </a:rPr>
                <a:t>2</a:t>
              </a:r>
              <a:r>
                <a:rPr lang="zh-CN" altLang="en-US">
                  <a:latin typeface="楷体_GB2312" pitchFamily="49" charset="-122"/>
                </a:rPr>
                <a:t>、自由粒子波函数所满足的微分方程为：</a:t>
              </a:r>
            </a:p>
          </p:txBody>
        </p:sp>
        <p:graphicFrame>
          <p:nvGraphicFramePr>
            <p:cNvPr id="42004" name="Object 9"/>
            <p:cNvGraphicFramePr>
              <a:graphicFrameLocks noChangeAspect="1"/>
            </p:cNvGraphicFramePr>
            <p:nvPr/>
          </p:nvGraphicFramePr>
          <p:xfrm>
            <a:off x="768" y="1152"/>
            <a:ext cx="2304" cy="582"/>
          </p:xfrm>
          <a:graphic>
            <a:graphicData uri="http://schemas.openxmlformats.org/presentationml/2006/ole">
              <mc:AlternateContent xmlns:mc="http://schemas.openxmlformats.org/markup-compatibility/2006">
                <mc:Choice xmlns:v="urn:schemas-microsoft-com:vml" Requires="v">
                  <p:oleObj spid="_x0000_s42012" name="Equation" r:id="rId7" imgW="1219200" imgH="419100" progId="Equation.3">
                    <p:embed/>
                  </p:oleObj>
                </mc:Choice>
                <mc:Fallback>
                  <p:oleObj name="Equation" r:id="rId7" imgW="1219200" imgH="4191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152"/>
                          <a:ext cx="2304" cy="582"/>
                        </a:xfrm>
                        <a:prstGeom prst="rect">
                          <a:avLst/>
                        </a:prstGeom>
                        <a:solidFill>
                          <a:srgbClr val="FFFF99"/>
                        </a:solidFill>
                        <a:ln w="381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5" name="Text Box 10"/>
            <p:cNvSpPr txBox="1">
              <a:spLocks noChangeArrowheads="1"/>
            </p:cNvSpPr>
            <p:nvPr/>
          </p:nvSpPr>
          <p:spPr bwMode="auto">
            <a:xfrm>
              <a:off x="3072" y="1344"/>
              <a:ext cx="26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solidFill>
                    <a:srgbClr val="0000FF"/>
                  </a:solidFill>
                  <a:latin typeface="黑体" panose="02010609060101010101" pitchFamily="49" charset="-122"/>
                </a:rPr>
                <a:t>一维自由粒子的运动方程</a:t>
              </a:r>
            </a:p>
          </p:txBody>
        </p:sp>
      </p:grpSp>
      <p:grpSp>
        <p:nvGrpSpPr>
          <p:cNvPr id="41988" name="Group 11"/>
          <p:cNvGrpSpPr>
            <a:grpSpLocks/>
          </p:cNvGrpSpPr>
          <p:nvPr/>
        </p:nvGrpSpPr>
        <p:grpSpPr bwMode="auto">
          <a:xfrm>
            <a:off x="1600200" y="3074988"/>
            <a:ext cx="8610600" cy="1028700"/>
            <a:chOff x="48" y="1776"/>
            <a:chExt cx="5424" cy="648"/>
          </a:xfrm>
        </p:grpSpPr>
        <p:sp>
          <p:nvSpPr>
            <p:cNvPr id="41998" name="Text Box 12"/>
            <p:cNvSpPr txBox="1">
              <a:spLocks noChangeArrowheads="1"/>
            </p:cNvSpPr>
            <p:nvPr/>
          </p:nvSpPr>
          <p:spPr bwMode="auto">
            <a:xfrm>
              <a:off x="48" y="1776"/>
              <a:ext cx="33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三、一维势场中运动粒子的方程：</a:t>
              </a:r>
            </a:p>
          </p:txBody>
        </p:sp>
        <p:grpSp>
          <p:nvGrpSpPr>
            <p:cNvPr id="41999" name="Group 13"/>
            <p:cNvGrpSpPr>
              <a:grpSpLocks/>
            </p:cNvGrpSpPr>
            <p:nvPr/>
          </p:nvGrpSpPr>
          <p:grpSpPr bwMode="auto">
            <a:xfrm>
              <a:off x="432" y="1920"/>
              <a:ext cx="5040" cy="504"/>
              <a:chOff x="432" y="1968"/>
              <a:chExt cx="5040" cy="504"/>
            </a:xfrm>
          </p:grpSpPr>
          <p:sp>
            <p:nvSpPr>
              <p:cNvPr id="42000" name="Text Box 14"/>
              <p:cNvSpPr txBox="1">
                <a:spLocks noChangeArrowheads="1"/>
              </p:cNvSpPr>
              <p:nvPr/>
            </p:nvSpPr>
            <p:spPr bwMode="auto">
              <a:xfrm>
                <a:off x="432" y="2112"/>
                <a:ext cx="50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若粒子在势场中运动，</a:t>
                </a:r>
                <a:r>
                  <a:rPr lang="en-US" altLang="zh-CN" i="1">
                    <a:latin typeface="楷体_GB2312" pitchFamily="49" charset="-122"/>
                  </a:rPr>
                  <a:t>E </a:t>
                </a:r>
                <a:r>
                  <a:rPr lang="zh-CN" altLang="en-US">
                    <a:latin typeface="楷体_GB2312" pitchFamily="49" charset="-122"/>
                  </a:rPr>
                  <a:t>应包括     和      ，即 </a:t>
                </a:r>
              </a:p>
            </p:txBody>
          </p:sp>
          <p:graphicFrame>
            <p:nvGraphicFramePr>
              <p:cNvPr id="42001" name="Object 15"/>
              <p:cNvGraphicFramePr>
                <a:graphicFrameLocks noChangeAspect="1"/>
              </p:cNvGraphicFramePr>
              <p:nvPr/>
            </p:nvGraphicFramePr>
            <p:xfrm>
              <a:off x="3226" y="1968"/>
              <a:ext cx="470" cy="504"/>
            </p:xfrm>
            <a:graphic>
              <a:graphicData uri="http://schemas.openxmlformats.org/presentationml/2006/ole">
                <mc:AlternateContent xmlns:mc="http://schemas.openxmlformats.org/markup-compatibility/2006">
                  <mc:Choice xmlns:v="urn:schemas-microsoft-com:vml" Requires="v">
                    <p:oleObj spid="_x0000_s42013" name="Equation" r:id="rId9" imgW="266584" imgH="418918" progId="Equation.3">
                      <p:embed/>
                    </p:oleObj>
                  </mc:Choice>
                  <mc:Fallback>
                    <p:oleObj name="Equation" r:id="rId9" imgW="266584" imgH="418918"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6" y="1968"/>
                            <a:ext cx="470"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02" name="Object 16"/>
              <p:cNvGraphicFramePr>
                <a:graphicFrameLocks noChangeAspect="1"/>
              </p:cNvGraphicFramePr>
              <p:nvPr/>
            </p:nvGraphicFramePr>
            <p:xfrm>
              <a:off x="3925" y="2160"/>
              <a:ext cx="587" cy="259"/>
            </p:xfrm>
            <a:graphic>
              <a:graphicData uri="http://schemas.openxmlformats.org/presentationml/2006/ole">
                <mc:AlternateContent xmlns:mc="http://schemas.openxmlformats.org/markup-compatibility/2006">
                  <mc:Choice xmlns:v="urn:schemas-microsoft-com:vml" Requires="v">
                    <p:oleObj spid="_x0000_s42014" name="Equation" r:id="rId11" imgW="457002" imgH="203112" progId="Equation.3">
                      <p:embed/>
                    </p:oleObj>
                  </mc:Choice>
                  <mc:Fallback>
                    <p:oleObj name="Equation" r:id="rId11" imgW="457002" imgH="203112"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 y="2160"/>
                            <a:ext cx="587"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185361" name="Object 17"/>
          <p:cNvGraphicFramePr>
            <a:graphicFrameLocks noChangeAspect="1"/>
          </p:cNvGraphicFramePr>
          <p:nvPr/>
        </p:nvGraphicFramePr>
        <p:xfrm>
          <a:off x="2438400" y="4021138"/>
          <a:ext cx="2405063" cy="882650"/>
        </p:xfrm>
        <a:graphic>
          <a:graphicData uri="http://schemas.openxmlformats.org/presentationml/2006/ole">
            <mc:AlternateContent xmlns:mc="http://schemas.openxmlformats.org/markup-compatibility/2006">
              <mc:Choice xmlns:v="urn:schemas-microsoft-com:vml" Requires="v">
                <p:oleObj spid="_x0000_s42015" name="Equation" r:id="rId13" imgW="1066800" imgH="419100" progId="Equation.3">
                  <p:embed/>
                </p:oleObj>
              </mc:Choice>
              <mc:Fallback>
                <p:oleObj name="Equation" r:id="rId13" imgW="1066800" imgH="4191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8400" y="4021138"/>
                        <a:ext cx="2405063"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62" name="Object 18"/>
          <p:cNvGraphicFramePr>
            <a:graphicFrameLocks noChangeAspect="1"/>
          </p:cNvGraphicFramePr>
          <p:nvPr/>
        </p:nvGraphicFramePr>
        <p:xfrm>
          <a:off x="5181600" y="4065588"/>
          <a:ext cx="4419600" cy="873125"/>
        </p:xfrm>
        <a:graphic>
          <a:graphicData uri="http://schemas.openxmlformats.org/presentationml/2006/ole">
            <mc:AlternateContent xmlns:mc="http://schemas.openxmlformats.org/markup-compatibility/2006">
              <mc:Choice xmlns:v="urn:schemas-microsoft-com:vml" Requires="v">
                <p:oleObj spid="_x0000_s42016" name="Equation" r:id="rId15" imgW="1968500" imgH="419100" progId="Equation.3">
                  <p:embed/>
                </p:oleObj>
              </mc:Choice>
              <mc:Fallback>
                <p:oleObj name="Equation" r:id="rId15" imgW="1968500" imgH="41910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81600" y="4065588"/>
                        <a:ext cx="4419600" cy="8731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991" name="Group 19"/>
          <p:cNvGrpSpPr>
            <a:grpSpLocks/>
          </p:cNvGrpSpPr>
          <p:nvPr/>
        </p:nvGrpSpPr>
        <p:grpSpPr bwMode="auto">
          <a:xfrm>
            <a:off x="2362200" y="4979988"/>
            <a:ext cx="5257800" cy="890587"/>
            <a:chOff x="528" y="2976"/>
            <a:chExt cx="3312" cy="561"/>
          </a:xfrm>
        </p:grpSpPr>
        <p:graphicFrame>
          <p:nvGraphicFramePr>
            <p:cNvPr id="41995" name="Object 20"/>
            <p:cNvGraphicFramePr>
              <a:graphicFrameLocks noChangeAspect="1"/>
            </p:cNvGraphicFramePr>
            <p:nvPr/>
          </p:nvGraphicFramePr>
          <p:xfrm>
            <a:off x="912" y="2976"/>
            <a:ext cx="1632" cy="561"/>
          </p:xfrm>
          <a:graphic>
            <a:graphicData uri="http://schemas.openxmlformats.org/presentationml/2006/ole">
              <mc:AlternateContent xmlns:mc="http://schemas.openxmlformats.org/markup-compatibility/2006">
                <mc:Choice xmlns:v="urn:schemas-microsoft-com:vml" Requires="v">
                  <p:oleObj spid="_x0000_s42017" name="Equation" r:id="rId17" imgW="1219200" imgH="419100" progId="Equation.3">
                    <p:embed/>
                  </p:oleObj>
                </mc:Choice>
                <mc:Fallback>
                  <p:oleObj name="Equation" r:id="rId17" imgW="1219200" imgH="4191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2" y="2976"/>
                          <a:ext cx="1632" cy="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6" name="Text Box 21"/>
            <p:cNvSpPr txBox="1">
              <a:spLocks noChangeArrowheads="1"/>
            </p:cNvSpPr>
            <p:nvPr/>
          </p:nvSpPr>
          <p:spPr bwMode="auto">
            <a:xfrm>
              <a:off x="528" y="31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与</a:t>
              </a:r>
            </a:p>
          </p:txBody>
        </p:sp>
        <p:sp>
          <p:nvSpPr>
            <p:cNvPr id="41997" name="Text Box 22"/>
            <p:cNvSpPr txBox="1">
              <a:spLocks noChangeArrowheads="1"/>
            </p:cNvSpPr>
            <p:nvPr/>
          </p:nvSpPr>
          <p:spPr bwMode="auto">
            <a:xfrm>
              <a:off x="2544" y="316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相比较，则有</a:t>
              </a:r>
            </a:p>
          </p:txBody>
        </p:sp>
      </p:grpSp>
      <p:grpSp>
        <p:nvGrpSpPr>
          <p:cNvPr id="41992" name="Group 23"/>
          <p:cNvGrpSpPr>
            <a:grpSpLocks/>
          </p:cNvGrpSpPr>
          <p:nvPr/>
        </p:nvGrpSpPr>
        <p:grpSpPr bwMode="auto">
          <a:xfrm>
            <a:off x="2819400" y="5970588"/>
            <a:ext cx="7467600" cy="842962"/>
            <a:chOff x="816" y="3600"/>
            <a:chExt cx="4704" cy="531"/>
          </a:xfrm>
        </p:grpSpPr>
        <p:graphicFrame>
          <p:nvGraphicFramePr>
            <p:cNvPr id="41993" name="Object 24"/>
            <p:cNvGraphicFramePr>
              <a:graphicFrameLocks noChangeAspect="1"/>
            </p:cNvGraphicFramePr>
            <p:nvPr/>
          </p:nvGraphicFramePr>
          <p:xfrm>
            <a:off x="816" y="3600"/>
            <a:ext cx="2496" cy="531"/>
          </p:xfrm>
          <a:graphic>
            <a:graphicData uri="http://schemas.openxmlformats.org/presentationml/2006/ole">
              <mc:AlternateContent xmlns:mc="http://schemas.openxmlformats.org/markup-compatibility/2006">
                <mc:Choice xmlns:v="urn:schemas-microsoft-com:vml" Requires="v">
                  <p:oleObj spid="_x0000_s42018" name="Equation" r:id="rId19" imgW="1892300" imgH="419100" progId="Equation.3">
                    <p:embed/>
                  </p:oleObj>
                </mc:Choice>
                <mc:Fallback>
                  <p:oleObj name="Equation" r:id="rId19" imgW="1892300" imgH="419100" progId="Equation.3">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16" y="3600"/>
                          <a:ext cx="2496" cy="531"/>
                        </a:xfrm>
                        <a:prstGeom prst="rect">
                          <a:avLst/>
                        </a:prstGeom>
                        <a:solidFill>
                          <a:srgbClr val="FFFF99"/>
                        </a:solidFill>
                        <a:ln w="381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4" name="Text Box 25"/>
            <p:cNvSpPr txBox="1">
              <a:spLocks noChangeArrowheads="1"/>
            </p:cNvSpPr>
            <p:nvPr/>
          </p:nvSpPr>
          <p:spPr bwMode="auto">
            <a:xfrm>
              <a:off x="3408" y="3696"/>
              <a:ext cx="21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latin typeface="楷体_GB2312" pitchFamily="49" charset="-122"/>
                </a:rPr>
                <a:t>一维含时薛定谔方程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5361"/>
                                        </p:tgtEl>
                                        <p:attrNameLst>
                                          <p:attrName>style.visibility</p:attrName>
                                        </p:attrNameLst>
                                      </p:cBhvr>
                                      <p:to>
                                        <p:strVal val="visible"/>
                                      </p:to>
                                    </p:set>
                                    <p:animEffect transition="in" filter="wipe(left)">
                                      <p:cBhvr>
                                        <p:cTn id="7" dur="500"/>
                                        <p:tgtEl>
                                          <p:spTgt spid="1853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5362"/>
                                        </p:tgtEl>
                                        <p:attrNameLst>
                                          <p:attrName>style.visibility</p:attrName>
                                        </p:attrNameLst>
                                      </p:cBhvr>
                                      <p:to>
                                        <p:strVal val="visible"/>
                                      </p:to>
                                    </p:set>
                                    <p:animEffect transition="in" filter="wipe(left)">
                                      <p:cBhvr>
                                        <p:cTn id="12" dur="500"/>
                                        <p:tgtEl>
                                          <p:spTgt spid="18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1752600" y="723900"/>
            <a:ext cx="88392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一般情况下</a:t>
            </a:r>
            <a:r>
              <a:rPr lang="en-US" altLang="zh-CN">
                <a:latin typeface="楷体_GB2312" pitchFamily="49" charset="-122"/>
              </a:rPr>
              <a:t>,</a:t>
            </a:r>
            <a:r>
              <a:rPr lang="zh-CN" altLang="en-US">
                <a:latin typeface="楷体_GB2312" pitchFamily="49" charset="-122"/>
              </a:rPr>
              <a:t>求解薛定谔方程会遇到数学上的困难，作为特例，主要考虑</a:t>
            </a:r>
            <a:r>
              <a:rPr lang="zh-CN" altLang="en-US">
                <a:solidFill>
                  <a:srgbClr val="0000FF"/>
                </a:solidFill>
                <a:latin typeface="楷体_GB2312" pitchFamily="49" charset="-122"/>
              </a:rPr>
              <a:t>定态</a:t>
            </a:r>
            <a:r>
              <a:rPr lang="zh-CN" altLang="en-US">
                <a:latin typeface="楷体_GB2312" pitchFamily="49" charset="-122"/>
              </a:rPr>
              <a:t>问题，即</a:t>
            </a:r>
            <a:r>
              <a:rPr lang="zh-CN" altLang="en-US">
                <a:solidFill>
                  <a:srgbClr val="0000FF"/>
                </a:solidFill>
                <a:latin typeface="楷体_GB2312" pitchFamily="49" charset="-122"/>
              </a:rPr>
              <a:t>势能函数与</a:t>
            </a:r>
            <a:r>
              <a:rPr lang="en-US" altLang="zh-CN">
                <a:solidFill>
                  <a:srgbClr val="0000FF"/>
                </a:solidFill>
                <a:latin typeface="楷体_GB2312" pitchFamily="49" charset="-122"/>
              </a:rPr>
              <a:t>t</a:t>
            </a:r>
            <a:r>
              <a:rPr lang="zh-CN" altLang="en-US">
                <a:solidFill>
                  <a:srgbClr val="0000FF"/>
                </a:solidFill>
                <a:latin typeface="楷体_GB2312" pitchFamily="49" charset="-122"/>
              </a:rPr>
              <a:t>无关只于</a:t>
            </a:r>
            <a:r>
              <a:rPr lang="en-US" altLang="zh-CN">
                <a:solidFill>
                  <a:srgbClr val="0000FF"/>
                </a:solidFill>
                <a:latin typeface="楷体_GB2312" pitchFamily="49" charset="-122"/>
              </a:rPr>
              <a:t>x</a:t>
            </a:r>
            <a:r>
              <a:rPr lang="zh-CN" altLang="en-US">
                <a:solidFill>
                  <a:srgbClr val="0000FF"/>
                </a:solidFill>
                <a:latin typeface="楷体_GB2312" pitchFamily="49" charset="-122"/>
              </a:rPr>
              <a:t>有关</a:t>
            </a:r>
            <a:r>
              <a:rPr lang="zh-CN" altLang="en-US">
                <a:latin typeface="楷体_GB2312" pitchFamily="49" charset="-122"/>
              </a:rPr>
              <a:t>，即</a:t>
            </a:r>
            <a:r>
              <a:rPr lang="en-US" altLang="zh-CN" i="1">
                <a:latin typeface="楷体_GB2312" pitchFamily="49" charset="-122"/>
              </a:rPr>
              <a:t>U = U(x)</a:t>
            </a:r>
          </a:p>
        </p:txBody>
      </p:sp>
      <p:grpSp>
        <p:nvGrpSpPr>
          <p:cNvPr id="186371" name="Group 3"/>
          <p:cNvGrpSpPr>
            <a:grpSpLocks/>
          </p:cNvGrpSpPr>
          <p:nvPr/>
        </p:nvGrpSpPr>
        <p:grpSpPr bwMode="auto">
          <a:xfrm>
            <a:off x="2057400" y="1622425"/>
            <a:ext cx="6705600" cy="1014413"/>
            <a:chOff x="336" y="672"/>
            <a:chExt cx="4224" cy="639"/>
          </a:xfrm>
        </p:grpSpPr>
        <p:sp>
          <p:nvSpPr>
            <p:cNvPr id="43026" name="Text Box 4"/>
            <p:cNvSpPr txBox="1">
              <a:spLocks noChangeArrowheads="1"/>
            </p:cNvSpPr>
            <p:nvPr/>
          </p:nvSpPr>
          <p:spPr bwMode="auto">
            <a:xfrm>
              <a:off x="336" y="672"/>
              <a:ext cx="1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我们把</a:t>
              </a:r>
              <a:r>
                <a:rPr lang="en-US" altLang="zh-CN">
                  <a:latin typeface="楷体_GB2312" pitchFamily="49" charset="-122"/>
                </a:rPr>
                <a:t>t</a:t>
              </a:r>
              <a:r>
                <a:rPr lang="zh-CN" altLang="en-US">
                  <a:latin typeface="楷体_GB2312" pitchFamily="49" charset="-122"/>
                </a:rPr>
                <a:t>和</a:t>
              </a:r>
              <a:r>
                <a:rPr lang="en-US" altLang="zh-CN">
                  <a:latin typeface="楷体_GB2312" pitchFamily="49" charset="-122"/>
                </a:rPr>
                <a:t>x</a:t>
              </a:r>
              <a:r>
                <a:rPr lang="zh-CN" altLang="en-US">
                  <a:latin typeface="楷体_GB2312" pitchFamily="49" charset="-122"/>
                </a:rPr>
                <a:t>分离开来，</a:t>
              </a:r>
            </a:p>
          </p:txBody>
        </p:sp>
        <p:graphicFrame>
          <p:nvGraphicFramePr>
            <p:cNvPr id="43027" name="Object 5"/>
            <p:cNvGraphicFramePr>
              <a:graphicFrameLocks noChangeAspect="1"/>
            </p:cNvGraphicFramePr>
            <p:nvPr/>
          </p:nvGraphicFramePr>
          <p:xfrm>
            <a:off x="2265" y="720"/>
            <a:ext cx="576" cy="247"/>
          </p:xfrm>
          <a:graphic>
            <a:graphicData uri="http://schemas.openxmlformats.org/presentationml/2006/ole">
              <mc:AlternateContent xmlns:mc="http://schemas.openxmlformats.org/markup-compatibility/2006">
                <mc:Choice xmlns:v="urn:schemas-microsoft-com:vml" Requires="v">
                  <p:oleObj spid="_x0000_s43030" name="Equation" r:id="rId3" imgW="469696" imgH="203112" progId="Equation.3">
                    <p:embed/>
                  </p:oleObj>
                </mc:Choice>
                <mc:Fallback>
                  <p:oleObj name="Equation" r:id="rId3" imgW="469696" imgH="2031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 y="720"/>
                          <a:ext cx="57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8" name="Text Box 6"/>
            <p:cNvSpPr txBox="1">
              <a:spLocks noChangeArrowheads="1"/>
            </p:cNvSpPr>
            <p:nvPr/>
          </p:nvSpPr>
          <p:spPr bwMode="auto">
            <a:xfrm>
              <a:off x="2832" y="672"/>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可写成如下形式∶</a:t>
              </a:r>
            </a:p>
          </p:txBody>
        </p:sp>
        <p:graphicFrame>
          <p:nvGraphicFramePr>
            <p:cNvPr id="43029" name="Object 7"/>
            <p:cNvGraphicFramePr>
              <a:graphicFrameLocks noChangeAspect="1"/>
            </p:cNvGraphicFramePr>
            <p:nvPr/>
          </p:nvGraphicFramePr>
          <p:xfrm>
            <a:off x="1248" y="1008"/>
            <a:ext cx="2016" cy="303"/>
          </p:xfrm>
          <a:graphic>
            <a:graphicData uri="http://schemas.openxmlformats.org/presentationml/2006/ole">
              <mc:AlternateContent xmlns:mc="http://schemas.openxmlformats.org/markup-compatibility/2006">
                <mc:Choice xmlns:v="urn:schemas-microsoft-com:vml" Requires="v">
                  <p:oleObj spid="_x0000_s43031" name="Equation" r:id="rId5" imgW="1244600" imgH="203200" progId="Equation.3">
                    <p:embed/>
                  </p:oleObj>
                </mc:Choice>
                <mc:Fallback>
                  <p:oleObj name="Equation" r:id="rId5" imgW="1244600" imgH="203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1008"/>
                          <a:ext cx="2016"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3012" name="Text Box 9"/>
          <p:cNvSpPr txBox="1">
            <a:spLocks noChangeArrowheads="1"/>
          </p:cNvSpPr>
          <p:nvPr/>
        </p:nvSpPr>
        <p:spPr bwMode="auto">
          <a:xfrm>
            <a:off x="2295525" y="2795588"/>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代入</a:t>
            </a:r>
            <a:r>
              <a:rPr lang="zh-CN" altLang="en-US">
                <a:latin typeface="宋体" panose="02010600030101010101" pitchFamily="2" charset="-122"/>
                <a:ea typeface="宋体" panose="02010600030101010101" pitchFamily="2" charset="-122"/>
              </a:rPr>
              <a:t> </a:t>
            </a:r>
          </a:p>
        </p:txBody>
      </p:sp>
      <p:grpSp>
        <p:nvGrpSpPr>
          <p:cNvPr id="186379" name="Group 11"/>
          <p:cNvGrpSpPr>
            <a:grpSpLocks/>
          </p:cNvGrpSpPr>
          <p:nvPr/>
        </p:nvGrpSpPr>
        <p:grpSpPr bwMode="auto">
          <a:xfrm>
            <a:off x="2971800" y="3222625"/>
            <a:ext cx="4146550" cy="869950"/>
            <a:chOff x="912" y="1680"/>
            <a:chExt cx="2612" cy="548"/>
          </a:xfrm>
        </p:grpSpPr>
        <p:sp>
          <p:nvSpPr>
            <p:cNvPr id="43024" name="Text Box 12"/>
            <p:cNvSpPr txBox="1">
              <a:spLocks noChangeArrowheads="1"/>
            </p:cNvSpPr>
            <p:nvPr/>
          </p:nvSpPr>
          <p:spPr bwMode="auto">
            <a:xfrm>
              <a:off x="912" y="1872"/>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可求得：</a:t>
              </a:r>
            </a:p>
          </p:txBody>
        </p:sp>
        <p:graphicFrame>
          <p:nvGraphicFramePr>
            <p:cNvPr id="43025" name="Object 13"/>
            <p:cNvGraphicFramePr>
              <a:graphicFrameLocks noChangeAspect="1"/>
            </p:cNvGraphicFramePr>
            <p:nvPr/>
          </p:nvGraphicFramePr>
          <p:xfrm>
            <a:off x="2112" y="1680"/>
            <a:ext cx="1412" cy="548"/>
          </p:xfrm>
          <a:graphic>
            <a:graphicData uri="http://schemas.openxmlformats.org/presentationml/2006/ole">
              <mc:AlternateContent xmlns:mc="http://schemas.openxmlformats.org/markup-compatibility/2006">
                <mc:Choice xmlns:v="urn:schemas-microsoft-com:vml" Requires="v">
                  <p:oleObj spid="_x0000_s43032" name="Equation" r:id="rId7" imgW="736600" imgH="330200" progId="Equation.3">
                    <p:embed/>
                  </p:oleObj>
                </mc:Choice>
                <mc:Fallback>
                  <p:oleObj name="Equation" r:id="rId7" imgW="736600" imgH="3302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 y="1680"/>
                          <a:ext cx="1412" cy="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6382" name="Group 14"/>
          <p:cNvGrpSpPr>
            <a:grpSpLocks/>
          </p:cNvGrpSpPr>
          <p:nvPr/>
        </p:nvGrpSpPr>
        <p:grpSpPr bwMode="auto">
          <a:xfrm>
            <a:off x="2209800" y="3946525"/>
            <a:ext cx="6781800" cy="1485900"/>
            <a:chOff x="432" y="2136"/>
            <a:chExt cx="4272" cy="936"/>
          </a:xfrm>
        </p:grpSpPr>
        <p:sp>
          <p:nvSpPr>
            <p:cNvPr id="43020" name="Text Box 15"/>
            <p:cNvSpPr txBox="1">
              <a:spLocks noChangeArrowheads="1"/>
            </p:cNvSpPr>
            <p:nvPr/>
          </p:nvSpPr>
          <p:spPr bwMode="auto">
            <a:xfrm>
              <a:off x="432" y="235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即</a:t>
              </a:r>
            </a:p>
          </p:txBody>
        </p:sp>
        <p:graphicFrame>
          <p:nvGraphicFramePr>
            <p:cNvPr id="43021" name="Object 16"/>
            <p:cNvGraphicFramePr>
              <a:graphicFrameLocks noChangeAspect="1"/>
            </p:cNvGraphicFramePr>
            <p:nvPr/>
          </p:nvGraphicFramePr>
          <p:xfrm>
            <a:off x="827" y="2136"/>
            <a:ext cx="2101" cy="552"/>
          </p:xfrm>
          <a:graphic>
            <a:graphicData uri="http://schemas.openxmlformats.org/presentationml/2006/ole">
              <mc:AlternateContent xmlns:mc="http://schemas.openxmlformats.org/markup-compatibility/2006">
                <mc:Choice xmlns:v="urn:schemas-microsoft-com:vml" Requires="v">
                  <p:oleObj spid="_x0000_s43033" name="Equation" r:id="rId9" imgW="1257300" imgH="330200" progId="Equation.3">
                    <p:embed/>
                  </p:oleObj>
                </mc:Choice>
                <mc:Fallback>
                  <p:oleObj name="Equation" r:id="rId9" imgW="1257300" imgH="3302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 y="2136"/>
                          <a:ext cx="2101" cy="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2" name="Object 17"/>
            <p:cNvGraphicFramePr>
              <a:graphicFrameLocks noChangeAspect="1"/>
            </p:cNvGraphicFramePr>
            <p:nvPr/>
          </p:nvGraphicFramePr>
          <p:xfrm>
            <a:off x="899" y="2724"/>
            <a:ext cx="589" cy="348"/>
          </p:xfrm>
          <a:graphic>
            <a:graphicData uri="http://schemas.openxmlformats.org/presentationml/2006/ole">
              <mc:AlternateContent xmlns:mc="http://schemas.openxmlformats.org/markup-compatibility/2006">
                <mc:Choice xmlns:v="urn:schemas-microsoft-com:vml" Requires="v">
                  <p:oleObj spid="_x0000_s43034" name="Equation" r:id="rId11" imgW="342751" imgH="203112" progId="Equation.3">
                    <p:embed/>
                  </p:oleObj>
                </mc:Choice>
                <mc:Fallback>
                  <p:oleObj name="Equation" r:id="rId11" imgW="342751" imgH="203112"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9" y="2724"/>
                          <a:ext cx="589"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3" name="Text Box 18"/>
            <p:cNvSpPr txBox="1">
              <a:spLocks noChangeArrowheads="1"/>
            </p:cNvSpPr>
            <p:nvPr/>
          </p:nvSpPr>
          <p:spPr bwMode="auto">
            <a:xfrm>
              <a:off x="1536" y="2736"/>
              <a:ext cx="31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latin typeface="楷体_GB2312" pitchFamily="49" charset="-122"/>
                </a:rPr>
                <a:t>称为振幅函数，也称为波函数。</a:t>
              </a:r>
            </a:p>
          </p:txBody>
        </p:sp>
      </p:grpSp>
      <p:grpSp>
        <p:nvGrpSpPr>
          <p:cNvPr id="186387" name="Group 19"/>
          <p:cNvGrpSpPr>
            <a:grpSpLocks/>
          </p:cNvGrpSpPr>
          <p:nvPr/>
        </p:nvGrpSpPr>
        <p:grpSpPr bwMode="auto">
          <a:xfrm>
            <a:off x="2095500" y="5373688"/>
            <a:ext cx="7848600" cy="1303337"/>
            <a:chOff x="384" y="3216"/>
            <a:chExt cx="4944" cy="821"/>
          </a:xfrm>
        </p:grpSpPr>
        <p:graphicFrame>
          <p:nvGraphicFramePr>
            <p:cNvPr id="43017" name="Object 20"/>
            <p:cNvGraphicFramePr>
              <a:graphicFrameLocks noChangeAspect="1"/>
            </p:cNvGraphicFramePr>
            <p:nvPr/>
          </p:nvGraphicFramePr>
          <p:xfrm>
            <a:off x="528" y="3511"/>
            <a:ext cx="2352" cy="425"/>
          </p:xfrm>
          <a:graphic>
            <a:graphicData uri="http://schemas.openxmlformats.org/presentationml/2006/ole">
              <mc:AlternateContent xmlns:mc="http://schemas.openxmlformats.org/markup-compatibility/2006">
                <mc:Choice xmlns:v="urn:schemas-microsoft-com:vml" Requires="v">
                  <p:oleObj spid="_x0000_s43035" name="Equation" r:id="rId13" imgW="1739900" imgH="254000" progId="Equation.3">
                    <p:embed/>
                  </p:oleObj>
                </mc:Choice>
                <mc:Fallback>
                  <p:oleObj name="Equation" r:id="rId13" imgW="1739900" imgH="25400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 y="3511"/>
                          <a:ext cx="2352"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8" name="Text Box 21"/>
            <p:cNvSpPr txBox="1">
              <a:spLocks noChangeArrowheads="1"/>
            </p:cNvSpPr>
            <p:nvPr/>
          </p:nvSpPr>
          <p:spPr bwMode="auto">
            <a:xfrm>
              <a:off x="3024" y="3514"/>
              <a:ext cx="23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latin typeface="楷体_GB2312" pitchFamily="49" charset="-122"/>
                </a:rPr>
                <a:t>此式表明粒子在空间的概率分布不随时间变化。</a:t>
              </a:r>
            </a:p>
          </p:txBody>
        </p:sp>
        <p:sp>
          <p:nvSpPr>
            <p:cNvPr id="43019" name="Rectangle 22"/>
            <p:cNvSpPr>
              <a:spLocks noChangeArrowheads="1"/>
            </p:cNvSpPr>
            <p:nvPr/>
          </p:nvSpPr>
          <p:spPr bwMode="auto">
            <a:xfrm>
              <a:off x="384" y="3216"/>
              <a:ext cx="2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latin typeface="楷体_GB2312" pitchFamily="49" charset="-122"/>
                </a:rPr>
                <a:t>在定态情况下的概率密度：</a:t>
              </a:r>
            </a:p>
          </p:txBody>
        </p:sp>
      </p:grpSp>
      <p:graphicFrame>
        <p:nvGraphicFramePr>
          <p:cNvPr id="29" name="Object 10"/>
          <p:cNvGraphicFramePr>
            <a:graphicFrameLocks noChangeAspect="1"/>
          </p:cNvGraphicFramePr>
          <p:nvPr/>
        </p:nvGraphicFramePr>
        <p:xfrm>
          <a:off x="3776663" y="2630488"/>
          <a:ext cx="2232025" cy="941387"/>
        </p:xfrm>
        <a:graphic>
          <a:graphicData uri="http://schemas.openxmlformats.org/presentationml/2006/ole">
            <mc:AlternateContent xmlns:mc="http://schemas.openxmlformats.org/markup-compatibility/2006">
              <mc:Choice xmlns:v="urn:schemas-microsoft-com:vml" Requires="v">
                <p:oleObj spid="_x0000_s43036" name="Equation" r:id="rId15" imgW="990577" imgH="400140" progId="Equation.3">
                  <p:embed/>
                </p:oleObj>
              </mc:Choice>
              <mc:Fallback>
                <p:oleObj name="Equation" r:id="rId15" imgW="990577" imgH="40014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76663" y="2630488"/>
                        <a:ext cx="2232025"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6370"/>
                                        </p:tgtEl>
                                        <p:attrNameLst>
                                          <p:attrName>style.visibility</p:attrName>
                                        </p:attrNameLst>
                                      </p:cBhvr>
                                      <p:to>
                                        <p:strVal val="visible"/>
                                      </p:to>
                                    </p:set>
                                    <p:animEffect transition="in" filter="dissolve">
                                      <p:cBhvr>
                                        <p:cTn id="7" dur="500"/>
                                        <p:tgtEl>
                                          <p:spTgt spid="186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6371"/>
                                        </p:tgtEl>
                                        <p:attrNameLst>
                                          <p:attrName>style.visibility</p:attrName>
                                        </p:attrNameLst>
                                      </p:cBhvr>
                                      <p:to>
                                        <p:strVal val="visible"/>
                                      </p:to>
                                    </p:set>
                                    <p:animEffect transition="in" filter="dissolve">
                                      <p:cBhvr>
                                        <p:cTn id="12" dur="500"/>
                                        <p:tgtEl>
                                          <p:spTgt spid="186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6379"/>
                                        </p:tgtEl>
                                        <p:attrNameLst>
                                          <p:attrName>style.visibility</p:attrName>
                                        </p:attrNameLst>
                                      </p:cBhvr>
                                      <p:to>
                                        <p:strVal val="visible"/>
                                      </p:to>
                                    </p:set>
                                    <p:animEffect transition="in" filter="dissolve">
                                      <p:cBhvr>
                                        <p:cTn id="17" dur="500"/>
                                        <p:tgtEl>
                                          <p:spTgt spid="1863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86382"/>
                                        </p:tgtEl>
                                        <p:attrNameLst>
                                          <p:attrName>style.visibility</p:attrName>
                                        </p:attrNameLst>
                                      </p:cBhvr>
                                      <p:to>
                                        <p:strVal val="visible"/>
                                      </p:to>
                                    </p:set>
                                    <p:animEffect transition="in" filter="dissolve">
                                      <p:cBhvr>
                                        <p:cTn id="27" dur="500"/>
                                        <p:tgtEl>
                                          <p:spTgt spid="1863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86387"/>
                                        </p:tgtEl>
                                        <p:attrNameLst>
                                          <p:attrName>style.visibility</p:attrName>
                                        </p:attrNameLst>
                                      </p:cBhvr>
                                      <p:to>
                                        <p:strVal val="visible"/>
                                      </p:to>
                                    </p:set>
                                    <p:animEffect transition="in" filter="dissolve">
                                      <p:cBhvr>
                                        <p:cTn id="32" dur="500"/>
                                        <p:tgtEl>
                                          <p:spTgt spid="18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394" name="Group 2"/>
          <p:cNvGrpSpPr>
            <a:grpSpLocks/>
          </p:cNvGrpSpPr>
          <p:nvPr/>
        </p:nvGrpSpPr>
        <p:grpSpPr bwMode="auto">
          <a:xfrm>
            <a:off x="2203450" y="1612900"/>
            <a:ext cx="6477000" cy="993775"/>
            <a:chOff x="480" y="692"/>
            <a:chExt cx="4080" cy="626"/>
          </a:xfrm>
        </p:grpSpPr>
        <p:graphicFrame>
          <p:nvGraphicFramePr>
            <p:cNvPr id="44054" name="Object 3"/>
            <p:cNvGraphicFramePr>
              <a:graphicFrameLocks noChangeAspect="1"/>
            </p:cNvGraphicFramePr>
            <p:nvPr/>
          </p:nvGraphicFramePr>
          <p:xfrm>
            <a:off x="480" y="720"/>
            <a:ext cx="1632" cy="570"/>
          </p:xfrm>
          <a:graphic>
            <a:graphicData uri="http://schemas.openxmlformats.org/presentationml/2006/ole">
              <mc:AlternateContent xmlns:mc="http://schemas.openxmlformats.org/markup-compatibility/2006">
                <mc:Choice xmlns:v="urn:schemas-microsoft-com:vml" Requires="v">
                  <p:oleObj spid="_x0000_s44056" name="Equation" r:id="rId3" imgW="1091726" imgH="418918" progId="Equation.3">
                    <p:embed/>
                  </p:oleObj>
                </mc:Choice>
                <mc:Fallback>
                  <p:oleObj name="Equation" r:id="rId3" imgW="1091726" imgH="41891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720"/>
                          <a:ext cx="1632"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55" name="Object 4"/>
            <p:cNvGraphicFramePr>
              <a:graphicFrameLocks noChangeAspect="1"/>
            </p:cNvGraphicFramePr>
            <p:nvPr/>
          </p:nvGraphicFramePr>
          <p:xfrm>
            <a:off x="2448" y="692"/>
            <a:ext cx="2112" cy="626"/>
          </p:xfrm>
          <a:graphic>
            <a:graphicData uri="http://schemas.openxmlformats.org/presentationml/2006/ole">
              <mc:AlternateContent xmlns:mc="http://schemas.openxmlformats.org/markup-compatibility/2006">
                <mc:Choice xmlns:v="urn:schemas-microsoft-com:vml" Requires="v">
                  <p:oleObj spid="_x0000_s44057" name="Equation" r:id="rId5" imgW="1346200" imgH="457200" progId="Equation.3">
                    <p:embed/>
                  </p:oleObj>
                </mc:Choice>
                <mc:Fallback>
                  <p:oleObj name="Equation" r:id="rId5" imgW="13462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 y="692"/>
                          <a:ext cx="2112"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7397" name="Group 5"/>
          <p:cNvGrpSpPr>
            <a:grpSpLocks/>
          </p:cNvGrpSpPr>
          <p:nvPr/>
        </p:nvGrpSpPr>
        <p:grpSpPr bwMode="auto">
          <a:xfrm>
            <a:off x="2362200" y="2679700"/>
            <a:ext cx="7531100" cy="939800"/>
            <a:chOff x="528" y="1296"/>
            <a:chExt cx="4744" cy="592"/>
          </a:xfrm>
        </p:grpSpPr>
        <p:sp>
          <p:nvSpPr>
            <p:cNvPr id="44052" name="Text Box 6"/>
            <p:cNvSpPr txBox="1">
              <a:spLocks noChangeArrowheads="1"/>
            </p:cNvSpPr>
            <p:nvPr/>
          </p:nvSpPr>
          <p:spPr bwMode="auto">
            <a:xfrm>
              <a:off x="528" y="1344"/>
              <a:ext cx="23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将此结果代入</a:t>
              </a:r>
              <a:r>
                <a:rPr lang="zh-CN" altLang="en-US">
                  <a:solidFill>
                    <a:srgbClr val="0000FF"/>
                  </a:solidFill>
                  <a:latin typeface="楷体_GB2312" pitchFamily="49" charset="-122"/>
                </a:rPr>
                <a:t>一维含时薛定谔方程</a:t>
              </a:r>
              <a:r>
                <a:rPr lang="zh-CN" altLang="en-US">
                  <a:latin typeface="楷体_GB2312" pitchFamily="49" charset="-122"/>
                </a:rPr>
                <a:t>，可得</a:t>
              </a:r>
            </a:p>
          </p:txBody>
        </p:sp>
        <p:graphicFrame>
          <p:nvGraphicFramePr>
            <p:cNvPr id="44053" name="Object 7"/>
            <p:cNvGraphicFramePr>
              <a:graphicFrameLocks noChangeAspect="1"/>
            </p:cNvGraphicFramePr>
            <p:nvPr/>
          </p:nvGraphicFramePr>
          <p:xfrm>
            <a:off x="2928" y="1296"/>
            <a:ext cx="2344" cy="592"/>
          </p:xfrm>
          <a:graphic>
            <a:graphicData uri="http://schemas.openxmlformats.org/presentationml/2006/ole">
              <mc:AlternateContent xmlns:mc="http://schemas.openxmlformats.org/markup-compatibility/2006">
                <mc:Choice xmlns:v="urn:schemas-microsoft-com:vml" Requires="v">
                  <p:oleObj spid="_x0000_s44058" name="Equation" r:id="rId7" imgW="1587500" imgH="419100" progId="Equation.3">
                    <p:embed/>
                  </p:oleObj>
                </mc:Choice>
                <mc:Fallback>
                  <p:oleObj name="Equation" r:id="rId7" imgW="1587500" imgH="419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296"/>
                          <a:ext cx="2344" cy="592"/>
                        </a:xfrm>
                        <a:prstGeom prst="rect">
                          <a:avLst/>
                        </a:prstGeom>
                        <a:solidFill>
                          <a:srgbClr val="FFFF99"/>
                        </a:solidFill>
                        <a:ln w="381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7400" name="Group 8"/>
          <p:cNvGrpSpPr>
            <a:grpSpLocks/>
          </p:cNvGrpSpPr>
          <p:nvPr/>
        </p:nvGrpSpPr>
        <p:grpSpPr bwMode="auto">
          <a:xfrm>
            <a:off x="2057400" y="698500"/>
            <a:ext cx="7162800" cy="800100"/>
            <a:chOff x="336" y="48"/>
            <a:chExt cx="4512" cy="504"/>
          </a:xfrm>
        </p:grpSpPr>
        <p:sp>
          <p:nvSpPr>
            <p:cNvPr id="44050" name="Text Box 9"/>
            <p:cNvSpPr txBox="1">
              <a:spLocks noChangeArrowheads="1"/>
            </p:cNvSpPr>
            <p:nvPr/>
          </p:nvSpPr>
          <p:spPr bwMode="auto">
            <a:xfrm>
              <a:off x="2640" y="240"/>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对</a:t>
              </a:r>
              <a:r>
                <a:rPr lang="en-US" altLang="zh-CN">
                  <a:latin typeface="楷体_GB2312" pitchFamily="49" charset="-122"/>
                </a:rPr>
                <a:t>t</a:t>
              </a:r>
              <a:r>
                <a:rPr lang="zh-CN" altLang="en-US">
                  <a:latin typeface="楷体_GB2312" pitchFamily="49" charset="-122"/>
                </a:rPr>
                <a:t>和</a:t>
              </a:r>
              <a:r>
                <a:rPr lang="en-US" altLang="zh-CN">
                  <a:latin typeface="楷体_GB2312" pitchFamily="49" charset="-122"/>
                </a:rPr>
                <a:t>x</a:t>
              </a:r>
              <a:r>
                <a:rPr lang="zh-CN" altLang="en-US">
                  <a:latin typeface="楷体_GB2312" pitchFamily="49" charset="-122"/>
                </a:rPr>
                <a:t>求偏导数，得：</a:t>
              </a:r>
            </a:p>
          </p:txBody>
        </p:sp>
        <p:graphicFrame>
          <p:nvGraphicFramePr>
            <p:cNvPr id="44051" name="Object 10"/>
            <p:cNvGraphicFramePr>
              <a:graphicFrameLocks noChangeAspect="1"/>
            </p:cNvGraphicFramePr>
            <p:nvPr/>
          </p:nvGraphicFramePr>
          <p:xfrm>
            <a:off x="336" y="48"/>
            <a:ext cx="2132" cy="504"/>
          </p:xfrm>
          <a:graphic>
            <a:graphicData uri="http://schemas.openxmlformats.org/presentationml/2006/ole">
              <mc:AlternateContent xmlns:mc="http://schemas.openxmlformats.org/markup-compatibility/2006">
                <mc:Choice xmlns:v="urn:schemas-microsoft-com:vml" Requires="v">
                  <p:oleObj spid="_x0000_s44059" name="Equation" r:id="rId9" imgW="1397000" imgH="330200" progId="Equation.3">
                    <p:embed/>
                  </p:oleObj>
                </mc:Choice>
                <mc:Fallback>
                  <p:oleObj name="Equation" r:id="rId9" imgW="1397000" imgH="330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 y="48"/>
                          <a:ext cx="2132"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7403" name="Group 11"/>
          <p:cNvGrpSpPr>
            <a:grpSpLocks/>
          </p:cNvGrpSpPr>
          <p:nvPr/>
        </p:nvGrpSpPr>
        <p:grpSpPr bwMode="auto">
          <a:xfrm>
            <a:off x="1676400" y="3594100"/>
            <a:ext cx="7227888" cy="1512888"/>
            <a:chOff x="96" y="1872"/>
            <a:chExt cx="4128" cy="953"/>
          </a:xfrm>
        </p:grpSpPr>
        <p:sp>
          <p:nvSpPr>
            <p:cNvPr id="44046" name="Text Box 12"/>
            <p:cNvSpPr txBox="1">
              <a:spLocks noChangeArrowheads="1"/>
            </p:cNvSpPr>
            <p:nvPr/>
          </p:nvSpPr>
          <p:spPr bwMode="auto">
            <a:xfrm>
              <a:off x="96" y="1872"/>
              <a:ext cx="30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latin typeface="黑体" panose="02010609060101010101" pitchFamily="49" charset="-122"/>
                </a:rPr>
                <a:t>四、三维情况下的薛定谔方程：</a:t>
              </a:r>
              <a:endParaRPr lang="zh-CN" altLang="en-US"/>
            </a:p>
          </p:txBody>
        </p:sp>
        <p:sp>
          <p:nvSpPr>
            <p:cNvPr id="44047" name="Text Box 13"/>
            <p:cNvSpPr txBox="1">
              <a:spLocks noChangeArrowheads="1"/>
            </p:cNvSpPr>
            <p:nvPr/>
          </p:nvSpPr>
          <p:spPr bwMode="auto">
            <a:xfrm>
              <a:off x="576" y="2208"/>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三维情况下，</a:t>
              </a:r>
            </a:p>
          </p:txBody>
        </p:sp>
        <p:graphicFrame>
          <p:nvGraphicFramePr>
            <p:cNvPr id="44048" name="Object 14"/>
            <p:cNvGraphicFramePr>
              <a:graphicFrameLocks noChangeAspect="1"/>
            </p:cNvGraphicFramePr>
            <p:nvPr/>
          </p:nvGraphicFramePr>
          <p:xfrm>
            <a:off x="1872" y="2245"/>
            <a:ext cx="2352" cy="299"/>
          </p:xfrm>
          <a:graphic>
            <a:graphicData uri="http://schemas.openxmlformats.org/presentationml/2006/ole">
              <mc:AlternateContent xmlns:mc="http://schemas.openxmlformats.org/markup-compatibility/2006">
                <mc:Choice xmlns:v="urn:schemas-microsoft-com:vml" Requires="v">
                  <p:oleObj spid="_x0000_s44060" name="Equation" r:id="rId11" imgW="1586811" imgH="203112" progId="Equation.3">
                    <p:embed/>
                  </p:oleObj>
                </mc:Choice>
                <mc:Fallback>
                  <p:oleObj name="Equation" r:id="rId11" imgW="1586811" imgH="203112"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2" y="2245"/>
                          <a:ext cx="2352"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9" name="Object 15"/>
            <p:cNvGraphicFramePr>
              <a:graphicFrameLocks noChangeAspect="1"/>
            </p:cNvGraphicFramePr>
            <p:nvPr/>
          </p:nvGraphicFramePr>
          <p:xfrm>
            <a:off x="1920" y="2544"/>
            <a:ext cx="2160" cy="281"/>
          </p:xfrm>
          <a:graphic>
            <a:graphicData uri="http://schemas.openxmlformats.org/presentationml/2006/ole">
              <mc:AlternateContent xmlns:mc="http://schemas.openxmlformats.org/markup-compatibility/2006">
                <mc:Choice xmlns:v="urn:schemas-microsoft-com:vml" Requires="v">
                  <p:oleObj spid="_x0000_s44061" name="Equation" r:id="rId13" imgW="1548728" imgH="203112" progId="Equation.3">
                    <p:embed/>
                  </p:oleObj>
                </mc:Choice>
                <mc:Fallback>
                  <p:oleObj name="Equation" r:id="rId13" imgW="1548728" imgH="203112"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0" y="2544"/>
                          <a:ext cx="2160"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7408" name="Group 16"/>
          <p:cNvGrpSpPr>
            <a:grpSpLocks/>
          </p:cNvGrpSpPr>
          <p:nvPr/>
        </p:nvGrpSpPr>
        <p:grpSpPr bwMode="auto">
          <a:xfrm>
            <a:off x="2590800" y="5041900"/>
            <a:ext cx="4597400" cy="838200"/>
            <a:chOff x="672" y="2784"/>
            <a:chExt cx="2896" cy="528"/>
          </a:xfrm>
        </p:grpSpPr>
        <p:graphicFrame>
          <p:nvGraphicFramePr>
            <p:cNvPr id="44042" name="Object 17"/>
            <p:cNvGraphicFramePr>
              <a:graphicFrameLocks noChangeAspect="1"/>
            </p:cNvGraphicFramePr>
            <p:nvPr/>
          </p:nvGraphicFramePr>
          <p:xfrm>
            <a:off x="1056" y="2790"/>
            <a:ext cx="1584" cy="522"/>
          </p:xfrm>
          <a:graphic>
            <a:graphicData uri="http://schemas.openxmlformats.org/presentationml/2006/ole">
              <mc:AlternateContent xmlns:mc="http://schemas.openxmlformats.org/markup-compatibility/2006">
                <mc:Choice xmlns:v="urn:schemas-microsoft-com:vml" Requires="v">
                  <p:oleObj spid="_x0000_s44062" name="Equation" r:id="rId15" imgW="1345616" imgH="444307" progId="Equation.3">
                    <p:embed/>
                  </p:oleObj>
                </mc:Choice>
                <mc:Fallback>
                  <p:oleObj name="Equation" r:id="rId15" imgW="1345616" imgH="444307"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6" y="2790"/>
                          <a:ext cx="1584"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3" name="Text Box 18"/>
            <p:cNvSpPr txBox="1">
              <a:spLocks noChangeArrowheads="1"/>
            </p:cNvSpPr>
            <p:nvPr/>
          </p:nvSpPr>
          <p:spPr bwMode="auto">
            <a:xfrm>
              <a:off x="672" y="288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宋体" panose="02010600030101010101" pitchFamily="2" charset="-122"/>
                  <a:ea typeface="宋体" panose="02010600030101010101" pitchFamily="2" charset="-122"/>
                </a:rPr>
                <a:t>以</a:t>
              </a:r>
            </a:p>
          </p:txBody>
        </p:sp>
        <p:sp>
          <p:nvSpPr>
            <p:cNvPr id="44044" name="Text Box 19"/>
            <p:cNvSpPr txBox="1">
              <a:spLocks noChangeArrowheads="1"/>
            </p:cNvSpPr>
            <p:nvPr/>
          </p:nvSpPr>
          <p:spPr bwMode="auto">
            <a:xfrm>
              <a:off x="2688" y="2928"/>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代替</a:t>
              </a:r>
            </a:p>
          </p:txBody>
        </p:sp>
        <p:graphicFrame>
          <p:nvGraphicFramePr>
            <p:cNvPr id="44045" name="Object 20"/>
            <p:cNvGraphicFramePr>
              <a:graphicFrameLocks noChangeAspect="1"/>
            </p:cNvGraphicFramePr>
            <p:nvPr/>
          </p:nvGraphicFramePr>
          <p:xfrm>
            <a:off x="3216" y="2784"/>
            <a:ext cx="352" cy="528"/>
          </p:xfrm>
          <a:graphic>
            <a:graphicData uri="http://schemas.openxmlformats.org/presentationml/2006/ole">
              <mc:AlternateContent xmlns:mc="http://schemas.openxmlformats.org/markup-compatibility/2006">
                <mc:Choice xmlns:v="urn:schemas-microsoft-com:vml" Requires="v">
                  <p:oleObj spid="_x0000_s44063" name="Equation" r:id="rId17" imgW="279400" imgH="419100" progId="Equation.3">
                    <p:embed/>
                  </p:oleObj>
                </mc:Choice>
                <mc:Fallback>
                  <p:oleObj name="Equation" r:id="rId17" imgW="279400" imgH="41910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16" y="2784"/>
                          <a:ext cx="352"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7413" name="Group 21"/>
          <p:cNvGrpSpPr>
            <a:grpSpLocks/>
          </p:cNvGrpSpPr>
          <p:nvPr/>
        </p:nvGrpSpPr>
        <p:grpSpPr bwMode="auto">
          <a:xfrm>
            <a:off x="2362200" y="5924550"/>
            <a:ext cx="7696200" cy="817563"/>
            <a:chOff x="528" y="3456"/>
            <a:chExt cx="4848" cy="515"/>
          </a:xfrm>
        </p:grpSpPr>
        <p:sp>
          <p:nvSpPr>
            <p:cNvPr id="44040" name="Text Box 22"/>
            <p:cNvSpPr txBox="1">
              <a:spLocks noChangeArrowheads="1"/>
            </p:cNvSpPr>
            <p:nvPr/>
          </p:nvSpPr>
          <p:spPr bwMode="auto">
            <a:xfrm>
              <a:off x="528" y="3504"/>
              <a:ext cx="31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latin typeface="黑体" panose="02010609060101010101" pitchFamily="49" charset="-122"/>
                </a:rPr>
                <a:t>三维情况下的薛定谔方程为：</a:t>
              </a:r>
              <a:endParaRPr lang="zh-CN" altLang="en-US"/>
            </a:p>
          </p:txBody>
        </p:sp>
        <p:graphicFrame>
          <p:nvGraphicFramePr>
            <p:cNvPr id="44041" name="Object 23"/>
            <p:cNvGraphicFramePr>
              <a:graphicFrameLocks noChangeAspect="1"/>
            </p:cNvGraphicFramePr>
            <p:nvPr/>
          </p:nvGraphicFramePr>
          <p:xfrm>
            <a:off x="3216" y="3456"/>
            <a:ext cx="2160" cy="515"/>
          </p:xfrm>
          <a:graphic>
            <a:graphicData uri="http://schemas.openxmlformats.org/presentationml/2006/ole">
              <mc:AlternateContent xmlns:mc="http://schemas.openxmlformats.org/markup-compatibility/2006">
                <mc:Choice xmlns:v="urn:schemas-microsoft-com:vml" Requires="v">
                  <p:oleObj spid="_x0000_s44064" name="Equation" r:id="rId19" imgW="1562100" imgH="419100" progId="Equation.3">
                    <p:embed/>
                  </p:oleObj>
                </mc:Choice>
                <mc:Fallback>
                  <p:oleObj name="Equation" r:id="rId19" imgW="1562100" imgH="419100"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16" y="3456"/>
                          <a:ext cx="2160" cy="515"/>
                        </a:xfrm>
                        <a:prstGeom prst="rect">
                          <a:avLst/>
                        </a:prstGeom>
                        <a:solidFill>
                          <a:srgbClr val="FFFF99"/>
                        </a:solidFill>
                        <a:ln w="381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7400"/>
                                        </p:tgtEl>
                                        <p:attrNameLst>
                                          <p:attrName>style.visibility</p:attrName>
                                        </p:attrNameLst>
                                      </p:cBhvr>
                                      <p:to>
                                        <p:strVal val="visible"/>
                                      </p:to>
                                    </p:set>
                                    <p:animEffect transition="in" filter="dissolve">
                                      <p:cBhvr>
                                        <p:cTn id="7" dur="500"/>
                                        <p:tgtEl>
                                          <p:spTgt spid="1874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7394"/>
                                        </p:tgtEl>
                                        <p:attrNameLst>
                                          <p:attrName>style.visibility</p:attrName>
                                        </p:attrNameLst>
                                      </p:cBhvr>
                                      <p:to>
                                        <p:strVal val="visible"/>
                                      </p:to>
                                    </p:set>
                                    <p:animEffect transition="in" filter="dissolve">
                                      <p:cBhvr>
                                        <p:cTn id="12" dur="500"/>
                                        <p:tgtEl>
                                          <p:spTgt spid="1873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7397"/>
                                        </p:tgtEl>
                                        <p:attrNameLst>
                                          <p:attrName>style.visibility</p:attrName>
                                        </p:attrNameLst>
                                      </p:cBhvr>
                                      <p:to>
                                        <p:strVal val="visible"/>
                                      </p:to>
                                    </p:set>
                                    <p:animEffect transition="in" filter="dissolve">
                                      <p:cBhvr>
                                        <p:cTn id="17" dur="500"/>
                                        <p:tgtEl>
                                          <p:spTgt spid="187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87403"/>
                                        </p:tgtEl>
                                        <p:attrNameLst>
                                          <p:attrName>style.visibility</p:attrName>
                                        </p:attrNameLst>
                                      </p:cBhvr>
                                      <p:to>
                                        <p:strVal val="visible"/>
                                      </p:to>
                                    </p:set>
                                    <p:animEffect transition="in" filter="dissolve">
                                      <p:cBhvr>
                                        <p:cTn id="22" dur="500"/>
                                        <p:tgtEl>
                                          <p:spTgt spid="1874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87408"/>
                                        </p:tgtEl>
                                        <p:attrNameLst>
                                          <p:attrName>style.visibility</p:attrName>
                                        </p:attrNameLst>
                                      </p:cBhvr>
                                      <p:to>
                                        <p:strVal val="visible"/>
                                      </p:to>
                                    </p:set>
                                    <p:animEffect transition="in" filter="dissolve">
                                      <p:cBhvr>
                                        <p:cTn id="27" dur="500"/>
                                        <p:tgtEl>
                                          <p:spTgt spid="1874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87413"/>
                                        </p:tgtEl>
                                        <p:attrNameLst>
                                          <p:attrName>style.visibility</p:attrName>
                                        </p:attrNameLst>
                                      </p:cBhvr>
                                      <p:to>
                                        <p:strVal val="visible"/>
                                      </p:to>
                                    </p:set>
                                    <p:animEffect transition="in" filter="dissolve">
                                      <p:cBhvr>
                                        <p:cTn id="32" dur="500"/>
                                        <p:tgtEl>
                                          <p:spTgt spid="18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418" name="Group 2"/>
          <p:cNvGrpSpPr>
            <a:grpSpLocks/>
          </p:cNvGrpSpPr>
          <p:nvPr/>
        </p:nvGrpSpPr>
        <p:grpSpPr bwMode="auto">
          <a:xfrm>
            <a:off x="1905000" y="884238"/>
            <a:ext cx="8229600" cy="1936750"/>
            <a:chOff x="240" y="71"/>
            <a:chExt cx="5184" cy="1220"/>
          </a:xfrm>
        </p:grpSpPr>
        <p:grpSp>
          <p:nvGrpSpPr>
            <p:cNvPr id="45066" name="Group 3"/>
            <p:cNvGrpSpPr>
              <a:grpSpLocks/>
            </p:cNvGrpSpPr>
            <p:nvPr/>
          </p:nvGrpSpPr>
          <p:grpSpPr bwMode="auto">
            <a:xfrm>
              <a:off x="240" y="71"/>
              <a:ext cx="4272" cy="553"/>
              <a:chOff x="240" y="71"/>
              <a:chExt cx="4272" cy="553"/>
            </a:xfrm>
          </p:grpSpPr>
          <p:sp>
            <p:nvSpPr>
              <p:cNvPr id="45068" name="Text Box 4"/>
              <p:cNvSpPr txBox="1">
                <a:spLocks noChangeArrowheads="1"/>
              </p:cNvSpPr>
              <p:nvPr/>
            </p:nvSpPr>
            <p:spPr bwMode="auto">
              <a:xfrm>
                <a:off x="240" y="192"/>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对定态问题，可得</a:t>
                </a:r>
              </a:p>
            </p:txBody>
          </p:sp>
          <p:graphicFrame>
            <p:nvGraphicFramePr>
              <p:cNvPr id="45069" name="Object 5"/>
              <p:cNvGraphicFramePr>
                <a:graphicFrameLocks noChangeAspect="1"/>
              </p:cNvGraphicFramePr>
              <p:nvPr/>
            </p:nvGraphicFramePr>
            <p:xfrm>
              <a:off x="2160" y="71"/>
              <a:ext cx="2352" cy="553"/>
            </p:xfrm>
            <a:graphic>
              <a:graphicData uri="http://schemas.openxmlformats.org/presentationml/2006/ole">
                <mc:AlternateContent xmlns:mc="http://schemas.openxmlformats.org/markup-compatibility/2006">
                  <mc:Choice xmlns:v="urn:schemas-microsoft-com:vml" Requires="v">
                    <p:oleObj spid="_x0000_s45070" name="Equation" r:id="rId3" imgW="1384300" imgH="419100" progId="Equation.3">
                      <p:embed/>
                    </p:oleObj>
                  </mc:Choice>
                  <mc:Fallback>
                    <p:oleObj name="Equation" r:id="rId3" imgW="1384300" imgH="419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71"/>
                            <a:ext cx="2352" cy="553"/>
                          </a:xfrm>
                          <a:prstGeom prst="rect">
                            <a:avLst/>
                          </a:prstGeom>
                          <a:solidFill>
                            <a:srgbClr val="FFFF99"/>
                          </a:solidFill>
                          <a:ln w="381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5067" name="Text Box 6"/>
            <p:cNvSpPr txBox="1">
              <a:spLocks noChangeArrowheads="1"/>
            </p:cNvSpPr>
            <p:nvPr/>
          </p:nvSpPr>
          <p:spPr bwMode="auto">
            <a:xfrm>
              <a:off x="240" y="768"/>
              <a:ext cx="518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薛定谔方程是量子力学中的基本方程，已知 </a:t>
              </a:r>
              <a:r>
                <a:rPr lang="en-US" altLang="zh-CN" i="1">
                  <a:latin typeface="楷体_GB2312" pitchFamily="49" charset="-122"/>
                </a:rPr>
                <a:t>U </a:t>
              </a:r>
              <a:r>
                <a:rPr lang="zh-CN" altLang="en-US">
                  <a:latin typeface="楷体_GB2312" pitchFamily="49" charset="-122"/>
                </a:rPr>
                <a:t>求解它得到描述粒子运动状态的波函数。</a:t>
              </a:r>
            </a:p>
          </p:txBody>
        </p:sp>
      </p:grpSp>
      <p:grpSp>
        <p:nvGrpSpPr>
          <p:cNvPr id="188423" name="Group 7"/>
          <p:cNvGrpSpPr>
            <a:grpSpLocks/>
          </p:cNvGrpSpPr>
          <p:nvPr/>
        </p:nvGrpSpPr>
        <p:grpSpPr bwMode="auto">
          <a:xfrm>
            <a:off x="1981200" y="2921000"/>
            <a:ext cx="8610600" cy="3252788"/>
            <a:chOff x="288" y="1354"/>
            <a:chExt cx="5424" cy="2049"/>
          </a:xfrm>
        </p:grpSpPr>
        <p:sp>
          <p:nvSpPr>
            <p:cNvPr id="45060" name="Text Box 8"/>
            <p:cNvSpPr txBox="1">
              <a:spLocks noChangeArrowheads="1"/>
            </p:cNvSpPr>
            <p:nvPr/>
          </p:nvSpPr>
          <p:spPr bwMode="auto">
            <a:xfrm>
              <a:off x="288" y="1354"/>
              <a:ext cx="5040"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说明：</a:t>
              </a:r>
              <a:r>
                <a:rPr lang="en-US" altLang="zh-CN">
                  <a:latin typeface="楷体_GB2312" pitchFamily="49" charset="-122"/>
                </a:rPr>
                <a:t>1</a:t>
              </a:r>
              <a:r>
                <a:rPr lang="zh-CN" altLang="en-US">
                  <a:latin typeface="楷体_GB2312" pitchFamily="49" charset="-122"/>
                </a:rPr>
                <a:t>）薛定谔方程是根据猜想建立的。薛定谔方程不</a:t>
              </a:r>
            </a:p>
            <a:p>
              <a:pPr eaLnBrk="1" hangingPunct="1">
                <a:lnSpc>
                  <a:spcPct val="30000"/>
                </a:lnSpc>
                <a:spcBef>
                  <a:spcPct val="50000"/>
                </a:spcBef>
              </a:pPr>
              <a:r>
                <a:rPr lang="zh-CN" altLang="en-US">
                  <a:latin typeface="楷体_GB2312" pitchFamily="49" charset="-122"/>
                </a:rPr>
                <a:t>         是推导出来的，而是一种假设。</a:t>
              </a:r>
            </a:p>
          </p:txBody>
        </p:sp>
        <p:sp>
          <p:nvSpPr>
            <p:cNvPr id="45061" name="Text Box 9"/>
            <p:cNvSpPr txBox="1">
              <a:spLocks noChangeArrowheads="1"/>
            </p:cNvSpPr>
            <p:nvPr/>
          </p:nvSpPr>
          <p:spPr bwMode="auto">
            <a:xfrm>
              <a:off x="816" y="1872"/>
              <a:ext cx="465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a:latin typeface="楷体_GB2312" pitchFamily="49" charset="-122"/>
                </a:rPr>
                <a:t>2</a:t>
              </a:r>
              <a:r>
                <a:rPr lang="zh-CN" altLang="en-US">
                  <a:latin typeface="楷体_GB2312" pitchFamily="49" charset="-122"/>
                </a:rPr>
                <a:t>）微观粒子的运动状态用波函数描述及波函数满足</a:t>
              </a:r>
            </a:p>
            <a:p>
              <a:pPr algn="just" eaLnBrk="1" hangingPunct="1"/>
              <a:r>
                <a:rPr lang="zh-CN" altLang="en-US">
                  <a:latin typeface="楷体_GB2312" pitchFamily="49" charset="-122"/>
                </a:rPr>
                <a:t>   薛定谔方程，应看成量子力学的基本原理。</a:t>
              </a:r>
            </a:p>
          </p:txBody>
        </p:sp>
        <p:grpSp>
          <p:nvGrpSpPr>
            <p:cNvPr id="45062" name="Group 10"/>
            <p:cNvGrpSpPr>
              <a:grpSpLocks/>
            </p:cNvGrpSpPr>
            <p:nvPr/>
          </p:nvGrpSpPr>
          <p:grpSpPr bwMode="auto">
            <a:xfrm>
              <a:off x="816" y="2376"/>
              <a:ext cx="3840" cy="504"/>
              <a:chOff x="816" y="2352"/>
              <a:chExt cx="3840" cy="504"/>
            </a:xfrm>
          </p:grpSpPr>
          <p:sp>
            <p:nvSpPr>
              <p:cNvPr id="45064" name="Text Box 11"/>
              <p:cNvSpPr txBox="1">
                <a:spLocks noChangeArrowheads="1"/>
              </p:cNvSpPr>
              <p:nvPr/>
            </p:nvSpPr>
            <p:spPr bwMode="auto">
              <a:xfrm>
                <a:off x="816" y="2448"/>
                <a:ext cx="38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latin typeface="楷体_GB2312" pitchFamily="49" charset="-122"/>
                  </a:rPr>
                  <a:t>3</a:t>
                </a:r>
                <a:r>
                  <a:rPr lang="zh-CN" altLang="en-US">
                    <a:latin typeface="楷体_GB2312" pitchFamily="49" charset="-122"/>
                  </a:rPr>
                  <a:t>）在建立方程时应用了        。</a:t>
                </a:r>
              </a:p>
            </p:txBody>
          </p:sp>
          <p:graphicFrame>
            <p:nvGraphicFramePr>
              <p:cNvPr id="45065" name="Object 12"/>
              <p:cNvGraphicFramePr>
                <a:graphicFrameLocks noChangeAspect="1"/>
              </p:cNvGraphicFramePr>
              <p:nvPr/>
            </p:nvGraphicFramePr>
            <p:xfrm>
              <a:off x="2928" y="2352"/>
              <a:ext cx="672" cy="504"/>
            </p:xfrm>
            <a:graphic>
              <a:graphicData uri="http://schemas.openxmlformats.org/presentationml/2006/ole">
                <mc:AlternateContent xmlns:mc="http://schemas.openxmlformats.org/markup-compatibility/2006">
                  <mc:Choice xmlns:v="urn:schemas-microsoft-com:vml" Requires="v">
                    <p:oleObj spid="_x0000_s45071" name="Equation" r:id="rId5" imgW="558800" imgH="419100" progId="Equation.3">
                      <p:embed/>
                    </p:oleObj>
                  </mc:Choice>
                  <mc:Fallback>
                    <p:oleObj name="Equation" r:id="rId5" imgW="558800" imgH="4191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2352"/>
                            <a:ext cx="672"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5063" name="Text Box 13"/>
            <p:cNvSpPr txBox="1">
              <a:spLocks noChangeArrowheads="1"/>
            </p:cNvSpPr>
            <p:nvPr/>
          </p:nvSpPr>
          <p:spPr bwMode="auto">
            <a:xfrm>
              <a:off x="1104" y="2880"/>
              <a:ext cx="460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对高速粒子是不成立的，对高速微观粒子的运动</a:t>
              </a:r>
            </a:p>
            <a:p>
              <a:pPr eaLnBrk="1" hangingPunct="1">
                <a:lnSpc>
                  <a:spcPct val="50000"/>
                </a:lnSpc>
                <a:spcBef>
                  <a:spcPct val="50000"/>
                </a:spcBef>
              </a:pPr>
              <a:r>
                <a:rPr lang="zh-CN" altLang="en-US">
                  <a:latin typeface="楷体_GB2312" pitchFamily="49" charset="-122"/>
                </a:rPr>
                <a:t>规律要由相对论量子力学或量子场论来解决。</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dissolve">
                                      <p:cBhvr>
                                        <p:cTn id="7" dur="500"/>
                                        <p:tgtEl>
                                          <p:spTgt spid="188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8423"/>
                                        </p:tgtEl>
                                        <p:attrNameLst>
                                          <p:attrName>style.visibility</p:attrName>
                                        </p:attrNameLst>
                                      </p:cBhvr>
                                      <p:to>
                                        <p:strVal val="visible"/>
                                      </p:to>
                                    </p:set>
                                    <p:animEffect transition="in" filter="dissolve">
                                      <p:cBhvr>
                                        <p:cTn id="12" dur="500"/>
                                        <p:tgtEl>
                                          <p:spTgt spid="188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1847850" y="668338"/>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五、薛定谔方程的简单应用</a:t>
            </a:r>
          </a:p>
        </p:txBody>
      </p:sp>
      <p:sp>
        <p:nvSpPr>
          <p:cNvPr id="150531" name="Text Box 3"/>
          <p:cNvSpPr txBox="1">
            <a:spLocks noChangeArrowheads="1"/>
          </p:cNvSpPr>
          <p:nvPr/>
        </p:nvSpPr>
        <p:spPr bwMode="auto">
          <a:xfrm>
            <a:off x="1981200" y="1211263"/>
            <a:ext cx="8229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        对于处在</a:t>
            </a:r>
            <a:r>
              <a:rPr lang="zh-CN" altLang="en-US">
                <a:solidFill>
                  <a:srgbClr val="0000FF"/>
                </a:solidFill>
              </a:rPr>
              <a:t>定态</a:t>
            </a:r>
            <a:r>
              <a:rPr lang="zh-CN" altLang="en-US"/>
              <a:t>的粒子，只要知道</a:t>
            </a:r>
            <a:r>
              <a:rPr lang="en-US" altLang="zh-CN" i="1"/>
              <a:t>m</a:t>
            </a:r>
            <a:r>
              <a:rPr lang="zh-CN" altLang="en-US" i="1"/>
              <a:t>、</a:t>
            </a:r>
            <a:r>
              <a:rPr lang="en-US" altLang="zh-CN" i="1"/>
              <a:t>U </a:t>
            </a:r>
            <a:r>
              <a:rPr lang="en-US" altLang="zh-CN"/>
              <a:t>( </a:t>
            </a:r>
            <a:r>
              <a:rPr lang="en-US" altLang="zh-CN" i="1"/>
              <a:t>x </a:t>
            </a:r>
            <a:r>
              <a:rPr lang="en-US" altLang="zh-CN"/>
              <a:t>)</a:t>
            </a:r>
            <a:r>
              <a:rPr lang="zh-CN" altLang="en-US"/>
              <a:t>，就可写出定态薛定谔方程，结合标准条件、归一化条件，可求解此方程，从而得到粒子的波函数。</a:t>
            </a:r>
          </a:p>
        </p:txBody>
      </p:sp>
      <p:sp>
        <p:nvSpPr>
          <p:cNvPr id="150532" name="Text Box 4"/>
          <p:cNvSpPr txBox="1">
            <a:spLocks noChangeArrowheads="1"/>
          </p:cNvSpPr>
          <p:nvPr/>
        </p:nvSpPr>
        <p:spPr bwMode="auto">
          <a:xfrm>
            <a:off x="1774825" y="248285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a:t>
            </a:r>
            <a:r>
              <a:rPr lang="zh-CN" altLang="en-US"/>
              <a:t>、一维无限深势阱：</a:t>
            </a:r>
          </a:p>
        </p:txBody>
      </p:sp>
      <p:sp>
        <p:nvSpPr>
          <p:cNvPr id="150533" name="Text Box 5"/>
          <p:cNvSpPr txBox="1">
            <a:spLocks noChangeArrowheads="1"/>
          </p:cNvSpPr>
          <p:nvPr/>
        </p:nvSpPr>
        <p:spPr bwMode="auto">
          <a:xfrm>
            <a:off x="2133600" y="2951163"/>
            <a:ext cx="54102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t>       金属中的自由电子，在金属内部的运动可视为在势阱中的运动。</a:t>
            </a:r>
          </a:p>
        </p:txBody>
      </p:sp>
      <p:sp>
        <p:nvSpPr>
          <p:cNvPr id="150534" name="Text Box 6"/>
          <p:cNvSpPr txBox="1">
            <a:spLocks noChangeArrowheads="1"/>
          </p:cNvSpPr>
          <p:nvPr/>
        </p:nvSpPr>
        <p:spPr bwMode="auto">
          <a:xfrm>
            <a:off x="2286000" y="3805238"/>
            <a:ext cx="51816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    设某一粒子在外力场中作一维运动，其势函数</a:t>
            </a:r>
          </a:p>
        </p:txBody>
      </p:sp>
      <p:grpSp>
        <p:nvGrpSpPr>
          <p:cNvPr id="150535" name="Group 7"/>
          <p:cNvGrpSpPr>
            <a:grpSpLocks/>
          </p:cNvGrpSpPr>
          <p:nvPr/>
        </p:nvGrpSpPr>
        <p:grpSpPr bwMode="auto">
          <a:xfrm>
            <a:off x="3011488" y="4613275"/>
            <a:ext cx="3740150" cy="1019175"/>
            <a:chOff x="937" y="2595"/>
            <a:chExt cx="2356" cy="642"/>
          </a:xfrm>
        </p:grpSpPr>
        <p:graphicFrame>
          <p:nvGraphicFramePr>
            <p:cNvPr id="46102" name="Object 8"/>
            <p:cNvGraphicFramePr>
              <a:graphicFrameLocks noChangeAspect="1"/>
            </p:cNvGraphicFramePr>
            <p:nvPr/>
          </p:nvGraphicFramePr>
          <p:xfrm>
            <a:off x="937" y="2595"/>
            <a:ext cx="862" cy="642"/>
          </p:xfrm>
          <a:graphic>
            <a:graphicData uri="http://schemas.openxmlformats.org/presentationml/2006/ole">
              <mc:AlternateContent xmlns:mc="http://schemas.openxmlformats.org/markup-compatibility/2006">
                <mc:Choice xmlns:v="urn:schemas-microsoft-com:vml" Requires="v">
                  <p:oleObj spid="_x0000_s46104" name="Equation" r:id="rId3" imgW="723586" imgH="469696" progId="Equation.3">
                    <p:embed/>
                  </p:oleObj>
                </mc:Choice>
                <mc:Fallback>
                  <p:oleObj name="Equation" r:id="rId3" imgW="723586" imgH="469696"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 y="2595"/>
                          <a:ext cx="862" cy="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103" name="Object 9"/>
            <p:cNvGraphicFramePr>
              <a:graphicFrameLocks noChangeAspect="1"/>
            </p:cNvGraphicFramePr>
            <p:nvPr/>
          </p:nvGraphicFramePr>
          <p:xfrm>
            <a:off x="2324" y="2651"/>
            <a:ext cx="969" cy="572"/>
          </p:xfrm>
          <a:graphic>
            <a:graphicData uri="http://schemas.openxmlformats.org/presentationml/2006/ole">
              <mc:AlternateContent xmlns:mc="http://schemas.openxmlformats.org/markup-compatibility/2006">
                <mc:Choice xmlns:v="urn:schemas-microsoft-com:vml" Requires="v">
                  <p:oleObj spid="_x0000_s46105" name="Equation" r:id="rId5" imgW="863225" imgH="444307" progId="Equation.3">
                    <p:embed/>
                  </p:oleObj>
                </mc:Choice>
                <mc:Fallback>
                  <p:oleObj name="Equation" r:id="rId5" imgW="863225" imgH="444307"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4" y="2651"/>
                          <a:ext cx="969"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0538" name="Text Box 10"/>
          <p:cNvSpPr txBox="1">
            <a:spLocks noChangeArrowheads="1"/>
          </p:cNvSpPr>
          <p:nvPr/>
        </p:nvSpPr>
        <p:spPr bwMode="auto">
          <a:xfrm>
            <a:off x="2209800" y="5846763"/>
            <a:ext cx="79248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10000"/>
              </a:lnSpc>
            </a:pPr>
            <a:r>
              <a:rPr lang="zh-CN" altLang="en-US"/>
              <a:t>       粒子在势阱中的运动属一维定态问题，归结为解</a:t>
            </a:r>
            <a:r>
              <a:rPr lang="zh-CN" altLang="en-US">
                <a:solidFill>
                  <a:srgbClr val="0000FF"/>
                </a:solidFill>
              </a:rPr>
              <a:t>一维定态薛定谔方程</a:t>
            </a:r>
            <a:r>
              <a:rPr lang="zh-CN" altLang="en-US"/>
              <a:t>。</a:t>
            </a:r>
          </a:p>
        </p:txBody>
      </p:sp>
      <p:grpSp>
        <p:nvGrpSpPr>
          <p:cNvPr id="150539" name="Group 11"/>
          <p:cNvGrpSpPr>
            <a:grpSpLocks/>
          </p:cNvGrpSpPr>
          <p:nvPr/>
        </p:nvGrpSpPr>
        <p:grpSpPr bwMode="auto">
          <a:xfrm>
            <a:off x="7391400" y="2595563"/>
            <a:ext cx="2908300" cy="2927350"/>
            <a:chOff x="3696" y="1324"/>
            <a:chExt cx="1832" cy="1844"/>
          </a:xfrm>
        </p:grpSpPr>
        <p:sp>
          <p:nvSpPr>
            <p:cNvPr id="46090" name="Line 12"/>
            <p:cNvSpPr>
              <a:spLocks noChangeShapeType="1"/>
            </p:cNvSpPr>
            <p:nvPr/>
          </p:nvSpPr>
          <p:spPr bwMode="auto">
            <a:xfrm>
              <a:off x="3792" y="2912"/>
              <a:ext cx="164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1" name="Line 13"/>
            <p:cNvSpPr>
              <a:spLocks noChangeShapeType="1"/>
            </p:cNvSpPr>
            <p:nvPr/>
          </p:nvSpPr>
          <p:spPr bwMode="auto">
            <a:xfrm flipV="1">
              <a:off x="4272" y="1404"/>
              <a:ext cx="0" cy="150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2" name="Line 14"/>
            <p:cNvSpPr>
              <a:spLocks noChangeShapeType="1"/>
            </p:cNvSpPr>
            <p:nvPr/>
          </p:nvSpPr>
          <p:spPr bwMode="auto">
            <a:xfrm flipV="1">
              <a:off x="4944" y="1596"/>
              <a:ext cx="0" cy="13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093" name="Object 15"/>
            <p:cNvGraphicFramePr>
              <a:graphicFrameLocks noChangeAspect="1"/>
            </p:cNvGraphicFramePr>
            <p:nvPr/>
          </p:nvGraphicFramePr>
          <p:xfrm>
            <a:off x="3696" y="1925"/>
            <a:ext cx="493" cy="199"/>
          </p:xfrm>
          <a:graphic>
            <a:graphicData uri="http://schemas.openxmlformats.org/presentationml/2006/ole">
              <mc:AlternateContent xmlns:mc="http://schemas.openxmlformats.org/markup-compatibility/2006">
                <mc:Choice xmlns:v="urn:schemas-microsoft-com:vml" Requires="v">
                  <p:oleObj spid="_x0000_s46106" name="Equation" r:id="rId7" imgW="431425" imgH="177646" progId="Equation.3">
                    <p:embed/>
                  </p:oleObj>
                </mc:Choice>
                <mc:Fallback>
                  <p:oleObj name="Equation" r:id="rId7" imgW="431425" imgH="177646"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6" y="1925"/>
                          <a:ext cx="493"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4" name="Object 16"/>
            <p:cNvGraphicFramePr>
              <a:graphicFrameLocks noChangeAspect="1"/>
            </p:cNvGraphicFramePr>
            <p:nvPr/>
          </p:nvGraphicFramePr>
          <p:xfrm>
            <a:off x="5027" y="1932"/>
            <a:ext cx="493" cy="199"/>
          </p:xfrm>
          <a:graphic>
            <a:graphicData uri="http://schemas.openxmlformats.org/presentationml/2006/ole">
              <mc:AlternateContent xmlns:mc="http://schemas.openxmlformats.org/markup-compatibility/2006">
                <mc:Choice xmlns:v="urn:schemas-microsoft-com:vml" Requires="v">
                  <p:oleObj spid="_x0000_s46107" name="Equation" r:id="rId9" imgW="431425" imgH="177646" progId="Equation.3">
                    <p:embed/>
                  </p:oleObj>
                </mc:Choice>
                <mc:Fallback>
                  <p:oleObj name="Equation" r:id="rId9" imgW="431425" imgH="177646"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7" y="1932"/>
                          <a:ext cx="493"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5" name="Object 17"/>
            <p:cNvGraphicFramePr>
              <a:graphicFrameLocks noChangeAspect="1"/>
            </p:cNvGraphicFramePr>
            <p:nvPr/>
          </p:nvGraphicFramePr>
          <p:xfrm>
            <a:off x="4402" y="1932"/>
            <a:ext cx="446" cy="198"/>
          </p:xfrm>
          <a:graphic>
            <a:graphicData uri="http://schemas.openxmlformats.org/presentationml/2006/ole">
              <mc:AlternateContent xmlns:mc="http://schemas.openxmlformats.org/markup-compatibility/2006">
                <mc:Choice xmlns:v="urn:schemas-microsoft-com:vml" Requires="v">
                  <p:oleObj spid="_x0000_s46108" name="Equation" r:id="rId11" imgW="393359" imgH="177646" progId="Equation.3">
                    <p:embed/>
                  </p:oleObj>
                </mc:Choice>
                <mc:Fallback>
                  <p:oleObj name="Equation" r:id="rId11" imgW="393359" imgH="177646"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2" y="1932"/>
                          <a:ext cx="446"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6" name="Object 18"/>
            <p:cNvGraphicFramePr>
              <a:graphicFrameLocks noChangeAspect="1"/>
            </p:cNvGraphicFramePr>
            <p:nvPr/>
          </p:nvGraphicFramePr>
          <p:xfrm>
            <a:off x="3784" y="1324"/>
            <a:ext cx="448" cy="242"/>
          </p:xfrm>
          <a:graphic>
            <a:graphicData uri="http://schemas.openxmlformats.org/presentationml/2006/ole">
              <mc:AlternateContent xmlns:mc="http://schemas.openxmlformats.org/markup-compatibility/2006">
                <mc:Choice xmlns:v="urn:schemas-microsoft-com:vml" Requires="v">
                  <p:oleObj spid="_x0000_s46109" name="Equation" r:id="rId13" imgW="368140" imgH="203112" progId="Equation.3">
                    <p:embed/>
                  </p:oleObj>
                </mc:Choice>
                <mc:Fallback>
                  <p:oleObj name="Equation" r:id="rId13" imgW="368140" imgH="203112"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84" y="1324"/>
                          <a:ext cx="44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7" name="Object 19"/>
            <p:cNvGraphicFramePr>
              <a:graphicFrameLocks noChangeAspect="1"/>
            </p:cNvGraphicFramePr>
            <p:nvPr/>
          </p:nvGraphicFramePr>
          <p:xfrm>
            <a:off x="4191" y="2928"/>
            <a:ext cx="149" cy="206"/>
          </p:xfrm>
          <a:graphic>
            <a:graphicData uri="http://schemas.openxmlformats.org/presentationml/2006/ole">
              <mc:AlternateContent xmlns:mc="http://schemas.openxmlformats.org/markup-compatibility/2006">
                <mc:Choice xmlns:v="urn:schemas-microsoft-com:vml" Requires="v">
                  <p:oleObj spid="_x0000_s46110" name="Equation" r:id="rId15" imgW="126725" imgH="177415" progId="Equation.3">
                    <p:embed/>
                  </p:oleObj>
                </mc:Choice>
                <mc:Fallback>
                  <p:oleObj name="Equation" r:id="rId15" imgW="126725" imgH="177415"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 y="2928"/>
                          <a:ext cx="149"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8" name="Object 20"/>
            <p:cNvGraphicFramePr>
              <a:graphicFrameLocks noChangeAspect="1"/>
            </p:cNvGraphicFramePr>
            <p:nvPr/>
          </p:nvGraphicFramePr>
          <p:xfrm>
            <a:off x="4848" y="2976"/>
            <a:ext cx="156" cy="172"/>
          </p:xfrm>
          <a:graphic>
            <a:graphicData uri="http://schemas.openxmlformats.org/presentationml/2006/ole">
              <mc:AlternateContent xmlns:mc="http://schemas.openxmlformats.org/markup-compatibility/2006">
                <mc:Choice xmlns:v="urn:schemas-microsoft-com:vml" Requires="v">
                  <p:oleObj spid="_x0000_s46111" name="Equation" r:id="rId17" imgW="126835" imgH="139518" progId="Equation.3">
                    <p:embed/>
                  </p:oleObj>
                </mc:Choice>
                <mc:Fallback>
                  <p:oleObj name="Equation" r:id="rId17" imgW="126835" imgH="139518"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48" y="2976"/>
                          <a:ext cx="15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9" name="Object 21"/>
            <p:cNvGraphicFramePr>
              <a:graphicFrameLocks noChangeAspect="1"/>
            </p:cNvGraphicFramePr>
            <p:nvPr/>
          </p:nvGraphicFramePr>
          <p:xfrm>
            <a:off x="5328" y="2948"/>
            <a:ext cx="200" cy="220"/>
          </p:xfrm>
          <a:graphic>
            <a:graphicData uri="http://schemas.openxmlformats.org/presentationml/2006/ole">
              <mc:AlternateContent xmlns:mc="http://schemas.openxmlformats.org/markup-compatibility/2006">
                <mc:Choice xmlns:v="urn:schemas-microsoft-com:vml" Requires="v">
                  <p:oleObj spid="_x0000_s46112" name="公式" r:id="rId19" imgW="126835" imgH="139518" progId="Equation.3">
                    <p:embed/>
                  </p:oleObj>
                </mc:Choice>
                <mc:Fallback>
                  <p:oleObj name="公式" r:id="rId19" imgW="126835" imgH="139518"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28" y="2948"/>
                          <a:ext cx="200"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0" name="Line 22"/>
            <p:cNvSpPr>
              <a:spLocks noChangeShapeType="1"/>
            </p:cNvSpPr>
            <p:nvPr/>
          </p:nvSpPr>
          <p:spPr bwMode="auto">
            <a:xfrm flipV="1">
              <a:off x="4272" y="1596"/>
              <a:ext cx="0" cy="13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101" name="Object 23"/>
            <p:cNvGraphicFramePr>
              <a:graphicFrameLocks noChangeAspect="1"/>
            </p:cNvGraphicFramePr>
            <p:nvPr/>
          </p:nvGraphicFramePr>
          <p:xfrm>
            <a:off x="4512" y="2364"/>
            <a:ext cx="132" cy="132"/>
          </p:xfrm>
          <a:graphic>
            <a:graphicData uri="http://schemas.openxmlformats.org/presentationml/2006/ole">
              <mc:AlternateContent xmlns:mc="http://schemas.openxmlformats.org/markup-compatibility/2006">
                <mc:Choice xmlns:v="urn:schemas-microsoft-com:vml" Requires="v">
                  <p:oleObj spid="_x0000_s46113" name="Equation" r:id="rId21" imgW="85632" imgH="85860" progId="Equation.3">
                    <p:embed/>
                  </p:oleObj>
                </mc:Choice>
                <mc:Fallback>
                  <p:oleObj name="Equation" r:id="rId21" imgW="85632" imgH="8586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2" y="2364"/>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wipe(left)">
                                      <p:cBhvr>
                                        <p:cTn id="7" dur="500"/>
                                        <p:tgtEl>
                                          <p:spTgt spid="150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531"/>
                                        </p:tgtEl>
                                        <p:attrNameLst>
                                          <p:attrName>style.visibility</p:attrName>
                                        </p:attrNameLst>
                                      </p:cBhvr>
                                      <p:to>
                                        <p:strVal val="visible"/>
                                      </p:to>
                                    </p:set>
                                    <p:animEffect transition="in" filter="wipe(left)">
                                      <p:cBhvr>
                                        <p:cTn id="12" dur="500"/>
                                        <p:tgtEl>
                                          <p:spTgt spid="1505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0532"/>
                                        </p:tgtEl>
                                        <p:attrNameLst>
                                          <p:attrName>style.visibility</p:attrName>
                                        </p:attrNameLst>
                                      </p:cBhvr>
                                      <p:to>
                                        <p:strVal val="visible"/>
                                      </p:to>
                                    </p:set>
                                    <p:animEffect transition="in" filter="wipe(left)">
                                      <p:cBhvr>
                                        <p:cTn id="17" dur="500"/>
                                        <p:tgtEl>
                                          <p:spTgt spid="1505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0533"/>
                                        </p:tgtEl>
                                        <p:attrNameLst>
                                          <p:attrName>style.visibility</p:attrName>
                                        </p:attrNameLst>
                                      </p:cBhvr>
                                      <p:to>
                                        <p:strVal val="visible"/>
                                      </p:to>
                                    </p:set>
                                    <p:animEffect transition="in" filter="wipe(left)">
                                      <p:cBhvr>
                                        <p:cTn id="22" dur="500"/>
                                        <p:tgtEl>
                                          <p:spTgt spid="1505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0539"/>
                                        </p:tgtEl>
                                        <p:attrNameLst>
                                          <p:attrName>style.visibility</p:attrName>
                                        </p:attrNameLst>
                                      </p:cBhvr>
                                      <p:to>
                                        <p:strVal val="visible"/>
                                      </p:to>
                                    </p:set>
                                    <p:animEffect transition="in" filter="wipe(left)">
                                      <p:cBhvr>
                                        <p:cTn id="27" dur="500"/>
                                        <p:tgtEl>
                                          <p:spTgt spid="1505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0534"/>
                                        </p:tgtEl>
                                        <p:attrNameLst>
                                          <p:attrName>style.visibility</p:attrName>
                                        </p:attrNameLst>
                                      </p:cBhvr>
                                      <p:to>
                                        <p:strVal val="visible"/>
                                      </p:to>
                                    </p:set>
                                    <p:animEffect transition="in" filter="wipe(left)">
                                      <p:cBhvr>
                                        <p:cTn id="32" dur="500"/>
                                        <p:tgtEl>
                                          <p:spTgt spid="1505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50535"/>
                                        </p:tgtEl>
                                        <p:attrNameLst>
                                          <p:attrName>style.visibility</p:attrName>
                                        </p:attrNameLst>
                                      </p:cBhvr>
                                      <p:to>
                                        <p:strVal val="visible"/>
                                      </p:to>
                                    </p:set>
                                    <p:animEffect transition="in" filter="wipe(left)">
                                      <p:cBhvr>
                                        <p:cTn id="37" dur="500"/>
                                        <p:tgtEl>
                                          <p:spTgt spid="1505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0538"/>
                                        </p:tgtEl>
                                        <p:attrNameLst>
                                          <p:attrName>style.visibility</p:attrName>
                                        </p:attrNameLst>
                                      </p:cBhvr>
                                      <p:to>
                                        <p:strVal val="visible"/>
                                      </p:to>
                                    </p:set>
                                    <p:animEffect transition="in" filter="wipe(left)">
                                      <p:cBhvr>
                                        <p:cTn id="42" dur="500"/>
                                        <p:tgtEl>
                                          <p:spTgt spid="150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P spid="150531" grpId="0" autoUpdateAnimBg="0"/>
      <p:bldP spid="150532" grpId="0" autoUpdateAnimBg="0"/>
      <p:bldP spid="150533" grpId="0" autoUpdateAnimBg="0"/>
      <p:bldP spid="150534" grpId="0" autoUpdateAnimBg="0"/>
      <p:bldP spid="15053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676400" y="785813"/>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下面由一维薛定谔方程求解。</a:t>
            </a:r>
          </a:p>
        </p:txBody>
      </p:sp>
      <p:graphicFrame>
        <p:nvGraphicFramePr>
          <p:cNvPr id="151555" name="Object 3"/>
          <p:cNvGraphicFramePr>
            <a:graphicFrameLocks noChangeAspect="1"/>
          </p:cNvGraphicFramePr>
          <p:nvPr/>
        </p:nvGraphicFramePr>
        <p:xfrm>
          <a:off x="5410200" y="2386013"/>
          <a:ext cx="2873375" cy="873125"/>
        </p:xfrm>
        <a:graphic>
          <a:graphicData uri="http://schemas.openxmlformats.org/presentationml/2006/ole">
            <mc:AlternateContent xmlns:mc="http://schemas.openxmlformats.org/markup-compatibility/2006">
              <mc:Choice xmlns:v="urn:schemas-microsoft-com:vml" Requires="v">
                <p:oleObj spid="_x0000_s47136" name="Equation" r:id="rId3" imgW="1117600" imgH="419100" progId="Equation.3">
                  <p:embed/>
                </p:oleObj>
              </mc:Choice>
              <mc:Fallback>
                <p:oleObj name="Equation" r:id="rId3" imgW="11176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386013"/>
                        <a:ext cx="2873375"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1556" name="Group 4"/>
          <p:cNvGrpSpPr>
            <a:grpSpLocks/>
          </p:cNvGrpSpPr>
          <p:nvPr/>
        </p:nvGrpSpPr>
        <p:grpSpPr bwMode="auto">
          <a:xfrm>
            <a:off x="2209800" y="3492500"/>
            <a:ext cx="3368675" cy="889000"/>
            <a:chOff x="432" y="1801"/>
            <a:chExt cx="2122" cy="560"/>
          </a:xfrm>
        </p:grpSpPr>
        <p:sp>
          <p:nvSpPr>
            <p:cNvPr id="47134" name="Text Box 5"/>
            <p:cNvSpPr txBox="1">
              <a:spLocks noChangeArrowheads="1"/>
            </p:cNvSpPr>
            <p:nvPr/>
          </p:nvSpPr>
          <p:spPr bwMode="auto">
            <a:xfrm>
              <a:off x="432" y="1930"/>
              <a:ext cx="21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t>令                      ， 则有</a:t>
              </a:r>
            </a:p>
          </p:txBody>
        </p:sp>
        <p:graphicFrame>
          <p:nvGraphicFramePr>
            <p:cNvPr id="47135" name="Object 6"/>
            <p:cNvGraphicFramePr>
              <a:graphicFrameLocks noChangeAspect="1"/>
            </p:cNvGraphicFramePr>
            <p:nvPr/>
          </p:nvGraphicFramePr>
          <p:xfrm>
            <a:off x="693" y="1801"/>
            <a:ext cx="992" cy="560"/>
          </p:xfrm>
          <a:graphic>
            <a:graphicData uri="http://schemas.openxmlformats.org/presentationml/2006/ole">
              <mc:AlternateContent xmlns:mc="http://schemas.openxmlformats.org/markup-compatibility/2006">
                <mc:Choice xmlns:v="urn:schemas-microsoft-com:vml" Requires="v">
                  <p:oleObj spid="_x0000_s47137" name="Equation" r:id="rId5" imgW="698197" imgH="406224" progId="Equation.3">
                    <p:embed/>
                  </p:oleObj>
                </mc:Choice>
                <mc:Fallback>
                  <p:oleObj name="Equation" r:id="rId5" imgW="698197" imgH="40622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 y="1801"/>
                          <a:ext cx="992" cy="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51559" name="Object 7"/>
          <p:cNvGraphicFramePr>
            <a:graphicFrameLocks noChangeAspect="1"/>
          </p:cNvGraphicFramePr>
          <p:nvPr/>
        </p:nvGraphicFramePr>
        <p:xfrm>
          <a:off x="5456238" y="3452813"/>
          <a:ext cx="2362200" cy="876300"/>
        </p:xfrm>
        <a:graphic>
          <a:graphicData uri="http://schemas.openxmlformats.org/presentationml/2006/ole">
            <mc:AlternateContent xmlns:mc="http://schemas.openxmlformats.org/markup-compatibility/2006">
              <mc:Choice xmlns:v="urn:schemas-microsoft-com:vml" Requires="v">
                <p:oleObj spid="_x0000_s47138" name="Equation" r:id="rId7" imgW="977900" imgH="419100" progId="Equation.3">
                  <p:embed/>
                </p:oleObj>
              </mc:Choice>
              <mc:Fallback>
                <p:oleObj name="Equation" r:id="rId7" imgW="977900" imgH="419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6238" y="3452813"/>
                        <a:ext cx="2362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60" name="Text Box 8"/>
          <p:cNvSpPr txBox="1">
            <a:spLocks noChangeArrowheads="1"/>
          </p:cNvSpPr>
          <p:nvPr/>
        </p:nvSpPr>
        <p:spPr bwMode="auto">
          <a:xfrm>
            <a:off x="2286000" y="4421188"/>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其通解为：</a:t>
            </a:r>
          </a:p>
        </p:txBody>
      </p:sp>
      <p:graphicFrame>
        <p:nvGraphicFramePr>
          <p:cNvPr id="151561" name="Object 9"/>
          <p:cNvGraphicFramePr>
            <a:graphicFrameLocks noChangeAspect="1"/>
          </p:cNvGraphicFramePr>
          <p:nvPr/>
        </p:nvGraphicFramePr>
        <p:xfrm>
          <a:off x="3886200" y="4421188"/>
          <a:ext cx="4105275" cy="460375"/>
        </p:xfrm>
        <a:graphic>
          <a:graphicData uri="http://schemas.openxmlformats.org/presentationml/2006/ole">
            <mc:AlternateContent xmlns:mc="http://schemas.openxmlformats.org/markup-compatibility/2006">
              <mc:Choice xmlns:v="urn:schemas-microsoft-com:vml" Requires="v">
                <p:oleObj spid="_x0000_s47139" name="Equation" r:id="rId9" imgW="1663700" imgH="203200" progId="Equation.3">
                  <p:embed/>
                </p:oleObj>
              </mc:Choice>
              <mc:Fallback>
                <p:oleObj name="Equation" r:id="rId9" imgW="1663700" imgH="203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4421188"/>
                        <a:ext cx="41052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62" name="Text Box 10"/>
          <p:cNvSpPr txBox="1">
            <a:spLocks noChangeArrowheads="1"/>
          </p:cNvSpPr>
          <p:nvPr/>
        </p:nvSpPr>
        <p:spPr bwMode="auto">
          <a:xfrm>
            <a:off x="2133600" y="5141913"/>
            <a:ext cx="80772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10000"/>
              </a:lnSpc>
            </a:pPr>
            <a:r>
              <a:rPr lang="zh-CN" altLang="en-US"/>
              <a:t>  式中的</a:t>
            </a:r>
            <a:r>
              <a:rPr lang="en-US" altLang="zh-CN" i="1"/>
              <a:t>A</a:t>
            </a:r>
            <a:r>
              <a:rPr lang="zh-CN" altLang="en-US"/>
              <a:t>、</a:t>
            </a:r>
            <a:r>
              <a:rPr lang="en-US" altLang="zh-CN" i="1"/>
              <a:t>B</a:t>
            </a:r>
            <a:r>
              <a:rPr lang="zh-CN" altLang="en-US"/>
              <a:t>、</a:t>
            </a:r>
            <a:r>
              <a:rPr lang="en-US" altLang="zh-CN" i="1"/>
              <a:t>k </a:t>
            </a:r>
            <a:r>
              <a:rPr lang="zh-CN" altLang="en-US"/>
              <a:t>可由边界条件和波函数归一化条件确定。</a:t>
            </a:r>
          </a:p>
        </p:txBody>
      </p:sp>
      <p:sp>
        <p:nvSpPr>
          <p:cNvPr id="151563" name="Text Box 11"/>
          <p:cNvSpPr txBox="1">
            <a:spLocks noChangeArrowheads="1"/>
          </p:cNvSpPr>
          <p:nvPr/>
        </p:nvSpPr>
        <p:spPr bwMode="auto">
          <a:xfrm>
            <a:off x="1981200" y="5575300"/>
            <a:ext cx="74993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10000"/>
              </a:lnSpc>
            </a:pPr>
            <a:r>
              <a:rPr lang="zh-CN" altLang="en-US"/>
              <a:t>      根据边界条件，在</a:t>
            </a:r>
            <a:r>
              <a:rPr lang="en-US" altLang="zh-CN" i="1"/>
              <a:t>x </a:t>
            </a:r>
            <a:r>
              <a:rPr lang="en-US" altLang="zh-CN"/>
              <a:t>= 0</a:t>
            </a:r>
            <a:r>
              <a:rPr lang="zh-CN" altLang="en-US"/>
              <a:t>，</a:t>
            </a:r>
            <a:r>
              <a:rPr lang="en-US" altLang="zh-CN" i="1"/>
              <a:t>x </a:t>
            </a:r>
            <a:r>
              <a:rPr lang="en-US" altLang="zh-CN"/>
              <a:t>= </a:t>
            </a:r>
            <a:r>
              <a:rPr lang="en-US" altLang="zh-CN" i="1"/>
              <a:t>a </a:t>
            </a:r>
            <a:r>
              <a:rPr lang="zh-CN" altLang="en-US"/>
              <a:t>处</a:t>
            </a:r>
            <a:r>
              <a:rPr lang="zh-CN" altLang="en-US" i="1"/>
              <a:t> </a:t>
            </a:r>
            <a:r>
              <a:rPr lang="en-US" altLang="zh-CN" i="1">
                <a:ea typeface="宋体" panose="02010600030101010101" pitchFamily="2" charset="-122"/>
                <a:cs typeface="Times New Roman" panose="02020603050405020304" pitchFamily="18" charset="0"/>
              </a:rPr>
              <a:t>ψ</a:t>
            </a:r>
            <a:r>
              <a:rPr lang="en-US" altLang="zh-CN"/>
              <a:t> =  0</a:t>
            </a:r>
            <a:r>
              <a:rPr lang="zh-CN" altLang="en-US"/>
              <a:t>，可得：</a:t>
            </a:r>
          </a:p>
        </p:txBody>
      </p:sp>
      <p:sp>
        <p:nvSpPr>
          <p:cNvPr id="151564" name="Rectangle 12"/>
          <p:cNvSpPr>
            <a:spLocks noChangeArrowheads="1"/>
          </p:cNvSpPr>
          <p:nvPr/>
        </p:nvSpPr>
        <p:spPr bwMode="auto">
          <a:xfrm>
            <a:off x="1981200" y="1928813"/>
            <a:ext cx="6927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在阱内</a:t>
            </a:r>
            <a:r>
              <a:rPr lang="en-US" altLang="zh-CN"/>
              <a:t>0 ≤ </a:t>
            </a:r>
            <a:r>
              <a:rPr lang="en-US" altLang="zh-CN" i="1"/>
              <a:t>x </a:t>
            </a:r>
            <a:r>
              <a:rPr lang="en-US" altLang="zh-CN"/>
              <a:t>≤ </a:t>
            </a:r>
            <a:r>
              <a:rPr lang="en-US" altLang="zh-CN" i="1"/>
              <a:t>a </a:t>
            </a:r>
            <a:r>
              <a:rPr lang="zh-CN" altLang="en-US"/>
              <a:t>范围内， </a:t>
            </a:r>
            <a:r>
              <a:rPr lang="en-US" altLang="zh-CN" i="1"/>
              <a:t>U</a:t>
            </a:r>
            <a:r>
              <a:rPr lang="en-US" altLang="zh-CN"/>
              <a:t>  = 0 </a:t>
            </a:r>
            <a:r>
              <a:rPr lang="zh-CN" altLang="en-US"/>
              <a:t>，则：</a:t>
            </a:r>
          </a:p>
        </p:txBody>
      </p:sp>
      <p:grpSp>
        <p:nvGrpSpPr>
          <p:cNvPr id="151565" name="Group 13"/>
          <p:cNvGrpSpPr>
            <a:grpSpLocks/>
          </p:cNvGrpSpPr>
          <p:nvPr/>
        </p:nvGrpSpPr>
        <p:grpSpPr bwMode="auto">
          <a:xfrm>
            <a:off x="2057400" y="1319213"/>
            <a:ext cx="8001000" cy="457200"/>
            <a:chOff x="336" y="432"/>
            <a:chExt cx="5040" cy="288"/>
          </a:xfrm>
        </p:grpSpPr>
        <p:sp>
          <p:nvSpPr>
            <p:cNvPr id="47132" name="Text Box 14"/>
            <p:cNvSpPr txBox="1">
              <a:spLocks noChangeArrowheads="1"/>
            </p:cNvSpPr>
            <p:nvPr/>
          </p:nvSpPr>
          <p:spPr bwMode="auto">
            <a:xfrm>
              <a:off x="336" y="432"/>
              <a:ext cx="50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t>在</a:t>
              </a:r>
              <a:r>
                <a:rPr lang="en-US" altLang="zh-CN" i="1"/>
                <a:t>x </a:t>
              </a:r>
              <a:r>
                <a:rPr lang="en-US" altLang="zh-CN"/>
                <a:t>≤ 0</a:t>
              </a:r>
              <a:r>
                <a:rPr lang="en-US" altLang="zh-CN" i="1"/>
                <a:t>  </a:t>
              </a:r>
              <a:r>
                <a:rPr lang="zh-CN" altLang="en-US"/>
                <a:t>和</a:t>
              </a:r>
              <a:r>
                <a:rPr lang="en-US" altLang="zh-CN" i="1"/>
                <a:t>x </a:t>
              </a:r>
              <a:r>
                <a:rPr lang="en-US" altLang="zh-CN"/>
                <a:t>≥</a:t>
              </a:r>
              <a:r>
                <a:rPr lang="en-US" altLang="zh-CN" i="1"/>
                <a:t>a  </a:t>
              </a:r>
              <a:r>
                <a:rPr lang="zh-CN" altLang="en-US"/>
                <a:t>的范围内</a:t>
              </a:r>
              <a:r>
                <a:rPr lang="en-US" altLang="zh-CN"/>
                <a:t>, </a:t>
              </a:r>
              <a:r>
                <a:rPr lang="zh-CN" altLang="en-US"/>
                <a:t>粒子不可能出现               。</a:t>
              </a:r>
            </a:p>
          </p:txBody>
        </p:sp>
        <p:graphicFrame>
          <p:nvGraphicFramePr>
            <p:cNvPr id="47133" name="Object 15"/>
            <p:cNvGraphicFramePr>
              <a:graphicFrameLocks noChangeAspect="1"/>
            </p:cNvGraphicFramePr>
            <p:nvPr/>
          </p:nvGraphicFramePr>
          <p:xfrm>
            <a:off x="4263" y="432"/>
            <a:ext cx="546" cy="281"/>
          </p:xfrm>
          <a:graphic>
            <a:graphicData uri="http://schemas.openxmlformats.org/presentationml/2006/ole">
              <mc:AlternateContent xmlns:mc="http://schemas.openxmlformats.org/markup-compatibility/2006">
                <mc:Choice xmlns:v="urn:schemas-microsoft-com:vml" Requires="v">
                  <p:oleObj spid="_x0000_s47140" name="Equation" r:id="rId11" imgW="393529" imgH="203112" progId="Equation.3">
                    <p:embed/>
                  </p:oleObj>
                </mc:Choice>
                <mc:Fallback>
                  <p:oleObj name="Equation" r:id="rId11" imgW="393529" imgH="203112"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3" y="432"/>
                          <a:ext cx="546"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1568" name="Object 16"/>
          <p:cNvGraphicFramePr>
            <a:graphicFrameLocks noChangeAspect="1"/>
          </p:cNvGraphicFramePr>
          <p:nvPr/>
        </p:nvGraphicFramePr>
        <p:xfrm>
          <a:off x="1828800" y="2462213"/>
          <a:ext cx="3429000" cy="762000"/>
        </p:xfrm>
        <a:graphic>
          <a:graphicData uri="http://schemas.openxmlformats.org/presentationml/2006/ole">
            <mc:AlternateContent xmlns:mc="http://schemas.openxmlformats.org/markup-compatibility/2006">
              <mc:Choice xmlns:v="urn:schemas-microsoft-com:vml" Requires="v">
                <p:oleObj spid="_x0000_s47141" name="Equation" r:id="rId13" imgW="1676400" imgH="419100" progId="Equation.3">
                  <p:embed/>
                </p:oleObj>
              </mc:Choice>
              <mc:Fallback>
                <p:oleObj name="Equation" r:id="rId13" imgW="1676400" imgH="4191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8800" y="2462213"/>
                        <a:ext cx="3429000" cy="762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1569" name="Group 17"/>
          <p:cNvGrpSpPr>
            <a:grpSpLocks/>
          </p:cNvGrpSpPr>
          <p:nvPr/>
        </p:nvGrpSpPr>
        <p:grpSpPr bwMode="auto">
          <a:xfrm>
            <a:off x="8153400" y="2995613"/>
            <a:ext cx="2438400" cy="2209800"/>
            <a:chOff x="3696" y="1264"/>
            <a:chExt cx="1880" cy="1836"/>
          </a:xfrm>
        </p:grpSpPr>
        <p:sp>
          <p:nvSpPr>
            <p:cNvPr id="47120" name="Line 18"/>
            <p:cNvSpPr>
              <a:spLocks noChangeShapeType="1"/>
            </p:cNvSpPr>
            <p:nvPr/>
          </p:nvSpPr>
          <p:spPr bwMode="auto">
            <a:xfrm>
              <a:off x="3792" y="2852"/>
              <a:ext cx="164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1" name="Line 19"/>
            <p:cNvSpPr>
              <a:spLocks noChangeShapeType="1"/>
            </p:cNvSpPr>
            <p:nvPr/>
          </p:nvSpPr>
          <p:spPr bwMode="auto">
            <a:xfrm flipV="1">
              <a:off x="4272" y="1344"/>
              <a:ext cx="0" cy="150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2" name="Line 20"/>
            <p:cNvSpPr>
              <a:spLocks noChangeShapeType="1"/>
            </p:cNvSpPr>
            <p:nvPr/>
          </p:nvSpPr>
          <p:spPr bwMode="auto">
            <a:xfrm flipV="1">
              <a:off x="4944" y="1536"/>
              <a:ext cx="0" cy="13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23" name="Object 21"/>
            <p:cNvGraphicFramePr>
              <a:graphicFrameLocks noChangeAspect="1"/>
            </p:cNvGraphicFramePr>
            <p:nvPr/>
          </p:nvGraphicFramePr>
          <p:xfrm>
            <a:off x="3696" y="1865"/>
            <a:ext cx="493" cy="199"/>
          </p:xfrm>
          <a:graphic>
            <a:graphicData uri="http://schemas.openxmlformats.org/presentationml/2006/ole">
              <mc:AlternateContent xmlns:mc="http://schemas.openxmlformats.org/markup-compatibility/2006">
                <mc:Choice xmlns:v="urn:schemas-microsoft-com:vml" Requires="v">
                  <p:oleObj spid="_x0000_s47142" name="公式" r:id="rId15" imgW="431425" imgH="177646" progId="Equation.3">
                    <p:embed/>
                  </p:oleObj>
                </mc:Choice>
                <mc:Fallback>
                  <p:oleObj name="公式" r:id="rId15" imgW="431425" imgH="177646"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96" y="1865"/>
                          <a:ext cx="493"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4" name="Object 22"/>
            <p:cNvGraphicFramePr>
              <a:graphicFrameLocks noChangeAspect="1"/>
            </p:cNvGraphicFramePr>
            <p:nvPr/>
          </p:nvGraphicFramePr>
          <p:xfrm>
            <a:off x="5027" y="1872"/>
            <a:ext cx="493" cy="199"/>
          </p:xfrm>
          <a:graphic>
            <a:graphicData uri="http://schemas.openxmlformats.org/presentationml/2006/ole">
              <mc:AlternateContent xmlns:mc="http://schemas.openxmlformats.org/markup-compatibility/2006">
                <mc:Choice xmlns:v="urn:schemas-microsoft-com:vml" Requires="v">
                  <p:oleObj spid="_x0000_s47143" name="公式" r:id="rId17" imgW="431425" imgH="177646" progId="Equation.3">
                    <p:embed/>
                  </p:oleObj>
                </mc:Choice>
                <mc:Fallback>
                  <p:oleObj name="公式" r:id="rId17" imgW="431425" imgH="177646"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7" y="1872"/>
                          <a:ext cx="493"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5" name="Object 23"/>
            <p:cNvGraphicFramePr>
              <a:graphicFrameLocks noChangeAspect="1"/>
            </p:cNvGraphicFramePr>
            <p:nvPr/>
          </p:nvGraphicFramePr>
          <p:xfrm>
            <a:off x="4402" y="1872"/>
            <a:ext cx="446" cy="198"/>
          </p:xfrm>
          <a:graphic>
            <a:graphicData uri="http://schemas.openxmlformats.org/presentationml/2006/ole">
              <mc:AlternateContent xmlns:mc="http://schemas.openxmlformats.org/markup-compatibility/2006">
                <mc:Choice xmlns:v="urn:schemas-microsoft-com:vml" Requires="v">
                  <p:oleObj spid="_x0000_s47144" name="公式" r:id="rId19" imgW="393359" imgH="177646" progId="Equation.3">
                    <p:embed/>
                  </p:oleObj>
                </mc:Choice>
                <mc:Fallback>
                  <p:oleObj name="公式" r:id="rId19" imgW="393359" imgH="177646"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02" y="1872"/>
                          <a:ext cx="446"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6" name="Object 24"/>
            <p:cNvGraphicFramePr>
              <a:graphicFrameLocks noChangeAspect="1"/>
            </p:cNvGraphicFramePr>
            <p:nvPr/>
          </p:nvGraphicFramePr>
          <p:xfrm>
            <a:off x="3792" y="1264"/>
            <a:ext cx="432" cy="242"/>
          </p:xfrm>
          <a:graphic>
            <a:graphicData uri="http://schemas.openxmlformats.org/presentationml/2006/ole">
              <mc:AlternateContent xmlns:mc="http://schemas.openxmlformats.org/markup-compatibility/2006">
                <mc:Choice xmlns:v="urn:schemas-microsoft-com:vml" Requires="v">
                  <p:oleObj spid="_x0000_s47145" name="公式" r:id="rId21" imgW="355292" imgH="203024" progId="Equation.3">
                    <p:embed/>
                  </p:oleObj>
                </mc:Choice>
                <mc:Fallback>
                  <p:oleObj name="公式" r:id="rId21" imgW="355292" imgH="203024" progId="Equation.3">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92" y="1264"/>
                          <a:ext cx="432"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7" name="Object 25"/>
            <p:cNvGraphicFramePr>
              <a:graphicFrameLocks noChangeAspect="1"/>
            </p:cNvGraphicFramePr>
            <p:nvPr/>
          </p:nvGraphicFramePr>
          <p:xfrm>
            <a:off x="4176" y="2880"/>
            <a:ext cx="179" cy="206"/>
          </p:xfrm>
          <a:graphic>
            <a:graphicData uri="http://schemas.openxmlformats.org/presentationml/2006/ole">
              <mc:AlternateContent xmlns:mc="http://schemas.openxmlformats.org/markup-compatibility/2006">
                <mc:Choice xmlns:v="urn:schemas-microsoft-com:vml" Requires="v">
                  <p:oleObj spid="_x0000_s47146" name="公式" r:id="rId23" imgW="152202" imgH="177569" progId="Equation.3">
                    <p:embed/>
                  </p:oleObj>
                </mc:Choice>
                <mc:Fallback>
                  <p:oleObj name="公式" r:id="rId23" imgW="152202" imgH="177569" progId="Equation.3">
                    <p:embed/>
                    <p:pic>
                      <p:nvPicPr>
                        <p:cNvPr id="0"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76" y="2880"/>
                          <a:ext cx="179"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8" name="Object 26"/>
            <p:cNvGraphicFramePr>
              <a:graphicFrameLocks noChangeAspect="1"/>
            </p:cNvGraphicFramePr>
            <p:nvPr/>
          </p:nvGraphicFramePr>
          <p:xfrm>
            <a:off x="4910" y="2852"/>
            <a:ext cx="156" cy="172"/>
          </p:xfrm>
          <a:graphic>
            <a:graphicData uri="http://schemas.openxmlformats.org/presentationml/2006/ole">
              <mc:AlternateContent xmlns:mc="http://schemas.openxmlformats.org/markup-compatibility/2006">
                <mc:Choice xmlns:v="urn:schemas-microsoft-com:vml" Requires="v">
                  <p:oleObj spid="_x0000_s47147" name="公式" r:id="rId25" imgW="126835" imgH="139518" progId="Equation.3">
                    <p:embed/>
                  </p:oleObj>
                </mc:Choice>
                <mc:Fallback>
                  <p:oleObj name="公式" r:id="rId25" imgW="126835" imgH="139518" progId="Equation.3">
                    <p:embed/>
                    <p:pic>
                      <p:nvPicPr>
                        <p:cNvPr id="0" name="Object 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10" y="2852"/>
                          <a:ext cx="15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9" name="Object 27"/>
            <p:cNvGraphicFramePr>
              <a:graphicFrameLocks noChangeAspect="1"/>
            </p:cNvGraphicFramePr>
            <p:nvPr/>
          </p:nvGraphicFramePr>
          <p:xfrm>
            <a:off x="5376" y="2880"/>
            <a:ext cx="200" cy="220"/>
          </p:xfrm>
          <a:graphic>
            <a:graphicData uri="http://schemas.openxmlformats.org/presentationml/2006/ole">
              <mc:AlternateContent xmlns:mc="http://schemas.openxmlformats.org/markup-compatibility/2006">
                <mc:Choice xmlns:v="urn:schemas-microsoft-com:vml" Requires="v">
                  <p:oleObj spid="_x0000_s47148" name="公式" r:id="rId27" imgW="126835" imgH="139518" progId="Equation.3">
                    <p:embed/>
                  </p:oleObj>
                </mc:Choice>
                <mc:Fallback>
                  <p:oleObj name="公式" r:id="rId27" imgW="126835" imgH="139518" progId="Equation.3">
                    <p:embed/>
                    <p:pic>
                      <p:nvPicPr>
                        <p:cNvPr id="0" name="Object 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76" y="2880"/>
                          <a:ext cx="200"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30" name="Line 28"/>
            <p:cNvSpPr>
              <a:spLocks noChangeShapeType="1"/>
            </p:cNvSpPr>
            <p:nvPr/>
          </p:nvSpPr>
          <p:spPr bwMode="auto">
            <a:xfrm flipV="1">
              <a:off x="4272" y="1536"/>
              <a:ext cx="0" cy="13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131" name="Object 29"/>
            <p:cNvGraphicFramePr>
              <a:graphicFrameLocks noChangeAspect="1"/>
            </p:cNvGraphicFramePr>
            <p:nvPr/>
          </p:nvGraphicFramePr>
          <p:xfrm>
            <a:off x="4512" y="2304"/>
            <a:ext cx="132" cy="132"/>
          </p:xfrm>
          <a:graphic>
            <a:graphicData uri="http://schemas.openxmlformats.org/presentationml/2006/ole">
              <mc:AlternateContent xmlns:mc="http://schemas.openxmlformats.org/markup-compatibility/2006">
                <mc:Choice xmlns:v="urn:schemas-microsoft-com:vml" Requires="v">
                  <p:oleObj spid="_x0000_s47149" name="Equation" r:id="rId29" imgW="85632" imgH="85860" progId="Equation.3">
                    <p:embed/>
                  </p:oleObj>
                </mc:Choice>
                <mc:Fallback>
                  <p:oleObj name="Equation" r:id="rId29" imgW="85632" imgH="85860" progId="Equation.3">
                    <p:embed/>
                    <p:pic>
                      <p:nvPicPr>
                        <p:cNvPr id="0" name="Object 2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12" y="2304"/>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1582" name="Object 30"/>
          <p:cNvGraphicFramePr>
            <a:graphicFrameLocks noChangeAspect="1"/>
          </p:cNvGraphicFramePr>
          <p:nvPr/>
        </p:nvGraphicFramePr>
        <p:xfrm>
          <a:off x="2387600" y="6118225"/>
          <a:ext cx="4625975" cy="479425"/>
        </p:xfrm>
        <a:graphic>
          <a:graphicData uri="http://schemas.openxmlformats.org/presentationml/2006/ole">
            <mc:AlternateContent xmlns:mc="http://schemas.openxmlformats.org/markup-compatibility/2006">
              <mc:Choice xmlns:v="urn:schemas-microsoft-com:vml" Requires="v">
                <p:oleObj spid="_x0000_s47150" name="Equation" r:id="rId31" imgW="1701800" imgH="203200" progId="Equation.3">
                  <p:embed/>
                </p:oleObj>
              </mc:Choice>
              <mc:Fallback>
                <p:oleObj name="Equation" r:id="rId31" imgW="1701800" imgH="203200" progId="Equation.3">
                  <p:embed/>
                  <p:pic>
                    <p:nvPicPr>
                      <p:cNvPr id="0" name="Object 3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7600" y="6118225"/>
                        <a:ext cx="46259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83" name="Object 31"/>
          <p:cNvGraphicFramePr>
            <a:graphicFrameLocks noChangeAspect="1"/>
          </p:cNvGraphicFramePr>
          <p:nvPr/>
        </p:nvGraphicFramePr>
        <p:xfrm>
          <a:off x="7585075" y="6118225"/>
          <a:ext cx="1412875" cy="419100"/>
        </p:xfrm>
        <a:graphic>
          <a:graphicData uri="http://schemas.openxmlformats.org/presentationml/2006/ole">
            <mc:AlternateContent xmlns:mc="http://schemas.openxmlformats.org/markup-compatibility/2006">
              <mc:Choice xmlns:v="urn:schemas-microsoft-com:vml" Requires="v">
                <p:oleObj spid="_x0000_s47151" name="Equation" r:id="rId33" imgW="520248" imgH="177646" progId="Equation.3">
                  <p:embed/>
                </p:oleObj>
              </mc:Choice>
              <mc:Fallback>
                <p:oleObj name="Equation" r:id="rId33" imgW="520248" imgH="177646" progId="Equation.3">
                  <p:embed/>
                  <p:pic>
                    <p:nvPicPr>
                      <p:cNvPr id="0" name="Object 3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585075" y="6118225"/>
                        <a:ext cx="14128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1569"/>
                                        </p:tgtEl>
                                        <p:attrNameLst>
                                          <p:attrName>style.visibility</p:attrName>
                                        </p:attrNameLst>
                                      </p:cBhvr>
                                      <p:to>
                                        <p:strVal val="visible"/>
                                      </p:to>
                                    </p:set>
                                    <p:animEffect transition="in" filter="wipe(left)">
                                      <p:cBhvr>
                                        <p:cTn id="7" dur="500"/>
                                        <p:tgtEl>
                                          <p:spTgt spid="1515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54">
                                            <p:txEl>
                                              <p:pRg st="0" end="0"/>
                                            </p:txEl>
                                          </p:spTgt>
                                        </p:tgtEl>
                                        <p:attrNameLst>
                                          <p:attrName>style.visibility</p:attrName>
                                        </p:attrNameLst>
                                      </p:cBhvr>
                                      <p:to>
                                        <p:strVal val="visible"/>
                                      </p:to>
                                    </p:set>
                                    <p:animEffect transition="in" filter="wipe(left)">
                                      <p:cBhvr>
                                        <p:cTn id="12" dur="500"/>
                                        <p:tgtEl>
                                          <p:spTgt spid="1515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1565"/>
                                        </p:tgtEl>
                                        <p:attrNameLst>
                                          <p:attrName>style.visibility</p:attrName>
                                        </p:attrNameLst>
                                      </p:cBhvr>
                                      <p:to>
                                        <p:strVal val="visible"/>
                                      </p:to>
                                    </p:set>
                                    <p:animEffect transition="in" filter="wipe(left)">
                                      <p:cBhvr>
                                        <p:cTn id="17" dur="500"/>
                                        <p:tgtEl>
                                          <p:spTgt spid="1515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1564"/>
                                        </p:tgtEl>
                                        <p:attrNameLst>
                                          <p:attrName>style.visibility</p:attrName>
                                        </p:attrNameLst>
                                      </p:cBhvr>
                                      <p:to>
                                        <p:strVal val="visible"/>
                                      </p:to>
                                    </p:set>
                                    <p:animEffect transition="in" filter="wipe(left)">
                                      <p:cBhvr>
                                        <p:cTn id="22" dur="500"/>
                                        <p:tgtEl>
                                          <p:spTgt spid="1515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1568"/>
                                        </p:tgtEl>
                                        <p:attrNameLst>
                                          <p:attrName>style.visibility</p:attrName>
                                        </p:attrNameLst>
                                      </p:cBhvr>
                                      <p:to>
                                        <p:strVal val="visible"/>
                                      </p:to>
                                    </p:set>
                                    <p:animEffect transition="in" filter="wipe(left)">
                                      <p:cBhvr>
                                        <p:cTn id="27" dur="500"/>
                                        <p:tgtEl>
                                          <p:spTgt spid="1515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1555"/>
                                        </p:tgtEl>
                                        <p:attrNameLst>
                                          <p:attrName>style.visibility</p:attrName>
                                        </p:attrNameLst>
                                      </p:cBhvr>
                                      <p:to>
                                        <p:strVal val="visible"/>
                                      </p:to>
                                    </p:set>
                                    <p:animEffect transition="in" filter="wipe(left)">
                                      <p:cBhvr>
                                        <p:cTn id="32" dur="500"/>
                                        <p:tgtEl>
                                          <p:spTgt spid="1515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51556"/>
                                        </p:tgtEl>
                                        <p:attrNameLst>
                                          <p:attrName>style.visibility</p:attrName>
                                        </p:attrNameLst>
                                      </p:cBhvr>
                                      <p:to>
                                        <p:strVal val="visible"/>
                                      </p:to>
                                    </p:set>
                                    <p:animEffect transition="in" filter="wipe(left)">
                                      <p:cBhvr>
                                        <p:cTn id="37" dur="500"/>
                                        <p:tgtEl>
                                          <p:spTgt spid="1515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1559"/>
                                        </p:tgtEl>
                                        <p:attrNameLst>
                                          <p:attrName>style.visibility</p:attrName>
                                        </p:attrNameLst>
                                      </p:cBhvr>
                                      <p:to>
                                        <p:strVal val="visible"/>
                                      </p:to>
                                    </p:set>
                                    <p:animEffect transition="in" filter="wipe(left)">
                                      <p:cBhvr>
                                        <p:cTn id="42" dur="500"/>
                                        <p:tgtEl>
                                          <p:spTgt spid="1515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1560"/>
                                        </p:tgtEl>
                                        <p:attrNameLst>
                                          <p:attrName>style.visibility</p:attrName>
                                        </p:attrNameLst>
                                      </p:cBhvr>
                                      <p:to>
                                        <p:strVal val="visible"/>
                                      </p:to>
                                    </p:set>
                                    <p:animEffect transition="in" filter="wipe(left)">
                                      <p:cBhvr>
                                        <p:cTn id="47" dur="500"/>
                                        <p:tgtEl>
                                          <p:spTgt spid="15156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51561"/>
                                        </p:tgtEl>
                                        <p:attrNameLst>
                                          <p:attrName>style.visibility</p:attrName>
                                        </p:attrNameLst>
                                      </p:cBhvr>
                                      <p:to>
                                        <p:strVal val="visible"/>
                                      </p:to>
                                    </p:set>
                                    <p:animEffect transition="in" filter="wipe(left)">
                                      <p:cBhvr>
                                        <p:cTn id="52" dur="500"/>
                                        <p:tgtEl>
                                          <p:spTgt spid="15156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1562"/>
                                        </p:tgtEl>
                                        <p:attrNameLst>
                                          <p:attrName>style.visibility</p:attrName>
                                        </p:attrNameLst>
                                      </p:cBhvr>
                                      <p:to>
                                        <p:strVal val="visible"/>
                                      </p:to>
                                    </p:set>
                                    <p:animEffect transition="in" filter="wipe(left)">
                                      <p:cBhvr>
                                        <p:cTn id="57" dur="500"/>
                                        <p:tgtEl>
                                          <p:spTgt spid="15156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1563"/>
                                        </p:tgtEl>
                                        <p:attrNameLst>
                                          <p:attrName>style.visibility</p:attrName>
                                        </p:attrNameLst>
                                      </p:cBhvr>
                                      <p:to>
                                        <p:strVal val="visible"/>
                                      </p:to>
                                    </p:set>
                                    <p:animEffect transition="in" filter="wipe(left)">
                                      <p:cBhvr>
                                        <p:cTn id="62" dur="500"/>
                                        <p:tgtEl>
                                          <p:spTgt spid="15156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51582"/>
                                        </p:tgtEl>
                                        <p:attrNameLst>
                                          <p:attrName>style.visibility</p:attrName>
                                        </p:attrNameLst>
                                      </p:cBhvr>
                                      <p:to>
                                        <p:strVal val="visible"/>
                                      </p:to>
                                    </p:set>
                                    <p:animEffect transition="in" filter="wipe(left)">
                                      <p:cBhvr>
                                        <p:cTn id="67" dur="500"/>
                                        <p:tgtEl>
                                          <p:spTgt spid="15158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51583"/>
                                        </p:tgtEl>
                                        <p:attrNameLst>
                                          <p:attrName>style.visibility</p:attrName>
                                        </p:attrNameLst>
                                      </p:cBhvr>
                                      <p:to>
                                        <p:strVal val="visible"/>
                                      </p:to>
                                    </p:set>
                                    <p:animEffect transition="in" filter="wipe(left)">
                                      <p:cBhvr>
                                        <p:cTn id="72" dur="500"/>
                                        <p:tgtEl>
                                          <p:spTgt spid="151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build="p" autoUpdateAnimBg="0"/>
      <p:bldP spid="151560" grpId="0" autoUpdateAnimBg="0"/>
      <p:bldP spid="151562" grpId="0" autoUpdateAnimBg="0"/>
      <p:bldP spid="151563" grpId="0" autoUpdateAnimBg="0"/>
      <p:bldP spid="15156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2578" name="Object 2"/>
          <p:cNvGraphicFramePr>
            <a:graphicFrameLocks noChangeAspect="1"/>
          </p:cNvGraphicFramePr>
          <p:nvPr/>
        </p:nvGraphicFramePr>
        <p:xfrm>
          <a:off x="3038475" y="804863"/>
          <a:ext cx="5202238" cy="469900"/>
        </p:xfrm>
        <a:graphic>
          <a:graphicData uri="http://schemas.openxmlformats.org/presentationml/2006/ole">
            <mc:AlternateContent xmlns:mc="http://schemas.openxmlformats.org/markup-compatibility/2006">
              <mc:Choice xmlns:v="urn:schemas-microsoft-com:vml" Requires="v">
                <p:oleObj spid="_x0000_s48156" name="Equation" r:id="rId3" imgW="1905000" imgH="203200" progId="Equation.3">
                  <p:embed/>
                </p:oleObj>
              </mc:Choice>
              <mc:Fallback>
                <p:oleObj name="Equation" r:id="rId3" imgW="1905000" imgH="203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475" y="804863"/>
                        <a:ext cx="52022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79" name="Object 3"/>
          <p:cNvGraphicFramePr>
            <a:graphicFrameLocks noChangeAspect="1"/>
          </p:cNvGraphicFramePr>
          <p:nvPr/>
        </p:nvGraphicFramePr>
        <p:xfrm>
          <a:off x="2405063" y="1501775"/>
          <a:ext cx="1741487" cy="412750"/>
        </p:xfrm>
        <a:graphic>
          <a:graphicData uri="http://schemas.openxmlformats.org/presentationml/2006/ole">
            <mc:AlternateContent xmlns:mc="http://schemas.openxmlformats.org/markup-compatibility/2006">
              <mc:Choice xmlns:v="urn:schemas-microsoft-com:vml" Requires="v">
                <p:oleObj spid="_x0000_s48157" name="Equation" r:id="rId5" imgW="647419" imgH="177723" progId="Equation.3">
                  <p:embed/>
                </p:oleObj>
              </mc:Choice>
              <mc:Fallback>
                <p:oleObj name="Equation" r:id="rId5" imgW="647419" imgH="17772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5063" y="1501775"/>
                        <a:ext cx="1741487"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0" name="Object 4"/>
          <p:cNvGraphicFramePr>
            <a:graphicFrameLocks noChangeAspect="1"/>
          </p:cNvGraphicFramePr>
          <p:nvPr/>
        </p:nvGraphicFramePr>
        <p:xfrm>
          <a:off x="4313238" y="1501775"/>
          <a:ext cx="1355725" cy="430213"/>
        </p:xfrm>
        <a:graphic>
          <a:graphicData uri="http://schemas.openxmlformats.org/presentationml/2006/ole">
            <mc:AlternateContent xmlns:mc="http://schemas.openxmlformats.org/markup-compatibility/2006">
              <mc:Choice xmlns:v="urn:schemas-microsoft-com:vml" Requires="v">
                <p:oleObj spid="_x0000_s48158" name="Equation" r:id="rId7" imgW="558558" imgH="177723" progId="Equation.3">
                  <p:embed/>
                </p:oleObj>
              </mc:Choice>
              <mc:Fallback>
                <p:oleObj name="Equation" r:id="rId7" imgW="558558" imgH="177723"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3238" y="1501775"/>
                        <a:ext cx="13557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1" name="Object 5"/>
          <p:cNvGraphicFramePr>
            <a:graphicFrameLocks noChangeAspect="1"/>
          </p:cNvGraphicFramePr>
          <p:nvPr/>
        </p:nvGraphicFramePr>
        <p:xfrm>
          <a:off x="5867400" y="1298575"/>
          <a:ext cx="1093788" cy="877888"/>
        </p:xfrm>
        <a:graphic>
          <a:graphicData uri="http://schemas.openxmlformats.org/presentationml/2006/ole">
            <mc:AlternateContent xmlns:mc="http://schemas.openxmlformats.org/markup-compatibility/2006">
              <mc:Choice xmlns:v="urn:schemas-microsoft-com:vml" Requires="v">
                <p:oleObj spid="_x0000_s48159" name="Equation" r:id="rId9" imgW="507780" imgH="406224" progId="Equation.3">
                  <p:embed/>
                </p:oleObj>
              </mc:Choice>
              <mc:Fallback>
                <p:oleObj name="Equation" r:id="rId9" imgW="507780" imgH="406224"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1298575"/>
                        <a:ext cx="1093788"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83" name="Text Box 7"/>
          <p:cNvSpPr txBox="1">
            <a:spLocks noChangeArrowheads="1"/>
          </p:cNvSpPr>
          <p:nvPr/>
        </p:nvSpPr>
        <p:spPr bwMode="auto">
          <a:xfrm>
            <a:off x="2362200" y="35052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 波函数</a:t>
            </a:r>
          </a:p>
        </p:txBody>
      </p:sp>
      <p:graphicFrame>
        <p:nvGraphicFramePr>
          <p:cNvPr id="152584" name="Object 8"/>
          <p:cNvGraphicFramePr>
            <a:graphicFrameLocks noChangeAspect="1"/>
          </p:cNvGraphicFramePr>
          <p:nvPr/>
        </p:nvGraphicFramePr>
        <p:xfrm>
          <a:off x="4165600" y="3284538"/>
          <a:ext cx="4699000" cy="920750"/>
        </p:xfrm>
        <a:graphic>
          <a:graphicData uri="http://schemas.openxmlformats.org/presentationml/2006/ole">
            <mc:AlternateContent xmlns:mc="http://schemas.openxmlformats.org/markup-compatibility/2006">
              <mc:Choice xmlns:v="urn:schemas-microsoft-com:vml" Requires="v">
                <p:oleObj spid="_x0000_s48160" name="Equation" r:id="rId11" imgW="2057400" imgH="406400" progId="Equation.3">
                  <p:embed/>
                </p:oleObj>
              </mc:Choice>
              <mc:Fallback>
                <p:oleObj name="Equation" r:id="rId11" imgW="2057400" imgH="4064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65600" y="3284538"/>
                        <a:ext cx="46990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85" name="Text Box 9"/>
          <p:cNvSpPr txBox="1">
            <a:spLocks noChangeArrowheads="1"/>
          </p:cNvSpPr>
          <p:nvPr/>
        </p:nvSpPr>
        <p:spPr bwMode="auto">
          <a:xfrm>
            <a:off x="2047875" y="4043363"/>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由归一化条件得：</a:t>
            </a:r>
          </a:p>
        </p:txBody>
      </p:sp>
      <p:graphicFrame>
        <p:nvGraphicFramePr>
          <p:cNvPr id="152586" name="Object 10"/>
          <p:cNvGraphicFramePr>
            <a:graphicFrameLocks noChangeAspect="1"/>
          </p:cNvGraphicFramePr>
          <p:nvPr/>
        </p:nvGraphicFramePr>
        <p:xfrm>
          <a:off x="2667000" y="4418013"/>
          <a:ext cx="7162800" cy="882650"/>
        </p:xfrm>
        <a:graphic>
          <a:graphicData uri="http://schemas.openxmlformats.org/presentationml/2006/ole">
            <mc:AlternateContent xmlns:mc="http://schemas.openxmlformats.org/markup-compatibility/2006">
              <mc:Choice xmlns:v="urn:schemas-microsoft-com:vml" Requires="v">
                <p:oleObj spid="_x0000_s48161" name="Equation" r:id="rId13" imgW="3009900" imgH="406400" progId="Equation.3">
                  <p:embed/>
                </p:oleObj>
              </mc:Choice>
              <mc:Fallback>
                <p:oleObj name="Equation" r:id="rId13" imgW="3009900" imgH="4064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4418013"/>
                        <a:ext cx="71628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7" name="Object 11"/>
          <p:cNvGraphicFramePr>
            <a:graphicFrameLocks noChangeAspect="1"/>
          </p:cNvGraphicFramePr>
          <p:nvPr/>
        </p:nvGraphicFramePr>
        <p:xfrm>
          <a:off x="4505325" y="5187950"/>
          <a:ext cx="1428750" cy="890588"/>
        </p:xfrm>
        <a:graphic>
          <a:graphicData uri="http://schemas.openxmlformats.org/presentationml/2006/ole">
            <mc:AlternateContent xmlns:mc="http://schemas.openxmlformats.org/markup-compatibility/2006">
              <mc:Choice xmlns:v="urn:schemas-microsoft-com:vml" Requires="v">
                <p:oleObj spid="_x0000_s48162" name="Equation" r:id="rId15" imgW="533169" imgH="444307" progId="Equation.3">
                  <p:embed/>
                </p:oleObj>
              </mc:Choice>
              <mc:Fallback>
                <p:oleObj name="Equation" r:id="rId15" imgW="533169" imgH="444307"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05325" y="5187950"/>
                        <a:ext cx="142875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2588" name="Object 12"/>
          <p:cNvGraphicFramePr>
            <a:graphicFrameLocks noChangeAspect="1"/>
          </p:cNvGraphicFramePr>
          <p:nvPr/>
        </p:nvGraphicFramePr>
        <p:xfrm>
          <a:off x="2286000" y="2328863"/>
          <a:ext cx="2022475" cy="990600"/>
        </p:xfrm>
        <a:graphic>
          <a:graphicData uri="http://schemas.openxmlformats.org/presentationml/2006/ole">
            <mc:AlternateContent xmlns:mc="http://schemas.openxmlformats.org/markup-compatibility/2006">
              <mc:Choice xmlns:v="urn:schemas-microsoft-com:vml" Requires="v">
                <p:oleObj spid="_x0000_s48163" name="Equation" r:id="rId17" imgW="825142" imgH="406224" progId="Equation.3">
                  <p:embed/>
                </p:oleObj>
              </mc:Choice>
              <mc:Fallback>
                <p:oleObj name="Equation" r:id="rId17" imgW="825142" imgH="406224"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6000" y="2328863"/>
                        <a:ext cx="20224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89" name="Text Box 13"/>
          <p:cNvSpPr txBox="1">
            <a:spLocks noChangeArrowheads="1"/>
          </p:cNvSpPr>
          <p:nvPr/>
        </p:nvSpPr>
        <p:spPr bwMode="auto">
          <a:xfrm>
            <a:off x="7535863" y="1557338"/>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 </a:t>
            </a:r>
            <a:r>
              <a:rPr lang="en-US" altLang="zh-CN" i="1"/>
              <a:t>n</a:t>
            </a:r>
            <a:r>
              <a:rPr lang="en-US" altLang="zh-CN"/>
              <a:t> = 1 , 2 , 3... )</a:t>
            </a:r>
          </a:p>
        </p:txBody>
      </p:sp>
      <p:sp>
        <p:nvSpPr>
          <p:cNvPr id="152590" name="Text Box 14"/>
          <p:cNvSpPr txBox="1">
            <a:spLocks noChangeArrowheads="1"/>
          </p:cNvSpPr>
          <p:nvPr/>
        </p:nvSpPr>
        <p:spPr bwMode="auto">
          <a:xfrm>
            <a:off x="2209800" y="61976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rPr>
              <a:t>一维势阱中粒子的波函数为：</a:t>
            </a:r>
          </a:p>
        </p:txBody>
      </p:sp>
      <p:grpSp>
        <p:nvGrpSpPr>
          <p:cNvPr id="152602" name="Group 26"/>
          <p:cNvGrpSpPr>
            <a:grpSpLocks/>
          </p:cNvGrpSpPr>
          <p:nvPr/>
        </p:nvGrpSpPr>
        <p:grpSpPr bwMode="auto">
          <a:xfrm>
            <a:off x="4583113" y="2276475"/>
            <a:ext cx="3960812" cy="1011238"/>
            <a:chOff x="1927" y="1071"/>
            <a:chExt cx="2677" cy="709"/>
          </a:xfrm>
        </p:grpSpPr>
        <p:grpSp>
          <p:nvGrpSpPr>
            <p:cNvPr id="48150" name="Group 32"/>
            <p:cNvGrpSpPr>
              <a:grpSpLocks/>
            </p:cNvGrpSpPr>
            <p:nvPr/>
          </p:nvGrpSpPr>
          <p:grpSpPr bwMode="auto">
            <a:xfrm>
              <a:off x="1927" y="1071"/>
              <a:ext cx="2677" cy="704"/>
              <a:chOff x="1450" y="7"/>
              <a:chExt cx="3039" cy="401"/>
            </a:xfrm>
          </p:grpSpPr>
          <p:sp>
            <p:nvSpPr>
              <p:cNvPr id="48152"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8153"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8154"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8155"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48151" name="Object 6"/>
            <p:cNvGraphicFramePr>
              <a:graphicFrameLocks noChangeAspect="1"/>
            </p:cNvGraphicFramePr>
            <p:nvPr/>
          </p:nvGraphicFramePr>
          <p:xfrm>
            <a:off x="2016" y="1104"/>
            <a:ext cx="2542" cy="676"/>
          </p:xfrm>
          <a:graphic>
            <a:graphicData uri="http://schemas.openxmlformats.org/presentationml/2006/ole">
              <mc:AlternateContent xmlns:mc="http://schemas.openxmlformats.org/markup-compatibility/2006">
                <mc:Choice xmlns:v="urn:schemas-microsoft-com:vml" Requires="v">
                  <p:oleObj spid="_x0000_s48164" name="Equation" r:id="rId19" imgW="1409700" imgH="419100" progId="Equation.3">
                    <p:embed/>
                  </p:oleObj>
                </mc:Choice>
                <mc:Fallback>
                  <p:oleObj name="Equation" r:id="rId19" imgW="1409700" imgH="419100" progId="Equation.3">
                    <p:embed/>
                    <p:pic>
                      <p:nvPicPr>
                        <p:cNvPr id="0" name="Object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16" y="1104"/>
                          <a:ext cx="2542" cy="67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52603" name="Group 27"/>
          <p:cNvGrpSpPr>
            <a:grpSpLocks/>
          </p:cNvGrpSpPr>
          <p:nvPr/>
        </p:nvGrpSpPr>
        <p:grpSpPr bwMode="auto">
          <a:xfrm>
            <a:off x="6454775" y="5838825"/>
            <a:ext cx="3170238" cy="903288"/>
            <a:chOff x="3106" y="3430"/>
            <a:chExt cx="2133" cy="635"/>
          </a:xfrm>
        </p:grpSpPr>
        <p:grpSp>
          <p:nvGrpSpPr>
            <p:cNvPr id="48144" name="Group 32"/>
            <p:cNvGrpSpPr>
              <a:grpSpLocks/>
            </p:cNvGrpSpPr>
            <p:nvPr/>
          </p:nvGrpSpPr>
          <p:grpSpPr bwMode="auto">
            <a:xfrm>
              <a:off x="3106" y="3430"/>
              <a:ext cx="2133" cy="635"/>
              <a:chOff x="1450" y="7"/>
              <a:chExt cx="3039" cy="401"/>
            </a:xfrm>
          </p:grpSpPr>
          <p:sp>
            <p:nvSpPr>
              <p:cNvPr id="48146"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8147"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8148"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8149"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48145" name="Object 15"/>
            <p:cNvGraphicFramePr>
              <a:graphicFrameLocks noChangeAspect="1"/>
            </p:cNvGraphicFramePr>
            <p:nvPr/>
          </p:nvGraphicFramePr>
          <p:xfrm>
            <a:off x="3168" y="3456"/>
            <a:ext cx="1999" cy="595"/>
          </p:xfrm>
          <a:graphic>
            <a:graphicData uri="http://schemas.openxmlformats.org/presentationml/2006/ole">
              <mc:AlternateContent xmlns:mc="http://schemas.openxmlformats.org/markup-compatibility/2006">
                <mc:Choice xmlns:v="urn:schemas-microsoft-com:vml" Requires="v">
                  <p:oleObj spid="_x0000_s48165" name="Equation" r:id="rId21" imgW="1294838" imgH="444307" progId="Equation.3">
                    <p:embed/>
                  </p:oleObj>
                </mc:Choice>
                <mc:Fallback>
                  <p:oleObj name="Equation" r:id="rId21" imgW="1294838" imgH="444307" progId="Equation.3">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68" y="3456"/>
                          <a:ext cx="1999" cy="59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wipe(left)">
                                      <p:cBhvr>
                                        <p:cTn id="7" dur="500"/>
                                        <p:tgtEl>
                                          <p:spTgt spid="152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2579"/>
                                        </p:tgtEl>
                                        <p:attrNameLst>
                                          <p:attrName>style.visibility</p:attrName>
                                        </p:attrNameLst>
                                      </p:cBhvr>
                                      <p:to>
                                        <p:strVal val="visible"/>
                                      </p:to>
                                    </p:set>
                                    <p:animEffect transition="in" filter="wipe(left)">
                                      <p:cBhvr>
                                        <p:cTn id="12" dur="500"/>
                                        <p:tgtEl>
                                          <p:spTgt spid="152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2580"/>
                                        </p:tgtEl>
                                        <p:attrNameLst>
                                          <p:attrName>style.visibility</p:attrName>
                                        </p:attrNameLst>
                                      </p:cBhvr>
                                      <p:to>
                                        <p:strVal val="visible"/>
                                      </p:to>
                                    </p:set>
                                    <p:animEffect transition="in" filter="wipe(left)">
                                      <p:cBhvr>
                                        <p:cTn id="17" dur="500"/>
                                        <p:tgtEl>
                                          <p:spTgt spid="1525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2581"/>
                                        </p:tgtEl>
                                        <p:attrNameLst>
                                          <p:attrName>style.visibility</p:attrName>
                                        </p:attrNameLst>
                                      </p:cBhvr>
                                      <p:to>
                                        <p:strVal val="visible"/>
                                      </p:to>
                                    </p:set>
                                    <p:animEffect transition="in" filter="wipe(left)">
                                      <p:cBhvr>
                                        <p:cTn id="22" dur="500"/>
                                        <p:tgtEl>
                                          <p:spTgt spid="1525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2589"/>
                                        </p:tgtEl>
                                        <p:attrNameLst>
                                          <p:attrName>style.visibility</p:attrName>
                                        </p:attrNameLst>
                                      </p:cBhvr>
                                      <p:to>
                                        <p:strVal val="visible"/>
                                      </p:to>
                                    </p:set>
                                    <p:animEffect transition="in" filter="wipe(left)">
                                      <p:cBhvr>
                                        <p:cTn id="27" dur="500"/>
                                        <p:tgtEl>
                                          <p:spTgt spid="1525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2588"/>
                                        </p:tgtEl>
                                        <p:attrNameLst>
                                          <p:attrName>style.visibility</p:attrName>
                                        </p:attrNameLst>
                                      </p:cBhvr>
                                      <p:to>
                                        <p:strVal val="visible"/>
                                      </p:to>
                                    </p:set>
                                    <p:animEffect transition="in" filter="wipe(left)">
                                      <p:cBhvr>
                                        <p:cTn id="32" dur="500"/>
                                        <p:tgtEl>
                                          <p:spTgt spid="1525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52602"/>
                                        </p:tgtEl>
                                        <p:attrNameLst>
                                          <p:attrName>style.visibility</p:attrName>
                                        </p:attrNameLst>
                                      </p:cBhvr>
                                      <p:to>
                                        <p:strVal val="visible"/>
                                      </p:to>
                                    </p:set>
                                    <p:animEffect transition="in" filter="wipe(left)">
                                      <p:cBhvr>
                                        <p:cTn id="37" dur="500"/>
                                        <p:tgtEl>
                                          <p:spTgt spid="1526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2583"/>
                                        </p:tgtEl>
                                        <p:attrNameLst>
                                          <p:attrName>style.visibility</p:attrName>
                                        </p:attrNameLst>
                                      </p:cBhvr>
                                      <p:to>
                                        <p:strVal val="visible"/>
                                      </p:to>
                                    </p:set>
                                    <p:animEffect transition="in" filter="wipe(left)">
                                      <p:cBhvr>
                                        <p:cTn id="42" dur="500"/>
                                        <p:tgtEl>
                                          <p:spTgt spid="1525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52584"/>
                                        </p:tgtEl>
                                        <p:attrNameLst>
                                          <p:attrName>style.visibility</p:attrName>
                                        </p:attrNameLst>
                                      </p:cBhvr>
                                      <p:to>
                                        <p:strVal val="visible"/>
                                      </p:to>
                                    </p:set>
                                    <p:animEffect transition="in" filter="wipe(left)">
                                      <p:cBhvr>
                                        <p:cTn id="47" dur="500"/>
                                        <p:tgtEl>
                                          <p:spTgt spid="1525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2585"/>
                                        </p:tgtEl>
                                        <p:attrNameLst>
                                          <p:attrName>style.visibility</p:attrName>
                                        </p:attrNameLst>
                                      </p:cBhvr>
                                      <p:to>
                                        <p:strVal val="visible"/>
                                      </p:to>
                                    </p:set>
                                    <p:animEffect transition="in" filter="wipe(left)">
                                      <p:cBhvr>
                                        <p:cTn id="52" dur="500"/>
                                        <p:tgtEl>
                                          <p:spTgt spid="1525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52586"/>
                                        </p:tgtEl>
                                        <p:attrNameLst>
                                          <p:attrName>style.visibility</p:attrName>
                                        </p:attrNameLst>
                                      </p:cBhvr>
                                      <p:to>
                                        <p:strVal val="visible"/>
                                      </p:to>
                                    </p:set>
                                    <p:animEffect transition="in" filter="wipe(left)">
                                      <p:cBhvr>
                                        <p:cTn id="57" dur="500"/>
                                        <p:tgtEl>
                                          <p:spTgt spid="1525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52587"/>
                                        </p:tgtEl>
                                        <p:attrNameLst>
                                          <p:attrName>style.visibility</p:attrName>
                                        </p:attrNameLst>
                                      </p:cBhvr>
                                      <p:to>
                                        <p:strVal val="visible"/>
                                      </p:to>
                                    </p:set>
                                    <p:animEffect transition="in" filter="wipe(left)">
                                      <p:cBhvr>
                                        <p:cTn id="62" dur="500"/>
                                        <p:tgtEl>
                                          <p:spTgt spid="15258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2590"/>
                                        </p:tgtEl>
                                        <p:attrNameLst>
                                          <p:attrName>style.visibility</p:attrName>
                                        </p:attrNameLst>
                                      </p:cBhvr>
                                      <p:to>
                                        <p:strVal val="visible"/>
                                      </p:to>
                                    </p:set>
                                    <p:animEffect transition="in" filter="wipe(left)">
                                      <p:cBhvr>
                                        <p:cTn id="67" dur="500"/>
                                        <p:tgtEl>
                                          <p:spTgt spid="15259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52603"/>
                                        </p:tgtEl>
                                        <p:attrNameLst>
                                          <p:attrName>style.visibility</p:attrName>
                                        </p:attrNameLst>
                                      </p:cBhvr>
                                      <p:to>
                                        <p:strVal val="visible"/>
                                      </p:to>
                                    </p:set>
                                    <p:animEffect transition="in" filter="wipe(left)">
                                      <p:cBhvr>
                                        <p:cTn id="72" dur="500"/>
                                        <p:tgtEl>
                                          <p:spTgt spid="152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3" grpId="0" autoUpdateAnimBg="0"/>
      <p:bldP spid="152585" grpId="0" autoUpdateAnimBg="0"/>
      <p:bldP spid="152589" grpId="0" autoUpdateAnimBg="0"/>
      <p:bldP spid="15259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1676400" y="620713"/>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由此可得如下结论∶</a:t>
            </a:r>
          </a:p>
        </p:txBody>
      </p:sp>
      <p:sp>
        <p:nvSpPr>
          <p:cNvPr id="153603" name="Text Box 3"/>
          <p:cNvSpPr txBox="1">
            <a:spLocks noChangeArrowheads="1"/>
          </p:cNvSpPr>
          <p:nvPr/>
        </p:nvSpPr>
        <p:spPr bwMode="auto">
          <a:xfrm>
            <a:off x="1905000" y="1077913"/>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b="1">
                <a:solidFill>
                  <a:schemeClr val="tx1"/>
                </a:solidFill>
                <a:latin typeface="Times New Roman" panose="02020603050405020304" pitchFamily="18" charset="0"/>
                <a:ea typeface="楷体_GB2312" pitchFamily="49" charset="-122"/>
              </a:defRPr>
            </a:lvl1pPr>
            <a:lvl2pPr marL="914400" indent="-457200">
              <a:defRPr kumimoji="1" sz="2400" b="1">
                <a:solidFill>
                  <a:schemeClr val="tx1"/>
                </a:solidFill>
                <a:latin typeface="Times New Roman" panose="02020603050405020304" pitchFamily="18" charset="0"/>
                <a:ea typeface="楷体_GB2312" pitchFamily="49" charset="-122"/>
              </a:defRPr>
            </a:lvl2pPr>
            <a:lvl3pPr marL="1371600" indent="-457200">
              <a:defRPr kumimoji="1" sz="2400" b="1">
                <a:solidFill>
                  <a:schemeClr val="tx1"/>
                </a:solidFill>
                <a:latin typeface="Times New Roman" panose="02020603050405020304" pitchFamily="18" charset="0"/>
                <a:ea typeface="楷体_GB2312" pitchFamily="49" charset="-122"/>
              </a:defRPr>
            </a:lvl3pPr>
            <a:lvl4pPr marL="1828800" indent="-457200">
              <a:defRPr kumimoji="1" sz="2400" b="1">
                <a:solidFill>
                  <a:schemeClr val="tx1"/>
                </a:solidFill>
                <a:latin typeface="Times New Roman" panose="02020603050405020304" pitchFamily="18" charset="0"/>
                <a:ea typeface="楷体_GB2312" pitchFamily="49" charset="-122"/>
              </a:defRPr>
            </a:lvl4pPr>
            <a:lvl5pPr marL="2286000" indent="-457200">
              <a:defRPr kumimoji="1" sz="24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t>① 无限深势阱中，粒子能量是量子化的。</a:t>
            </a:r>
          </a:p>
        </p:txBody>
      </p:sp>
      <p:graphicFrame>
        <p:nvGraphicFramePr>
          <p:cNvPr id="153604" name="Object 4"/>
          <p:cNvGraphicFramePr>
            <a:graphicFrameLocks noChangeAspect="1"/>
          </p:cNvGraphicFramePr>
          <p:nvPr/>
        </p:nvGraphicFramePr>
        <p:xfrm>
          <a:off x="7543800" y="773113"/>
          <a:ext cx="2174875" cy="898525"/>
        </p:xfrm>
        <a:graphic>
          <a:graphicData uri="http://schemas.openxmlformats.org/presentationml/2006/ole">
            <mc:AlternateContent xmlns:mc="http://schemas.openxmlformats.org/markup-compatibility/2006">
              <mc:Choice xmlns:v="urn:schemas-microsoft-com:vml" Requires="v">
                <p:oleObj spid="_x0000_s49161" name="Equation" r:id="rId3" imgW="939800" imgH="419100" progId="Equation.3">
                  <p:embed/>
                </p:oleObj>
              </mc:Choice>
              <mc:Fallback>
                <p:oleObj name="Equation" r:id="rId3" imgW="9398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773113"/>
                        <a:ext cx="2174875" cy="8985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05" name="Text Box 5"/>
          <p:cNvSpPr txBox="1">
            <a:spLocks noChangeArrowheads="1"/>
          </p:cNvSpPr>
          <p:nvPr/>
        </p:nvSpPr>
        <p:spPr bwMode="auto">
          <a:xfrm>
            <a:off x="1905000" y="1611313"/>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t>② 能量为</a:t>
            </a:r>
            <a:r>
              <a:rPr lang="en-US" altLang="zh-CN" i="1"/>
              <a:t>E </a:t>
            </a:r>
            <a:r>
              <a:rPr lang="zh-CN" altLang="en-US"/>
              <a:t>的自由粒子在一维无限深势阱中的概率密度为：</a:t>
            </a:r>
          </a:p>
        </p:txBody>
      </p:sp>
      <p:graphicFrame>
        <p:nvGraphicFramePr>
          <p:cNvPr id="153606" name="Object 6"/>
          <p:cNvGraphicFramePr>
            <a:graphicFrameLocks noChangeAspect="1"/>
          </p:cNvGraphicFramePr>
          <p:nvPr/>
        </p:nvGraphicFramePr>
        <p:xfrm>
          <a:off x="3886200" y="1992313"/>
          <a:ext cx="3895725" cy="811212"/>
        </p:xfrm>
        <a:graphic>
          <a:graphicData uri="http://schemas.openxmlformats.org/presentationml/2006/ole">
            <mc:AlternateContent xmlns:mc="http://schemas.openxmlformats.org/markup-compatibility/2006">
              <mc:Choice xmlns:v="urn:schemas-microsoft-com:vml" Requires="v">
                <p:oleObj spid="_x0000_s49162" name="Equation" r:id="rId5" imgW="1536033" imgH="406224" progId="Equation.3">
                  <p:embed/>
                </p:oleObj>
              </mc:Choice>
              <mc:Fallback>
                <p:oleObj name="Equation" r:id="rId5" imgW="1536033" imgH="40622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1992313"/>
                        <a:ext cx="3895725"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07" name="Text Box 7"/>
          <p:cNvSpPr txBox="1">
            <a:spLocks noChangeArrowheads="1"/>
          </p:cNvSpPr>
          <p:nvPr/>
        </p:nvSpPr>
        <p:spPr bwMode="auto">
          <a:xfrm>
            <a:off x="1828800" y="5989638"/>
            <a:ext cx="83820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30000"/>
              </a:lnSpc>
            </a:pPr>
            <a:r>
              <a:rPr lang="zh-CN" altLang="en-US"/>
              <a:t>③ 当</a:t>
            </a:r>
            <a:r>
              <a:rPr lang="en-US" altLang="zh-CN" i="1"/>
              <a:t>n </a:t>
            </a:r>
            <a:r>
              <a:rPr lang="en-US" altLang="zh-CN"/>
              <a:t>→∞</a:t>
            </a:r>
            <a:r>
              <a:rPr lang="zh-CN" altLang="en-US"/>
              <a:t>时，可看成能级是连续的。  概率密度也可认为是</a:t>
            </a:r>
          </a:p>
          <a:p>
            <a:pPr algn="just" eaLnBrk="1" hangingPunct="1">
              <a:lnSpc>
                <a:spcPct val="90000"/>
              </a:lnSpc>
            </a:pPr>
            <a:r>
              <a:rPr lang="zh-CN" altLang="en-US"/>
              <a:t>     处处均匀的。 经典力学与量子力学得到了统一。</a:t>
            </a:r>
          </a:p>
        </p:txBody>
      </p:sp>
      <p:pic>
        <p:nvPicPr>
          <p:cNvPr id="15360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2754313"/>
            <a:ext cx="6016625"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animEffect transition="in" filter="wipe(left)">
                                      <p:cBhvr>
                                        <p:cTn id="7" dur="500"/>
                                        <p:tgtEl>
                                          <p:spTgt spid="153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03"/>
                                        </p:tgtEl>
                                        <p:attrNameLst>
                                          <p:attrName>style.visibility</p:attrName>
                                        </p:attrNameLst>
                                      </p:cBhvr>
                                      <p:to>
                                        <p:strVal val="visible"/>
                                      </p:to>
                                    </p:set>
                                    <p:animEffect transition="in" filter="wipe(left)">
                                      <p:cBhvr>
                                        <p:cTn id="12" dur="500"/>
                                        <p:tgtEl>
                                          <p:spTgt spid="1536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3604"/>
                                        </p:tgtEl>
                                        <p:attrNameLst>
                                          <p:attrName>style.visibility</p:attrName>
                                        </p:attrNameLst>
                                      </p:cBhvr>
                                      <p:to>
                                        <p:strVal val="visible"/>
                                      </p:to>
                                    </p:set>
                                    <p:animEffect transition="in" filter="wipe(left)">
                                      <p:cBhvr>
                                        <p:cTn id="17" dur="500"/>
                                        <p:tgtEl>
                                          <p:spTgt spid="1536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05"/>
                                        </p:tgtEl>
                                        <p:attrNameLst>
                                          <p:attrName>style.visibility</p:attrName>
                                        </p:attrNameLst>
                                      </p:cBhvr>
                                      <p:to>
                                        <p:strVal val="visible"/>
                                      </p:to>
                                    </p:set>
                                    <p:animEffect transition="in" filter="wipe(left)">
                                      <p:cBhvr>
                                        <p:cTn id="22" dur="500"/>
                                        <p:tgtEl>
                                          <p:spTgt spid="1536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3606"/>
                                        </p:tgtEl>
                                        <p:attrNameLst>
                                          <p:attrName>style.visibility</p:attrName>
                                        </p:attrNameLst>
                                      </p:cBhvr>
                                      <p:to>
                                        <p:strVal val="visible"/>
                                      </p:to>
                                    </p:set>
                                    <p:animEffect transition="in" filter="wipe(left)">
                                      <p:cBhvr>
                                        <p:cTn id="27" dur="500"/>
                                        <p:tgtEl>
                                          <p:spTgt spid="1536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3608"/>
                                        </p:tgtEl>
                                        <p:attrNameLst>
                                          <p:attrName>style.visibility</p:attrName>
                                        </p:attrNameLst>
                                      </p:cBhvr>
                                      <p:to>
                                        <p:strVal val="visible"/>
                                      </p:to>
                                    </p:set>
                                    <p:animEffect transition="in" filter="wipe(left)">
                                      <p:cBhvr>
                                        <p:cTn id="32" dur="500"/>
                                        <p:tgtEl>
                                          <p:spTgt spid="1536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3607"/>
                                        </p:tgtEl>
                                        <p:attrNameLst>
                                          <p:attrName>style.visibility</p:attrName>
                                        </p:attrNameLst>
                                      </p:cBhvr>
                                      <p:to>
                                        <p:strVal val="visible"/>
                                      </p:to>
                                    </p:set>
                                    <p:animEffect transition="in" filter="wipe(left)">
                                      <p:cBhvr>
                                        <p:cTn id="37" dur="500"/>
                                        <p:tgtEl>
                                          <p:spTgt spid="153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03" grpId="0" autoUpdateAnimBg="0"/>
      <p:bldP spid="153605" grpId="0" autoUpdateAnimBg="0"/>
      <p:bldP spid="15360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37"/>
          <p:cNvSpPr>
            <a:spLocks noChangeArrowheads="1"/>
          </p:cNvSpPr>
          <p:nvPr/>
        </p:nvSpPr>
        <p:spPr bwMode="auto">
          <a:xfrm>
            <a:off x="2566988" y="2060575"/>
            <a:ext cx="71628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专题</a:t>
            </a:r>
            <a:endParaRPr lang="en-US" altLang="zh-CN" sz="6600">
              <a:solidFill>
                <a:srgbClr val="9900CC"/>
              </a:solidFill>
              <a:latin typeface="隶书" panose="02010509060101010101" pitchFamily="49" charset="-122"/>
              <a:ea typeface="隶书" panose="02010509060101010101" pitchFamily="49" charset="-122"/>
            </a:endParaRPr>
          </a:p>
          <a:p>
            <a:pPr algn="ctr" eaLnBrk="1" hangingPunct="1">
              <a:spcBef>
                <a:spcPct val="50000"/>
              </a:spcBef>
            </a:pPr>
            <a:r>
              <a:rPr lang="zh-CN" altLang="en-US" sz="6600">
                <a:solidFill>
                  <a:srgbClr val="9900CC"/>
                </a:solidFill>
                <a:latin typeface="隶书" panose="02010509060101010101" pitchFamily="49" charset="-122"/>
                <a:ea typeface="隶书" panose="02010509060101010101" pitchFamily="49" charset="-122"/>
              </a:rPr>
              <a:t>波函数  概率密度</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a:spLocks noChangeAspect="1"/>
          </p:cNvSpPr>
          <p:nvPr>
            <p:custDataLst>
              <p:tags r:id="rId2"/>
            </p:custDataLst>
          </p:nvPr>
        </p:nvSpPr>
        <p:spPr>
          <a:xfrm>
            <a:off x="1206500" y="494188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3"/>
            </p:custDataLst>
          </p:nvPr>
        </p:nvSpPr>
        <p:spPr>
          <a:xfrm>
            <a:off x="2663825" y="496093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4"/>
            </p:custDataLst>
          </p:nvPr>
        </p:nvSpPr>
        <p:spPr>
          <a:xfrm>
            <a:off x="4367213" y="5056188"/>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6072188" y="5056188"/>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6"/>
            </p:custDataLst>
          </p:nvPr>
        </p:nvSpPr>
        <p:spPr>
          <a:xfrm>
            <a:off x="8915400" y="6215063"/>
            <a:ext cx="1543050" cy="411162"/>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50183"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25500" y="882650"/>
            <a:ext cx="9104313"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184" name="组合 16"/>
          <p:cNvGrpSpPr>
            <a:grpSpLocks/>
          </p:cNvGrpSpPr>
          <p:nvPr>
            <p:custDataLst>
              <p:tags r:id="rId7"/>
            </p:custDataLst>
          </p:nvPr>
        </p:nvGrpSpPr>
        <p:grpSpPr bwMode="auto">
          <a:xfrm>
            <a:off x="0" y="0"/>
            <a:ext cx="12192000" cy="635000"/>
            <a:chOff x="0" y="0"/>
            <a:chExt cx="12192000" cy="635000"/>
          </a:xfrm>
        </p:grpSpPr>
        <p:sp>
          <p:nvSpPr>
            <p:cNvPr id="13" name="TitleBackground"/>
            <p:cNvSpPr/>
            <p:nvPr>
              <p:custDataLst>
                <p:tags r:id="rId9"/>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188" name="TypeText"/>
            <p:cNvSpPr txBox="1">
              <a:spLocks noChangeArrowheads="1"/>
            </p:cNvSpPr>
            <p:nvPr>
              <p:custDataLst>
                <p:tags r:id="rId11"/>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0189" name="TipText"/>
            <p:cNvSpPr txBox="1">
              <a:spLocks noChangeArrowheads="1"/>
            </p:cNvSpPr>
            <p:nvPr>
              <p:custDataLst>
                <p:tags r:id="rId12"/>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0185" name="图片 1"/>
          <p:cNvPicPr>
            <a:picLocks/>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1752600" y="750888"/>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2</a:t>
            </a:r>
            <a:r>
              <a:rPr lang="zh-CN" altLang="en-US"/>
              <a:t>、一维势垒、隧道效应</a:t>
            </a:r>
            <a:r>
              <a:rPr lang="en-US" altLang="zh-CN"/>
              <a:t>:</a:t>
            </a:r>
          </a:p>
        </p:txBody>
      </p:sp>
      <p:sp>
        <p:nvSpPr>
          <p:cNvPr id="154627" name="Text Box 3"/>
          <p:cNvSpPr txBox="1">
            <a:spLocks noChangeArrowheads="1"/>
          </p:cNvSpPr>
          <p:nvPr/>
        </p:nvSpPr>
        <p:spPr bwMode="auto">
          <a:xfrm>
            <a:off x="2133600" y="1284288"/>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t>若势能分布函数为：</a:t>
            </a:r>
          </a:p>
        </p:txBody>
      </p:sp>
      <p:graphicFrame>
        <p:nvGraphicFramePr>
          <p:cNvPr id="154628" name="Object 4"/>
          <p:cNvGraphicFramePr>
            <a:graphicFrameLocks noChangeAspect="1"/>
          </p:cNvGraphicFramePr>
          <p:nvPr/>
        </p:nvGraphicFramePr>
        <p:xfrm>
          <a:off x="2003425" y="1893888"/>
          <a:ext cx="4452938" cy="1104900"/>
        </p:xfrm>
        <a:graphic>
          <a:graphicData uri="http://schemas.openxmlformats.org/presentationml/2006/ole">
            <mc:AlternateContent xmlns:mc="http://schemas.openxmlformats.org/markup-compatibility/2006">
              <mc:Choice xmlns:v="urn:schemas-microsoft-com:vml" Requires="v">
                <p:oleObj spid="_x0000_s51231" name="Equation" r:id="rId3" imgW="2336800" imgH="469900" progId="Equation.3">
                  <p:embed/>
                </p:oleObj>
              </mc:Choice>
              <mc:Fallback>
                <p:oleObj name="Equation" r:id="rId3" imgW="2336800" imgH="469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425" y="1893888"/>
                        <a:ext cx="4452938"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29" name="Text Box 5"/>
          <p:cNvSpPr txBox="1">
            <a:spLocks noChangeArrowheads="1"/>
          </p:cNvSpPr>
          <p:nvPr/>
        </p:nvSpPr>
        <p:spPr bwMode="auto">
          <a:xfrm>
            <a:off x="2286000" y="3341688"/>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这种势能称为一维</a:t>
            </a:r>
            <a:r>
              <a:rPr lang="zh-CN" altLang="en-US">
                <a:solidFill>
                  <a:srgbClr val="0000FF"/>
                </a:solidFill>
              </a:rPr>
              <a:t>方势垒</a:t>
            </a:r>
            <a:r>
              <a:rPr lang="zh-CN" altLang="en-US"/>
              <a:t>。</a:t>
            </a:r>
          </a:p>
        </p:txBody>
      </p:sp>
      <p:sp>
        <p:nvSpPr>
          <p:cNvPr id="154630" name="Text Box 6"/>
          <p:cNvSpPr txBox="1">
            <a:spLocks noChangeArrowheads="1"/>
          </p:cNvSpPr>
          <p:nvPr/>
        </p:nvSpPr>
        <p:spPr bwMode="auto">
          <a:xfrm>
            <a:off x="2209800" y="4179888"/>
            <a:ext cx="807720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20000"/>
              </a:lnSpc>
            </a:pPr>
            <a:r>
              <a:rPr lang="zh-CN" altLang="en-US"/>
              <a:t>     在区域</a:t>
            </a:r>
            <a:r>
              <a:rPr lang="en-US" altLang="zh-CN"/>
              <a:t>Ⅰ</a:t>
            </a:r>
            <a:r>
              <a:rPr lang="zh-CN" altLang="en-US"/>
              <a:t>中沿</a:t>
            </a:r>
            <a:r>
              <a:rPr lang="en-US" altLang="zh-CN" i="1"/>
              <a:t>x </a:t>
            </a:r>
            <a:r>
              <a:rPr lang="zh-CN" altLang="en-US"/>
              <a:t>轴运动的粒子，当能量</a:t>
            </a:r>
            <a:r>
              <a:rPr lang="en-US" altLang="zh-CN" i="1"/>
              <a:t>E</a:t>
            </a:r>
            <a:r>
              <a:rPr lang="en-US" altLang="zh-CN"/>
              <a:t> &gt;</a:t>
            </a:r>
            <a:r>
              <a:rPr lang="en-US" altLang="zh-CN" i="1"/>
              <a:t>U</a:t>
            </a:r>
            <a:r>
              <a:rPr lang="en-US" altLang="zh-CN" baseline="-25000"/>
              <a:t>0</a:t>
            </a:r>
            <a:r>
              <a:rPr lang="en-US" altLang="zh-CN" i="1" baseline="-25000"/>
              <a:t> </a:t>
            </a:r>
            <a:r>
              <a:rPr lang="zh-CN" altLang="en-US"/>
              <a:t>时，按经典理论，粒子可穿过</a:t>
            </a:r>
            <a:r>
              <a:rPr lang="en-US" altLang="zh-CN">
                <a:ea typeface="Batang" panose="02030600000101010101" pitchFamily="18" charset="-127"/>
              </a:rPr>
              <a:t>Ⅱ</a:t>
            </a:r>
            <a:r>
              <a:rPr lang="zh-CN" altLang="en-US"/>
              <a:t>区，达到</a:t>
            </a:r>
            <a:r>
              <a:rPr lang="en-US" altLang="zh-CN">
                <a:ea typeface="Batang" panose="02030600000101010101" pitchFamily="18" charset="-127"/>
              </a:rPr>
              <a:t>Ⅲ</a:t>
            </a:r>
            <a:r>
              <a:rPr lang="zh-CN" altLang="en-US"/>
              <a:t>区。</a:t>
            </a:r>
          </a:p>
        </p:txBody>
      </p:sp>
      <p:sp>
        <p:nvSpPr>
          <p:cNvPr id="154631" name="Text Box 7"/>
          <p:cNvSpPr txBox="1">
            <a:spLocks noChangeArrowheads="1"/>
          </p:cNvSpPr>
          <p:nvPr/>
        </p:nvSpPr>
        <p:spPr bwMode="auto">
          <a:xfrm>
            <a:off x="1828800" y="5246688"/>
            <a:ext cx="86868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t>   当粒子能量</a:t>
            </a:r>
            <a:r>
              <a:rPr lang="en-US" altLang="zh-CN" i="1"/>
              <a:t>E</a:t>
            </a:r>
            <a:r>
              <a:rPr lang="en-US" altLang="zh-CN"/>
              <a:t> &lt; U</a:t>
            </a:r>
            <a:r>
              <a:rPr lang="en-US" altLang="zh-CN" baseline="-25000"/>
              <a:t>0 </a:t>
            </a:r>
            <a:r>
              <a:rPr lang="zh-CN" altLang="en-US"/>
              <a:t>时</a:t>
            </a:r>
            <a:r>
              <a:rPr lang="en-US" altLang="zh-CN"/>
              <a:t>, </a:t>
            </a:r>
            <a:r>
              <a:rPr lang="zh-CN" altLang="en-US"/>
              <a:t>按经典理论， 粒子不可能进入区域</a:t>
            </a:r>
            <a:r>
              <a:rPr lang="en-US" altLang="zh-CN">
                <a:ea typeface="Batang" panose="02030600000101010101" pitchFamily="18" charset="-127"/>
              </a:rPr>
              <a:t>Ⅱ</a:t>
            </a:r>
            <a:r>
              <a:rPr lang="en-US" altLang="zh-CN"/>
              <a:t>; </a:t>
            </a:r>
          </a:p>
        </p:txBody>
      </p:sp>
      <p:grpSp>
        <p:nvGrpSpPr>
          <p:cNvPr id="154632" name="Group 8"/>
          <p:cNvGrpSpPr>
            <a:grpSpLocks/>
          </p:cNvGrpSpPr>
          <p:nvPr/>
        </p:nvGrpSpPr>
        <p:grpSpPr bwMode="auto">
          <a:xfrm>
            <a:off x="6400800" y="979488"/>
            <a:ext cx="3508375" cy="2971800"/>
            <a:chOff x="3072" y="240"/>
            <a:chExt cx="2210" cy="1872"/>
          </a:xfrm>
        </p:grpSpPr>
        <p:sp>
          <p:nvSpPr>
            <p:cNvPr id="51210" name="Line 9"/>
            <p:cNvSpPr>
              <a:spLocks noChangeShapeType="1"/>
            </p:cNvSpPr>
            <p:nvPr/>
          </p:nvSpPr>
          <p:spPr bwMode="auto">
            <a:xfrm>
              <a:off x="3345" y="1886"/>
              <a:ext cx="193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1" name="Text Box 10"/>
            <p:cNvSpPr txBox="1">
              <a:spLocks noChangeArrowheads="1"/>
            </p:cNvSpPr>
            <p:nvPr/>
          </p:nvSpPr>
          <p:spPr bwMode="auto">
            <a:xfrm>
              <a:off x="3264" y="1465"/>
              <a:ext cx="1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Ⅰ</a:t>
              </a:r>
            </a:p>
          </p:txBody>
        </p:sp>
        <p:sp>
          <p:nvSpPr>
            <p:cNvPr id="51212" name="Text Box 11"/>
            <p:cNvSpPr txBox="1">
              <a:spLocks noChangeArrowheads="1"/>
            </p:cNvSpPr>
            <p:nvPr/>
          </p:nvSpPr>
          <p:spPr bwMode="auto">
            <a:xfrm>
              <a:off x="4621" y="1465"/>
              <a:ext cx="2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Batang" panose="02030600000101010101" pitchFamily="18" charset="-127"/>
                </a:rPr>
                <a:t>Ⅲ</a:t>
              </a:r>
            </a:p>
          </p:txBody>
        </p:sp>
        <p:graphicFrame>
          <p:nvGraphicFramePr>
            <p:cNvPr id="51213" name="Object 12"/>
            <p:cNvGraphicFramePr>
              <a:graphicFrameLocks noChangeAspect="1"/>
            </p:cNvGraphicFramePr>
            <p:nvPr/>
          </p:nvGraphicFramePr>
          <p:xfrm>
            <a:off x="3345" y="699"/>
            <a:ext cx="230" cy="221"/>
          </p:xfrm>
          <a:graphic>
            <a:graphicData uri="http://schemas.openxmlformats.org/presentationml/2006/ole">
              <mc:AlternateContent xmlns:mc="http://schemas.openxmlformats.org/markup-compatibility/2006">
                <mc:Choice xmlns:v="urn:schemas-microsoft-com:vml" Requires="v">
                  <p:oleObj spid="_x0000_s51232" name="Equation" r:id="rId5" imgW="203112" imgH="228501" progId="Equation.3">
                    <p:embed/>
                  </p:oleObj>
                </mc:Choice>
                <mc:Fallback>
                  <p:oleObj name="Equation" r:id="rId5" imgW="203112" imgH="228501"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5" y="699"/>
                          <a:ext cx="230"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4" name="Object 13"/>
            <p:cNvGraphicFramePr>
              <a:graphicFrameLocks noChangeAspect="1"/>
            </p:cNvGraphicFramePr>
            <p:nvPr/>
          </p:nvGraphicFramePr>
          <p:xfrm>
            <a:off x="3257" y="240"/>
            <a:ext cx="422" cy="197"/>
          </p:xfrm>
          <a:graphic>
            <a:graphicData uri="http://schemas.openxmlformats.org/presentationml/2006/ole">
              <mc:AlternateContent xmlns:mc="http://schemas.openxmlformats.org/markup-compatibility/2006">
                <mc:Choice xmlns:v="urn:schemas-microsoft-com:vml" Requires="v">
                  <p:oleObj spid="_x0000_s51233" name="Equation" r:id="rId7" imgW="368140" imgH="203112" progId="Equation.3">
                    <p:embed/>
                  </p:oleObj>
                </mc:Choice>
                <mc:Fallback>
                  <p:oleObj name="Equation" r:id="rId7" imgW="368140" imgH="203112"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7" y="240"/>
                          <a:ext cx="422"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5" name="Object 14"/>
            <p:cNvGraphicFramePr>
              <a:graphicFrameLocks noChangeAspect="1"/>
            </p:cNvGraphicFramePr>
            <p:nvPr/>
          </p:nvGraphicFramePr>
          <p:xfrm>
            <a:off x="3546" y="1907"/>
            <a:ext cx="202" cy="187"/>
          </p:xfrm>
          <a:graphic>
            <a:graphicData uri="http://schemas.openxmlformats.org/presentationml/2006/ole">
              <mc:AlternateContent xmlns:mc="http://schemas.openxmlformats.org/markup-compatibility/2006">
                <mc:Choice xmlns:v="urn:schemas-microsoft-com:vml" Requires="v">
                  <p:oleObj spid="_x0000_s51234" name="Equation" r:id="rId9" imgW="126835" imgH="139518" progId="Equation.3">
                    <p:embed/>
                  </p:oleObj>
                </mc:Choice>
                <mc:Fallback>
                  <p:oleObj name="Equation" r:id="rId9" imgW="126835" imgH="139518"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6" y="1907"/>
                          <a:ext cx="202"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6" name="Object 15"/>
            <p:cNvGraphicFramePr>
              <a:graphicFrameLocks noChangeAspect="1"/>
            </p:cNvGraphicFramePr>
            <p:nvPr/>
          </p:nvGraphicFramePr>
          <p:xfrm flipH="1" flipV="1">
            <a:off x="4312" y="1925"/>
            <a:ext cx="202" cy="187"/>
          </p:xfrm>
          <a:graphic>
            <a:graphicData uri="http://schemas.openxmlformats.org/presentationml/2006/ole">
              <mc:AlternateContent xmlns:mc="http://schemas.openxmlformats.org/markup-compatibility/2006">
                <mc:Choice xmlns:v="urn:schemas-microsoft-com:vml" Requires="v">
                  <p:oleObj spid="_x0000_s51235" name="公式" r:id="rId11" imgW="126835" imgH="139518" progId="Equation.3">
                    <p:embed/>
                  </p:oleObj>
                </mc:Choice>
                <mc:Fallback>
                  <p:oleObj name="公式" r:id="rId11" imgW="126835" imgH="139518"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flipV="1">
                          <a:off x="4312" y="1925"/>
                          <a:ext cx="202"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7" name="Object 16"/>
            <p:cNvGraphicFramePr>
              <a:graphicFrameLocks noChangeAspect="1"/>
            </p:cNvGraphicFramePr>
            <p:nvPr/>
          </p:nvGraphicFramePr>
          <p:xfrm>
            <a:off x="5069" y="1925"/>
            <a:ext cx="213" cy="182"/>
          </p:xfrm>
          <a:graphic>
            <a:graphicData uri="http://schemas.openxmlformats.org/presentationml/2006/ole">
              <mc:AlternateContent xmlns:mc="http://schemas.openxmlformats.org/markup-compatibility/2006">
                <mc:Choice xmlns:v="urn:schemas-microsoft-com:vml" Requires="v">
                  <p:oleObj spid="_x0000_s51236" name="Equation" r:id="rId13" imgW="139700" imgH="139700" progId="Equation.3">
                    <p:embed/>
                  </p:oleObj>
                </mc:Choice>
                <mc:Fallback>
                  <p:oleObj name="Equation" r:id="rId13" imgW="139700" imgH="13970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69" y="1925"/>
                          <a:ext cx="213"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8" name="Line 17"/>
            <p:cNvSpPr>
              <a:spLocks noChangeShapeType="1"/>
            </p:cNvSpPr>
            <p:nvPr/>
          </p:nvSpPr>
          <p:spPr bwMode="auto">
            <a:xfrm flipV="1">
              <a:off x="3667" y="240"/>
              <a:ext cx="0" cy="164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9" name="Rectangle 18"/>
            <p:cNvSpPr>
              <a:spLocks noChangeArrowheads="1"/>
            </p:cNvSpPr>
            <p:nvPr/>
          </p:nvSpPr>
          <p:spPr bwMode="auto">
            <a:xfrm>
              <a:off x="3667" y="853"/>
              <a:ext cx="726" cy="1033"/>
            </a:xfrm>
            <a:prstGeom prst="rect">
              <a:avLst/>
            </a:prstGeom>
            <a:solidFill>
              <a:srgbClr val="99CC00">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20" name="Text Box 19"/>
            <p:cNvSpPr txBox="1">
              <a:spLocks noChangeArrowheads="1"/>
            </p:cNvSpPr>
            <p:nvPr/>
          </p:nvSpPr>
          <p:spPr bwMode="auto">
            <a:xfrm>
              <a:off x="3937" y="1465"/>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Batang" panose="02030600000101010101" pitchFamily="18" charset="-127"/>
                </a:rPr>
                <a:t>Ⅱ</a:t>
              </a:r>
            </a:p>
          </p:txBody>
        </p:sp>
        <p:sp>
          <p:nvSpPr>
            <p:cNvPr id="51221" name="Line 20"/>
            <p:cNvSpPr>
              <a:spLocks noChangeShapeType="1"/>
            </p:cNvSpPr>
            <p:nvPr/>
          </p:nvSpPr>
          <p:spPr bwMode="auto">
            <a:xfrm>
              <a:off x="3072" y="1440"/>
              <a:ext cx="1968" cy="0"/>
            </a:xfrm>
            <a:prstGeom prst="line">
              <a:avLst/>
            </a:prstGeom>
            <a:noFill/>
            <a:ln w="1905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222" name="Group 21"/>
            <p:cNvGrpSpPr>
              <a:grpSpLocks/>
            </p:cNvGrpSpPr>
            <p:nvPr/>
          </p:nvGrpSpPr>
          <p:grpSpPr bwMode="auto">
            <a:xfrm>
              <a:off x="3118" y="951"/>
              <a:ext cx="1874" cy="777"/>
              <a:chOff x="1390" y="528"/>
              <a:chExt cx="1874" cy="777"/>
            </a:xfrm>
          </p:grpSpPr>
          <p:sp>
            <p:nvSpPr>
              <p:cNvPr id="51223" name="Freeform 22"/>
              <p:cNvSpPr>
                <a:spLocks/>
              </p:cNvSpPr>
              <p:nvPr/>
            </p:nvSpPr>
            <p:spPr bwMode="auto">
              <a:xfrm>
                <a:off x="1390" y="671"/>
                <a:ext cx="626" cy="634"/>
              </a:xfrm>
              <a:custGeom>
                <a:avLst/>
                <a:gdLst>
                  <a:gd name="T0" fmla="*/ 0 w 626"/>
                  <a:gd name="T1" fmla="*/ 372 h 634"/>
                  <a:gd name="T2" fmla="*/ 106 w 626"/>
                  <a:gd name="T3" fmla="*/ 43 h 634"/>
                  <a:gd name="T4" fmla="*/ 223 w 626"/>
                  <a:gd name="T5" fmla="*/ 631 h 634"/>
                  <a:gd name="T6" fmla="*/ 388 w 626"/>
                  <a:gd name="T7" fmla="*/ 31 h 634"/>
                  <a:gd name="T8" fmla="*/ 494 w 626"/>
                  <a:gd name="T9" fmla="*/ 631 h 634"/>
                  <a:gd name="T10" fmla="*/ 626 w 626"/>
                  <a:gd name="T11" fmla="*/ 49 h 6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6" h="634">
                    <a:moveTo>
                      <a:pt x="0" y="372"/>
                    </a:moveTo>
                    <a:cubicBezTo>
                      <a:pt x="18" y="319"/>
                      <a:pt x="69" y="0"/>
                      <a:pt x="106" y="43"/>
                    </a:cubicBezTo>
                    <a:cubicBezTo>
                      <a:pt x="143" y="86"/>
                      <a:pt x="176" y="633"/>
                      <a:pt x="223" y="631"/>
                    </a:cubicBezTo>
                    <a:cubicBezTo>
                      <a:pt x="270" y="629"/>
                      <a:pt x="343" y="31"/>
                      <a:pt x="388" y="31"/>
                    </a:cubicBezTo>
                    <a:cubicBezTo>
                      <a:pt x="433" y="31"/>
                      <a:pt x="454" y="628"/>
                      <a:pt x="494" y="631"/>
                    </a:cubicBezTo>
                    <a:cubicBezTo>
                      <a:pt x="534" y="634"/>
                      <a:pt x="598" y="170"/>
                      <a:pt x="626" y="49"/>
                    </a:cubicBezTo>
                  </a:path>
                </a:pathLst>
              </a:custGeom>
              <a:noFill/>
              <a:ln w="38100" cap="rnd" cmpd="sng">
                <a:solidFill>
                  <a:srgbClr val="D9030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4" name="Freeform 23"/>
              <p:cNvSpPr>
                <a:spLocks/>
              </p:cNvSpPr>
              <p:nvPr/>
            </p:nvSpPr>
            <p:spPr bwMode="auto">
              <a:xfrm>
                <a:off x="2638" y="936"/>
                <a:ext cx="626" cy="154"/>
              </a:xfrm>
              <a:custGeom>
                <a:avLst/>
                <a:gdLst>
                  <a:gd name="T0" fmla="*/ 0 w 626"/>
                  <a:gd name="T1" fmla="*/ 5 h 634"/>
                  <a:gd name="T2" fmla="*/ 106 w 626"/>
                  <a:gd name="T3" fmla="*/ 0 h 634"/>
                  <a:gd name="T4" fmla="*/ 223 w 626"/>
                  <a:gd name="T5" fmla="*/ 9 h 634"/>
                  <a:gd name="T6" fmla="*/ 388 w 626"/>
                  <a:gd name="T7" fmla="*/ 0 h 634"/>
                  <a:gd name="T8" fmla="*/ 494 w 626"/>
                  <a:gd name="T9" fmla="*/ 9 h 634"/>
                  <a:gd name="T10" fmla="*/ 626 w 626"/>
                  <a:gd name="T11" fmla="*/ 1 h 6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6" h="634">
                    <a:moveTo>
                      <a:pt x="0" y="372"/>
                    </a:moveTo>
                    <a:cubicBezTo>
                      <a:pt x="18" y="319"/>
                      <a:pt x="69" y="0"/>
                      <a:pt x="106" y="43"/>
                    </a:cubicBezTo>
                    <a:cubicBezTo>
                      <a:pt x="143" y="86"/>
                      <a:pt x="176" y="633"/>
                      <a:pt x="223" y="631"/>
                    </a:cubicBezTo>
                    <a:cubicBezTo>
                      <a:pt x="270" y="629"/>
                      <a:pt x="343" y="31"/>
                      <a:pt x="388" y="31"/>
                    </a:cubicBezTo>
                    <a:cubicBezTo>
                      <a:pt x="433" y="31"/>
                      <a:pt x="454" y="628"/>
                      <a:pt x="494" y="631"/>
                    </a:cubicBezTo>
                    <a:cubicBezTo>
                      <a:pt x="534" y="634"/>
                      <a:pt x="598" y="170"/>
                      <a:pt x="626" y="49"/>
                    </a:cubicBezTo>
                  </a:path>
                </a:pathLst>
              </a:custGeom>
              <a:noFill/>
              <a:ln w="38100" cap="rnd" cmpd="sng">
                <a:solidFill>
                  <a:srgbClr val="D9030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5" name="Line 24"/>
              <p:cNvSpPr>
                <a:spLocks noChangeShapeType="1"/>
              </p:cNvSpPr>
              <p:nvPr/>
            </p:nvSpPr>
            <p:spPr bwMode="auto">
              <a:xfrm>
                <a:off x="2016" y="720"/>
                <a:ext cx="624" cy="336"/>
              </a:xfrm>
              <a:prstGeom prst="line">
                <a:avLst/>
              </a:prstGeom>
              <a:noFill/>
              <a:ln w="28575">
                <a:solidFill>
                  <a:srgbClr val="D9030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6" name="Line 25"/>
              <p:cNvSpPr>
                <a:spLocks noChangeShapeType="1"/>
              </p:cNvSpPr>
              <p:nvPr/>
            </p:nvSpPr>
            <p:spPr bwMode="auto">
              <a:xfrm>
                <a:off x="1536" y="528"/>
                <a:ext cx="384" cy="0"/>
              </a:xfrm>
              <a:prstGeom prst="line">
                <a:avLst/>
              </a:prstGeom>
              <a:noFill/>
              <a:ln w="19050"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7" name="Line 26"/>
              <p:cNvSpPr>
                <a:spLocks noChangeShapeType="1"/>
              </p:cNvSpPr>
              <p:nvPr/>
            </p:nvSpPr>
            <p:spPr bwMode="auto">
              <a:xfrm flipH="1">
                <a:off x="1536" y="636"/>
                <a:ext cx="384" cy="0"/>
              </a:xfrm>
              <a:prstGeom prst="line">
                <a:avLst/>
              </a:prstGeom>
              <a:noFill/>
              <a:ln w="19050"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8" name="Line 27"/>
              <p:cNvSpPr>
                <a:spLocks noChangeShapeType="1"/>
              </p:cNvSpPr>
              <p:nvPr/>
            </p:nvSpPr>
            <p:spPr bwMode="auto">
              <a:xfrm>
                <a:off x="2160" y="528"/>
                <a:ext cx="384" cy="0"/>
              </a:xfrm>
              <a:prstGeom prst="line">
                <a:avLst/>
              </a:prstGeom>
              <a:noFill/>
              <a:ln w="19050"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9" name="Line 28"/>
              <p:cNvSpPr>
                <a:spLocks noChangeShapeType="1"/>
              </p:cNvSpPr>
              <p:nvPr/>
            </p:nvSpPr>
            <p:spPr bwMode="auto">
              <a:xfrm flipH="1">
                <a:off x="2160" y="636"/>
                <a:ext cx="384" cy="0"/>
              </a:xfrm>
              <a:prstGeom prst="line">
                <a:avLst/>
              </a:prstGeom>
              <a:noFill/>
              <a:ln w="19050"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30" name="Line 29"/>
              <p:cNvSpPr>
                <a:spLocks noChangeShapeType="1"/>
              </p:cNvSpPr>
              <p:nvPr/>
            </p:nvSpPr>
            <p:spPr bwMode="auto">
              <a:xfrm>
                <a:off x="2736" y="624"/>
                <a:ext cx="384" cy="0"/>
              </a:xfrm>
              <a:prstGeom prst="line">
                <a:avLst/>
              </a:prstGeom>
              <a:noFill/>
              <a:ln w="19050"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54654" name="Rectangle 30"/>
          <p:cNvSpPr>
            <a:spLocks noChangeArrowheads="1"/>
          </p:cNvSpPr>
          <p:nvPr/>
        </p:nvSpPr>
        <p:spPr bwMode="auto">
          <a:xfrm>
            <a:off x="2063750" y="5957888"/>
            <a:ext cx="8135938"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t>按量子力学的观点，粒子可以穿过区域</a:t>
            </a:r>
            <a:r>
              <a:rPr lang="en-US" altLang="zh-CN">
                <a:ea typeface="Batang" panose="02030600000101010101" pitchFamily="18" charset="-127"/>
              </a:rPr>
              <a:t>Ⅱ</a:t>
            </a:r>
            <a:r>
              <a:rPr lang="zh-CN" altLang="en-US"/>
              <a:t>进入区域</a:t>
            </a:r>
            <a:r>
              <a:rPr lang="en-US" altLang="zh-CN">
                <a:ea typeface="Batang" panose="02030600000101010101" pitchFamily="18" charset="-127"/>
              </a:rPr>
              <a:t>Ⅲ</a:t>
            </a:r>
            <a:r>
              <a:rPr lang="en-US" altLang="zh-CN"/>
              <a:t> </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4632"/>
                                        </p:tgtEl>
                                        <p:attrNameLst>
                                          <p:attrName>style.visibility</p:attrName>
                                        </p:attrNameLst>
                                      </p:cBhvr>
                                      <p:to>
                                        <p:strVal val="visible"/>
                                      </p:to>
                                    </p:set>
                                    <p:animEffect transition="in" filter="wipe(left)">
                                      <p:cBhvr>
                                        <p:cTn id="7" dur="500"/>
                                        <p:tgtEl>
                                          <p:spTgt spid="1546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626"/>
                                        </p:tgtEl>
                                        <p:attrNameLst>
                                          <p:attrName>style.visibility</p:attrName>
                                        </p:attrNameLst>
                                      </p:cBhvr>
                                      <p:to>
                                        <p:strVal val="visible"/>
                                      </p:to>
                                    </p:set>
                                    <p:animEffect transition="in" filter="wipe(left)">
                                      <p:cBhvr>
                                        <p:cTn id="12" dur="500"/>
                                        <p:tgtEl>
                                          <p:spTgt spid="1546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4627"/>
                                        </p:tgtEl>
                                        <p:attrNameLst>
                                          <p:attrName>style.visibility</p:attrName>
                                        </p:attrNameLst>
                                      </p:cBhvr>
                                      <p:to>
                                        <p:strVal val="visible"/>
                                      </p:to>
                                    </p:set>
                                    <p:animEffect transition="in" filter="wipe(left)">
                                      <p:cBhvr>
                                        <p:cTn id="17" dur="500"/>
                                        <p:tgtEl>
                                          <p:spTgt spid="1546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4628"/>
                                        </p:tgtEl>
                                        <p:attrNameLst>
                                          <p:attrName>style.visibility</p:attrName>
                                        </p:attrNameLst>
                                      </p:cBhvr>
                                      <p:to>
                                        <p:strVal val="visible"/>
                                      </p:to>
                                    </p:set>
                                    <p:animEffect transition="in" filter="wipe(left)">
                                      <p:cBhvr>
                                        <p:cTn id="22" dur="500"/>
                                        <p:tgtEl>
                                          <p:spTgt spid="1546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4629"/>
                                        </p:tgtEl>
                                        <p:attrNameLst>
                                          <p:attrName>style.visibility</p:attrName>
                                        </p:attrNameLst>
                                      </p:cBhvr>
                                      <p:to>
                                        <p:strVal val="visible"/>
                                      </p:to>
                                    </p:set>
                                    <p:animEffect transition="in" filter="wipe(left)">
                                      <p:cBhvr>
                                        <p:cTn id="27" dur="500"/>
                                        <p:tgtEl>
                                          <p:spTgt spid="1546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4630"/>
                                        </p:tgtEl>
                                        <p:attrNameLst>
                                          <p:attrName>style.visibility</p:attrName>
                                        </p:attrNameLst>
                                      </p:cBhvr>
                                      <p:to>
                                        <p:strVal val="visible"/>
                                      </p:to>
                                    </p:set>
                                    <p:animEffect transition="in" filter="wipe(left)">
                                      <p:cBhvr>
                                        <p:cTn id="32" dur="500"/>
                                        <p:tgtEl>
                                          <p:spTgt spid="1546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4631"/>
                                        </p:tgtEl>
                                        <p:attrNameLst>
                                          <p:attrName>style.visibility</p:attrName>
                                        </p:attrNameLst>
                                      </p:cBhvr>
                                      <p:to>
                                        <p:strVal val="visible"/>
                                      </p:to>
                                    </p:set>
                                    <p:animEffect transition="in" filter="wipe(left)">
                                      <p:cBhvr>
                                        <p:cTn id="37" dur="500"/>
                                        <p:tgtEl>
                                          <p:spTgt spid="1546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4654">
                                            <p:txEl>
                                              <p:pRg st="0" end="0"/>
                                            </p:txEl>
                                          </p:spTgt>
                                        </p:tgtEl>
                                        <p:attrNameLst>
                                          <p:attrName>style.visibility</p:attrName>
                                        </p:attrNameLst>
                                      </p:cBhvr>
                                      <p:to>
                                        <p:strVal val="visible"/>
                                      </p:to>
                                    </p:set>
                                    <p:animEffect transition="in" filter="wipe(left)">
                                      <p:cBhvr>
                                        <p:cTn id="42" dur="500"/>
                                        <p:tgtEl>
                                          <p:spTgt spid="1546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utoUpdateAnimBg="0"/>
      <p:bldP spid="154627" grpId="0" autoUpdateAnimBg="0"/>
      <p:bldP spid="154629" grpId="0" autoUpdateAnimBg="0"/>
      <p:bldP spid="154630" grpId="0" autoUpdateAnimBg="0"/>
      <p:bldP spid="154631" grpId="0" autoUpdateAnimBg="0"/>
      <p:bldP spid="15465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1905000" y="630238"/>
            <a:ext cx="3581400"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20000"/>
              </a:lnSpc>
            </a:pPr>
            <a:r>
              <a:rPr lang="zh-CN" altLang="en-US"/>
              <a:t>定态薛定谔方程为</a:t>
            </a:r>
            <a:r>
              <a:rPr lang="en-US" altLang="zh-CN"/>
              <a:t>:</a:t>
            </a:r>
          </a:p>
        </p:txBody>
      </p:sp>
      <p:sp>
        <p:nvSpPr>
          <p:cNvPr id="155651" name="Text Box 3"/>
          <p:cNvSpPr txBox="1">
            <a:spLocks noChangeArrowheads="1"/>
          </p:cNvSpPr>
          <p:nvPr/>
        </p:nvSpPr>
        <p:spPr bwMode="auto">
          <a:xfrm>
            <a:off x="1981200" y="5278438"/>
            <a:ext cx="8305800"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t>    在区域</a:t>
            </a:r>
            <a:r>
              <a:rPr lang="en-US" altLang="zh-CN">
                <a:ea typeface="Batang" panose="02030600000101010101" pitchFamily="18" charset="-127"/>
              </a:rPr>
              <a:t>Ⅱ</a:t>
            </a:r>
            <a:r>
              <a:rPr lang="en-US" altLang="zh-CN"/>
              <a:t> </a:t>
            </a:r>
            <a:r>
              <a:rPr lang="zh-CN" altLang="en-US"/>
              <a:t>、 </a:t>
            </a:r>
            <a:r>
              <a:rPr lang="en-US" altLang="zh-CN">
                <a:ea typeface="Batang" panose="02030600000101010101" pitchFamily="18" charset="-127"/>
              </a:rPr>
              <a:t>Ⅲ</a:t>
            </a:r>
            <a:r>
              <a:rPr lang="zh-CN" altLang="en-US"/>
              <a:t>中</a:t>
            </a:r>
            <a:r>
              <a:rPr lang="en-US" altLang="zh-CN" i="1">
                <a:ea typeface="宋体" panose="02010600030101010101" pitchFamily="2" charset="-122"/>
                <a:cs typeface="Times New Roman" panose="02020603050405020304" pitchFamily="18" charset="0"/>
              </a:rPr>
              <a:t>Ψ</a:t>
            </a:r>
            <a:r>
              <a:rPr lang="en-US" altLang="zh-CN"/>
              <a:t>( </a:t>
            </a:r>
            <a:r>
              <a:rPr lang="en-US" altLang="zh-CN" i="1"/>
              <a:t>x </a:t>
            </a:r>
            <a:r>
              <a:rPr lang="en-US" altLang="zh-CN"/>
              <a:t>) </a:t>
            </a:r>
            <a:r>
              <a:rPr lang="zh-CN" altLang="en-US"/>
              <a:t>不为零，说明粒子可在区域</a:t>
            </a:r>
            <a:r>
              <a:rPr lang="en-US" altLang="zh-CN">
                <a:ea typeface="Batang" panose="02030600000101010101" pitchFamily="18" charset="-127"/>
              </a:rPr>
              <a:t>Ⅱ</a:t>
            </a:r>
            <a:r>
              <a:rPr lang="zh-CN" altLang="en-US"/>
              <a:t>中出现，并可穿过势垒达到区域</a:t>
            </a:r>
            <a:r>
              <a:rPr lang="en-US" altLang="zh-CN">
                <a:ea typeface="Batang" panose="02030600000101010101" pitchFamily="18" charset="-127"/>
              </a:rPr>
              <a:t>Ⅲ</a:t>
            </a:r>
            <a:r>
              <a:rPr lang="en-US" altLang="zh-CN"/>
              <a:t> </a:t>
            </a:r>
            <a:r>
              <a:rPr lang="zh-CN" altLang="en-US"/>
              <a:t>，这种现象称为</a:t>
            </a:r>
            <a:r>
              <a:rPr lang="zh-CN" altLang="en-US">
                <a:solidFill>
                  <a:srgbClr val="0000FF"/>
                </a:solidFill>
              </a:rPr>
              <a:t>隧道效应</a:t>
            </a:r>
            <a:r>
              <a:rPr lang="zh-CN" altLang="en-US"/>
              <a:t>。</a:t>
            </a:r>
          </a:p>
        </p:txBody>
      </p:sp>
      <p:sp>
        <p:nvSpPr>
          <p:cNvPr id="155652" name="Text Box 4"/>
          <p:cNvSpPr txBox="1">
            <a:spLocks noChangeArrowheads="1"/>
          </p:cNvSpPr>
          <p:nvPr/>
        </p:nvSpPr>
        <p:spPr bwMode="auto">
          <a:xfrm>
            <a:off x="2667000" y="3373438"/>
            <a:ext cx="141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其解：</a:t>
            </a:r>
          </a:p>
        </p:txBody>
      </p:sp>
      <p:graphicFrame>
        <p:nvGraphicFramePr>
          <p:cNvPr id="155653" name="Object 5"/>
          <p:cNvGraphicFramePr>
            <a:graphicFrameLocks noChangeAspect="1"/>
          </p:cNvGraphicFramePr>
          <p:nvPr/>
        </p:nvGraphicFramePr>
        <p:xfrm>
          <a:off x="7464425" y="2324100"/>
          <a:ext cx="2309813" cy="798513"/>
        </p:xfrm>
        <a:graphic>
          <a:graphicData uri="http://schemas.openxmlformats.org/presentationml/2006/ole">
            <mc:AlternateContent xmlns:mc="http://schemas.openxmlformats.org/markup-compatibility/2006">
              <mc:Choice xmlns:v="urn:schemas-microsoft-com:vml" Requires="v">
                <p:oleObj spid="_x0000_s52247" name="Equation" r:id="rId3" imgW="1167893" imgH="406224" progId="Equation.3">
                  <p:embed/>
                </p:oleObj>
              </mc:Choice>
              <mc:Fallback>
                <p:oleObj name="Equation" r:id="rId3" imgW="1167893" imgH="40622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4425" y="2324100"/>
                        <a:ext cx="2309813" cy="79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654" name="Object 6"/>
          <p:cNvGraphicFramePr>
            <a:graphicFrameLocks noChangeAspect="1"/>
          </p:cNvGraphicFramePr>
          <p:nvPr/>
        </p:nvGraphicFramePr>
        <p:xfrm>
          <a:off x="7824788" y="1243013"/>
          <a:ext cx="1423987" cy="779462"/>
        </p:xfrm>
        <a:graphic>
          <a:graphicData uri="http://schemas.openxmlformats.org/presentationml/2006/ole">
            <mc:AlternateContent xmlns:mc="http://schemas.openxmlformats.org/markup-compatibility/2006">
              <mc:Choice xmlns:v="urn:schemas-microsoft-com:vml" Requires="v">
                <p:oleObj spid="_x0000_s52248" name="Equation" r:id="rId5" imgW="736280" imgH="406224" progId="Equation.3">
                  <p:embed/>
                </p:oleObj>
              </mc:Choice>
              <mc:Fallback>
                <p:oleObj name="Equation" r:id="rId5" imgW="736280" imgH="40622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4788" y="1243013"/>
                        <a:ext cx="1423987"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5655" name="Group 7"/>
          <p:cNvGrpSpPr>
            <a:grpSpLocks/>
          </p:cNvGrpSpPr>
          <p:nvPr/>
        </p:nvGrpSpPr>
        <p:grpSpPr bwMode="auto">
          <a:xfrm>
            <a:off x="3856038" y="3968750"/>
            <a:ext cx="5592762" cy="571500"/>
            <a:chOff x="1469" y="2199"/>
            <a:chExt cx="3523" cy="360"/>
          </a:xfrm>
        </p:grpSpPr>
        <p:graphicFrame>
          <p:nvGraphicFramePr>
            <p:cNvPr id="52245" name="Object 8"/>
            <p:cNvGraphicFramePr>
              <a:graphicFrameLocks noChangeAspect="1"/>
            </p:cNvGraphicFramePr>
            <p:nvPr/>
          </p:nvGraphicFramePr>
          <p:xfrm>
            <a:off x="1469" y="2199"/>
            <a:ext cx="2534" cy="360"/>
          </p:xfrm>
          <a:graphic>
            <a:graphicData uri="http://schemas.openxmlformats.org/presentationml/2006/ole">
              <mc:AlternateContent xmlns:mc="http://schemas.openxmlformats.org/markup-compatibility/2006">
                <mc:Choice xmlns:v="urn:schemas-microsoft-com:vml" Requires="v">
                  <p:oleObj spid="_x0000_s52249" name="公式" r:id="rId7" imgW="1419278" imgH="209520" progId="Equation.3">
                    <p:embed/>
                  </p:oleObj>
                </mc:Choice>
                <mc:Fallback>
                  <p:oleObj name="公式" r:id="rId7" imgW="1419278" imgH="20952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9" y="2199"/>
                          <a:ext cx="2534"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46" name="Rectangle 9"/>
            <p:cNvSpPr>
              <a:spLocks noChangeArrowheads="1"/>
            </p:cNvSpPr>
            <p:nvPr/>
          </p:nvSpPr>
          <p:spPr bwMode="auto">
            <a:xfrm>
              <a:off x="3984" y="2256"/>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 </a:t>
              </a:r>
              <a:r>
                <a:rPr lang="en-US" altLang="zh-CN">
                  <a:ea typeface="Batang" panose="02030600000101010101" pitchFamily="18" charset="-127"/>
                </a:rPr>
                <a:t>Ⅱ</a:t>
              </a:r>
              <a:r>
                <a:rPr lang="zh-CN" altLang="en-US"/>
                <a:t>区）</a:t>
              </a:r>
            </a:p>
          </p:txBody>
        </p:sp>
      </p:grpSp>
      <p:grpSp>
        <p:nvGrpSpPr>
          <p:cNvPr id="155658" name="Group 10"/>
          <p:cNvGrpSpPr>
            <a:grpSpLocks/>
          </p:cNvGrpSpPr>
          <p:nvPr/>
        </p:nvGrpSpPr>
        <p:grpSpPr bwMode="auto">
          <a:xfrm>
            <a:off x="3792538" y="3259138"/>
            <a:ext cx="5437187" cy="604837"/>
            <a:chOff x="1495" y="1761"/>
            <a:chExt cx="3425" cy="381"/>
          </a:xfrm>
        </p:grpSpPr>
        <p:graphicFrame>
          <p:nvGraphicFramePr>
            <p:cNvPr id="52243" name="Object 11"/>
            <p:cNvGraphicFramePr>
              <a:graphicFrameLocks noChangeAspect="1"/>
            </p:cNvGraphicFramePr>
            <p:nvPr/>
          </p:nvGraphicFramePr>
          <p:xfrm>
            <a:off x="1495" y="1761"/>
            <a:ext cx="2531" cy="381"/>
          </p:xfrm>
          <a:graphic>
            <a:graphicData uri="http://schemas.openxmlformats.org/presentationml/2006/ole">
              <mc:AlternateContent xmlns:mc="http://schemas.openxmlformats.org/markup-compatibility/2006">
                <mc:Choice xmlns:v="urn:schemas-microsoft-com:vml" Requires="v">
                  <p:oleObj spid="_x0000_s52250" name="公式" r:id="rId9" imgW="1409824" imgH="209520" progId="Equation.3">
                    <p:embed/>
                  </p:oleObj>
                </mc:Choice>
                <mc:Fallback>
                  <p:oleObj name="公式" r:id="rId9" imgW="1409824" imgH="20952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5" y="1761"/>
                          <a:ext cx="2531"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44" name="Rectangle 12"/>
            <p:cNvSpPr>
              <a:spLocks noChangeArrowheads="1"/>
            </p:cNvSpPr>
            <p:nvPr/>
          </p:nvSpPr>
          <p:spPr bwMode="auto">
            <a:xfrm>
              <a:off x="4032" y="1824"/>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a:t>
              </a:r>
              <a:r>
                <a:rPr lang="en-US" altLang="zh-CN"/>
                <a:t>Ⅰ</a:t>
              </a:r>
              <a:r>
                <a:rPr lang="zh-CN" altLang="en-US"/>
                <a:t>区）</a:t>
              </a:r>
            </a:p>
          </p:txBody>
        </p:sp>
      </p:grpSp>
      <p:grpSp>
        <p:nvGrpSpPr>
          <p:cNvPr id="155661" name="Group 13"/>
          <p:cNvGrpSpPr>
            <a:grpSpLocks/>
          </p:cNvGrpSpPr>
          <p:nvPr/>
        </p:nvGrpSpPr>
        <p:grpSpPr bwMode="auto">
          <a:xfrm>
            <a:off x="4186238" y="4654550"/>
            <a:ext cx="5078412" cy="571500"/>
            <a:chOff x="1871" y="2727"/>
            <a:chExt cx="3073" cy="360"/>
          </a:xfrm>
        </p:grpSpPr>
        <p:graphicFrame>
          <p:nvGraphicFramePr>
            <p:cNvPr id="52241" name="Object 14"/>
            <p:cNvGraphicFramePr>
              <a:graphicFrameLocks noChangeAspect="1"/>
            </p:cNvGraphicFramePr>
            <p:nvPr/>
          </p:nvGraphicFramePr>
          <p:xfrm>
            <a:off x="1871" y="2727"/>
            <a:ext cx="1662" cy="360"/>
          </p:xfrm>
          <a:graphic>
            <a:graphicData uri="http://schemas.openxmlformats.org/presentationml/2006/ole">
              <mc:AlternateContent xmlns:mc="http://schemas.openxmlformats.org/markup-compatibility/2006">
                <mc:Choice xmlns:v="urn:schemas-microsoft-com:vml" Requires="v">
                  <p:oleObj spid="_x0000_s52251" name="公式" r:id="rId11" imgW="838223" imgH="209520" progId="Equation.3">
                    <p:embed/>
                  </p:oleObj>
                </mc:Choice>
                <mc:Fallback>
                  <p:oleObj name="公式" r:id="rId11" imgW="838223" imgH="20952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1" y="2727"/>
                          <a:ext cx="1662"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42" name="Rectangle 15"/>
            <p:cNvSpPr>
              <a:spLocks noChangeArrowheads="1"/>
            </p:cNvSpPr>
            <p:nvPr/>
          </p:nvSpPr>
          <p:spPr bwMode="auto">
            <a:xfrm>
              <a:off x="4032" y="2736"/>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 </a:t>
              </a:r>
              <a:r>
                <a:rPr lang="en-US" altLang="zh-CN">
                  <a:ea typeface="Batang" panose="02030600000101010101" pitchFamily="18" charset="-127"/>
                </a:rPr>
                <a:t>Ⅲ</a:t>
              </a:r>
              <a:r>
                <a:rPr lang="zh-CN" altLang="en-US"/>
                <a:t>区）</a:t>
              </a:r>
            </a:p>
          </p:txBody>
        </p:sp>
      </p:grpSp>
      <p:grpSp>
        <p:nvGrpSpPr>
          <p:cNvPr id="155664" name="Group 16"/>
          <p:cNvGrpSpPr>
            <a:grpSpLocks/>
          </p:cNvGrpSpPr>
          <p:nvPr/>
        </p:nvGrpSpPr>
        <p:grpSpPr bwMode="auto">
          <a:xfrm>
            <a:off x="2495550" y="2179638"/>
            <a:ext cx="4781550" cy="949325"/>
            <a:chOff x="636" y="962"/>
            <a:chExt cx="3012" cy="598"/>
          </a:xfrm>
        </p:grpSpPr>
        <p:graphicFrame>
          <p:nvGraphicFramePr>
            <p:cNvPr id="52239" name="Object 17"/>
            <p:cNvGraphicFramePr>
              <a:graphicFrameLocks noChangeAspect="1"/>
            </p:cNvGraphicFramePr>
            <p:nvPr/>
          </p:nvGraphicFramePr>
          <p:xfrm>
            <a:off x="636" y="962"/>
            <a:ext cx="1973" cy="598"/>
          </p:xfrm>
          <a:graphic>
            <a:graphicData uri="http://schemas.openxmlformats.org/presentationml/2006/ole">
              <mc:AlternateContent xmlns:mc="http://schemas.openxmlformats.org/markup-compatibility/2006">
                <mc:Choice xmlns:v="urn:schemas-microsoft-com:vml" Requires="v">
                  <p:oleObj spid="_x0000_s52252" name="Equation" r:id="rId13" imgW="1384300" imgH="419100" progId="Equation.3">
                    <p:embed/>
                  </p:oleObj>
                </mc:Choice>
                <mc:Fallback>
                  <p:oleObj name="Equation" r:id="rId13" imgW="1384300" imgH="41910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 y="962"/>
                          <a:ext cx="1973"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40" name="Rectangle 18"/>
            <p:cNvSpPr>
              <a:spLocks noChangeArrowheads="1"/>
            </p:cNvSpPr>
            <p:nvPr/>
          </p:nvSpPr>
          <p:spPr bwMode="auto">
            <a:xfrm>
              <a:off x="2640" y="1154"/>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 </a:t>
              </a:r>
              <a:r>
                <a:rPr lang="en-US" altLang="zh-CN">
                  <a:ea typeface="Batang" panose="02030600000101010101" pitchFamily="18" charset="-127"/>
                </a:rPr>
                <a:t>Ⅱ</a:t>
              </a:r>
              <a:r>
                <a:rPr lang="zh-CN" altLang="en-US"/>
                <a:t>区）</a:t>
              </a:r>
            </a:p>
          </p:txBody>
        </p:sp>
      </p:grpSp>
      <p:grpSp>
        <p:nvGrpSpPr>
          <p:cNvPr id="155667" name="Group 19"/>
          <p:cNvGrpSpPr>
            <a:grpSpLocks/>
          </p:cNvGrpSpPr>
          <p:nvPr/>
        </p:nvGrpSpPr>
        <p:grpSpPr bwMode="auto">
          <a:xfrm>
            <a:off x="2782888" y="1100138"/>
            <a:ext cx="4675187" cy="949325"/>
            <a:chOff x="693" y="338"/>
            <a:chExt cx="2945" cy="598"/>
          </a:xfrm>
        </p:grpSpPr>
        <p:graphicFrame>
          <p:nvGraphicFramePr>
            <p:cNvPr id="52237" name="Object 20"/>
            <p:cNvGraphicFramePr>
              <a:graphicFrameLocks noChangeAspect="1"/>
            </p:cNvGraphicFramePr>
            <p:nvPr/>
          </p:nvGraphicFramePr>
          <p:xfrm>
            <a:off x="693" y="338"/>
            <a:ext cx="1666" cy="598"/>
          </p:xfrm>
          <a:graphic>
            <a:graphicData uri="http://schemas.openxmlformats.org/presentationml/2006/ole">
              <mc:AlternateContent xmlns:mc="http://schemas.openxmlformats.org/markup-compatibility/2006">
                <mc:Choice xmlns:v="urn:schemas-microsoft-com:vml" Requires="v">
                  <p:oleObj spid="_x0000_s52253" name="Equation" r:id="rId15" imgW="1168400" imgH="419100" progId="Equation.3">
                    <p:embed/>
                  </p:oleObj>
                </mc:Choice>
                <mc:Fallback>
                  <p:oleObj name="Equation" r:id="rId15" imgW="1168400" imgH="4191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3" y="338"/>
                          <a:ext cx="1666"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8" name="Rectangle 21"/>
            <p:cNvSpPr>
              <a:spLocks noChangeArrowheads="1"/>
            </p:cNvSpPr>
            <p:nvPr/>
          </p:nvSpPr>
          <p:spPr bwMode="auto">
            <a:xfrm>
              <a:off x="2304" y="530"/>
              <a:ext cx="13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a:t>
              </a:r>
              <a:r>
                <a:rPr lang="en-US" altLang="zh-CN"/>
                <a:t>Ⅰ</a:t>
              </a:r>
              <a:r>
                <a:rPr lang="zh-CN" altLang="en-US"/>
                <a:t>、 </a:t>
              </a:r>
              <a:r>
                <a:rPr lang="en-US" altLang="zh-CN">
                  <a:ea typeface="Batang" panose="02030600000101010101" pitchFamily="18" charset="-127"/>
                </a:rPr>
                <a:t>Ⅲ</a:t>
              </a:r>
              <a:r>
                <a:rPr lang="zh-CN" altLang="en-US"/>
                <a:t>区）</a:t>
              </a:r>
            </a:p>
          </p:txBody>
        </p:sp>
      </p:grpSp>
      <p:sp>
        <p:nvSpPr>
          <p:cNvPr id="155670" name="Rectangle 22"/>
          <p:cNvSpPr>
            <a:spLocks noChangeArrowheads="1"/>
          </p:cNvSpPr>
          <p:nvPr/>
        </p:nvSpPr>
        <p:spPr bwMode="auto">
          <a:xfrm>
            <a:off x="2351088" y="6284913"/>
            <a:ext cx="712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kumimoji="0" lang="zh-CN" altLang="en-US">
                <a:solidFill>
                  <a:srgbClr val="0000FF"/>
                </a:solidFill>
                <a:latin typeface="楷体_GB2312" pitchFamily="49" charset="-122"/>
              </a:rPr>
              <a:t>隧道效应的本质</a:t>
            </a:r>
            <a:r>
              <a:rPr kumimoji="0" lang="zh-CN" altLang="en-US">
                <a:latin typeface="楷体_GB2312" pitchFamily="49" charset="-122"/>
              </a:rPr>
              <a:t>：来源于微观粒子的波粒二相性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Effect transition="in" filter="wipe(left)">
                                      <p:cBhvr>
                                        <p:cTn id="7" dur="500"/>
                                        <p:tgtEl>
                                          <p:spTgt spid="155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5667"/>
                                        </p:tgtEl>
                                        <p:attrNameLst>
                                          <p:attrName>style.visibility</p:attrName>
                                        </p:attrNameLst>
                                      </p:cBhvr>
                                      <p:to>
                                        <p:strVal val="visible"/>
                                      </p:to>
                                    </p:set>
                                    <p:animEffect transition="in" filter="wipe(left)">
                                      <p:cBhvr>
                                        <p:cTn id="12" dur="500"/>
                                        <p:tgtEl>
                                          <p:spTgt spid="1556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5654"/>
                                        </p:tgtEl>
                                        <p:attrNameLst>
                                          <p:attrName>style.visibility</p:attrName>
                                        </p:attrNameLst>
                                      </p:cBhvr>
                                      <p:to>
                                        <p:strVal val="visible"/>
                                      </p:to>
                                    </p:set>
                                    <p:animEffect transition="in" filter="wipe(left)">
                                      <p:cBhvr>
                                        <p:cTn id="17" dur="500"/>
                                        <p:tgtEl>
                                          <p:spTgt spid="1556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5664"/>
                                        </p:tgtEl>
                                        <p:attrNameLst>
                                          <p:attrName>style.visibility</p:attrName>
                                        </p:attrNameLst>
                                      </p:cBhvr>
                                      <p:to>
                                        <p:strVal val="visible"/>
                                      </p:to>
                                    </p:set>
                                    <p:animEffect transition="in" filter="wipe(left)">
                                      <p:cBhvr>
                                        <p:cTn id="22" dur="500"/>
                                        <p:tgtEl>
                                          <p:spTgt spid="1556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5653"/>
                                        </p:tgtEl>
                                        <p:attrNameLst>
                                          <p:attrName>style.visibility</p:attrName>
                                        </p:attrNameLst>
                                      </p:cBhvr>
                                      <p:to>
                                        <p:strVal val="visible"/>
                                      </p:to>
                                    </p:set>
                                    <p:animEffect transition="in" filter="wipe(left)">
                                      <p:cBhvr>
                                        <p:cTn id="27" dur="500"/>
                                        <p:tgtEl>
                                          <p:spTgt spid="1556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5652">
                                            <p:txEl>
                                              <p:pRg st="0" end="0"/>
                                            </p:txEl>
                                          </p:spTgt>
                                        </p:tgtEl>
                                        <p:attrNameLst>
                                          <p:attrName>style.visibility</p:attrName>
                                        </p:attrNameLst>
                                      </p:cBhvr>
                                      <p:to>
                                        <p:strVal val="visible"/>
                                      </p:to>
                                    </p:set>
                                    <p:animEffect transition="in" filter="wipe(left)">
                                      <p:cBhvr>
                                        <p:cTn id="32" dur="500"/>
                                        <p:tgtEl>
                                          <p:spTgt spid="15565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55658"/>
                                        </p:tgtEl>
                                        <p:attrNameLst>
                                          <p:attrName>style.visibility</p:attrName>
                                        </p:attrNameLst>
                                      </p:cBhvr>
                                      <p:to>
                                        <p:strVal val="visible"/>
                                      </p:to>
                                    </p:set>
                                    <p:animEffect transition="in" filter="wipe(left)">
                                      <p:cBhvr>
                                        <p:cTn id="37" dur="500"/>
                                        <p:tgtEl>
                                          <p:spTgt spid="1556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5655"/>
                                        </p:tgtEl>
                                        <p:attrNameLst>
                                          <p:attrName>style.visibility</p:attrName>
                                        </p:attrNameLst>
                                      </p:cBhvr>
                                      <p:to>
                                        <p:strVal val="visible"/>
                                      </p:to>
                                    </p:set>
                                    <p:animEffect transition="in" filter="wipe(left)">
                                      <p:cBhvr>
                                        <p:cTn id="42" dur="500"/>
                                        <p:tgtEl>
                                          <p:spTgt spid="1556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55661"/>
                                        </p:tgtEl>
                                        <p:attrNameLst>
                                          <p:attrName>style.visibility</p:attrName>
                                        </p:attrNameLst>
                                      </p:cBhvr>
                                      <p:to>
                                        <p:strVal val="visible"/>
                                      </p:to>
                                    </p:set>
                                    <p:animEffect transition="in" filter="wipe(left)">
                                      <p:cBhvr>
                                        <p:cTn id="47" dur="500"/>
                                        <p:tgtEl>
                                          <p:spTgt spid="15566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5651"/>
                                        </p:tgtEl>
                                        <p:attrNameLst>
                                          <p:attrName>style.visibility</p:attrName>
                                        </p:attrNameLst>
                                      </p:cBhvr>
                                      <p:to>
                                        <p:strVal val="visible"/>
                                      </p:to>
                                    </p:set>
                                    <p:animEffect transition="in" filter="wipe(left)">
                                      <p:cBhvr>
                                        <p:cTn id="52" dur="500"/>
                                        <p:tgtEl>
                                          <p:spTgt spid="1556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5670"/>
                                        </p:tgtEl>
                                        <p:attrNameLst>
                                          <p:attrName>style.visibility</p:attrName>
                                        </p:attrNameLst>
                                      </p:cBhvr>
                                      <p:to>
                                        <p:strVal val="visible"/>
                                      </p:to>
                                    </p:set>
                                    <p:animEffect transition="in" filter="blinds(horizontal)">
                                      <p:cBhvr>
                                        <p:cTn id="57" dur="500"/>
                                        <p:tgtEl>
                                          <p:spTgt spid="155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1" grpId="0" autoUpdateAnimBg="0"/>
      <p:bldP spid="155652" grpId="0" build="p" autoUpdateAnimBg="0"/>
      <p:bldP spid="15567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1992313" y="1171575"/>
            <a:ext cx="8208962" cy="297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pPr>
            <a:r>
              <a:rPr lang="zh-CN" altLang="en-US"/>
              <a:t>             </a:t>
            </a:r>
            <a:r>
              <a:rPr lang="en-US" altLang="zh-CN"/>
              <a:t>1981</a:t>
            </a:r>
            <a:r>
              <a:rPr lang="zh-CN" altLang="en-US"/>
              <a:t>年，</a:t>
            </a:r>
            <a:r>
              <a:rPr lang="en-US" altLang="zh-CN" i="1"/>
              <a:t>I B M </a:t>
            </a:r>
            <a:r>
              <a:rPr lang="zh-CN" altLang="en-US"/>
              <a:t>公司苏黎世实验室的两位科学家</a:t>
            </a:r>
            <a:r>
              <a:rPr lang="en-US" altLang="zh-CN"/>
              <a:t>G</a:t>
            </a:r>
            <a:r>
              <a:rPr lang="zh-CN" altLang="en-US"/>
              <a:t>．</a:t>
            </a:r>
            <a:r>
              <a:rPr lang="en-US" altLang="zh-CN"/>
              <a:t>Binnig</a:t>
            </a:r>
            <a:r>
              <a:rPr lang="zh-CN" altLang="en-US"/>
              <a:t>和</a:t>
            </a:r>
            <a:r>
              <a:rPr lang="en-US" altLang="zh-CN"/>
              <a:t>H</a:t>
            </a:r>
            <a:r>
              <a:rPr lang="zh-CN" altLang="en-US"/>
              <a:t>．</a:t>
            </a:r>
            <a:r>
              <a:rPr lang="en-US" altLang="zh-CN"/>
              <a:t>Rohrer </a:t>
            </a:r>
            <a:r>
              <a:rPr lang="zh-CN" altLang="en-US"/>
              <a:t>发明了扫描隧道显微镜。这种新型显微仪器的诞生，使人类能够实时地观测到原子在物质表面的排列状态和与表面电子行为有关的物理化学性质。为此两位科学家与电子显微镜的创制者</a:t>
            </a:r>
            <a:r>
              <a:rPr lang="en-US" altLang="zh-CN"/>
              <a:t>Rrska</a:t>
            </a:r>
            <a:r>
              <a:rPr lang="zh-CN" altLang="en-US"/>
              <a:t>教授一起荣获</a:t>
            </a:r>
            <a:r>
              <a:rPr lang="en-US" altLang="zh-CN"/>
              <a:t>1986</a:t>
            </a:r>
            <a:r>
              <a:rPr lang="zh-CN" altLang="en-US"/>
              <a:t>年诺贝尔物理奖。</a:t>
            </a:r>
          </a:p>
        </p:txBody>
      </p:sp>
      <p:sp>
        <p:nvSpPr>
          <p:cNvPr id="156675" name="Rectangle 3"/>
          <p:cNvSpPr>
            <a:spLocks noChangeArrowheads="1"/>
          </p:cNvSpPr>
          <p:nvPr/>
        </p:nvSpPr>
        <p:spPr bwMode="auto">
          <a:xfrm>
            <a:off x="3143250" y="595313"/>
            <a:ext cx="464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3200">
                <a:solidFill>
                  <a:srgbClr val="FF00FF"/>
                </a:solidFill>
                <a:effectLst>
                  <a:outerShdw blurRad="38100" dist="38100" dir="2700000" algn="tl">
                    <a:srgbClr val="C0C0C0"/>
                  </a:outerShdw>
                </a:effectLst>
              </a:rPr>
              <a:t>扫描隧道显微镜</a:t>
            </a:r>
            <a:r>
              <a:rPr lang="en-US" altLang="zh-CN" sz="3200">
                <a:solidFill>
                  <a:srgbClr val="FF00FF"/>
                </a:solidFill>
                <a:effectLst>
                  <a:outerShdw blurRad="38100" dist="38100" dir="2700000" algn="tl">
                    <a:srgbClr val="C0C0C0"/>
                  </a:outerShdw>
                </a:effectLst>
              </a:rPr>
              <a:t>( STM )</a:t>
            </a:r>
          </a:p>
        </p:txBody>
      </p:sp>
      <p:grpSp>
        <p:nvGrpSpPr>
          <p:cNvPr id="53252" name="Group 4"/>
          <p:cNvGrpSpPr>
            <a:grpSpLocks/>
          </p:cNvGrpSpPr>
          <p:nvPr/>
        </p:nvGrpSpPr>
        <p:grpSpPr bwMode="auto">
          <a:xfrm>
            <a:off x="1919288" y="3835400"/>
            <a:ext cx="7740650" cy="3049588"/>
            <a:chOff x="249" y="2160"/>
            <a:chExt cx="4876" cy="1921"/>
          </a:xfrm>
        </p:grpSpPr>
        <p:sp>
          <p:nvSpPr>
            <p:cNvPr id="53253" name="Rectangle 5"/>
            <p:cNvSpPr>
              <a:spLocks noChangeArrowheads="1"/>
            </p:cNvSpPr>
            <p:nvPr/>
          </p:nvSpPr>
          <p:spPr bwMode="auto">
            <a:xfrm>
              <a:off x="249" y="3748"/>
              <a:ext cx="2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恩斯特</a:t>
              </a:r>
              <a:r>
                <a:rPr lang="en-US" altLang="zh-CN"/>
                <a:t>.</a:t>
              </a:r>
              <a:r>
                <a:rPr lang="zh-CN" altLang="en-US"/>
                <a:t>鲁斯卡</a:t>
              </a:r>
              <a:r>
                <a:rPr lang="en-US" altLang="zh-CN"/>
                <a:t>(1906-1988) </a:t>
              </a:r>
            </a:p>
          </p:txBody>
        </p:sp>
        <p:sp>
          <p:nvSpPr>
            <p:cNvPr id="53254" name="Rectangle 6"/>
            <p:cNvSpPr>
              <a:spLocks noChangeArrowheads="1"/>
            </p:cNvSpPr>
            <p:nvPr/>
          </p:nvSpPr>
          <p:spPr bwMode="auto">
            <a:xfrm>
              <a:off x="2699" y="3748"/>
              <a:ext cx="7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罗雷尔 </a:t>
              </a:r>
            </a:p>
          </p:txBody>
        </p:sp>
        <p:sp>
          <p:nvSpPr>
            <p:cNvPr id="53255" name="Rectangle 7"/>
            <p:cNvSpPr>
              <a:spLocks noChangeArrowheads="1"/>
            </p:cNvSpPr>
            <p:nvPr/>
          </p:nvSpPr>
          <p:spPr bwMode="auto">
            <a:xfrm>
              <a:off x="4241" y="3793"/>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t>宾尼希</a:t>
              </a:r>
            </a:p>
          </p:txBody>
        </p:sp>
        <p:pic>
          <p:nvPicPr>
            <p:cNvPr id="53256" name="Picture 8" descr="W0200604083515462207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6" y="2251"/>
              <a:ext cx="1094" cy="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Picture 9" descr="W020060408351545844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 y="2341"/>
              <a:ext cx="975"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8" name="Picture 10" descr="W0200604083515461195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 y="2160"/>
              <a:ext cx="1111"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wipe(left)">
                                      <p:cBhvr>
                                        <p:cTn id="7" dur="500"/>
                                        <p:tgtEl>
                                          <p:spTgt spid="156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6674">
                                            <p:txEl>
                                              <p:pRg st="0" end="0"/>
                                            </p:txEl>
                                          </p:spTgt>
                                        </p:tgtEl>
                                        <p:attrNameLst>
                                          <p:attrName>style.visibility</p:attrName>
                                        </p:attrNameLst>
                                      </p:cBhvr>
                                      <p:to>
                                        <p:strVal val="visible"/>
                                      </p:to>
                                    </p:set>
                                    <p:animEffect transition="in" filter="wipe(left)">
                                      <p:cBhvr>
                                        <p:cTn id="12" dur="500"/>
                                        <p:tgtEl>
                                          <p:spTgt spid="1566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autoUpdateAnimBg="0"/>
      <p:bldP spid="15667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992313" y="757238"/>
            <a:ext cx="828040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STM</a:t>
            </a:r>
            <a:r>
              <a:rPr lang="zh-CN" altLang="en-US"/>
              <a:t>的工作原理是：</a:t>
            </a:r>
          </a:p>
          <a:p>
            <a:pPr eaLnBrk="1" hangingPunct="1"/>
            <a:r>
              <a:rPr lang="zh-CN" altLang="en-US"/>
              <a:t>         把极小的针尖和被研究的物质表面作为两个电极，当样品表面与针尖的距离非常小</a:t>
            </a:r>
            <a:r>
              <a:rPr lang="en-US" altLang="zh-CN"/>
              <a:t>(&lt;1nm)</a:t>
            </a:r>
            <a:r>
              <a:rPr lang="zh-CN" altLang="en-US"/>
              <a:t>时，在外电场作用下电子即会穿过两极间的绝缘层流向另一极，产生隧道电流，并通过反馈电路传递到计算机上表现出来。 </a:t>
            </a:r>
          </a:p>
        </p:txBody>
      </p:sp>
      <p:pic>
        <p:nvPicPr>
          <p:cNvPr id="54275" name="Picture 3" descr="stmy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3000375"/>
            <a:ext cx="511175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4"/>
          <p:cNvSpPr>
            <a:spLocks noChangeArrowheads="1"/>
          </p:cNvSpPr>
          <p:nvPr/>
        </p:nvSpPr>
        <p:spPr bwMode="auto">
          <a:xfrm>
            <a:off x="1524000" y="2366963"/>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57701" name="Group 5"/>
          <p:cNvGraphicFramePr>
            <a:graphicFrameLocks noGrp="1"/>
          </p:cNvGraphicFramePr>
          <p:nvPr/>
        </p:nvGraphicFramePr>
        <p:xfrm>
          <a:off x="3532188" y="2597150"/>
          <a:ext cx="5153026" cy="1600200"/>
        </p:xfrm>
        <a:graphic>
          <a:graphicData uri="http://schemas.openxmlformats.org/drawingml/2006/table">
            <a:tbl>
              <a:tblPr/>
              <a:tblGrid>
                <a:gridCol w="2555717">
                  <a:extLst>
                    <a:ext uri="{9D8B030D-6E8A-4147-A177-3AD203B41FA5}">
                      <a16:colId xmlns:a16="http://schemas.microsoft.com/office/drawing/2014/main" xmlns="" val="20000"/>
                    </a:ext>
                  </a:extLst>
                </a:gridCol>
                <a:gridCol w="208268">
                  <a:extLst>
                    <a:ext uri="{9D8B030D-6E8A-4147-A177-3AD203B41FA5}">
                      <a16:colId xmlns:a16="http://schemas.microsoft.com/office/drawing/2014/main" xmlns="" val="20001"/>
                    </a:ext>
                  </a:extLst>
                </a:gridCol>
                <a:gridCol w="2389041">
                  <a:extLst>
                    <a:ext uri="{9D8B030D-6E8A-4147-A177-3AD203B41FA5}">
                      <a16:colId xmlns:a16="http://schemas.microsoft.com/office/drawing/2014/main" xmlns="" val="20002"/>
                    </a:ext>
                  </a:extLst>
                </a:gridCol>
              </a:tblGrid>
              <a:tr h="16002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4" marR="91434" horzOverflow="overflow">
                    <a:lnL cap="flat">
                      <a:noFill/>
                    </a:lnL>
                    <a:lnR>
                      <a:noFill/>
                    </a:lnR>
                    <a:lnT cap="flat">
                      <a:noFill/>
                    </a:lnT>
                    <a:lnB cap="flat">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4" marR="91434" anchor="ctr" horzOverflow="overflow">
                    <a:lnL>
                      <a:noFill/>
                    </a:lnL>
                    <a:lnR>
                      <a:noFill/>
                    </a:lnR>
                    <a:lnT cap="flat">
                      <a:noFill/>
                    </a:lnT>
                    <a:lnB cap="flat">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34" marR="91434"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54281" name="Rectangle 13"/>
          <p:cNvSpPr>
            <a:spLocks noChangeArrowheads="1"/>
          </p:cNvSpPr>
          <p:nvPr/>
        </p:nvSpPr>
        <p:spPr bwMode="auto">
          <a:xfrm>
            <a:off x="5775325" y="4194175"/>
            <a:ext cx="64611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b="0">
              <a:ea typeface="宋体" panose="02010600030101010101" pitchFamily="2" charset="-122"/>
            </a:endParaRPr>
          </a:p>
          <a:p>
            <a:r>
              <a:rPr lang="zh-CN" altLang="en-US" sz="1200" b="0">
                <a:ea typeface="宋体" panose="02010600030101010101" pitchFamily="2" charset="-122"/>
              </a:rPr>
              <a:t>　　　</a:t>
            </a:r>
            <a:endParaRPr lang="zh-CN" altLang="en-US" b="0">
              <a:ea typeface="宋体" panose="02010600030101010101" pitchFamily="2" charset="-122"/>
            </a:endParaRPr>
          </a:p>
        </p:txBody>
      </p:sp>
      <p:graphicFrame>
        <p:nvGraphicFramePr>
          <p:cNvPr id="157710" name="Group 14"/>
          <p:cNvGraphicFramePr>
            <a:graphicFrameLocks noGrp="1"/>
          </p:cNvGraphicFramePr>
          <p:nvPr/>
        </p:nvGraphicFramePr>
        <p:xfrm>
          <a:off x="3541713" y="2606675"/>
          <a:ext cx="2546350" cy="1965876"/>
        </p:xfrm>
        <a:graphic>
          <a:graphicData uri="http://schemas.openxmlformats.org/drawingml/2006/table">
            <a:tbl>
              <a:tblPr/>
              <a:tblGrid>
                <a:gridCol w="2546350">
                  <a:extLst>
                    <a:ext uri="{9D8B030D-6E8A-4147-A177-3AD203B41FA5}">
                      <a16:colId xmlns:a16="http://schemas.microsoft.com/office/drawing/2014/main" xmlns="" val="20000"/>
                    </a:ext>
                  </a:extLst>
                </a:gridCol>
              </a:tblGrid>
              <a:tr h="19653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99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marT="45678" marB="45678"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pic>
        <p:nvPicPr>
          <p:cNvPr id="54284" name="Picture 20" descr="g7cj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25" y="2784475"/>
            <a:ext cx="20288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5" name="Picture 21" descr="gyzb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6225" y="4872038"/>
            <a:ext cx="20288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2133600" y="790575"/>
            <a:ext cx="81534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       纳米科学技术的研究工具是</a:t>
            </a:r>
            <a:r>
              <a:rPr lang="zh-CN" altLang="en-US">
                <a:solidFill>
                  <a:srgbClr val="0000FF"/>
                </a:solidFill>
              </a:rPr>
              <a:t>扫描隧道显微镜</a:t>
            </a:r>
            <a:r>
              <a:rPr lang="zh-CN" altLang="en-US"/>
              <a:t>，它是一种新型的表面分析工具，能够操纵原子。扫描隧道显微镜，</a:t>
            </a:r>
            <a:r>
              <a:rPr lang="zh-CN" altLang="en-US">
                <a:solidFill>
                  <a:srgbClr val="0000FF"/>
                </a:solidFill>
              </a:rPr>
              <a:t>实际上就是一个由电子计算机操纵控制的长探针</a:t>
            </a:r>
            <a:r>
              <a:rPr lang="zh-CN" altLang="en-US"/>
              <a:t>，它的一头变得越来越细，细到尖端就只有几个原子的厚度了。利用探针和材料平面间的作用，科学家们可以用</a:t>
            </a:r>
            <a:r>
              <a:rPr lang="en-US" altLang="zh-CN"/>
              <a:t>STM</a:t>
            </a:r>
            <a:r>
              <a:rPr lang="zh-CN" altLang="en-US"/>
              <a:t>调度材料平面上的原子，而且通过调节电流的大小，可逐个地把原子吸起来并放置到其他地方。    </a:t>
            </a:r>
          </a:p>
        </p:txBody>
      </p:sp>
      <p:grpSp>
        <p:nvGrpSpPr>
          <p:cNvPr id="55299" name="Group 3"/>
          <p:cNvGrpSpPr>
            <a:grpSpLocks/>
          </p:cNvGrpSpPr>
          <p:nvPr/>
        </p:nvGrpSpPr>
        <p:grpSpPr bwMode="auto">
          <a:xfrm>
            <a:off x="2301875" y="3095625"/>
            <a:ext cx="7589838" cy="1646238"/>
            <a:chOff x="0" y="0"/>
            <a:chExt cx="4781" cy="1037"/>
          </a:xfrm>
        </p:grpSpPr>
        <p:sp>
          <p:nvSpPr>
            <p:cNvPr id="55304" name="Rectangle 4"/>
            <p:cNvSpPr>
              <a:spLocks noChangeArrowheads="1"/>
            </p:cNvSpPr>
            <p:nvPr/>
          </p:nvSpPr>
          <p:spPr bwMode="auto">
            <a:xfrm>
              <a:off x="0" y="0"/>
              <a:ext cx="47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305" name="Rectangle 5"/>
            <p:cNvSpPr>
              <a:spLocks noChangeArrowheads="1"/>
            </p:cNvSpPr>
            <p:nvPr/>
          </p:nvSpPr>
          <p:spPr bwMode="auto">
            <a:xfrm>
              <a:off x="0" y="0"/>
              <a:ext cx="4781" cy="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900" b="0">
                  <a:solidFill>
                    <a:srgbClr val="000080"/>
                  </a:solidFill>
                  <a:ea typeface="宋体" panose="02010600030101010101" pitchFamily="2" charset="-122"/>
                  <a:hlinkClick r:id="rId2"/>
                </a:rPr>
                <a:t>  </a:t>
              </a:r>
              <a:r>
                <a:rPr lang="zh-CN" altLang="en-US" sz="9300" b="0">
                  <a:solidFill>
                    <a:srgbClr val="000080"/>
                  </a:solidFill>
                  <a:ea typeface="宋体" panose="02010600030101010101" pitchFamily="2" charset="-122"/>
                </a:rPr>
                <a:t> </a:t>
              </a:r>
              <a:r>
                <a:rPr lang="zh-CN" altLang="en-US" sz="900" b="0">
                  <a:solidFill>
                    <a:srgbClr val="000080"/>
                  </a:solidFill>
                  <a:ea typeface="宋体" panose="02010600030101010101" pitchFamily="2" charset="-122"/>
                </a:rPr>
                <a:t>                                 </a:t>
              </a:r>
              <a:r>
                <a:rPr lang="zh-CN" altLang="en-US" sz="900" b="0">
                  <a:ea typeface="宋体" panose="02010600030101010101" pitchFamily="2" charset="-122"/>
                </a:rPr>
                <a:t> </a:t>
              </a:r>
              <a:endParaRPr lang="zh-CN" altLang="en-US" sz="900" b="0">
                <a:solidFill>
                  <a:srgbClr val="000080"/>
                </a:solidFill>
                <a:ea typeface="宋体" panose="02010600030101010101" pitchFamily="2" charset="-122"/>
              </a:endParaRPr>
            </a:p>
            <a:p>
              <a:endParaRPr lang="zh-CN" altLang="en-US" sz="900" b="0">
                <a:solidFill>
                  <a:srgbClr val="000080"/>
                </a:solidFill>
                <a:ea typeface="宋体" panose="02010600030101010101" pitchFamily="2" charset="-122"/>
              </a:endParaRPr>
            </a:p>
          </p:txBody>
        </p:sp>
      </p:grpSp>
      <p:pic>
        <p:nvPicPr>
          <p:cNvPr id="158726" name="Picture 6" descr="068">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3484563"/>
            <a:ext cx="19145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7" name="Picture 7" descr="07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8525" y="3557588"/>
            <a:ext cx="2971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8" descr="STM08">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338" y="3629025"/>
            <a:ext cx="1916112"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Rectangle 9"/>
          <p:cNvSpPr>
            <a:spLocks noChangeArrowheads="1"/>
          </p:cNvSpPr>
          <p:nvPr/>
        </p:nvSpPr>
        <p:spPr bwMode="auto">
          <a:xfrm>
            <a:off x="6167438" y="3700463"/>
            <a:ext cx="719137"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1800"/>
              <a:t>利用</a:t>
            </a:r>
            <a:r>
              <a:rPr lang="en-US" altLang="zh-CN" sz="1800"/>
              <a:t>STM</a:t>
            </a:r>
            <a:r>
              <a:rPr lang="zh-CN" altLang="en-US" sz="1800"/>
              <a:t>把一氧化碳分子竖立在铂表面上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22">
                                            <p:txEl>
                                              <p:pRg st="0" end="0"/>
                                            </p:txEl>
                                          </p:spTgt>
                                        </p:tgtEl>
                                        <p:attrNameLst>
                                          <p:attrName>style.visibility</p:attrName>
                                        </p:attrNameLst>
                                      </p:cBhvr>
                                      <p:to>
                                        <p:strVal val="visible"/>
                                      </p:to>
                                    </p:set>
                                    <p:animEffect transition="in" filter="wipe(left)">
                                      <p:cBhvr>
                                        <p:cTn id="7" dur="500"/>
                                        <p:tgtEl>
                                          <p:spTgt spid="1587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8726"/>
                                        </p:tgtEl>
                                        <p:attrNameLst>
                                          <p:attrName>style.visibility</p:attrName>
                                        </p:attrNameLst>
                                      </p:cBhvr>
                                      <p:to>
                                        <p:strVal val="visible"/>
                                      </p:to>
                                    </p:set>
                                    <p:animEffect transition="in" filter="wipe(left)">
                                      <p:cBhvr>
                                        <p:cTn id="12" dur="500"/>
                                        <p:tgtEl>
                                          <p:spTgt spid="1587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8727"/>
                                        </p:tgtEl>
                                        <p:attrNameLst>
                                          <p:attrName>style.visibility</p:attrName>
                                        </p:attrNameLst>
                                      </p:cBhvr>
                                      <p:to>
                                        <p:strVal val="visible"/>
                                      </p:to>
                                    </p:set>
                                    <p:animEffect transition="in" filter="wipe(left)">
                                      <p:cBhvr>
                                        <p:cTn id="17" dur="500"/>
                                        <p:tgtEl>
                                          <p:spTgt spid="158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2057400" y="836613"/>
            <a:ext cx="2438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rPr>
              <a:t>波函数：</a:t>
            </a:r>
          </a:p>
        </p:txBody>
      </p:sp>
      <p:graphicFrame>
        <p:nvGraphicFramePr>
          <p:cNvPr id="159747" name="Object 3"/>
          <p:cNvGraphicFramePr>
            <a:graphicFrameLocks noChangeAspect="1"/>
          </p:cNvGraphicFramePr>
          <p:nvPr/>
        </p:nvGraphicFramePr>
        <p:xfrm>
          <a:off x="2208213" y="3140075"/>
          <a:ext cx="4267200" cy="971550"/>
        </p:xfrm>
        <a:graphic>
          <a:graphicData uri="http://schemas.openxmlformats.org/presentationml/2006/ole">
            <mc:AlternateContent xmlns:mc="http://schemas.openxmlformats.org/markup-compatibility/2006">
              <mc:Choice xmlns:v="urn:schemas-microsoft-com:vml" Requires="v">
                <p:oleObj spid="_x0000_s56340" name="公式" r:id="rId3" imgW="1914432" imgH="428760" progId="Equation.3">
                  <p:embed/>
                </p:oleObj>
              </mc:Choice>
              <mc:Fallback>
                <p:oleObj name="公式" r:id="rId3" imgW="1914432" imgH="4287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3" y="3140075"/>
                        <a:ext cx="4267200" cy="971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48" name="Object 4"/>
          <p:cNvGraphicFramePr>
            <a:graphicFrameLocks noChangeAspect="1"/>
          </p:cNvGraphicFramePr>
          <p:nvPr/>
        </p:nvGraphicFramePr>
        <p:xfrm>
          <a:off x="2252663" y="1341438"/>
          <a:ext cx="6608762" cy="457200"/>
        </p:xfrm>
        <a:graphic>
          <a:graphicData uri="http://schemas.openxmlformats.org/presentationml/2006/ole">
            <mc:AlternateContent xmlns:mc="http://schemas.openxmlformats.org/markup-compatibility/2006">
              <mc:Choice xmlns:v="urn:schemas-microsoft-com:vml" Requires="v">
                <p:oleObj spid="_x0000_s56341" name="公式" r:id="rId5" imgW="3060700" imgH="228600" progId="Equation.3">
                  <p:embed/>
                </p:oleObj>
              </mc:Choice>
              <mc:Fallback>
                <p:oleObj name="公式" r:id="rId5" imgW="30607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2663" y="1341438"/>
                        <a:ext cx="6608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59749" name="Group 5"/>
          <p:cNvGrpSpPr>
            <a:grpSpLocks/>
          </p:cNvGrpSpPr>
          <p:nvPr/>
        </p:nvGrpSpPr>
        <p:grpSpPr bwMode="auto">
          <a:xfrm>
            <a:off x="2208213" y="1844675"/>
            <a:ext cx="7315200" cy="1274763"/>
            <a:chOff x="144" y="864"/>
            <a:chExt cx="5664" cy="803"/>
          </a:xfrm>
        </p:grpSpPr>
        <p:sp>
          <p:nvSpPr>
            <p:cNvPr id="56338" name="Text Box 6"/>
            <p:cNvSpPr txBox="1">
              <a:spLocks noChangeArrowheads="1"/>
            </p:cNvSpPr>
            <p:nvPr/>
          </p:nvSpPr>
          <p:spPr bwMode="auto">
            <a:xfrm>
              <a:off x="144" y="864"/>
              <a:ext cx="5664" cy="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rgbClr val="0000FF"/>
                  </a:solidFill>
                </a:rPr>
                <a:t>2</a:t>
              </a:r>
              <a:r>
                <a:rPr lang="zh-CN" altLang="en-US">
                  <a:solidFill>
                    <a:srgbClr val="0000FF"/>
                  </a:solidFill>
                </a:rPr>
                <a:t>、波函数的物理意义：      </a:t>
              </a:r>
            </a:p>
            <a:p>
              <a:pPr eaLnBrk="1" hangingPunct="1">
                <a:lnSpc>
                  <a:spcPct val="60000"/>
                </a:lnSpc>
                <a:spcBef>
                  <a:spcPct val="50000"/>
                </a:spcBef>
              </a:pPr>
              <a:r>
                <a:rPr lang="zh-CN" altLang="en-US">
                  <a:solidFill>
                    <a:srgbClr val="0000FF"/>
                  </a:solidFill>
                </a:rPr>
                <a:t>                表示</a:t>
              </a:r>
              <a:r>
                <a:rPr lang="en-US" altLang="zh-CN">
                  <a:solidFill>
                    <a:srgbClr val="0000FF"/>
                  </a:solidFill>
                </a:rPr>
                <a:t>t </a:t>
              </a:r>
              <a:r>
                <a:rPr lang="zh-CN" altLang="en-US">
                  <a:solidFill>
                    <a:srgbClr val="0000FF"/>
                  </a:solidFill>
                </a:rPr>
                <a:t>时刻，粒子在空间</a:t>
              </a:r>
              <a:r>
                <a:rPr lang="en-US" altLang="zh-CN" i="1">
                  <a:solidFill>
                    <a:srgbClr val="0000FF"/>
                  </a:solidFill>
                </a:rPr>
                <a:t>x</a:t>
              </a:r>
              <a:r>
                <a:rPr lang="en-US" altLang="zh-CN">
                  <a:solidFill>
                    <a:srgbClr val="0000FF"/>
                  </a:solidFill>
                </a:rPr>
                <a:t> </a:t>
              </a:r>
              <a:r>
                <a:rPr lang="zh-CN" altLang="en-US">
                  <a:solidFill>
                    <a:srgbClr val="0000FF"/>
                  </a:solidFill>
                </a:rPr>
                <a:t>处的单位体积</a:t>
              </a:r>
            </a:p>
            <a:p>
              <a:pPr eaLnBrk="1" hangingPunct="1">
                <a:lnSpc>
                  <a:spcPct val="60000"/>
                </a:lnSpc>
                <a:spcBef>
                  <a:spcPct val="50000"/>
                </a:spcBef>
              </a:pPr>
              <a:r>
                <a:rPr lang="zh-CN" altLang="en-US">
                  <a:solidFill>
                    <a:srgbClr val="0000FF"/>
                  </a:solidFill>
                </a:rPr>
                <a:t>        内出现的概率。</a:t>
              </a:r>
            </a:p>
          </p:txBody>
        </p:sp>
        <p:graphicFrame>
          <p:nvGraphicFramePr>
            <p:cNvPr id="56339" name="Object 7"/>
            <p:cNvGraphicFramePr>
              <a:graphicFrameLocks noChangeAspect="1"/>
            </p:cNvGraphicFramePr>
            <p:nvPr/>
          </p:nvGraphicFramePr>
          <p:xfrm>
            <a:off x="575" y="1111"/>
            <a:ext cx="433" cy="321"/>
          </p:xfrm>
          <a:graphic>
            <a:graphicData uri="http://schemas.openxmlformats.org/presentationml/2006/ole">
              <mc:AlternateContent xmlns:mc="http://schemas.openxmlformats.org/markup-compatibility/2006">
                <mc:Choice xmlns:v="urn:schemas-microsoft-com:vml" Requires="v">
                  <p:oleObj spid="_x0000_s56342" name="公式" r:id="rId7" imgW="266353" imgH="266353" progId="Equation.3">
                    <p:embed/>
                  </p:oleObj>
                </mc:Choice>
                <mc:Fallback>
                  <p:oleObj name="公式" r:id="rId7" imgW="266353" imgH="266353"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 y="1111"/>
                          <a:ext cx="433"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9752" name="Object 8"/>
          <p:cNvGraphicFramePr>
            <a:graphicFrameLocks noChangeAspect="1"/>
          </p:cNvGraphicFramePr>
          <p:nvPr/>
        </p:nvGraphicFramePr>
        <p:xfrm>
          <a:off x="2208213" y="4076700"/>
          <a:ext cx="5105400" cy="628650"/>
        </p:xfrm>
        <a:graphic>
          <a:graphicData uri="http://schemas.openxmlformats.org/presentationml/2006/ole">
            <mc:AlternateContent xmlns:mc="http://schemas.openxmlformats.org/markup-compatibility/2006">
              <mc:Choice xmlns:v="urn:schemas-microsoft-com:vml" Requires="v">
                <p:oleObj spid="_x0000_s56343" name="公式" r:id="rId9" imgW="2152689" imgH="276210" progId="Equation.3">
                  <p:embed/>
                </p:oleObj>
              </mc:Choice>
              <mc:Fallback>
                <p:oleObj name="公式" r:id="rId9" imgW="2152689" imgH="27621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213" y="4076700"/>
                        <a:ext cx="5105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53" name="Text Box 9"/>
          <p:cNvSpPr txBox="1">
            <a:spLocks noChangeArrowheads="1"/>
          </p:cNvSpPr>
          <p:nvPr/>
        </p:nvSpPr>
        <p:spPr bwMode="auto">
          <a:xfrm>
            <a:off x="4822825" y="28575"/>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3200" u="sng" dirty="0">
                <a:solidFill>
                  <a:srgbClr val="FF33CC"/>
                </a:solidFill>
                <a:effectLst>
                  <a:outerShdw blurRad="38100" dist="38100" dir="2700000" algn="tl">
                    <a:srgbClr val="C0C0C0"/>
                  </a:outerShdw>
                </a:effectLst>
              </a:rPr>
              <a:t>小       结</a:t>
            </a:r>
          </a:p>
        </p:txBody>
      </p:sp>
      <p:sp>
        <p:nvSpPr>
          <p:cNvPr id="159755" name="Rectangle 11"/>
          <p:cNvSpPr>
            <a:spLocks noChangeArrowheads="1"/>
          </p:cNvSpPr>
          <p:nvPr/>
        </p:nvSpPr>
        <p:spPr bwMode="auto">
          <a:xfrm>
            <a:off x="2163763" y="4972050"/>
            <a:ext cx="25034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en-US" altLang="zh-CN"/>
              <a:t>5</a:t>
            </a:r>
            <a:r>
              <a:rPr kumimoji="0" lang="zh-CN" altLang="en-US"/>
              <a:t>、不确定关系：</a:t>
            </a:r>
          </a:p>
        </p:txBody>
      </p:sp>
      <p:sp>
        <p:nvSpPr>
          <p:cNvPr id="159756" name="Rectangle 12"/>
          <p:cNvSpPr>
            <a:spLocks noChangeArrowheads="1"/>
          </p:cNvSpPr>
          <p:nvPr/>
        </p:nvSpPr>
        <p:spPr bwMode="auto">
          <a:xfrm>
            <a:off x="7040563" y="4819650"/>
            <a:ext cx="3278187"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kumimoji="0" lang="zh-CN" altLang="en-US">
                <a:solidFill>
                  <a:srgbClr val="0000FF"/>
                </a:solidFill>
              </a:rPr>
              <a:t>微观粒子的位置和动量</a:t>
            </a:r>
          </a:p>
          <a:p>
            <a:r>
              <a:rPr kumimoji="0" lang="zh-CN" altLang="en-US">
                <a:solidFill>
                  <a:srgbClr val="0000FF"/>
                </a:solidFill>
              </a:rPr>
              <a:t>不能同时准确地测定。</a:t>
            </a:r>
          </a:p>
        </p:txBody>
      </p:sp>
      <p:grpSp>
        <p:nvGrpSpPr>
          <p:cNvPr id="159757" name="Group 13"/>
          <p:cNvGrpSpPr>
            <a:grpSpLocks/>
          </p:cNvGrpSpPr>
          <p:nvPr/>
        </p:nvGrpSpPr>
        <p:grpSpPr bwMode="auto">
          <a:xfrm>
            <a:off x="4549775" y="4724400"/>
            <a:ext cx="2374900" cy="935038"/>
            <a:chOff x="1565" y="1344"/>
            <a:chExt cx="1496" cy="589"/>
          </a:xfrm>
        </p:grpSpPr>
        <p:grpSp>
          <p:nvGrpSpPr>
            <p:cNvPr id="56332" name="Group 32"/>
            <p:cNvGrpSpPr>
              <a:grpSpLocks/>
            </p:cNvGrpSpPr>
            <p:nvPr/>
          </p:nvGrpSpPr>
          <p:grpSpPr bwMode="auto">
            <a:xfrm>
              <a:off x="1565" y="1389"/>
              <a:ext cx="1496" cy="544"/>
              <a:chOff x="1450" y="7"/>
              <a:chExt cx="3039" cy="401"/>
            </a:xfrm>
          </p:grpSpPr>
          <p:sp>
            <p:nvSpPr>
              <p:cNvPr id="56334"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35"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36"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337"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56333" name="Object 19"/>
            <p:cNvGraphicFramePr>
              <a:graphicFrameLocks noChangeAspect="1"/>
            </p:cNvGraphicFramePr>
            <p:nvPr/>
          </p:nvGraphicFramePr>
          <p:xfrm>
            <a:off x="1565" y="1344"/>
            <a:ext cx="1410" cy="573"/>
          </p:xfrm>
          <a:graphic>
            <a:graphicData uri="http://schemas.openxmlformats.org/presentationml/2006/ole">
              <mc:AlternateContent xmlns:mc="http://schemas.openxmlformats.org/markup-compatibility/2006">
                <mc:Choice xmlns:v="urn:schemas-microsoft-com:vml" Requires="v">
                  <p:oleObj spid="_x0000_s56344" name="Equation" r:id="rId11" imgW="812447" imgH="406224" progId="Equation.3">
                    <p:embed/>
                  </p:oleObj>
                </mc:Choice>
                <mc:Fallback>
                  <p:oleObj name="Equation" r:id="rId11" imgW="812447" imgH="406224"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5" y="1344"/>
                          <a:ext cx="1410" cy="57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6331" name="Text Box 20"/>
          <p:cNvSpPr txBox="1">
            <a:spLocks noChangeArrowheads="1"/>
          </p:cNvSpPr>
          <p:nvPr/>
        </p:nvSpPr>
        <p:spPr bwMode="auto">
          <a:xfrm>
            <a:off x="4065588" y="614045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latin typeface="楷体_GB2312" pitchFamily="49" charset="-122"/>
              </a:rPr>
              <a:t>作业：</a:t>
            </a:r>
            <a:r>
              <a:rPr lang="en-US" altLang="zh-CN">
                <a:solidFill>
                  <a:srgbClr val="FF0000"/>
                </a:solidFill>
                <a:latin typeface="楷体_GB2312" pitchFamily="49" charset="-122"/>
              </a:rPr>
              <a:t>16-19</a:t>
            </a:r>
            <a:r>
              <a:rPr lang="zh-CN" altLang="en-US">
                <a:solidFill>
                  <a:srgbClr val="FF0000"/>
                </a:solidFill>
                <a:latin typeface="楷体_GB2312" pitchFamily="49" charset="-122"/>
              </a:rPr>
              <a:t>，</a:t>
            </a:r>
            <a:r>
              <a:rPr lang="en-US" altLang="zh-CN">
                <a:solidFill>
                  <a:srgbClr val="FF0000"/>
                </a:solidFill>
                <a:latin typeface="楷体_GB2312" pitchFamily="49" charset="-122"/>
              </a:rPr>
              <a:t>21</a:t>
            </a:r>
            <a:r>
              <a:rPr lang="zh-CN" altLang="en-US">
                <a:solidFill>
                  <a:srgbClr val="FF0000"/>
                </a:solidFill>
                <a:latin typeface="楷体_GB2312" pitchFamily="49" charset="-122"/>
              </a:rPr>
              <a:t>，</a:t>
            </a:r>
            <a:r>
              <a:rPr lang="en-US" altLang="zh-CN">
                <a:solidFill>
                  <a:srgbClr val="FF0000"/>
                </a:solidFill>
                <a:latin typeface="楷体_GB2312" pitchFamily="49" charset="-122"/>
              </a:rPr>
              <a:t>22</a:t>
            </a:r>
            <a:r>
              <a:rPr lang="zh-CN" altLang="en-US">
                <a:solidFill>
                  <a:srgbClr val="FF0000"/>
                </a:solidFill>
                <a:latin typeface="楷体_GB2312" pitchFamily="49" charset="-122"/>
              </a:rPr>
              <a:t>，</a:t>
            </a:r>
            <a:endParaRPr lang="en-US" altLang="zh-CN">
              <a:solidFill>
                <a:srgbClr val="FF0000"/>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9753"/>
                                        </p:tgtEl>
                                        <p:attrNameLst>
                                          <p:attrName>style.visibility</p:attrName>
                                        </p:attrNameLst>
                                      </p:cBhvr>
                                      <p:to>
                                        <p:strVal val="visible"/>
                                      </p:to>
                                    </p:set>
                                    <p:animEffect transition="in" filter="wipe(up)">
                                      <p:cBhvr>
                                        <p:cTn id="7" dur="500"/>
                                        <p:tgtEl>
                                          <p:spTgt spid="1597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46"/>
                                        </p:tgtEl>
                                        <p:attrNameLst>
                                          <p:attrName>style.visibility</p:attrName>
                                        </p:attrNameLst>
                                      </p:cBhvr>
                                      <p:to>
                                        <p:strVal val="visible"/>
                                      </p:to>
                                    </p:set>
                                    <p:animEffect transition="in" filter="wipe(left)">
                                      <p:cBhvr>
                                        <p:cTn id="12" dur="500"/>
                                        <p:tgtEl>
                                          <p:spTgt spid="1597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9748"/>
                                        </p:tgtEl>
                                        <p:attrNameLst>
                                          <p:attrName>style.visibility</p:attrName>
                                        </p:attrNameLst>
                                      </p:cBhvr>
                                      <p:to>
                                        <p:strVal val="visible"/>
                                      </p:to>
                                    </p:set>
                                    <p:animEffect transition="in" filter="wipe(left)">
                                      <p:cBhvr>
                                        <p:cTn id="17" dur="500"/>
                                        <p:tgtEl>
                                          <p:spTgt spid="1597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9749"/>
                                        </p:tgtEl>
                                        <p:attrNameLst>
                                          <p:attrName>style.visibility</p:attrName>
                                        </p:attrNameLst>
                                      </p:cBhvr>
                                      <p:to>
                                        <p:strVal val="visible"/>
                                      </p:to>
                                    </p:set>
                                    <p:animEffect transition="in" filter="wipe(left)">
                                      <p:cBhvr>
                                        <p:cTn id="22" dur="500"/>
                                        <p:tgtEl>
                                          <p:spTgt spid="1597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9747"/>
                                        </p:tgtEl>
                                        <p:attrNameLst>
                                          <p:attrName>style.visibility</p:attrName>
                                        </p:attrNameLst>
                                      </p:cBhvr>
                                      <p:to>
                                        <p:strVal val="visible"/>
                                      </p:to>
                                    </p:set>
                                    <p:animEffect transition="in" filter="wipe(left)">
                                      <p:cBhvr>
                                        <p:cTn id="27" dur="500"/>
                                        <p:tgtEl>
                                          <p:spTgt spid="1597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9752"/>
                                        </p:tgtEl>
                                        <p:attrNameLst>
                                          <p:attrName>style.visibility</p:attrName>
                                        </p:attrNameLst>
                                      </p:cBhvr>
                                      <p:to>
                                        <p:strVal val="visible"/>
                                      </p:to>
                                    </p:set>
                                    <p:animEffect transition="in" filter="wipe(left)">
                                      <p:cBhvr>
                                        <p:cTn id="32" dur="500"/>
                                        <p:tgtEl>
                                          <p:spTgt spid="1597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9755"/>
                                        </p:tgtEl>
                                        <p:attrNameLst>
                                          <p:attrName>style.visibility</p:attrName>
                                        </p:attrNameLst>
                                      </p:cBhvr>
                                      <p:to>
                                        <p:strVal val="visible"/>
                                      </p:to>
                                    </p:set>
                                    <p:animEffect transition="in" filter="wipe(left)">
                                      <p:cBhvr>
                                        <p:cTn id="37" dur="500"/>
                                        <p:tgtEl>
                                          <p:spTgt spid="1597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9757"/>
                                        </p:tgtEl>
                                        <p:attrNameLst>
                                          <p:attrName>style.visibility</p:attrName>
                                        </p:attrNameLst>
                                      </p:cBhvr>
                                      <p:to>
                                        <p:strVal val="visible"/>
                                      </p:to>
                                    </p:set>
                                    <p:animEffect transition="in" filter="wipe(left)">
                                      <p:cBhvr>
                                        <p:cTn id="42" dur="500"/>
                                        <p:tgtEl>
                                          <p:spTgt spid="1597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9756"/>
                                        </p:tgtEl>
                                        <p:attrNameLst>
                                          <p:attrName>style.visibility</p:attrName>
                                        </p:attrNameLst>
                                      </p:cBhvr>
                                      <p:to>
                                        <p:strVal val="visible"/>
                                      </p:to>
                                    </p:set>
                                    <p:animEffect transition="in" filter="wipe(left)">
                                      <p:cBhvr>
                                        <p:cTn id="47" dur="500"/>
                                        <p:tgtEl>
                                          <p:spTgt spid="159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utoUpdateAnimBg="0"/>
      <p:bldP spid="159753" grpId="0" autoUpdateAnimBg="0"/>
      <p:bldP spid="159755" grpId="0" autoUpdateAnimBg="0"/>
      <p:bldP spid="15975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ChangeArrowheads="1"/>
          </p:cNvSpPr>
          <p:nvPr/>
        </p:nvSpPr>
        <p:spPr bwMode="auto">
          <a:xfrm>
            <a:off x="2266950" y="715963"/>
            <a:ext cx="1916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rPr>
              <a:t>经典力学：</a:t>
            </a:r>
          </a:p>
        </p:txBody>
      </p:sp>
      <p:sp>
        <p:nvSpPr>
          <p:cNvPr id="160772" name="Rectangle 4"/>
          <p:cNvSpPr>
            <a:spLocks noChangeArrowheads="1"/>
          </p:cNvSpPr>
          <p:nvPr/>
        </p:nvSpPr>
        <p:spPr bwMode="auto">
          <a:xfrm>
            <a:off x="4041775" y="693738"/>
            <a:ext cx="38973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00"/>
                </a:solidFill>
              </a:rPr>
              <a:t>位置和动量等描述运动状态</a:t>
            </a:r>
          </a:p>
        </p:txBody>
      </p:sp>
      <p:sp>
        <p:nvSpPr>
          <p:cNvPr id="160773" name="Rectangle 5"/>
          <p:cNvSpPr>
            <a:spLocks noChangeArrowheads="1"/>
          </p:cNvSpPr>
          <p:nvPr/>
        </p:nvSpPr>
        <p:spPr bwMode="auto">
          <a:xfrm>
            <a:off x="2063750" y="1173163"/>
            <a:ext cx="60626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solidFill>
                  <a:srgbClr val="FF00FF"/>
                </a:solidFill>
                <a:effectLst>
                  <a:outerShdw blurRad="38100" dist="38100" dir="2700000" algn="tl">
                    <a:srgbClr val="C0C0C0"/>
                  </a:outerShdw>
                </a:effectLst>
              </a:rPr>
              <a:t>问题：</a:t>
            </a:r>
            <a:r>
              <a:rPr lang="zh-CN" altLang="en-US">
                <a:effectLst>
                  <a:outerShdw blurRad="38100" dist="38100" dir="2700000" algn="tl">
                    <a:srgbClr val="C0C0C0"/>
                  </a:outerShdw>
                </a:effectLst>
              </a:rPr>
              <a:t>微观粒子的运动状态用什么来描述？</a:t>
            </a:r>
          </a:p>
        </p:txBody>
      </p:sp>
      <p:sp>
        <p:nvSpPr>
          <p:cNvPr id="160774" name="Text Box 6"/>
          <p:cNvSpPr txBox="1">
            <a:spLocks noChangeArrowheads="1"/>
          </p:cNvSpPr>
          <p:nvPr/>
        </p:nvSpPr>
        <p:spPr bwMode="auto">
          <a:xfrm>
            <a:off x="1992313" y="1628775"/>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a:t>
            </a:r>
            <a:r>
              <a:rPr lang="zh-CN" altLang="en-US"/>
              <a:t>、自由粒子的波函数</a:t>
            </a:r>
            <a:r>
              <a:rPr lang="en-US" altLang="zh-CN"/>
              <a:t>:</a:t>
            </a:r>
          </a:p>
        </p:txBody>
      </p:sp>
      <p:sp>
        <p:nvSpPr>
          <p:cNvPr id="160775" name="Text Box 7"/>
          <p:cNvSpPr txBox="1">
            <a:spLocks noChangeArrowheads="1"/>
          </p:cNvSpPr>
          <p:nvPr/>
        </p:nvSpPr>
        <p:spPr bwMode="auto">
          <a:xfrm>
            <a:off x="2438400" y="4078288"/>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solidFill>
                  <a:srgbClr val="0000FF"/>
                </a:solidFill>
              </a:rPr>
              <a:t>在经典物理中</a:t>
            </a:r>
            <a:r>
              <a:rPr lang="zh-CN" altLang="en-US"/>
              <a:t>，沿 </a:t>
            </a:r>
            <a:r>
              <a:rPr lang="en-US" altLang="zh-CN" i="1"/>
              <a:t>x </a:t>
            </a:r>
            <a:r>
              <a:rPr lang="zh-CN" altLang="en-US"/>
              <a:t>方向传播的平面波的波函数为：</a:t>
            </a:r>
          </a:p>
        </p:txBody>
      </p:sp>
      <p:graphicFrame>
        <p:nvGraphicFramePr>
          <p:cNvPr id="160776" name="Object 8"/>
          <p:cNvGraphicFramePr>
            <a:graphicFrameLocks noChangeAspect="1"/>
          </p:cNvGraphicFramePr>
          <p:nvPr/>
        </p:nvGraphicFramePr>
        <p:xfrm>
          <a:off x="3503613" y="4294188"/>
          <a:ext cx="4554537" cy="941387"/>
        </p:xfrm>
        <a:graphic>
          <a:graphicData uri="http://schemas.openxmlformats.org/presentationml/2006/ole">
            <mc:AlternateContent xmlns:mc="http://schemas.openxmlformats.org/markup-compatibility/2006">
              <mc:Choice xmlns:v="urn:schemas-microsoft-com:vml" Requires="v">
                <p:oleObj spid="_x0000_s19474" name="公式" r:id="rId4" imgW="1624895" imgH="406224" progId="Equation.3">
                  <p:embed/>
                </p:oleObj>
              </mc:Choice>
              <mc:Fallback>
                <p:oleObj name="公式" r:id="rId4" imgW="1624895" imgH="406224"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613" y="4294188"/>
                        <a:ext cx="4554537"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77" name="Text Box 9"/>
          <p:cNvSpPr txBox="1">
            <a:spLocks noChangeArrowheads="1"/>
          </p:cNvSpPr>
          <p:nvPr/>
        </p:nvSpPr>
        <p:spPr bwMode="auto">
          <a:xfrm>
            <a:off x="1524000" y="206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奥地利著名物理学家</a:t>
            </a:r>
            <a:r>
              <a:rPr lang="zh-CN" altLang="en-US">
                <a:solidFill>
                  <a:srgbClr val="0000FF"/>
                </a:solidFill>
              </a:rPr>
              <a:t>薛定谔</a:t>
            </a:r>
            <a:r>
              <a:rPr lang="zh-CN" altLang="en-US"/>
              <a:t>提出可以用一个函数描述粒子的波动性</a:t>
            </a:r>
            <a:r>
              <a:rPr lang="en-US" altLang="zh-CN"/>
              <a:t>.</a:t>
            </a:r>
          </a:p>
        </p:txBody>
      </p:sp>
      <p:graphicFrame>
        <p:nvGraphicFramePr>
          <p:cNvPr id="160778" name="Object 10"/>
          <p:cNvGraphicFramePr>
            <a:graphicFrameLocks noChangeAspect="1"/>
          </p:cNvGraphicFramePr>
          <p:nvPr/>
        </p:nvGraphicFramePr>
        <p:xfrm>
          <a:off x="3863975" y="5453063"/>
          <a:ext cx="4032250" cy="857250"/>
        </p:xfrm>
        <a:graphic>
          <a:graphicData uri="http://schemas.openxmlformats.org/presentationml/2006/ole">
            <mc:AlternateContent xmlns:mc="http://schemas.openxmlformats.org/markup-compatibility/2006">
              <mc:Choice xmlns:v="urn:schemas-microsoft-com:vml" Requires="v">
                <p:oleObj spid="_x0000_s19475" name="公式" r:id="rId6" imgW="1307532" imgH="342751" progId="Equation.3">
                  <p:embed/>
                </p:oleObj>
              </mc:Choice>
              <mc:Fallback>
                <p:oleObj name="公式" r:id="rId6" imgW="1307532" imgH="342751"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3975" y="5453063"/>
                        <a:ext cx="4032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79" name="Text Box 11"/>
          <p:cNvSpPr txBox="1">
            <a:spLocks noChangeArrowheads="1"/>
          </p:cNvSpPr>
          <p:nvPr/>
        </p:nvSpPr>
        <p:spPr bwMode="auto">
          <a:xfrm>
            <a:off x="2438400" y="5084763"/>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也可写成复数形式（平面波的波函数取其实部）</a:t>
            </a:r>
            <a:r>
              <a:rPr lang="en-US" altLang="zh-CN"/>
              <a:t>:</a:t>
            </a:r>
          </a:p>
        </p:txBody>
      </p:sp>
      <p:grpSp>
        <p:nvGrpSpPr>
          <p:cNvPr id="160780" name="Group 12"/>
          <p:cNvGrpSpPr>
            <a:grpSpLocks/>
          </p:cNvGrpSpPr>
          <p:nvPr/>
        </p:nvGrpSpPr>
        <p:grpSpPr bwMode="auto">
          <a:xfrm>
            <a:off x="2960688" y="6265863"/>
            <a:ext cx="5943600" cy="476250"/>
            <a:chOff x="864" y="3876"/>
            <a:chExt cx="3744" cy="300"/>
          </a:xfrm>
        </p:grpSpPr>
        <p:sp>
          <p:nvSpPr>
            <p:cNvPr id="19472" name="Text Box 13"/>
            <p:cNvSpPr txBox="1">
              <a:spLocks noChangeArrowheads="1"/>
            </p:cNvSpPr>
            <p:nvPr/>
          </p:nvSpPr>
          <p:spPr bwMode="auto">
            <a:xfrm>
              <a:off x="864" y="3888"/>
              <a:ext cx="37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a:t>
              </a:r>
              <a:r>
                <a:rPr lang="zh-CN" altLang="en-US">
                  <a:solidFill>
                    <a:srgbClr val="FF0000"/>
                  </a:solidFill>
                </a:rPr>
                <a:t>注</a:t>
              </a:r>
              <a:r>
                <a:rPr lang="zh-CN" altLang="en-US"/>
                <a:t>∶欧拉公式∶                                      </a:t>
              </a:r>
              <a:r>
                <a:rPr lang="en-US" altLang="zh-CN"/>
                <a:t>)</a:t>
              </a:r>
            </a:p>
          </p:txBody>
        </p:sp>
        <p:graphicFrame>
          <p:nvGraphicFramePr>
            <p:cNvPr id="19473" name="Object 14"/>
            <p:cNvGraphicFramePr>
              <a:graphicFrameLocks noChangeAspect="1"/>
            </p:cNvGraphicFramePr>
            <p:nvPr/>
          </p:nvGraphicFramePr>
          <p:xfrm>
            <a:off x="2422" y="3876"/>
            <a:ext cx="1683" cy="300"/>
          </p:xfrm>
          <a:graphic>
            <a:graphicData uri="http://schemas.openxmlformats.org/presentationml/2006/ole">
              <mc:AlternateContent xmlns:mc="http://schemas.openxmlformats.org/markup-compatibility/2006">
                <mc:Choice xmlns:v="urn:schemas-microsoft-com:vml" Requires="v">
                  <p:oleObj spid="_x0000_s19476" name="Equation" r:id="rId8" imgW="1282700" imgH="228600" progId="Equation.3">
                    <p:embed/>
                  </p:oleObj>
                </mc:Choice>
                <mc:Fallback>
                  <p:oleObj name="Equation" r:id="rId8" imgW="1282700" imgH="2286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2" y="3876"/>
                          <a:ext cx="1683"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60787" name="Object 19"/>
          <p:cNvGraphicFramePr>
            <a:graphicFrameLocks noChangeAspect="1"/>
          </p:cNvGraphicFramePr>
          <p:nvPr/>
        </p:nvGraphicFramePr>
        <p:xfrm>
          <a:off x="4419600" y="3357563"/>
          <a:ext cx="2819400" cy="752475"/>
        </p:xfrm>
        <a:graphic>
          <a:graphicData uri="http://schemas.openxmlformats.org/presentationml/2006/ole">
            <mc:AlternateContent xmlns:mc="http://schemas.openxmlformats.org/markup-compatibility/2006">
              <mc:Choice xmlns:v="urn:schemas-microsoft-com:vml" Requires="v">
                <p:oleObj spid="_x0000_s19477" name="Equation" r:id="rId10" imgW="939392" imgH="393529" progId="Equation.3">
                  <p:embed/>
                </p:oleObj>
              </mc:Choice>
              <mc:Fallback>
                <p:oleObj name="Equation" r:id="rId10" imgW="939392" imgH="393529"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9600" y="3357563"/>
                        <a:ext cx="28194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0788" name="Group 20"/>
          <p:cNvGrpSpPr>
            <a:grpSpLocks/>
          </p:cNvGrpSpPr>
          <p:nvPr/>
        </p:nvGrpSpPr>
        <p:grpSpPr bwMode="auto">
          <a:xfrm>
            <a:off x="1703388" y="2060575"/>
            <a:ext cx="8382000" cy="1620838"/>
            <a:chOff x="240" y="1440"/>
            <a:chExt cx="5280" cy="1021"/>
          </a:xfrm>
        </p:grpSpPr>
        <p:sp>
          <p:nvSpPr>
            <p:cNvPr id="19470" name="Text Box 21"/>
            <p:cNvSpPr txBox="1">
              <a:spLocks noChangeArrowheads="1"/>
            </p:cNvSpPr>
            <p:nvPr/>
          </p:nvSpPr>
          <p:spPr bwMode="auto">
            <a:xfrm>
              <a:off x="528" y="1728"/>
              <a:ext cx="4992" cy="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latin typeface="楷体_GB2312" pitchFamily="49" charset="-122"/>
                </a:rPr>
                <a:t>根据德布罗意假设，一个自由粒子对应一个频率和波长</a:t>
              </a:r>
            </a:p>
            <a:p>
              <a:pPr eaLnBrk="1" hangingPunct="1">
                <a:lnSpc>
                  <a:spcPct val="50000"/>
                </a:lnSpc>
                <a:spcBef>
                  <a:spcPct val="50000"/>
                </a:spcBef>
              </a:pPr>
              <a:r>
                <a:rPr lang="zh-CN" altLang="en-US">
                  <a:latin typeface="楷体_GB2312" pitchFamily="49" charset="-122"/>
                </a:rPr>
                <a:t>不变的平面波。若粒子的能量为</a:t>
              </a:r>
              <a:r>
                <a:rPr lang="en-US" altLang="zh-CN" i="1">
                  <a:latin typeface="楷体_GB2312" pitchFamily="49" charset="-122"/>
                </a:rPr>
                <a:t>E</a:t>
              </a:r>
              <a:r>
                <a:rPr lang="zh-CN" altLang="en-US">
                  <a:latin typeface="楷体_GB2312" pitchFamily="49" charset="-122"/>
                </a:rPr>
                <a:t>，动量为</a:t>
              </a:r>
              <a:r>
                <a:rPr lang="en-US" altLang="zh-CN" i="1">
                  <a:latin typeface="楷体_GB2312" pitchFamily="49" charset="-122"/>
                </a:rPr>
                <a:t>P</a:t>
              </a:r>
              <a:r>
                <a:rPr lang="zh-CN" altLang="en-US" i="1">
                  <a:latin typeface="楷体_GB2312" pitchFamily="49" charset="-122"/>
                </a:rPr>
                <a:t>，</a:t>
              </a:r>
              <a:r>
                <a:rPr lang="zh-CN" altLang="en-US">
                  <a:latin typeface="楷体_GB2312" pitchFamily="49" charset="-122"/>
                </a:rPr>
                <a:t>则其波长</a:t>
              </a:r>
            </a:p>
            <a:p>
              <a:pPr eaLnBrk="1" hangingPunct="1">
                <a:lnSpc>
                  <a:spcPct val="40000"/>
                </a:lnSpc>
                <a:spcBef>
                  <a:spcPct val="50000"/>
                </a:spcBef>
              </a:pPr>
              <a:r>
                <a:rPr lang="zh-CN" altLang="en-US">
                  <a:latin typeface="楷体_GB2312" pitchFamily="49" charset="-122"/>
                </a:rPr>
                <a:t>和频率应为：</a:t>
              </a:r>
            </a:p>
          </p:txBody>
        </p:sp>
        <p:sp>
          <p:nvSpPr>
            <p:cNvPr id="19471" name="Text Box 22"/>
            <p:cNvSpPr txBox="1">
              <a:spLocks noChangeArrowheads="1"/>
            </p:cNvSpPr>
            <p:nvPr/>
          </p:nvSpPr>
          <p:spPr bwMode="auto">
            <a:xfrm>
              <a:off x="240" y="1440"/>
              <a:ext cx="2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endParaRPr lang="en-US" altLang="zh-CN">
                <a:latin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wipe(left)">
                                      <p:cBhvr>
                                        <p:cTn id="7" dur="500"/>
                                        <p:tgtEl>
                                          <p:spTgt spid="160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772">
                                            <p:txEl>
                                              <p:pRg st="0" end="0"/>
                                            </p:txEl>
                                          </p:spTgt>
                                        </p:tgtEl>
                                        <p:attrNameLst>
                                          <p:attrName>style.visibility</p:attrName>
                                        </p:attrNameLst>
                                      </p:cBhvr>
                                      <p:to>
                                        <p:strVal val="visible"/>
                                      </p:to>
                                    </p:set>
                                    <p:animEffect transition="in" filter="wipe(left)">
                                      <p:cBhvr>
                                        <p:cTn id="12" dur="500"/>
                                        <p:tgtEl>
                                          <p:spTgt spid="16077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773">
                                            <p:txEl>
                                              <p:pRg st="0" end="0"/>
                                            </p:txEl>
                                          </p:spTgt>
                                        </p:tgtEl>
                                        <p:attrNameLst>
                                          <p:attrName>style.visibility</p:attrName>
                                        </p:attrNameLst>
                                      </p:cBhvr>
                                      <p:to>
                                        <p:strVal val="visible"/>
                                      </p:to>
                                    </p:set>
                                    <p:animEffect transition="in" filter="wipe(left)">
                                      <p:cBhvr>
                                        <p:cTn id="17" dur="500"/>
                                        <p:tgtEl>
                                          <p:spTgt spid="16077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774"/>
                                        </p:tgtEl>
                                        <p:attrNameLst>
                                          <p:attrName>style.visibility</p:attrName>
                                        </p:attrNameLst>
                                      </p:cBhvr>
                                      <p:to>
                                        <p:strVal val="visible"/>
                                      </p:to>
                                    </p:set>
                                    <p:animEffect transition="in" filter="wipe(left)">
                                      <p:cBhvr>
                                        <p:cTn id="22" dur="500"/>
                                        <p:tgtEl>
                                          <p:spTgt spid="1607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0777">
                                            <p:txEl>
                                              <p:pRg st="0" end="0"/>
                                            </p:txEl>
                                          </p:spTgt>
                                        </p:tgtEl>
                                        <p:attrNameLst>
                                          <p:attrName>style.visibility</p:attrName>
                                        </p:attrNameLst>
                                      </p:cBhvr>
                                      <p:to>
                                        <p:strVal val="visible"/>
                                      </p:to>
                                    </p:set>
                                    <p:animEffect transition="in" filter="wipe(left)">
                                      <p:cBhvr>
                                        <p:cTn id="27" dur="500"/>
                                        <p:tgtEl>
                                          <p:spTgt spid="16077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0775"/>
                                        </p:tgtEl>
                                        <p:attrNameLst>
                                          <p:attrName>style.visibility</p:attrName>
                                        </p:attrNameLst>
                                      </p:cBhvr>
                                      <p:to>
                                        <p:strVal val="visible"/>
                                      </p:to>
                                    </p:set>
                                    <p:animEffect transition="in" filter="wipe(left)">
                                      <p:cBhvr>
                                        <p:cTn id="32" dur="500"/>
                                        <p:tgtEl>
                                          <p:spTgt spid="1607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0776"/>
                                        </p:tgtEl>
                                        <p:attrNameLst>
                                          <p:attrName>style.visibility</p:attrName>
                                        </p:attrNameLst>
                                      </p:cBhvr>
                                      <p:to>
                                        <p:strVal val="visible"/>
                                      </p:to>
                                    </p:set>
                                    <p:animEffect transition="in" filter="wipe(left)">
                                      <p:cBhvr>
                                        <p:cTn id="37" dur="500"/>
                                        <p:tgtEl>
                                          <p:spTgt spid="1607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0779"/>
                                        </p:tgtEl>
                                        <p:attrNameLst>
                                          <p:attrName>style.visibility</p:attrName>
                                        </p:attrNameLst>
                                      </p:cBhvr>
                                      <p:to>
                                        <p:strVal val="visible"/>
                                      </p:to>
                                    </p:set>
                                    <p:animEffect transition="in" filter="wipe(left)">
                                      <p:cBhvr>
                                        <p:cTn id="42" dur="500"/>
                                        <p:tgtEl>
                                          <p:spTgt spid="1607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0778"/>
                                        </p:tgtEl>
                                        <p:attrNameLst>
                                          <p:attrName>style.visibility</p:attrName>
                                        </p:attrNameLst>
                                      </p:cBhvr>
                                      <p:to>
                                        <p:strVal val="visible"/>
                                      </p:to>
                                    </p:set>
                                    <p:animEffect transition="in" filter="wipe(left)">
                                      <p:cBhvr>
                                        <p:cTn id="47" dur="500"/>
                                        <p:tgtEl>
                                          <p:spTgt spid="1607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60780"/>
                                        </p:tgtEl>
                                        <p:attrNameLst>
                                          <p:attrName>style.visibility</p:attrName>
                                        </p:attrNameLst>
                                      </p:cBhvr>
                                      <p:to>
                                        <p:strVal val="visible"/>
                                      </p:to>
                                    </p:set>
                                    <p:animEffect transition="in" filter="wipe(left)">
                                      <p:cBhvr>
                                        <p:cTn id="52" dur="500"/>
                                        <p:tgtEl>
                                          <p:spTgt spid="16078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60788"/>
                                        </p:tgtEl>
                                        <p:attrNameLst>
                                          <p:attrName>style.visibility</p:attrName>
                                        </p:attrNameLst>
                                      </p:cBhvr>
                                      <p:to>
                                        <p:strVal val="visible"/>
                                      </p:to>
                                    </p:set>
                                    <p:animEffect transition="in" filter="dissolve">
                                      <p:cBhvr>
                                        <p:cTn id="57" dur="500"/>
                                        <p:tgtEl>
                                          <p:spTgt spid="16078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60787"/>
                                        </p:tgtEl>
                                        <p:attrNameLst>
                                          <p:attrName>style.visibility</p:attrName>
                                        </p:attrNameLst>
                                      </p:cBhvr>
                                      <p:to>
                                        <p:strVal val="visible"/>
                                      </p:to>
                                    </p:set>
                                    <p:animEffect transition="in" filter="dissolve">
                                      <p:cBhvr>
                                        <p:cTn id="62" dur="500"/>
                                        <p:tgtEl>
                                          <p:spTgt spid="160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P spid="160772" grpId="0" build="p" autoUpdateAnimBg="0"/>
      <p:bldP spid="160773" grpId="0" build="p" autoUpdateAnimBg="0"/>
      <p:bldP spid="160774" grpId="0" autoUpdateAnimBg="0"/>
      <p:bldP spid="160775" grpId="0" autoUpdateAnimBg="0"/>
      <p:bldP spid="160777" grpId="0" build="p" autoUpdateAnimBg="0"/>
      <p:bldP spid="16077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1981200" y="741363"/>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rPr>
              <a:t>在量子力学中</a:t>
            </a:r>
            <a:r>
              <a:rPr lang="zh-CN" altLang="en-US"/>
              <a:t>，设想用波函数</a:t>
            </a:r>
          </a:p>
        </p:txBody>
      </p:sp>
      <p:graphicFrame>
        <p:nvGraphicFramePr>
          <p:cNvPr id="162819" name="Object 3"/>
          <p:cNvGraphicFramePr>
            <a:graphicFrameLocks noChangeAspect="1"/>
          </p:cNvGraphicFramePr>
          <p:nvPr/>
        </p:nvGraphicFramePr>
        <p:xfrm>
          <a:off x="3765550" y="1009650"/>
          <a:ext cx="4052888" cy="877888"/>
        </p:xfrm>
        <a:graphic>
          <a:graphicData uri="http://schemas.openxmlformats.org/presentationml/2006/ole">
            <mc:AlternateContent xmlns:mc="http://schemas.openxmlformats.org/markup-compatibility/2006">
              <mc:Choice xmlns:v="urn:schemas-microsoft-com:vml" Requires="v">
                <p:oleObj spid="_x0000_s21518" name="公式" r:id="rId3" imgW="1383699" imgH="355446" progId="Equation.3">
                  <p:embed/>
                </p:oleObj>
              </mc:Choice>
              <mc:Fallback>
                <p:oleObj name="公式" r:id="rId3" imgW="1383699" imgH="35544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1009650"/>
                        <a:ext cx="4052888"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2820" name="Group 4"/>
          <p:cNvGrpSpPr>
            <a:grpSpLocks/>
          </p:cNvGrpSpPr>
          <p:nvPr/>
        </p:nvGrpSpPr>
        <p:grpSpPr bwMode="auto">
          <a:xfrm>
            <a:off x="1985963" y="1963738"/>
            <a:ext cx="7086600" cy="506412"/>
            <a:chOff x="336" y="929"/>
            <a:chExt cx="4464" cy="319"/>
          </a:xfrm>
        </p:grpSpPr>
        <p:sp>
          <p:nvSpPr>
            <p:cNvPr id="21516" name="Text Box 5"/>
            <p:cNvSpPr txBox="1">
              <a:spLocks noChangeArrowheads="1"/>
            </p:cNvSpPr>
            <p:nvPr/>
          </p:nvSpPr>
          <p:spPr bwMode="auto">
            <a:xfrm>
              <a:off x="336" y="929"/>
              <a:ext cx="4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t>来表示微观粒子的运动状态，      是波函数的振幅。</a:t>
              </a:r>
            </a:p>
          </p:txBody>
        </p:sp>
        <p:graphicFrame>
          <p:nvGraphicFramePr>
            <p:cNvPr id="21517" name="Object 6"/>
            <p:cNvGraphicFramePr>
              <a:graphicFrameLocks noChangeAspect="1"/>
            </p:cNvGraphicFramePr>
            <p:nvPr/>
          </p:nvGraphicFramePr>
          <p:xfrm>
            <a:off x="2847" y="960"/>
            <a:ext cx="379" cy="288"/>
          </p:xfrm>
          <a:graphic>
            <a:graphicData uri="http://schemas.openxmlformats.org/presentationml/2006/ole">
              <mc:AlternateContent xmlns:mc="http://schemas.openxmlformats.org/markup-compatibility/2006">
                <mc:Choice xmlns:v="urn:schemas-microsoft-com:vml" Requires="v">
                  <p:oleObj spid="_x0000_s21519" name="公式" r:id="rId5" imgW="215806" imgH="228501" progId="Equation.3">
                    <p:embed/>
                  </p:oleObj>
                </mc:Choice>
                <mc:Fallback>
                  <p:oleObj name="公式" r:id="rId5" imgW="215806" imgH="22850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7" y="960"/>
                          <a:ext cx="3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2823" name="Text Box 7"/>
          <p:cNvSpPr txBox="1">
            <a:spLocks noChangeArrowheads="1"/>
          </p:cNvSpPr>
          <p:nvPr/>
        </p:nvSpPr>
        <p:spPr bwMode="auto">
          <a:xfrm>
            <a:off x="1981200" y="2417763"/>
            <a:ext cx="8153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pPr>
            <a:r>
              <a:rPr lang="zh-CN" altLang="en-US">
                <a:solidFill>
                  <a:srgbClr val="000000"/>
                </a:solidFill>
              </a:rPr>
              <a:t>       根据德布罗意假设，一个自由粒子对应一个频率和波长不变的平面波。若粒子的能量为</a:t>
            </a:r>
            <a:r>
              <a:rPr lang="en-US" altLang="zh-CN" i="1">
                <a:solidFill>
                  <a:srgbClr val="000000"/>
                </a:solidFill>
              </a:rPr>
              <a:t>E</a:t>
            </a:r>
            <a:r>
              <a:rPr lang="zh-CN" altLang="en-US">
                <a:solidFill>
                  <a:srgbClr val="000000"/>
                </a:solidFill>
              </a:rPr>
              <a:t>，动量为</a:t>
            </a:r>
            <a:r>
              <a:rPr lang="en-US" altLang="zh-CN" i="1">
                <a:solidFill>
                  <a:srgbClr val="000000"/>
                </a:solidFill>
              </a:rPr>
              <a:t>P</a:t>
            </a:r>
            <a:r>
              <a:rPr lang="zh-CN" altLang="en-US">
                <a:solidFill>
                  <a:srgbClr val="000000"/>
                </a:solidFill>
              </a:rPr>
              <a:t>，则其波长和频率应为</a:t>
            </a:r>
            <a:r>
              <a:rPr lang="en-US" altLang="zh-CN">
                <a:solidFill>
                  <a:srgbClr val="000000"/>
                </a:solidFill>
              </a:rPr>
              <a:t>:</a:t>
            </a:r>
          </a:p>
        </p:txBody>
      </p:sp>
      <p:graphicFrame>
        <p:nvGraphicFramePr>
          <p:cNvPr id="162824" name="Object 8"/>
          <p:cNvGraphicFramePr>
            <a:graphicFrameLocks noChangeAspect="1"/>
          </p:cNvGraphicFramePr>
          <p:nvPr/>
        </p:nvGraphicFramePr>
        <p:xfrm>
          <a:off x="4265613" y="3316288"/>
          <a:ext cx="2693987" cy="903287"/>
        </p:xfrm>
        <a:graphic>
          <a:graphicData uri="http://schemas.openxmlformats.org/presentationml/2006/ole">
            <mc:AlternateContent xmlns:mc="http://schemas.openxmlformats.org/markup-compatibility/2006">
              <mc:Choice xmlns:v="urn:schemas-microsoft-com:vml" Requires="v">
                <p:oleObj spid="_x0000_s21520" name="Equation" r:id="rId7" imgW="990170" imgH="406224" progId="Equation.3">
                  <p:embed/>
                </p:oleObj>
              </mc:Choice>
              <mc:Fallback>
                <p:oleObj name="Equation" r:id="rId7" imgW="990170" imgH="40622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5613" y="3316288"/>
                        <a:ext cx="2693987"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2825" name="Rectangle 9"/>
          <p:cNvSpPr>
            <a:spLocks noChangeArrowheads="1"/>
          </p:cNvSpPr>
          <p:nvPr/>
        </p:nvSpPr>
        <p:spPr bwMode="auto">
          <a:xfrm>
            <a:off x="2570163" y="424815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代入上式，得</a:t>
            </a:r>
          </a:p>
        </p:txBody>
      </p:sp>
      <p:graphicFrame>
        <p:nvGraphicFramePr>
          <p:cNvPr id="162826" name="Object 10"/>
          <p:cNvGraphicFramePr>
            <a:graphicFrameLocks noChangeAspect="1"/>
          </p:cNvGraphicFramePr>
          <p:nvPr/>
        </p:nvGraphicFramePr>
        <p:xfrm>
          <a:off x="4672013" y="4124325"/>
          <a:ext cx="3914775" cy="736600"/>
        </p:xfrm>
        <a:graphic>
          <a:graphicData uri="http://schemas.openxmlformats.org/presentationml/2006/ole">
            <mc:AlternateContent xmlns:mc="http://schemas.openxmlformats.org/markup-compatibility/2006">
              <mc:Choice xmlns:v="urn:schemas-microsoft-com:vml" Requires="v">
                <p:oleObj spid="_x0000_s21521" name="公式" r:id="rId9" imgW="1485255" imgH="355446" progId="Equation.3">
                  <p:embed/>
                </p:oleObj>
              </mc:Choice>
              <mc:Fallback>
                <p:oleObj name="公式" r:id="rId9" imgW="1485255" imgH="355446"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2013" y="4124325"/>
                        <a:ext cx="391477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2827" name="Object 11"/>
          <p:cNvGraphicFramePr>
            <a:graphicFrameLocks noChangeAspect="1"/>
          </p:cNvGraphicFramePr>
          <p:nvPr/>
        </p:nvGraphicFramePr>
        <p:xfrm>
          <a:off x="4575175" y="4875213"/>
          <a:ext cx="4098925" cy="750887"/>
        </p:xfrm>
        <a:graphic>
          <a:graphicData uri="http://schemas.openxmlformats.org/presentationml/2006/ole">
            <mc:AlternateContent xmlns:mc="http://schemas.openxmlformats.org/markup-compatibility/2006">
              <mc:Choice xmlns:v="urn:schemas-microsoft-com:vml" Requires="v">
                <p:oleObj spid="_x0000_s21522" name="公式" r:id="rId11" imgW="1396394" imgH="355446" progId="Equation.3">
                  <p:embed/>
                </p:oleObj>
              </mc:Choice>
              <mc:Fallback>
                <p:oleObj name="公式" r:id="rId11" imgW="1396394" imgH="355446"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5175" y="4875213"/>
                        <a:ext cx="40989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2828" name="Object 12"/>
          <p:cNvGraphicFramePr>
            <a:graphicFrameLocks noChangeAspect="1"/>
          </p:cNvGraphicFramePr>
          <p:nvPr/>
        </p:nvGraphicFramePr>
        <p:xfrm>
          <a:off x="4575175" y="5726113"/>
          <a:ext cx="4565650" cy="798512"/>
        </p:xfrm>
        <a:graphic>
          <a:graphicData uri="http://schemas.openxmlformats.org/presentationml/2006/ole">
            <mc:AlternateContent xmlns:mc="http://schemas.openxmlformats.org/markup-compatibility/2006">
              <mc:Choice xmlns:v="urn:schemas-microsoft-com:vml" Requires="v">
                <p:oleObj spid="_x0000_s21523" name="公式" r:id="rId13" imgW="1383699" imgH="355446" progId="Equation.3">
                  <p:embed/>
                </p:oleObj>
              </mc:Choice>
              <mc:Fallback>
                <p:oleObj name="公式" r:id="rId13" imgW="1383699" imgH="355446"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5175" y="5726113"/>
                        <a:ext cx="456565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2829" name="Rectangle 13"/>
          <p:cNvSpPr>
            <a:spLocks noChangeArrowheads="1"/>
          </p:cNvSpPr>
          <p:nvPr/>
        </p:nvSpPr>
        <p:spPr bwMode="auto">
          <a:xfrm>
            <a:off x="1957388" y="600233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宋体" panose="02010600030101010101" pitchFamily="2" charset="-122"/>
              </a:rPr>
              <a:t>推广到三维空间：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wipe(left)">
                                      <p:cBhvr>
                                        <p:cTn id="7" dur="500"/>
                                        <p:tgtEl>
                                          <p:spTgt spid="162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Effect transition="in" filter="wipe(left)">
                                      <p:cBhvr>
                                        <p:cTn id="12" dur="500"/>
                                        <p:tgtEl>
                                          <p:spTgt spid="162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2820"/>
                                        </p:tgtEl>
                                        <p:attrNameLst>
                                          <p:attrName>style.visibility</p:attrName>
                                        </p:attrNameLst>
                                      </p:cBhvr>
                                      <p:to>
                                        <p:strVal val="visible"/>
                                      </p:to>
                                    </p:set>
                                    <p:animEffect transition="in" filter="wipe(left)">
                                      <p:cBhvr>
                                        <p:cTn id="17" dur="500"/>
                                        <p:tgtEl>
                                          <p:spTgt spid="1628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823"/>
                                        </p:tgtEl>
                                        <p:attrNameLst>
                                          <p:attrName>style.visibility</p:attrName>
                                        </p:attrNameLst>
                                      </p:cBhvr>
                                      <p:to>
                                        <p:strVal val="visible"/>
                                      </p:to>
                                    </p:set>
                                    <p:animEffect transition="in" filter="wipe(left)">
                                      <p:cBhvr>
                                        <p:cTn id="22" dur="500"/>
                                        <p:tgtEl>
                                          <p:spTgt spid="1628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2824"/>
                                        </p:tgtEl>
                                        <p:attrNameLst>
                                          <p:attrName>style.visibility</p:attrName>
                                        </p:attrNameLst>
                                      </p:cBhvr>
                                      <p:to>
                                        <p:strVal val="visible"/>
                                      </p:to>
                                    </p:set>
                                    <p:animEffect transition="in" filter="wipe(left)">
                                      <p:cBhvr>
                                        <p:cTn id="27" dur="500"/>
                                        <p:tgtEl>
                                          <p:spTgt spid="1628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2825">
                                            <p:txEl>
                                              <p:pRg st="0" end="0"/>
                                            </p:txEl>
                                          </p:spTgt>
                                        </p:tgtEl>
                                        <p:attrNameLst>
                                          <p:attrName>style.visibility</p:attrName>
                                        </p:attrNameLst>
                                      </p:cBhvr>
                                      <p:to>
                                        <p:strVal val="visible"/>
                                      </p:to>
                                    </p:set>
                                    <p:animEffect transition="in" filter="wipe(left)">
                                      <p:cBhvr>
                                        <p:cTn id="32" dur="500"/>
                                        <p:tgtEl>
                                          <p:spTgt spid="16282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2826"/>
                                        </p:tgtEl>
                                        <p:attrNameLst>
                                          <p:attrName>style.visibility</p:attrName>
                                        </p:attrNameLst>
                                      </p:cBhvr>
                                      <p:to>
                                        <p:strVal val="visible"/>
                                      </p:to>
                                    </p:set>
                                    <p:animEffect transition="in" filter="wipe(left)">
                                      <p:cBhvr>
                                        <p:cTn id="37" dur="500"/>
                                        <p:tgtEl>
                                          <p:spTgt spid="1628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62827"/>
                                        </p:tgtEl>
                                        <p:attrNameLst>
                                          <p:attrName>style.visibility</p:attrName>
                                        </p:attrNameLst>
                                      </p:cBhvr>
                                      <p:to>
                                        <p:strVal val="visible"/>
                                      </p:to>
                                    </p:set>
                                    <p:animEffect transition="in" filter="wipe(left)">
                                      <p:cBhvr>
                                        <p:cTn id="42" dur="500"/>
                                        <p:tgtEl>
                                          <p:spTgt spid="1628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2829">
                                            <p:txEl>
                                              <p:pRg st="0" end="0"/>
                                            </p:txEl>
                                          </p:spTgt>
                                        </p:tgtEl>
                                        <p:attrNameLst>
                                          <p:attrName>style.visibility</p:attrName>
                                        </p:attrNameLst>
                                      </p:cBhvr>
                                      <p:to>
                                        <p:strVal val="visible"/>
                                      </p:to>
                                    </p:set>
                                    <p:animEffect transition="in" filter="wipe(left)">
                                      <p:cBhvr>
                                        <p:cTn id="47" dur="500"/>
                                        <p:tgtEl>
                                          <p:spTgt spid="162829">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62828"/>
                                        </p:tgtEl>
                                        <p:attrNameLst>
                                          <p:attrName>style.visibility</p:attrName>
                                        </p:attrNameLst>
                                      </p:cBhvr>
                                      <p:to>
                                        <p:strVal val="visible"/>
                                      </p:to>
                                    </p:set>
                                    <p:animEffect transition="in" filter="wipe(left)">
                                      <p:cBhvr>
                                        <p:cTn id="52" dur="500"/>
                                        <p:tgtEl>
                                          <p:spTgt spid="162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utoUpdateAnimBg="0"/>
      <p:bldP spid="162823" grpId="0" autoUpdateAnimBg="0"/>
      <p:bldP spid="162825" grpId="0" build="p" autoUpdateAnimBg="0"/>
      <p:bldP spid="16282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1905000" y="646113"/>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2</a:t>
            </a:r>
            <a:r>
              <a:rPr lang="zh-CN" altLang="en-US"/>
              <a:t>、波函数的意义 </a:t>
            </a:r>
            <a:r>
              <a:rPr lang="en-US" altLang="zh-CN"/>
              <a:t>----  </a:t>
            </a:r>
            <a:r>
              <a:rPr lang="zh-CN" altLang="en-US"/>
              <a:t>统计解释：</a:t>
            </a:r>
          </a:p>
        </p:txBody>
      </p:sp>
      <p:sp>
        <p:nvSpPr>
          <p:cNvPr id="163843" name="Rectangle 3"/>
          <p:cNvSpPr>
            <a:spLocks noChangeArrowheads="1"/>
          </p:cNvSpPr>
          <p:nvPr/>
        </p:nvSpPr>
        <p:spPr bwMode="auto">
          <a:xfrm>
            <a:off x="2708275" y="1331913"/>
            <a:ext cx="493713"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经</a:t>
            </a:r>
          </a:p>
          <a:p>
            <a:pPr eaLnBrk="1" hangingPunct="1"/>
            <a:r>
              <a:rPr lang="zh-CN" altLang="en-US"/>
              <a:t>典</a:t>
            </a:r>
          </a:p>
          <a:p>
            <a:pPr eaLnBrk="1" hangingPunct="1"/>
            <a:r>
              <a:rPr lang="zh-CN" altLang="en-US"/>
              <a:t>物</a:t>
            </a:r>
          </a:p>
          <a:p>
            <a:pPr eaLnBrk="1" hangingPunct="1"/>
            <a:r>
              <a:rPr lang="zh-CN" altLang="en-US"/>
              <a:t>理</a:t>
            </a:r>
          </a:p>
        </p:txBody>
      </p:sp>
      <p:sp>
        <p:nvSpPr>
          <p:cNvPr id="163844" name="Rectangle 4"/>
          <p:cNvSpPr>
            <a:spLocks noChangeArrowheads="1"/>
          </p:cNvSpPr>
          <p:nvPr/>
        </p:nvSpPr>
        <p:spPr bwMode="auto">
          <a:xfrm>
            <a:off x="3276600" y="1560513"/>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机械波中，波函数表示</a:t>
            </a:r>
            <a:r>
              <a:rPr lang="en-US" altLang="zh-CN" i="1"/>
              <a:t>t  </a:t>
            </a:r>
            <a:r>
              <a:rPr lang="zh-CN" altLang="en-US"/>
              <a:t>时刻 </a:t>
            </a:r>
            <a:r>
              <a:rPr lang="en-US" altLang="zh-CN" i="1"/>
              <a:t>x </a:t>
            </a:r>
            <a:r>
              <a:rPr lang="zh-CN" altLang="en-US"/>
              <a:t>处质点的位移。</a:t>
            </a:r>
          </a:p>
        </p:txBody>
      </p:sp>
      <p:sp>
        <p:nvSpPr>
          <p:cNvPr id="163845" name="Rectangle 5"/>
          <p:cNvSpPr>
            <a:spLocks noChangeArrowheads="1"/>
          </p:cNvSpPr>
          <p:nvPr/>
        </p:nvSpPr>
        <p:spPr bwMode="auto">
          <a:xfrm>
            <a:off x="3276600" y="2170113"/>
            <a:ext cx="678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电磁波中，波函数表示</a:t>
            </a:r>
            <a:r>
              <a:rPr lang="en-US" altLang="zh-CN" i="1"/>
              <a:t>t </a:t>
            </a:r>
            <a:r>
              <a:rPr lang="zh-CN" altLang="en-US"/>
              <a:t>时刻 </a:t>
            </a:r>
            <a:r>
              <a:rPr lang="en-US" altLang="zh-CN" i="1"/>
              <a:t>x </a:t>
            </a:r>
            <a:r>
              <a:rPr lang="zh-CN" altLang="en-US"/>
              <a:t>处的</a:t>
            </a:r>
            <a:r>
              <a:rPr lang="en-US" altLang="zh-CN" i="1"/>
              <a:t>B </a:t>
            </a:r>
            <a:r>
              <a:rPr lang="zh-CN" altLang="en-US"/>
              <a:t>或</a:t>
            </a:r>
            <a:r>
              <a:rPr lang="en-US" altLang="zh-CN" i="1"/>
              <a:t>E </a:t>
            </a:r>
            <a:r>
              <a:rPr lang="zh-CN" altLang="en-US"/>
              <a:t>的值。</a:t>
            </a:r>
          </a:p>
        </p:txBody>
      </p:sp>
      <p:sp>
        <p:nvSpPr>
          <p:cNvPr id="163846" name="Text Box 6"/>
          <p:cNvSpPr txBox="1">
            <a:spLocks noChangeArrowheads="1"/>
          </p:cNvSpPr>
          <p:nvPr/>
        </p:nvSpPr>
        <p:spPr bwMode="auto">
          <a:xfrm>
            <a:off x="2895600" y="2855913"/>
            <a:ext cx="6477000"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20000"/>
              </a:lnSpc>
              <a:defRPr/>
            </a:pPr>
            <a:r>
              <a:rPr lang="zh-CN" altLang="en-US">
                <a:solidFill>
                  <a:srgbClr val="FF0000"/>
                </a:solidFill>
                <a:effectLst>
                  <a:outerShdw blurRad="38100" dist="38100" dir="2700000" algn="tl">
                    <a:srgbClr val="C0C0C0"/>
                  </a:outerShdw>
                </a:effectLst>
              </a:rPr>
              <a:t>微观粒子的波函数中的</a:t>
            </a:r>
            <a:r>
              <a:rPr lang="en-US" altLang="zh-CN" i="1">
                <a:solidFill>
                  <a:srgbClr val="FF0000"/>
                </a:solidFill>
                <a:effectLst>
                  <a:outerShdw blurRad="38100" dist="38100" dir="2700000" algn="tl">
                    <a:srgbClr val="C0C0C0"/>
                  </a:outerShdw>
                </a:effectLst>
              </a:rPr>
              <a:t>Ψ </a:t>
            </a:r>
            <a:r>
              <a:rPr lang="zh-CN" altLang="en-US">
                <a:solidFill>
                  <a:srgbClr val="FF0000"/>
                </a:solidFill>
                <a:effectLst>
                  <a:outerShdw blurRad="38100" dist="38100" dir="2700000" algn="tl">
                    <a:srgbClr val="C0C0C0"/>
                  </a:outerShdw>
                </a:effectLst>
              </a:rPr>
              <a:t>表示什么意义呢</a:t>
            </a:r>
            <a:r>
              <a:rPr lang="en-US" altLang="zh-CN">
                <a:solidFill>
                  <a:srgbClr val="FF0000"/>
                </a:solidFill>
                <a:effectLst>
                  <a:outerShdw blurRad="38100" dist="38100" dir="2700000" algn="tl">
                    <a:srgbClr val="C0C0C0"/>
                  </a:outerShdw>
                </a:effectLst>
              </a:rPr>
              <a:t>? </a:t>
            </a:r>
          </a:p>
        </p:txBody>
      </p:sp>
      <p:sp>
        <p:nvSpPr>
          <p:cNvPr id="163847" name="Text Box 7"/>
          <p:cNvSpPr txBox="1">
            <a:spLocks noChangeArrowheads="1"/>
          </p:cNvSpPr>
          <p:nvPr/>
        </p:nvSpPr>
        <p:spPr bwMode="auto">
          <a:xfrm>
            <a:off x="1828800" y="3465513"/>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历史上的不同观点：</a:t>
            </a:r>
          </a:p>
        </p:txBody>
      </p:sp>
      <p:sp>
        <p:nvSpPr>
          <p:cNvPr id="163848" name="Text Box 8"/>
          <p:cNvSpPr txBox="1">
            <a:spLocks noChangeArrowheads="1"/>
          </p:cNvSpPr>
          <p:nvPr/>
        </p:nvSpPr>
        <p:spPr bwMode="auto">
          <a:xfrm>
            <a:off x="1981200" y="4075113"/>
            <a:ext cx="822960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① 有人认为波粒二象性中，</a:t>
            </a:r>
            <a:r>
              <a:rPr lang="zh-CN" altLang="en-US">
                <a:solidFill>
                  <a:srgbClr val="0000FF"/>
                </a:solidFill>
              </a:rPr>
              <a:t>粒子性是基本的</a:t>
            </a:r>
            <a:r>
              <a:rPr lang="zh-CN" altLang="en-US"/>
              <a:t>，多个粒子形</a:t>
            </a:r>
          </a:p>
          <a:p>
            <a:pPr eaLnBrk="1" hangingPunct="1">
              <a:lnSpc>
                <a:spcPct val="60000"/>
              </a:lnSpc>
              <a:spcBef>
                <a:spcPct val="50000"/>
              </a:spcBef>
            </a:pPr>
            <a:r>
              <a:rPr lang="zh-CN" altLang="en-US"/>
              <a:t>     成 粒子流，各粒子间相互作用显示波动性。</a:t>
            </a:r>
          </a:p>
        </p:txBody>
      </p:sp>
      <p:sp>
        <p:nvSpPr>
          <p:cNvPr id="163849" name="Text Box 9"/>
          <p:cNvSpPr txBox="1">
            <a:spLocks noChangeArrowheads="1"/>
          </p:cNvSpPr>
          <p:nvPr/>
        </p:nvSpPr>
        <p:spPr bwMode="auto">
          <a:xfrm>
            <a:off x="1981200" y="5013325"/>
            <a:ext cx="81534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zh-CN" altLang="en-US"/>
              <a:t>② 有人认为粒子的</a:t>
            </a:r>
            <a:r>
              <a:rPr lang="zh-CN" altLang="en-US">
                <a:solidFill>
                  <a:srgbClr val="0000FF"/>
                </a:solidFill>
              </a:rPr>
              <a:t>波动性是基本的</a:t>
            </a:r>
            <a:r>
              <a:rPr lang="zh-CN" altLang="en-US"/>
              <a:t>，粒子性是由于不同频</a:t>
            </a:r>
          </a:p>
          <a:p>
            <a:pPr algn="just" eaLnBrk="1" hangingPunct="1">
              <a:spcBef>
                <a:spcPct val="50000"/>
              </a:spcBef>
            </a:pPr>
            <a:r>
              <a:rPr lang="zh-CN" altLang="en-US"/>
              <a:t>     率的波叠加而形成的</a:t>
            </a:r>
            <a:r>
              <a:rPr lang="zh-CN" altLang="en-US">
                <a:solidFill>
                  <a:srgbClr val="0000FF"/>
                </a:solidFill>
              </a:rPr>
              <a:t>波包</a:t>
            </a:r>
            <a:r>
              <a:rPr lang="zh-CN" altLang="en-US"/>
              <a:t>。</a:t>
            </a:r>
          </a:p>
        </p:txBody>
      </p:sp>
      <p:sp>
        <p:nvSpPr>
          <p:cNvPr id="163850" name="Rectangle 10"/>
          <p:cNvSpPr>
            <a:spLocks noChangeArrowheads="1"/>
          </p:cNvSpPr>
          <p:nvPr/>
        </p:nvSpPr>
        <p:spPr bwMode="auto">
          <a:xfrm>
            <a:off x="3324225" y="6048375"/>
            <a:ext cx="477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以上两种观点很快被实验所否定。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wipe(left)">
                                      <p:cBhvr>
                                        <p:cTn id="7" dur="500"/>
                                        <p:tgtEl>
                                          <p:spTgt spid="163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3843"/>
                                        </p:tgtEl>
                                        <p:attrNameLst>
                                          <p:attrName>style.visibility</p:attrName>
                                        </p:attrNameLst>
                                      </p:cBhvr>
                                      <p:to>
                                        <p:strVal val="visible"/>
                                      </p:to>
                                    </p:set>
                                    <p:animEffect transition="in" filter="wipe(up)">
                                      <p:cBhvr>
                                        <p:cTn id="12" dur="500"/>
                                        <p:tgtEl>
                                          <p:spTgt spid="1638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44">
                                            <p:txEl>
                                              <p:pRg st="0" end="0"/>
                                            </p:txEl>
                                          </p:spTgt>
                                        </p:tgtEl>
                                        <p:attrNameLst>
                                          <p:attrName>style.visibility</p:attrName>
                                        </p:attrNameLst>
                                      </p:cBhvr>
                                      <p:to>
                                        <p:strVal val="visible"/>
                                      </p:to>
                                    </p:set>
                                    <p:animEffect transition="in" filter="wipe(left)">
                                      <p:cBhvr>
                                        <p:cTn id="17" dur="500"/>
                                        <p:tgtEl>
                                          <p:spTgt spid="16384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45">
                                            <p:txEl>
                                              <p:pRg st="0" end="0"/>
                                            </p:txEl>
                                          </p:spTgt>
                                        </p:tgtEl>
                                        <p:attrNameLst>
                                          <p:attrName>style.visibility</p:attrName>
                                        </p:attrNameLst>
                                      </p:cBhvr>
                                      <p:to>
                                        <p:strVal val="visible"/>
                                      </p:to>
                                    </p:set>
                                    <p:animEffect transition="in" filter="wipe(left)">
                                      <p:cBhvr>
                                        <p:cTn id="22" dur="500"/>
                                        <p:tgtEl>
                                          <p:spTgt spid="16384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46"/>
                                        </p:tgtEl>
                                        <p:attrNameLst>
                                          <p:attrName>style.visibility</p:attrName>
                                        </p:attrNameLst>
                                      </p:cBhvr>
                                      <p:to>
                                        <p:strVal val="visible"/>
                                      </p:to>
                                    </p:set>
                                    <p:animEffect transition="in" filter="wipe(left)">
                                      <p:cBhvr>
                                        <p:cTn id="27" dur="500"/>
                                        <p:tgtEl>
                                          <p:spTgt spid="1638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3847"/>
                                        </p:tgtEl>
                                        <p:attrNameLst>
                                          <p:attrName>style.visibility</p:attrName>
                                        </p:attrNameLst>
                                      </p:cBhvr>
                                      <p:to>
                                        <p:strVal val="visible"/>
                                      </p:to>
                                    </p:set>
                                    <p:animEffect transition="in" filter="wipe(left)">
                                      <p:cBhvr>
                                        <p:cTn id="32" dur="500"/>
                                        <p:tgtEl>
                                          <p:spTgt spid="1638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3848"/>
                                        </p:tgtEl>
                                        <p:attrNameLst>
                                          <p:attrName>style.visibility</p:attrName>
                                        </p:attrNameLst>
                                      </p:cBhvr>
                                      <p:to>
                                        <p:strVal val="visible"/>
                                      </p:to>
                                    </p:set>
                                    <p:animEffect transition="in" filter="wipe(left)">
                                      <p:cBhvr>
                                        <p:cTn id="37" dur="500"/>
                                        <p:tgtEl>
                                          <p:spTgt spid="1638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3849"/>
                                        </p:tgtEl>
                                        <p:attrNameLst>
                                          <p:attrName>style.visibility</p:attrName>
                                        </p:attrNameLst>
                                      </p:cBhvr>
                                      <p:to>
                                        <p:strVal val="visible"/>
                                      </p:to>
                                    </p:set>
                                    <p:animEffect transition="in" filter="wipe(left)">
                                      <p:cBhvr>
                                        <p:cTn id="42" dur="500"/>
                                        <p:tgtEl>
                                          <p:spTgt spid="1638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3850"/>
                                        </p:tgtEl>
                                        <p:attrNameLst>
                                          <p:attrName>style.visibility</p:attrName>
                                        </p:attrNameLst>
                                      </p:cBhvr>
                                      <p:to>
                                        <p:strVal val="visible"/>
                                      </p:to>
                                    </p:set>
                                    <p:animEffect transition="in" filter="wipe(left)">
                                      <p:cBhvr>
                                        <p:cTn id="47" dur="500"/>
                                        <p:tgtEl>
                                          <p:spTgt spid="163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P spid="163843" grpId="0" autoUpdateAnimBg="0"/>
      <p:bldP spid="163844" grpId="0" build="p" autoUpdateAnimBg="0"/>
      <p:bldP spid="163845" grpId="0" build="p" autoUpdateAnimBg="0"/>
      <p:bldP spid="163846" grpId="0" autoUpdateAnimBg="0"/>
      <p:bldP spid="163847" grpId="0" autoUpdateAnimBg="0"/>
      <p:bldP spid="163848" grpId="0" autoUpdateAnimBg="0"/>
      <p:bldP spid="163849" grpId="0" autoUpdateAnimBg="0"/>
      <p:bldP spid="16385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1752600" y="701675"/>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波函数的统计解释：</a:t>
            </a:r>
          </a:p>
        </p:txBody>
      </p:sp>
      <p:sp>
        <p:nvSpPr>
          <p:cNvPr id="164867" name="Text Box 3"/>
          <p:cNvSpPr txBox="1">
            <a:spLocks noChangeArrowheads="1"/>
          </p:cNvSpPr>
          <p:nvPr/>
        </p:nvSpPr>
        <p:spPr bwMode="auto">
          <a:xfrm>
            <a:off x="2057400" y="1158875"/>
            <a:ext cx="8229600" cy="134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spcBef>
                <a:spcPct val="50000"/>
              </a:spcBef>
            </a:pPr>
            <a:r>
              <a:rPr lang="zh-CN" altLang="en-US"/>
              <a:t>       </a:t>
            </a:r>
            <a:r>
              <a:rPr lang="en-US" altLang="zh-CN"/>
              <a:t>1926</a:t>
            </a:r>
            <a:r>
              <a:rPr lang="zh-CN" altLang="en-US"/>
              <a:t>年，德国理论物理学</a:t>
            </a:r>
            <a:r>
              <a:rPr lang="zh-CN" altLang="en-US">
                <a:solidFill>
                  <a:srgbClr val="0000FF"/>
                </a:solidFill>
              </a:rPr>
              <a:t>玻恩</a:t>
            </a:r>
            <a:r>
              <a:rPr lang="zh-CN" altLang="en-US"/>
              <a:t>提出了物质波是一种</a:t>
            </a:r>
            <a:r>
              <a:rPr lang="zh-CN" altLang="en-US">
                <a:solidFill>
                  <a:srgbClr val="0000FF"/>
                </a:solidFill>
              </a:rPr>
              <a:t>概率波</a:t>
            </a:r>
            <a:r>
              <a:rPr lang="zh-CN" altLang="en-US"/>
              <a:t>的假设，给波函数以统计解释，圆满地将粒子的波粒二象</a:t>
            </a:r>
          </a:p>
          <a:p>
            <a:pPr eaLnBrk="1" hangingPunct="1">
              <a:lnSpc>
                <a:spcPct val="70000"/>
              </a:lnSpc>
              <a:spcBef>
                <a:spcPct val="50000"/>
              </a:spcBef>
            </a:pPr>
            <a:r>
              <a:rPr lang="zh-CN" altLang="en-US"/>
              <a:t>性统一起来。他因此获得</a:t>
            </a:r>
            <a:r>
              <a:rPr lang="en-US" altLang="zh-CN">
                <a:solidFill>
                  <a:srgbClr val="0000FF"/>
                </a:solidFill>
              </a:rPr>
              <a:t>1954</a:t>
            </a:r>
            <a:r>
              <a:rPr lang="zh-CN" altLang="en-US"/>
              <a:t>年诺贝尔物理奖。</a:t>
            </a:r>
          </a:p>
        </p:txBody>
      </p:sp>
      <p:grpSp>
        <p:nvGrpSpPr>
          <p:cNvPr id="164868" name="Group 4"/>
          <p:cNvGrpSpPr>
            <a:grpSpLocks/>
          </p:cNvGrpSpPr>
          <p:nvPr/>
        </p:nvGrpSpPr>
        <p:grpSpPr bwMode="auto">
          <a:xfrm>
            <a:off x="7391400" y="3292475"/>
            <a:ext cx="2971800" cy="2209800"/>
            <a:chOff x="3061" y="11274"/>
            <a:chExt cx="3700" cy="2948"/>
          </a:xfrm>
        </p:grpSpPr>
        <p:sp>
          <p:nvSpPr>
            <p:cNvPr id="23562" name="Rectangle 5"/>
            <p:cNvSpPr>
              <a:spLocks noChangeArrowheads="1"/>
            </p:cNvSpPr>
            <p:nvPr/>
          </p:nvSpPr>
          <p:spPr bwMode="auto">
            <a:xfrm>
              <a:off x="4575" y="12530"/>
              <a:ext cx="420" cy="628"/>
            </a:xfrm>
            <a:prstGeom prst="rect">
              <a:avLst/>
            </a:prstGeom>
            <a:solidFill>
              <a:srgbClr val="FFFF00"/>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63" name="Rectangle 6"/>
            <p:cNvSpPr>
              <a:spLocks noChangeArrowheads="1"/>
            </p:cNvSpPr>
            <p:nvPr/>
          </p:nvSpPr>
          <p:spPr bwMode="auto">
            <a:xfrm>
              <a:off x="5247" y="12530"/>
              <a:ext cx="253" cy="628"/>
            </a:xfrm>
            <a:prstGeom prst="rect">
              <a:avLst/>
            </a:prstGeom>
            <a:solidFill>
              <a:srgbClr val="FFFF00"/>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64" name="Rectangle 7"/>
            <p:cNvSpPr>
              <a:spLocks noChangeArrowheads="1"/>
            </p:cNvSpPr>
            <p:nvPr/>
          </p:nvSpPr>
          <p:spPr bwMode="auto">
            <a:xfrm>
              <a:off x="5668" y="12530"/>
              <a:ext cx="168" cy="628"/>
            </a:xfrm>
            <a:prstGeom prst="rect">
              <a:avLst/>
            </a:prstGeom>
            <a:solidFill>
              <a:srgbClr val="FFFF00"/>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65" name="Rectangle 8"/>
            <p:cNvSpPr>
              <a:spLocks noChangeArrowheads="1"/>
            </p:cNvSpPr>
            <p:nvPr/>
          </p:nvSpPr>
          <p:spPr bwMode="auto">
            <a:xfrm>
              <a:off x="5920" y="12530"/>
              <a:ext cx="84" cy="628"/>
            </a:xfrm>
            <a:prstGeom prst="rect">
              <a:avLst/>
            </a:prstGeom>
            <a:solidFill>
              <a:srgbClr val="FFFF00"/>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66" name="Rectangle 9"/>
            <p:cNvSpPr>
              <a:spLocks noChangeArrowheads="1"/>
            </p:cNvSpPr>
            <p:nvPr/>
          </p:nvSpPr>
          <p:spPr bwMode="auto">
            <a:xfrm>
              <a:off x="4070" y="12530"/>
              <a:ext cx="252" cy="628"/>
            </a:xfrm>
            <a:prstGeom prst="rect">
              <a:avLst/>
            </a:prstGeom>
            <a:solidFill>
              <a:srgbClr val="FFFF00"/>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67" name="Rectangle 10"/>
            <p:cNvSpPr>
              <a:spLocks noChangeArrowheads="1"/>
            </p:cNvSpPr>
            <p:nvPr/>
          </p:nvSpPr>
          <p:spPr bwMode="auto">
            <a:xfrm>
              <a:off x="3734" y="12530"/>
              <a:ext cx="168" cy="628"/>
            </a:xfrm>
            <a:prstGeom prst="rect">
              <a:avLst/>
            </a:prstGeom>
            <a:solidFill>
              <a:srgbClr val="FFFF00"/>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68" name="Rectangle 11"/>
            <p:cNvSpPr>
              <a:spLocks noChangeArrowheads="1"/>
            </p:cNvSpPr>
            <p:nvPr/>
          </p:nvSpPr>
          <p:spPr bwMode="auto">
            <a:xfrm>
              <a:off x="3563" y="12530"/>
              <a:ext cx="84" cy="628"/>
            </a:xfrm>
            <a:prstGeom prst="rect">
              <a:avLst/>
            </a:prstGeom>
            <a:solidFill>
              <a:srgbClr val="FFFF00"/>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69" name="Line 12"/>
            <p:cNvSpPr>
              <a:spLocks noChangeShapeType="1"/>
            </p:cNvSpPr>
            <p:nvPr/>
          </p:nvSpPr>
          <p:spPr bwMode="auto">
            <a:xfrm>
              <a:off x="3481" y="11483"/>
              <a:ext cx="10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13"/>
            <p:cNvSpPr>
              <a:spLocks noChangeShapeType="1"/>
            </p:cNvSpPr>
            <p:nvPr/>
          </p:nvSpPr>
          <p:spPr bwMode="auto">
            <a:xfrm>
              <a:off x="4995" y="11483"/>
              <a:ext cx="10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Line 14"/>
            <p:cNvSpPr>
              <a:spLocks noChangeShapeType="1"/>
            </p:cNvSpPr>
            <p:nvPr/>
          </p:nvSpPr>
          <p:spPr bwMode="auto">
            <a:xfrm flipH="1">
              <a:off x="4743" y="11493"/>
              <a:ext cx="45" cy="250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15"/>
            <p:cNvSpPr>
              <a:spLocks noChangeShapeType="1"/>
            </p:cNvSpPr>
            <p:nvPr/>
          </p:nvSpPr>
          <p:spPr bwMode="auto">
            <a:xfrm>
              <a:off x="4827" y="11483"/>
              <a:ext cx="289" cy="2514"/>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Rectangle 16"/>
            <p:cNvSpPr>
              <a:spLocks noChangeArrowheads="1"/>
            </p:cNvSpPr>
            <p:nvPr/>
          </p:nvSpPr>
          <p:spPr bwMode="auto">
            <a:xfrm>
              <a:off x="4322" y="12530"/>
              <a:ext cx="253" cy="628"/>
            </a:xfrm>
            <a:prstGeom prst="rect">
              <a:avLst/>
            </a:prstGeom>
            <a:solidFill>
              <a:srgbClr val="000000"/>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74" name="Rectangle 17"/>
            <p:cNvSpPr>
              <a:spLocks noChangeArrowheads="1"/>
            </p:cNvSpPr>
            <p:nvPr/>
          </p:nvSpPr>
          <p:spPr bwMode="auto">
            <a:xfrm>
              <a:off x="4995" y="12530"/>
              <a:ext cx="252" cy="628"/>
            </a:xfrm>
            <a:prstGeom prst="rect">
              <a:avLst/>
            </a:prstGeom>
            <a:solidFill>
              <a:srgbClr val="000000"/>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75" name="Rectangle 18"/>
            <p:cNvSpPr>
              <a:spLocks noChangeArrowheads="1"/>
            </p:cNvSpPr>
            <p:nvPr/>
          </p:nvSpPr>
          <p:spPr bwMode="auto">
            <a:xfrm>
              <a:off x="3902" y="12530"/>
              <a:ext cx="168" cy="628"/>
            </a:xfrm>
            <a:prstGeom prst="rect">
              <a:avLst/>
            </a:prstGeom>
            <a:solidFill>
              <a:srgbClr val="000000"/>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76" name="Rectangle 19"/>
            <p:cNvSpPr>
              <a:spLocks noChangeArrowheads="1"/>
            </p:cNvSpPr>
            <p:nvPr/>
          </p:nvSpPr>
          <p:spPr bwMode="auto">
            <a:xfrm>
              <a:off x="5500" y="12530"/>
              <a:ext cx="168" cy="628"/>
            </a:xfrm>
            <a:prstGeom prst="rect">
              <a:avLst/>
            </a:prstGeom>
            <a:solidFill>
              <a:srgbClr val="000000"/>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77" name="Rectangle 20"/>
            <p:cNvSpPr>
              <a:spLocks noChangeArrowheads="1"/>
            </p:cNvSpPr>
            <p:nvPr/>
          </p:nvSpPr>
          <p:spPr bwMode="auto">
            <a:xfrm>
              <a:off x="3650" y="12530"/>
              <a:ext cx="84" cy="628"/>
            </a:xfrm>
            <a:prstGeom prst="rect">
              <a:avLst/>
            </a:prstGeom>
            <a:solidFill>
              <a:srgbClr val="000000"/>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78" name="Rectangle 21"/>
            <p:cNvSpPr>
              <a:spLocks noChangeArrowheads="1"/>
            </p:cNvSpPr>
            <p:nvPr/>
          </p:nvSpPr>
          <p:spPr bwMode="auto">
            <a:xfrm>
              <a:off x="5836" y="12530"/>
              <a:ext cx="84" cy="628"/>
            </a:xfrm>
            <a:prstGeom prst="rect">
              <a:avLst/>
            </a:prstGeom>
            <a:solidFill>
              <a:srgbClr val="000000"/>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579" name="Line 22"/>
            <p:cNvSpPr>
              <a:spLocks noChangeShapeType="1"/>
            </p:cNvSpPr>
            <p:nvPr/>
          </p:nvSpPr>
          <p:spPr bwMode="auto">
            <a:xfrm>
              <a:off x="4491" y="11274"/>
              <a:ext cx="0" cy="2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Line 23"/>
            <p:cNvSpPr>
              <a:spLocks noChangeShapeType="1"/>
            </p:cNvSpPr>
            <p:nvPr/>
          </p:nvSpPr>
          <p:spPr bwMode="auto">
            <a:xfrm>
              <a:off x="5079" y="11274"/>
              <a:ext cx="0" cy="2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Line 24"/>
            <p:cNvSpPr>
              <a:spLocks noChangeShapeType="1"/>
            </p:cNvSpPr>
            <p:nvPr/>
          </p:nvSpPr>
          <p:spPr bwMode="auto">
            <a:xfrm>
              <a:off x="3061" y="13995"/>
              <a:ext cx="3700"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82" name="Freeform 25"/>
            <p:cNvSpPr>
              <a:spLocks/>
            </p:cNvSpPr>
            <p:nvPr/>
          </p:nvSpPr>
          <p:spPr bwMode="auto">
            <a:xfrm>
              <a:off x="3229" y="13363"/>
              <a:ext cx="3112" cy="859"/>
            </a:xfrm>
            <a:custGeom>
              <a:avLst/>
              <a:gdLst>
                <a:gd name="T0" fmla="*/ 0 w 3700"/>
                <a:gd name="T1" fmla="*/ 377 h 1112"/>
                <a:gd name="T2" fmla="*/ 273 w 3700"/>
                <a:gd name="T3" fmla="*/ 351 h 1112"/>
                <a:gd name="T4" fmla="*/ 469 w 3700"/>
                <a:gd name="T5" fmla="*/ 420 h 1112"/>
                <a:gd name="T6" fmla="*/ 665 w 3700"/>
                <a:gd name="T7" fmla="*/ 309 h 1112"/>
                <a:gd name="T8" fmla="*/ 791 w 3700"/>
                <a:gd name="T9" fmla="*/ 461 h 1112"/>
                <a:gd name="T10" fmla="*/ 1071 w 3700"/>
                <a:gd name="T11" fmla="*/ 2 h 1112"/>
                <a:gd name="T12" fmla="*/ 1353 w 3700"/>
                <a:gd name="T13" fmla="*/ 447 h 1112"/>
                <a:gd name="T14" fmla="*/ 1522 w 3700"/>
                <a:gd name="T15" fmla="*/ 324 h 1112"/>
                <a:gd name="T16" fmla="*/ 1657 w 3700"/>
                <a:gd name="T17" fmla="*/ 434 h 1112"/>
                <a:gd name="T18" fmla="*/ 1791 w 3700"/>
                <a:gd name="T19" fmla="*/ 351 h 1112"/>
                <a:gd name="T20" fmla="*/ 1915 w 3700"/>
                <a:gd name="T21" fmla="*/ 406 h 1112"/>
                <a:gd name="T22" fmla="*/ 2058 w 3700"/>
                <a:gd name="T23" fmla="*/ 351 h 1112"/>
                <a:gd name="T24" fmla="*/ 2201 w 3700"/>
                <a:gd name="T25" fmla="*/ 377 h 11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700" h="1112">
                  <a:moveTo>
                    <a:pt x="0" y="818"/>
                  </a:moveTo>
                  <a:cubicBezTo>
                    <a:pt x="164" y="782"/>
                    <a:pt x="328" y="746"/>
                    <a:pt x="459" y="761"/>
                  </a:cubicBezTo>
                  <a:cubicBezTo>
                    <a:pt x="590" y="776"/>
                    <a:pt x="679" y="926"/>
                    <a:pt x="789" y="911"/>
                  </a:cubicBezTo>
                  <a:cubicBezTo>
                    <a:pt x="899" y="896"/>
                    <a:pt x="1029" y="656"/>
                    <a:pt x="1119" y="671"/>
                  </a:cubicBezTo>
                  <a:cubicBezTo>
                    <a:pt x="1209" y="686"/>
                    <a:pt x="1216" y="1112"/>
                    <a:pt x="1329" y="1001"/>
                  </a:cubicBezTo>
                  <a:cubicBezTo>
                    <a:pt x="1442" y="890"/>
                    <a:pt x="1643" y="10"/>
                    <a:pt x="1800" y="5"/>
                  </a:cubicBezTo>
                  <a:cubicBezTo>
                    <a:pt x="1957" y="0"/>
                    <a:pt x="2148" y="855"/>
                    <a:pt x="2274" y="971"/>
                  </a:cubicBezTo>
                  <a:cubicBezTo>
                    <a:pt x="2400" y="1087"/>
                    <a:pt x="2474" y="706"/>
                    <a:pt x="2559" y="701"/>
                  </a:cubicBezTo>
                  <a:cubicBezTo>
                    <a:pt x="2644" y="696"/>
                    <a:pt x="2709" y="931"/>
                    <a:pt x="2784" y="941"/>
                  </a:cubicBezTo>
                  <a:cubicBezTo>
                    <a:pt x="2859" y="951"/>
                    <a:pt x="2937" y="771"/>
                    <a:pt x="3009" y="761"/>
                  </a:cubicBezTo>
                  <a:cubicBezTo>
                    <a:pt x="3081" y="751"/>
                    <a:pt x="3144" y="881"/>
                    <a:pt x="3219" y="881"/>
                  </a:cubicBezTo>
                  <a:cubicBezTo>
                    <a:pt x="3294" y="881"/>
                    <a:pt x="3379" y="771"/>
                    <a:pt x="3459" y="761"/>
                  </a:cubicBezTo>
                  <a:cubicBezTo>
                    <a:pt x="3539" y="751"/>
                    <a:pt x="3619" y="784"/>
                    <a:pt x="3700" y="818"/>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4890" name="Rectangle 26"/>
          <p:cNvSpPr>
            <a:spLocks noChangeArrowheads="1"/>
          </p:cNvSpPr>
          <p:nvPr/>
        </p:nvSpPr>
        <p:spPr bwMode="auto">
          <a:xfrm>
            <a:off x="2286000" y="253047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光的衍射现象：</a:t>
            </a:r>
          </a:p>
        </p:txBody>
      </p:sp>
      <p:sp>
        <p:nvSpPr>
          <p:cNvPr id="164891" name="Text Box 27"/>
          <p:cNvSpPr txBox="1">
            <a:spLocks noChangeArrowheads="1"/>
          </p:cNvSpPr>
          <p:nvPr/>
        </p:nvSpPr>
        <p:spPr bwMode="auto">
          <a:xfrm>
            <a:off x="1981200" y="3140075"/>
            <a:ext cx="5638800"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rgbClr val="FF00FF"/>
                </a:solidFill>
                <a:effectLst>
                  <a:outerShdw blurRad="38100" dist="38100" dir="2700000" algn="tl">
                    <a:srgbClr val="C0C0C0"/>
                  </a:outerShdw>
                </a:effectLst>
              </a:rPr>
              <a:t>从波动性：</a:t>
            </a:r>
            <a:r>
              <a:rPr lang="zh-CN" altLang="en-US"/>
              <a:t>条纹的明暗反映波的强度 。</a:t>
            </a:r>
          </a:p>
          <a:p>
            <a:pPr eaLnBrk="1" hangingPunct="1">
              <a:lnSpc>
                <a:spcPct val="40000"/>
              </a:lnSpc>
              <a:spcBef>
                <a:spcPct val="50000"/>
              </a:spcBef>
              <a:defRPr/>
            </a:pPr>
            <a:r>
              <a:rPr lang="zh-CN" altLang="en-US"/>
              <a:t>                    而波的强度与波函数的振  </a:t>
            </a:r>
          </a:p>
          <a:p>
            <a:pPr eaLnBrk="1" hangingPunct="1">
              <a:lnSpc>
                <a:spcPct val="50000"/>
              </a:lnSpc>
              <a:spcBef>
                <a:spcPct val="50000"/>
              </a:spcBef>
              <a:defRPr/>
            </a:pPr>
            <a:r>
              <a:rPr lang="zh-CN" altLang="en-US"/>
              <a:t>                    幅平方呈正比。</a:t>
            </a:r>
          </a:p>
        </p:txBody>
      </p:sp>
      <p:sp>
        <p:nvSpPr>
          <p:cNvPr id="164892" name="Text Box 28"/>
          <p:cNvSpPr txBox="1">
            <a:spLocks noChangeArrowheads="1"/>
          </p:cNvSpPr>
          <p:nvPr/>
        </p:nvSpPr>
        <p:spPr bwMode="auto">
          <a:xfrm>
            <a:off x="1905000" y="4435475"/>
            <a:ext cx="5334000"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a:solidFill>
                  <a:srgbClr val="FF00FF"/>
                </a:solidFill>
                <a:effectLst>
                  <a:outerShdw blurRad="38100" dist="38100" dir="2700000" algn="tl">
                    <a:srgbClr val="C0C0C0"/>
                  </a:outerShdw>
                </a:effectLst>
              </a:rPr>
              <a:t>从粒子性：</a:t>
            </a:r>
            <a:r>
              <a:rPr lang="zh-CN" altLang="en-US"/>
              <a:t>光强大的明亮处表示单位</a:t>
            </a:r>
          </a:p>
          <a:p>
            <a:pPr eaLnBrk="1" hangingPunct="1">
              <a:lnSpc>
                <a:spcPct val="60000"/>
              </a:lnSpc>
              <a:spcBef>
                <a:spcPct val="50000"/>
              </a:spcBef>
              <a:defRPr/>
            </a:pPr>
            <a:r>
              <a:rPr lang="zh-CN" altLang="en-US"/>
              <a:t>                     时间内到达该处的光子数</a:t>
            </a:r>
          </a:p>
          <a:p>
            <a:pPr eaLnBrk="1" hangingPunct="1">
              <a:lnSpc>
                <a:spcPct val="60000"/>
              </a:lnSpc>
              <a:spcBef>
                <a:spcPct val="50000"/>
              </a:spcBef>
              <a:defRPr/>
            </a:pPr>
            <a:r>
              <a:rPr lang="zh-CN" altLang="en-US"/>
              <a:t>                    多；反之则少。</a:t>
            </a:r>
          </a:p>
        </p:txBody>
      </p:sp>
      <p:sp>
        <p:nvSpPr>
          <p:cNvPr id="164893" name="Rectangle 29"/>
          <p:cNvSpPr>
            <a:spLocks noChangeArrowheads="1"/>
          </p:cNvSpPr>
          <p:nvPr/>
        </p:nvSpPr>
        <p:spPr bwMode="auto">
          <a:xfrm>
            <a:off x="2286000" y="6211888"/>
            <a:ext cx="7924800"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20000"/>
              </a:lnSpc>
            </a:pPr>
            <a:r>
              <a:rPr lang="zh-CN" altLang="en-US">
                <a:solidFill>
                  <a:srgbClr val="0000FF"/>
                </a:solidFill>
              </a:rPr>
              <a:t>对实物粒子 ─  电子的衍射，同样可做如上的解释。</a:t>
            </a:r>
          </a:p>
        </p:txBody>
      </p:sp>
      <p:sp>
        <p:nvSpPr>
          <p:cNvPr id="164894" name="Rectangle 30"/>
          <p:cNvSpPr>
            <a:spLocks noChangeArrowheads="1"/>
          </p:cNvSpPr>
          <p:nvPr/>
        </p:nvSpPr>
        <p:spPr bwMode="auto">
          <a:xfrm>
            <a:off x="1984375" y="5730875"/>
            <a:ext cx="815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a:solidFill>
                  <a:srgbClr val="FF00FF"/>
                </a:solidFill>
                <a:effectLst>
                  <a:outerShdw blurRad="38100" dist="38100" dir="2700000" algn="tl">
                    <a:srgbClr val="C0C0C0"/>
                  </a:outerShdw>
                </a:effectLst>
              </a:rPr>
              <a:t>统计观点：</a:t>
            </a:r>
            <a:r>
              <a:rPr lang="zh-CN" altLang="en-US"/>
              <a:t>光子到达亮处的概率大，而到达暗处的概率小；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wipe(left)">
                                      <p:cBhvr>
                                        <p:cTn id="7" dur="500"/>
                                        <p:tgtEl>
                                          <p:spTgt spid="164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867"/>
                                        </p:tgtEl>
                                        <p:attrNameLst>
                                          <p:attrName>style.visibility</p:attrName>
                                        </p:attrNameLst>
                                      </p:cBhvr>
                                      <p:to>
                                        <p:strVal val="visible"/>
                                      </p:to>
                                    </p:set>
                                    <p:animEffect transition="in" filter="wipe(left)">
                                      <p:cBhvr>
                                        <p:cTn id="12" dur="500"/>
                                        <p:tgtEl>
                                          <p:spTgt spid="1648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4890"/>
                                        </p:tgtEl>
                                        <p:attrNameLst>
                                          <p:attrName>style.visibility</p:attrName>
                                        </p:attrNameLst>
                                      </p:cBhvr>
                                      <p:to>
                                        <p:strVal val="visible"/>
                                      </p:to>
                                    </p:set>
                                    <p:animEffect transition="in" filter="wipe(left)">
                                      <p:cBhvr>
                                        <p:cTn id="17" dur="500"/>
                                        <p:tgtEl>
                                          <p:spTgt spid="1648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4868"/>
                                        </p:tgtEl>
                                        <p:attrNameLst>
                                          <p:attrName>style.visibility</p:attrName>
                                        </p:attrNameLst>
                                      </p:cBhvr>
                                      <p:to>
                                        <p:strVal val="visible"/>
                                      </p:to>
                                    </p:set>
                                    <p:animEffect transition="in" filter="wipe(left)">
                                      <p:cBhvr>
                                        <p:cTn id="22" dur="500"/>
                                        <p:tgtEl>
                                          <p:spTgt spid="1648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4891"/>
                                        </p:tgtEl>
                                        <p:attrNameLst>
                                          <p:attrName>style.visibility</p:attrName>
                                        </p:attrNameLst>
                                      </p:cBhvr>
                                      <p:to>
                                        <p:strVal val="visible"/>
                                      </p:to>
                                    </p:set>
                                    <p:animEffect transition="in" filter="wipe(left)">
                                      <p:cBhvr>
                                        <p:cTn id="27" dur="500"/>
                                        <p:tgtEl>
                                          <p:spTgt spid="1648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4892"/>
                                        </p:tgtEl>
                                        <p:attrNameLst>
                                          <p:attrName>style.visibility</p:attrName>
                                        </p:attrNameLst>
                                      </p:cBhvr>
                                      <p:to>
                                        <p:strVal val="visible"/>
                                      </p:to>
                                    </p:set>
                                    <p:animEffect transition="in" filter="wipe(left)">
                                      <p:cBhvr>
                                        <p:cTn id="32" dur="500"/>
                                        <p:tgtEl>
                                          <p:spTgt spid="1648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4894">
                                            <p:txEl>
                                              <p:pRg st="0" end="0"/>
                                            </p:txEl>
                                          </p:spTgt>
                                        </p:tgtEl>
                                        <p:attrNameLst>
                                          <p:attrName>style.visibility</p:attrName>
                                        </p:attrNameLst>
                                      </p:cBhvr>
                                      <p:to>
                                        <p:strVal val="visible"/>
                                      </p:to>
                                    </p:set>
                                    <p:animEffect transition="in" filter="wipe(left)">
                                      <p:cBhvr>
                                        <p:cTn id="37" dur="500"/>
                                        <p:tgtEl>
                                          <p:spTgt spid="16489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4893"/>
                                        </p:tgtEl>
                                        <p:attrNameLst>
                                          <p:attrName>style.visibility</p:attrName>
                                        </p:attrNameLst>
                                      </p:cBhvr>
                                      <p:to>
                                        <p:strVal val="visible"/>
                                      </p:to>
                                    </p:set>
                                    <p:animEffect transition="in" filter="wipe(left)">
                                      <p:cBhvr>
                                        <p:cTn id="42" dur="500"/>
                                        <p:tgtEl>
                                          <p:spTgt spid="164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P spid="164867" grpId="0" autoUpdateAnimBg="0"/>
      <p:bldP spid="164890" grpId="0" autoUpdateAnimBg="0"/>
      <p:bldP spid="164891" grpId="0" autoUpdateAnimBg="0"/>
      <p:bldP spid="164892" grpId="0" autoUpdateAnimBg="0"/>
      <p:bldP spid="164893" grpId="0" autoUpdateAnimBg="0"/>
      <p:bldP spid="16489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1635125" y="601663"/>
            <a:ext cx="5029200"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20000"/>
              </a:lnSpc>
            </a:pPr>
            <a:r>
              <a:rPr lang="zh-CN" altLang="en-US"/>
              <a:t>由分析可得如下关系 ：</a:t>
            </a:r>
          </a:p>
        </p:txBody>
      </p:sp>
      <p:sp>
        <p:nvSpPr>
          <p:cNvPr id="165891" name="AutoShape 3"/>
          <p:cNvSpPr>
            <a:spLocks noChangeArrowheads="1"/>
          </p:cNvSpPr>
          <p:nvPr/>
        </p:nvSpPr>
        <p:spPr bwMode="auto">
          <a:xfrm>
            <a:off x="5410200" y="1941513"/>
            <a:ext cx="406400" cy="407987"/>
          </a:xfrm>
          <a:prstGeom prst="downArrow">
            <a:avLst>
              <a:gd name="adj1" fmla="val 50000"/>
              <a:gd name="adj2" fmla="val 25098"/>
            </a:avLst>
          </a:prstGeom>
          <a:noFill/>
          <a:ln w="3810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5892" name="Text Box 4"/>
          <p:cNvSpPr txBox="1">
            <a:spLocks noChangeArrowheads="1"/>
          </p:cNvSpPr>
          <p:nvPr/>
        </p:nvSpPr>
        <p:spPr bwMode="auto">
          <a:xfrm>
            <a:off x="2016125" y="3416300"/>
            <a:ext cx="80772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spcBef>
                <a:spcPct val="50000"/>
              </a:spcBef>
            </a:pPr>
            <a:r>
              <a:rPr lang="zh-CN" altLang="en-US"/>
              <a:t>       在某一时刻，粒子在空间某处的体积元</a:t>
            </a:r>
            <a:r>
              <a:rPr lang="en-US" altLang="zh-CN"/>
              <a:t>dV </a:t>
            </a:r>
            <a:r>
              <a:rPr lang="zh-CN" altLang="en-US"/>
              <a:t>中出现的概率</a:t>
            </a:r>
            <a:r>
              <a:rPr lang="en-US" altLang="zh-CN"/>
              <a:t>d </a:t>
            </a:r>
            <a:r>
              <a:rPr lang="en-US" altLang="zh-CN" i="1"/>
              <a:t>w </a:t>
            </a:r>
            <a:r>
              <a:rPr lang="zh-CN" altLang="en-US"/>
              <a:t>与该处波函数模的平方成正比。            </a:t>
            </a:r>
          </a:p>
        </p:txBody>
      </p:sp>
      <p:sp>
        <p:nvSpPr>
          <p:cNvPr id="165893" name="Rectangle 5"/>
          <p:cNvSpPr>
            <a:spLocks noChangeArrowheads="1"/>
          </p:cNvSpPr>
          <p:nvPr/>
        </p:nvSpPr>
        <p:spPr bwMode="auto">
          <a:xfrm>
            <a:off x="1828800" y="29591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1 ) </a:t>
            </a:r>
            <a:r>
              <a:rPr lang="zh-CN" altLang="en-US"/>
              <a:t>统计假设：</a:t>
            </a:r>
          </a:p>
        </p:txBody>
      </p:sp>
      <p:graphicFrame>
        <p:nvGraphicFramePr>
          <p:cNvPr id="165894" name="Object 6"/>
          <p:cNvGraphicFramePr>
            <a:graphicFrameLocks noChangeAspect="1"/>
          </p:cNvGraphicFramePr>
          <p:nvPr/>
        </p:nvGraphicFramePr>
        <p:xfrm>
          <a:off x="3516313" y="4254500"/>
          <a:ext cx="4092575" cy="549275"/>
        </p:xfrm>
        <a:graphic>
          <a:graphicData uri="http://schemas.openxmlformats.org/presentationml/2006/ole">
            <mc:AlternateContent xmlns:mc="http://schemas.openxmlformats.org/markup-compatibility/2006">
              <mc:Choice xmlns:v="urn:schemas-microsoft-com:vml" Requires="v">
                <p:oleObj spid="_x0000_s24597" name="公式" r:id="rId4" imgW="1663700" imgH="228600" progId="Equation.3">
                  <p:embed/>
                </p:oleObj>
              </mc:Choice>
              <mc:Fallback>
                <p:oleObj name="公式" r:id="rId4" imgW="16637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6313" y="4254500"/>
                        <a:ext cx="4092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5895" name="Text Box 7"/>
          <p:cNvSpPr txBox="1">
            <a:spLocks noChangeArrowheads="1"/>
          </p:cNvSpPr>
          <p:nvPr/>
        </p:nvSpPr>
        <p:spPr bwMode="auto">
          <a:xfrm>
            <a:off x="6096000" y="5168900"/>
            <a:ext cx="34290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10000"/>
              </a:lnSpc>
              <a:spcBef>
                <a:spcPct val="50000"/>
              </a:spcBef>
            </a:pPr>
            <a:r>
              <a:rPr lang="zh-CN" altLang="en-US">
                <a:solidFill>
                  <a:srgbClr val="0000FF"/>
                </a:solidFill>
              </a:rPr>
              <a:t>称为粒子的概率密度。</a:t>
            </a:r>
          </a:p>
        </p:txBody>
      </p:sp>
      <p:grpSp>
        <p:nvGrpSpPr>
          <p:cNvPr id="165896" name="Group 8"/>
          <p:cNvGrpSpPr>
            <a:grpSpLocks/>
          </p:cNvGrpSpPr>
          <p:nvPr/>
        </p:nvGrpSpPr>
        <p:grpSpPr bwMode="auto">
          <a:xfrm>
            <a:off x="2133600" y="5889625"/>
            <a:ext cx="8305800" cy="933450"/>
            <a:chOff x="96" y="3463"/>
            <a:chExt cx="5232" cy="588"/>
          </a:xfrm>
        </p:grpSpPr>
        <p:sp>
          <p:nvSpPr>
            <p:cNvPr id="24595" name="Text Box 9"/>
            <p:cNvSpPr txBox="1">
              <a:spLocks noChangeArrowheads="1"/>
            </p:cNvSpPr>
            <p:nvPr/>
          </p:nvSpPr>
          <p:spPr bwMode="auto">
            <a:xfrm>
              <a:off x="96" y="3504"/>
              <a:ext cx="5232"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pPr>
              <a:r>
                <a:rPr lang="zh-CN" altLang="en-US">
                  <a:solidFill>
                    <a:srgbClr val="0000FF"/>
                  </a:solidFill>
                </a:rPr>
                <a:t>波函数的物理意义：      表示</a:t>
              </a:r>
              <a:r>
                <a:rPr lang="en-US" altLang="zh-CN" i="1">
                  <a:solidFill>
                    <a:srgbClr val="0000FF"/>
                  </a:solidFill>
                </a:rPr>
                <a:t>t</a:t>
              </a:r>
              <a:r>
                <a:rPr lang="en-US" altLang="zh-CN">
                  <a:solidFill>
                    <a:srgbClr val="0000FF"/>
                  </a:solidFill>
                </a:rPr>
                <a:t> </a:t>
              </a:r>
              <a:r>
                <a:rPr lang="zh-CN" altLang="en-US">
                  <a:solidFill>
                    <a:srgbClr val="0000FF"/>
                  </a:solidFill>
                </a:rPr>
                <a:t>时刻，粒子在空间</a:t>
              </a:r>
              <a:r>
                <a:rPr lang="en-US" altLang="zh-CN" i="1">
                  <a:solidFill>
                    <a:srgbClr val="0000FF"/>
                  </a:solidFill>
                </a:rPr>
                <a:t>x </a:t>
              </a:r>
              <a:r>
                <a:rPr lang="zh-CN" altLang="en-US">
                  <a:solidFill>
                    <a:srgbClr val="0000FF"/>
                  </a:solidFill>
                </a:rPr>
                <a:t>处的单位</a:t>
              </a:r>
            </a:p>
            <a:p>
              <a:pPr eaLnBrk="1" hangingPunct="1">
                <a:lnSpc>
                  <a:spcPct val="80000"/>
                </a:lnSpc>
                <a:spcBef>
                  <a:spcPct val="50000"/>
                </a:spcBef>
              </a:pPr>
              <a:r>
                <a:rPr lang="zh-CN" altLang="en-US">
                  <a:solidFill>
                    <a:srgbClr val="0000FF"/>
                  </a:solidFill>
                </a:rPr>
                <a:t>                                     体积 内出现的概率。即概率密度。</a:t>
              </a:r>
            </a:p>
          </p:txBody>
        </p:sp>
        <p:graphicFrame>
          <p:nvGraphicFramePr>
            <p:cNvPr id="24596" name="Object 10"/>
            <p:cNvGraphicFramePr>
              <a:graphicFrameLocks noChangeAspect="1"/>
            </p:cNvGraphicFramePr>
            <p:nvPr/>
          </p:nvGraphicFramePr>
          <p:xfrm>
            <a:off x="1824" y="3463"/>
            <a:ext cx="432" cy="321"/>
          </p:xfrm>
          <a:graphic>
            <a:graphicData uri="http://schemas.openxmlformats.org/presentationml/2006/ole">
              <mc:AlternateContent xmlns:mc="http://schemas.openxmlformats.org/markup-compatibility/2006">
                <mc:Choice xmlns:v="urn:schemas-microsoft-com:vml" Requires="v">
                  <p:oleObj spid="_x0000_s24598" name="公式" r:id="rId6" imgW="238257" imgH="238140" progId="Equation.3">
                    <p:embed/>
                  </p:oleObj>
                </mc:Choice>
                <mc:Fallback>
                  <p:oleObj name="公式" r:id="rId6" imgW="238257" imgH="23814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4" y="3463"/>
                          <a:ext cx="432"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5899" name="Text Box 11"/>
          <p:cNvSpPr txBox="1">
            <a:spLocks noChangeArrowheads="1"/>
          </p:cNvSpPr>
          <p:nvPr/>
        </p:nvSpPr>
        <p:spPr bwMode="auto">
          <a:xfrm>
            <a:off x="1919288" y="2349500"/>
            <a:ext cx="813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t>该处波振幅的平方   </a:t>
            </a:r>
            <a:r>
              <a:rPr lang="zh-CN" altLang="en-US">
                <a:solidFill>
                  <a:srgbClr val="0000FF"/>
                </a:solidFill>
              </a:rPr>
              <a:t>正比于</a:t>
            </a:r>
            <a:r>
              <a:rPr lang="zh-CN" altLang="en-US"/>
              <a:t>     该处粒子出现的几率</a:t>
            </a:r>
          </a:p>
        </p:txBody>
      </p:sp>
      <p:sp>
        <p:nvSpPr>
          <p:cNvPr id="165900" name="Text Box 12"/>
          <p:cNvSpPr txBox="1">
            <a:spLocks noChangeArrowheads="1"/>
          </p:cNvSpPr>
          <p:nvPr/>
        </p:nvSpPr>
        <p:spPr bwMode="auto">
          <a:xfrm>
            <a:off x="3276600" y="1074738"/>
            <a:ext cx="6564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波的强度 </a:t>
            </a:r>
            <a:r>
              <a:rPr lang="en-US" altLang="zh-CN" i="1"/>
              <a:t>I     </a:t>
            </a:r>
            <a:r>
              <a:rPr lang="zh-CN" altLang="en-US">
                <a:solidFill>
                  <a:srgbClr val="0000FF"/>
                </a:solidFill>
              </a:rPr>
              <a:t>正比于</a:t>
            </a:r>
            <a:r>
              <a:rPr lang="zh-CN" altLang="en-US"/>
              <a:t>   该处波振幅的平方</a:t>
            </a:r>
          </a:p>
        </p:txBody>
      </p:sp>
      <p:sp>
        <p:nvSpPr>
          <p:cNvPr id="165901" name="Text Box 13"/>
          <p:cNvSpPr txBox="1">
            <a:spLocks noChangeArrowheads="1"/>
          </p:cNvSpPr>
          <p:nvPr/>
        </p:nvSpPr>
        <p:spPr bwMode="auto">
          <a:xfrm>
            <a:off x="3197225" y="1531938"/>
            <a:ext cx="649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波的强度 </a:t>
            </a:r>
            <a:r>
              <a:rPr lang="en-US" altLang="zh-CN" i="1">
                <a:ea typeface="宋体" panose="02010600030101010101" pitchFamily="2" charset="-122"/>
              </a:rPr>
              <a:t>I      </a:t>
            </a:r>
            <a:r>
              <a:rPr lang="zh-CN" altLang="en-US">
                <a:solidFill>
                  <a:srgbClr val="0000FF"/>
                </a:solidFill>
              </a:rPr>
              <a:t>正比于   </a:t>
            </a:r>
            <a:r>
              <a:rPr lang="zh-CN" altLang="en-US"/>
              <a:t>该处出现粒子的几率</a:t>
            </a:r>
          </a:p>
        </p:txBody>
      </p:sp>
      <p:grpSp>
        <p:nvGrpSpPr>
          <p:cNvPr id="165902" name="Group 14"/>
          <p:cNvGrpSpPr>
            <a:grpSpLocks/>
          </p:cNvGrpSpPr>
          <p:nvPr/>
        </p:nvGrpSpPr>
        <p:grpSpPr bwMode="auto">
          <a:xfrm>
            <a:off x="2566988" y="4953000"/>
            <a:ext cx="3249612" cy="865188"/>
            <a:chOff x="657" y="2795"/>
            <a:chExt cx="2182" cy="555"/>
          </a:xfrm>
        </p:grpSpPr>
        <p:grpSp>
          <p:nvGrpSpPr>
            <p:cNvPr id="24589" name="Group 32"/>
            <p:cNvGrpSpPr>
              <a:grpSpLocks/>
            </p:cNvGrpSpPr>
            <p:nvPr/>
          </p:nvGrpSpPr>
          <p:grpSpPr bwMode="auto">
            <a:xfrm>
              <a:off x="657" y="2795"/>
              <a:ext cx="2132" cy="544"/>
              <a:chOff x="1450" y="7"/>
              <a:chExt cx="3039" cy="401"/>
            </a:xfrm>
          </p:grpSpPr>
          <p:sp>
            <p:nvSpPr>
              <p:cNvPr id="24591"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4592"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4593"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4594"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24590" name="Object 20"/>
            <p:cNvGraphicFramePr>
              <a:graphicFrameLocks noChangeAspect="1"/>
            </p:cNvGraphicFramePr>
            <p:nvPr/>
          </p:nvGraphicFramePr>
          <p:xfrm>
            <a:off x="687" y="2795"/>
            <a:ext cx="2152" cy="555"/>
          </p:xfrm>
          <a:graphic>
            <a:graphicData uri="http://schemas.openxmlformats.org/presentationml/2006/ole">
              <mc:AlternateContent xmlns:mc="http://schemas.openxmlformats.org/markup-compatibility/2006">
                <mc:Choice xmlns:v="urn:schemas-microsoft-com:vml" Requires="v">
                  <p:oleObj spid="_x0000_s24599" name="公式" r:id="rId8" imgW="1180588" imgH="406224" progId="Equation.3">
                    <p:embed/>
                  </p:oleObj>
                </mc:Choice>
                <mc:Fallback>
                  <p:oleObj name="公式" r:id="rId8" imgW="1180588" imgH="406224"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 y="2795"/>
                          <a:ext cx="2152" cy="55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0"/>
                                        </p:tgtEl>
                                        <p:attrNameLst>
                                          <p:attrName>style.visibility</p:attrName>
                                        </p:attrNameLst>
                                      </p:cBhvr>
                                      <p:to>
                                        <p:strVal val="visible"/>
                                      </p:to>
                                    </p:set>
                                    <p:animEffect transition="in" filter="wipe(left)">
                                      <p:cBhvr>
                                        <p:cTn id="7" dur="500"/>
                                        <p:tgtEl>
                                          <p:spTgt spid="165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900">
                                            <p:txEl>
                                              <p:pRg st="0" end="0"/>
                                            </p:txEl>
                                          </p:spTgt>
                                        </p:tgtEl>
                                        <p:attrNameLst>
                                          <p:attrName>style.visibility</p:attrName>
                                        </p:attrNameLst>
                                      </p:cBhvr>
                                      <p:to>
                                        <p:strVal val="visible"/>
                                      </p:to>
                                    </p:set>
                                    <p:animEffect transition="in" filter="wipe(left)">
                                      <p:cBhvr>
                                        <p:cTn id="12" dur="500"/>
                                        <p:tgtEl>
                                          <p:spTgt spid="16590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5901">
                                            <p:txEl>
                                              <p:pRg st="0" end="0"/>
                                            </p:txEl>
                                          </p:spTgt>
                                        </p:tgtEl>
                                        <p:attrNameLst>
                                          <p:attrName>style.visibility</p:attrName>
                                        </p:attrNameLst>
                                      </p:cBhvr>
                                      <p:to>
                                        <p:strVal val="visible"/>
                                      </p:to>
                                    </p:set>
                                    <p:animEffect transition="in" filter="wipe(left)">
                                      <p:cBhvr>
                                        <p:cTn id="17" dur="500"/>
                                        <p:tgtEl>
                                          <p:spTgt spid="16590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5891"/>
                                        </p:tgtEl>
                                        <p:attrNameLst>
                                          <p:attrName>style.visibility</p:attrName>
                                        </p:attrNameLst>
                                      </p:cBhvr>
                                      <p:to>
                                        <p:strVal val="visible"/>
                                      </p:to>
                                    </p:set>
                                    <p:animEffect transition="in" filter="wipe(up)">
                                      <p:cBhvr>
                                        <p:cTn id="22" dur="500"/>
                                        <p:tgtEl>
                                          <p:spTgt spid="1658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5899">
                                            <p:txEl>
                                              <p:pRg st="0" end="0"/>
                                            </p:txEl>
                                          </p:spTgt>
                                        </p:tgtEl>
                                        <p:attrNameLst>
                                          <p:attrName>style.visibility</p:attrName>
                                        </p:attrNameLst>
                                      </p:cBhvr>
                                      <p:to>
                                        <p:strVal val="visible"/>
                                      </p:to>
                                    </p:set>
                                    <p:animEffect transition="in" filter="wipe(left)">
                                      <p:cBhvr>
                                        <p:cTn id="27" dur="500"/>
                                        <p:tgtEl>
                                          <p:spTgt spid="16589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5893">
                                            <p:txEl>
                                              <p:pRg st="0" end="0"/>
                                            </p:txEl>
                                          </p:spTgt>
                                        </p:tgtEl>
                                        <p:attrNameLst>
                                          <p:attrName>style.visibility</p:attrName>
                                        </p:attrNameLst>
                                      </p:cBhvr>
                                      <p:to>
                                        <p:strVal val="visible"/>
                                      </p:to>
                                    </p:set>
                                    <p:animEffect transition="in" filter="wipe(left)">
                                      <p:cBhvr>
                                        <p:cTn id="32" dur="500"/>
                                        <p:tgtEl>
                                          <p:spTgt spid="16589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5892"/>
                                        </p:tgtEl>
                                        <p:attrNameLst>
                                          <p:attrName>style.visibility</p:attrName>
                                        </p:attrNameLst>
                                      </p:cBhvr>
                                      <p:to>
                                        <p:strVal val="visible"/>
                                      </p:to>
                                    </p:set>
                                    <p:animEffect transition="in" filter="wipe(left)">
                                      <p:cBhvr>
                                        <p:cTn id="37" dur="500"/>
                                        <p:tgtEl>
                                          <p:spTgt spid="1658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65894"/>
                                        </p:tgtEl>
                                        <p:attrNameLst>
                                          <p:attrName>style.visibility</p:attrName>
                                        </p:attrNameLst>
                                      </p:cBhvr>
                                      <p:to>
                                        <p:strVal val="visible"/>
                                      </p:to>
                                    </p:set>
                                    <p:animEffect transition="in" filter="wipe(left)">
                                      <p:cBhvr>
                                        <p:cTn id="42" dur="500"/>
                                        <p:tgtEl>
                                          <p:spTgt spid="1658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5902"/>
                                        </p:tgtEl>
                                        <p:attrNameLst>
                                          <p:attrName>style.visibility</p:attrName>
                                        </p:attrNameLst>
                                      </p:cBhvr>
                                      <p:to>
                                        <p:strVal val="visible"/>
                                      </p:to>
                                    </p:set>
                                    <p:animEffect transition="in" filter="wipe(left)">
                                      <p:cBhvr>
                                        <p:cTn id="47" dur="500"/>
                                        <p:tgtEl>
                                          <p:spTgt spid="1659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5895"/>
                                        </p:tgtEl>
                                        <p:attrNameLst>
                                          <p:attrName>style.visibility</p:attrName>
                                        </p:attrNameLst>
                                      </p:cBhvr>
                                      <p:to>
                                        <p:strVal val="visible"/>
                                      </p:to>
                                    </p:set>
                                    <p:animEffect transition="in" filter="wipe(left)">
                                      <p:cBhvr>
                                        <p:cTn id="52" dur="500"/>
                                        <p:tgtEl>
                                          <p:spTgt spid="1658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65896"/>
                                        </p:tgtEl>
                                        <p:attrNameLst>
                                          <p:attrName>style.visibility</p:attrName>
                                        </p:attrNameLst>
                                      </p:cBhvr>
                                      <p:to>
                                        <p:strVal val="visible"/>
                                      </p:to>
                                    </p:set>
                                    <p:animEffect transition="in" filter="wipe(left)">
                                      <p:cBhvr>
                                        <p:cTn id="57" dur="500"/>
                                        <p:tgtEl>
                                          <p:spTgt spid="165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utoUpdateAnimBg="0"/>
      <p:bldP spid="165891" grpId="0" animBg="1"/>
      <p:bldP spid="165892" grpId="0" autoUpdateAnimBg="0"/>
      <p:bldP spid="165893" grpId="0" build="p" autoUpdateAnimBg="0"/>
      <p:bldP spid="165895" grpId="0" autoUpdateAnimBg="0"/>
      <p:bldP spid="165899" grpId="0" build="p" autoUpdateAnimBg="0"/>
      <p:bldP spid="165900" grpId="0" build="p" autoUpdateAnimBg="0"/>
      <p:bldP spid="16590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1752600" y="684213"/>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2</a:t>
            </a:r>
            <a:r>
              <a:rPr lang="zh-CN" altLang="en-US"/>
              <a:t>） 归一化条件：</a:t>
            </a:r>
          </a:p>
        </p:txBody>
      </p:sp>
      <p:sp>
        <p:nvSpPr>
          <p:cNvPr id="167939" name="Rectangle 3"/>
          <p:cNvSpPr>
            <a:spLocks noChangeArrowheads="1"/>
          </p:cNvSpPr>
          <p:nvPr/>
        </p:nvSpPr>
        <p:spPr bwMode="auto">
          <a:xfrm>
            <a:off x="2208213" y="1233488"/>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因为在整个空间发现粒子的总概率为</a:t>
            </a:r>
            <a:r>
              <a:rPr lang="en-US" altLang="zh-CN"/>
              <a:t>100% </a:t>
            </a:r>
            <a:r>
              <a:rPr lang="zh-CN" altLang="en-US"/>
              <a:t>。</a:t>
            </a:r>
          </a:p>
        </p:txBody>
      </p:sp>
      <p:sp>
        <p:nvSpPr>
          <p:cNvPr id="167940" name="Text Box 4"/>
          <p:cNvSpPr txBox="1">
            <a:spLocks noChangeArrowheads="1"/>
          </p:cNvSpPr>
          <p:nvPr/>
        </p:nvSpPr>
        <p:spPr bwMode="auto">
          <a:xfrm>
            <a:off x="4656138" y="1881188"/>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此式称为</a:t>
            </a:r>
            <a:r>
              <a:rPr lang="zh-CN" altLang="en-US">
                <a:solidFill>
                  <a:srgbClr val="0000FF"/>
                </a:solidFill>
              </a:rPr>
              <a:t>归一化条件。</a:t>
            </a:r>
          </a:p>
        </p:txBody>
      </p:sp>
      <p:sp>
        <p:nvSpPr>
          <p:cNvPr id="167941" name="Text Box 5"/>
          <p:cNvSpPr txBox="1">
            <a:spLocks noChangeArrowheads="1"/>
          </p:cNvSpPr>
          <p:nvPr/>
        </p:nvSpPr>
        <p:spPr bwMode="auto">
          <a:xfrm>
            <a:off x="2208213" y="2530475"/>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a:solidFill>
                  <a:srgbClr val="0000FF"/>
                </a:solidFill>
              </a:rPr>
              <a:t>满足归一化条件的波函数称为归一化波函数。</a:t>
            </a:r>
          </a:p>
        </p:txBody>
      </p:sp>
      <p:sp>
        <p:nvSpPr>
          <p:cNvPr id="167942" name="Text Box 6"/>
          <p:cNvSpPr txBox="1">
            <a:spLocks noChangeArrowheads="1"/>
          </p:cNvSpPr>
          <p:nvPr/>
        </p:nvSpPr>
        <p:spPr bwMode="auto">
          <a:xfrm>
            <a:off x="2495550" y="5410200"/>
            <a:ext cx="67056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40000"/>
              </a:lnSpc>
            </a:pPr>
            <a:r>
              <a:rPr lang="zh-CN" altLang="en-US"/>
              <a:t> 波函数应是</a:t>
            </a:r>
            <a:r>
              <a:rPr lang="zh-CN" altLang="en-US">
                <a:solidFill>
                  <a:srgbClr val="0000FF"/>
                </a:solidFill>
              </a:rPr>
              <a:t>单值、有限、 连续</a:t>
            </a:r>
            <a:r>
              <a:rPr lang="zh-CN" altLang="en-US"/>
              <a:t>的函数 </a:t>
            </a:r>
          </a:p>
          <a:p>
            <a:pPr algn="just" eaLnBrk="1" hangingPunct="1">
              <a:lnSpc>
                <a:spcPct val="140000"/>
              </a:lnSpc>
            </a:pPr>
            <a:r>
              <a:rPr lang="zh-CN" altLang="en-US"/>
              <a:t>                             </a:t>
            </a:r>
            <a:r>
              <a:rPr lang="en-US" altLang="zh-CN"/>
              <a:t>—  </a:t>
            </a:r>
            <a:r>
              <a:rPr lang="zh-CN" altLang="en-US">
                <a:solidFill>
                  <a:srgbClr val="0000FF"/>
                </a:solidFill>
              </a:rPr>
              <a:t>波函数的标准条件</a:t>
            </a:r>
            <a:r>
              <a:rPr lang="zh-CN" altLang="en-US"/>
              <a:t>。</a:t>
            </a:r>
          </a:p>
        </p:txBody>
      </p:sp>
      <p:sp>
        <p:nvSpPr>
          <p:cNvPr id="167943" name="Rectangle 7"/>
          <p:cNvSpPr>
            <a:spLocks noChangeArrowheads="1"/>
          </p:cNvSpPr>
          <p:nvPr/>
        </p:nvSpPr>
        <p:spPr bwMode="auto">
          <a:xfrm>
            <a:off x="1847850" y="4905375"/>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3</a:t>
            </a:r>
            <a:r>
              <a:rPr lang="zh-CN" altLang="en-US"/>
              <a:t>）标准条件：</a:t>
            </a:r>
          </a:p>
        </p:txBody>
      </p:sp>
      <p:sp>
        <p:nvSpPr>
          <p:cNvPr id="167944" name="Rectangle 8"/>
          <p:cNvSpPr>
            <a:spLocks noChangeArrowheads="1"/>
          </p:cNvSpPr>
          <p:nvPr/>
        </p:nvSpPr>
        <p:spPr bwMode="auto">
          <a:xfrm>
            <a:off x="3719513" y="4905375"/>
            <a:ext cx="5392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要使波函数合理，还需明确一些条件：</a:t>
            </a:r>
          </a:p>
        </p:txBody>
      </p:sp>
      <p:graphicFrame>
        <p:nvGraphicFramePr>
          <p:cNvPr id="26633" name="Object 9"/>
          <p:cNvGraphicFramePr>
            <a:graphicFrameLocks noChangeAspect="1"/>
          </p:cNvGraphicFramePr>
          <p:nvPr/>
        </p:nvGraphicFramePr>
        <p:xfrm>
          <a:off x="6038850" y="3502025"/>
          <a:ext cx="114300" cy="215900"/>
        </p:xfrm>
        <a:graphic>
          <a:graphicData uri="http://schemas.openxmlformats.org/presentationml/2006/ole">
            <mc:AlternateContent xmlns:mc="http://schemas.openxmlformats.org/markup-compatibility/2006">
              <mc:Choice xmlns:v="urn:schemas-microsoft-com:vml" Requires="v">
                <p:oleObj spid="_x0000_s26645" name="公式" r:id="rId3" imgW="114151" imgH="215619" progId="Equation.3">
                  <p:embed/>
                </p:oleObj>
              </mc:Choice>
              <mc:Fallback>
                <p:oleObj name="公式" r:id="rId3" imgW="114151" imgH="215619"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50202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6" name="Object 10"/>
          <p:cNvGraphicFramePr>
            <a:graphicFrameLocks noChangeAspect="1"/>
          </p:cNvGraphicFramePr>
          <p:nvPr/>
        </p:nvGraphicFramePr>
        <p:xfrm>
          <a:off x="2295525" y="3825875"/>
          <a:ext cx="2808288" cy="741363"/>
        </p:xfrm>
        <a:graphic>
          <a:graphicData uri="http://schemas.openxmlformats.org/presentationml/2006/ole">
            <mc:AlternateContent xmlns:mc="http://schemas.openxmlformats.org/markup-compatibility/2006">
              <mc:Choice xmlns:v="urn:schemas-microsoft-com:vml" Requires="v">
                <p:oleObj spid="_x0000_s26646" name="公式" r:id="rId5" imgW="1155199" imgH="304668" progId="Equation.3">
                  <p:embed/>
                </p:oleObj>
              </mc:Choice>
              <mc:Fallback>
                <p:oleObj name="公式" r:id="rId5" imgW="1155199" imgH="304668"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5525" y="3825875"/>
                        <a:ext cx="2808288"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947" name="Object 11"/>
          <p:cNvGraphicFramePr>
            <a:graphicFrameLocks noChangeAspect="1"/>
          </p:cNvGraphicFramePr>
          <p:nvPr/>
        </p:nvGraphicFramePr>
        <p:xfrm>
          <a:off x="5303838" y="3609975"/>
          <a:ext cx="3201987" cy="1333500"/>
        </p:xfrm>
        <a:graphic>
          <a:graphicData uri="http://schemas.openxmlformats.org/presentationml/2006/ole">
            <mc:AlternateContent xmlns:mc="http://schemas.openxmlformats.org/markup-compatibility/2006">
              <mc:Choice xmlns:v="urn:schemas-microsoft-com:vml" Requires="v">
                <p:oleObj spid="_x0000_s26647" name="公式" r:id="rId7" imgW="1219200" imgH="508000" progId="Equation.3">
                  <p:embed/>
                </p:oleObj>
              </mc:Choice>
              <mc:Fallback>
                <p:oleObj name="公式" r:id="rId7" imgW="1219200" imgH="5080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3838" y="3609975"/>
                        <a:ext cx="3201987"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8" name="Text Box 12"/>
          <p:cNvSpPr txBox="1">
            <a:spLocks noChangeArrowheads="1"/>
          </p:cNvSpPr>
          <p:nvPr/>
        </p:nvSpPr>
        <p:spPr bwMode="auto">
          <a:xfrm>
            <a:off x="8472488" y="3970338"/>
            <a:ext cx="195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c</a:t>
            </a:r>
            <a:r>
              <a:rPr lang="en-US" altLang="zh-CN">
                <a:ea typeface="宋体" panose="02010600030101010101" pitchFamily="2" charset="-122"/>
              </a:rPr>
              <a:t>:</a:t>
            </a:r>
            <a:r>
              <a:rPr lang="zh-CN" altLang="en-US">
                <a:solidFill>
                  <a:srgbClr val="0000FF"/>
                </a:solidFill>
              </a:rPr>
              <a:t>归一化因子</a:t>
            </a:r>
          </a:p>
        </p:txBody>
      </p:sp>
      <p:sp>
        <p:nvSpPr>
          <p:cNvPr id="167949" name="Text Box 13"/>
          <p:cNvSpPr txBox="1">
            <a:spLocks noChangeArrowheads="1"/>
          </p:cNvSpPr>
          <p:nvPr/>
        </p:nvSpPr>
        <p:spPr bwMode="auto">
          <a:xfrm>
            <a:off x="2279650" y="3178175"/>
            <a:ext cx="2024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楷体_GB2312" pitchFamily="49" charset="-122"/>
              </a:rPr>
              <a:t>若不满足</a:t>
            </a:r>
            <a:r>
              <a:rPr lang="en-US" altLang="zh-CN">
                <a:latin typeface="楷体_GB2312" pitchFamily="49" charset="-122"/>
              </a:rPr>
              <a:t>,</a:t>
            </a:r>
            <a:r>
              <a:rPr lang="zh-CN" altLang="en-US">
                <a:latin typeface="楷体_GB2312" pitchFamily="49" charset="-122"/>
              </a:rPr>
              <a:t>则</a:t>
            </a:r>
            <a:r>
              <a:rPr lang="en-US" altLang="zh-CN">
                <a:latin typeface="楷体_GB2312" pitchFamily="49" charset="-122"/>
              </a:rPr>
              <a:t>:</a:t>
            </a:r>
          </a:p>
        </p:txBody>
      </p:sp>
      <p:grpSp>
        <p:nvGrpSpPr>
          <p:cNvPr id="167950" name="Group 14"/>
          <p:cNvGrpSpPr>
            <a:grpSpLocks/>
          </p:cNvGrpSpPr>
          <p:nvPr/>
        </p:nvGrpSpPr>
        <p:grpSpPr bwMode="auto">
          <a:xfrm>
            <a:off x="2208213" y="1665288"/>
            <a:ext cx="2384425" cy="863600"/>
            <a:chOff x="431" y="935"/>
            <a:chExt cx="1502" cy="544"/>
          </a:xfrm>
        </p:grpSpPr>
        <p:grpSp>
          <p:nvGrpSpPr>
            <p:cNvPr id="26639" name="Group 32"/>
            <p:cNvGrpSpPr>
              <a:grpSpLocks/>
            </p:cNvGrpSpPr>
            <p:nvPr/>
          </p:nvGrpSpPr>
          <p:grpSpPr bwMode="auto">
            <a:xfrm>
              <a:off x="431" y="935"/>
              <a:ext cx="1496" cy="544"/>
              <a:chOff x="1450" y="7"/>
              <a:chExt cx="3039" cy="401"/>
            </a:xfrm>
          </p:grpSpPr>
          <p:sp>
            <p:nvSpPr>
              <p:cNvPr id="26641"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6642"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6643"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6644"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26640" name="Object 20"/>
            <p:cNvGraphicFramePr>
              <a:graphicFrameLocks noChangeAspect="1"/>
            </p:cNvGraphicFramePr>
            <p:nvPr/>
          </p:nvGraphicFramePr>
          <p:xfrm>
            <a:off x="469" y="1026"/>
            <a:ext cx="1464" cy="377"/>
          </p:xfrm>
          <a:graphic>
            <a:graphicData uri="http://schemas.openxmlformats.org/presentationml/2006/ole">
              <mc:AlternateContent xmlns:mc="http://schemas.openxmlformats.org/markup-compatibility/2006">
                <mc:Choice xmlns:v="urn:schemas-microsoft-com:vml" Requires="v">
                  <p:oleObj spid="_x0000_s26648" name="公式" r:id="rId9" imgW="1066337" imgH="304668" progId="Equation.3">
                    <p:embed/>
                  </p:oleObj>
                </mc:Choice>
                <mc:Fallback>
                  <p:oleObj name="公式" r:id="rId9" imgW="1066337" imgH="304668"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 y="1026"/>
                          <a:ext cx="1464" cy="37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38"/>
                                        </p:tgtEl>
                                        <p:attrNameLst>
                                          <p:attrName>style.visibility</p:attrName>
                                        </p:attrNameLst>
                                      </p:cBhvr>
                                      <p:to>
                                        <p:strVal val="visible"/>
                                      </p:to>
                                    </p:set>
                                    <p:animEffect transition="in" filter="wipe(left)">
                                      <p:cBhvr>
                                        <p:cTn id="7" dur="500"/>
                                        <p:tgtEl>
                                          <p:spTgt spid="167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7939"/>
                                        </p:tgtEl>
                                        <p:attrNameLst>
                                          <p:attrName>style.visibility</p:attrName>
                                        </p:attrNameLst>
                                      </p:cBhvr>
                                      <p:to>
                                        <p:strVal val="visible"/>
                                      </p:to>
                                    </p:set>
                                    <p:animEffect transition="in" filter="wipe(left)">
                                      <p:cBhvr>
                                        <p:cTn id="12" dur="500"/>
                                        <p:tgtEl>
                                          <p:spTgt spid="167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7950"/>
                                        </p:tgtEl>
                                        <p:attrNameLst>
                                          <p:attrName>style.visibility</p:attrName>
                                        </p:attrNameLst>
                                      </p:cBhvr>
                                      <p:to>
                                        <p:strVal val="visible"/>
                                      </p:to>
                                    </p:set>
                                    <p:animEffect transition="in" filter="wipe(left)">
                                      <p:cBhvr>
                                        <p:cTn id="17" dur="500"/>
                                        <p:tgtEl>
                                          <p:spTgt spid="1679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7940"/>
                                        </p:tgtEl>
                                        <p:attrNameLst>
                                          <p:attrName>style.visibility</p:attrName>
                                        </p:attrNameLst>
                                      </p:cBhvr>
                                      <p:to>
                                        <p:strVal val="visible"/>
                                      </p:to>
                                    </p:set>
                                    <p:animEffect transition="in" filter="wipe(left)">
                                      <p:cBhvr>
                                        <p:cTn id="22" dur="500"/>
                                        <p:tgtEl>
                                          <p:spTgt spid="1679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7941"/>
                                        </p:tgtEl>
                                        <p:attrNameLst>
                                          <p:attrName>style.visibility</p:attrName>
                                        </p:attrNameLst>
                                      </p:cBhvr>
                                      <p:to>
                                        <p:strVal val="visible"/>
                                      </p:to>
                                    </p:set>
                                    <p:animEffect transition="in" filter="wipe(left)">
                                      <p:cBhvr>
                                        <p:cTn id="27" dur="500"/>
                                        <p:tgtEl>
                                          <p:spTgt spid="1679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794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6794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67947"/>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7948"/>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67943">
                                            <p:txEl>
                                              <p:pRg st="0" end="0"/>
                                            </p:txEl>
                                          </p:spTgt>
                                        </p:tgtEl>
                                        <p:attrNameLst>
                                          <p:attrName>style.visibility</p:attrName>
                                        </p:attrNameLst>
                                      </p:cBhvr>
                                      <p:to>
                                        <p:strVal val="visible"/>
                                      </p:to>
                                    </p:set>
                                    <p:animEffect transition="in" filter="wipe(left)">
                                      <p:cBhvr>
                                        <p:cTn id="48" dur="500"/>
                                        <p:tgtEl>
                                          <p:spTgt spid="167943">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67944">
                                            <p:txEl>
                                              <p:pRg st="0" end="0"/>
                                            </p:txEl>
                                          </p:spTgt>
                                        </p:tgtEl>
                                        <p:attrNameLst>
                                          <p:attrName>style.visibility</p:attrName>
                                        </p:attrNameLst>
                                      </p:cBhvr>
                                      <p:to>
                                        <p:strVal val="visible"/>
                                      </p:to>
                                    </p:set>
                                    <p:animEffect transition="in" filter="wipe(left)">
                                      <p:cBhvr>
                                        <p:cTn id="53" dur="500"/>
                                        <p:tgtEl>
                                          <p:spTgt spid="167944">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67942"/>
                                        </p:tgtEl>
                                        <p:attrNameLst>
                                          <p:attrName>style.visibility</p:attrName>
                                        </p:attrNameLst>
                                      </p:cBhvr>
                                      <p:to>
                                        <p:strVal val="visible"/>
                                      </p:to>
                                    </p:set>
                                    <p:animEffect transition="in" filter="wipe(left)">
                                      <p:cBhvr>
                                        <p:cTn id="58" dur="500"/>
                                        <p:tgtEl>
                                          <p:spTgt spid="167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autoUpdateAnimBg="0"/>
      <p:bldP spid="167939" grpId="0" autoUpdateAnimBg="0"/>
      <p:bldP spid="167940" grpId="0" autoUpdateAnimBg="0"/>
      <p:bldP spid="167941" grpId="0" autoUpdateAnimBg="0"/>
      <p:bldP spid="167942" grpId="0" autoUpdateAnimBg="0"/>
      <p:bldP spid="167943" grpId="0" build="p" autoUpdateAnimBg="0"/>
      <p:bldP spid="167944" grpId="0" build="p" autoUpdateAnimBg="0"/>
      <p:bldP spid="167948" grpId="0"/>
      <p:bldP spid="167949"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C8ECC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3469</TotalTime>
  <Words>2954</Words>
  <Application>Microsoft Office PowerPoint</Application>
  <PresentationFormat>宽屏</PresentationFormat>
  <Paragraphs>273</Paragraphs>
  <Slides>36</Slides>
  <Notes>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50" baseType="lpstr">
      <vt:lpstr>Times New Roman</vt:lpstr>
      <vt:lpstr>楷体_GB2312</vt:lpstr>
      <vt:lpstr>Arial</vt:lpstr>
      <vt:lpstr>Calibri</vt:lpstr>
      <vt:lpstr>宋体</vt:lpstr>
      <vt:lpstr>隶书</vt:lpstr>
      <vt:lpstr>华文新魏</vt:lpstr>
      <vt:lpstr>Symbol</vt:lpstr>
      <vt:lpstr>Microsoft Yahei</vt:lpstr>
      <vt:lpstr>黑体</vt:lpstr>
      <vt:lpstr>Batang</vt:lpstr>
      <vt:lpstr>Office 主题</vt:lpstr>
      <vt:lpstr>Microsoft 公式 3.0</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327</cp:revision>
  <dcterms:created xsi:type="dcterms:W3CDTF">1601-01-01T00:00:00Z</dcterms:created>
  <dcterms:modified xsi:type="dcterms:W3CDTF">2019-12-08T14:45:32Z</dcterms:modified>
</cp:coreProperties>
</file>