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ctiveX/activeX1.xml" ContentType="application/vnd.ms-office.activeX+xml"/>
  <Override PartName="/ppt/activeX/activeX1.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2"/>
  </p:notesMasterIdLst>
  <p:handoutMasterIdLst>
    <p:handoutMasterId r:id="rId33"/>
  </p:handoutMasterIdLst>
  <p:sldIdLst>
    <p:sldId id="459" r:id="rId2"/>
    <p:sldId id="536" r:id="rId3"/>
    <p:sldId id="537" r:id="rId4"/>
    <p:sldId id="538" r:id="rId5"/>
    <p:sldId id="539" r:id="rId6"/>
    <p:sldId id="540" r:id="rId7"/>
    <p:sldId id="541" r:id="rId8"/>
    <p:sldId id="542" r:id="rId9"/>
    <p:sldId id="543" r:id="rId10"/>
    <p:sldId id="544" r:id="rId11"/>
    <p:sldId id="545" r:id="rId12"/>
    <p:sldId id="546" r:id="rId13"/>
    <p:sldId id="547" r:id="rId14"/>
    <p:sldId id="548" r:id="rId15"/>
    <p:sldId id="549" r:id="rId16"/>
    <p:sldId id="550" r:id="rId17"/>
    <p:sldId id="552" r:id="rId18"/>
    <p:sldId id="551" r:id="rId19"/>
    <p:sldId id="554" r:id="rId20"/>
    <p:sldId id="553" r:id="rId21"/>
    <p:sldId id="555" r:id="rId22"/>
    <p:sldId id="556" r:id="rId23"/>
    <p:sldId id="557" r:id="rId24"/>
    <p:sldId id="558" r:id="rId25"/>
    <p:sldId id="559" r:id="rId26"/>
    <p:sldId id="560" r:id="rId27"/>
    <p:sldId id="561" r:id="rId28"/>
    <p:sldId id="562" r:id="rId29"/>
    <p:sldId id="563" r:id="rId30"/>
    <p:sldId id="564" r:id="rId31"/>
  </p:sldIdLst>
  <p:sldSz cx="12192000" cy="6858000"/>
  <p:notesSz cx="9928225" cy="6797675"/>
  <p:defaultTex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FFCD"/>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41" autoAdjust="0"/>
    <p:restoredTop sz="99144" autoAdjust="0"/>
  </p:normalViewPr>
  <p:slideViewPr>
    <p:cSldViewPr>
      <p:cViewPr varScale="1">
        <p:scale>
          <a:sx n="86" d="100"/>
          <a:sy n="86" d="100"/>
        </p:scale>
        <p:origin x="370"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emf"/><Relationship Id="rId5" Type="http://schemas.openxmlformats.org/officeDocument/2006/relationships/image" Target="../media/image7.wmf"/><Relationship Id="rId4"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5.wmf"/><Relationship Id="rId12" Type="http://schemas.openxmlformats.org/officeDocument/2006/relationships/image" Target="../media/image60.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emf"/><Relationship Id="rId11" Type="http://schemas.openxmlformats.org/officeDocument/2006/relationships/image" Target="../media/image59.emf"/><Relationship Id="rId5" Type="http://schemas.openxmlformats.org/officeDocument/2006/relationships/image" Target="../media/image53.wmf"/><Relationship Id="rId10"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image" Target="../media/image76.wmf"/><Relationship Id="rId3" Type="http://schemas.openxmlformats.org/officeDocument/2006/relationships/image" Target="../media/image66.emf"/><Relationship Id="rId7" Type="http://schemas.openxmlformats.org/officeDocument/2006/relationships/image" Target="../media/image70.wmf"/><Relationship Id="rId12" Type="http://schemas.openxmlformats.org/officeDocument/2006/relationships/image" Target="../media/image75.wmf"/><Relationship Id="rId2" Type="http://schemas.openxmlformats.org/officeDocument/2006/relationships/image" Target="../media/image65.emf"/><Relationship Id="rId1" Type="http://schemas.openxmlformats.org/officeDocument/2006/relationships/image" Target="../media/image64.wmf"/><Relationship Id="rId6" Type="http://schemas.openxmlformats.org/officeDocument/2006/relationships/image" Target="../media/image69.wmf"/><Relationship Id="rId11" Type="http://schemas.openxmlformats.org/officeDocument/2006/relationships/image" Target="../media/image74.wmf"/><Relationship Id="rId5" Type="http://schemas.openxmlformats.org/officeDocument/2006/relationships/image" Target="../media/image68.emf"/><Relationship Id="rId15" Type="http://schemas.openxmlformats.org/officeDocument/2006/relationships/image" Target="../media/image78.wmf"/><Relationship Id="rId10" Type="http://schemas.openxmlformats.org/officeDocument/2006/relationships/image" Target="../media/image73.emf"/><Relationship Id="rId4" Type="http://schemas.openxmlformats.org/officeDocument/2006/relationships/image" Target="../media/image67.emf"/><Relationship Id="rId9" Type="http://schemas.openxmlformats.org/officeDocument/2006/relationships/image" Target="../media/image72.wmf"/><Relationship Id="rId14" Type="http://schemas.openxmlformats.org/officeDocument/2006/relationships/image" Target="../media/image77.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81.wmf"/><Relationship Id="rId7" Type="http://schemas.openxmlformats.org/officeDocument/2006/relationships/image" Target="../media/image83.e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72.wmf"/><Relationship Id="rId5" Type="http://schemas.openxmlformats.org/officeDocument/2006/relationships/image" Target="../media/image71.wmf"/><Relationship Id="rId10" Type="http://schemas.openxmlformats.org/officeDocument/2006/relationships/image" Target="../media/image84.wmf"/><Relationship Id="rId4" Type="http://schemas.openxmlformats.org/officeDocument/2006/relationships/image" Target="../media/image82.wmf"/><Relationship Id="rId9"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5.emf"/><Relationship Id="rId4" Type="http://schemas.openxmlformats.org/officeDocument/2006/relationships/image" Target="../media/image8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5" Type="http://schemas.openxmlformats.org/officeDocument/2006/relationships/image" Target="../media/image94.wmf"/><Relationship Id="rId4" Type="http://schemas.openxmlformats.org/officeDocument/2006/relationships/image" Target="../media/image9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emf"/><Relationship Id="rId1" Type="http://schemas.openxmlformats.org/officeDocument/2006/relationships/image" Target="../media/image22.e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08F414C7-B6F5-4106-947E-F9B18805F570}" type="datetimeFigureOut">
              <a:rPr lang="zh-CN" altLang="en-US" smtClean="0"/>
              <a:t>2019/12/23</a:t>
            </a:fld>
            <a:endParaRPr lang="zh-CN" altLang="en-US"/>
          </a:p>
        </p:txBody>
      </p:sp>
      <p:sp>
        <p:nvSpPr>
          <p:cNvPr id="4" name="页脚占位符 3"/>
          <p:cNvSpPr>
            <a:spLocks noGrp="1"/>
          </p:cNvSpPr>
          <p:nvPr>
            <p:ph type="ftr" sz="quarter" idx="2"/>
          </p:nvPr>
        </p:nvSpPr>
        <p:spPr>
          <a:xfrm>
            <a:off x="1" y="6456613"/>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698" y="6456613"/>
            <a:ext cx="4302231" cy="341063"/>
          </a:xfrm>
          <a:prstGeom prst="rect">
            <a:avLst/>
          </a:prstGeom>
        </p:spPr>
        <p:txBody>
          <a:bodyPr vert="horz" lIns="91440" tIns="45720" rIns="91440" bIns="45720" rtlCol="0" anchor="b"/>
          <a:lstStyle>
            <a:lvl1pPr algn="r">
              <a:defRPr sz="1200"/>
            </a:lvl1pPr>
          </a:lstStyle>
          <a:p>
            <a:fld id="{D2D20037-9439-4384-822C-102AA84B71BC}" type="slidenum">
              <a:rPr lang="zh-CN" altLang="en-US" smtClean="0"/>
              <a:t>‹#›</a:t>
            </a:fld>
            <a:endParaRPr lang="zh-CN" altLang="en-US"/>
          </a:p>
        </p:txBody>
      </p:sp>
    </p:spTree>
    <p:extLst>
      <p:ext uri="{BB962C8B-B14F-4D97-AF65-F5344CB8AC3E}">
        <p14:creationId xmlns:p14="http://schemas.microsoft.com/office/powerpoint/2010/main" val="3104544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0"/>
            <a:ext cx="4302231"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ea typeface="宋体" charset="-122"/>
              </a:defRPr>
            </a:lvl1pPr>
          </a:lstStyle>
          <a:p>
            <a:pPr>
              <a:defRPr/>
            </a:pPr>
            <a:endParaRPr lang="zh-CN" altLang="en-US"/>
          </a:p>
        </p:txBody>
      </p:sp>
      <p:sp>
        <p:nvSpPr>
          <p:cNvPr id="35843" name="Rectangle 3"/>
          <p:cNvSpPr>
            <a:spLocks noGrp="1" noChangeArrowheads="1"/>
          </p:cNvSpPr>
          <p:nvPr>
            <p:ph type="dt" idx="1"/>
          </p:nvPr>
        </p:nvSpPr>
        <p:spPr bwMode="auto">
          <a:xfrm>
            <a:off x="5623698" y="0"/>
            <a:ext cx="4302231"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ea typeface="宋体"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2697163" y="509588"/>
            <a:ext cx="4533900"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92823" y="3228896"/>
            <a:ext cx="7942580" cy="30589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1" y="6456612"/>
            <a:ext cx="4302231"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ea typeface="宋体"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5623698" y="6456612"/>
            <a:ext cx="4302231"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61B640BF-337A-4AFC-AF73-3F09FEA07D6B}" type="slidenum">
              <a:rPr lang="zh-CN" altLang="en-US"/>
              <a:pPr>
                <a:defRPr/>
              </a:pPr>
              <a:t>‹#›</a:t>
            </a:fld>
            <a:endParaRPr lang="en-US" altLang="zh-CN"/>
          </a:p>
        </p:txBody>
      </p:sp>
    </p:spTree>
    <p:extLst>
      <p:ext uri="{BB962C8B-B14F-4D97-AF65-F5344CB8AC3E}">
        <p14:creationId xmlns:p14="http://schemas.microsoft.com/office/powerpoint/2010/main" val="14004649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224631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BA0F1D38-4B8F-4220-8A6B-7C5F58A3BE8E}" type="datetimeFigureOut">
              <a:rPr lang="zh-CN" altLang="en-US"/>
              <a:pPr>
                <a:defRPr/>
              </a:pPr>
              <a:t>2019/12/23</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D83F8EDE-544A-4210-B78E-7FFF9AB92706}" type="slidenum">
              <a:rPr lang="zh-CN" altLang="en-US"/>
              <a:pPr>
                <a:defRPr/>
              </a:pPr>
              <a:t>‹#›</a:t>
            </a:fld>
            <a:endParaRPr lang="zh-CN" altLang="en-US"/>
          </a:p>
        </p:txBody>
      </p:sp>
    </p:spTree>
    <p:extLst>
      <p:ext uri="{BB962C8B-B14F-4D97-AF65-F5344CB8AC3E}">
        <p14:creationId xmlns:p14="http://schemas.microsoft.com/office/powerpoint/2010/main" val="2294774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1AA69C33-22D8-4BA2-BF57-D356BF8B9164}" type="datetimeFigureOut">
              <a:rPr lang="zh-CN" altLang="en-US"/>
              <a:pPr>
                <a:defRPr/>
              </a:pPr>
              <a:t>2019/12/23</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1F438163-6773-4334-AD4F-6D86463C44A4}" type="slidenum">
              <a:rPr lang="zh-CN" altLang="en-US"/>
              <a:pPr>
                <a:defRPr/>
              </a:pPr>
              <a:t>‹#›</a:t>
            </a:fld>
            <a:endParaRPr lang="zh-CN" altLang="en-US"/>
          </a:p>
        </p:txBody>
      </p:sp>
    </p:spTree>
    <p:extLst>
      <p:ext uri="{BB962C8B-B14F-4D97-AF65-F5344CB8AC3E}">
        <p14:creationId xmlns:p14="http://schemas.microsoft.com/office/powerpoint/2010/main" val="342261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8EB6A119-0E6A-4A11-8B4E-43678F78E4C3}" type="datetimeFigureOut">
              <a:rPr lang="zh-CN" altLang="en-US"/>
              <a:pPr>
                <a:defRPr/>
              </a:pPr>
              <a:t>2019/12/23</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DD5CA2FF-066B-4F11-8619-F6D4CA5275AA}" type="slidenum">
              <a:rPr lang="zh-CN" altLang="en-US"/>
              <a:pPr>
                <a:defRPr/>
              </a:pPr>
              <a:t>‹#›</a:t>
            </a:fld>
            <a:endParaRPr lang="zh-CN" altLang="en-US"/>
          </a:p>
        </p:txBody>
      </p:sp>
    </p:spTree>
    <p:extLst>
      <p:ext uri="{BB962C8B-B14F-4D97-AF65-F5344CB8AC3E}">
        <p14:creationId xmlns:p14="http://schemas.microsoft.com/office/powerpoint/2010/main" val="3685853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xfrm>
            <a:off x="914400" y="6248400"/>
            <a:ext cx="2540000" cy="457200"/>
          </a:xfrm>
          <a:prstGeom prst="rect">
            <a:avLst/>
          </a:prstGeom>
        </p:spPr>
        <p:txBody>
          <a:bodyPr/>
          <a:lstStyle>
            <a:lvl1pPr algn="l" eaLnBrk="1" hangingPunct="1">
              <a:spcBef>
                <a:spcPct val="0"/>
              </a:spcBef>
              <a:defRPr kumimoji="1" b="1">
                <a:solidFill>
                  <a:prstClr val="black"/>
                </a:solidFill>
                <a:latin typeface="Times New Roman" pitchFamily="18" charset="0"/>
                <a:ea typeface="宋体" charset="-122"/>
              </a:defRPr>
            </a:lvl1pPr>
          </a:lstStyle>
          <a:p>
            <a:pPr>
              <a:defRPr/>
            </a:pPr>
            <a:endParaRPr lang="en-US" altLang="zh-CN"/>
          </a:p>
        </p:txBody>
      </p:sp>
      <p:sp>
        <p:nvSpPr>
          <p:cNvPr id="4" name="Rectangle 5"/>
          <p:cNvSpPr>
            <a:spLocks noGrp="1" noChangeArrowheads="1"/>
          </p:cNvSpPr>
          <p:nvPr>
            <p:ph type="ftr" sz="quarter" idx="11"/>
          </p:nvPr>
        </p:nvSpPr>
        <p:spPr>
          <a:xfrm>
            <a:off x="4165600" y="6248400"/>
            <a:ext cx="3860800" cy="457200"/>
          </a:xfrm>
          <a:prstGeom prst="rect">
            <a:avLst/>
          </a:prstGeom>
        </p:spPr>
        <p:txBody>
          <a:bodyPr/>
          <a:lstStyle>
            <a:lvl1pPr algn="l" eaLnBrk="1" hangingPunct="1">
              <a:spcBef>
                <a:spcPct val="0"/>
              </a:spcBef>
              <a:defRPr kumimoji="1" b="1">
                <a:solidFill>
                  <a:prstClr val="black"/>
                </a:solidFill>
                <a:latin typeface="Times New Roman" pitchFamily="18" charset="0"/>
                <a:ea typeface="宋体" charset="-122"/>
              </a:defRPr>
            </a:lvl1pPr>
          </a:lstStyle>
          <a:p>
            <a:pPr>
              <a:defRPr/>
            </a:pPr>
            <a:endParaRPr lang="en-US" altLang="zh-CN"/>
          </a:p>
        </p:txBody>
      </p:sp>
      <p:sp>
        <p:nvSpPr>
          <p:cNvPr id="5" name="Rectangle 6"/>
          <p:cNvSpPr>
            <a:spLocks noGrp="1" noChangeArrowheads="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solidFill>
                  <a:srgbClr val="000000"/>
                </a:solidFill>
                <a:latin typeface="Times New Roman" panose="02020603050405020304" pitchFamily="18" charset="0"/>
                <a:ea typeface="宋体" panose="02010600030101010101" pitchFamily="2" charset="-122"/>
              </a:defRPr>
            </a:lvl1pPr>
          </a:lstStyle>
          <a:p>
            <a:pPr>
              <a:defRPr/>
            </a:pPr>
            <a:fld id="{6BF5DEDE-FCE0-4EB0-BE0C-DAFCA03C0F09}" type="slidenum">
              <a:rPr lang="en-US" altLang="zh-CN"/>
              <a:pPr>
                <a:defRPr/>
              </a:pPr>
              <a:t>‹#›</a:t>
            </a:fld>
            <a:endParaRPr lang="en-US" altLang="zh-CN"/>
          </a:p>
        </p:txBody>
      </p:sp>
    </p:spTree>
    <p:extLst>
      <p:ext uri="{BB962C8B-B14F-4D97-AF65-F5344CB8AC3E}">
        <p14:creationId xmlns:p14="http://schemas.microsoft.com/office/powerpoint/2010/main" val="364090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09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09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08754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10972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09600" y="3938589"/>
            <a:ext cx="10972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157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81785FE1-239D-4534-859F-0228D2C0B964}" type="datetimeFigureOut">
              <a:rPr lang="zh-CN" altLang="en-US"/>
              <a:pPr>
                <a:defRPr/>
              </a:pPr>
              <a:t>2019/12/23</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6A22DEDE-304B-4518-8EEC-17A65BF26256}" type="slidenum">
              <a:rPr lang="zh-CN" altLang="en-US"/>
              <a:pPr>
                <a:defRPr/>
              </a:pPr>
              <a:t>‹#›</a:t>
            </a:fld>
            <a:endParaRPr lang="zh-CN" altLang="en-US"/>
          </a:p>
        </p:txBody>
      </p:sp>
    </p:spTree>
    <p:extLst>
      <p:ext uri="{BB962C8B-B14F-4D97-AF65-F5344CB8AC3E}">
        <p14:creationId xmlns:p14="http://schemas.microsoft.com/office/powerpoint/2010/main" val="273122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408891AB-948A-4C54-B704-4605B32EF832}" type="datetimeFigureOut">
              <a:rPr lang="zh-CN" altLang="en-US"/>
              <a:pPr>
                <a:defRPr/>
              </a:pPr>
              <a:t>2019/12/23</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2DB79E44-6725-49E2-A844-0F6E075BF59A}" type="slidenum">
              <a:rPr lang="zh-CN" altLang="en-US"/>
              <a:pPr>
                <a:defRPr/>
              </a:pPr>
              <a:t>‹#›</a:t>
            </a:fld>
            <a:endParaRPr lang="zh-CN" altLang="en-US"/>
          </a:p>
        </p:txBody>
      </p:sp>
    </p:spTree>
    <p:extLst>
      <p:ext uri="{BB962C8B-B14F-4D97-AF65-F5344CB8AC3E}">
        <p14:creationId xmlns:p14="http://schemas.microsoft.com/office/powerpoint/2010/main" val="3869424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815D7177-8348-4526-BB27-6DFDF13AA720}" type="datetimeFigureOut">
              <a:rPr lang="zh-CN" altLang="en-US"/>
              <a:pPr>
                <a:defRPr/>
              </a:pPr>
              <a:t>2019/12/23</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859D742B-24CB-4025-B59B-029556C0D064}" type="slidenum">
              <a:rPr lang="zh-CN" altLang="en-US"/>
              <a:pPr>
                <a:defRPr/>
              </a:pPr>
              <a:t>‹#›</a:t>
            </a:fld>
            <a:endParaRPr lang="zh-CN" altLang="en-US"/>
          </a:p>
        </p:txBody>
      </p:sp>
    </p:spTree>
    <p:extLst>
      <p:ext uri="{BB962C8B-B14F-4D97-AF65-F5344CB8AC3E}">
        <p14:creationId xmlns:p14="http://schemas.microsoft.com/office/powerpoint/2010/main" val="3358090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04CFDEF7-4711-46BB-BB8F-7F40A10AA409}" type="datetimeFigureOut">
              <a:rPr lang="zh-CN" altLang="en-US"/>
              <a:pPr>
                <a:defRPr/>
              </a:pPr>
              <a:t>2019/12/23</a:t>
            </a:fld>
            <a:endParaRPr lang="zh-CN" altLang="en-US"/>
          </a:p>
        </p:txBody>
      </p:sp>
      <p:sp>
        <p:nvSpPr>
          <p:cNvPr id="8" name="页脚占位符 7"/>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9" name="灯片编号占位符 8"/>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B79F57FD-22ED-4F4A-B6C0-D5AEBED06CA4}" type="slidenum">
              <a:rPr lang="zh-CN" altLang="en-US"/>
              <a:pPr>
                <a:defRPr/>
              </a:pPr>
              <a:t>‹#›</a:t>
            </a:fld>
            <a:endParaRPr lang="zh-CN" altLang="en-US"/>
          </a:p>
        </p:txBody>
      </p:sp>
    </p:spTree>
    <p:extLst>
      <p:ext uri="{BB962C8B-B14F-4D97-AF65-F5344CB8AC3E}">
        <p14:creationId xmlns:p14="http://schemas.microsoft.com/office/powerpoint/2010/main" val="61039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C0740772-FAE0-42BC-B6A3-74E539AEA99F}" type="datetimeFigureOut">
              <a:rPr lang="zh-CN" altLang="en-US"/>
              <a:pPr>
                <a:defRPr/>
              </a:pPr>
              <a:t>2019/12/23</a:t>
            </a:fld>
            <a:endParaRPr lang="zh-CN" altLang="en-US"/>
          </a:p>
        </p:txBody>
      </p:sp>
      <p:sp>
        <p:nvSpPr>
          <p:cNvPr id="4" name="页脚占位符 3"/>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5" name="灯片编号占位符 4"/>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EC20260F-B207-4DCF-AA64-422C6B83F8BA}" type="slidenum">
              <a:rPr lang="zh-CN" altLang="en-US"/>
              <a:pPr>
                <a:defRPr/>
              </a:pPr>
              <a:t>‹#›</a:t>
            </a:fld>
            <a:endParaRPr lang="zh-CN" altLang="en-US"/>
          </a:p>
        </p:txBody>
      </p:sp>
    </p:spTree>
    <p:extLst>
      <p:ext uri="{BB962C8B-B14F-4D97-AF65-F5344CB8AC3E}">
        <p14:creationId xmlns:p14="http://schemas.microsoft.com/office/powerpoint/2010/main" val="950538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E6FDFAFC-4725-444B-AF20-E11097602BA1}" type="datetimeFigureOut">
              <a:rPr lang="zh-CN" altLang="en-US"/>
              <a:pPr>
                <a:defRPr/>
              </a:pPr>
              <a:t>2019/12/23</a:t>
            </a:fld>
            <a:endParaRPr lang="zh-CN" altLang="en-US"/>
          </a:p>
        </p:txBody>
      </p:sp>
      <p:sp>
        <p:nvSpPr>
          <p:cNvPr id="3" name="页脚占位符 2"/>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B1B69B3B-73E6-4790-8C71-28847D0E605F}" type="slidenum">
              <a:rPr lang="zh-CN" altLang="en-US"/>
              <a:pPr>
                <a:defRPr/>
              </a:pPr>
              <a:t>‹#›</a:t>
            </a:fld>
            <a:endParaRPr lang="zh-CN" altLang="en-US"/>
          </a:p>
        </p:txBody>
      </p:sp>
    </p:spTree>
    <p:extLst>
      <p:ext uri="{BB962C8B-B14F-4D97-AF65-F5344CB8AC3E}">
        <p14:creationId xmlns:p14="http://schemas.microsoft.com/office/powerpoint/2010/main" val="2339145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D87312F3-4A2F-419F-9CDA-722DFC5CAA8F}" type="datetimeFigureOut">
              <a:rPr lang="zh-CN" altLang="en-US"/>
              <a:pPr>
                <a:defRPr/>
              </a:pPr>
              <a:t>2019/12/23</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5987B363-CFCB-4537-A7F3-202048EB4171}" type="slidenum">
              <a:rPr lang="zh-CN" altLang="en-US"/>
              <a:pPr>
                <a:defRPr/>
              </a:pPr>
              <a:t>‹#›</a:t>
            </a:fld>
            <a:endParaRPr lang="zh-CN" altLang="en-US"/>
          </a:p>
        </p:txBody>
      </p:sp>
    </p:spTree>
    <p:extLst>
      <p:ext uri="{BB962C8B-B14F-4D97-AF65-F5344CB8AC3E}">
        <p14:creationId xmlns:p14="http://schemas.microsoft.com/office/powerpoint/2010/main" val="96067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ACBB079F-4A16-4A37-AE2E-CBFD37176D72}" type="datetimeFigureOut">
              <a:rPr lang="zh-CN" altLang="en-US"/>
              <a:pPr>
                <a:defRPr/>
              </a:pPr>
              <a:t>2019/12/23</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3328FA9A-D8DA-4029-A074-85872B9C0587}" type="slidenum">
              <a:rPr lang="zh-CN" altLang="en-US"/>
              <a:pPr>
                <a:defRPr/>
              </a:pPr>
              <a:t>‹#›</a:t>
            </a:fld>
            <a:endParaRPr lang="zh-CN" altLang="en-US"/>
          </a:p>
        </p:txBody>
      </p:sp>
    </p:spTree>
    <p:extLst>
      <p:ext uri="{BB962C8B-B14F-4D97-AF65-F5344CB8AC3E}">
        <p14:creationId xmlns:p14="http://schemas.microsoft.com/office/powerpoint/2010/main" val="355941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4"/>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496300" y="1588"/>
            <a:ext cx="37068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userDrawn="1"/>
        </p:nvSpPr>
        <p:spPr bwMode="auto">
          <a:xfrm>
            <a:off x="0" y="620683"/>
            <a:ext cx="12192000" cy="45719"/>
          </a:xfrm>
          <a:prstGeom prst="rect">
            <a:avLst/>
          </a:prstGeom>
          <a:solidFill>
            <a:srgbClr val="00CC99"/>
          </a:solidFill>
          <a:ln w="25400" cap="flat" cmpd="sng" algn="ctr">
            <a:solidFill>
              <a:srgbClr val="00CC99">
                <a:shade val="50000"/>
              </a:srgbClr>
            </a:solidFill>
            <a:prstDash val="solid"/>
          </a:ln>
          <a:effectLst>
            <a:glow rad="101600">
              <a:srgbClr val="AAE2CA">
                <a:satMod val="175000"/>
                <a:alpha val="40000"/>
              </a:srgbClr>
            </a:glow>
            <a:softEdge rad="0"/>
          </a:effectLst>
        </p:spPr>
        <p:txBody>
          <a:bodyPr anchor="ctr"/>
          <a:lstStyle/>
          <a:p>
            <a:pPr algn="ctr" eaLnBrk="1" hangingPunct="1">
              <a:defRPr/>
            </a:pPr>
            <a:endParaRPr lang="zh-CN" altLang="en-US" kern="0">
              <a:solidFill>
                <a:srgbClr val="FFFFFF"/>
              </a:solidFill>
              <a:latin typeface="Times New Roman"/>
              <a:ea typeface="宋体"/>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39" r:id="rId13"/>
    <p:sldLayoutId id="2147483740"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6.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4.bin"/><Relationship Id="rId7" Type="http://schemas.openxmlformats.org/officeDocument/2006/relationships/image" Target="../media/image42.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1.wmf"/><Relationship Id="rId5" Type="http://schemas.openxmlformats.org/officeDocument/2006/relationships/oleObject" Target="../embeddings/oleObject35.bin"/><Relationship Id="rId4" Type="http://schemas.openxmlformats.org/officeDocument/2006/relationships/image" Target="../media/image40.wmf"/></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oleObject" Target="../embeddings/oleObject36.bin"/><Relationship Id="rId7" Type="http://schemas.openxmlformats.org/officeDocument/2006/relationships/image" Target="../media/image46.pn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wmf"/></Relationships>
</file>

<file path=ppt/slides/_rels/slide1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42.bin"/><Relationship Id="rId18" Type="http://schemas.openxmlformats.org/officeDocument/2006/relationships/image" Target="../media/image56.wmf"/><Relationship Id="rId26" Type="http://schemas.openxmlformats.org/officeDocument/2006/relationships/image" Target="../media/image60.wmf"/><Relationship Id="rId3" Type="http://schemas.openxmlformats.org/officeDocument/2006/relationships/oleObject" Target="../embeddings/oleObject37.bin"/><Relationship Id="rId21" Type="http://schemas.openxmlformats.org/officeDocument/2006/relationships/oleObject" Target="../embeddings/oleObject46.bin"/><Relationship Id="rId7" Type="http://schemas.openxmlformats.org/officeDocument/2006/relationships/oleObject" Target="../embeddings/oleObject39.bin"/><Relationship Id="rId12" Type="http://schemas.openxmlformats.org/officeDocument/2006/relationships/image" Target="../media/image53.wmf"/><Relationship Id="rId17" Type="http://schemas.openxmlformats.org/officeDocument/2006/relationships/oleObject" Target="../embeddings/oleObject44.bin"/><Relationship Id="rId25" Type="http://schemas.openxmlformats.org/officeDocument/2006/relationships/oleObject" Target="../embeddings/oleObject48.bin"/><Relationship Id="rId2" Type="http://schemas.openxmlformats.org/officeDocument/2006/relationships/slideLayout" Target="../slideLayouts/slideLayout7.xml"/><Relationship Id="rId16" Type="http://schemas.openxmlformats.org/officeDocument/2006/relationships/image" Target="../media/image55.wmf"/><Relationship Id="rId20" Type="http://schemas.openxmlformats.org/officeDocument/2006/relationships/image" Target="../media/image57.wmf"/><Relationship Id="rId1" Type="http://schemas.openxmlformats.org/officeDocument/2006/relationships/vmlDrawing" Target="../drawings/vmlDrawing12.vml"/><Relationship Id="rId6" Type="http://schemas.openxmlformats.org/officeDocument/2006/relationships/image" Target="../media/image50.wmf"/><Relationship Id="rId11" Type="http://schemas.openxmlformats.org/officeDocument/2006/relationships/oleObject" Target="../embeddings/oleObject41.bin"/><Relationship Id="rId24" Type="http://schemas.openxmlformats.org/officeDocument/2006/relationships/image" Target="../media/image59.emf"/><Relationship Id="rId5" Type="http://schemas.openxmlformats.org/officeDocument/2006/relationships/oleObject" Target="../embeddings/oleObject38.bin"/><Relationship Id="rId15" Type="http://schemas.openxmlformats.org/officeDocument/2006/relationships/oleObject" Target="../embeddings/oleObject43.bin"/><Relationship Id="rId23" Type="http://schemas.openxmlformats.org/officeDocument/2006/relationships/oleObject" Target="../embeddings/oleObject47.bin"/><Relationship Id="rId10" Type="http://schemas.openxmlformats.org/officeDocument/2006/relationships/image" Target="../media/image52.wmf"/><Relationship Id="rId19" Type="http://schemas.openxmlformats.org/officeDocument/2006/relationships/oleObject" Target="../embeddings/oleObject45.bin"/><Relationship Id="rId4" Type="http://schemas.openxmlformats.org/officeDocument/2006/relationships/image" Target="../media/image49.wmf"/><Relationship Id="rId9" Type="http://schemas.openxmlformats.org/officeDocument/2006/relationships/oleObject" Target="../embeddings/oleObject40.bin"/><Relationship Id="rId14" Type="http://schemas.openxmlformats.org/officeDocument/2006/relationships/image" Target="../media/image54.emf"/><Relationship Id="rId22" Type="http://schemas.openxmlformats.org/officeDocument/2006/relationships/image" Target="../media/image58.wmf"/></Relationships>
</file>

<file path=ppt/slides/_rels/slide1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6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13.vml"/><Relationship Id="rId5" Type="http://schemas.openxmlformats.org/officeDocument/2006/relationships/image" Target="../media/image62.wmf"/><Relationship Id="rId4" Type="http://schemas.openxmlformats.org/officeDocument/2006/relationships/slide" Target="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6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emf"/><Relationship Id="rId4" Type="http://schemas.openxmlformats.org/officeDocument/2006/relationships/image" Target="../media/image3.e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13" Type="http://schemas.openxmlformats.org/officeDocument/2006/relationships/oleObject" Target="../embeddings/oleObject55.bin"/><Relationship Id="rId18" Type="http://schemas.openxmlformats.org/officeDocument/2006/relationships/image" Target="../media/image71.wmf"/><Relationship Id="rId26" Type="http://schemas.openxmlformats.org/officeDocument/2006/relationships/image" Target="../media/image75.wmf"/><Relationship Id="rId3" Type="http://schemas.openxmlformats.org/officeDocument/2006/relationships/oleObject" Target="../embeddings/oleObject50.bin"/><Relationship Id="rId21" Type="http://schemas.openxmlformats.org/officeDocument/2006/relationships/oleObject" Target="../embeddings/oleObject59.bin"/><Relationship Id="rId7" Type="http://schemas.openxmlformats.org/officeDocument/2006/relationships/oleObject" Target="../embeddings/oleObject52.bin"/><Relationship Id="rId12" Type="http://schemas.openxmlformats.org/officeDocument/2006/relationships/image" Target="../media/image68.emf"/><Relationship Id="rId17" Type="http://schemas.openxmlformats.org/officeDocument/2006/relationships/oleObject" Target="../embeddings/oleObject57.bin"/><Relationship Id="rId25" Type="http://schemas.openxmlformats.org/officeDocument/2006/relationships/oleObject" Target="../embeddings/oleObject61.bin"/><Relationship Id="rId33" Type="http://schemas.openxmlformats.org/officeDocument/2006/relationships/image" Target="../media/image78.wmf"/><Relationship Id="rId2" Type="http://schemas.openxmlformats.org/officeDocument/2006/relationships/slideLayout" Target="../slideLayouts/slideLayout7.xml"/><Relationship Id="rId16" Type="http://schemas.openxmlformats.org/officeDocument/2006/relationships/image" Target="../media/image70.wmf"/><Relationship Id="rId20" Type="http://schemas.openxmlformats.org/officeDocument/2006/relationships/image" Target="../media/image72.wmf"/><Relationship Id="rId29" Type="http://schemas.openxmlformats.org/officeDocument/2006/relationships/oleObject" Target="../embeddings/oleObject63.bin"/><Relationship Id="rId1" Type="http://schemas.openxmlformats.org/officeDocument/2006/relationships/vmlDrawing" Target="../drawings/vmlDrawing15.vml"/><Relationship Id="rId6" Type="http://schemas.openxmlformats.org/officeDocument/2006/relationships/image" Target="../media/image65.emf"/><Relationship Id="rId11" Type="http://schemas.openxmlformats.org/officeDocument/2006/relationships/oleObject" Target="../embeddings/oleObject54.bin"/><Relationship Id="rId24" Type="http://schemas.openxmlformats.org/officeDocument/2006/relationships/image" Target="../media/image74.wmf"/><Relationship Id="rId32" Type="http://schemas.openxmlformats.org/officeDocument/2006/relationships/oleObject" Target="../embeddings/oleObject65.bin"/><Relationship Id="rId5" Type="http://schemas.openxmlformats.org/officeDocument/2006/relationships/oleObject" Target="../embeddings/oleObject51.bin"/><Relationship Id="rId15" Type="http://schemas.openxmlformats.org/officeDocument/2006/relationships/oleObject" Target="../embeddings/oleObject56.bin"/><Relationship Id="rId23" Type="http://schemas.openxmlformats.org/officeDocument/2006/relationships/oleObject" Target="../embeddings/oleObject60.bin"/><Relationship Id="rId28" Type="http://schemas.openxmlformats.org/officeDocument/2006/relationships/image" Target="../media/image76.wmf"/><Relationship Id="rId10" Type="http://schemas.openxmlformats.org/officeDocument/2006/relationships/image" Target="../media/image67.emf"/><Relationship Id="rId19" Type="http://schemas.openxmlformats.org/officeDocument/2006/relationships/oleObject" Target="../embeddings/oleObject58.bin"/><Relationship Id="rId31" Type="http://schemas.openxmlformats.org/officeDocument/2006/relationships/image" Target="../media/image77.wmf"/><Relationship Id="rId4" Type="http://schemas.openxmlformats.org/officeDocument/2006/relationships/image" Target="../media/image64.wmf"/><Relationship Id="rId9" Type="http://schemas.openxmlformats.org/officeDocument/2006/relationships/oleObject" Target="../embeddings/oleObject53.bin"/><Relationship Id="rId14" Type="http://schemas.openxmlformats.org/officeDocument/2006/relationships/image" Target="../media/image69.wmf"/><Relationship Id="rId22" Type="http://schemas.openxmlformats.org/officeDocument/2006/relationships/image" Target="../media/image73.emf"/><Relationship Id="rId27" Type="http://schemas.openxmlformats.org/officeDocument/2006/relationships/oleObject" Target="../embeddings/oleObject62.bin"/><Relationship Id="rId30" Type="http://schemas.openxmlformats.org/officeDocument/2006/relationships/oleObject" Target="../embeddings/oleObject64.bin"/><Relationship Id="rId8" Type="http://schemas.openxmlformats.org/officeDocument/2006/relationships/image" Target="../media/image66.emf"/></Relationships>
</file>

<file path=ppt/slides/_rels/slide21.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71.bin"/><Relationship Id="rId18" Type="http://schemas.openxmlformats.org/officeDocument/2006/relationships/image" Target="../media/image74.wmf"/><Relationship Id="rId3" Type="http://schemas.openxmlformats.org/officeDocument/2006/relationships/oleObject" Target="../embeddings/oleObject66.bin"/><Relationship Id="rId21" Type="http://schemas.openxmlformats.org/officeDocument/2006/relationships/oleObject" Target="../embeddings/oleObject75.bin"/><Relationship Id="rId7" Type="http://schemas.openxmlformats.org/officeDocument/2006/relationships/oleObject" Target="../embeddings/oleObject68.bin"/><Relationship Id="rId12" Type="http://schemas.openxmlformats.org/officeDocument/2006/relationships/image" Target="../media/image71.wmf"/><Relationship Id="rId17" Type="http://schemas.openxmlformats.org/officeDocument/2006/relationships/oleObject" Target="../embeddings/oleObject73.bin"/><Relationship Id="rId2" Type="http://schemas.openxmlformats.org/officeDocument/2006/relationships/slideLayout" Target="../slideLayouts/slideLayout7.xml"/><Relationship Id="rId16" Type="http://schemas.openxmlformats.org/officeDocument/2006/relationships/image" Target="../media/image83.emf"/><Relationship Id="rId20" Type="http://schemas.openxmlformats.org/officeDocument/2006/relationships/image" Target="../media/image75.wmf"/><Relationship Id="rId1" Type="http://schemas.openxmlformats.org/officeDocument/2006/relationships/vmlDrawing" Target="../drawings/vmlDrawing16.vml"/><Relationship Id="rId6" Type="http://schemas.openxmlformats.org/officeDocument/2006/relationships/image" Target="../media/image80.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82.wmf"/><Relationship Id="rId19" Type="http://schemas.openxmlformats.org/officeDocument/2006/relationships/oleObject" Target="../embeddings/oleObject74.bin"/><Relationship Id="rId4" Type="http://schemas.openxmlformats.org/officeDocument/2006/relationships/image" Target="../media/image79.wmf"/><Relationship Id="rId9" Type="http://schemas.openxmlformats.org/officeDocument/2006/relationships/oleObject" Target="../embeddings/oleObject69.bin"/><Relationship Id="rId14" Type="http://schemas.openxmlformats.org/officeDocument/2006/relationships/image" Target="../media/image72.wmf"/><Relationship Id="rId22" Type="http://schemas.openxmlformats.org/officeDocument/2006/relationships/image" Target="../media/image84.wmf"/></Relationships>
</file>

<file path=ppt/slides/_rels/slide22.xml.rels><?xml version="1.0" encoding="UTF-8" standalone="yes"?>
<Relationships xmlns="http://schemas.openxmlformats.org/package/2006/relationships"><Relationship Id="rId8" Type="http://schemas.openxmlformats.org/officeDocument/2006/relationships/image" Target="../media/image87.e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86.emf"/><Relationship Id="rId5" Type="http://schemas.openxmlformats.org/officeDocument/2006/relationships/oleObject" Target="../embeddings/oleObject77.bin"/><Relationship Id="rId10" Type="http://schemas.openxmlformats.org/officeDocument/2006/relationships/image" Target="../media/image88.emf"/><Relationship Id="rId4" Type="http://schemas.openxmlformats.org/officeDocument/2006/relationships/image" Target="../media/image85.emf"/><Relationship Id="rId9" Type="http://schemas.openxmlformats.org/officeDocument/2006/relationships/oleObject" Target="../embeddings/oleObject79.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89.wmf"/></Relationships>
</file>

<file path=ppt/slides/_rels/slide25.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94.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91.wmf"/><Relationship Id="rId11" Type="http://schemas.openxmlformats.org/officeDocument/2006/relationships/oleObject" Target="../embeddings/oleObject85.bin"/><Relationship Id="rId5" Type="http://schemas.openxmlformats.org/officeDocument/2006/relationships/oleObject" Target="../embeddings/oleObject82.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84.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96.wmf"/><Relationship Id="rId5" Type="http://schemas.openxmlformats.org/officeDocument/2006/relationships/oleObject" Target="../embeddings/oleObject87.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89.bin"/></Relationships>
</file>

<file path=ppt/slides/_rels/slide28.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100.wmf"/></Relationships>
</file>

<file path=ppt/slides/_rels/slide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101.wmf"/></Relationships>
</file>

<file path=ppt/slides/_rels/slide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9.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http://wutde.whut.edu.cn/kecheng/daxueweuligongke/p06/ch24/sec04/image/h.jpg" TargetMode="External"/><Relationship Id="rId5" Type="http://schemas.openxmlformats.org/officeDocument/2006/relationships/image" Target="../media/image14.jpeg"/><Relationship Id="rId10" Type="http://schemas.openxmlformats.org/officeDocument/2006/relationships/image" Target="../media/image13.wmf"/><Relationship Id="rId4" Type="http://schemas.openxmlformats.org/officeDocument/2006/relationships/image" Target="../media/image11.wmf"/><Relationship Id="rId9"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_rels/slide6.xml.rels><?xml version="1.0" encoding="UTF-8" standalone="yes"?>
<Relationships xmlns="http://schemas.openxmlformats.org/package/2006/relationships"><Relationship Id="rId8" Type="http://schemas.openxmlformats.org/officeDocument/2006/relationships/image" Target="http://wutde.whut.edu.cn/kecheng/daxueweuligongke/p06/ch24/sec04/image/Lznj.gif" TargetMode="External"/><Relationship Id="rId3" Type="http://schemas.openxmlformats.org/officeDocument/2006/relationships/oleObject" Target="../embeddings/oleObject15.bin"/><Relationship Id="rId7"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6.bin"/><Relationship Id="rId10" Type="http://schemas.openxmlformats.org/officeDocument/2006/relationships/image" Target="../media/image20.wmf"/><Relationship Id="rId4" Type="http://schemas.openxmlformats.org/officeDocument/2006/relationships/image" Target="../media/image18.emf"/><Relationship Id="rId9"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6.wmf"/><Relationship Id="rId2" Type="http://schemas.openxmlformats.org/officeDocument/2006/relationships/slideLayout" Target="../slideLayouts/slideLayout7.xml"/><Relationship Id="rId16" Type="http://schemas.openxmlformats.org/officeDocument/2006/relationships/image" Target="../media/image28.wmf"/><Relationship Id="rId1" Type="http://schemas.openxmlformats.org/officeDocument/2006/relationships/vmlDrawing" Target="../drawings/vmlDrawing6.vml"/><Relationship Id="rId6" Type="http://schemas.openxmlformats.org/officeDocument/2006/relationships/image" Target="../media/image23.e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25.wmf"/><Relationship Id="rId4" Type="http://schemas.openxmlformats.org/officeDocument/2006/relationships/image" Target="../media/image22.emf"/><Relationship Id="rId9" Type="http://schemas.openxmlformats.org/officeDocument/2006/relationships/oleObject" Target="../embeddings/oleObject21.bin"/><Relationship Id="rId14" Type="http://schemas.openxmlformats.org/officeDocument/2006/relationships/image" Target="../media/image27.wmf"/></Relationships>
</file>

<file path=ppt/slides/_rels/slide8.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31.jpeg"/><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9.emf"/><Relationship Id="rId5" Type="http://schemas.openxmlformats.org/officeDocument/2006/relationships/oleObject" Target="../embeddings/oleObject25.bin"/><Relationship Id="rId4" Type="http://schemas.openxmlformats.org/officeDocument/2006/relationships/image" Target="http://wutde.whut.edu.cn/kecheng/daxueweuligongke/p06/ch24/sec04/image/24_1.jpg"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34.jpeg"/><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27.bin"/><Relationship Id="rId4" Type="http://schemas.openxmlformats.org/officeDocument/2006/relationships/image" Target="http://wutde.whut.edu.cn/kecheng/daxueweuligongke/p06/ch24/sec04/image/l1.jpg"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33476" name="Rectangle 4"/>
          <p:cNvSpPr>
            <a:spLocks noChangeArrowheads="1"/>
          </p:cNvSpPr>
          <p:nvPr/>
        </p:nvSpPr>
        <p:spPr bwMode="auto">
          <a:xfrm>
            <a:off x="3071813" y="2133600"/>
            <a:ext cx="5875337"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4000" dirty="0" smtClean="0">
                <a:solidFill>
                  <a:schemeClr val="tx2"/>
                </a:solidFill>
                <a:latin typeface="楷体_GB2312" pitchFamily="49" charset="-122"/>
              </a:rPr>
              <a:t>第十</a:t>
            </a:r>
            <a:r>
              <a:rPr lang="zh-CN" altLang="en-US" sz="4000" dirty="0">
                <a:solidFill>
                  <a:schemeClr val="tx2"/>
                </a:solidFill>
                <a:latin typeface="楷体_GB2312" pitchFamily="49" charset="-122"/>
              </a:rPr>
              <a:t>九</a:t>
            </a:r>
            <a:r>
              <a:rPr lang="zh-CN" altLang="en-US" sz="4000" dirty="0" smtClean="0">
                <a:solidFill>
                  <a:schemeClr val="tx2"/>
                </a:solidFill>
                <a:latin typeface="楷体_GB2312" pitchFamily="49" charset="-122"/>
              </a:rPr>
              <a:t>章   </a:t>
            </a:r>
            <a:endParaRPr lang="zh-CN" altLang="en-US" sz="4000" dirty="0">
              <a:solidFill>
                <a:schemeClr val="tx2"/>
              </a:solidFill>
              <a:latin typeface="楷体_GB2312" pitchFamily="49" charset="-122"/>
            </a:endParaRPr>
          </a:p>
          <a:p>
            <a:pPr algn="ctr" eaLnBrk="1" hangingPunct="1">
              <a:spcBef>
                <a:spcPct val="50000"/>
              </a:spcBef>
            </a:pPr>
            <a:r>
              <a:rPr lang="zh-CN" altLang="en-US" sz="4000" dirty="0">
                <a:solidFill>
                  <a:schemeClr val="tx2"/>
                </a:solidFill>
                <a:latin typeface="楷体_GB2312" pitchFamily="49" charset="-122"/>
              </a:rPr>
              <a:t>量子物理基础</a:t>
            </a:r>
            <a:r>
              <a:rPr lang="en-US" altLang="zh-CN" sz="4000" dirty="0">
                <a:solidFill>
                  <a:schemeClr val="tx2"/>
                </a:solidFill>
              </a:rPr>
              <a:t>(3)</a:t>
            </a:r>
            <a:r>
              <a:rPr lang="en-US" altLang="zh-CN" sz="4000" dirty="0">
                <a:solidFill>
                  <a:schemeClr val="tx2"/>
                </a:solidFill>
                <a:latin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6">
                                            <p:txEl>
                                              <p:pRg st="0" end="0"/>
                                            </p:txEl>
                                          </p:spTgt>
                                        </p:tgtEl>
                                        <p:attrNameLst>
                                          <p:attrName>style.visibility</p:attrName>
                                        </p:attrNameLst>
                                      </p:cBhvr>
                                      <p:to>
                                        <p:strVal val="visible"/>
                                      </p:to>
                                    </p:set>
                                    <p:animEffect transition="in" filter="wipe(left)">
                                      <p:cBhvr>
                                        <p:cTn id="7" dur="500"/>
                                        <p:tgtEl>
                                          <p:spTgt spid="2334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6">
                                            <p:txEl>
                                              <p:pRg st="1" end="1"/>
                                            </p:txEl>
                                          </p:spTgt>
                                        </p:tgtEl>
                                        <p:attrNameLst>
                                          <p:attrName>style.visibility</p:attrName>
                                        </p:attrNameLst>
                                      </p:cBhvr>
                                      <p:to>
                                        <p:strVal val="visible"/>
                                      </p:to>
                                    </p:set>
                                    <p:animEffect transition="in" filter="wipe(left)">
                                      <p:cBhvr>
                                        <p:cTn id="12" dur="500"/>
                                        <p:tgtEl>
                                          <p:spTgt spid="2334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308026" y="980678"/>
            <a:ext cx="84963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2"/>
              </a:buClr>
              <a:buFont typeface="Monotype Sorts" pitchFamily="2" charset="2"/>
              <a:buNone/>
            </a:pPr>
            <a:r>
              <a:rPr lang="zh-CN" altLang="en-US"/>
              <a:t>       例：</a:t>
            </a:r>
            <a:endParaRPr lang="en-US" altLang="zh-CN"/>
          </a:p>
        </p:txBody>
      </p:sp>
      <p:graphicFrame>
        <p:nvGraphicFramePr>
          <p:cNvPr id="3" name="Object 4"/>
          <p:cNvGraphicFramePr>
            <a:graphicFrameLocks noChangeAspect="1"/>
          </p:cNvGraphicFramePr>
          <p:nvPr>
            <p:extLst>
              <p:ext uri="{D42A27DB-BD31-4B8C-83A1-F6EECF244321}">
                <p14:modId xmlns:p14="http://schemas.microsoft.com/office/powerpoint/2010/main" val="4241172150"/>
              </p:ext>
            </p:extLst>
          </p:nvPr>
        </p:nvGraphicFramePr>
        <p:xfrm>
          <a:off x="3216201" y="1123553"/>
          <a:ext cx="3960813" cy="965200"/>
        </p:xfrm>
        <a:graphic>
          <a:graphicData uri="http://schemas.openxmlformats.org/presentationml/2006/ole">
            <mc:AlternateContent xmlns:mc="http://schemas.openxmlformats.org/markup-compatibility/2006">
              <mc:Choice xmlns:v="urn:schemas-microsoft-com:vml" Requires="v">
                <p:oleObj spid="_x0000_s64574" name="Equation" r:id="rId3" imgW="1434960" imgH="482400" progId="Equation.3">
                  <p:embed/>
                </p:oleObj>
              </mc:Choice>
              <mc:Fallback>
                <p:oleObj name="Equation" r:id="rId3" imgW="143496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01" y="1123553"/>
                        <a:ext cx="3960813"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9"/>
          <p:cNvGrpSpPr>
            <a:grpSpLocks/>
          </p:cNvGrpSpPr>
          <p:nvPr/>
        </p:nvGrpSpPr>
        <p:grpSpPr bwMode="auto">
          <a:xfrm>
            <a:off x="2855839" y="2276078"/>
            <a:ext cx="4552950" cy="646113"/>
            <a:chOff x="385" y="1706"/>
            <a:chExt cx="2868" cy="407"/>
          </a:xfrm>
        </p:grpSpPr>
        <p:sp>
          <p:nvSpPr>
            <p:cNvPr id="5" name="Rectangle 5"/>
            <p:cNvSpPr>
              <a:spLocks noChangeArrowheads="1"/>
            </p:cNvSpPr>
            <p:nvPr/>
          </p:nvSpPr>
          <p:spPr bwMode="auto">
            <a:xfrm>
              <a:off x="385" y="1752"/>
              <a:ext cx="15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a:t>电子的概率分布</a:t>
              </a:r>
            </a:p>
          </p:txBody>
        </p:sp>
        <p:graphicFrame>
          <p:nvGraphicFramePr>
            <p:cNvPr id="6" name="Object 6"/>
            <p:cNvGraphicFramePr>
              <a:graphicFrameLocks noChangeAspect="1"/>
            </p:cNvGraphicFramePr>
            <p:nvPr/>
          </p:nvGraphicFramePr>
          <p:xfrm>
            <a:off x="2018" y="1706"/>
            <a:ext cx="1235" cy="407"/>
          </p:xfrm>
          <a:graphic>
            <a:graphicData uri="http://schemas.openxmlformats.org/presentationml/2006/ole">
              <mc:AlternateContent xmlns:mc="http://schemas.openxmlformats.org/markup-compatibility/2006">
                <mc:Choice xmlns:v="urn:schemas-microsoft-com:vml" Requires="v">
                  <p:oleObj spid="_x0000_s64575" name="公式" r:id="rId5" imgW="812520" imgH="266400" progId="Equation.3">
                    <p:embed/>
                  </p:oleObj>
                </mc:Choice>
                <mc:Fallback>
                  <p:oleObj name="公式" r:id="rId5" imgW="812520" imgH="26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8" y="1706"/>
                          <a:ext cx="1235"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0"/>
          <p:cNvGrpSpPr>
            <a:grpSpLocks/>
          </p:cNvGrpSpPr>
          <p:nvPr/>
        </p:nvGrpSpPr>
        <p:grpSpPr bwMode="auto">
          <a:xfrm>
            <a:off x="2135114" y="3139678"/>
            <a:ext cx="6527800" cy="585788"/>
            <a:chOff x="431" y="2160"/>
            <a:chExt cx="4112" cy="369"/>
          </a:xfrm>
        </p:grpSpPr>
        <p:sp>
          <p:nvSpPr>
            <p:cNvPr id="8" name="Text Box 7"/>
            <p:cNvSpPr txBox="1">
              <a:spLocks noChangeArrowheads="1"/>
            </p:cNvSpPr>
            <p:nvPr/>
          </p:nvSpPr>
          <p:spPr bwMode="auto">
            <a:xfrm>
              <a:off x="431" y="2160"/>
              <a:ext cx="10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楷体_GB2312" pitchFamily="49" charset="-122"/>
                </a:rPr>
                <a:t>概率密度</a:t>
              </a:r>
            </a:p>
          </p:txBody>
        </p:sp>
        <p:graphicFrame>
          <p:nvGraphicFramePr>
            <p:cNvPr id="9" name="Object 8"/>
            <p:cNvGraphicFramePr>
              <a:graphicFrameLocks noChangeAspect="1"/>
            </p:cNvGraphicFramePr>
            <p:nvPr/>
          </p:nvGraphicFramePr>
          <p:xfrm>
            <a:off x="1429" y="2160"/>
            <a:ext cx="3114" cy="369"/>
          </p:xfrm>
          <a:graphic>
            <a:graphicData uri="http://schemas.openxmlformats.org/presentationml/2006/ole">
              <mc:AlternateContent xmlns:mc="http://schemas.openxmlformats.org/markup-compatibility/2006">
                <mc:Choice xmlns:v="urn:schemas-microsoft-com:vml" Requires="v">
                  <p:oleObj spid="_x0000_s64576" name="公式" r:id="rId7" imgW="1676160" imgH="228600" progId="Equation.3">
                    <p:embed/>
                  </p:oleObj>
                </mc:Choice>
                <mc:Fallback>
                  <p:oleObj name="公式" r:id="rId7" imgW="167616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9" y="2160"/>
                          <a:ext cx="3114"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 name="Object 9"/>
          <p:cNvGraphicFramePr>
            <a:graphicFrameLocks noChangeAspect="1"/>
          </p:cNvGraphicFramePr>
          <p:nvPr>
            <p:extLst>
              <p:ext uri="{D42A27DB-BD31-4B8C-83A1-F6EECF244321}">
                <p14:modId xmlns:p14="http://schemas.microsoft.com/office/powerpoint/2010/main" val="1203548519"/>
              </p:ext>
            </p:extLst>
          </p:nvPr>
        </p:nvGraphicFramePr>
        <p:xfrm>
          <a:off x="3935339" y="3860403"/>
          <a:ext cx="3311525" cy="509588"/>
        </p:xfrm>
        <a:graphic>
          <a:graphicData uri="http://schemas.openxmlformats.org/presentationml/2006/ole">
            <mc:AlternateContent xmlns:mc="http://schemas.openxmlformats.org/markup-compatibility/2006">
              <mc:Choice xmlns:v="urn:schemas-microsoft-com:vml" Requires="v">
                <p:oleObj spid="_x0000_s64577" name="公式" r:id="rId9" imgW="1485720" imgH="228600" progId="Equation.3">
                  <p:embed/>
                </p:oleObj>
              </mc:Choice>
              <mc:Fallback>
                <p:oleObj name="公式" r:id="rId9" imgW="148572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5339" y="3860403"/>
                        <a:ext cx="3311525"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0"/>
          <p:cNvSpPr txBox="1">
            <a:spLocks noChangeArrowheads="1"/>
          </p:cNvSpPr>
          <p:nvPr/>
        </p:nvSpPr>
        <p:spPr bwMode="auto">
          <a:xfrm>
            <a:off x="2279576" y="4581128"/>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电子在体积元</a:t>
            </a:r>
            <a:r>
              <a:rPr lang="en-US" altLang="zh-CN"/>
              <a:t>d</a:t>
            </a:r>
            <a:r>
              <a:rPr lang="en-US" altLang="zh-CN" i="1"/>
              <a:t>V </a:t>
            </a:r>
            <a:r>
              <a:rPr lang="zh-CN" altLang="en-US"/>
              <a:t>中出现的概率：</a:t>
            </a:r>
          </a:p>
        </p:txBody>
      </p:sp>
      <p:grpSp>
        <p:nvGrpSpPr>
          <p:cNvPr id="12" name="Group 11"/>
          <p:cNvGrpSpPr>
            <a:grpSpLocks/>
          </p:cNvGrpSpPr>
          <p:nvPr/>
        </p:nvGrpSpPr>
        <p:grpSpPr bwMode="auto">
          <a:xfrm>
            <a:off x="2424039" y="5228828"/>
            <a:ext cx="6238875" cy="1143000"/>
            <a:chOff x="764" y="3561"/>
            <a:chExt cx="3930" cy="720"/>
          </a:xfrm>
        </p:grpSpPr>
        <p:graphicFrame>
          <p:nvGraphicFramePr>
            <p:cNvPr id="13" name="Object 12"/>
            <p:cNvGraphicFramePr>
              <a:graphicFrameLocks noChangeAspect="1"/>
            </p:cNvGraphicFramePr>
            <p:nvPr/>
          </p:nvGraphicFramePr>
          <p:xfrm>
            <a:off x="764" y="3561"/>
            <a:ext cx="3930" cy="333"/>
          </p:xfrm>
          <a:graphic>
            <a:graphicData uri="http://schemas.openxmlformats.org/presentationml/2006/ole">
              <mc:AlternateContent xmlns:mc="http://schemas.openxmlformats.org/markup-compatibility/2006">
                <mc:Choice xmlns:v="urn:schemas-microsoft-com:vml" Requires="v">
                  <p:oleObj spid="_x0000_s64578" name="公式" r:id="rId11" imgW="2692080" imgH="228600" progId="Equation.3">
                    <p:embed/>
                  </p:oleObj>
                </mc:Choice>
                <mc:Fallback>
                  <p:oleObj name="公式" r:id="rId11" imgW="26920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4" y="3561"/>
                          <a:ext cx="3930"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Line 13"/>
            <p:cNvSpPr>
              <a:spLocks noChangeShapeType="1"/>
            </p:cNvSpPr>
            <p:nvPr/>
          </p:nvSpPr>
          <p:spPr bwMode="auto">
            <a:xfrm>
              <a:off x="1911" y="3897"/>
              <a:ext cx="81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14"/>
            <p:cNvSpPr txBox="1">
              <a:spLocks noChangeArrowheads="1"/>
            </p:cNvSpPr>
            <p:nvPr/>
          </p:nvSpPr>
          <p:spPr bwMode="auto">
            <a:xfrm>
              <a:off x="1767" y="3993"/>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楷体_GB2312" pitchFamily="49" charset="-122"/>
                </a:rPr>
                <a:t>径向概率</a:t>
              </a:r>
            </a:p>
          </p:txBody>
        </p:sp>
        <p:sp>
          <p:nvSpPr>
            <p:cNvPr id="16" name="Line 15"/>
            <p:cNvSpPr>
              <a:spLocks noChangeShapeType="1"/>
            </p:cNvSpPr>
            <p:nvPr/>
          </p:nvSpPr>
          <p:spPr bwMode="auto">
            <a:xfrm>
              <a:off x="2295" y="3897"/>
              <a:ext cx="0" cy="14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6"/>
            <p:cNvSpPr>
              <a:spLocks noChangeShapeType="1"/>
            </p:cNvSpPr>
            <p:nvPr/>
          </p:nvSpPr>
          <p:spPr bwMode="auto">
            <a:xfrm>
              <a:off x="2823" y="3897"/>
              <a:ext cx="1632"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17"/>
            <p:cNvSpPr txBox="1">
              <a:spLocks noChangeArrowheads="1"/>
            </p:cNvSpPr>
            <p:nvPr/>
          </p:nvSpPr>
          <p:spPr bwMode="auto">
            <a:xfrm>
              <a:off x="3159" y="3993"/>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楷体_GB2312" pitchFamily="49" charset="-122"/>
                </a:rPr>
                <a:t>角向概率</a:t>
              </a:r>
            </a:p>
          </p:txBody>
        </p:sp>
        <p:sp>
          <p:nvSpPr>
            <p:cNvPr id="19" name="Line 18"/>
            <p:cNvSpPr>
              <a:spLocks noChangeShapeType="1"/>
            </p:cNvSpPr>
            <p:nvPr/>
          </p:nvSpPr>
          <p:spPr bwMode="auto">
            <a:xfrm>
              <a:off x="3639" y="3897"/>
              <a:ext cx="0" cy="14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22951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415480" y="6093296"/>
            <a:ext cx="8229600" cy="857250"/>
            <a:chOff x="295" y="3000"/>
            <a:chExt cx="5184" cy="540"/>
          </a:xfrm>
        </p:grpSpPr>
        <p:sp>
          <p:nvSpPr>
            <p:cNvPr id="3" name="Text Box 3"/>
            <p:cNvSpPr txBox="1">
              <a:spLocks noChangeArrowheads="1"/>
            </p:cNvSpPr>
            <p:nvPr/>
          </p:nvSpPr>
          <p:spPr bwMode="auto">
            <a:xfrm>
              <a:off x="295" y="3000"/>
              <a:ext cx="518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楷体_GB2312" pitchFamily="49" charset="-122"/>
                </a:rPr>
                <a:t>      电子在离核 </a:t>
              </a:r>
              <a:r>
                <a:rPr lang="en-US" altLang="zh-CN" i="1" dirty="0"/>
                <a:t>r</a:t>
              </a:r>
              <a:r>
                <a:rPr lang="en-US" altLang="zh-CN" i="1" dirty="0">
                  <a:latin typeface="楷体_GB2312" pitchFamily="49" charset="-122"/>
                </a:rPr>
                <a:t> </a:t>
              </a:r>
              <a:r>
                <a:rPr lang="zh-CN" altLang="en-US" dirty="0">
                  <a:latin typeface="楷体_GB2312" pitchFamily="49" charset="-122"/>
                </a:rPr>
                <a:t>不同处，出现的概率不等，某些极大值与玻尔轨道半径        </a:t>
              </a:r>
              <a:r>
                <a:rPr lang="zh-CN" altLang="en-US" dirty="0" smtClean="0">
                  <a:latin typeface="楷体_GB2312" pitchFamily="49" charset="-122"/>
                </a:rPr>
                <a:t>处</a:t>
              </a:r>
              <a:r>
                <a:rPr lang="zh-CN" altLang="en-US" dirty="0">
                  <a:latin typeface="楷体_GB2312" pitchFamily="49" charset="-122"/>
                </a:rPr>
                <a:t>对应。</a:t>
              </a:r>
            </a:p>
          </p:txBody>
        </p:sp>
        <p:graphicFrame>
          <p:nvGraphicFramePr>
            <p:cNvPr id="4" name="Object 4"/>
            <p:cNvGraphicFramePr>
              <a:graphicFrameLocks noChangeAspect="1"/>
            </p:cNvGraphicFramePr>
            <p:nvPr/>
          </p:nvGraphicFramePr>
          <p:xfrm>
            <a:off x="1927" y="3203"/>
            <a:ext cx="635" cy="337"/>
          </p:xfrm>
          <a:graphic>
            <a:graphicData uri="http://schemas.openxmlformats.org/presentationml/2006/ole">
              <mc:AlternateContent xmlns:mc="http://schemas.openxmlformats.org/markup-compatibility/2006">
                <mc:Choice xmlns:v="urn:schemas-microsoft-com:vml" Requires="v">
                  <p:oleObj spid="_x0000_s65560" name="公式" r:id="rId3" imgW="545760" imgH="241200" progId="Equation.3">
                    <p:embed/>
                  </p:oleObj>
                </mc:Choice>
                <mc:Fallback>
                  <p:oleObj name="公式" r:id="rId3" imgW="54576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 y="3203"/>
                          <a:ext cx="635"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 name="Object 5"/>
          <p:cNvGraphicFramePr>
            <a:graphicFrameLocks noChangeAspect="1"/>
          </p:cNvGraphicFramePr>
          <p:nvPr>
            <p:extLst>
              <p:ext uri="{D42A27DB-BD31-4B8C-83A1-F6EECF244321}">
                <p14:modId xmlns:p14="http://schemas.microsoft.com/office/powerpoint/2010/main" val="1832534857"/>
              </p:ext>
            </p:extLst>
          </p:nvPr>
        </p:nvGraphicFramePr>
        <p:xfrm>
          <a:off x="3934843" y="1189509"/>
          <a:ext cx="3600450" cy="490537"/>
        </p:xfrm>
        <a:graphic>
          <a:graphicData uri="http://schemas.openxmlformats.org/presentationml/2006/ole">
            <mc:AlternateContent xmlns:mc="http://schemas.openxmlformats.org/markup-compatibility/2006">
              <mc:Choice xmlns:v="urn:schemas-microsoft-com:vml" Requires="v">
                <p:oleObj spid="_x0000_s65561" name="公式" r:id="rId5" imgW="1422360" imgH="253800" progId="Equation.3">
                  <p:embed/>
                </p:oleObj>
              </mc:Choice>
              <mc:Fallback>
                <p:oleObj name="公式" r:id="rId5" imgW="142236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4843" y="1189509"/>
                        <a:ext cx="3600450"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6"/>
          <p:cNvGrpSpPr>
            <a:grpSpLocks/>
          </p:cNvGrpSpPr>
          <p:nvPr/>
        </p:nvGrpSpPr>
        <p:grpSpPr bwMode="auto">
          <a:xfrm>
            <a:off x="119336" y="692696"/>
            <a:ext cx="7640638" cy="463550"/>
            <a:chOff x="158" y="119"/>
            <a:chExt cx="4813" cy="292"/>
          </a:xfrm>
        </p:grpSpPr>
        <p:sp>
          <p:nvSpPr>
            <p:cNvPr id="7" name="Text Box 7"/>
            <p:cNvSpPr txBox="1">
              <a:spLocks noChangeArrowheads="1"/>
            </p:cNvSpPr>
            <p:nvPr/>
          </p:nvSpPr>
          <p:spPr bwMode="auto">
            <a:xfrm>
              <a:off x="158" y="119"/>
              <a:ext cx="240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径向概率分布：</a:t>
              </a:r>
            </a:p>
          </p:txBody>
        </p:sp>
        <p:sp>
          <p:nvSpPr>
            <p:cNvPr id="8" name="Text Box 8"/>
            <p:cNvSpPr txBox="1">
              <a:spLocks noChangeArrowheads="1"/>
            </p:cNvSpPr>
            <p:nvPr/>
          </p:nvSpPr>
          <p:spPr bwMode="auto">
            <a:xfrm>
              <a:off x="1519" y="123"/>
              <a:ext cx="345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dirty="0">
                  <a:latin typeface="楷体_GB2312" pitchFamily="49" charset="-122"/>
                </a:rPr>
                <a:t>电子在 </a:t>
              </a:r>
              <a:r>
                <a:rPr lang="en-US" altLang="zh-CN" i="1" dirty="0"/>
                <a:t>r ~ r </a:t>
              </a:r>
              <a:r>
                <a:rPr lang="en-US" altLang="zh-CN" dirty="0"/>
                <a:t>+ d </a:t>
              </a:r>
              <a:r>
                <a:rPr lang="en-US" altLang="zh-CN" i="1" dirty="0"/>
                <a:t>r </a:t>
              </a:r>
              <a:r>
                <a:rPr lang="zh-CN" altLang="en-US" dirty="0">
                  <a:latin typeface="楷体_GB2312" pitchFamily="49" charset="-122"/>
                </a:rPr>
                <a:t>球壳中出现的概率</a:t>
              </a:r>
            </a:p>
          </p:txBody>
        </p:sp>
      </p:grpSp>
      <p:grpSp>
        <p:nvGrpSpPr>
          <p:cNvPr id="9" name="Group 9"/>
          <p:cNvGrpSpPr>
            <a:grpSpLocks/>
          </p:cNvGrpSpPr>
          <p:nvPr/>
        </p:nvGrpSpPr>
        <p:grpSpPr bwMode="auto">
          <a:xfrm>
            <a:off x="2172718" y="1765771"/>
            <a:ext cx="7162800" cy="4241800"/>
            <a:chOff x="528" y="480"/>
            <a:chExt cx="4512" cy="2672"/>
          </a:xfrm>
        </p:grpSpPr>
        <p:grpSp>
          <p:nvGrpSpPr>
            <p:cNvPr id="10" name="Group 10"/>
            <p:cNvGrpSpPr>
              <a:grpSpLocks/>
            </p:cNvGrpSpPr>
            <p:nvPr/>
          </p:nvGrpSpPr>
          <p:grpSpPr bwMode="auto">
            <a:xfrm>
              <a:off x="528" y="480"/>
              <a:ext cx="4512" cy="2672"/>
              <a:chOff x="528" y="480"/>
              <a:chExt cx="4512" cy="2672"/>
            </a:xfrm>
          </p:grpSpPr>
          <p:pic>
            <p:nvPicPr>
              <p:cNvPr id="12" name="Picture 11" descr="2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 y="480"/>
                <a:ext cx="4512" cy="2672"/>
              </a:xfrm>
              <a:prstGeom prst="rect">
                <a:avLst/>
              </a:prstGeom>
              <a:gradFill rotWithShape="1">
                <a:gsLst>
                  <a:gs pos="0">
                    <a:srgbClr val="C1E0FF"/>
                  </a:gs>
                  <a:gs pos="100000">
                    <a:srgbClr val="C1E0FF">
                      <a:gamma/>
                      <a:tint val="41176"/>
                      <a:invGamma/>
                    </a:srgbClr>
                  </a:gs>
                </a:gsLst>
                <a:lin ang="5400000" scaled="1"/>
              </a:gradFill>
              <a:ln w="28575">
                <a:solidFill>
                  <a:srgbClr val="000000"/>
                </a:solidFill>
                <a:miter lim="800000"/>
                <a:headEnd/>
                <a:tailEnd/>
              </a:ln>
            </p:spPr>
          </p:pic>
          <p:sp>
            <p:nvSpPr>
              <p:cNvPr id="13" name="Line 12"/>
              <p:cNvSpPr>
                <a:spLocks noChangeShapeType="1"/>
              </p:cNvSpPr>
              <p:nvPr/>
            </p:nvSpPr>
            <p:spPr bwMode="auto">
              <a:xfrm>
                <a:off x="1156" y="2423"/>
                <a:ext cx="0" cy="274"/>
              </a:xfrm>
              <a:prstGeom prst="line">
                <a:avLst/>
              </a:prstGeom>
              <a:noFill/>
              <a:ln w="2857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Line 13"/>
              <p:cNvSpPr>
                <a:spLocks noChangeShapeType="1"/>
              </p:cNvSpPr>
              <p:nvPr/>
            </p:nvSpPr>
            <p:spPr bwMode="auto">
              <a:xfrm>
                <a:off x="1014" y="784"/>
                <a:ext cx="0" cy="637"/>
              </a:xfrm>
              <a:prstGeom prst="line">
                <a:avLst/>
              </a:prstGeom>
              <a:noFill/>
              <a:ln w="28575">
                <a:solidFill>
                  <a:srgbClr val="FF33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Line 14"/>
              <p:cNvSpPr>
                <a:spLocks noChangeShapeType="1"/>
              </p:cNvSpPr>
              <p:nvPr/>
            </p:nvSpPr>
            <p:spPr bwMode="auto">
              <a:xfrm>
                <a:off x="3399" y="2560"/>
                <a:ext cx="0" cy="137"/>
              </a:xfrm>
              <a:prstGeom prst="line">
                <a:avLst/>
              </a:prstGeom>
              <a:noFill/>
              <a:ln w="28575">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1" name="Rectangle 15"/>
            <p:cNvSpPr>
              <a:spLocks noChangeArrowheads="1"/>
            </p:cNvSpPr>
            <p:nvPr/>
          </p:nvSpPr>
          <p:spPr bwMode="auto">
            <a:xfrm>
              <a:off x="3936" y="480"/>
              <a:ext cx="432" cy="1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38200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63352" y="836712"/>
            <a:ext cx="397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角向概率分布</a:t>
            </a:r>
          </a:p>
        </p:txBody>
      </p:sp>
      <p:graphicFrame>
        <p:nvGraphicFramePr>
          <p:cNvPr id="3" name="Object 3"/>
          <p:cNvGraphicFramePr>
            <a:graphicFrameLocks noChangeAspect="1"/>
          </p:cNvGraphicFramePr>
          <p:nvPr>
            <p:extLst>
              <p:ext uri="{D42A27DB-BD31-4B8C-83A1-F6EECF244321}">
                <p14:modId xmlns:p14="http://schemas.microsoft.com/office/powerpoint/2010/main" val="3688254537"/>
              </p:ext>
            </p:extLst>
          </p:nvPr>
        </p:nvGraphicFramePr>
        <p:xfrm>
          <a:off x="2496567" y="1341710"/>
          <a:ext cx="5967413" cy="635000"/>
        </p:xfrm>
        <a:graphic>
          <a:graphicData uri="http://schemas.openxmlformats.org/presentationml/2006/ole">
            <mc:AlternateContent xmlns:mc="http://schemas.openxmlformats.org/markup-compatibility/2006">
              <mc:Choice xmlns:v="urn:schemas-microsoft-com:vml" Requires="v">
                <p:oleObj spid="_x0000_s66573" name="公式" r:id="rId3" imgW="2616120" imgH="279360" progId="Equation.3">
                  <p:embed/>
                </p:oleObj>
              </mc:Choice>
              <mc:Fallback>
                <p:oleObj name="公式" r:id="rId3" imgW="2616120" imgH="279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567" y="1341710"/>
                        <a:ext cx="5967413"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4"/>
          <p:cNvSpPr txBox="1">
            <a:spLocks noChangeArrowheads="1"/>
          </p:cNvSpPr>
          <p:nvPr/>
        </p:nvSpPr>
        <p:spPr bwMode="auto">
          <a:xfrm>
            <a:off x="1415480" y="2060848"/>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楷体_GB2312" pitchFamily="49" charset="-122"/>
              </a:rPr>
              <a:t>     电子在某方向上单位立体角内出现的概率对 </a:t>
            </a:r>
            <a:r>
              <a:rPr lang="en-US" altLang="zh-CN" i="1">
                <a:latin typeface="楷体_GB2312" pitchFamily="49" charset="-122"/>
              </a:rPr>
              <a:t>z </a:t>
            </a:r>
            <a:r>
              <a:rPr lang="zh-CN" altLang="en-US">
                <a:latin typeface="楷体_GB2312" pitchFamily="49" charset="-122"/>
              </a:rPr>
              <a:t>轴旋转对称分布。</a:t>
            </a:r>
          </a:p>
        </p:txBody>
      </p:sp>
      <p:grpSp>
        <p:nvGrpSpPr>
          <p:cNvPr id="5" name="Group 5"/>
          <p:cNvGrpSpPr>
            <a:grpSpLocks/>
          </p:cNvGrpSpPr>
          <p:nvPr/>
        </p:nvGrpSpPr>
        <p:grpSpPr bwMode="auto">
          <a:xfrm>
            <a:off x="2279080" y="2637110"/>
            <a:ext cx="6769100" cy="4395788"/>
            <a:chOff x="793" y="1298"/>
            <a:chExt cx="4264" cy="2769"/>
          </a:xfrm>
        </p:grpSpPr>
        <p:pic>
          <p:nvPicPr>
            <p:cNvPr id="6" name="Picture 6" descr="Y2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 y="2568"/>
              <a:ext cx="1920" cy="14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 name="Group 7"/>
            <p:cNvGrpSpPr>
              <a:grpSpLocks/>
            </p:cNvGrpSpPr>
            <p:nvPr/>
          </p:nvGrpSpPr>
          <p:grpSpPr bwMode="auto">
            <a:xfrm>
              <a:off x="793" y="1298"/>
              <a:ext cx="4264" cy="2667"/>
              <a:chOff x="793" y="1298"/>
              <a:chExt cx="4264" cy="2667"/>
            </a:xfrm>
          </p:grpSpPr>
          <p:pic>
            <p:nvPicPr>
              <p:cNvPr id="8" name="Picture 8" descr="Y2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2" y="1298"/>
                <a:ext cx="1680" cy="1509"/>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accent1"/>
                    </a:solidFill>
                    <a:miter lim="800000"/>
                    <a:headEnd/>
                    <a:tailEnd/>
                  </a14:hiddenLine>
                </a:ext>
              </a:extLst>
            </p:spPr>
          </p:pic>
          <p:pic>
            <p:nvPicPr>
              <p:cNvPr id="9" name="Picture 9" descr="Y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 y="1298"/>
                <a:ext cx="1728" cy="1494"/>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accent1"/>
                    </a:solidFill>
                    <a:miter lim="800000"/>
                    <a:headEnd/>
                    <a:tailEnd/>
                  </a14:hiddenLine>
                </a:ext>
              </a:extLst>
            </p:spPr>
          </p:pic>
          <p:pic>
            <p:nvPicPr>
              <p:cNvPr id="10" name="Picture 10" descr="Y3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9" y="2523"/>
                <a:ext cx="1678" cy="1442"/>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97247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AtomOrbit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437" y="1844700"/>
            <a:ext cx="6985000" cy="424815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3"/>
          <p:cNvSpPr txBox="1">
            <a:spLocks noChangeArrowheads="1"/>
          </p:cNvSpPr>
          <p:nvPr/>
        </p:nvSpPr>
        <p:spPr bwMode="auto">
          <a:xfrm>
            <a:off x="1703512" y="6237312"/>
            <a:ext cx="77771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a:t>电子出现概率大处：雾点密度大。反之：雾点密度小</a:t>
            </a:r>
          </a:p>
        </p:txBody>
      </p:sp>
      <p:sp>
        <p:nvSpPr>
          <p:cNvPr id="4" name="Rectangle 4"/>
          <p:cNvSpPr>
            <a:spLocks noChangeArrowheads="1"/>
          </p:cNvSpPr>
          <p:nvPr/>
        </p:nvSpPr>
        <p:spPr bwMode="auto">
          <a:xfrm>
            <a:off x="407368" y="692696"/>
            <a:ext cx="11521280"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150000"/>
              </a:lnSpc>
            </a:pPr>
            <a:r>
              <a:rPr lang="zh-CN" altLang="en-US" dirty="0"/>
              <a:t>        电子在核外不是按一定的轨道运动的，量子力学不能断言电子一定出现在核外某确切位置，而只给出电子在核外各处出现的概率，其形象描述 </a:t>
            </a:r>
            <a:r>
              <a:rPr lang="en-US" altLang="zh-CN" dirty="0"/>
              <a:t>—“</a:t>
            </a:r>
            <a:r>
              <a:rPr lang="zh-CN" altLang="en-US" dirty="0"/>
              <a:t>电子云”。</a:t>
            </a:r>
          </a:p>
        </p:txBody>
      </p:sp>
    </p:spTree>
    <p:extLst>
      <p:ext uri="{BB962C8B-B14F-4D97-AF65-F5344CB8AC3E}">
        <p14:creationId xmlns:p14="http://schemas.microsoft.com/office/powerpoint/2010/main" val="320604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0" y="836712"/>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一、施特恩 --- 格拉赫实验:</a:t>
            </a:r>
          </a:p>
        </p:txBody>
      </p:sp>
      <p:sp>
        <p:nvSpPr>
          <p:cNvPr id="3" name="Text Box 4"/>
          <p:cNvSpPr txBox="1">
            <a:spLocks noChangeArrowheads="1"/>
          </p:cNvSpPr>
          <p:nvPr/>
        </p:nvSpPr>
        <p:spPr bwMode="auto">
          <a:xfrm>
            <a:off x="479376" y="1875185"/>
            <a:ext cx="11449272"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ct val="50000"/>
              </a:spcBef>
            </a:pPr>
            <a:r>
              <a:rPr lang="zh-CN" altLang="en-US" dirty="0"/>
              <a:t>        按经典理论,电子绕核旋转等效于一圆形电流，因而具有垂直轨道方向上的磁矩，称为</a:t>
            </a:r>
            <a:r>
              <a:rPr lang="zh-CN" altLang="en-US" dirty="0">
                <a:solidFill>
                  <a:srgbClr val="0000FF"/>
                </a:solidFill>
              </a:rPr>
              <a:t>轨道磁矩，</a:t>
            </a:r>
            <a:r>
              <a:rPr lang="zh-CN" altLang="en-US" dirty="0"/>
              <a:t> 它与电子的轨道角动量之间的关系为:</a:t>
            </a:r>
          </a:p>
        </p:txBody>
      </p:sp>
      <p:graphicFrame>
        <p:nvGraphicFramePr>
          <p:cNvPr id="4" name="Object 5"/>
          <p:cNvGraphicFramePr>
            <a:graphicFrameLocks noChangeAspect="1"/>
          </p:cNvGraphicFramePr>
          <p:nvPr>
            <p:extLst>
              <p:ext uri="{D42A27DB-BD31-4B8C-83A1-F6EECF244321}">
                <p14:modId xmlns:p14="http://schemas.microsoft.com/office/powerpoint/2010/main" val="4070216664"/>
              </p:ext>
            </p:extLst>
          </p:nvPr>
        </p:nvGraphicFramePr>
        <p:xfrm>
          <a:off x="8328248" y="2276872"/>
          <a:ext cx="1812925" cy="955675"/>
        </p:xfrm>
        <a:graphic>
          <a:graphicData uri="http://schemas.openxmlformats.org/presentationml/2006/ole">
            <mc:AlternateContent xmlns:mc="http://schemas.openxmlformats.org/markup-compatibility/2006">
              <mc:Choice xmlns:v="urn:schemas-microsoft-com:vml" Requires="v">
                <p:oleObj spid="_x0000_s67718" name="Equation" r:id="rId3" imgW="761760" imgH="406080" progId="Equation.3">
                  <p:embed/>
                </p:oleObj>
              </mc:Choice>
              <mc:Fallback>
                <p:oleObj name="Equation" r:id="rId3" imgW="76176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8248" y="2276872"/>
                        <a:ext cx="1812925" cy="9556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6"/>
          <p:cNvSpPr txBox="1">
            <a:spLocks noChangeArrowheads="1"/>
          </p:cNvSpPr>
          <p:nvPr/>
        </p:nvSpPr>
        <p:spPr bwMode="auto">
          <a:xfrm>
            <a:off x="27752" y="6093296"/>
            <a:ext cx="118093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t>      由于角动量的大小和方向是量子化的，</a:t>
            </a:r>
            <a:r>
              <a:rPr lang="zh-CN" altLang="en-US" dirty="0">
                <a:solidFill>
                  <a:srgbClr val="0000FF"/>
                </a:solidFill>
              </a:rPr>
              <a:t>因而轨道磁矩的大小和方向也是量子化的。</a:t>
            </a:r>
          </a:p>
        </p:txBody>
      </p:sp>
      <p:graphicFrame>
        <p:nvGraphicFramePr>
          <p:cNvPr id="6" name="Object 7"/>
          <p:cNvGraphicFramePr>
            <a:graphicFrameLocks noChangeAspect="1"/>
          </p:cNvGraphicFramePr>
          <p:nvPr>
            <p:extLst>
              <p:ext uri="{D42A27DB-BD31-4B8C-83A1-F6EECF244321}">
                <p14:modId xmlns:p14="http://schemas.microsoft.com/office/powerpoint/2010/main" val="3345046724"/>
              </p:ext>
            </p:extLst>
          </p:nvPr>
        </p:nvGraphicFramePr>
        <p:xfrm>
          <a:off x="2711624" y="3861048"/>
          <a:ext cx="5486400" cy="1858962"/>
        </p:xfrm>
        <a:graphic>
          <a:graphicData uri="http://schemas.openxmlformats.org/presentationml/2006/ole">
            <mc:AlternateContent xmlns:mc="http://schemas.openxmlformats.org/markup-compatibility/2006">
              <mc:Choice xmlns:v="urn:schemas-microsoft-com:vml" Requires="v">
                <p:oleObj spid="_x0000_s67719" name="Equation" r:id="rId5" imgW="2184120" imgH="863280" progId="Equation.3">
                  <p:embed/>
                </p:oleObj>
              </mc:Choice>
              <mc:Fallback>
                <p:oleObj name="Equation" r:id="rId5" imgW="2184120" imgH="863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1624" y="3861048"/>
                        <a:ext cx="5486400" cy="1858962"/>
                      </a:xfrm>
                      <a:prstGeom prst="rect">
                        <a:avLst/>
                      </a:prstGeom>
                      <a:noFill/>
                      <a:ln>
                        <a:noFill/>
                      </a:ln>
                      <a:extLst>
                        <a:ext uri="{909E8E84-426E-40DD-AFC4-6F175D3DCCD1}">
                          <a14:hiddenFill xmlns:a14="http://schemas.microsoft.com/office/drawing/2010/main">
                            <a:solidFill>
                              <a:srgbClr val="C8ECC8"/>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pSp>
        <p:nvGrpSpPr>
          <p:cNvPr id="7" name="Group 8"/>
          <p:cNvGrpSpPr>
            <a:grpSpLocks/>
          </p:cNvGrpSpPr>
          <p:nvPr/>
        </p:nvGrpSpPr>
        <p:grpSpPr bwMode="auto">
          <a:xfrm>
            <a:off x="9840416" y="3284984"/>
            <a:ext cx="2222500" cy="2690813"/>
            <a:chOff x="3975" y="1536"/>
            <a:chExt cx="1545" cy="1846"/>
          </a:xfrm>
        </p:grpSpPr>
        <p:sp>
          <p:nvSpPr>
            <p:cNvPr id="8" name="Oval 9"/>
            <p:cNvSpPr>
              <a:spLocks noChangeArrowheads="1"/>
            </p:cNvSpPr>
            <p:nvPr/>
          </p:nvSpPr>
          <p:spPr bwMode="auto">
            <a:xfrm rot="3000000">
              <a:off x="4533" y="2177"/>
              <a:ext cx="415" cy="1082"/>
            </a:xfrm>
            <a:prstGeom prst="ellipse">
              <a:avLst/>
            </a:prstGeom>
            <a:noFill/>
            <a:ln w="31750" cap="sq">
              <a:solidFill>
                <a:srgbClr val="FF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0"/>
            <p:cNvSpPr>
              <a:spLocks noChangeShapeType="1"/>
            </p:cNvSpPr>
            <p:nvPr/>
          </p:nvSpPr>
          <p:spPr bwMode="auto">
            <a:xfrm>
              <a:off x="4720" y="2718"/>
              <a:ext cx="0" cy="290"/>
            </a:xfrm>
            <a:prstGeom prst="line">
              <a:avLst/>
            </a:prstGeom>
            <a:noFill/>
            <a:ln w="2222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1"/>
            <p:cNvSpPr>
              <a:spLocks noChangeShapeType="1"/>
            </p:cNvSpPr>
            <p:nvPr/>
          </p:nvSpPr>
          <p:spPr bwMode="auto">
            <a:xfrm>
              <a:off x="4720" y="3008"/>
              <a:ext cx="0" cy="332"/>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Oval 12"/>
            <p:cNvSpPr>
              <a:spLocks noChangeArrowheads="1"/>
            </p:cNvSpPr>
            <p:nvPr/>
          </p:nvSpPr>
          <p:spPr bwMode="auto">
            <a:xfrm>
              <a:off x="4287" y="1887"/>
              <a:ext cx="865" cy="208"/>
            </a:xfrm>
            <a:prstGeom prst="ellipse">
              <a:avLst/>
            </a:prstGeom>
            <a:noFill/>
            <a:ln w="31750" cap="sq">
              <a:solidFill>
                <a:srgbClr val="008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3"/>
            <p:cNvSpPr>
              <a:spLocks noChangeShapeType="1"/>
            </p:cNvSpPr>
            <p:nvPr/>
          </p:nvSpPr>
          <p:spPr bwMode="auto">
            <a:xfrm flipH="1" flipV="1">
              <a:off x="4244" y="1970"/>
              <a:ext cx="476" cy="748"/>
            </a:xfrm>
            <a:prstGeom prst="line">
              <a:avLst/>
            </a:prstGeom>
            <a:noFill/>
            <a:ln w="22225" cap="sq">
              <a:solidFill>
                <a:schemeClr val="tx1"/>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4"/>
            <p:cNvSpPr>
              <a:spLocks noChangeShapeType="1"/>
            </p:cNvSpPr>
            <p:nvPr/>
          </p:nvSpPr>
          <p:spPr bwMode="auto">
            <a:xfrm>
              <a:off x="4720" y="2718"/>
              <a:ext cx="389" cy="539"/>
            </a:xfrm>
            <a:prstGeom prst="line">
              <a:avLst/>
            </a:prstGeom>
            <a:noFill/>
            <a:ln w="22225">
              <a:solidFill>
                <a:schemeClr val="tx1"/>
              </a:solidFill>
              <a:prstDash val="dash"/>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5"/>
            <p:cNvSpPr>
              <a:spLocks noChangeShapeType="1"/>
            </p:cNvSpPr>
            <p:nvPr/>
          </p:nvSpPr>
          <p:spPr bwMode="auto">
            <a:xfrm flipH="1">
              <a:off x="4720" y="2012"/>
              <a:ext cx="432" cy="706"/>
            </a:xfrm>
            <a:prstGeom prst="line">
              <a:avLst/>
            </a:prstGeom>
            <a:noFill/>
            <a:ln w="2222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6"/>
            <p:cNvSpPr>
              <a:spLocks noChangeShapeType="1"/>
            </p:cNvSpPr>
            <p:nvPr/>
          </p:nvSpPr>
          <p:spPr bwMode="auto">
            <a:xfrm flipV="1">
              <a:off x="4720" y="1597"/>
              <a:ext cx="0" cy="1121"/>
            </a:xfrm>
            <a:prstGeom prst="line">
              <a:avLst/>
            </a:prstGeom>
            <a:noFill/>
            <a:ln w="22225"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 name="Object 17"/>
            <p:cNvGraphicFramePr>
              <a:graphicFrameLocks noChangeAspect="1"/>
            </p:cNvGraphicFramePr>
            <p:nvPr/>
          </p:nvGraphicFramePr>
          <p:xfrm>
            <a:off x="3975" y="1929"/>
            <a:ext cx="216" cy="259"/>
          </p:xfrm>
          <a:graphic>
            <a:graphicData uri="http://schemas.openxmlformats.org/presentationml/2006/ole">
              <mc:AlternateContent xmlns:mc="http://schemas.openxmlformats.org/markup-compatibility/2006">
                <mc:Choice xmlns:v="urn:schemas-microsoft-com:vml" Requires="v">
                  <p:oleObj spid="_x0000_s67720" name="公式" r:id="rId7" imgW="152280" imgH="190440" progId="Equation.3">
                    <p:embed/>
                  </p:oleObj>
                </mc:Choice>
                <mc:Fallback>
                  <p:oleObj name="公式" r:id="rId7" imgW="152280" imgH="1904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5" y="1929"/>
                          <a:ext cx="216"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8"/>
            <p:cNvGraphicFramePr>
              <a:graphicFrameLocks noChangeAspect="1"/>
            </p:cNvGraphicFramePr>
            <p:nvPr/>
          </p:nvGraphicFramePr>
          <p:xfrm>
            <a:off x="5195" y="2527"/>
            <a:ext cx="325" cy="191"/>
          </p:xfrm>
          <a:graphic>
            <a:graphicData uri="http://schemas.openxmlformats.org/presentationml/2006/ole">
              <mc:AlternateContent xmlns:mc="http://schemas.openxmlformats.org/markup-compatibility/2006">
                <mc:Choice xmlns:v="urn:schemas-microsoft-com:vml" Requires="v">
                  <p:oleObj spid="_x0000_s67721" name="公式" r:id="rId9" imgW="228600" imgH="139680" progId="Equation.3">
                    <p:embed/>
                  </p:oleObj>
                </mc:Choice>
                <mc:Fallback>
                  <p:oleObj name="公式" r:id="rId9" imgW="228600" imgH="1396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95" y="2527"/>
                          <a:ext cx="325"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9"/>
            <p:cNvGraphicFramePr>
              <a:graphicFrameLocks noChangeAspect="1"/>
            </p:cNvGraphicFramePr>
            <p:nvPr/>
          </p:nvGraphicFramePr>
          <p:xfrm>
            <a:off x="5152" y="3122"/>
            <a:ext cx="217" cy="260"/>
          </p:xfrm>
          <a:graphic>
            <a:graphicData uri="http://schemas.openxmlformats.org/presentationml/2006/ole">
              <mc:AlternateContent xmlns:mc="http://schemas.openxmlformats.org/markup-compatibility/2006">
                <mc:Choice xmlns:v="urn:schemas-microsoft-com:vml" Requires="v">
                  <p:oleObj spid="_x0000_s67722" name="公式" r:id="rId11" imgW="152280" imgH="190440" progId="Equation.3">
                    <p:embed/>
                  </p:oleObj>
                </mc:Choice>
                <mc:Fallback>
                  <p:oleObj name="公式" r:id="rId11" imgW="152280" imgH="1904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52" y="3122"/>
                          <a:ext cx="217"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Line 20"/>
            <p:cNvSpPr>
              <a:spLocks noChangeShapeType="1"/>
            </p:cNvSpPr>
            <p:nvPr/>
          </p:nvSpPr>
          <p:spPr bwMode="auto">
            <a:xfrm flipV="1">
              <a:off x="5145" y="2468"/>
              <a:ext cx="87" cy="124"/>
            </a:xfrm>
            <a:prstGeom prst="line">
              <a:avLst/>
            </a:prstGeom>
            <a:noFill/>
            <a:ln w="22225" cap="sq">
              <a:solidFill>
                <a:schemeClr val="tx1"/>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 name="Object 21"/>
            <p:cNvGraphicFramePr>
              <a:graphicFrameLocks noChangeAspect="1"/>
            </p:cNvGraphicFramePr>
            <p:nvPr/>
          </p:nvGraphicFramePr>
          <p:xfrm>
            <a:off x="5013" y="2709"/>
            <a:ext cx="146" cy="243"/>
          </p:xfrm>
          <a:graphic>
            <a:graphicData uri="http://schemas.openxmlformats.org/presentationml/2006/ole">
              <mc:AlternateContent xmlns:mc="http://schemas.openxmlformats.org/markup-compatibility/2006">
                <mc:Choice xmlns:v="urn:schemas-microsoft-com:vml" Requires="v">
                  <p:oleObj spid="_x0000_s67723" name="公式" r:id="rId13" imgW="101520" imgH="177480" progId="Equation.3">
                    <p:embed/>
                  </p:oleObj>
                </mc:Choice>
                <mc:Fallback>
                  <p:oleObj name="公式" r:id="rId13" imgW="10152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13" y="2709"/>
                          <a:ext cx="14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2"/>
            <p:cNvGraphicFramePr>
              <a:graphicFrameLocks noChangeAspect="1"/>
            </p:cNvGraphicFramePr>
            <p:nvPr/>
          </p:nvGraphicFramePr>
          <p:xfrm>
            <a:off x="4890" y="2448"/>
            <a:ext cx="185" cy="140"/>
          </p:xfrm>
          <a:graphic>
            <a:graphicData uri="http://schemas.openxmlformats.org/presentationml/2006/ole">
              <mc:AlternateContent xmlns:mc="http://schemas.openxmlformats.org/markup-compatibility/2006">
                <mc:Choice xmlns:v="urn:schemas-microsoft-com:vml" Requires="v">
                  <p:oleObj spid="_x0000_s67724" name="公式" r:id="rId15" imgW="177480" imgH="139680" progId="Equation.3">
                    <p:embed/>
                  </p:oleObj>
                </mc:Choice>
                <mc:Fallback>
                  <p:oleObj name="公式" r:id="rId15" imgW="177480" imgH="1396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90" y="2448"/>
                          <a:ext cx="185"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3"/>
            <p:cNvGraphicFramePr>
              <a:graphicFrameLocks noChangeAspect="1"/>
            </p:cNvGraphicFramePr>
            <p:nvPr/>
          </p:nvGraphicFramePr>
          <p:xfrm>
            <a:off x="5311" y="2277"/>
            <a:ext cx="180" cy="241"/>
          </p:xfrm>
          <a:graphic>
            <a:graphicData uri="http://schemas.openxmlformats.org/presentationml/2006/ole">
              <mc:AlternateContent xmlns:mc="http://schemas.openxmlformats.org/markup-compatibility/2006">
                <mc:Choice xmlns:v="urn:schemas-microsoft-com:vml" Requires="v">
                  <p:oleObj spid="_x0000_s67725" name="公式" r:id="rId17" imgW="126720" imgH="177480" progId="Equation.3">
                    <p:embed/>
                  </p:oleObj>
                </mc:Choice>
                <mc:Fallback>
                  <p:oleObj name="公式" r:id="rId17" imgW="126720" imgH="177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11" y="2277"/>
                          <a:ext cx="180"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Line 24"/>
            <p:cNvSpPr>
              <a:spLocks noChangeShapeType="1"/>
            </p:cNvSpPr>
            <p:nvPr/>
          </p:nvSpPr>
          <p:spPr bwMode="auto">
            <a:xfrm flipH="1">
              <a:off x="4936" y="2718"/>
              <a:ext cx="86" cy="124"/>
            </a:xfrm>
            <a:prstGeom prst="line">
              <a:avLst/>
            </a:prstGeom>
            <a:noFill/>
            <a:ln w="25400" cap="sq">
              <a:solidFill>
                <a:srgbClr val="0000FF"/>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5"/>
            <p:cNvSpPr>
              <a:spLocks noChangeShapeType="1"/>
            </p:cNvSpPr>
            <p:nvPr/>
          </p:nvSpPr>
          <p:spPr bwMode="auto">
            <a:xfrm flipV="1">
              <a:off x="4720" y="2592"/>
              <a:ext cx="432" cy="125"/>
            </a:xfrm>
            <a:prstGeom prst="line">
              <a:avLst/>
            </a:prstGeom>
            <a:noFill/>
            <a:ln w="22225" cap="sq">
              <a:solidFill>
                <a:schemeClr val="tx1"/>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 name="Object 26"/>
            <p:cNvGraphicFramePr>
              <a:graphicFrameLocks noChangeAspect="1"/>
            </p:cNvGraphicFramePr>
            <p:nvPr/>
          </p:nvGraphicFramePr>
          <p:xfrm>
            <a:off x="4849" y="2671"/>
            <a:ext cx="132" cy="164"/>
          </p:xfrm>
          <a:graphic>
            <a:graphicData uri="http://schemas.openxmlformats.org/presentationml/2006/ole">
              <mc:AlternateContent xmlns:mc="http://schemas.openxmlformats.org/markup-compatibility/2006">
                <mc:Choice xmlns:v="urn:schemas-microsoft-com:vml" Requires="v">
                  <p:oleObj spid="_x0000_s67726" name="公式" r:id="rId19" imgW="126720" imgH="164880" progId="Equation.3">
                    <p:embed/>
                  </p:oleObj>
                </mc:Choice>
                <mc:Fallback>
                  <p:oleObj name="公式" r:id="rId19" imgW="126720" imgH="1648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49" y="2671"/>
                          <a:ext cx="13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7"/>
            <p:cNvGraphicFramePr>
              <a:graphicFrameLocks noChangeAspect="1"/>
            </p:cNvGraphicFramePr>
            <p:nvPr/>
          </p:nvGraphicFramePr>
          <p:xfrm>
            <a:off x="4230" y="1536"/>
            <a:ext cx="441" cy="227"/>
          </p:xfrm>
          <a:graphic>
            <a:graphicData uri="http://schemas.openxmlformats.org/presentationml/2006/ole">
              <mc:AlternateContent xmlns:mc="http://schemas.openxmlformats.org/markup-compatibility/2006">
                <mc:Choice xmlns:v="urn:schemas-microsoft-com:vml" Requires="v">
                  <p:oleObj spid="_x0000_s67727" name="公式" r:id="rId21" imgW="380880" imgH="203040" progId="Equation.3">
                    <p:embed/>
                  </p:oleObj>
                </mc:Choice>
                <mc:Fallback>
                  <p:oleObj name="公式" r:id="rId21" imgW="380880" imgH="2030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30" y="1536"/>
                          <a:ext cx="441"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8"/>
            <p:cNvGraphicFramePr>
              <a:graphicFrameLocks noChangeAspect="1"/>
            </p:cNvGraphicFramePr>
            <p:nvPr/>
          </p:nvGraphicFramePr>
          <p:xfrm>
            <a:off x="5040" y="2544"/>
            <a:ext cx="144" cy="139"/>
          </p:xfrm>
          <a:graphic>
            <a:graphicData uri="http://schemas.openxmlformats.org/presentationml/2006/ole">
              <mc:AlternateContent xmlns:mc="http://schemas.openxmlformats.org/markup-compatibility/2006">
                <mc:Choice xmlns:v="urn:schemas-microsoft-com:vml" Requires="v">
                  <p:oleObj spid="_x0000_s67728" name="Equation" r:id="rId23" imgW="114120" imgH="114120" progId="Equation.3">
                    <p:embed/>
                  </p:oleObj>
                </mc:Choice>
                <mc:Fallback>
                  <p:oleObj name="Equation" r:id="rId23" imgW="114120" imgH="11412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40" y="2544"/>
                          <a:ext cx="144"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8" name="Object 29"/>
          <p:cNvGraphicFramePr>
            <a:graphicFrameLocks noChangeAspect="1"/>
          </p:cNvGraphicFramePr>
          <p:nvPr>
            <p:extLst>
              <p:ext uri="{D42A27DB-BD31-4B8C-83A1-F6EECF244321}">
                <p14:modId xmlns:p14="http://schemas.microsoft.com/office/powerpoint/2010/main" val="1211605770"/>
              </p:ext>
            </p:extLst>
          </p:nvPr>
        </p:nvGraphicFramePr>
        <p:xfrm>
          <a:off x="1415480" y="3284984"/>
          <a:ext cx="1544637" cy="446087"/>
        </p:xfrm>
        <a:graphic>
          <a:graphicData uri="http://schemas.openxmlformats.org/presentationml/2006/ole">
            <mc:AlternateContent xmlns:mc="http://schemas.openxmlformats.org/markup-compatibility/2006">
              <mc:Choice xmlns:v="urn:schemas-microsoft-com:vml" Requires="v">
                <p:oleObj spid="_x0000_s67729" name="Equation" r:id="rId25" imgW="571320" imgH="177480" progId="Equation.3">
                  <p:embed/>
                </p:oleObj>
              </mc:Choice>
              <mc:Fallback>
                <p:oleObj name="Equation" r:id="rId25" imgW="571320" imgH="17748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15480" y="3284984"/>
                        <a:ext cx="1544637"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Text Box 30"/>
          <p:cNvSpPr txBox="1">
            <a:spLocks noChangeArrowheads="1"/>
          </p:cNvSpPr>
          <p:nvPr/>
        </p:nvSpPr>
        <p:spPr bwMode="auto">
          <a:xfrm>
            <a:off x="263352" y="3284984"/>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zh-CN" altLang="en-US" dirty="0">
                <a:solidFill>
                  <a:srgbClr val="FF33CC"/>
                </a:solidFill>
                <a:effectLst>
                  <a:outerShdw blurRad="38100" dist="38100" dir="2700000" algn="tl">
                    <a:srgbClr val="C0C0C0"/>
                  </a:outerShdw>
                </a:effectLst>
              </a:rPr>
              <a:t>证明：</a:t>
            </a:r>
          </a:p>
        </p:txBody>
      </p:sp>
      <p:sp>
        <p:nvSpPr>
          <p:cNvPr id="30" name="Rectangle 31"/>
          <p:cNvSpPr>
            <a:spLocks noChangeArrowheads="1"/>
          </p:cNvSpPr>
          <p:nvPr/>
        </p:nvSpPr>
        <p:spPr bwMode="auto">
          <a:xfrm>
            <a:off x="695400" y="1412776"/>
            <a:ext cx="217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a:t>1、轨道磁矩：</a:t>
            </a:r>
          </a:p>
        </p:txBody>
      </p:sp>
      <p:grpSp>
        <p:nvGrpSpPr>
          <p:cNvPr id="31" name="Group 37"/>
          <p:cNvGrpSpPr>
            <a:grpSpLocks/>
          </p:cNvGrpSpPr>
          <p:nvPr/>
        </p:nvGrpSpPr>
        <p:grpSpPr bwMode="auto">
          <a:xfrm>
            <a:off x="2639616" y="-21920"/>
            <a:ext cx="5419725" cy="684213"/>
            <a:chOff x="1008" y="0"/>
            <a:chExt cx="3414" cy="431"/>
          </a:xfrm>
        </p:grpSpPr>
        <p:grpSp>
          <p:nvGrpSpPr>
            <p:cNvPr id="32" name="Group 32"/>
            <p:cNvGrpSpPr>
              <a:grpSpLocks/>
            </p:cNvGrpSpPr>
            <p:nvPr/>
          </p:nvGrpSpPr>
          <p:grpSpPr bwMode="auto">
            <a:xfrm>
              <a:off x="1066" y="0"/>
              <a:ext cx="3266" cy="431"/>
              <a:chOff x="1450" y="7"/>
              <a:chExt cx="3039" cy="401"/>
            </a:xfrm>
          </p:grpSpPr>
          <p:sp>
            <p:nvSpPr>
              <p:cNvPr id="34"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5"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7"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33" name="Text Box 2"/>
            <p:cNvSpPr txBox="1">
              <a:spLocks noChangeArrowheads="1"/>
            </p:cNvSpPr>
            <p:nvPr/>
          </p:nvSpPr>
          <p:spPr bwMode="auto">
            <a:xfrm>
              <a:off x="1008" y="48"/>
              <a:ext cx="34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t>§</a:t>
              </a:r>
              <a:r>
                <a:rPr lang="zh-CN" altLang="en-US" sz="2800" dirty="0" smtClean="0"/>
                <a:t>1</a:t>
              </a:r>
              <a:r>
                <a:rPr lang="en-US" altLang="zh-CN" sz="2800" dirty="0" smtClean="0"/>
                <a:t>9.8  </a:t>
              </a:r>
              <a:r>
                <a:rPr lang="zh-CN" altLang="en-US" sz="2800" dirty="0"/>
                <a:t>电子的自旋    四个量子数</a:t>
              </a:r>
            </a:p>
          </p:txBody>
        </p:sp>
      </p:grpSp>
    </p:spTree>
    <p:extLst>
      <p:ext uri="{BB962C8B-B14F-4D97-AF65-F5344CB8AC3E}">
        <p14:creationId xmlns:p14="http://schemas.microsoft.com/office/powerpoint/2010/main" val="353894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wipe(left)">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29" grpId="0" autoUpdateAnimBg="0"/>
      <p:bldP spid="30"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91344" y="116632"/>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2、施特恩---格拉赫实验装置及现象：</a:t>
            </a:r>
          </a:p>
        </p:txBody>
      </p:sp>
      <p:sp>
        <p:nvSpPr>
          <p:cNvPr id="3" name="Text Box 3"/>
          <p:cNvSpPr txBox="1">
            <a:spLocks noChangeArrowheads="1"/>
          </p:cNvSpPr>
          <p:nvPr/>
        </p:nvSpPr>
        <p:spPr bwMode="auto">
          <a:xfrm>
            <a:off x="263352" y="908720"/>
            <a:ext cx="11737304"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150000"/>
              </a:lnSpc>
              <a:spcBef>
                <a:spcPct val="50000"/>
              </a:spcBef>
            </a:pPr>
            <a:r>
              <a:rPr kumimoji="0" lang="zh-CN" altLang="en-US" dirty="0"/>
              <a:t>      1922年，德国物理学家</a:t>
            </a:r>
            <a:r>
              <a:rPr lang="zh-CN" altLang="en-US" dirty="0"/>
              <a:t>施特恩、格拉赫首先用实验证实了</a:t>
            </a:r>
            <a:r>
              <a:rPr lang="zh-CN" altLang="en-US" dirty="0">
                <a:solidFill>
                  <a:srgbClr val="0000FF"/>
                </a:solidFill>
              </a:rPr>
              <a:t>原子在空间中取向量子化</a:t>
            </a:r>
            <a:r>
              <a:rPr lang="zh-CN" altLang="en-US" dirty="0"/>
              <a:t>及磁矩的存在。</a:t>
            </a:r>
          </a:p>
        </p:txBody>
      </p:sp>
      <p:sp>
        <p:nvSpPr>
          <p:cNvPr id="4" name="Rectangle 4"/>
          <p:cNvSpPr>
            <a:spLocks noChangeArrowheads="1"/>
          </p:cNvSpPr>
          <p:nvPr/>
        </p:nvSpPr>
        <p:spPr bwMode="auto">
          <a:xfrm>
            <a:off x="191344" y="5445224"/>
            <a:ext cx="11449272"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150000"/>
              </a:lnSpc>
              <a:spcBef>
                <a:spcPct val="50000"/>
              </a:spcBef>
            </a:pPr>
            <a:r>
              <a:rPr lang="zh-CN" altLang="en-US" dirty="0"/>
              <a:t>        具有磁矩的原子在非均匀磁场中运动时，将受到磁场力的作用而发生偏转，偏转的方向与大小跟</a:t>
            </a:r>
            <a:r>
              <a:rPr lang="zh-CN" altLang="en-US" dirty="0">
                <a:solidFill>
                  <a:srgbClr val="0000FF"/>
                </a:solidFill>
              </a:rPr>
              <a:t>磁矩在磁场中的取向有关。</a:t>
            </a:r>
          </a:p>
        </p:txBody>
      </p:sp>
      <p:sp>
        <p:nvSpPr>
          <p:cNvPr id="5" name="Rectangle 5"/>
          <p:cNvSpPr>
            <a:spLocks noChangeArrowheads="1"/>
          </p:cNvSpPr>
          <p:nvPr/>
        </p:nvSpPr>
        <p:spPr bwMode="auto">
          <a:xfrm>
            <a:off x="767408" y="4869160"/>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kumimoji="0" lang="zh-CN" altLang="en-US" dirty="0">
                <a:solidFill>
                  <a:srgbClr val="3333FF"/>
                </a:solidFill>
              </a:rPr>
              <a:t>实验原理：</a:t>
            </a:r>
          </a:p>
        </p:txBody>
      </p:sp>
      <p:pic>
        <p:nvPicPr>
          <p:cNvPr id="6" name="Picture 7" descr="td17_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336" y="2061120"/>
            <a:ext cx="6985000" cy="2492375"/>
          </a:xfrm>
          <a:prstGeom prst="rect">
            <a:avLst/>
          </a:prstGeom>
          <a:noFill/>
          <a:extLst>
            <a:ext uri="{909E8E84-426E-40DD-AFC4-6F175D3DCCD1}">
              <a14:hiddenFill xmlns:a14="http://schemas.microsoft.com/office/drawing/2010/main">
                <a:solidFill>
                  <a:srgbClr val="FFFFFF"/>
                </a:solidFill>
              </a14:hiddenFill>
            </a:ext>
          </a:extLst>
        </p:spPr>
      </p:pic>
      <p:sp>
        <p:nvSpPr>
          <p:cNvPr id="7" name="太阳形 14">
            <a:hlinkClick r:id="rId3" action="ppaction://hlinksldjump" tooltip="施特恩---格拉赫实验"/>
          </p:cNvPr>
          <p:cNvSpPr>
            <a:spLocks noChangeArrowheads="1"/>
          </p:cNvSpPr>
          <p:nvPr/>
        </p:nvSpPr>
        <p:spPr bwMode="auto">
          <a:xfrm>
            <a:off x="9552236" y="2997745"/>
            <a:ext cx="474662" cy="485775"/>
          </a:xfrm>
          <a:prstGeom prst="sun">
            <a:avLst>
              <a:gd name="adj" fmla="val 25000"/>
            </a:avLst>
          </a:prstGeom>
          <a:solidFill>
            <a:srgbClr val="FFFF00"/>
          </a:solidFill>
          <a:ln w="9525" algn="ctr">
            <a:solidFill>
              <a:srgbClr val="FF0000"/>
            </a:solidFill>
            <a:round/>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b="0"/>
          </a:p>
        </p:txBody>
      </p:sp>
    </p:spTree>
    <p:extLst>
      <p:ext uri="{BB962C8B-B14F-4D97-AF65-F5344CB8AC3E}">
        <p14:creationId xmlns:p14="http://schemas.microsoft.com/office/powerpoint/2010/main" val="103141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5"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0" dur="1000" fill="hold"/>
                                        <p:tgtEl>
                                          <p:spTgt spid="7"/>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太阳形 14">
            <a:hlinkClick r:id="rId4" action="ppaction://hlinksldjump" tooltip="返回上一页"/>
          </p:cNvPr>
          <p:cNvSpPr>
            <a:spLocks noChangeArrowheads="1"/>
          </p:cNvSpPr>
          <p:nvPr/>
        </p:nvSpPr>
        <p:spPr bwMode="auto">
          <a:xfrm>
            <a:off x="5519539" y="6237387"/>
            <a:ext cx="474663" cy="485775"/>
          </a:xfrm>
          <a:prstGeom prst="sun">
            <a:avLst>
              <a:gd name="adj" fmla="val 25000"/>
            </a:avLst>
          </a:prstGeom>
          <a:solidFill>
            <a:srgbClr val="FFFF00"/>
          </a:solidFill>
          <a:ln w="9525" algn="ctr">
            <a:solidFill>
              <a:srgbClr val="FF0000"/>
            </a:solidFill>
            <a:round/>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Tree>
    <p:controls>
      <mc:AlternateContent xmlns:mc="http://schemas.openxmlformats.org/markup-compatibility/2006">
        <mc:Choice xmlns:v="urn:schemas-microsoft-com:vml" Requires="v">
          <p:control spid="68621" name="ShockwaveFlash1" r:id="rId2" imgW="7770960" imgH="5251320"/>
        </mc:Choice>
        <mc:Fallback>
          <p:control name="ShockwaveFlash1" r:id="rId2" imgW="7770960" imgH="5251320">
            <p:pic>
              <p:nvPicPr>
                <p:cNvPr id="3" name="ShockwaveFlash1"/>
                <p:cNvPicPr preferRelativeResize="0">
                  <a:picLocks noChangeArrowheads="1" noChangeShapeType="1"/>
                </p:cNvPicPr>
                <p:nvPr/>
              </p:nvPicPr>
              <p:blipFill>
                <a:blip r:embed="rId5"/>
                <a:srcRect/>
                <a:stretch>
                  <a:fillRect/>
                </a:stretch>
              </p:blipFill>
              <p:spPr bwMode="auto">
                <a:xfrm>
                  <a:off x="2063552" y="836712"/>
                  <a:ext cx="7770812" cy="525145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98152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5441" y="116632"/>
            <a:ext cx="418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a:t>实验结果（</a:t>
            </a:r>
            <a:r>
              <a:rPr kumimoji="0" lang="zh-CN" altLang="en-US">
                <a:solidFill>
                  <a:srgbClr val="0000FF"/>
                </a:solidFill>
              </a:rPr>
              <a:t>以银原子为例</a:t>
            </a:r>
            <a:r>
              <a:rPr kumimoji="0" lang="zh-CN" altLang="en-US"/>
              <a:t>）：</a:t>
            </a:r>
          </a:p>
        </p:txBody>
      </p:sp>
      <p:sp>
        <p:nvSpPr>
          <p:cNvPr id="3" name="Rectangle 3"/>
          <p:cNvSpPr>
            <a:spLocks noChangeArrowheads="1"/>
          </p:cNvSpPr>
          <p:nvPr/>
        </p:nvSpPr>
        <p:spPr bwMode="auto">
          <a:xfrm>
            <a:off x="479376" y="1844824"/>
            <a:ext cx="10071149"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90000"/>
              </a:lnSpc>
              <a:spcBef>
                <a:spcPct val="50000"/>
              </a:spcBef>
            </a:pPr>
            <a:r>
              <a:rPr kumimoji="0" lang="zh-CN" altLang="en-US" dirty="0"/>
              <a:t>2）加非均匀外磁场时，在屏上银原子的</a:t>
            </a:r>
            <a:r>
              <a:rPr kumimoji="0" lang="zh-CN" altLang="en-US" dirty="0" smtClean="0"/>
              <a:t>痕迹</a:t>
            </a:r>
            <a:r>
              <a:rPr kumimoji="0" lang="zh-CN" altLang="en-US" dirty="0"/>
              <a:t>分裂为上下 对称的两条。</a:t>
            </a:r>
          </a:p>
        </p:txBody>
      </p:sp>
      <p:sp>
        <p:nvSpPr>
          <p:cNvPr id="4" name="Rectangle 4"/>
          <p:cNvSpPr>
            <a:spLocks noChangeArrowheads="1"/>
          </p:cNvSpPr>
          <p:nvPr/>
        </p:nvSpPr>
        <p:spPr bwMode="auto">
          <a:xfrm>
            <a:off x="407368" y="980728"/>
            <a:ext cx="10009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0" lang="zh-CN" altLang="en-US" dirty="0"/>
              <a:t>1）无外磁场时，银原子不受磁力作用，</a:t>
            </a:r>
            <a:r>
              <a:rPr kumimoji="0" lang="zh-CN" altLang="en-US" dirty="0" smtClean="0"/>
              <a:t>得到</a:t>
            </a:r>
            <a:r>
              <a:rPr kumimoji="0" lang="zh-CN" altLang="en-US" dirty="0"/>
              <a:t>一条正对狭 缝的原子痕迹。</a:t>
            </a:r>
          </a:p>
        </p:txBody>
      </p:sp>
      <p:grpSp>
        <p:nvGrpSpPr>
          <p:cNvPr id="5" name="Group 5"/>
          <p:cNvGrpSpPr>
            <a:grpSpLocks/>
          </p:cNvGrpSpPr>
          <p:nvPr/>
        </p:nvGrpSpPr>
        <p:grpSpPr bwMode="auto">
          <a:xfrm>
            <a:off x="10776520" y="908720"/>
            <a:ext cx="1036638" cy="688975"/>
            <a:chOff x="2496" y="1536"/>
            <a:chExt cx="653" cy="434"/>
          </a:xfrm>
        </p:grpSpPr>
        <p:sp>
          <p:nvSpPr>
            <p:cNvPr id="6" name="Rectangle 6"/>
            <p:cNvSpPr>
              <a:spLocks noChangeArrowheads="1"/>
            </p:cNvSpPr>
            <p:nvPr/>
          </p:nvSpPr>
          <p:spPr bwMode="auto">
            <a:xfrm>
              <a:off x="2496" y="1536"/>
              <a:ext cx="653" cy="43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7"/>
            <p:cNvSpPr>
              <a:spLocks noChangeShapeType="1"/>
            </p:cNvSpPr>
            <p:nvPr/>
          </p:nvSpPr>
          <p:spPr bwMode="auto">
            <a:xfrm>
              <a:off x="2583" y="1752"/>
              <a:ext cx="466" cy="1"/>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 name="Group 8"/>
          <p:cNvGrpSpPr>
            <a:grpSpLocks/>
          </p:cNvGrpSpPr>
          <p:nvPr/>
        </p:nvGrpSpPr>
        <p:grpSpPr bwMode="auto">
          <a:xfrm>
            <a:off x="10776520" y="1772816"/>
            <a:ext cx="1035050" cy="688975"/>
            <a:chOff x="3236" y="1536"/>
            <a:chExt cx="652" cy="434"/>
          </a:xfrm>
        </p:grpSpPr>
        <p:sp>
          <p:nvSpPr>
            <p:cNvPr id="9" name="Rectangle 9"/>
            <p:cNvSpPr>
              <a:spLocks noChangeArrowheads="1"/>
            </p:cNvSpPr>
            <p:nvPr/>
          </p:nvSpPr>
          <p:spPr bwMode="auto">
            <a:xfrm>
              <a:off x="3236" y="1536"/>
              <a:ext cx="652" cy="43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0"/>
            <p:cNvSpPr>
              <a:spLocks noChangeShapeType="1"/>
            </p:cNvSpPr>
            <p:nvPr/>
          </p:nvSpPr>
          <p:spPr bwMode="auto">
            <a:xfrm>
              <a:off x="3323" y="1825"/>
              <a:ext cx="465"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1"/>
            <p:cNvSpPr>
              <a:spLocks noChangeShapeType="1"/>
            </p:cNvSpPr>
            <p:nvPr/>
          </p:nvSpPr>
          <p:spPr bwMode="auto">
            <a:xfrm>
              <a:off x="3323" y="1644"/>
              <a:ext cx="465"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 name="Text Box 12"/>
          <p:cNvSpPr txBox="1">
            <a:spLocks noChangeArrowheads="1"/>
          </p:cNvSpPr>
          <p:nvPr/>
        </p:nvSpPr>
        <p:spPr bwMode="auto">
          <a:xfrm>
            <a:off x="0" y="2492896"/>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3、实验现象解释的困难：</a:t>
            </a:r>
          </a:p>
        </p:txBody>
      </p:sp>
      <p:sp>
        <p:nvSpPr>
          <p:cNvPr id="13" name="Text Box 13"/>
          <p:cNvSpPr txBox="1">
            <a:spLocks noChangeArrowheads="1"/>
          </p:cNvSpPr>
          <p:nvPr/>
        </p:nvSpPr>
        <p:spPr bwMode="auto">
          <a:xfrm>
            <a:off x="119336" y="4437112"/>
            <a:ext cx="1173730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ct val="50000"/>
              </a:spcBef>
            </a:pPr>
            <a:r>
              <a:rPr lang="zh-CN" altLang="en-US" dirty="0"/>
              <a:t>      但对基态银原子，( 最外层仅有一个电子，处于</a:t>
            </a:r>
            <a:r>
              <a:rPr lang="en-US" altLang="zh-CN" dirty="0"/>
              <a:t>S </a:t>
            </a:r>
            <a:r>
              <a:rPr lang="zh-CN" altLang="en-US" dirty="0"/>
              <a:t>态，对应的</a:t>
            </a:r>
            <a:r>
              <a:rPr lang="en-US" altLang="zh-CN" i="1" dirty="0"/>
              <a:t>l </a:t>
            </a:r>
            <a:r>
              <a:rPr lang="en-US" altLang="zh-CN" dirty="0"/>
              <a:t>= 0 )，</a:t>
            </a:r>
            <a:r>
              <a:rPr lang="zh-CN" altLang="en-US" dirty="0"/>
              <a:t>由2</a:t>
            </a:r>
            <a:r>
              <a:rPr lang="en-US" altLang="zh-CN" i="1" dirty="0"/>
              <a:t>l </a:t>
            </a:r>
            <a:r>
              <a:rPr lang="en-US" altLang="zh-CN" dirty="0"/>
              <a:t>+ 1 </a:t>
            </a:r>
            <a:r>
              <a:rPr lang="zh-CN" altLang="en-US" dirty="0"/>
              <a:t>可得磁矩在空间只有一个取向，原子通过非均匀磁场时，不应分裂。实验中为什么却分裂为两条呢？</a:t>
            </a:r>
          </a:p>
        </p:txBody>
      </p:sp>
      <p:sp>
        <p:nvSpPr>
          <p:cNvPr id="14" name="Rectangle 14"/>
          <p:cNvSpPr>
            <a:spLocks noChangeArrowheads="1"/>
          </p:cNvSpPr>
          <p:nvPr/>
        </p:nvSpPr>
        <p:spPr bwMode="auto">
          <a:xfrm>
            <a:off x="18562" y="3068960"/>
            <a:ext cx="108485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dirty="0"/>
              <a:t>       由于磁矩空间取向的量子化，故受力不同，因而一束可分为多束。</a:t>
            </a:r>
          </a:p>
        </p:txBody>
      </p:sp>
      <p:sp>
        <p:nvSpPr>
          <p:cNvPr id="15" name="Rectangle 15"/>
          <p:cNvSpPr>
            <a:spLocks noChangeArrowheads="1"/>
          </p:cNvSpPr>
          <p:nvPr/>
        </p:nvSpPr>
        <p:spPr bwMode="auto">
          <a:xfrm>
            <a:off x="407368" y="3789040"/>
            <a:ext cx="11377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0" lang="zh-CN" altLang="en-US"/>
              <a:t>  对于一个给定的 </a:t>
            </a:r>
            <a:r>
              <a:rPr kumimoji="0" lang="en-US" altLang="zh-CN" i="1"/>
              <a:t>l </a:t>
            </a:r>
            <a:r>
              <a:rPr kumimoji="0" lang="zh-CN" altLang="en-US"/>
              <a:t>，</a:t>
            </a:r>
            <a:r>
              <a:rPr lang="zh-CN" altLang="en-US"/>
              <a:t>磁矩在磁场中有2</a:t>
            </a:r>
            <a:r>
              <a:rPr lang="en-US" altLang="zh-CN" i="1"/>
              <a:t>l </a:t>
            </a:r>
            <a:r>
              <a:rPr lang="en-US" altLang="zh-CN"/>
              <a:t>+1</a:t>
            </a:r>
            <a:r>
              <a:rPr lang="zh-CN" altLang="en-US"/>
              <a:t>个取向，故理论上应有奇数条黑线。</a:t>
            </a:r>
            <a:endParaRPr lang="en-US" altLang="zh-CN"/>
          </a:p>
        </p:txBody>
      </p:sp>
      <p:sp>
        <p:nvSpPr>
          <p:cNvPr id="16" name="Rectangle 16"/>
          <p:cNvSpPr>
            <a:spLocks noChangeArrowheads="1"/>
          </p:cNvSpPr>
          <p:nvPr/>
        </p:nvSpPr>
        <p:spPr bwMode="auto">
          <a:xfrm>
            <a:off x="479376" y="6237312"/>
            <a:ext cx="795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zh-CN" altLang="en-US" dirty="0">
                <a:solidFill>
                  <a:srgbClr val="0000FF"/>
                </a:solidFill>
              </a:rPr>
              <a:t>这种现象不能用电子轨道运动的空间取向量子化来解释。</a:t>
            </a:r>
          </a:p>
        </p:txBody>
      </p:sp>
    </p:spTree>
    <p:extLst>
      <p:ext uri="{BB962C8B-B14F-4D97-AF65-F5344CB8AC3E}">
        <p14:creationId xmlns:p14="http://schemas.microsoft.com/office/powerpoint/2010/main" val="141005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left)">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wipe(left)">
                                      <p:cBhvr>
                                        <p:cTn id="37" dur="5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P spid="12" grpId="0" autoUpdateAnimBg="0"/>
      <p:bldP spid="13" grpId="0" autoUpdateAnimBg="0"/>
      <p:bldP spid="14" grpId="0" build="p" autoUpdateAnimBg="0"/>
      <p:bldP spid="15" grpId="0" build="p" autoUpdateAnimBg="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125487" y="722787"/>
            <a:ext cx="11947525" cy="1130301"/>
            <a:chOff x="144" y="1824"/>
            <a:chExt cx="7526" cy="712"/>
          </a:xfrm>
        </p:grpSpPr>
        <p:sp>
          <p:nvSpPr>
            <p:cNvPr id="3" name="Text Box 7"/>
            <p:cNvSpPr txBox="1">
              <a:spLocks noChangeArrowheads="1"/>
            </p:cNvSpPr>
            <p:nvPr/>
          </p:nvSpPr>
          <p:spPr bwMode="auto">
            <a:xfrm>
              <a:off x="144" y="1824"/>
              <a:ext cx="7526" cy="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150000"/>
                </a:lnSpc>
                <a:spcBef>
                  <a:spcPct val="50000"/>
                </a:spcBef>
              </a:pPr>
              <a:r>
                <a:rPr kumimoji="0" lang="zh-CN" altLang="en-US" dirty="0"/>
                <a:t>为解释二分裂现象，泡利提出描述电子的状态除需要              三个量子数外，还具有二重性，但他不知道二重性的物理意义是什么。</a:t>
              </a:r>
            </a:p>
          </p:txBody>
        </p:sp>
        <p:graphicFrame>
          <p:nvGraphicFramePr>
            <p:cNvPr id="4" name="Object 8"/>
            <p:cNvGraphicFramePr>
              <a:graphicFrameLocks noChangeAspect="1"/>
            </p:cNvGraphicFramePr>
            <p:nvPr>
              <p:extLst>
                <p:ext uri="{D42A27DB-BD31-4B8C-83A1-F6EECF244321}">
                  <p14:modId xmlns:p14="http://schemas.microsoft.com/office/powerpoint/2010/main" val="827337770"/>
                </p:ext>
              </p:extLst>
            </p:nvPr>
          </p:nvGraphicFramePr>
          <p:xfrm>
            <a:off x="4721" y="1850"/>
            <a:ext cx="708" cy="387"/>
          </p:xfrm>
          <a:graphic>
            <a:graphicData uri="http://schemas.openxmlformats.org/presentationml/2006/ole">
              <mc:AlternateContent xmlns:mc="http://schemas.openxmlformats.org/markup-compatibility/2006">
                <mc:Choice xmlns:v="urn:schemas-microsoft-com:vml" Requires="v">
                  <p:oleObj spid="_x0000_s69644" name="Equation" r:id="rId3" imgW="419040" imgH="228600" progId="Equation.3">
                    <p:embed/>
                  </p:oleObj>
                </mc:Choice>
                <mc:Fallback>
                  <p:oleObj name="Equation" r:id="rId3" imgW="4190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1" y="1850"/>
                          <a:ext cx="708"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 name="Text Box 9"/>
          <p:cNvSpPr txBox="1">
            <a:spLocks noChangeArrowheads="1"/>
          </p:cNvSpPr>
          <p:nvPr/>
        </p:nvSpPr>
        <p:spPr bwMode="auto">
          <a:xfrm>
            <a:off x="191344" y="1916832"/>
            <a:ext cx="11726961"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150000"/>
              </a:lnSpc>
              <a:spcBef>
                <a:spcPct val="50000"/>
              </a:spcBef>
            </a:pPr>
            <a:r>
              <a:rPr kumimoji="0" lang="zh-CN" altLang="en-US" dirty="0"/>
              <a:t>美国物理学家克罗尼格（</a:t>
            </a:r>
            <a:r>
              <a:rPr kumimoji="0" lang="en-US" altLang="zh-CN" dirty="0" err="1"/>
              <a:t>R.L.Kronig</a:t>
            </a:r>
            <a:r>
              <a:rPr kumimoji="0" lang="en-US" altLang="zh-CN" dirty="0"/>
              <a:t>)</a:t>
            </a:r>
            <a:r>
              <a:rPr kumimoji="0" lang="zh-CN" altLang="en-US" dirty="0"/>
              <a:t>认为电子的第四个自由度是电子的固有角动量，提出电电子具有自旋。并且得到的结果和用相对论推证结果相符。</a:t>
            </a:r>
          </a:p>
        </p:txBody>
      </p:sp>
      <p:sp>
        <p:nvSpPr>
          <p:cNvPr id="6" name="Text Box 10"/>
          <p:cNvSpPr txBox="1">
            <a:spLocks noChangeArrowheads="1"/>
          </p:cNvSpPr>
          <p:nvPr/>
        </p:nvSpPr>
        <p:spPr bwMode="auto">
          <a:xfrm>
            <a:off x="263352" y="314096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zh-CN" altLang="en-US" dirty="0"/>
              <a:t>泡利：</a:t>
            </a:r>
            <a:r>
              <a:rPr kumimoji="0" lang="zh-CN" altLang="en-US" dirty="0">
                <a:solidFill>
                  <a:srgbClr val="FF0066"/>
                </a:solidFill>
              </a:rPr>
              <a:t>“你的想法的确很聪明，但是大自然不喜欢它。”</a:t>
            </a:r>
          </a:p>
        </p:txBody>
      </p:sp>
      <p:sp>
        <p:nvSpPr>
          <p:cNvPr id="7" name="Text Box 11"/>
          <p:cNvSpPr txBox="1">
            <a:spLocks noChangeArrowheads="1"/>
          </p:cNvSpPr>
          <p:nvPr/>
        </p:nvSpPr>
        <p:spPr bwMode="auto">
          <a:xfrm>
            <a:off x="263352" y="3789040"/>
            <a:ext cx="11549731" cy="2238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150000"/>
              </a:lnSpc>
              <a:spcBef>
                <a:spcPct val="50000"/>
              </a:spcBef>
            </a:pPr>
            <a:r>
              <a:rPr kumimoji="0" lang="zh-CN" altLang="en-US" dirty="0"/>
              <a:t>半年后， </a:t>
            </a:r>
            <a:r>
              <a:rPr lang="zh-CN" altLang="en-US" dirty="0">
                <a:latin typeface="楷体_GB2312" pitchFamily="49" charset="-122"/>
              </a:rPr>
              <a:t>1925年，</a:t>
            </a:r>
            <a:r>
              <a:rPr kumimoji="0" lang="zh-CN" altLang="en-US" dirty="0"/>
              <a:t>荷兰物理学家诶伦费斯特的两个学生乌伦贝克、高斯密特在不知道克罗尼格工作的情况下提出电子自旋。他们找诶伦费斯特讨论，诶伦费斯特认为他们的想法很重要，建议写成论文拿去发表。乌伦贝克、高斯密特写了一页长的论文，诶伦费斯特推荐给“自然”杂志。</a:t>
            </a:r>
          </a:p>
        </p:txBody>
      </p:sp>
      <p:sp>
        <p:nvSpPr>
          <p:cNvPr id="8" name="Text Box 12"/>
          <p:cNvSpPr txBox="1">
            <a:spLocks noChangeArrowheads="1"/>
          </p:cNvSpPr>
          <p:nvPr/>
        </p:nvSpPr>
        <p:spPr bwMode="auto">
          <a:xfrm>
            <a:off x="263352" y="6165304"/>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zh-CN" altLang="en-US" dirty="0"/>
              <a:t>洛仑兹的结果：</a:t>
            </a:r>
            <a:r>
              <a:rPr kumimoji="0" lang="zh-CN" altLang="en-US" dirty="0">
                <a:solidFill>
                  <a:srgbClr val="FF3300"/>
                </a:solidFill>
              </a:rPr>
              <a:t>电子表面速度是光速的十倍。</a:t>
            </a:r>
          </a:p>
        </p:txBody>
      </p:sp>
    </p:spTree>
    <p:extLst>
      <p:ext uri="{BB962C8B-B14F-4D97-AF65-F5344CB8AC3E}">
        <p14:creationId xmlns:p14="http://schemas.microsoft.com/office/powerpoint/2010/main" val="428597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79376" y="3861048"/>
            <a:ext cx="7924800"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lnSpc>
                <a:spcPct val="150000"/>
              </a:lnSpc>
              <a:spcBef>
                <a:spcPct val="50000"/>
              </a:spcBef>
            </a:pPr>
            <a:r>
              <a:rPr kumimoji="0" lang="zh-CN" altLang="en-US" dirty="0"/>
              <a:t>泡利始终反对运用力学模型进行思考。对玻尔争辩说：   	</a:t>
            </a:r>
            <a:r>
              <a:rPr kumimoji="0" lang="zh-CN" altLang="en-US" dirty="0">
                <a:solidFill>
                  <a:srgbClr val="FF3300"/>
                </a:solidFill>
              </a:rPr>
              <a:t>一种新的邪说将被引入物理学。</a:t>
            </a:r>
          </a:p>
        </p:txBody>
      </p:sp>
      <p:sp>
        <p:nvSpPr>
          <p:cNvPr id="3" name="Text Box 6"/>
          <p:cNvSpPr txBox="1">
            <a:spLocks noChangeArrowheads="1"/>
          </p:cNvSpPr>
          <p:nvPr/>
        </p:nvSpPr>
        <p:spPr bwMode="auto">
          <a:xfrm>
            <a:off x="479376" y="908993"/>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zh-CN" altLang="en-US"/>
              <a:t>海森堡立即表示赞许。</a:t>
            </a:r>
          </a:p>
        </p:txBody>
      </p:sp>
      <p:sp>
        <p:nvSpPr>
          <p:cNvPr id="4" name="Text Box 7"/>
          <p:cNvSpPr txBox="1">
            <a:spLocks noChangeArrowheads="1"/>
          </p:cNvSpPr>
          <p:nvPr/>
        </p:nvSpPr>
        <p:spPr bwMode="auto">
          <a:xfrm>
            <a:off x="407368" y="1340768"/>
            <a:ext cx="11594305"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150000"/>
              </a:lnSpc>
              <a:spcBef>
                <a:spcPct val="50000"/>
              </a:spcBef>
            </a:pPr>
            <a:r>
              <a:rPr kumimoji="0" lang="zh-CN" altLang="en-US" dirty="0"/>
              <a:t>爱因斯坦来到莱顿大学访问指出：在相对电子静止的参考系里运动原子核的电场将按照相对论变换公式产生磁场。再利用一级微扰理论可计算出不同自旋方向的能量差。</a:t>
            </a:r>
          </a:p>
        </p:txBody>
      </p:sp>
      <p:sp>
        <p:nvSpPr>
          <p:cNvPr id="5" name="Text Box 8"/>
          <p:cNvSpPr txBox="1">
            <a:spLocks noChangeArrowheads="1"/>
          </p:cNvSpPr>
          <p:nvPr/>
        </p:nvSpPr>
        <p:spPr bwMode="auto">
          <a:xfrm>
            <a:off x="479376" y="3284984"/>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zh-CN" altLang="en-US" dirty="0"/>
              <a:t>玻尔也很赞赏乌伦贝克、高斯密特的工作。</a:t>
            </a:r>
          </a:p>
        </p:txBody>
      </p:sp>
      <p:sp>
        <p:nvSpPr>
          <p:cNvPr id="6" name="Text Box 9"/>
          <p:cNvSpPr txBox="1">
            <a:spLocks noChangeArrowheads="1"/>
          </p:cNvSpPr>
          <p:nvPr/>
        </p:nvSpPr>
        <p:spPr bwMode="auto">
          <a:xfrm>
            <a:off x="479376" y="2636912"/>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zh-CN" altLang="en-US" dirty="0"/>
              <a:t>应用爱因斯坦的建议计算还差一个因子2。</a:t>
            </a:r>
          </a:p>
        </p:txBody>
      </p:sp>
      <p:sp>
        <p:nvSpPr>
          <p:cNvPr id="7" name="Text Box 10"/>
          <p:cNvSpPr txBox="1">
            <a:spLocks noChangeArrowheads="1"/>
          </p:cNvSpPr>
          <p:nvPr/>
        </p:nvSpPr>
        <p:spPr bwMode="auto">
          <a:xfrm>
            <a:off x="623839" y="5157143"/>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zh-CN" altLang="en-US" dirty="0"/>
              <a:t>1926年托马斯解决了因子2 的困难。</a:t>
            </a:r>
          </a:p>
        </p:txBody>
      </p:sp>
      <p:sp>
        <p:nvSpPr>
          <p:cNvPr id="8" name="Text Box 11"/>
          <p:cNvSpPr txBox="1">
            <a:spLocks noChangeArrowheads="1"/>
          </p:cNvSpPr>
          <p:nvPr/>
        </p:nvSpPr>
        <p:spPr bwMode="auto">
          <a:xfrm>
            <a:off x="623839" y="5877868"/>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zh-CN" altLang="en-US" dirty="0"/>
              <a:t>电子的自旋是相对论量子力学的必然结果。</a:t>
            </a:r>
          </a:p>
        </p:txBody>
      </p:sp>
    </p:spTree>
    <p:extLst>
      <p:ext uri="{BB962C8B-B14F-4D97-AF65-F5344CB8AC3E}">
        <p14:creationId xmlns:p14="http://schemas.microsoft.com/office/powerpoint/2010/main" val="382094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P spid="4" grpId="0"/>
      <p:bldP spid="5" grpId="0"/>
      <p:bldP spid="6" grpId="0"/>
      <p:bldP spid="7" grpId="0" autoUpdateAnimBg="0"/>
      <p:bldP spid="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2"/>
          <p:cNvSpPr txBox="1">
            <a:spLocks noChangeArrowheads="1"/>
          </p:cNvSpPr>
          <p:nvPr/>
        </p:nvSpPr>
        <p:spPr bwMode="auto">
          <a:xfrm>
            <a:off x="533400" y="620713"/>
            <a:ext cx="2438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a:solidFill>
                  <a:srgbClr val="0000FF"/>
                </a:solidFill>
              </a:rPr>
              <a:t>波函数：</a:t>
            </a:r>
          </a:p>
        </p:txBody>
      </p:sp>
      <p:graphicFrame>
        <p:nvGraphicFramePr>
          <p:cNvPr id="40" name="Object 3"/>
          <p:cNvGraphicFramePr>
            <a:graphicFrameLocks noChangeAspect="1"/>
          </p:cNvGraphicFramePr>
          <p:nvPr>
            <p:extLst>
              <p:ext uri="{D42A27DB-BD31-4B8C-83A1-F6EECF244321}">
                <p14:modId xmlns:p14="http://schemas.microsoft.com/office/powerpoint/2010/main" val="9292965"/>
              </p:ext>
            </p:extLst>
          </p:nvPr>
        </p:nvGraphicFramePr>
        <p:xfrm>
          <a:off x="695400" y="3284984"/>
          <a:ext cx="3816424" cy="858203"/>
        </p:xfrm>
        <a:graphic>
          <a:graphicData uri="http://schemas.openxmlformats.org/presentationml/2006/ole">
            <mc:AlternateContent xmlns:mc="http://schemas.openxmlformats.org/markup-compatibility/2006">
              <mc:Choice xmlns:v="urn:schemas-microsoft-com:vml" Requires="v">
                <p:oleObj spid="_x0000_s17647" name="公式" r:id="rId3" imgW="1942920" imgH="457200" progId="Equation.3">
                  <p:embed/>
                </p:oleObj>
              </mc:Choice>
              <mc:Fallback>
                <p:oleObj name="公式" r:id="rId3" imgW="194292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400" y="3284984"/>
                        <a:ext cx="3816424" cy="858203"/>
                      </a:xfrm>
                      <a:prstGeom prst="rect">
                        <a:avLst/>
                      </a:prstGeom>
                      <a:noFill/>
                      <a:ln>
                        <a:noFill/>
                      </a:ln>
                      <a:effectLst/>
                      <a:extLst/>
                    </p:spPr>
                  </p:pic>
                </p:oleObj>
              </mc:Fallback>
            </mc:AlternateContent>
          </a:graphicData>
        </a:graphic>
      </p:graphicFrame>
      <p:graphicFrame>
        <p:nvGraphicFramePr>
          <p:cNvPr id="41" name="Object 4"/>
          <p:cNvGraphicFramePr>
            <a:graphicFrameLocks noChangeAspect="1"/>
          </p:cNvGraphicFramePr>
          <p:nvPr/>
        </p:nvGraphicFramePr>
        <p:xfrm>
          <a:off x="728663" y="1125538"/>
          <a:ext cx="6608762" cy="457200"/>
        </p:xfrm>
        <a:graphic>
          <a:graphicData uri="http://schemas.openxmlformats.org/presentationml/2006/ole">
            <mc:AlternateContent xmlns:mc="http://schemas.openxmlformats.org/markup-compatibility/2006">
              <mc:Choice xmlns:v="urn:schemas-microsoft-com:vml" Requires="v">
                <p:oleObj spid="_x0000_s17648" name="公式" r:id="rId5" imgW="3060360" imgH="228600" progId="Equation.3">
                  <p:embed/>
                </p:oleObj>
              </mc:Choice>
              <mc:Fallback>
                <p:oleObj name="公式" r:id="rId5" imgW="30603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663" y="1125538"/>
                        <a:ext cx="6608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2" name="Group 5"/>
          <p:cNvGrpSpPr>
            <a:grpSpLocks/>
          </p:cNvGrpSpPr>
          <p:nvPr/>
        </p:nvGrpSpPr>
        <p:grpSpPr bwMode="auto">
          <a:xfrm>
            <a:off x="623511" y="1773237"/>
            <a:ext cx="10452315" cy="1157288"/>
            <a:chOff x="97" y="955"/>
            <a:chExt cx="8093" cy="729"/>
          </a:xfrm>
        </p:grpSpPr>
        <p:sp>
          <p:nvSpPr>
            <p:cNvPr id="43" name="Text Box 6"/>
            <p:cNvSpPr txBox="1">
              <a:spLocks noChangeArrowheads="1"/>
            </p:cNvSpPr>
            <p:nvPr/>
          </p:nvSpPr>
          <p:spPr bwMode="auto">
            <a:xfrm>
              <a:off x="97" y="955"/>
              <a:ext cx="8093" cy="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ts val="0"/>
                </a:spcBef>
              </a:pPr>
              <a:r>
                <a:rPr lang="en-US" altLang="zh-CN" dirty="0">
                  <a:solidFill>
                    <a:srgbClr val="0000FF"/>
                  </a:solidFill>
                </a:rPr>
                <a:t>2</a:t>
              </a:r>
              <a:r>
                <a:rPr lang="zh-CN" altLang="en-US" dirty="0">
                  <a:solidFill>
                    <a:srgbClr val="0000FF"/>
                  </a:solidFill>
                </a:rPr>
                <a:t>、波函数的物理意义：      </a:t>
              </a:r>
            </a:p>
            <a:p>
              <a:pPr algn="just">
                <a:lnSpc>
                  <a:spcPct val="150000"/>
                </a:lnSpc>
                <a:spcBef>
                  <a:spcPts val="0"/>
                </a:spcBef>
              </a:pPr>
              <a:r>
                <a:rPr lang="zh-CN" altLang="en-US" dirty="0">
                  <a:solidFill>
                    <a:srgbClr val="0000FF"/>
                  </a:solidFill>
                </a:rPr>
                <a:t>                表示</a:t>
              </a:r>
              <a:r>
                <a:rPr lang="en-US" altLang="zh-CN" dirty="0">
                  <a:solidFill>
                    <a:srgbClr val="0000FF"/>
                  </a:solidFill>
                </a:rPr>
                <a:t>t </a:t>
              </a:r>
              <a:r>
                <a:rPr lang="zh-CN" altLang="en-US" dirty="0">
                  <a:solidFill>
                    <a:srgbClr val="0000FF"/>
                  </a:solidFill>
                </a:rPr>
                <a:t>时刻，粒子在空间</a:t>
              </a:r>
              <a:r>
                <a:rPr lang="en-US" altLang="zh-CN" i="1" dirty="0">
                  <a:solidFill>
                    <a:srgbClr val="0000FF"/>
                  </a:solidFill>
                </a:rPr>
                <a:t>x</a:t>
              </a:r>
              <a:r>
                <a:rPr lang="en-US" altLang="zh-CN" dirty="0">
                  <a:solidFill>
                    <a:srgbClr val="0000FF"/>
                  </a:solidFill>
                </a:rPr>
                <a:t> </a:t>
              </a:r>
              <a:r>
                <a:rPr lang="zh-CN" altLang="en-US" dirty="0">
                  <a:solidFill>
                    <a:srgbClr val="0000FF"/>
                  </a:solidFill>
                </a:rPr>
                <a:t>处的单位</a:t>
              </a:r>
              <a:r>
                <a:rPr lang="zh-CN" altLang="en-US" dirty="0" smtClean="0">
                  <a:solidFill>
                    <a:srgbClr val="0000FF"/>
                  </a:solidFill>
                </a:rPr>
                <a:t>体积内</a:t>
              </a:r>
              <a:r>
                <a:rPr lang="zh-CN" altLang="en-US" dirty="0">
                  <a:solidFill>
                    <a:srgbClr val="0000FF"/>
                  </a:solidFill>
                </a:rPr>
                <a:t>出现的概率。</a:t>
              </a:r>
            </a:p>
          </p:txBody>
        </p:sp>
        <p:graphicFrame>
          <p:nvGraphicFramePr>
            <p:cNvPr id="44" name="Object 7"/>
            <p:cNvGraphicFramePr>
              <a:graphicFrameLocks noChangeAspect="1"/>
            </p:cNvGraphicFramePr>
            <p:nvPr>
              <p:extLst>
                <p:ext uri="{D42A27DB-BD31-4B8C-83A1-F6EECF244321}">
                  <p14:modId xmlns:p14="http://schemas.microsoft.com/office/powerpoint/2010/main" val="419245006"/>
                </p:ext>
              </p:extLst>
            </p:nvPr>
          </p:nvGraphicFramePr>
          <p:xfrm>
            <a:off x="599" y="1363"/>
            <a:ext cx="433" cy="321"/>
          </p:xfrm>
          <a:graphic>
            <a:graphicData uri="http://schemas.openxmlformats.org/presentationml/2006/ole">
              <mc:AlternateContent xmlns:mc="http://schemas.openxmlformats.org/markup-compatibility/2006">
                <mc:Choice xmlns:v="urn:schemas-microsoft-com:vml" Requires="v">
                  <p:oleObj spid="_x0000_s17649" name="公式" r:id="rId7" imgW="266400" imgH="266400" progId="Equation.3">
                    <p:embed/>
                  </p:oleObj>
                </mc:Choice>
                <mc:Fallback>
                  <p:oleObj name="公式" r:id="rId7" imgW="26640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 y="1363"/>
                          <a:ext cx="433"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5" name="Object 8"/>
          <p:cNvGraphicFramePr>
            <a:graphicFrameLocks noChangeAspect="1"/>
          </p:cNvGraphicFramePr>
          <p:nvPr>
            <p:extLst>
              <p:ext uri="{D42A27DB-BD31-4B8C-83A1-F6EECF244321}">
                <p14:modId xmlns:p14="http://schemas.microsoft.com/office/powerpoint/2010/main" val="154494508"/>
              </p:ext>
            </p:extLst>
          </p:nvPr>
        </p:nvGraphicFramePr>
        <p:xfrm>
          <a:off x="695400" y="4437112"/>
          <a:ext cx="5105400" cy="628650"/>
        </p:xfrm>
        <a:graphic>
          <a:graphicData uri="http://schemas.openxmlformats.org/presentationml/2006/ole">
            <mc:AlternateContent xmlns:mc="http://schemas.openxmlformats.org/markup-compatibility/2006">
              <mc:Choice xmlns:v="urn:schemas-microsoft-com:vml" Requires="v">
                <p:oleObj spid="_x0000_s17650" name="公式" r:id="rId9" imgW="2184120" imgH="304560" progId="Equation.3">
                  <p:embed/>
                </p:oleObj>
              </mc:Choice>
              <mc:Fallback>
                <p:oleObj name="公式" r:id="rId9" imgW="2184120" imgH="3045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5400" y="4437112"/>
                        <a:ext cx="51054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 name="Text Box 9"/>
          <p:cNvSpPr txBox="1">
            <a:spLocks noChangeArrowheads="1"/>
          </p:cNvSpPr>
          <p:nvPr/>
        </p:nvSpPr>
        <p:spPr bwMode="auto">
          <a:xfrm>
            <a:off x="4511824" y="-7655"/>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u="sng" dirty="0">
                <a:solidFill>
                  <a:srgbClr val="FF33CC"/>
                </a:solidFill>
                <a:effectLst>
                  <a:outerShdw blurRad="38100" dist="38100" dir="2700000" algn="tl">
                    <a:srgbClr val="C0C0C0"/>
                  </a:outerShdw>
                </a:effectLst>
              </a:rPr>
              <a:t>复    习</a:t>
            </a:r>
          </a:p>
        </p:txBody>
      </p:sp>
      <p:sp>
        <p:nvSpPr>
          <p:cNvPr id="47" name="Rectangle 10"/>
          <p:cNvSpPr>
            <a:spLocks noChangeArrowheads="1"/>
          </p:cNvSpPr>
          <p:nvPr/>
        </p:nvSpPr>
        <p:spPr bwMode="auto">
          <a:xfrm>
            <a:off x="643136" y="5597624"/>
            <a:ext cx="247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a:t>5</a:t>
            </a:r>
            <a:r>
              <a:rPr kumimoji="0" lang="zh-CN" altLang="en-US"/>
              <a:t>、不确定关系：</a:t>
            </a:r>
          </a:p>
        </p:txBody>
      </p:sp>
      <p:sp>
        <p:nvSpPr>
          <p:cNvPr id="48" name="Rectangle 11"/>
          <p:cNvSpPr>
            <a:spLocks noChangeArrowheads="1"/>
          </p:cNvSpPr>
          <p:nvPr/>
        </p:nvSpPr>
        <p:spPr bwMode="auto">
          <a:xfrm>
            <a:off x="5519936" y="5445224"/>
            <a:ext cx="3232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a:solidFill>
                  <a:srgbClr val="0000FF"/>
                </a:solidFill>
              </a:rPr>
              <a:t>微观粒子的位置和动量</a:t>
            </a:r>
          </a:p>
          <a:p>
            <a:pPr eaLnBrk="0" hangingPunct="0"/>
            <a:r>
              <a:rPr kumimoji="0" lang="zh-CN" altLang="en-US">
                <a:solidFill>
                  <a:srgbClr val="0000FF"/>
                </a:solidFill>
              </a:rPr>
              <a:t>不能同时准确地测定。</a:t>
            </a:r>
          </a:p>
        </p:txBody>
      </p:sp>
      <p:grpSp>
        <p:nvGrpSpPr>
          <p:cNvPr id="49" name="Group 12"/>
          <p:cNvGrpSpPr>
            <a:grpSpLocks/>
          </p:cNvGrpSpPr>
          <p:nvPr/>
        </p:nvGrpSpPr>
        <p:grpSpPr bwMode="auto">
          <a:xfrm>
            <a:off x="3029148" y="5349974"/>
            <a:ext cx="2374900" cy="935038"/>
            <a:chOff x="1565" y="1344"/>
            <a:chExt cx="1496" cy="589"/>
          </a:xfrm>
        </p:grpSpPr>
        <p:grpSp>
          <p:nvGrpSpPr>
            <p:cNvPr id="50" name="Group 32"/>
            <p:cNvGrpSpPr>
              <a:grpSpLocks/>
            </p:cNvGrpSpPr>
            <p:nvPr/>
          </p:nvGrpSpPr>
          <p:grpSpPr bwMode="auto">
            <a:xfrm>
              <a:off x="1565" y="1389"/>
              <a:ext cx="1496" cy="544"/>
              <a:chOff x="1450" y="7"/>
              <a:chExt cx="3039" cy="401"/>
            </a:xfrm>
          </p:grpSpPr>
          <p:sp>
            <p:nvSpPr>
              <p:cNvPr id="52"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3"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4"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51" name="Object 18"/>
            <p:cNvGraphicFramePr>
              <a:graphicFrameLocks noChangeAspect="1"/>
            </p:cNvGraphicFramePr>
            <p:nvPr/>
          </p:nvGraphicFramePr>
          <p:xfrm>
            <a:off x="1565" y="1344"/>
            <a:ext cx="1410" cy="573"/>
          </p:xfrm>
          <a:graphic>
            <a:graphicData uri="http://schemas.openxmlformats.org/presentationml/2006/ole">
              <mc:AlternateContent xmlns:mc="http://schemas.openxmlformats.org/markup-compatibility/2006">
                <mc:Choice xmlns:v="urn:schemas-microsoft-com:vml" Requires="v">
                  <p:oleObj spid="_x0000_s17651" name="Equation" r:id="rId11" imgW="812520" imgH="406080" progId="Equation.3">
                    <p:embed/>
                  </p:oleObj>
                </mc:Choice>
                <mc:Fallback>
                  <p:oleObj name="Equation" r:id="rId11" imgW="812520" imgH="4060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65" y="1344"/>
                          <a:ext cx="1410" cy="57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left)">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left)">
                                      <p:cBhvr>
                                        <p:cTn id="42" dur="500"/>
                                        <p:tgtEl>
                                          <p:spTgt spid="4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P spid="46" grpId="0" autoUpdateAnimBg="0"/>
      <p:bldP spid="47" grpId="0" autoUpdateAnimBg="0"/>
      <p:bldP spid="4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39" y="116632"/>
            <a:ext cx="10299700" cy="2166938"/>
            <a:chOff x="234" y="0"/>
            <a:chExt cx="6488" cy="1365"/>
          </a:xfrm>
        </p:grpSpPr>
        <p:sp>
          <p:nvSpPr>
            <p:cNvPr id="3" name="Text Box 3"/>
            <p:cNvSpPr txBox="1">
              <a:spLocks noChangeArrowheads="1"/>
            </p:cNvSpPr>
            <p:nvPr/>
          </p:nvSpPr>
          <p:spPr bwMode="auto">
            <a:xfrm>
              <a:off x="240" y="0"/>
              <a:ext cx="23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二、电子的自旋：</a:t>
              </a:r>
            </a:p>
          </p:txBody>
        </p:sp>
        <p:sp>
          <p:nvSpPr>
            <p:cNvPr id="4" name="Text Box 4"/>
            <p:cNvSpPr txBox="1">
              <a:spLocks noChangeArrowheads="1"/>
            </p:cNvSpPr>
            <p:nvPr/>
          </p:nvSpPr>
          <p:spPr bwMode="auto">
            <a:xfrm>
              <a:off x="234" y="499"/>
              <a:ext cx="46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zh-CN" altLang="en-US" dirty="0">
                  <a:latin typeface="楷体_GB2312" pitchFamily="49" charset="-122"/>
                </a:rPr>
                <a:t>电子具有</a:t>
              </a:r>
              <a:r>
                <a:rPr kumimoji="0" lang="zh-CN" altLang="en-US" dirty="0" smtClean="0">
                  <a:latin typeface="楷体_GB2312" pitchFamily="49" charset="-122"/>
                </a:rPr>
                <a:t>自旋磁矩</a:t>
              </a:r>
              <a:r>
                <a:rPr kumimoji="0" lang="en-US" altLang="zh-CN" dirty="0" err="1" smtClean="0">
                  <a:latin typeface="楷体_GB2312" pitchFamily="49" charset="-122"/>
                </a:rPr>
                <a:t>μ</a:t>
              </a:r>
              <a:r>
                <a:rPr kumimoji="0" lang="en-US" altLang="zh-CN" baseline="-25000" dirty="0" err="1" smtClean="0">
                  <a:latin typeface="楷体_GB2312" pitchFamily="49" charset="-122"/>
                </a:rPr>
                <a:t>SZ</a:t>
              </a:r>
              <a:r>
                <a:rPr kumimoji="0" lang="en-US" altLang="zh-CN" baseline="-25000" dirty="0" smtClean="0">
                  <a:latin typeface="楷体_GB2312" pitchFamily="49" charset="-122"/>
                </a:rPr>
                <a:t> </a:t>
              </a:r>
              <a:r>
                <a:rPr kumimoji="0" lang="zh-CN" altLang="en-US" dirty="0" smtClean="0">
                  <a:latin typeface="楷体_GB2312" pitchFamily="49" charset="-122"/>
                </a:rPr>
                <a:t>和</a:t>
              </a:r>
              <a:r>
                <a:rPr kumimoji="0" lang="zh-CN" altLang="en-US" dirty="0">
                  <a:latin typeface="楷体_GB2312" pitchFamily="49" charset="-122"/>
                </a:rPr>
                <a:t>自旋角动量 </a:t>
              </a:r>
              <a:r>
                <a:rPr kumimoji="0" lang="en-US" altLang="zh-CN" dirty="0">
                  <a:latin typeface="楷体_GB2312" pitchFamily="49" charset="-122"/>
                </a:rPr>
                <a:t>S 。</a:t>
              </a:r>
            </a:p>
          </p:txBody>
        </p:sp>
        <p:sp>
          <p:nvSpPr>
            <p:cNvPr id="5" name="Text Box 5"/>
            <p:cNvSpPr txBox="1">
              <a:spLocks noChangeArrowheads="1"/>
            </p:cNvSpPr>
            <p:nvPr/>
          </p:nvSpPr>
          <p:spPr bwMode="auto">
            <a:xfrm>
              <a:off x="3847" y="499"/>
              <a:ext cx="14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latin typeface="楷体_GB2312" pitchFamily="49" charset="-122"/>
                </a:rPr>
                <a:t>自旋角动量:</a:t>
              </a:r>
            </a:p>
          </p:txBody>
        </p:sp>
        <p:graphicFrame>
          <p:nvGraphicFramePr>
            <p:cNvPr id="6" name="Object 6"/>
            <p:cNvGraphicFramePr>
              <a:graphicFrameLocks noChangeAspect="1"/>
            </p:cNvGraphicFramePr>
            <p:nvPr>
              <p:extLst>
                <p:ext uri="{D42A27DB-BD31-4B8C-83A1-F6EECF244321}">
                  <p14:modId xmlns:p14="http://schemas.microsoft.com/office/powerpoint/2010/main" val="1143963389"/>
                </p:ext>
              </p:extLst>
            </p:nvPr>
          </p:nvGraphicFramePr>
          <p:xfrm>
            <a:off x="5208" y="499"/>
            <a:ext cx="1514" cy="341"/>
          </p:xfrm>
          <a:graphic>
            <a:graphicData uri="http://schemas.openxmlformats.org/presentationml/2006/ole">
              <mc:AlternateContent xmlns:mc="http://schemas.openxmlformats.org/markup-compatibility/2006">
                <mc:Choice xmlns:v="urn:schemas-microsoft-com:vml" Requires="v">
                  <p:oleObj spid="_x0000_s70802" name="公式" r:id="rId3" imgW="901440" imgH="253800" progId="Equation.3">
                    <p:embed/>
                  </p:oleObj>
                </mc:Choice>
                <mc:Fallback>
                  <p:oleObj name="公式" r:id="rId3" imgW="90144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8" y="499"/>
                          <a:ext cx="1514" cy="341"/>
                        </a:xfrm>
                        <a:prstGeom prst="rect">
                          <a:avLst/>
                        </a:prstGeom>
                        <a:solidFill>
                          <a:srgbClr val="FFFF99"/>
                        </a:solidFill>
                        <a:ln w="38100">
                          <a:solidFill>
                            <a:srgbClr val="00FF00"/>
                          </a:solidFill>
                          <a:miter lim="800000"/>
                          <a:headEnd/>
                          <a:tailEnd/>
                        </a:ln>
                        <a:effectLst/>
                        <a:extLst/>
                      </p:spPr>
                    </p:pic>
                  </p:oleObj>
                </mc:Fallback>
              </mc:AlternateContent>
            </a:graphicData>
          </a:graphic>
        </p:graphicFrame>
        <p:sp>
          <p:nvSpPr>
            <p:cNvPr id="7" name="Text Box 7"/>
            <p:cNvSpPr txBox="1">
              <a:spLocks noChangeArrowheads="1"/>
            </p:cNvSpPr>
            <p:nvPr/>
          </p:nvSpPr>
          <p:spPr bwMode="auto">
            <a:xfrm>
              <a:off x="234" y="953"/>
              <a:ext cx="2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楷体_GB2312" pitchFamily="49" charset="-122"/>
                </a:rPr>
                <a:t>其中 </a:t>
              </a:r>
              <a:r>
                <a:rPr lang="en-US" altLang="zh-CN" dirty="0">
                  <a:latin typeface="楷体_GB2312" pitchFamily="49" charset="-122"/>
                </a:rPr>
                <a:t>s </a:t>
              </a:r>
              <a:r>
                <a:rPr lang="zh-CN" altLang="en-US" dirty="0">
                  <a:latin typeface="楷体_GB2312" pitchFamily="49" charset="-122"/>
                </a:rPr>
                <a:t>为自旋量子数,</a:t>
              </a:r>
              <a:endParaRPr lang="zh-CN" altLang="zh-CN" dirty="0">
                <a:latin typeface="楷体_GB2312" pitchFamily="49" charset="-122"/>
              </a:endParaRPr>
            </a:p>
          </p:txBody>
        </p:sp>
        <p:graphicFrame>
          <p:nvGraphicFramePr>
            <p:cNvPr id="8" name="Object 8"/>
            <p:cNvGraphicFramePr>
              <a:graphicFrameLocks noChangeAspect="1"/>
            </p:cNvGraphicFramePr>
            <p:nvPr>
              <p:extLst>
                <p:ext uri="{D42A27DB-BD31-4B8C-83A1-F6EECF244321}">
                  <p14:modId xmlns:p14="http://schemas.microsoft.com/office/powerpoint/2010/main" val="3234813595"/>
                </p:ext>
              </p:extLst>
            </p:nvPr>
          </p:nvGraphicFramePr>
          <p:xfrm>
            <a:off x="2350" y="862"/>
            <a:ext cx="499" cy="503"/>
          </p:xfrm>
          <a:graphic>
            <a:graphicData uri="http://schemas.openxmlformats.org/presentationml/2006/ole">
              <mc:AlternateContent xmlns:mc="http://schemas.openxmlformats.org/markup-compatibility/2006">
                <mc:Choice xmlns:v="urn:schemas-microsoft-com:vml" Requires="v">
                  <p:oleObj spid="_x0000_s70803" name="公式" r:id="rId5" imgW="368280" imgH="393480" progId="Equation.3">
                    <p:embed/>
                  </p:oleObj>
                </mc:Choice>
                <mc:Fallback>
                  <p:oleObj name="公式" r:id="rId5" imgW="36828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0" y="862"/>
                          <a:ext cx="499" cy="503"/>
                        </a:xfrm>
                        <a:prstGeom prst="rect">
                          <a:avLst/>
                        </a:prstGeom>
                        <a:noFill/>
                        <a:ln>
                          <a:noFill/>
                        </a:ln>
                        <a:effectLs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3570601428"/>
                </p:ext>
              </p:extLst>
            </p:nvPr>
          </p:nvGraphicFramePr>
          <p:xfrm>
            <a:off x="3166" y="862"/>
            <a:ext cx="685" cy="495"/>
          </p:xfrm>
          <a:graphic>
            <a:graphicData uri="http://schemas.openxmlformats.org/presentationml/2006/ole">
              <mc:AlternateContent xmlns:mc="http://schemas.openxmlformats.org/markup-compatibility/2006">
                <mc:Choice xmlns:v="urn:schemas-microsoft-com:vml" Requires="v">
                  <p:oleObj spid="_x0000_s70804" name="Equation" r:id="rId7" imgW="596880" imgH="431640" progId="Equation.3">
                    <p:embed/>
                  </p:oleObj>
                </mc:Choice>
                <mc:Fallback>
                  <p:oleObj name="Equation" r:id="rId7" imgW="59688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6" y="862"/>
                          <a:ext cx="685" cy="495"/>
                        </a:xfrm>
                        <a:prstGeom prst="rect">
                          <a:avLst/>
                        </a:prstGeom>
                        <a:noFill/>
                        <a:ln>
                          <a:noFill/>
                        </a:ln>
                        <a:effectLst/>
                        <a:extLst/>
                      </p:spPr>
                    </p:pic>
                  </p:oleObj>
                </mc:Fallback>
              </mc:AlternateContent>
            </a:graphicData>
          </a:graphic>
        </p:graphicFrame>
      </p:grpSp>
      <p:grpSp>
        <p:nvGrpSpPr>
          <p:cNvPr id="10" name="Group 10"/>
          <p:cNvGrpSpPr>
            <a:grpSpLocks/>
          </p:cNvGrpSpPr>
          <p:nvPr/>
        </p:nvGrpSpPr>
        <p:grpSpPr bwMode="auto">
          <a:xfrm>
            <a:off x="119503" y="2997276"/>
            <a:ext cx="4774406" cy="1519239"/>
            <a:chOff x="371" y="1859"/>
            <a:chExt cx="2985" cy="957"/>
          </a:xfrm>
        </p:grpSpPr>
        <p:grpSp>
          <p:nvGrpSpPr>
            <p:cNvPr id="11" name="Group 11"/>
            <p:cNvGrpSpPr>
              <a:grpSpLocks/>
            </p:cNvGrpSpPr>
            <p:nvPr/>
          </p:nvGrpSpPr>
          <p:grpSpPr bwMode="auto">
            <a:xfrm>
              <a:off x="552" y="1859"/>
              <a:ext cx="2804" cy="545"/>
              <a:chOff x="648" y="563"/>
              <a:chExt cx="2804" cy="545"/>
            </a:xfrm>
          </p:grpSpPr>
          <p:graphicFrame>
            <p:nvGraphicFramePr>
              <p:cNvPr id="14" name="Object 12"/>
              <p:cNvGraphicFramePr>
                <a:graphicFrameLocks noChangeAspect="1"/>
              </p:cNvGraphicFramePr>
              <p:nvPr>
                <p:extLst>
                  <p:ext uri="{D42A27DB-BD31-4B8C-83A1-F6EECF244321}">
                    <p14:modId xmlns:p14="http://schemas.microsoft.com/office/powerpoint/2010/main" val="636046837"/>
                  </p:ext>
                </p:extLst>
              </p:nvPr>
            </p:nvGraphicFramePr>
            <p:xfrm>
              <a:off x="648" y="654"/>
              <a:ext cx="331" cy="375"/>
            </p:xfrm>
            <a:graphic>
              <a:graphicData uri="http://schemas.openxmlformats.org/presentationml/2006/ole">
                <mc:AlternateContent xmlns:mc="http://schemas.openxmlformats.org/markup-compatibility/2006">
                  <mc:Choice xmlns:v="urn:schemas-microsoft-com:vml" Requires="v">
                    <p:oleObj spid="_x0000_s70805" name="公式" r:id="rId9" imgW="203040" imgH="228600" progId="Equation.3">
                      <p:embed/>
                    </p:oleObj>
                  </mc:Choice>
                  <mc:Fallback>
                    <p:oleObj name="公式" r:id="rId9" imgW="20304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8" y="654"/>
                            <a:ext cx="331"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13"/>
              <p:cNvSpPr txBox="1">
                <a:spLocks noChangeArrowheads="1"/>
              </p:cNvSpPr>
              <p:nvPr/>
            </p:nvSpPr>
            <p:spPr bwMode="auto">
              <a:xfrm>
                <a:off x="920" y="699"/>
                <a:ext cx="1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为自旋磁量子数</a:t>
                </a:r>
              </a:p>
            </p:txBody>
          </p:sp>
          <p:graphicFrame>
            <p:nvGraphicFramePr>
              <p:cNvPr id="16" name="Object 14"/>
              <p:cNvGraphicFramePr>
                <a:graphicFrameLocks noChangeAspect="1"/>
              </p:cNvGraphicFramePr>
              <p:nvPr>
                <p:extLst>
                  <p:ext uri="{D42A27DB-BD31-4B8C-83A1-F6EECF244321}">
                    <p14:modId xmlns:p14="http://schemas.microsoft.com/office/powerpoint/2010/main" val="3187316795"/>
                  </p:ext>
                </p:extLst>
              </p:nvPr>
            </p:nvGraphicFramePr>
            <p:xfrm>
              <a:off x="2448" y="563"/>
              <a:ext cx="1004" cy="545"/>
            </p:xfrm>
            <a:graphic>
              <a:graphicData uri="http://schemas.openxmlformats.org/presentationml/2006/ole">
                <mc:AlternateContent xmlns:mc="http://schemas.openxmlformats.org/markup-compatibility/2006">
                  <mc:Choice xmlns:v="urn:schemas-microsoft-com:vml" Requires="v">
                    <p:oleObj spid="_x0000_s70806" name="Equation" r:id="rId11" imgW="571320" imgH="393480" progId="Equation.3">
                      <p:embed/>
                    </p:oleObj>
                  </mc:Choice>
                  <mc:Fallback>
                    <p:oleObj name="Equation" r:id="rId11" imgW="571320" imgH="393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48" y="563"/>
                            <a:ext cx="1004" cy="545"/>
                          </a:xfrm>
                          <a:prstGeom prst="rect">
                            <a:avLst/>
                          </a:prstGeom>
                          <a:noFill/>
                          <a:ln>
                            <a:noFill/>
                          </a:ln>
                          <a:effectLst/>
                          <a:extLst/>
                        </p:spPr>
                      </p:pic>
                    </p:oleObj>
                  </mc:Fallback>
                </mc:AlternateContent>
              </a:graphicData>
            </a:graphic>
          </p:graphicFrame>
        </p:grpSp>
        <p:sp>
          <p:nvSpPr>
            <p:cNvPr id="12" name="Text Box 15"/>
            <p:cNvSpPr txBox="1">
              <a:spLocks noChangeArrowheads="1"/>
            </p:cNvSpPr>
            <p:nvPr/>
          </p:nvSpPr>
          <p:spPr bwMode="auto">
            <a:xfrm>
              <a:off x="371" y="2403"/>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楷体_GB2312" pitchFamily="49" charset="-122"/>
                </a:rPr>
                <a:t>因而有:</a:t>
              </a:r>
            </a:p>
          </p:txBody>
        </p:sp>
        <p:graphicFrame>
          <p:nvGraphicFramePr>
            <p:cNvPr id="13" name="Object 16"/>
            <p:cNvGraphicFramePr>
              <a:graphicFrameLocks noChangeAspect="1"/>
            </p:cNvGraphicFramePr>
            <p:nvPr>
              <p:extLst>
                <p:ext uri="{D42A27DB-BD31-4B8C-83A1-F6EECF244321}">
                  <p14:modId xmlns:p14="http://schemas.microsoft.com/office/powerpoint/2010/main" val="1733297313"/>
                </p:ext>
              </p:extLst>
            </p:nvPr>
          </p:nvGraphicFramePr>
          <p:xfrm>
            <a:off x="1361" y="2312"/>
            <a:ext cx="831" cy="504"/>
          </p:xfrm>
          <a:graphic>
            <a:graphicData uri="http://schemas.openxmlformats.org/presentationml/2006/ole">
              <mc:AlternateContent xmlns:mc="http://schemas.openxmlformats.org/markup-compatibility/2006">
                <mc:Choice xmlns:v="urn:schemas-microsoft-com:vml" Requires="v">
                  <p:oleObj spid="_x0000_s70807" name="Equation" r:id="rId13" imgW="647640" imgH="393480" progId="Equation.3">
                    <p:embed/>
                  </p:oleObj>
                </mc:Choice>
                <mc:Fallback>
                  <p:oleObj name="Equation" r:id="rId13" imgW="647640" imgH="393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61" y="2312"/>
                          <a:ext cx="831" cy="504"/>
                        </a:xfrm>
                        <a:prstGeom prst="rect">
                          <a:avLst/>
                        </a:prstGeom>
                        <a:noFill/>
                        <a:ln>
                          <a:noFill/>
                        </a:ln>
                        <a:effectLst/>
                        <a:extLst/>
                      </p:spPr>
                    </p:pic>
                  </p:oleObj>
                </mc:Fallback>
              </mc:AlternateContent>
            </a:graphicData>
          </a:graphic>
        </p:graphicFrame>
      </p:grpSp>
      <p:grpSp>
        <p:nvGrpSpPr>
          <p:cNvPr id="17" name="Group 17"/>
          <p:cNvGrpSpPr>
            <a:grpSpLocks/>
          </p:cNvGrpSpPr>
          <p:nvPr/>
        </p:nvGrpSpPr>
        <p:grpSpPr bwMode="auto">
          <a:xfrm>
            <a:off x="10021" y="2348880"/>
            <a:ext cx="11520488" cy="3446463"/>
            <a:chOff x="-1497" y="1405"/>
            <a:chExt cx="7257" cy="2171"/>
          </a:xfrm>
        </p:grpSpPr>
        <p:grpSp>
          <p:nvGrpSpPr>
            <p:cNvPr id="18" name="Group 18"/>
            <p:cNvGrpSpPr>
              <a:grpSpLocks/>
            </p:cNvGrpSpPr>
            <p:nvPr/>
          </p:nvGrpSpPr>
          <p:grpSpPr bwMode="auto">
            <a:xfrm>
              <a:off x="-1497" y="1405"/>
              <a:ext cx="4310" cy="306"/>
              <a:chOff x="-1497" y="1405"/>
              <a:chExt cx="4310" cy="306"/>
            </a:xfrm>
          </p:grpSpPr>
          <p:graphicFrame>
            <p:nvGraphicFramePr>
              <p:cNvPr id="34" name="Object 19"/>
              <p:cNvGraphicFramePr>
                <a:graphicFrameLocks noChangeAspect="1"/>
              </p:cNvGraphicFramePr>
              <p:nvPr>
                <p:extLst>
                  <p:ext uri="{D42A27DB-BD31-4B8C-83A1-F6EECF244321}">
                    <p14:modId xmlns:p14="http://schemas.microsoft.com/office/powerpoint/2010/main" val="686498076"/>
                  </p:ext>
                </p:extLst>
              </p:nvPr>
            </p:nvGraphicFramePr>
            <p:xfrm>
              <a:off x="1792" y="1405"/>
              <a:ext cx="1021" cy="306"/>
            </p:xfrm>
            <a:graphic>
              <a:graphicData uri="http://schemas.openxmlformats.org/presentationml/2006/ole">
                <mc:AlternateContent xmlns:mc="http://schemas.openxmlformats.org/markup-compatibility/2006">
                  <mc:Choice xmlns:v="urn:schemas-microsoft-com:vml" Requires="v">
                    <p:oleObj spid="_x0000_s70808" name="公式" r:id="rId15" imgW="583920" imgH="228600" progId="Equation.3">
                      <p:embed/>
                    </p:oleObj>
                  </mc:Choice>
                  <mc:Fallback>
                    <p:oleObj name="公式" r:id="rId15" imgW="58392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92" y="1405"/>
                            <a:ext cx="1021" cy="306"/>
                          </a:xfrm>
                          <a:prstGeom prst="rect">
                            <a:avLst/>
                          </a:prstGeom>
                          <a:solidFill>
                            <a:srgbClr val="FFFF99"/>
                          </a:solidFill>
                          <a:ln w="38100">
                            <a:solidFill>
                              <a:srgbClr val="00FF00"/>
                            </a:solidFill>
                            <a:miter lim="800000"/>
                            <a:headEnd/>
                            <a:tailEnd/>
                          </a:ln>
                          <a:effectLst/>
                          <a:extLst/>
                        </p:spPr>
                      </p:pic>
                    </p:oleObj>
                  </mc:Fallback>
                </mc:AlternateContent>
              </a:graphicData>
            </a:graphic>
          </p:graphicFrame>
          <p:sp>
            <p:nvSpPr>
              <p:cNvPr id="35" name="Text Box 20"/>
              <p:cNvSpPr txBox="1">
                <a:spLocks noChangeArrowheads="1"/>
              </p:cNvSpPr>
              <p:nvPr/>
            </p:nvSpPr>
            <p:spPr bwMode="auto">
              <a:xfrm>
                <a:off x="-1497" y="1405"/>
                <a:ext cx="35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0" lang="zh-CN" altLang="en-US" dirty="0"/>
                  <a:t>自旋角动量在外磁场方向的投影为：</a:t>
                </a:r>
              </a:p>
            </p:txBody>
          </p:sp>
        </p:grpSp>
        <p:grpSp>
          <p:nvGrpSpPr>
            <p:cNvPr id="19" name="Group 21"/>
            <p:cNvGrpSpPr>
              <a:grpSpLocks/>
            </p:cNvGrpSpPr>
            <p:nvPr/>
          </p:nvGrpSpPr>
          <p:grpSpPr bwMode="auto">
            <a:xfrm>
              <a:off x="4128" y="1776"/>
              <a:ext cx="1632" cy="1800"/>
              <a:chOff x="3888" y="96"/>
              <a:chExt cx="1824" cy="2088"/>
            </a:xfrm>
          </p:grpSpPr>
          <p:grpSp>
            <p:nvGrpSpPr>
              <p:cNvPr id="20" name="Group 22"/>
              <p:cNvGrpSpPr>
                <a:grpSpLocks/>
              </p:cNvGrpSpPr>
              <p:nvPr/>
            </p:nvGrpSpPr>
            <p:grpSpPr bwMode="auto">
              <a:xfrm>
                <a:off x="3888" y="96"/>
                <a:ext cx="1824" cy="2088"/>
                <a:chOff x="3840" y="713"/>
                <a:chExt cx="1824" cy="2088"/>
              </a:xfrm>
            </p:grpSpPr>
            <p:sp>
              <p:nvSpPr>
                <p:cNvPr id="23" name="Line 23"/>
                <p:cNvSpPr>
                  <a:spLocks noChangeShapeType="1"/>
                </p:cNvSpPr>
                <p:nvPr/>
              </p:nvSpPr>
              <p:spPr bwMode="auto">
                <a:xfrm flipV="1">
                  <a:off x="4227" y="847"/>
                  <a:ext cx="0" cy="1954"/>
                </a:xfrm>
                <a:prstGeom prst="line">
                  <a:avLst/>
                </a:prstGeom>
                <a:noFill/>
                <a:ln w="28575" cap="sq">
                  <a:solidFill>
                    <a:srgbClr val="FF0000"/>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a:spLocks/>
                </p:cNvSpPr>
                <p:nvPr/>
              </p:nvSpPr>
              <p:spPr bwMode="auto">
                <a:xfrm>
                  <a:off x="4224" y="1344"/>
                  <a:ext cx="480" cy="624"/>
                </a:xfrm>
                <a:custGeom>
                  <a:avLst/>
                  <a:gdLst>
                    <a:gd name="T0" fmla="*/ 0 w 451"/>
                    <a:gd name="T1" fmla="*/ 832 h 832"/>
                    <a:gd name="T2" fmla="*/ 451 w 451"/>
                    <a:gd name="T3" fmla="*/ 0 h 832"/>
                  </a:gdLst>
                  <a:ahLst/>
                  <a:cxnLst>
                    <a:cxn ang="0">
                      <a:pos x="T0" y="T1"/>
                    </a:cxn>
                    <a:cxn ang="0">
                      <a:pos x="T2" y="T3"/>
                    </a:cxn>
                  </a:cxnLst>
                  <a:rect l="0" t="0" r="r" b="b"/>
                  <a:pathLst>
                    <a:path w="451" h="832">
                      <a:moveTo>
                        <a:pt x="0" y="832"/>
                      </a:moveTo>
                      <a:lnTo>
                        <a:pt x="451" y="0"/>
                      </a:lnTo>
                    </a:path>
                  </a:pathLst>
                </a:custGeom>
                <a:noFill/>
                <a:ln w="28575"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Freeform 25"/>
                <p:cNvSpPr>
                  <a:spLocks/>
                </p:cNvSpPr>
                <p:nvPr/>
              </p:nvSpPr>
              <p:spPr bwMode="auto">
                <a:xfrm>
                  <a:off x="4224" y="1968"/>
                  <a:ext cx="480" cy="576"/>
                </a:xfrm>
                <a:custGeom>
                  <a:avLst/>
                  <a:gdLst>
                    <a:gd name="T0" fmla="*/ 0 w 427"/>
                    <a:gd name="T1" fmla="*/ 0 h 835"/>
                    <a:gd name="T2" fmla="*/ 427 w 427"/>
                    <a:gd name="T3" fmla="*/ 835 h 835"/>
                  </a:gdLst>
                  <a:ahLst/>
                  <a:cxnLst>
                    <a:cxn ang="0">
                      <a:pos x="T0" y="T1"/>
                    </a:cxn>
                    <a:cxn ang="0">
                      <a:pos x="T2" y="T3"/>
                    </a:cxn>
                  </a:cxnLst>
                  <a:rect l="0" t="0" r="r" b="b"/>
                  <a:pathLst>
                    <a:path w="427" h="835">
                      <a:moveTo>
                        <a:pt x="0" y="0"/>
                      </a:moveTo>
                      <a:lnTo>
                        <a:pt x="427" y="835"/>
                      </a:lnTo>
                    </a:path>
                  </a:pathLst>
                </a:custGeom>
                <a:noFill/>
                <a:ln w="28575"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rc 26"/>
                <p:cNvSpPr>
                  <a:spLocks/>
                </p:cNvSpPr>
                <p:nvPr/>
              </p:nvSpPr>
              <p:spPr bwMode="auto">
                <a:xfrm>
                  <a:off x="4241" y="1226"/>
                  <a:ext cx="776" cy="1486"/>
                </a:xfrm>
                <a:custGeom>
                  <a:avLst/>
                  <a:gdLst>
                    <a:gd name="G0" fmla="+- 0 0 0"/>
                    <a:gd name="G1" fmla="+- 21599 0 0"/>
                    <a:gd name="G2" fmla="+- 21600 0 0"/>
                    <a:gd name="T0" fmla="*/ 178 w 21600"/>
                    <a:gd name="T1" fmla="*/ 0 h 43199"/>
                    <a:gd name="T2" fmla="*/ 20 w 21600"/>
                    <a:gd name="T3" fmla="*/ 43199 h 43199"/>
                    <a:gd name="T4" fmla="*/ 0 w 21600"/>
                    <a:gd name="T5" fmla="*/ 21599 h 43199"/>
                  </a:gdLst>
                  <a:ahLst/>
                  <a:cxnLst>
                    <a:cxn ang="0">
                      <a:pos x="T0" y="T1"/>
                    </a:cxn>
                    <a:cxn ang="0">
                      <a:pos x="T2" y="T3"/>
                    </a:cxn>
                    <a:cxn ang="0">
                      <a:pos x="T4" y="T5"/>
                    </a:cxn>
                  </a:cxnLst>
                  <a:rect l="0" t="0" r="r" b="b"/>
                  <a:pathLst>
                    <a:path w="21600" h="43199" fill="none" extrusionOk="0">
                      <a:moveTo>
                        <a:pt x="178" y="-1"/>
                      </a:moveTo>
                      <a:cubicBezTo>
                        <a:pt x="12037" y="97"/>
                        <a:pt x="21600" y="9739"/>
                        <a:pt x="21600" y="21599"/>
                      </a:cubicBezTo>
                      <a:cubicBezTo>
                        <a:pt x="21600" y="33520"/>
                        <a:pt x="11941" y="43187"/>
                        <a:pt x="19" y="43198"/>
                      </a:cubicBezTo>
                    </a:path>
                    <a:path w="21600" h="43199" stroke="0" extrusionOk="0">
                      <a:moveTo>
                        <a:pt x="178" y="-1"/>
                      </a:moveTo>
                      <a:cubicBezTo>
                        <a:pt x="12037" y="97"/>
                        <a:pt x="21600" y="9739"/>
                        <a:pt x="21600" y="21599"/>
                      </a:cubicBezTo>
                      <a:cubicBezTo>
                        <a:pt x="21600" y="33520"/>
                        <a:pt x="11941" y="43187"/>
                        <a:pt x="19" y="43198"/>
                      </a:cubicBezTo>
                      <a:lnTo>
                        <a:pt x="0" y="21599"/>
                      </a:lnTo>
                      <a:close/>
                    </a:path>
                  </a:pathLst>
                </a:custGeom>
                <a:noFill/>
                <a:ln w="317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7"/>
                <p:cNvSpPr>
                  <a:spLocks noChangeShapeType="1"/>
                </p:cNvSpPr>
                <p:nvPr/>
              </p:nvSpPr>
              <p:spPr bwMode="auto">
                <a:xfrm>
                  <a:off x="4254" y="1335"/>
                  <a:ext cx="463" cy="0"/>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8"/>
                <p:cNvSpPr>
                  <a:spLocks noChangeShapeType="1"/>
                </p:cNvSpPr>
                <p:nvPr/>
              </p:nvSpPr>
              <p:spPr bwMode="auto">
                <a:xfrm>
                  <a:off x="4241" y="2544"/>
                  <a:ext cx="415" cy="0"/>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9" name="Object 29"/>
                <p:cNvGraphicFramePr>
                  <a:graphicFrameLocks noChangeAspect="1"/>
                </p:cNvGraphicFramePr>
                <p:nvPr/>
              </p:nvGraphicFramePr>
              <p:xfrm>
                <a:off x="4011" y="1104"/>
                <a:ext cx="175" cy="467"/>
              </p:xfrm>
              <a:graphic>
                <a:graphicData uri="http://schemas.openxmlformats.org/presentationml/2006/ole">
                  <mc:AlternateContent xmlns:mc="http://schemas.openxmlformats.org/markup-compatibility/2006">
                    <mc:Choice xmlns:v="urn:schemas-microsoft-com:vml" Requires="v">
                      <p:oleObj spid="_x0000_s70809" name="Equation" r:id="rId17" imgW="152280" imgH="393480" progId="Equation.3">
                        <p:embed/>
                      </p:oleObj>
                    </mc:Choice>
                    <mc:Fallback>
                      <p:oleObj name="Equation" r:id="rId17" imgW="152280" imgH="393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11" y="1104"/>
                              <a:ext cx="175" cy="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30"/>
                <p:cNvGraphicFramePr>
                  <a:graphicFrameLocks noChangeAspect="1"/>
                </p:cNvGraphicFramePr>
                <p:nvPr/>
              </p:nvGraphicFramePr>
              <p:xfrm>
                <a:off x="4077" y="1872"/>
                <a:ext cx="147" cy="212"/>
              </p:xfrm>
              <a:graphic>
                <a:graphicData uri="http://schemas.openxmlformats.org/presentationml/2006/ole">
                  <mc:AlternateContent xmlns:mc="http://schemas.openxmlformats.org/markup-compatibility/2006">
                    <mc:Choice xmlns:v="urn:schemas-microsoft-com:vml" Requires="v">
                      <p:oleObj spid="_x0000_s70810" name="Equation" r:id="rId19" imgW="126720" imgH="177480" progId="Equation.3">
                        <p:embed/>
                      </p:oleObj>
                    </mc:Choice>
                    <mc:Fallback>
                      <p:oleObj name="Equation" r:id="rId19" imgW="126720" imgH="177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77" y="1872"/>
                              <a:ext cx="147"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31"/>
                <p:cNvGraphicFramePr>
                  <a:graphicFrameLocks noChangeAspect="1"/>
                </p:cNvGraphicFramePr>
                <p:nvPr/>
              </p:nvGraphicFramePr>
              <p:xfrm>
                <a:off x="4289" y="713"/>
                <a:ext cx="463" cy="294"/>
              </p:xfrm>
              <a:graphic>
                <a:graphicData uri="http://schemas.openxmlformats.org/presentationml/2006/ole">
                  <mc:AlternateContent xmlns:mc="http://schemas.openxmlformats.org/markup-compatibility/2006">
                    <mc:Choice xmlns:v="urn:schemas-microsoft-com:vml" Requires="v">
                      <p:oleObj spid="_x0000_s70811" name="Equation" r:id="rId21" imgW="330120" imgH="203040" progId="Equation.3">
                        <p:embed/>
                      </p:oleObj>
                    </mc:Choice>
                    <mc:Fallback>
                      <p:oleObj name="Equation" r:id="rId21" imgW="330120" imgH="2030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89" y="713"/>
                              <a:ext cx="463"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32"/>
                <p:cNvGraphicFramePr>
                  <a:graphicFrameLocks noChangeAspect="1"/>
                </p:cNvGraphicFramePr>
                <p:nvPr/>
              </p:nvGraphicFramePr>
              <p:xfrm>
                <a:off x="5140" y="1802"/>
                <a:ext cx="524" cy="392"/>
              </p:xfrm>
              <a:graphic>
                <a:graphicData uri="http://schemas.openxmlformats.org/presentationml/2006/ole">
                  <mc:AlternateContent xmlns:mc="http://schemas.openxmlformats.org/markup-compatibility/2006">
                    <mc:Choice xmlns:v="urn:schemas-microsoft-com:vml" Requires="v">
                      <p:oleObj spid="_x0000_s70812" name="Equation" r:id="rId23" imgW="596880" imgH="431640" progId="Equation.3">
                        <p:embed/>
                      </p:oleObj>
                    </mc:Choice>
                    <mc:Fallback>
                      <p:oleObj name="Equation" r:id="rId23" imgW="596880" imgH="4316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40" y="1802"/>
                              <a:ext cx="524"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33"/>
                <p:cNvGraphicFramePr>
                  <a:graphicFrameLocks noChangeAspect="1"/>
                </p:cNvGraphicFramePr>
                <p:nvPr/>
              </p:nvGraphicFramePr>
              <p:xfrm>
                <a:off x="3840" y="2304"/>
                <a:ext cx="306" cy="467"/>
              </p:xfrm>
              <a:graphic>
                <a:graphicData uri="http://schemas.openxmlformats.org/presentationml/2006/ole">
                  <mc:AlternateContent xmlns:mc="http://schemas.openxmlformats.org/markup-compatibility/2006">
                    <mc:Choice xmlns:v="urn:schemas-microsoft-com:vml" Requires="v">
                      <p:oleObj spid="_x0000_s70813" name="Equation" r:id="rId25" imgW="266400" imgH="393480" progId="Equation.3">
                        <p:embed/>
                      </p:oleObj>
                    </mc:Choice>
                    <mc:Fallback>
                      <p:oleObj name="Equation" r:id="rId25" imgW="266400" imgH="39348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840" y="2304"/>
                              <a:ext cx="306" cy="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 name="Object 34"/>
              <p:cNvGraphicFramePr>
                <a:graphicFrameLocks noChangeAspect="1"/>
              </p:cNvGraphicFramePr>
              <p:nvPr/>
            </p:nvGraphicFramePr>
            <p:xfrm>
              <a:off x="4512" y="960"/>
              <a:ext cx="233" cy="296"/>
            </p:xfrm>
            <a:graphic>
              <a:graphicData uri="http://schemas.openxmlformats.org/presentationml/2006/ole">
                <mc:AlternateContent xmlns:mc="http://schemas.openxmlformats.org/markup-compatibility/2006">
                  <mc:Choice xmlns:v="urn:schemas-microsoft-com:vml" Requires="v">
                    <p:oleObj spid="_x0000_s70814" name="Equation" r:id="rId27" imgW="139680" imgH="177480" progId="Equation.3">
                      <p:embed/>
                    </p:oleObj>
                  </mc:Choice>
                  <mc:Fallback>
                    <p:oleObj name="Equation" r:id="rId27" imgW="139680" imgH="1774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12" y="960"/>
                            <a:ext cx="233"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35"/>
              <p:cNvGraphicFramePr>
                <a:graphicFrameLocks noChangeAspect="1"/>
              </p:cNvGraphicFramePr>
              <p:nvPr/>
            </p:nvGraphicFramePr>
            <p:xfrm>
              <a:off x="4560" y="1480"/>
              <a:ext cx="233" cy="296"/>
            </p:xfrm>
            <a:graphic>
              <a:graphicData uri="http://schemas.openxmlformats.org/presentationml/2006/ole">
                <mc:AlternateContent xmlns:mc="http://schemas.openxmlformats.org/markup-compatibility/2006">
                  <mc:Choice xmlns:v="urn:schemas-microsoft-com:vml" Requires="v">
                    <p:oleObj spid="_x0000_s70815" name="Equation" r:id="rId29" imgW="139680" imgH="177480" progId="Equation.3">
                      <p:embed/>
                    </p:oleObj>
                  </mc:Choice>
                  <mc:Fallback>
                    <p:oleObj name="Equation" r:id="rId29" imgW="139680" imgH="1774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60" y="1480"/>
                            <a:ext cx="233"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6" name="Group 36"/>
          <p:cNvGrpSpPr>
            <a:grpSpLocks/>
          </p:cNvGrpSpPr>
          <p:nvPr/>
        </p:nvGrpSpPr>
        <p:grpSpPr bwMode="auto">
          <a:xfrm>
            <a:off x="119659" y="4581600"/>
            <a:ext cx="7542213" cy="1930401"/>
            <a:chOff x="371" y="2857"/>
            <a:chExt cx="4751" cy="1216"/>
          </a:xfrm>
        </p:grpSpPr>
        <p:graphicFrame>
          <p:nvGraphicFramePr>
            <p:cNvPr id="37" name="Object 37"/>
            <p:cNvGraphicFramePr>
              <a:graphicFrameLocks noChangeAspect="1"/>
            </p:cNvGraphicFramePr>
            <p:nvPr>
              <p:extLst>
                <p:ext uri="{D42A27DB-BD31-4B8C-83A1-F6EECF244321}">
                  <p14:modId xmlns:p14="http://schemas.microsoft.com/office/powerpoint/2010/main" val="4218957594"/>
                </p:ext>
              </p:extLst>
            </p:nvPr>
          </p:nvGraphicFramePr>
          <p:xfrm>
            <a:off x="1459" y="2857"/>
            <a:ext cx="1865" cy="572"/>
          </p:xfrm>
          <a:graphic>
            <a:graphicData uri="http://schemas.openxmlformats.org/presentationml/2006/ole">
              <mc:AlternateContent xmlns:mc="http://schemas.openxmlformats.org/markup-compatibility/2006">
                <mc:Choice xmlns:v="urn:schemas-microsoft-com:vml" Requires="v">
                  <p:oleObj spid="_x0000_s70816" name="Equation" r:id="rId30" imgW="1143000" imgH="393480" progId="Equation.3">
                    <p:embed/>
                  </p:oleObj>
                </mc:Choice>
                <mc:Fallback>
                  <p:oleObj name="Equation" r:id="rId30" imgW="1143000" imgH="3934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459" y="2857"/>
                          <a:ext cx="1865" cy="5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38"/>
            <p:cNvGraphicFramePr>
              <a:graphicFrameLocks noChangeAspect="1"/>
            </p:cNvGraphicFramePr>
            <p:nvPr>
              <p:extLst>
                <p:ext uri="{D42A27DB-BD31-4B8C-83A1-F6EECF244321}">
                  <p14:modId xmlns:p14="http://schemas.microsoft.com/office/powerpoint/2010/main" val="4169480047"/>
                </p:ext>
              </p:extLst>
            </p:nvPr>
          </p:nvGraphicFramePr>
          <p:xfrm>
            <a:off x="3228" y="3492"/>
            <a:ext cx="1616" cy="581"/>
          </p:xfrm>
          <a:graphic>
            <a:graphicData uri="http://schemas.openxmlformats.org/presentationml/2006/ole">
              <mc:AlternateContent xmlns:mc="http://schemas.openxmlformats.org/markup-compatibility/2006">
                <mc:Choice xmlns:v="urn:schemas-microsoft-com:vml" Requires="v">
                  <p:oleObj spid="_x0000_s70817" name="Equation" r:id="rId32" imgW="749160" imgH="393480" progId="Equation.3">
                    <p:embed/>
                  </p:oleObj>
                </mc:Choice>
                <mc:Fallback>
                  <p:oleObj name="Equation" r:id="rId32" imgW="749160" imgH="39348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228" y="3492"/>
                          <a:ext cx="1616" cy="5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Text Box 39"/>
            <p:cNvSpPr txBox="1">
              <a:spLocks noChangeArrowheads="1"/>
            </p:cNvSpPr>
            <p:nvPr/>
          </p:nvSpPr>
          <p:spPr bwMode="auto">
            <a:xfrm>
              <a:off x="3682" y="2993"/>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en-US" altLang="zh-CN" dirty="0" err="1">
                  <a:solidFill>
                    <a:srgbClr val="0000FF"/>
                  </a:solidFill>
                  <a:ea typeface="宋体" panose="02010600030101010101" pitchFamily="2" charset="-122"/>
                  <a:cs typeface="Times New Roman" panose="02020603050405020304" pitchFamily="18" charset="0"/>
                </a:rPr>
                <a:t>μ</a:t>
              </a:r>
              <a:r>
                <a:rPr kumimoji="0" lang="en-US" altLang="zh-CN" baseline="-25000" dirty="0" err="1">
                  <a:solidFill>
                    <a:srgbClr val="0000FF"/>
                  </a:solidFill>
                  <a:ea typeface="宋体" panose="02010600030101010101" pitchFamily="2" charset="-122"/>
                  <a:cs typeface="Times New Roman" panose="02020603050405020304" pitchFamily="18" charset="0"/>
                </a:rPr>
                <a:t>B</a:t>
              </a:r>
              <a:r>
                <a:rPr kumimoji="0" lang="en-US" altLang="zh-CN" baseline="-25000" dirty="0">
                  <a:solidFill>
                    <a:srgbClr val="0000FF"/>
                  </a:solidFill>
                  <a:ea typeface="宋体" panose="02010600030101010101" pitchFamily="2" charset="-122"/>
                  <a:cs typeface="Times New Roman" panose="02020603050405020304" pitchFamily="18" charset="0"/>
                </a:rPr>
                <a:t> </a:t>
              </a:r>
              <a:r>
                <a:rPr kumimoji="0" lang="zh-CN" altLang="en-US" dirty="0">
                  <a:solidFill>
                    <a:srgbClr val="0000FF"/>
                  </a:solidFill>
                  <a:ea typeface="宋体" panose="02010600030101010101" pitchFamily="2" charset="-122"/>
                  <a:cs typeface="Times New Roman" panose="02020603050405020304" pitchFamily="18" charset="0"/>
                </a:rPr>
                <a:t>玻尔磁子。</a:t>
              </a:r>
            </a:p>
          </p:txBody>
        </p:sp>
        <p:sp>
          <p:nvSpPr>
            <p:cNvPr id="40" name="Text Box 40"/>
            <p:cNvSpPr txBox="1">
              <a:spLocks noChangeArrowheads="1"/>
            </p:cNvSpPr>
            <p:nvPr/>
          </p:nvSpPr>
          <p:spPr bwMode="auto">
            <a:xfrm>
              <a:off x="371" y="2857"/>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zh-CN" altLang="en-US" dirty="0"/>
                <a:t>实验表明：</a:t>
              </a:r>
            </a:p>
          </p:txBody>
        </p:sp>
        <p:sp>
          <p:nvSpPr>
            <p:cNvPr id="41" name="Rectangle 41"/>
            <p:cNvSpPr>
              <a:spLocks noChangeArrowheads="1"/>
            </p:cNvSpPr>
            <p:nvPr/>
          </p:nvSpPr>
          <p:spPr bwMode="auto">
            <a:xfrm>
              <a:off x="416" y="3628"/>
              <a:ext cx="30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0" lang="zh-CN" altLang="en-US" dirty="0">
                  <a:latin typeface="楷体_GB2312" pitchFamily="49" charset="-122"/>
                </a:rPr>
                <a:t>自旋角动量与自旋磁矩的关系： </a:t>
              </a:r>
            </a:p>
          </p:txBody>
        </p:sp>
      </p:grpSp>
    </p:spTree>
    <p:extLst>
      <p:ext uri="{BB962C8B-B14F-4D97-AF65-F5344CB8AC3E}">
        <p14:creationId xmlns:p14="http://schemas.microsoft.com/office/powerpoint/2010/main" val="52471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62855" y="764325"/>
            <a:ext cx="11737976" cy="1685926"/>
            <a:chOff x="-1447" y="175"/>
            <a:chExt cx="7394" cy="1062"/>
          </a:xfrm>
        </p:grpSpPr>
        <p:sp>
          <p:nvSpPr>
            <p:cNvPr id="3" name="Text Box 3"/>
            <p:cNvSpPr txBox="1">
              <a:spLocks noChangeArrowheads="1"/>
            </p:cNvSpPr>
            <p:nvPr/>
          </p:nvSpPr>
          <p:spPr bwMode="auto">
            <a:xfrm>
              <a:off x="-1447" y="175"/>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zh-CN" altLang="en-US" dirty="0"/>
                <a:t>说明：</a:t>
              </a:r>
            </a:p>
          </p:txBody>
        </p:sp>
        <p:sp>
          <p:nvSpPr>
            <p:cNvPr id="4" name="Text Box 4"/>
            <p:cNvSpPr txBox="1">
              <a:spLocks noChangeArrowheads="1"/>
            </p:cNvSpPr>
            <p:nvPr/>
          </p:nvSpPr>
          <p:spPr bwMode="auto">
            <a:xfrm>
              <a:off x="-721" y="221"/>
              <a:ext cx="6668"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defRPr kumimoji="1" sz="2400" b="1">
                  <a:solidFill>
                    <a:schemeClr val="tx1"/>
                  </a:solidFill>
                  <a:latin typeface="Times New Roman" panose="02020603050405020304" pitchFamily="18" charset="0"/>
                  <a:ea typeface="楷体_GB2312" pitchFamily="49" charset="-122"/>
                </a:defRPr>
              </a:lvl1pPr>
              <a:lvl2pPr marL="914400" indent="-457200" eaLnBrk="0" hangingPunct="0">
                <a:defRPr kumimoji="1" sz="2400" b="1">
                  <a:solidFill>
                    <a:schemeClr val="tx1"/>
                  </a:solidFill>
                  <a:latin typeface="Times New Roman" panose="02020603050405020304" pitchFamily="18" charset="0"/>
                  <a:ea typeface="楷体_GB2312" pitchFamily="49" charset="-122"/>
                </a:defRPr>
              </a:lvl2pPr>
              <a:lvl3pPr marL="1371600" indent="-457200" eaLnBrk="0" hangingPunct="0">
                <a:defRPr kumimoji="1" sz="2400" b="1">
                  <a:solidFill>
                    <a:schemeClr val="tx1"/>
                  </a:solidFill>
                  <a:latin typeface="Times New Roman" panose="02020603050405020304" pitchFamily="18" charset="0"/>
                  <a:ea typeface="楷体_GB2312" pitchFamily="49" charset="-122"/>
                </a:defRPr>
              </a:lvl3pPr>
              <a:lvl4pPr marL="1828800" indent="-457200" eaLnBrk="0" hangingPunct="0">
                <a:defRPr kumimoji="1" sz="2400" b="1">
                  <a:solidFill>
                    <a:schemeClr val="tx1"/>
                  </a:solidFill>
                  <a:latin typeface="Times New Roman" panose="02020603050405020304" pitchFamily="18" charset="0"/>
                  <a:ea typeface="楷体_GB2312" pitchFamily="49" charset="-122"/>
                </a:defRPr>
              </a:lvl4pPr>
              <a:lvl5pPr marL="2286000" indent="-457200" eaLnBrk="0" hangingPunct="0">
                <a:defRPr kumimoji="1" sz="2400" b="1">
                  <a:solidFill>
                    <a:schemeClr val="tx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buFontTx/>
                <a:buAutoNum type="arabicParenR"/>
              </a:pPr>
              <a:r>
                <a:rPr lang="zh-CN" altLang="en-US" dirty="0"/>
                <a:t>电子的自旋是电子的</a:t>
              </a:r>
              <a:r>
                <a:rPr lang="zh-CN" altLang="en-US" dirty="0">
                  <a:solidFill>
                    <a:srgbClr val="0000FF"/>
                  </a:solidFill>
                </a:rPr>
                <a:t>内秉属性，</a:t>
              </a:r>
              <a:r>
                <a:rPr lang="zh-CN" altLang="en-US" dirty="0"/>
                <a:t>它表示微观粒子运动的一个</a:t>
              </a:r>
              <a:r>
                <a:rPr lang="zh-CN" altLang="en-US" dirty="0">
                  <a:solidFill>
                    <a:srgbClr val="0000FF"/>
                  </a:solidFill>
                </a:rPr>
                <a:t>内秉自由度。</a:t>
              </a:r>
              <a:r>
                <a:rPr lang="zh-CN" altLang="en-US" dirty="0">
                  <a:solidFill>
                    <a:srgbClr val="FF0000"/>
                  </a:solidFill>
                </a:rPr>
                <a:t>并不表示粒子围绕自身轴的自转</a:t>
              </a:r>
              <a:r>
                <a:rPr lang="zh-CN" altLang="en-US" dirty="0"/>
                <a:t>。</a:t>
              </a:r>
            </a:p>
          </p:txBody>
        </p:sp>
        <p:sp>
          <p:nvSpPr>
            <p:cNvPr id="5" name="Text Box 5"/>
            <p:cNvSpPr txBox="1">
              <a:spLocks noChangeArrowheads="1"/>
            </p:cNvSpPr>
            <p:nvPr/>
          </p:nvSpPr>
          <p:spPr bwMode="auto">
            <a:xfrm>
              <a:off x="-676" y="946"/>
              <a:ext cx="65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defRPr kumimoji="1" sz="2400" b="1">
                  <a:solidFill>
                    <a:schemeClr val="tx1"/>
                  </a:solidFill>
                  <a:latin typeface="Times New Roman" panose="02020603050405020304" pitchFamily="18" charset="0"/>
                  <a:ea typeface="楷体_GB2312" pitchFamily="49" charset="-122"/>
                </a:defRPr>
              </a:lvl1pPr>
              <a:lvl2pPr marL="914400" indent="-457200" eaLnBrk="0" hangingPunct="0">
                <a:defRPr kumimoji="1" sz="2400" b="1">
                  <a:solidFill>
                    <a:schemeClr val="tx1"/>
                  </a:solidFill>
                  <a:latin typeface="Times New Roman" panose="02020603050405020304" pitchFamily="18" charset="0"/>
                  <a:ea typeface="楷体_GB2312" pitchFamily="49" charset="-122"/>
                </a:defRPr>
              </a:lvl2pPr>
              <a:lvl3pPr marL="1371600" indent="-457200" eaLnBrk="0" hangingPunct="0">
                <a:defRPr kumimoji="1" sz="2400" b="1">
                  <a:solidFill>
                    <a:schemeClr val="tx1"/>
                  </a:solidFill>
                  <a:latin typeface="Times New Roman" panose="02020603050405020304" pitchFamily="18" charset="0"/>
                  <a:ea typeface="楷体_GB2312" pitchFamily="49" charset="-122"/>
                </a:defRPr>
              </a:lvl3pPr>
              <a:lvl4pPr marL="1828800" indent="-457200" eaLnBrk="0" hangingPunct="0">
                <a:defRPr kumimoji="1" sz="2400" b="1">
                  <a:solidFill>
                    <a:schemeClr val="tx1"/>
                  </a:solidFill>
                  <a:latin typeface="Times New Roman" panose="02020603050405020304" pitchFamily="18" charset="0"/>
                  <a:ea typeface="楷体_GB2312" pitchFamily="49" charset="-122"/>
                </a:defRPr>
              </a:lvl4pPr>
              <a:lvl5pPr marL="2286000" indent="-457200" eaLnBrk="0" hangingPunct="0">
                <a:defRPr kumimoji="1" sz="2400" b="1">
                  <a:solidFill>
                    <a:schemeClr val="tx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buFontTx/>
                <a:buAutoNum type="arabicParenR" startAt="2"/>
              </a:pPr>
              <a:r>
                <a:rPr kumimoji="0" lang="zh-CN" altLang="en-US" dirty="0">
                  <a:latin typeface="楷体_GB2312" pitchFamily="49" charset="-122"/>
                </a:rPr>
                <a:t>电子自旋是一个相对论的量。是</a:t>
              </a:r>
              <a:r>
                <a:rPr lang="zh-CN" altLang="en-US" dirty="0">
                  <a:solidFill>
                    <a:srgbClr val="0000FF"/>
                  </a:solidFill>
                  <a:latin typeface="楷体_GB2312" pitchFamily="49" charset="-122"/>
                </a:rPr>
                <a:t>相对论量子力学的</a:t>
              </a:r>
              <a:r>
                <a:rPr lang="zh-CN" altLang="en-US" dirty="0" smtClean="0">
                  <a:solidFill>
                    <a:srgbClr val="0000FF"/>
                  </a:solidFill>
                  <a:latin typeface="楷体_GB2312" pitchFamily="49" charset="-122"/>
                </a:rPr>
                <a:t>直接结果</a:t>
              </a:r>
              <a:r>
                <a:rPr lang="zh-CN" altLang="en-US" dirty="0">
                  <a:solidFill>
                    <a:srgbClr val="0000FF"/>
                  </a:solidFill>
                  <a:latin typeface="楷体_GB2312" pitchFamily="49" charset="-122"/>
                </a:rPr>
                <a:t>。</a:t>
              </a:r>
              <a:endParaRPr lang="en-US" altLang="zh-CN" dirty="0">
                <a:solidFill>
                  <a:srgbClr val="0000FF"/>
                </a:solidFill>
                <a:latin typeface="楷体_GB2312" pitchFamily="49" charset="-122"/>
              </a:endParaRPr>
            </a:p>
          </p:txBody>
        </p:sp>
      </p:grpSp>
      <p:grpSp>
        <p:nvGrpSpPr>
          <p:cNvPr id="6" name="Group 6"/>
          <p:cNvGrpSpPr>
            <a:grpSpLocks/>
          </p:cNvGrpSpPr>
          <p:nvPr/>
        </p:nvGrpSpPr>
        <p:grpSpPr bwMode="auto">
          <a:xfrm>
            <a:off x="478755" y="2996350"/>
            <a:ext cx="5773738" cy="984250"/>
            <a:chOff x="-1311" y="1581"/>
            <a:chExt cx="3637" cy="620"/>
          </a:xfrm>
        </p:grpSpPr>
        <p:sp>
          <p:nvSpPr>
            <p:cNvPr id="7" name="Text Box 7"/>
            <p:cNvSpPr txBox="1">
              <a:spLocks noChangeArrowheads="1"/>
            </p:cNvSpPr>
            <p:nvPr/>
          </p:nvSpPr>
          <p:spPr bwMode="auto">
            <a:xfrm>
              <a:off x="-1311" y="1717"/>
              <a:ext cx="1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解：自旋角动量</a:t>
              </a:r>
            </a:p>
          </p:txBody>
        </p:sp>
        <p:graphicFrame>
          <p:nvGraphicFramePr>
            <p:cNvPr id="8" name="Object 8"/>
            <p:cNvGraphicFramePr>
              <a:graphicFrameLocks noChangeAspect="1"/>
            </p:cNvGraphicFramePr>
            <p:nvPr>
              <p:extLst>
                <p:ext uri="{D42A27DB-BD31-4B8C-83A1-F6EECF244321}">
                  <p14:modId xmlns:p14="http://schemas.microsoft.com/office/powerpoint/2010/main" val="771660006"/>
                </p:ext>
              </p:extLst>
            </p:nvPr>
          </p:nvGraphicFramePr>
          <p:xfrm>
            <a:off x="368" y="1581"/>
            <a:ext cx="1958" cy="620"/>
          </p:xfrm>
          <a:graphic>
            <a:graphicData uri="http://schemas.openxmlformats.org/presentationml/2006/ole">
              <mc:AlternateContent xmlns:mc="http://schemas.openxmlformats.org/markup-compatibility/2006">
                <mc:Choice xmlns:v="urn:schemas-microsoft-com:vml" Requires="v">
                  <p:oleObj spid="_x0000_s71772" name="Equation" r:id="rId3" imgW="1358640" imgH="431640" progId="Equation.3">
                    <p:embed/>
                  </p:oleObj>
                </mc:Choice>
                <mc:Fallback>
                  <p:oleObj name="Equation" r:id="rId3" imgW="135864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 y="1581"/>
                          <a:ext cx="1958" cy="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9"/>
          <p:cNvGrpSpPr>
            <a:grpSpLocks/>
          </p:cNvGrpSpPr>
          <p:nvPr/>
        </p:nvGrpSpPr>
        <p:grpSpPr bwMode="auto">
          <a:xfrm>
            <a:off x="551780" y="3788512"/>
            <a:ext cx="4032052" cy="792616"/>
            <a:chOff x="-1265" y="2080"/>
            <a:chExt cx="2588" cy="547"/>
          </a:xfrm>
        </p:grpSpPr>
        <p:sp>
          <p:nvSpPr>
            <p:cNvPr id="10" name="Text Box 10"/>
            <p:cNvSpPr txBox="1">
              <a:spLocks noChangeArrowheads="1"/>
            </p:cNvSpPr>
            <p:nvPr/>
          </p:nvSpPr>
          <p:spPr bwMode="auto">
            <a:xfrm>
              <a:off x="-1265" y="2171"/>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楷体_GB2312" pitchFamily="49" charset="-122"/>
                </a:rPr>
                <a:t>在磁场中的分量:</a:t>
              </a:r>
            </a:p>
          </p:txBody>
        </p:sp>
        <p:graphicFrame>
          <p:nvGraphicFramePr>
            <p:cNvPr id="11" name="Object 11"/>
            <p:cNvGraphicFramePr>
              <a:graphicFrameLocks noChangeAspect="1"/>
            </p:cNvGraphicFramePr>
            <p:nvPr>
              <p:extLst>
                <p:ext uri="{D42A27DB-BD31-4B8C-83A1-F6EECF244321}">
                  <p14:modId xmlns:p14="http://schemas.microsoft.com/office/powerpoint/2010/main" val="491243688"/>
                </p:ext>
              </p:extLst>
            </p:nvPr>
          </p:nvGraphicFramePr>
          <p:xfrm>
            <a:off x="413" y="2080"/>
            <a:ext cx="910" cy="547"/>
          </p:xfrm>
          <a:graphic>
            <a:graphicData uri="http://schemas.openxmlformats.org/presentationml/2006/ole">
              <mc:AlternateContent xmlns:mc="http://schemas.openxmlformats.org/markup-compatibility/2006">
                <mc:Choice xmlns:v="urn:schemas-microsoft-com:vml" Requires="v">
                  <p:oleObj spid="_x0000_s71773" name="Equation" r:id="rId5" imgW="672840" imgH="406080" progId="Equation.3">
                    <p:embed/>
                  </p:oleObj>
                </mc:Choice>
                <mc:Fallback>
                  <p:oleObj name="Equation" r:id="rId5" imgW="672840" imgH="406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 y="2080"/>
                          <a:ext cx="910" cy="5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 name="Group 12"/>
          <p:cNvGrpSpPr>
            <a:grpSpLocks/>
          </p:cNvGrpSpPr>
          <p:nvPr/>
        </p:nvGrpSpPr>
        <p:grpSpPr bwMode="auto">
          <a:xfrm>
            <a:off x="551780" y="4580675"/>
            <a:ext cx="7085013" cy="1892301"/>
            <a:chOff x="-1265" y="2579"/>
            <a:chExt cx="4463" cy="1192"/>
          </a:xfrm>
        </p:grpSpPr>
        <p:sp>
          <p:nvSpPr>
            <p:cNvPr id="13" name="Text Box 13"/>
            <p:cNvSpPr txBox="1">
              <a:spLocks noChangeArrowheads="1"/>
            </p:cNvSpPr>
            <p:nvPr/>
          </p:nvSpPr>
          <p:spPr bwMode="auto">
            <a:xfrm>
              <a:off x="-1265" y="2579"/>
              <a:ext cx="36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楷体_GB2312" pitchFamily="49" charset="-122"/>
                </a:rPr>
                <a:t>所以,它在外磁场中所取的角度为:</a:t>
              </a:r>
            </a:p>
          </p:txBody>
        </p:sp>
        <p:graphicFrame>
          <p:nvGraphicFramePr>
            <p:cNvPr id="14" name="Object 14"/>
            <p:cNvGraphicFramePr>
              <a:graphicFrameLocks noChangeAspect="1"/>
            </p:cNvGraphicFramePr>
            <p:nvPr>
              <p:extLst>
                <p:ext uri="{D42A27DB-BD31-4B8C-83A1-F6EECF244321}">
                  <p14:modId xmlns:p14="http://schemas.microsoft.com/office/powerpoint/2010/main" val="1181946330"/>
                </p:ext>
              </p:extLst>
            </p:nvPr>
          </p:nvGraphicFramePr>
          <p:xfrm>
            <a:off x="368" y="2988"/>
            <a:ext cx="2830" cy="341"/>
          </p:xfrm>
          <a:graphic>
            <a:graphicData uri="http://schemas.openxmlformats.org/presentationml/2006/ole">
              <mc:AlternateContent xmlns:mc="http://schemas.openxmlformats.org/markup-compatibility/2006">
                <mc:Choice xmlns:v="urn:schemas-microsoft-com:vml" Requires="v">
                  <p:oleObj spid="_x0000_s71774" name="Equation" r:id="rId7" imgW="1993680" imgH="241200" progId="Equation.3">
                    <p:embed/>
                  </p:oleObj>
                </mc:Choice>
                <mc:Fallback>
                  <p:oleObj name="Equation" r:id="rId7" imgW="199368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 y="2988"/>
                          <a:ext cx="2830"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1430987817"/>
                </p:ext>
              </p:extLst>
            </p:nvPr>
          </p:nvGraphicFramePr>
          <p:xfrm>
            <a:off x="458" y="3486"/>
            <a:ext cx="1951" cy="285"/>
          </p:xfrm>
          <a:graphic>
            <a:graphicData uri="http://schemas.openxmlformats.org/presentationml/2006/ole">
              <mc:AlternateContent xmlns:mc="http://schemas.openxmlformats.org/markup-compatibility/2006">
                <mc:Choice xmlns:v="urn:schemas-microsoft-com:vml" Requires="v">
                  <p:oleObj spid="_x0000_s71775" name="Equation" r:id="rId9" imgW="1244520" imgH="203040" progId="Equation.3">
                    <p:embed/>
                  </p:oleObj>
                </mc:Choice>
                <mc:Fallback>
                  <p:oleObj name="Equation" r:id="rId9" imgW="124452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8" y="3486"/>
                          <a:ext cx="1951" cy="285"/>
                        </a:xfrm>
                        <a:prstGeom prst="rect">
                          <a:avLst/>
                        </a:prstGeom>
                        <a:noFill/>
                        <a:ln>
                          <a:noFill/>
                        </a:ln>
                        <a:effectLst/>
                        <a:extLst/>
                      </p:spPr>
                    </p:pic>
                  </p:oleObj>
                </mc:Fallback>
              </mc:AlternateContent>
            </a:graphicData>
          </a:graphic>
        </p:graphicFrame>
      </p:grpSp>
      <p:grpSp>
        <p:nvGrpSpPr>
          <p:cNvPr id="16" name="Group 16"/>
          <p:cNvGrpSpPr>
            <a:grpSpLocks/>
          </p:cNvGrpSpPr>
          <p:nvPr/>
        </p:nvGrpSpPr>
        <p:grpSpPr bwMode="auto">
          <a:xfrm>
            <a:off x="191418" y="2564550"/>
            <a:ext cx="11512550" cy="3979863"/>
            <a:chOff x="-1492" y="1309"/>
            <a:chExt cx="7252" cy="2507"/>
          </a:xfrm>
        </p:grpSpPr>
        <p:sp>
          <p:nvSpPr>
            <p:cNvPr id="17" name="Text Box 17"/>
            <p:cNvSpPr txBox="1">
              <a:spLocks noChangeArrowheads="1"/>
            </p:cNvSpPr>
            <p:nvPr/>
          </p:nvSpPr>
          <p:spPr bwMode="auto">
            <a:xfrm>
              <a:off x="-1492" y="1309"/>
              <a:ext cx="48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楷体_GB2312" pitchFamily="49" charset="-122"/>
                </a:rPr>
                <a:t>[例1]</a:t>
              </a:r>
              <a:r>
                <a:rPr lang="en-US" altLang="zh-CN" dirty="0">
                  <a:latin typeface="楷体_GB2312" pitchFamily="49" charset="-122"/>
                </a:rPr>
                <a:t> </a:t>
              </a:r>
              <a:r>
                <a:rPr lang="zh-CN" altLang="en-US" dirty="0">
                  <a:latin typeface="楷体_GB2312" pitchFamily="49" charset="-122"/>
                </a:rPr>
                <a:t>计算自旋角动量在外磁场中所能取的角度</a:t>
              </a:r>
            </a:p>
          </p:txBody>
        </p:sp>
        <p:grpSp>
          <p:nvGrpSpPr>
            <p:cNvPr id="18" name="Group 18"/>
            <p:cNvGrpSpPr>
              <a:grpSpLocks/>
            </p:cNvGrpSpPr>
            <p:nvPr/>
          </p:nvGrpSpPr>
          <p:grpSpPr bwMode="auto">
            <a:xfrm>
              <a:off x="3936" y="1728"/>
              <a:ext cx="1824" cy="2088"/>
              <a:chOff x="3888" y="480"/>
              <a:chExt cx="1824" cy="2088"/>
            </a:xfrm>
          </p:grpSpPr>
          <p:grpSp>
            <p:nvGrpSpPr>
              <p:cNvPr id="19" name="Group 19"/>
              <p:cNvGrpSpPr>
                <a:grpSpLocks/>
              </p:cNvGrpSpPr>
              <p:nvPr/>
            </p:nvGrpSpPr>
            <p:grpSpPr bwMode="auto">
              <a:xfrm>
                <a:off x="3888" y="480"/>
                <a:ext cx="1824" cy="2088"/>
                <a:chOff x="3840" y="713"/>
                <a:chExt cx="1824" cy="2088"/>
              </a:xfrm>
            </p:grpSpPr>
            <p:sp>
              <p:nvSpPr>
                <p:cNvPr id="21" name="Line 20"/>
                <p:cNvSpPr>
                  <a:spLocks noChangeShapeType="1"/>
                </p:cNvSpPr>
                <p:nvPr/>
              </p:nvSpPr>
              <p:spPr bwMode="auto">
                <a:xfrm flipV="1">
                  <a:off x="4227" y="847"/>
                  <a:ext cx="0" cy="1954"/>
                </a:xfrm>
                <a:prstGeom prst="line">
                  <a:avLst/>
                </a:prstGeom>
                <a:noFill/>
                <a:ln w="28575" cap="sq">
                  <a:solidFill>
                    <a:srgbClr val="FF0000"/>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1"/>
                <p:cNvSpPr>
                  <a:spLocks/>
                </p:cNvSpPr>
                <p:nvPr/>
              </p:nvSpPr>
              <p:spPr bwMode="auto">
                <a:xfrm>
                  <a:off x="4224" y="1344"/>
                  <a:ext cx="480" cy="624"/>
                </a:xfrm>
                <a:custGeom>
                  <a:avLst/>
                  <a:gdLst>
                    <a:gd name="T0" fmla="*/ 0 w 451"/>
                    <a:gd name="T1" fmla="*/ 832 h 832"/>
                    <a:gd name="T2" fmla="*/ 451 w 451"/>
                    <a:gd name="T3" fmla="*/ 0 h 832"/>
                  </a:gdLst>
                  <a:ahLst/>
                  <a:cxnLst>
                    <a:cxn ang="0">
                      <a:pos x="T0" y="T1"/>
                    </a:cxn>
                    <a:cxn ang="0">
                      <a:pos x="T2" y="T3"/>
                    </a:cxn>
                  </a:cxnLst>
                  <a:rect l="0" t="0" r="r" b="b"/>
                  <a:pathLst>
                    <a:path w="451" h="832">
                      <a:moveTo>
                        <a:pt x="0" y="832"/>
                      </a:moveTo>
                      <a:lnTo>
                        <a:pt x="451" y="0"/>
                      </a:lnTo>
                    </a:path>
                  </a:pathLst>
                </a:custGeom>
                <a:noFill/>
                <a:ln w="28575"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2"/>
                <p:cNvSpPr>
                  <a:spLocks/>
                </p:cNvSpPr>
                <p:nvPr/>
              </p:nvSpPr>
              <p:spPr bwMode="auto">
                <a:xfrm>
                  <a:off x="4224" y="1968"/>
                  <a:ext cx="480" cy="576"/>
                </a:xfrm>
                <a:custGeom>
                  <a:avLst/>
                  <a:gdLst>
                    <a:gd name="T0" fmla="*/ 0 w 427"/>
                    <a:gd name="T1" fmla="*/ 0 h 835"/>
                    <a:gd name="T2" fmla="*/ 427 w 427"/>
                    <a:gd name="T3" fmla="*/ 835 h 835"/>
                  </a:gdLst>
                  <a:ahLst/>
                  <a:cxnLst>
                    <a:cxn ang="0">
                      <a:pos x="T0" y="T1"/>
                    </a:cxn>
                    <a:cxn ang="0">
                      <a:pos x="T2" y="T3"/>
                    </a:cxn>
                  </a:cxnLst>
                  <a:rect l="0" t="0" r="r" b="b"/>
                  <a:pathLst>
                    <a:path w="427" h="835">
                      <a:moveTo>
                        <a:pt x="0" y="0"/>
                      </a:moveTo>
                      <a:lnTo>
                        <a:pt x="427" y="835"/>
                      </a:lnTo>
                    </a:path>
                  </a:pathLst>
                </a:custGeom>
                <a:noFill/>
                <a:ln w="28575"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Arc 23"/>
                <p:cNvSpPr>
                  <a:spLocks/>
                </p:cNvSpPr>
                <p:nvPr/>
              </p:nvSpPr>
              <p:spPr bwMode="auto">
                <a:xfrm>
                  <a:off x="4241" y="1226"/>
                  <a:ext cx="776" cy="1486"/>
                </a:xfrm>
                <a:custGeom>
                  <a:avLst/>
                  <a:gdLst>
                    <a:gd name="G0" fmla="+- 0 0 0"/>
                    <a:gd name="G1" fmla="+- 21599 0 0"/>
                    <a:gd name="G2" fmla="+- 21600 0 0"/>
                    <a:gd name="T0" fmla="*/ 178 w 21600"/>
                    <a:gd name="T1" fmla="*/ 0 h 43199"/>
                    <a:gd name="T2" fmla="*/ 20 w 21600"/>
                    <a:gd name="T3" fmla="*/ 43199 h 43199"/>
                    <a:gd name="T4" fmla="*/ 0 w 21600"/>
                    <a:gd name="T5" fmla="*/ 21599 h 43199"/>
                  </a:gdLst>
                  <a:ahLst/>
                  <a:cxnLst>
                    <a:cxn ang="0">
                      <a:pos x="T0" y="T1"/>
                    </a:cxn>
                    <a:cxn ang="0">
                      <a:pos x="T2" y="T3"/>
                    </a:cxn>
                    <a:cxn ang="0">
                      <a:pos x="T4" y="T5"/>
                    </a:cxn>
                  </a:cxnLst>
                  <a:rect l="0" t="0" r="r" b="b"/>
                  <a:pathLst>
                    <a:path w="21600" h="43199" fill="none" extrusionOk="0">
                      <a:moveTo>
                        <a:pt x="178" y="-1"/>
                      </a:moveTo>
                      <a:cubicBezTo>
                        <a:pt x="12037" y="97"/>
                        <a:pt x="21600" y="9739"/>
                        <a:pt x="21600" y="21599"/>
                      </a:cubicBezTo>
                      <a:cubicBezTo>
                        <a:pt x="21600" y="33520"/>
                        <a:pt x="11941" y="43187"/>
                        <a:pt x="19" y="43198"/>
                      </a:cubicBezTo>
                    </a:path>
                    <a:path w="21600" h="43199" stroke="0" extrusionOk="0">
                      <a:moveTo>
                        <a:pt x="178" y="-1"/>
                      </a:moveTo>
                      <a:cubicBezTo>
                        <a:pt x="12037" y="97"/>
                        <a:pt x="21600" y="9739"/>
                        <a:pt x="21600" y="21599"/>
                      </a:cubicBezTo>
                      <a:cubicBezTo>
                        <a:pt x="21600" y="33520"/>
                        <a:pt x="11941" y="43187"/>
                        <a:pt x="19" y="43198"/>
                      </a:cubicBezTo>
                      <a:lnTo>
                        <a:pt x="0" y="21599"/>
                      </a:lnTo>
                      <a:close/>
                    </a:path>
                  </a:pathLst>
                </a:custGeom>
                <a:noFill/>
                <a:ln w="317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4"/>
                <p:cNvSpPr>
                  <a:spLocks noChangeShapeType="1"/>
                </p:cNvSpPr>
                <p:nvPr/>
              </p:nvSpPr>
              <p:spPr bwMode="auto">
                <a:xfrm>
                  <a:off x="4241" y="1344"/>
                  <a:ext cx="463" cy="0"/>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p:cNvSpPr>
                  <a:spLocks noChangeShapeType="1"/>
                </p:cNvSpPr>
                <p:nvPr/>
              </p:nvSpPr>
              <p:spPr bwMode="auto">
                <a:xfrm>
                  <a:off x="4241" y="2544"/>
                  <a:ext cx="415" cy="0"/>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7" name="Object 26"/>
                <p:cNvGraphicFramePr>
                  <a:graphicFrameLocks noChangeAspect="1"/>
                </p:cNvGraphicFramePr>
                <p:nvPr/>
              </p:nvGraphicFramePr>
              <p:xfrm>
                <a:off x="4011" y="1104"/>
                <a:ext cx="175" cy="467"/>
              </p:xfrm>
              <a:graphic>
                <a:graphicData uri="http://schemas.openxmlformats.org/presentationml/2006/ole">
                  <mc:AlternateContent xmlns:mc="http://schemas.openxmlformats.org/markup-compatibility/2006">
                    <mc:Choice xmlns:v="urn:schemas-microsoft-com:vml" Requires="v">
                      <p:oleObj spid="_x0000_s71776" name="Equation" r:id="rId11" imgW="152280" imgH="393480" progId="Equation.3">
                        <p:embed/>
                      </p:oleObj>
                    </mc:Choice>
                    <mc:Fallback>
                      <p:oleObj name="Equation" r:id="rId11" imgW="152280" imgH="393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11" y="1104"/>
                              <a:ext cx="175" cy="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7"/>
                <p:cNvGraphicFramePr>
                  <a:graphicFrameLocks noChangeAspect="1"/>
                </p:cNvGraphicFramePr>
                <p:nvPr/>
              </p:nvGraphicFramePr>
              <p:xfrm>
                <a:off x="4077" y="1872"/>
                <a:ext cx="147" cy="212"/>
              </p:xfrm>
              <a:graphic>
                <a:graphicData uri="http://schemas.openxmlformats.org/presentationml/2006/ole">
                  <mc:AlternateContent xmlns:mc="http://schemas.openxmlformats.org/markup-compatibility/2006">
                    <mc:Choice xmlns:v="urn:schemas-microsoft-com:vml" Requires="v">
                      <p:oleObj spid="_x0000_s71777" name="Equation" r:id="rId13" imgW="126720" imgH="177480" progId="Equation.3">
                        <p:embed/>
                      </p:oleObj>
                    </mc:Choice>
                    <mc:Fallback>
                      <p:oleObj name="Equation" r:id="rId13" imgW="12672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7" y="1872"/>
                              <a:ext cx="147"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28"/>
                <p:cNvGraphicFramePr>
                  <a:graphicFrameLocks noChangeAspect="1"/>
                </p:cNvGraphicFramePr>
                <p:nvPr/>
              </p:nvGraphicFramePr>
              <p:xfrm>
                <a:off x="4289" y="713"/>
                <a:ext cx="463" cy="294"/>
              </p:xfrm>
              <a:graphic>
                <a:graphicData uri="http://schemas.openxmlformats.org/presentationml/2006/ole">
                  <mc:AlternateContent xmlns:mc="http://schemas.openxmlformats.org/markup-compatibility/2006">
                    <mc:Choice xmlns:v="urn:schemas-microsoft-com:vml" Requires="v">
                      <p:oleObj spid="_x0000_s71778" name="Equation" r:id="rId15" imgW="330120" imgH="203040" progId="Equation.3">
                        <p:embed/>
                      </p:oleObj>
                    </mc:Choice>
                    <mc:Fallback>
                      <p:oleObj name="Equation" r:id="rId15" imgW="33012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9" y="713"/>
                              <a:ext cx="463"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29"/>
                <p:cNvGraphicFramePr>
                  <a:graphicFrameLocks noChangeAspect="1"/>
                </p:cNvGraphicFramePr>
                <p:nvPr/>
              </p:nvGraphicFramePr>
              <p:xfrm>
                <a:off x="5140" y="1802"/>
                <a:ext cx="524" cy="392"/>
              </p:xfrm>
              <a:graphic>
                <a:graphicData uri="http://schemas.openxmlformats.org/presentationml/2006/ole">
                  <mc:AlternateContent xmlns:mc="http://schemas.openxmlformats.org/markup-compatibility/2006">
                    <mc:Choice xmlns:v="urn:schemas-microsoft-com:vml" Requires="v">
                      <p:oleObj spid="_x0000_s71779" name="Equation" r:id="rId17" imgW="596880" imgH="431640" progId="Equation.3">
                        <p:embed/>
                      </p:oleObj>
                    </mc:Choice>
                    <mc:Fallback>
                      <p:oleObj name="Equation" r:id="rId17" imgW="596880" imgH="431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0" y="1802"/>
                              <a:ext cx="524"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30"/>
                <p:cNvGraphicFramePr>
                  <a:graphicFrameLocks noChangeAspect="1"/>
                </p:cNvGraphicFramePr>
                <p:nvPr/>
              </p:nvGraphicFramePr>
              <p:xfrm>
                <a:off x="3840" y="2304"/>
                <a:ext cx="306" cy="467"/>
              </p:xfrm>
              <a:graphic>
                <a:graphicData uri="http://schemas.openxmlformats.org/presentationml/2006/ole">
                  <mc:AlternateContent xmlns:mc="http://schemas.openxmlformats.org/markup-compatibility/2006">
                    <mc:Choice xmlns:v="urn:schemas-microsoft-com:vml" Requires="v">
                      <p:oleObj spid="_x0000_s71780" name="Equation" r:id="rId19" imgW="266400" imgH="393480" progId="Equation.3">
                        <p:embed/>
                      </p:oleObj>
                    </mc:Choice>
                    <mc:Fallback>
                      <p:oleObj name="Equation" r:id="rId19" imgW="266400" imgH="393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40" y="2304"/>
                              <a:ext cx="306" cy="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 name="Object 31"/>
              <p:cNvGraphicFramePr>
                <a:graphicFrameLocks noChangeAspect="1"/>
              </p:cNvGraphicFramePr>
              <p:nvPr/>
            </p:nvGraphicFramePr>
            <p:xfrm>
              <a:off x="4272" y="1296"/>
              <a:ext cx="177" cy="248"/>
            </p:xfrm>
            <a:graphic>
              <a:graphicData uri="http://schemas.openxmlformats.org/presentationml/2006/ole">
                <mc:AlternateContent xmlns:mc="http://schemas.openxmlformats.org/markup-compatibility/2006">
                  <mc:Choice xmlns:v="urn:schemas-microsoft-com:vml" Requires="v">
                    <p:oleObj spid="_x0000_s71781" name="Equation" r:id="rId21" imgW="126720" imgH="177480" progId="Equation.3">
                      <p:embed/>
                    </p:oleObj>
                  </mc:Choice>
                  <mc:Fallback>
                    <p:oleObj name="Equation" r:id="rId21" imgW="126720" imgH="1774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72" y="1296"/>
                            <a:ext cx="177"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423934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51112" y="909023"/>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原子状态必须用四个量子数才能完全确定</a:t>
            </a:r>
          </a:p>
        </p:txBody>
      </p:sp>
      <p:sp>
        <p:nvSpPr>
          <p:cNvPr id="3" name="Text Box 4"/>
          <p:cNvSpPr txBox="1">
            <a:spLocks noChangeArrowheads="1"/>
          </p:cNvSpPr>
          <p:nvPr/>
        </p:nvSpPr>
        <p:spPr bwMode="auto">
          <a:xfrm>
            <a:off x="1474912" y="1366223"/>
            <a:ext cx="6851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3300"/>
                </a:solidFill>
              </a:rPr>
              <a:t>★</a:t>
            </a:r>
            <a:r>
              <a:rPr lang="zh-CN" altLang="en-US"/>
              <a:t>主量子数</a:t>
            </a:r>
            <a:r>
              <a:rPr lang="en-US" altLang="zh-CN"/>
              <a:t>n，</a:t>
            </a:r>
            <a:r>
              <a:rPr lang="zh-CN" altLang="en-US"/>
              <a:t>决定电子能量的主要部分。</a:t>
            </a:r>
          </a:p>
        </p:txBody>
      </p:sp>
      <p:graphicFrame>
        <p:nvGraphicFramePr>
          <p:cNvPr id="4" name="Object 5"/>
          <p:cNvGraphicFramePr>
            <a:graphicFrameLocks noChangeAspect="1"/>
          </p:cNvGraphicFramePr>
          <p:nvPr>
            <p:extLst>
              <p:ext uri="{D42A27DB-BD31-4B8C-83A1-F6EECF244321}">
                <p14:modId xmlns:p14="http://schemas.microsoft.com/office/powerpoint/2010/main" val="1842522457"/>
              </p:ext>
            </p:extLst>
          </p:nvPr>
        </p:nvGraphicFramePr>
        <p:xfrm>
          <a:off x="7174037" y="1780561"/>
          <a:ext cx="2397125" cy="606425"/>
        </p:xfrm>
        <a:graphic>
          <a:graphicData uri="http://schemas.openxmlformats.org/presentationml/2006/ole">
            <mc:AlternateContent xmlns:mc="http://schemas.openxmlformats.org/markup-compatibility/2006">
              <mc:Choice xmlns:v="urn:schemas-microsoft-com:vml" Requires="v">
                <p:oleObj spid="_x0000_s72730" name="Equation" r:id="rId3" imgW="914400" imgH="253800" progId="Equation.3">
                  <p:embed/>
                </p:oleObj>
              </mc:Choice>
              <mc:Fallback>
                <p:oleObj name="Equation" r:id="rId3" imgW="914400" imgH="253800" progId="Equation.3">
                  <p:embed/>
                  <p:pic>
                    <p:nvPicPr>
                      <p:cNvPr id="0" name=""/>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7174037" y="1780561"/>
                        <a:ext cx="2397125"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6"/>
          <p:cNvSpPr txBox="1">
            <a:spLocks noChangeArrowheads="1"/>
          </p:cNvSpPr>
          <p:nvPr/>
        </p:nvSpPr>
        <p:spPr bwMode="auto">
          <a:xfrm>
            <a:off x="1501900" y="1899623"/>
            <a:ext cx="5456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3300"/>
                </a:solidFill>
              </a:rPr>
              <a:t>★</a:t>
            </a:r>
            <a:r>
              <a:rPr lang="zh-CN" altLang="en-US"/>
              <a:t>角量子数</a:t>
            </a:r>
            <a:r>
              <a:rPr lang="en-US" altLang="zh-CN" i="1"/>
              <a:t>l ，</a:t>
            </a:r>
            <a:r>
              <a:rPr lang="zh-CN" altLang="en-US"/>
              <a:t>决定电子轨道角动量</a:t>
            </a:r>
          </a:p>
        </p:txBody>
      </p:sp>
      <p:graphicFrame>
        <p:nvGraphicFramePr>
          <p:cNvPr id="6" name="Object 7"/>
          <p:cNvGraphicFramePr>
            <a:graphicFrameLocks noChangeAspect="1"/>
          </p:cNvGraphicFramePr>
          <p:nvPr>
            <p:extLst>
              <p:ext uri="{D42A27DB-BD31-4B8C-83A1-F6EECF244321}">
                <p14:modId xmlns:p14="http://schemas.microsoft.com/office/powerpoint/2010/main" val="1627005794"/>
              </p:ext>
            </p:extLst>
          </p:nvPr>
        </p:nvGraphicFramePr>
        <p:xfrm>
          <a:off x="8037637" y="2428261"/>
          <a:ext cx="1493838" cy="528637"/>
        </p:xfrm>
        <a:graphic>
          <a:graphicData uri="http://schemas.openxmlformats.org/presentationml/2006/ole">
            <mc:AlternateContent xmlns:mc="http://schemas.openxmlformats.org/markup-compatibility/2006">
              <mc:Choice xmlns:v="urn:schemas-microsoft-com:vml" Requires="v">
                <p:oleObj spid="_x0000_s72731" name="Equation" r:id="rId5" imgW="660240" imgH="228600" progId="Equation.3">
                  <p:embed/>
                </p:oleObj>
              </mc:Choice>
              <mc:Fallback>
                <p:oleObj name="Equation" r:id="rId5" imgW="660240" imgH="228600" progId="Equation.3">
                  <p:embed/>
                  <p:pic>
                    <p:nvPicPr>
                      <p:cNvPr id="0" name=""/>
                      <p:cNvPicPr>
                        <a:picLocks noChangeAspect="1" noChangeArrowheads="1"/>
                      </p:cNvPicPr>
                      <p:nvPr/>
                    </p:nvPicPr>
                    <p:blipFill>
                      <a:blip r:embed="rId6">
                        <a:lum contrast="38000"/>
                        <a:extLst>
                          <a:ext uri="{28A0092B-C50C-407E-A947-70E740481C1C}">
                            <a14:useLocalDpi xmlns:a14="http://schemas.microsoft.com/office/drawing/2010/main" val="0"/>
                          </a:ext>
                        </a:extLst>
                      </a:blip>
                      <a:srcRect/>
                      <a:stretch>
                        <a:fillRect/>
                      </a:stretch>
                    </p:blipFill>
                    <p:spPr bwMode="auto">
                      <a:xfrm>
                        <a:off x="8037637" y="2428261"/>
                        <a:ext cx="1493838"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8"/>
          <p:cNvSpPr txBox="1">
            <a:spLocks noChangeArrowheads="1"/>
          </p:cNvSpPr>
          <p:nvPr/>
        </p:nvSpPr>
        <p:spPr bwMode="auto">
          <a:xfrm>
            <a:off x="1501900" y="2509223"/>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3300"/>
                </a:solidFill>
              </a:rPr>
              <a:t>★</a:t>
            </a:r>
            <a:r>
              <a:rPr lang="zh-CN" altLang="en-US"/>
              <a:t>磁量子数</a:t>
            </a:r>
            <a:r>
              <a:rPr lang="en-US" altLang="zh-CN" i="1"/>
              <a:t>m</a:t>
            </a:r>
            <a:r>
              <a:rPr lang="en-US" altLang="zh-CN" i="1" baseline="-25000"/>
              <a:t>l </a:t>
            </a:r>
            <a:r>
              <a:rPr lang="en-US" altLang="zh-CN" i="1"/>
              <a:t>，</a:t>
            </a:r>
            <a:r>
              <a:rPr lang="en-US" altLang="zh-CN"/>
              <a:t> </a:t>
            </a:r>
            <a:r>
              <a:rPr lang="zh-CN" altLang="en-US"/>
              <a:t>决定轨道角动量的空间取向</a:t>
            </a:r>
          </a:p>
        </p:txBody>
      </p:sp>
      <p:graphicFrame>
        <p:nvGraphicFramePr>
          <p:cNvPr id="8" name="Object 9"/>
          <p:cNvGraphicFramePr>
            <a:graphicFrameLocks noChangeAspect="1"/>
          </p:cNvGraphicFramePr>
          <p:nvPr>
            <p:extLst>
              <p:ext uri="{D42A27DB-BD31-4B8C-83A1-F6EECF244321}">
                <p14:modId xmlns:p14="http://schemas.microsoft.com/office/powerpoint/2010/main" val="625717362"/>
              </p:ext>
            </p:extLst>
          </p:nvPr>
        </p:nvGraphicFramePr>
        <p:xfrm>
          <a:off x="8253537" y="3075961"/>
          <a:ext cx="1446213" cy="528637"/>
        </p:xfrm>
        <a:graphic>
          <a:graphicData uri="http://schemas.openxmlformats.org/presentationml/2006/ole">
            <mc:AlternateContent xmlns:mc="http://schemas.openxmlformats.org/markup-compatibility/2006">
              <mc:Choice xmlns:v="urn:schemas-microsoft-com:vml" Requires="v">
                <p:oleObj spid="_x0000_s72732" name="Equation" r:id="rId7" imgW="634680" imgH="228600" progId="Equation.3">
                  <p:embed/>
                </p:oleObj>
              </mc:Choice>
              <mc:Fallback>
                <p:oleObj name="Equation" r:id="rId7" imgW="634680" imgH="228600" progId="Equation.3">
                  <p:embed/>
                  <p:pic>
                    <p:nvPicPr>
                      <p:cNvPr id="0" name=""/>
                      <p:cNvPicPr>
                        <a:picLocks noChangeAspect="1" noChangeArrowheads="1"/>
                      </p:cNvPicPr>
                      <p:nvPr/>
                    </p:nvPicPr>
                    <p:blipFill>
                      <a:blip r:embed="rId8">
                        <a:lum contrast="38000"/>
                        <a:extLst>
                          <a:ext uri="{28A0092B-C50C-407E-A947-70E740481C1C}">
                            <a14:useLocalDpi xmlns:a14="http://schemas.microsoft.com/office/drawing/2010/main" val="0"/>
                          </a:ext>
                        </a:extLst>
                      </a:blip>
                      <a:srcRect/>
                      <a:stretch>
                        <a:fillRect/>
                      </a:stretch>
                    </p:blipFill>
                    <p:spPr bwMode="auto">
                      <a:xfrm>
                        <a:off x="8253537" y="3075961"/>
                        <a:ext cx="1446213"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0"/>
          <p:cNvSpPr txBox="1">
            <a:spLocks noChangeArrowheads="1"/>
          </p:cNvSpPr>
          <p:nvPr/>
        </p:nvSpPr>
        <p:spPr bwMode="auto">
          <a:xfrm>
            <a:off x="1501900" y="3042623"/>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3300"/>
                </a:solidFill>
              </a:rPr>
              <a:t>★</a:t>
            </a:r>
            <a:r>
              <a:rPr lang="zh-CN" altLang="en-US"/>
              <a:t>自旋磁量子数</a:t>
            </a:r>
            <a:r>
              <a:rPr lang="en-US" altLang="zh-CN" i="1"/>
              <a:t>m</a:t>
            </a:r>
            <a:r>
              <a:rPr lang="en-US" altLang="zh-CN" i="1" baseline="-25000"/>
              <a:t>s </a:t>
            </a:r>
            <a:r>
              <a:rPr lang="en-US" altLang="zh-CN" i="1"/>
              <a:t>，</a:t>
            </a:r>
            <a:r>
              <a:rPr lang="zh-CN" altLang="en-US"/>
              <a:t>决定自旋角动量的空间取向</a:t>
            </a:r>
          </a:p>
        </p:txBody>
      </p:sp>
      <p:sp>
        <p:nvSpPr>
          <p:cNvPr id="10" name="Text Box 11"/>
          <p:cNvSpPr txBox="1">
            <a:spLocks noChangeArrowheads="1"/>
          </p:cNvSpPr>
          <p:nvPr/>
        </p:nvSpPr>
        <p:spPr bwMode="auto">
          <a:xfrm>
            <a:off x="0" y="116632"/>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三、四个量子数:</a:t>
            </a:r>
          </a:p>
        </p:txBody>
      </p:sp>
      <p:graphicFrame>
        <p:nvGraphicFramePr>
          <p:cNvPr id="11" name="Group 12"/>
          <p:cNvGraphicFramePr>
            <a:graphicFrameLocks noGrp="1"/>
          </p:cNvGraphicFramePr>
          <p:nvPr>
            <p:extLst>
              <p:ext uri="{D42A27DB-BD31-4B8C-83A1-F6EECF244321}">
                <p14:modId xmlns:p14="http://schemas.microsoft.com/office/powerpoint/2010/main" val="3465625114"/>
              </p:ext>
            </p:extLst>
          </p:nvPr>
        </p:nvGraphicFramePr>
        <p:xfrm>
          <a:off x="1703512" y="3861047"/>
          <a:ext cx="7560841" cy="3014472"/>
        </p:xfrm>
        <a:graphic>
          <a:graphicData uri="http://schemas.openxmlformats.org/drawingml/2006/table">
            <a:tbl>
              <a:tblPr/>
              <a:tblGrid>
                <a:gridCol w="2024564"/>
                <a:gridCol w="1215355"/>
                <a:gridCol w="2362763"/>
                <a:gridCol w="1958159"/>
              </a:tblGrid>
              <a:tr h="35010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量子数名称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字母表示</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对状态的限制</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量子数取值范围</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397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主量子数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90000"/>
                        </a:lnSpc>
                        <a:spcBef>
                          <a:spcPct val="20000"/>
                        </a:spcBef>
                        <a:spcAft>
                          <a:spcPct val="0"/>
                        </a:spcAft>
                        <a:buClrTx/>
                        <a:buSzTx/>
                        <a:buFontTx/>
                        <a:buNone/>
                        <a:tabLst/>
                      </a:pPr>
                      <a:r>
                        <a:rPr kumimoji="1" lang="zh-CN" altLang="en-US" sz="1800" b="1" i="0" u="none" strike="noStrike" cap="none" normalizeH="0" baseline="0" smtClean="0">
                          <a:ln>
                            <a:noFill/>
                          </a:ln>
                          <a:solidFill>
                            <a:srgbClr val="0000FF"/>
                          </a:solidFill>
                          <a:effectLst/>
                          <a:latin typeface="Times New Roman" panose="02020603050405020304" pitchFamily="18" charset="0"/>
                          <a:ea typeface="楷体_GB2312" pitchFamily="49" charset="-122"/>
                        </a:rPr>
                        <a:t>能量主要取决于</a:t>
                      </a:r>
                      <a:r>
                        <a:rPr kumimoji="1" lang="en-US" altLang="zh-CN" sz="1800" b="1" i="0" u="none" strike="noStrike" cap="none" normalizeH="0" baseline="0" smtClean="0">
                          <a:ln>
                            <a:noFill/>
                          </a:ln>
                          <a:solidFill>
                            <a:srgbClr val="0000FF"/>
                          </a:solidFill>
                          <a:effectLst/>
                          <a:latin typeface="Times New Roman" panose="02020603050405020304" pitchFamily="18" charset="0"/>
                          <a:ea typeface="楷体_GB2312" pitchFamily="49" charset="-122"/>
                        </a:rPr>
                        <a:t>n</a:t>
                      </a:r>
                      <a:endParaRPr kumimoji="1" lang="zh-CN" altLang="en-US" sz="1800" b="1" i="0" u="none" strike="noStrike" cap="none" normalizeH="0" baseline="0" smtClean="0">
                        <a:ln>
                          <a:noFill/>
                        </a:ln>
                        <a:solidFill>
                          <a:srgbClr val="0000FF"/>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n=1,2.3…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9729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副量子数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Tx/>
                        <a:buSzTx/>
                        <a:buFontTx/>
                        <a:buNone/>
                        <a:tabLst/>
                      </a:pPr>
                      <a:r>
                        <a:rPr kumimoji="1" lang="zh-CN" altLang="en-US" sz="1800" b="1" i="0" u="none" strike="noStrike" cap="none" normalizeH="0" baseline="0" smtClean="0">
                          <a:ln>
                            <a:noFill/>
                          </a:ln>
                          <a:solidFill>
                            <a:srgbClr val="0000FF"/>
                          </a:solidFill>
                          <a:effectLst/>
                          <a:latin typeface="Times New Roman" panose="02020603050405020304" pitchFamily="18" charset="0"/>
                          <a:ea typeface="楷体_GB2312" pitchFamily="49" charset="-122"/>
                        </a:rPr>
                        <a:t>决定轨道角动量的大小；能量与 </a:t>
                      </a:r>
                      <a:r>
                        <a:rPr kumimoji="1" lang="en-US" altLang="zh-CN" sz="2000" b="1" i="1" u="none" strike="noStrike" cap="none" normalizeH="0" baseline="0" smtClean="0">
                          <a:ln>
                            <a:noFill/>
                          </a:ln>
                          <a:solidFill>
                            <a:srgbClr val="0000FF"/>
                          </a:solidFill>
                          <a:effectLst/>
                          <a:latin typeface="Times New Roman" panose="02020603050405020304" pitchFamily="18" charset="0"/>
                          <a:ea typeface="楷体_GB2312" pitchFamily="49" charset="-122"/>
                        </a:rPr>
                        <a:t>l </a:t>
                      </a:r>
                      <a:r>
                        <a:rPr kumimoji="1" lang="zh-CN" altLang="en-US" sz="1800" b="1" i="0" u="none" strike="noStrike" cap="none" normalizeH="0" baseline="0" smtClean="0">
                          <a:ln>
                            <a:noFill/>
                          </a:ln>
                          <a:solidFill>
                            <a:srgbClr val="0000FF"/>
                          </a:solidFill>
                          <a:effectLst/>
                          <a:latin typeface="Times New Roman" panose="02020603050405020304" pitchFamily="18" charset="0"/>
                          <a:ea typeface="楷体_GB2312" pitchFamily="49" charset="-122"/>
                        </a:rPr>
                        <a:t>有关。</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 = </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0,1,2,..n-1</a:t>
                      </a:r>
                      <a:endPar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397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磁量子数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000" b="0"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l</a:t>
                      </a:r>
                      <a:endParaRPr kumimoji="1"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rgbClr val="0000FF"/>
                          </a:solidFill>
                          <a:effectLst/>
                          <a:latin typeface="Times New Roman" panose="02020603050405020304" pitchFamily="18" charset="0"/>
                          <a:ea typeface="楷体_GB2312" pitchFamily="49" charset="-122"/>
                        </a:rPr>
                        <a:t>决定轨道角动量在外磁场上的分量</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7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000" b="0"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l</a:t>
                      </a:r>
                      <a:r>
                        <a:rPr kumimoji="1"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a:t>
                      </a:r>
                      <a:endPar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397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7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自旋磁量子数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rgbClr val="0000FF"/>
                          </a:solidFill>
                          <a:effectLst/>
                          <a:latin typeface="Times New Roman" panose="02020603050405020304" pitchFamily="18" charset="0"/>
                          <a:ea typeface="楷体_GB2312" pitchFamily="49" charset="-122"/>
                        </a:rPr>
                        <a:t>决定自旋角动量在外磁场上的分量</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en-US" altLang="zh-CN" sz="20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000" b="0" i="0" u="none" strike="noStrike" cap="none" normalizeH="0" baseline="-25000" dirty="0" err="1"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pSp>
        <p:nvGrpSpPr>
          <p:cNvPr id="12" name="Group 49"/>
          <p:cNvGrpSpPr>
            <a:grpSpLocks/>
          </p:cNvGrpSpPr>
          <p:nvPr/>
        </p:nvGrpSpPr>
        <p:grpSpPr bwMode="auto">
          <a:xfrm>
            <a:off x="7245475" y="880448"/>
            <a:ext cx="2520950" cy="611188"/>
            <a:chOff x="3923" y="414"/>
            <a:chExt cx="1588" cy="385"/>
          </a:xfrm>
        </p:grpSpPr>
        <p:grpSp>
          <p:nvGrpSpPr>
            <p:cNvPr id="13" name="Group 32"/>
            <p:cNvGrpSpPr>
              <a:grpSpLocks/>
            </p:cNvGrpSpPr>
            <p:nvPr/>
          </p:nvGrpSpPr>
          <p:grpSpPr bwMode="auto">
            <a:xfrm>
              <a:off x="3923" y="414"/>
              <a:ext cx="1588" cy="385"/>
              <a:chOff x="1450" y="7"/>
              <a:chExt cx="3039" cy="401"/>
            </a:xfrm>
          </p:grpSpPr>
          <p:sp>
            <p:nvSpPr>
              <p:cNvPr id="15"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6"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8"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14" name="Object 3"/>
            <p:cNvGraphicFramePr>
              <a:graphicFrameLocks noChangeAspect="1"/>
            </p:cNvGraphicFramePr>
            <p:nvPr/>
          </p:nvGraphicFramePr>
          <p:xfrm>
            <a:off x="4014" y="436"/>
            <a:ext cx="1471" cy="354"/>
          </p:xfrm>
          <a:graphic>
            <a:graphicData uri="http://schemas.openxmlformats.org/presentationml/2006/ole">
              <mc:AlternateContent xmlns:mc="http://schemas.openxmlformats.org/markup-compatibility/2006">
                <mc:Choice xmlns:v="urn:schemas-microsoft-com:vml" Requires="v">
                  <p:oleObj spid="_x0000_s72733" name="Equation" r:id="rId9" imgW="952200" imgH="228600" progId="Equation.3">
                    <p:embed/>
                  </p:oleObj>
                </mc:Choice>
                <mc:Fallback>
                  <p:oleObj name="Equation" r:id="rId9" imgW="9522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4" y="436"/>
                          <a:ext cx="1471" cy="35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303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ox(ou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wipe(left)">
                                      <p:cBhvr>
                                        <p:cTn id="42" dur="500"/>
                                        <p:tgtEl>
                                          <p:spTgt spid="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ox(ou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5" grpId="0" build="p" autoUpdateAnimBg="0"/>
      <p:bldP spid="7" grpId="0" build="p" autoUpdateAnimBg="0"/>
      <p:bldP spid="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19336" y="116632"/>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dirty="0"/>
              <a:t>四、原子的壳层结构：</a:t>
            </a:r>
          </a:p>
        </p:txBody>
      </p:sp>
      <p:sp>
        <p:nvSpPr>
          <p:cNvPr id="3" name="Rectangle 4"/>
          <p:cNvSpPr>
            <a:spLocks noChangeArrowheads="1"/>
          </p:cNvSpPr>
          <p:nvPr/>
        </p:nvSpPr>
        <p:spPr bwMode="auto">
          <a:xfrm>
            <a:off x="191344" y="836712"/>
            <a:ext cx="727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zh-CN" altLang="en-US" dirty="0"/>
              <a:t>1916年，柯塞尔</a:t>
            </a:r>
            <a:r>
              <a:rPr kumimoji="0" lang="en-US" altLang="zh-CN" dirty="0"/>
              <a:t> </a:t>
            </a:r>
            <a:r>
              <a:rPr kumimoji="0" lang="zh-CN" altLang="en-US" dirty="0"/>
              <a:t>提出原子的核外电子分布为壳层结构</a:t>
            </a:r>
          </a:p>
        </p:txBody>
      </p:sp>
      <p:graphicFrame>
        <p:nvGraphicFramePr>
          <p:cNvPr id="4" name="Group 5"/>
          <p:cNvGraphicFramePr>
            <a:graphicFrameLocks noGrp="1"/>
          </p:cNvGraphicFramePr>
          <p:nvPr>
            <p:extLst>
              <p:ext uri="{D42A27DB-BD31-4B8C-83A1-F6EECF244321}">
                <p14:modId xmlns:p14="http://schemas.microsoft.com/office/powerpoint/2010/main" val="2262241462"/>
              </p:ext>
            </p:extLst>
          </p:nvPr>
        </p:nvGraphicFramePr>
        <p:xfrm>
          <a:off x="5879976" y="1484784"/>
          <a:ext cx="3505200" cy="1036320"/>
        </p:xfrm>
        <a:graphic>
          <a:graphicData uri="http://schemas.openxmlformats.org/drawingml/2006/table">
            <a:tbl>
              <a:tblPr/>
              <a:tblGrid>
                <a:gridCol w="838200"/>
                <a:gridCol w="563563"/>
                <a:gridCol w="701675"/>
                <a:gridCol w="701675"/>
                <a:gridCol w="700087"/>
              </a:tblGrid>
              <a:tr h="5381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3200" b="1" i="1"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楷体_GB2312" pitchFamily="49" charset="-122"/>
                        </a:rPr>
                        <a:t>次壳层</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1"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1"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1"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rPr>
                        <a:t>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Group 64"/>
          <p:cNvGraphicFramePr>
            <a:graphicFrameLocks noGrp="1"/>
          </p:cNvGraphicFramePr>
          <p:nvPr>
            <p:extLst>
              <p:ext uri="{D42A27DB-BD31-4B8C-83A1-F6EECF244321}">
                <p14:modId xmlns:p14="http://schemas.microsoft.com/office/powerpoint/2010/main" val="3986331996"/>
              </p:ext>
            </p:extLst>
          </p:nvPr>
        </p:nvGraphicFramePr>
        <p:xfrm>
          <a:off x="1919536" y="1484784"/>
          <a:ext cx="3657600" cy="1049020"/>
        </p:xfrm>
        <a:graphic>
          <a:graphicData uri="http://schemas.openxmlformats.org/drawingml/2006/table">
            <a:tbl>
              <a:tblPr/>
              <a:tblGrid>
                <a:gridCol w="731838"/>
                <a:gridCol w="688975"/>
                <a:gridCol w="773112"/>
                <a:gridCol w="731838"/>
                <a:gridCol w="731837"/>
              </a:tblGrid>
              <a:tr h="52387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32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壳层</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1"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rPr>
                        <a:t>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6" name="Group 45"/>
          <p:cNvGrpSpPr>
            <a:grpSpLocks/>
          </p:cNvGrpSpPr>
          <p:nvPr/>
        </p:nvGrpSpPr>
        <p:grpSpPr bwMode="auto">
          <a:xfrm>
            <a:off x="8832304" y="2852936"/>
            <a:ext cx="2676525" cy="2286000"/>
            <a:chOff x="3744" y="2208"/>
            <a:chExt cx="1737" cy="1584"/>
          </a:xfrm>
        </p:grpSpPr>
        <p:sp>
          <p:nvSpPr>
            <p:cNvPr id="7" name="Oval 46"/>
            <p:cNvSpPr>
              <a:spLocks noChangeArrowheads="1"/>
            </p:cNvSpPr>
            <p:nvPr/>
          </p:nvSpPr>
          <p:spPr bwMode="auto">
            <a:xfrm>
              <a:off x="3829" y="2291"/>
              <a:ext cx="1366" cy="141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47"/>
            <p:cNvSpPr>
              <a:spLocks noChangeArrowheads="1"/>
            </p:cNvSpPr>
            <p:nvPr/>
          </p:nvSpPr>
          <p:spPr bwMode="auto">
            <a:xfrm>
              <a:off x="4171" y="2667"/>
              <a:ext cx="682" cy="708"/>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48"/>
            <p:cNvSpPr>
              <a:spLocks noChangeArrowheads="1"/>
            </p:cNvSpPr>
            <p:nvPr/>
          </p:nvSpPr>
          <p:spPr bwMode="auto">
            <a:xfrm>
              <a:off x="4085" y="2583"/>
              <a:ext cx="854" cy="876"/>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49"/>
            <p:cNvSpPr>
              <a:spLocks noChangeArrowheads="1"/>
            </p:cNvSpPr>
            <p:nvPr/>
          </p:nvSpPr>
          <p:spPr bwMode="auto">
            <a:xfrm>
              <a:off x="3915" y="2375"/>
              <a:ext cx="1194" cy="12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0"/>
            <p:cNvSpPr>
              <a:spLocks noChangeArrowheads="1"/>
            </p:cNvSpPr>
            <p:nvPr/>
          </p:nvSpPr>
          <p:spPr bwMode="auto">
            <a:xfrm>
              <a:off x="3744" y="2208"/>
              <a:ext cx="1536" cy="158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51"/>
            <p:cNvSpPr>
              <a:spLocks noChangeArrowheads="1"/>
            </p:cNvSpPr>
            <p:nvPr/>
          </p:nvSpPr>
          <p:spPr bwMode="auto">
            <a:xfrm>
              <a:off x="4427" y="2917"/>
              <a:ext cx="170" cy="16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52"/>
            <p:cNvSpPr>
              <a:spLocks noChangeArrowheads="1"/>
            </p:cNvSpPr>
            <p:nvPr/>
          </p:nvSpPr>
          <p:spPr bwMode="auto">
            <a:xfrm>
              <a:off x="4272" y="2736"/>
              <a:ext cx="485" cy="528"/>
            </a:xfrm>
            <a:prstGeom prst="ellipse">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53"/>
            <p:cNvSpPr>
              <a:spLocks noChangeArrowheads="1"/>
            </p:cNvSpPr>
            <p:nvPr/>
          </p:nvSpPr>
          <p:spPr bwMode="auto">
            <a:xfrm>
              <a:off x="4560" y="2841"/>
              <a:ext cx="29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1</a:t>
              </a:r>
              <a:r>
                <a:rPr lang="en-US" altLang="zh-CN" b="0" i="1"/>
                <a:t>s</a:t>
              </a:r>
            </a:p>
          </p:txBody>
        </p:sp>
        <p:sp>
          <p:nvSpPr>
            <p:cNvPr id="15" name="Rectangle 54"/>
            <p:cNvSpPr>
              <a:spLocks noChangeArrowheads="1"/>
            </p:cNvSpPr>
            <p:nvPr/>
          </p:nvSpPr>
          <p:spPr bwMode="auto">
            <a:xfrm>
              <a:off x="4700" y="2743"/>
              <a:ext cx="29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dirty="0"/>
                <a:t>2</a:t>
              </a:r>
              <a:r>
                <a:rPr lang="en-US" altLang="zh-CN" b="0" i="1" dirty="0"/>
                <a:t>s</a:t>
              </a:r>
            </a:p>
          </p:txBody>
        </p:sp>
        <p:sp>
          <p:nvSpPr>
            <p:cNvPr id="16" name="Rectangle 55"/>
            <p:cNvSpPr>
              <a:spLocks noChangeArrowheads="1"/>
            </p:cNvSpPr>
            <p:nvPr/>
          </p:nvSpPr>
          <p:spPr bwMode="auto">
            <a:xfrm>
              <a:off x="4704" y="2551"/>
              <a:ext cx="318"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2</a:t>
              </a:r>
              <a:r>
                <a:rPr lang="en-US" altLang="zh-CN" b="0" i="1"/>
                <a:t>p</a:t>
              </a:r>
            </a:p>
          </p:txBody>
        </p:sp>
        <p:sp>
          <p:nvSpPr>
            <p:cNvPr id="17" name="Rectangle 56"/>
            <p:cNvSpPr>
              <a:spLocks noChangeArrowheads="1"/>
            </p:cNvSpPr>
            <p:nvPr/>
          </p:nvSpPr>
          <p:spPr bwMode="auto">
            <a:xfrm>
              <a:off x="5069" y="2992"/>
              <a:ext cx="317"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3</a:t>
              </a:r>
              <a:r>
                <a:rPr lang="en-US" altLang="zh-CN" b="0" i="1"/>
                <a:t>p</a:t>
              </a:r>
            </a:p>
          </p:txBody>
        </p:sp>
        <p:sp>
          <p:nvSpPr>
            <p:cNvPr id="18" name="Rectangle 57"/>
            <p:cNvSpPr>
              <a:spLocks noChangeArrowheads="1"/>
            </p:cNvSpPr>
            <p:nvPr/>
          </p:nvSpPr>
          <p:spPr bwMode="auto">
            <a:xfrm>
              <a:off x="4850" y="3079"/>
              <a:ext cx="296"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3</a:t>
              </a:r>
              <a:r>
                <a:rPr lang="en-US" altLang="zh-CN" b="0" i="1"/>
                <a:t>s</a:t>
              </a:r>
            </a:p>
          </p:txBody>
        </p:sp>
        <p:sp>
          <p:nvSpPr>
            <p:cNvPr id="19" name="Rectangle 58"/>
            <p:cNvSpPr>
              <a:spLocks noChangeArrowheads="1"/>
            </p:cNvSpPr>
            <p:nvPr/>
          </p:nvSpPr>
          <p:spPr bwMode="auto">
            <a:xfrm>
              <a:off x="5164" y="2792"/>
              <a:ext cx="317"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3</a:t>
              </a:r>
              <a:r>
                <a:rPr lang="en-US" altLang="zh-CN" b="0"/>
                <a:t>d</a:t>
              </a:r>
              <a:endParaRPr lang="en-US" altLang="zh-CN" b="0" i="1"/>
            </a:p>
          </p:txBody>
        </p:sp>
      </p:grpSp>
      <p:sp>
        <p:nvSpPr>
          <p:cNvPr id="20" name="Rectangle 59"/>
          <p:cNvSpPr>
            <a:spLocks noChangeArrowheads="1"/>
          </p:cNvSpPr>
          <p:nvPr/>
        </p:nvSpPr>
        <p:spPr bwMode="auto">
          <a:xfrm>
            <a:off x="479376" y="3861048"/>
            <a:ext cx="756084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50000"/>
              </a:spcBef>
            </a:pPr>
            <a:r>
              <a:rPr lang="zh-CN" altLang="en-US" dirty="0">
                <a:latin typeface="楷体_GB2312" pitchFamily="49" charset="-122"/>
              </a:rPr>
              <a:t>所以原子壳层结构按 </a:t>
            </a:r>
            <a:r>
              <a:rPr lang="en-US" altLang="zh-CN" i="1" dirty="0" err="1"/>
              <a:t>n，l</a:t>
            </a:r>
            <a:r>
              <a:rPr lang="en-US" altLang="zh-CN" i="1" dirty="0"/>
              <a:t> </a:t>
            </a:r>
            <a:r>
              <a:rPr lang="zh-CN" altLang="en-US" dirty="0">
                <a:latin typeface="楷体_GB2312" pitchFamily="49" charset="-122"/>
              </a:rPr>
              <a:t>的不同可依次表示为：</a:t>
            </a:r>
          </a:p>
        </p:txBody>
      </p:sp>
      <p:sp>
        <p:nvSpPr>
          <p:cNvPr id="21" name="Rectangle 60"/>
          <p:cNvSpPr>
            <a:spLocks noChangeArrowheads="1"/>
          </p:cNvSpPr>
          <p:nvPr/>
        </p:nvSpPr>
        <p:spPr bwMode="auto">
          <a:xfrm>
            <a:off x="1847528" y="4653136"/>
            <a:ext cx="54864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lang="zh-CN" altLang="en-US" dirty="0"/>
              <a:t>1</a:t>
            </a:r>
            <a:r>
              <a:rPr lang="en-US" altLang="zh-CN" i="1" dirty="0"/>
              <a:t>s，</a:t>
            </a:r>
            <a:r>
              <a:rPr lang="en-US" altLang="zh-CN" dirty="0"/>
              <a:t>2</a:t>
            </a:r>
            <a:r>
              <a:rPr lang="en-US" altLang="zh-CN" i="1" dirty="0"/>
              <a:t>s，</a:t>
            </a:r>
            <a:r>
              <a:rPr lang="en-US" altLang="zh-CN" dirty="0"/>
              <a:t>2</a:t>
            </a:r>
            <a:r>
              <a:rPr lang="en-US" altLang="zh-CN" i="1" dirty="0"/>
              <a:t>p，</a:t>
            </a:r>
            <a:r>
              <a:rPr lang="en-US" altLang="zh-CN" dirty="0"/>
              <a:t>3</a:t>
            </a:r>
            <a:r>
              <a:rPr lang="en-US" altLang="zh-CN" i="1" dirty="0"/>
              <a:t>s，</a:t>
            </a:r>
            <a:r>
              <a:rPr lang="en-US" altLang="zh-CN" dirty="0"/>
              <a:t>3</a:t>
            </a:r>
            <a:r>
              <a:rPr lang="en-US" altLang="zh-CN" i="1" dirty="0"/>
              <a:t>p，</a:t>
            </a:r>
            <a:r>
              <a:rPr lang="en-US" altLang="zh-CN" dirty="0"/>
              <a:t>3</a:t>
            </a:r>
            <a:r>
              <a:rPr lang="en-US" altLang="zh-CN" i="1" dirty="0"/>
              <a:t>d，4s，4p,……</a:t>
            </a:r>
          </a:p>
        </p:txBody>
      </p:sp>
      <p:sp>
        <p:nvSpPr>
          <p:cNvPr id="22" name="Text Box 61"/>
          <p:cNvSpPr txBox="1">
            <a:spLocks noChangeArrowheads="1"/>
          </p:cNvSpPr>
          <p:nvPr/>
        </p:nvSpPr>
        <p:spPr bwMode="auto">
          <a:xfrm>
            <a:off x="119336" y="5517232"/>
            <a:ext cx="11521280" cy="120032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ct val="50000"/>
              </a:spcBef>
            </a:pPr>
            <a:r>
              <a:rPr lang="zh-CN" altLang="en-US" dirty="0"/>
              <a:t>       </a:t>
            </a:r>
            <a:r>
              <a:rPr lang="zh-CN" altLang="en-US" dirty="0">
                <a:solidFill>
                  <a:srgbClr val="3333FF"/>
                </a:solidFill>
              </a:rPr>
              <a:t>核外电子按壳层排列</a:t>
            </a:r>
            <a:r>
              <a:rPr lang="zh-CN" altLang="en-US" dirty="0"/>
              <a:t>，为元素周期律的正确解释打下了基础。那么电子是如何按壳层排列？</a:t>
            </a:r>
          </a:p>
        </p:txBody>
      </p:sp>
      <p:sp>
        <p:nvSpPr>
          <p:cNvPr id="23" name="Rectangle 62"/>
          <p:cNvSpPr>
            <a:spLocks noChangeArrowheads="1"/>
          </p:cNvSpPr>
          <p:nvPr/>
        </p:nvSpPr>
        <p:spPr bwMode="auto">
          <a:xfrm>
            <a:off x="335360" y="2780928"/>
            <a:ext cx="5818187"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chemeClr val="tx2"/>
                </a:solidFill>
              </a:rPr>
              <a:t>主量子数</a:t>
            </a:r>
            <a:r>
              <a:rPr lang="en-US" altLang="zh-CN" i="1" dirty="0">
                <a:solidFill>
                  <a:schemeClr val="tx2"/>
                </a:solidFill>
              </a:rPr>
              <a:t>n </a:t>
            </a:r>
            <a:r>
              <a:rPr lang="zh-CN" altLang="en-US" dirty="0">
                <a:solidFill>
                  <a:schemeClr val="tx2"/>
                </a:solidFill>
              </a:rPr>
              <a:t>相同的电子组成一个主壳层</a:t>
            </a:r>
            <a:r>
              <a:rPr lang="en-US" altLang="zh-CN" dirty="0">
                <a:solidFill>
                  <a:schemeClr val="tx2"/>
                </a:solidFill>
              </a:rPr>
              <a:t>。</a:t>
            </a:r>
          </a:p>
          <a:p>
            <a:pPr>
              <a:lnSpc>
                <a:spcPct val="70000"/>
              </a:lnSpc>
              <a:spcBef>
                <a:spcPct val="50000"/>
              </a:spcBef>
            </a:pPr>
            <a:r>
              <a:rPr lang="zh-CN" altLang="en-US" dirty="0">
                <a:solidFill>
                  <a:schemeClr val="tx2"/>
                </a:solidFill>
              </a:rPr>
              <a:t>每个主壳层按轨道量子数分为支壳层。</a:t>
            </a:r>
            <a:endParaRPr lang="en-US" altLang="zh-CN" dirty="0">
              <a:solidFill>
                <a:schemeClr val="tx2"/>
              </a:solidFill>
            </a:endParaRPr>
          </a:p>
        </p:txBody>
      </p:sp>
    </p:spTree>
    <p:extLst>
      <p:ext uri="{BB962C8B-B14F-4D97-AF65-F5344CB8AC3E}">
        <p14:creationId xmlns:p14="http://schemas.microsoft.com/office/powerpoint/2010/main" val="112000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wipe(left)">
                                      <p:cBhvr>
                                        <p:cTn id="27" dur="500"/>
                                        <p:tgtEl>
                                          <p:spTgt spid="2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xEl>
                                              <p:pRg st="1" end="1"/>
                                            </p:txEl>
                                          </p:spTgt>
                                        </p:tgtEl>
                                        <p:attrNameLst>
                                          <p:attrName>style.visibility</p:attrName>
                                        </p:attrNameLst>
                                      </p:cBhvr>
                                      <p:to>
                                        <p:strVal val="visible"/>
                                      </p:to>
                                    </p:set>
                                    <p:animEffect transition="in" filter="wipe(left)">
                                      <p:cBhvr>
                                        <p:cTn id="32" dur="500"/>
                                        <p:tgtEl>
                                          <p:spTgt spid="2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wipe(left)">
                                      <p:cBhvr>
                                        <p:cTn id="37" dur="500"/>
                                        <p:tgtEl>
                                          <p:spTgt spid="2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xEl>
                                              <p:pRg st="0" end="0"/>
                                            </p:txEl>
                                          </p:spTgt>
                                        </p:tgtEl>
                                        <p:attrNameLst>
                                          <p:attrName>style.visibility</p:attrName>
                                        </p:attrNameLst>
                                      </p:cBhvr>
                                      <p:to>
                                        <p:strVal val="visible"/>
                                      </p:to>
                                    </p:set>
                                    <p:animEffect transition="in" filter="wipe(left)">
                                      <p:cBhvr>
                                        <p:cTn id="42" dur="500"/>
                                        <p:tgtEl>
                                          <p:spTgt spid="2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20" grpId="0" build="p" autoUpdateAnimBg="0"/>
      <p:bldP spid="21" grpId="0" build="p" autoUpdateAnimBg="0"/>
      <p:bldP spid="22" grpId="0" autoUpdateAnimBg="0"/>
      <p:bldP spid="2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91344" y="2420888"/>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五、泡利不相容原理   </a:t>
            </a:r>
          </a:p>
        </p:txBody>
      </p:sp>
      <p:sp>
        <p:nvSpPr>
          <p:cNvPr id="3" name="Text Box 3"/>
          <p:cNvSpPr txBox="1">
            <a:spLocks noChangeArrowheads="1"/>
          </p:cNvSpPr>
          <p:nvPr/>
        </p:nvSpPr>
        <p:spPr bwMode="auto">
          <a:xfrm>
            <a:off x="1565300" y="768350"/>
            <a:ext cx="1981200" cy="1577975"/>
          </a:xfrm>
          <a:prstGeom prst="rect">
            <a:avLst/>
          </a:prstGeom>
          <a:noFill/>
          <a:ln w="25400" algn="ctr">
            <a:solidFill>
              <a:srgbClr val="00FF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zh-CN" altLang="en-US"/>
              <a:t>多电子原子中，决定电子所处状态的两条准则</a:t>
            </a:r>
          </a:p>
        </p:txBody>
      </p:sp>
      <p:sp>
        <p:nvSpPr>
          <p:cNvPr id="4" name="Text Box 4"/>
          <p:cNvSpPr txBox="1">
            <a:spLocks noChangeArrowheads="1"/>
          </p:cNvSpPr>
          <p:nvPr/>
        </p:nvSpPr>
        <p:spPr bwMode="auto">
          <a:xfrm>
            <a:off x="3927500" y="1758950"/>
            <a:ext cx="1524000" cy="482600"/>
          </a:xfrm>
          <a:prstGeom prst="rect">
            <a:avLst/>
          </a:prstGeom>
          <a:noFill/>
          <a:ln w="25400" algn="ctr">
            <a:solidFill>
              <a:srgbClr val="00FF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zh-CN" altLang="en-US"/>
              <a:t>泡利原理</a:t>
            </a:r>
          </a:p>
        </p:txBody>
      </p:sp>
      <p:sp>
        <p:nvSpPr>
          <p:cNvPr id="5" name="Text Box 5"/>
          <p:cNvSpPr txBox="1">
            <a:spLocks noChangeArrowheads="1"/>
          </p:cNvSpPr>
          <p:nvPr/>
        </p:nvSpPr>
        <p:spPr bwMode="auto">
          <a:xfrm>
            <a:off x="3927500" y="819150"/>
            <a:ext cx="2057400" cy="482600"/>
          </a:xfrm>
          <a:prstGeom prst="rect">
            <a:avLst/>
          </a:prstGeom>
          <a:noFill/>
          <a:ln w="25400" algn="ctr">
            <a:solidFill>
              <a:srgbClr val="00FF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zh-CN" altLang="en-US"/>
              <a:t>能量最低原理</a:t>
            </a:r>
          </a:p>
        </p:txBody>
      </p:sp>
      <p:sp>
        <p:nvSpPr>
          <p:cNvPr id="6" name="Text Box 6"/>
          <p:cNvSpPr txBox="1">
            <a:spLocks noChangeArrowheads="1"/>
          </p:cNvSpPr>
          <p:nvPr/>
        </p:nvSpPr>
        <p:spPr bwMode="auto">
          <a:xfrm>
            <a:off x="6442100" y="819150"/>
            <a:ext cx="2438400" cy="482600"/>
          </a:xfrm>
          <a:prstGeom prst="rect">
            <a:avLst/>
          </a:prstGeom>
          <a:noFill/>
          <a:ln w="25400" algn="ctr">
            <a:solidFill>
              <a:srgbClr val="00FF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zh-CN" altLang="en-US"/>
              <a:t>决定壳层的次序</a:t>
            </a:r>
          </a:p>
        </p:txBody>
      </p:sp>
      <p:sp>
        <p:nvSpPr>
          <p:cNvPr id="7" name="Text Box 7"/>
          <p:cNvSpPr txBox="1">
            <a:spLocks noChangeArrowheads="1"/>
          </p:cNvSpPr>
          <p:nvPr/>
        </p:nvSpPr>
        <p:spPr bwMode="auto">
          <a:xfrm>
            <a:off x="6061100" y="1733550"/>
            <a:ext cx="3276600" cy="482600"/>
          </a:xfrm>
          <a:prstGeom prst="rect">
            <a:avLst/>
          </a:prstGeom>
          <a:noFill/>
          <a:ln w="25400" algn="ctr">
            <a:solidFill>
              <a:srgbClr val="00FF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zh-CN" altLang="en-US"/>
              <a:t>决定壳层中电子的数目</a:t>
            </a:r>
          </a:p>
        </p:txBody>
      </p:sp>
      <p:sp>
        <p:nvSpPr>
          <p:cNvPr id="8" name="Text Box 8"/>
          <p:cNvSpPr txBox="1">
            <a:spLocks noChangeArrowheads="1"/>
          </p:cNvSpPr>
          <p:nvPr/>
        </p:nvSpPr>
        <p:spPr bwMode="auto">
          <a:xfrm>
            <a:off x="14126" y="2996952"/>
            <a:ext cx="118813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ct val="50000"/>
              </a:spcBef>
            </a:pPr>
            <a:r>
              <a:rPr lang="zh-CN" altLang="en-US" dirty="0">
                <a:solidFill>
                  <a:srgbClr val="0000FF"/>
                </a:solidFill>
              </a:rPr>
              <a:t>       原子系统中，不可能有两个或两个以上的电子具有相同的状态； 即不可能存在具有相同的四个量子数的两个电子。</a:t>
            </a:r>
          </a:p>
        </p:txBody>
      </p:sp>
      <p:sp>
        <p:nvSpPr>
          <p:cNvPr id="9" name="Rectangle 9"/>
          <p:cNvSpPr>
            <a:spLocks noChangeArrowheads="1"/>
          </p:cNvSpPr>
          <p:nvPr/>
        </p:nvSpPr>
        <p:spPr bwMode="auto">
          <a:xfrm>
            <a:off x="1946300" y="4098925"/>
            <a:ext cx="62484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i="1" dirty="0">
                <a:solidFill>
                  <a:schemeClr val="tx2"/>
                </a:solidFill>
              </a:rPr>
              <a:t> </a:t>
            </a:r>
            <a:r>
              <a:rPr lang="en-US" altLang="zh-CN" i="1" dirty="0">
                <a:solidFill>
                  <a:schemeClr val="tx2"/>
                </a:solidFill>
              </a:rPr>
              <a:t>n</a:t>
            </a:r>
            <a:r>
              <a:rPr lang="en-US" altLang="zh-CN" dirty="0">
                <a:solidFill>
                  <a:schemeClr val="tx2"/>
                </a:solidFill>
              </a:rPr>
              <a:t>, </a:t>
            </a:r>
            <a:r>
              <a:rPr lang="en-US" altLang="zh-CN" i="1" dirty="0">
                <a:solidFill>
                  <a:schemeClr val="tx2"/>
                </a:solidFill>
              </a:rPr>
              <a:t>l</a:t>
            </a:r>
            <a:r>
              <a:rPr lang="en-US" altLang="zh-CN" dirty="0">
                <a:solidFill>
                  <a:schemeClr val="tx2"/>
                </a:solidFill>
              </a:rPr>
              <a:t>, </a:t>
            </a:r>
            <a:r>
              <a:rPr lang="en-US" altLang="zh-CN" i="1" dirty="0">
                <a:solidFill>
                  <a:schemeClr val="tx2"/>
                </a:solidFill>
              </a:rPr>
              <a:t>m</a:t>
            </a:r>
            <a:r>
              <a:rPr lang="en-US" altLang="zh-CN" i="1" baseline="-25000" dirty="0">
                <a:solidFill>
                  <a:schemeClr val="tx2"/>
                </a:solidFill>
              </a:rPr>
              <a:t>l </a:t>
            </a:r>
            <a:r>
              <a:rPr lang="zh-CN" altLang="en-US" dirty="0">
                <a:solidFill>
                  <a:schemeClr val="tx2"/>
                </a:solidFill>
              </a:rPr>
              <a:t>相同，但 </a:t>
            </a:r>
            <a:r>
              <a:rPr lang="en-US" altLang="zh-CN" i="1" dirty="0" err="1">
                <a:solidFill>
                  <a:schemeClr val="tx2"/>
                </a:solidFill>
              </a:rPr>
              <a:t>m</a:t>
            </a:r>
            <a:r>
              <a:rPr lang="en-US" altLang="zh-CN" i="1" baseline="-25000" dirty="0" err="1">
                <a:solidFill>
                  <a:schemeClr val="tx2"/>
                </a:solidFill>
              </a:rPr>
              <a:t>s</a:t>
            </a:r>
            <a:r>
              <a:rPr lang="en-US" altLang="zh-CN" i="1" baseline="-25000" dirty="0">
                <a:solidFill>
                  <a:schemeClr val="tx2"/>
                </a:solidFill>
              </a:rPr>
              <a:t> </a:t>
            </a:r>
            <a:r>
              <a:rPr lang="zh-CN" altLang="en-US" dirty="0">
                <a:solidFill>
                  <a:schemeClr val="tx2"/>
                </a:solidFill>
              </a:rPr>
              <a:t>不同的可能状态有2 个。</a:t>
            </a:r>
          </a:p>
        </p:txBody>
      </p:sp>
      <p:sp>
        <p:nvSpPr>
          <p:cNvPr id="10" name="Rectangle 10"/>
          <p:cNvSpPr>
            <a:spLocks noChangeArrowheads="1"/>
          </p:cNvSpPr>
          <p:nvPr/>
        </p:nvSpPr>
        <p:spPr bwMode="auto">
          <a:xfrm>
            <a:off x="1991544" y="4725144"/>
            <a:ext cx="73850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i="1" dirty="0">
                <a:solidFill>
                  <a:schemeClr val="tx2"/>
                </a:solidFill>
              </a:rPr>
              <a:t>n</a:t>
            </a:r>
            <a:r>
              <a:rPr lang="en-US" altLang="zh-CN" dirty="0">
                <a:solidFill>
                  <a:schemeClr val="tx2"/>
                </a:solidFill>
              </a:rPr>
              <a:t>, </a:t>
            </a:r>
            <a:r>
              <a:rPr lang="en-US" altLang="zh-CN" i="1" dirty="0">
                <a:solidFill>
                  <a:schemeClr val="tx2"/>
                </a:solidFill>
              </a:rPr>
              <a:t>l </a:t>
            </a:r>
            <a:r>
              <a:rPr lang="zh-CN" altLang="en-US" dirty="0">
                <a:solidFill>
                  <a:schemeClr val="tx2"/>
                </a:solidFill>
              </a:rPr>
              <a:t>相同，但</a:t>
            </a:r>
            <a:r>
              <a:rPr lang="en-US" altLang="zh-CN" i="1" dirty="0">
                <a:solidFill>
                  <a:schemeClr val="tx2"/>
                </a:solidFill>
              </a:rPr>
              <a:t>m</a:t>
            </a:r>
            <a:r>
              <a:rPr lang="en-US" altLang="zh-CN" i="1" baseline="-25000" dirty="0">
                <a:solidFill>
                  <a:schemeClr val="tx2"/>
                </a:solidFill>
              </a:rPr>
              <a:t>l </a:t>
            </a:r>
            <a:r>
              <a:rPr lang="en-US" altLang="zh-CN" dirty="0">
                <a:solidFill>
                  <a:schemeClr val="tx2"/>
                </a:solidFill>
              </a:rPr>
              <a:t>, </a:t>
            </a:r>
            <a:r>
              <a:rPr lang="en-US" altLang="zh-CN" i="1" dirty="0" err="1">
                <a:solidFill>
                  <a:schemeClr val="tx2"/>
                </a:solidFill>
              </a:rPr>
              <a:t>m</a:t>
            </a:r>
            <a:r>
              <a:rPr lang="en-US" altLang="zh-CN" i="1" baseline="-25000" dirty="0" err="1">
                <a:solidFill>
                  <a:schemeClr val="tx2"/>
                </a:solidFill>
              </a:rPr>
              <a:t>s</a:t>
            </a:r>
            <a:r>
              <a:rPr lang="zh-CN" altLang="en-US" dirty="0">
                <a:solidFill>
                  <a:schemeClr val="tx2"/>
                </a:solidFill>
              </a:rPr>
              <a:t>不同的可能状态有2 ( 2</a:t>
            </a:r>
            <a:r>
              <a:rPr lang="en-US" altLang="zh-CN" i="1" dirty="0">
                <a:solidFill>
                  <a:schemeClr val="tx2"/>
                </a:solidFill>
              </a:rPr>
              <a:t>l </a:t>
            </a:r>
            <a:r>
              <a:rPr lang="en-US" altLang="zh-CN" dirty="0">
                <a:solidFill>
                  <a:schemeClr val="tx2"/>
                </a:solidFill>
              </a:rPr>
              <a:t>+ 1 ) </a:t>
            </a:r>
            <a:r>
              <a:rPr lang="zh-CN" altLang="en-US" dirty="0">
                <a:solidFill>
                  <a:schemeClr val="tx2"/>
                </a:solidFill>
              </a:rPr>
              <a:t>个。</a:t>
            </a:r>
          </a:p>
        </p:txBody>
      </p:sp>
      <p:sp>
        <p:nvSpPr>
          <p:cNvPr id="11" name="Rectangle 11"/>
          <p:cNvSpPr>
            <a:spLocks noChangeArrowheads="1"/>
          </p:cNvSpPr>
          <p:nvPr/>
        </p:nvSpPr>
        <p:spPr bwMode="auto">
          <a:xfrm>
            <a:off x="2063552" y="5301208"/>
            <a:ext cx="62150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i="1" dirty="0">
                <a:solidFill>
                  <a:schemeClr val="tx2"/>
                </a:solidFill>
              </a:rPr>
              <a:t>n </a:t>
            </a:r>
            <a:r>
              <a:rPr lang="zh-CN" altLang="en-US" dirty="0">
                <a:solidFill>
                  <a:schemeClr val="tx2"/>
                </a:solidFill>
              </a:rPr>
              <a:t>相同，但</a:t>
            </a:r>
            <a:r>
              <a:rPr lang="en-US" altLang="zh-CN" i="1" dirty="0">
                <a:solidFill>
                  <a:schemeClr val="tx2"/>
                </a:solidFill>
              </a:rPr>
              <a:t>l</a:t>
            </a:r>
            <a:r>
              <a:rPr lang="en-US" altLang="zh-CN" dirty="0">
                <a:solidFill>
                  <a:schemeClr val="tx2"/>
                </a:solidFill>
              </a:rPr>
              <a:t>, </a:t>
            </a:r>
            <a:r>
              <a:rPr lang="en-US" altLang="zh-CN" i="1" dirty="0">
                <a:solidFill>
                  <a:schemeClr val="tx2"/>
                </a:solidFill>
              </a:rPr>
              <a:t>m</a:t>
            </a:r>
            <a:r>
              <a:rPr lang="en-US" altLang="zh-CN" i="1" baseline="-25000" dirty="0">
                <a:solidFill>
                  <a:schemeClr val="tx2"/>
                </a:solidFill>
              </a:rPr>
              <a:t>l </a:t>
            </a:r>
            <a:r>
              <a:rPr lang="en-US" altLang="zh-CN" dirty="0">
                <a:solidFill>
                  <a:schemeClr val="tx2"/>
                </a:solidFill>
              </a:rPr>
              <a:t>, </a:t>
            </a:r>
            <a:r>
              <a:rPr lang="en-US" altLang="zh-CN" i="1" dirty="0" err="1">
                <a:solidFill>
                  <a:schemeClr val="tx2"/>
                </a:solidFill>
              </a:rPr>
              <a:t>m</a:t>
            </a:r>
            <a:r>
              <a:rPr lang="en-US" altLang="zh-CN" i="1" baseline="-25000" dirty="0" err="1">
                <a:solidFill>
                  <a:schemeClr val="tx2"/>
                </a:solidFill>
              </a:rPr>
              <a:t>s</a:t>
            </a:r>
            <a:r>
              <a:rPr lang="zh-CN" altLang="en-US" dirty="0">
                <a:solidFill>
                  <a:schemeClr val="tx2"/>
                </a:solidFill>
              </a:rPr>
              <a:t>不同的可能状态有2</a:t>
            </a:r>
            <a:r>
              <a:rPr lang="en-US" altLang="zh-CN" i="1" dirty="0">
                <a:solidFill>
                  <a:schemeClr val="tx2"/>
                </a:solidFill>
              </a:rPr>
              <a:t>n</a:t>
            </a:r>
            <a:r>
              <a:rPr lang="en-US" altLang="zh-CN" baseline="30000" dirty="0">
                <a:solidFill>
                  <a:schemeClr val="tx2"/>
                </a:solidFill>
              </a:rPr>
              <a:t>2</a:t>
            </a:r>
            <a:r>
              <a:rPr lang="zh-CN" altLang="en-US" dirty="0">
                <a:solidFill>
                  <a:schemeClr val="tx2"/>
                </a:solidFill>
              </a:rPr>
              <a:t>个。</a:t>
            </a:r>
          </a:p>
        </p:txBody>
      </p:sp>
      <p:sp>
        <p:nvSpPr>
          <p:cNvPr id="12" name="Rectangle 12"/>
          <p:cNvSpPr>
            <a:spLocks noChangeArrowheads="1"/>
          </p:cNvSpPr>
          <p:nvPr/>
        </p:nvSpPr>
        <p:spPr bwMode="auto">
          <a:xfrm>
            <a:off x="2351584" y="6165304"/>
            <a:ext cx="264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a:t>壳层电子的数目：</a:t>
            </a:r>
          </a:p>
        </p:txBody>
      </p:sp>
      <p:grpSp>
        <p:nvGrpSpPr>
          <p:cNvPr id="13" name="Group 19"/>
          <p:cNvGrpSpPr>
            <a:grpSpLocks/>
          </p:cNvGrpSpPr>
          <p:nvPr/>
        </p:nvGrpSpPr>
        <p:grpSpPr bwMode="auto">
          <a:xfrm>
            <a:off x="4943872" y="5875625"/>
            <a:ext cx="3816424" cy="980728"/>
            <a:chOff x="2200" y="3385"/>
            <a:chExt cx="2676" cy="705"/>
          </a:xfrm>
        </p:grpSpPr>
        <p:grpSp>
          <p:nvGrpSpPr>
            <p:cNvPr id="14" name="Group 32"/>
            <p:cNvGrpSpPr>
              <a:grpSpLocks/>
            </p:cNvGrpSpPr>
            <p:nvPr/>
          </p:nvGrpSpPr>
          <p:grpSpPr bwMode="auto">
            <a:xfrm>
              <a:off x="2200" y="3385"/>
              <a:ext cx="2676" cy="680"/>
              <a:chOff x="1450" y="7"/>
              <a:chExt cx="3039" cy="401"/>
            </a:xfrm>
          </p:grpSpPr>
          <p:sp>
            <p:nvSpPr>
              <p:cNvPr id="16"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8"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9"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15" name="Object 13"/>
            <p:cNvGraphicFramePr>
              <a:graphicFrameLocks noChangeAspect="1"/>
            </p:cNvGraphicFramePr>
            <p:nvPr/>
          </p:nvGraphicFramePr>
          <p:xfrm>
            <a:off x="2245" y="3385"/>
            <a:ext cx="2609" cy="705"/>
          </p:xfrm>
          <a:graphic>
            <a:graphicData uri="http://schemas.openxmlformats.org/presentationml/2006/ole">
              <mc:AlternateContent xmlns:mc="http://schemas.openxmlformats.org/markup-compatibility/2006">
                <mc:Choice xmlns:v="urn:schemas-microsoft-com:vml" Requires="v">
                  <p:oleObj spid="_x0000_s73735" name="Equation" r:id="rId3" imgW="1473120" imgH="431640" progId="Equation.3">
                    <p:embed/>
                  </p:oleObj>
                </mc:Choice>
                <mc:Fallback>
                  <p:oleObj name="Equation" r:id="rId3" imgW="147312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 y="3385"/>
                          <a:ext cx="2609" cy="70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59664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wipe(left)">
                                      <p:cBhvr>
                                        <p:cTn id="42" dur="500"/>
                                        <p:tgtEl>
                                          <p:spTgt spid="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animEffect transition="in" filter="wipe(left)">
                                      <p:cBhvr>
                                        <p:cTn id="47" dur="500"/>
                                        <p:tgtEl>
                                          <p:spTgt spid="1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left)">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nimBg="1" autoUpdateAnimBg="0"/>
      <p:bldP spid="4" grpId="0" animBg="1" autoUpdateAnimBg="0"/>
      <p:bldP spid="5" grpId="0" animBg="1" autoUpdateAnimBg="0"/>
      <p:bldP spid="6" grpId="0" animBg="1" autoUpdateAnimBg="0"/>
      <p:bldP spid="7" grpId="0" animBg="1" autoUpdateAnimBg="0"/>
      <p:bldP spid="8" grpId="0" autoUpdateAnimBg="0"/>
      <p:bldP spid="9" grpId="0" build="p" autoUpdateAnimBg="0"/>
      <p:bldP spid="10" grpId="0" build="p" autoUpdateAnimBg="0"/>
      <p:bldP spid="11" grpId="0" build="p" autoUpdateAnimBg="0"/>
      <p:bldP spid="12"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1344" y="764704"/>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dirty="0">
                <a:solidFill>
                  <a:srgbClr val="0000FF"/>
                </a:solidFill>
              </a:rPr>
              <a:t>[例] </a:t>
            </a:r>
            <a:r>
              <a:rPr lang="en-US" altLang="zh-CN" dirty="0">
                <a:solidFill>
                  <a:srgbClr val="0000FF"/>
                </a:solidFill>
              </a:rPr>
              <a:t>n = 2 </a:t>
            </a:r>
            <a:r>
              <a:rPr lang="zh-CN" altLang="en-US" dirty="0">
                <a:solidFill>
                  <a:srgbClr val="0000FF"/>
                </a:solidFill>
              </a:rPr>
              <a:t>的电子壳层分布。</a:t>
            </a:r>
          </a:p>
        </p:txBody>
      </p:sp>
      <p:graphicFrame>
        <p:nvGraphicFramePr>
          <p:cNvPr id="3" name="Group 3"/>
          <p:cNvGraphicFramePr>
            <a:graphicFrameLocks noGrp="1"/>
          </p:cNvGraphicFramePr>
          <p:nvPr>
            <p:extLst>
              <p:ext uri="{D42A27DB-BD31-4B8C-83A1-F6EECF244321}">
                <p14:modId xmlns:p14="http://schemas.microsoft.com/office/powerpoint/2010/main" val="234387254"/>
              </p:ext>
            </p:extLst>
          </p:nvPr>
        </p:nvGraphicFramePr>
        <p:xfrm>
          <a:off x="1991544" y="1556792"/>
          <a:ext cx="7543800" cy="1833563"/>
        </p:xfrm>
        <a:graphic>
          <a:graphicData uri="http://schemas.openxmlformats.org/drawingml/2006/table">
            <a:tbl>
              <a:tblPr/>
              <a:tblGrid>
                <a:gridCol w="1438275"/>
                <a:gridCol w="773113"/>
                <a:gridCol w="752475"/>
                <a:gridCol w="796925"/>
                <a:gridCol w="817562"/>
                <a:gridCol w="730250"/>
                <a:gridCol w="708025"/>
                <a:gridCol w="730250"/>
                <a:gridCol w="796925"/>
              </a:tblGrid>
              <a:tr h="32861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8">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254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gridSpan="6">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238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4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gridSpan="2">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r>
              <a:tr h="4619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4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grpSp>
        <p:nvGrpSpPr>
          <p:cNvPr id="4" name="Group 38"/>
          <p:cNvGrpSpPr>
            <a:grpSpLocks/>
          </p:cNvGrpSpPr>
          <p:nvPr/>
        </p:nvGrpSpPr>
        <p:grpSpPr bwMode="auto">
          <a:xfrm rot="10800000">
            <a:off x="7680176" y="4716016"/>
            <a:ext cx="2292350" cy="2032000"/>
            <a:chOff x="3072" y="2688"/>
            <a:chExt cx="1056" cy="741"/>
          </a:xfrm>
        </p:grpSpPr>
        <p:sp>
          <p:nvSpPr>
            <p:cNvPr id="5" name="Oval 39"/>
            <p:cNvSpPr>
              <a:spLocks noChangeArrowheads="1"/>
            </p:cNvSpPr>
            <p:nvPr/>
          </p:nvSpPr>
          <p:spPr bwMode="auto">
            <a:xfrm rot="19800000">
              <a:off x="3072" y="3168"/>
              <a:ext cx="1056" cy="261"/>
            </a:xfrm>
            <a:prstGeom prst="ellipse">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40"/>
            <p:cNvSpPr>
              <a:spLocks noChangeShapeType="1"/>
            </p:cNvSpPr>
            <p:nvPr/>
          </p:nvSpPr>
          <p:spPr bwMode="auto">
            <a:xfrm flipH="1" flipV="1">
              <a:off x="3264" y="2688"/>
              <a:ext cx="336" cy="576"/>
            </a:xfrm>
            <a:prstGeom prst="line">
              <a:avLst/>
            </a:prstGeom>
            <a:noFill/>
            <a:ln w="50800" cap="sq">
              <a:solidFill>
                <a:srgbClr val="00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Group 41"/>
          <p:cNvGrpSpPr>
            <a:grpSpLocks/>
          </p:cNvGrpSpPr>
          <p:nvPr/>
        </p:nvGrpSpPr>
        <p:grpSpPr bwMode="auto">
          <a:xfrm>
            <a:off x="7680176" y="3573016"/>
            <a:ext cx="2292350" cy="2032000"/>
            <a:chOff x="1488" y="3264"/>
            <a:chExt cx="1056" cy="741"/>
          </a:xfrm>
        </p:grpSpPr>
        <p:sp>
          <p:nvSpPr>
            <p:cNvPr id="8" name="Oval 42"/>
            <p:cNvSpPr>
              <a:spLocks noChangeArrowheads="1"/>
            </p:cNvSpPr>
            <p:nvPr/>
          </p:nvSpPr>
          <p:spPr bwMode="auto">
            <a:xfrm rot="22689950">
              <a:off x="1488" y="3744"/>
              <a:ext cx="1056" cy="261"/>
            </a:xfrm>
            <a:prstGeom prst="ellipse">
              <a:avLst/>
            </a:prstGeom>
            <a:noFill/>
            <a:ln w="25400">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43"/>
            <p:cNvSpPr>
              <a:spLocks noChangeShapeType="1"/>
            </p:cNvSpPr>
            <p:nvPr/>
          </p:nvSpPr>
          <p:spPr bwMode="auto">
            <a:xfrm flipV="1">
              <a:off x="2016" y="3264"/>
              <a:ext cx="288" cy="576"/>
            </a:xfrm>
            <a:prstGeom prst="line">
              <a:avLst/>
            </a:prstGeom>
            <a:noFill/>
            <a:ln w="50800" cap="sq">
              <a:solidFill>
                <a:srgbClr val="80008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 name="Group 44"/>
          <p:cNvGrpSpPr>
            <a:grpSpLocks/>
          </p:cNvGrpSpPr>
          <p:nvPr/>
        </p:nvGrpSpPr>
        <p:grpSpPr bwMode="auto">
          <a:xfrm rot="5400000">
            <a:off x="8111976" y="4081016"/>
            <a:ext cx="2667000" cy="2108200"/>
            <a:chOff x="4416" y="2832"/>
            <a:chExt cx="1056" cy="789"/>
          </a:xfrm>
        </p:grpSpPr>
        <p:sp>
          <p:nvSpPr>
            <p:cNvPr id="11" name="Oval 45"/>
            <p:cNvSpPr>
              <a:spLocks noChangeArrowheads="1"/>
            </p:cNvSpPr>
            <p:nvPr/>
          </p:nvSpPr>
          <p:spPr bwMode="auto">
            <a:xfrm>
              <a:off x="4416" y="3360"/>
              <a:ext cx="1056" cy="261"/>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hangingPunct="0"/>
              <a:endParaRPr kumimoji="0" lang="zh-CN" altLang="en-US">
                <a:solidFill>
                  <a:srgbClr val="3333FF"/>
                </a:solidFill>
                <a:ea typeface="宋体" panose="02010600030101010101" pitchFamily="2" charset="-122"/>
              </a:endParaRPr>
            </a:p>
          </p:txBody>
        </p:sp>
        <p:sp>
          <p:nvSpPr>
            <p:cNvPr id="12" name="Line 46"/>
            <p:cNvSpPr>
              <a:spLocks noChangeShapeType="1"/>
            </p:cNvSpPr>
            <p:nvPr/>
          </p:nvSpPr>
          <p:spPr bwMode="auto">
            <a:xfrm flipV="1">
              <a:off x="4944" y="2832"/>
              <a:ext cx="0" cy="624"/>
            </a:xfrm>
            <a:prstGeom prst="line">
              <a:avLst/>
            </a:prstGeom>
            <a:noFill/>
            <a:ln w="508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 name="Oval 47"/>
          <p:cNvSpPr>
            <a:spLocks noChangeArrowheads="1"/>
          </p:cNvSpPr>
          <p:nvPr/>
        </p:nvSpPr>
        <p:spPr bwMode="auto">
          <a:xfrm rot="5400000">
            <a:off x="2164110" y="4811241"/>
            <a:ext cx="2436813" cy="538163"/>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hangingPunct="0"/>
            <a:endParaRPr kumimoji="0" lang="zh-CN" altLang="en-US">
              <a:solidFill>
                <a:srgbClr val="3333FF"/>
              </a:solidFill>
              <a:ea typeface="宋体" panose="02010600030101010101" pitchFamily="2" charset="-122"/>
            </a:endParaRPr>
          </a:p>
        </p:txBody>
      </p:sp>
      <p:grpSp>
        <p:nvGrpSpPr>
          <p:cNvPr id="14" name="Group 48"/>
          <p:cNvGrpSpPr>
            <a:grpSpLocks/>
          </p:cNvGrpSpPr>
          <p:nvPr/>
        </p:nvGrpSpPr>
        <p:grpSpPr bwMode="auto">
          <a:xfrm>
            <a:off x="3113435" y="4317529"/>
            <a:ext cx="533400" cy="1600200"/>
            <a:chOff x="864" y="2495"/>
            <a:chExt cx="336" cy="1008"/>
          </a:xfrm>
        </p:grpSpPr>
        <p:sp>
          <p:nvSpPr>
            <p:cNvPr id="15" name="Oval 49"/>
            <p:cNvSpPr>
              <a:spLocks noChangeArrowheads="1"/>
            </p:cNvSpPr>
            <p:nvPr/>
          </p:nvSpPr>
          <p:spPr bwMode="auto">
            <a:xfrm>
              <a:off x="864" y="2495"/>
              <a:ext cx="70" cy="101"/>
            </a:xfrm>
            <a:prstGeom prst="ellipse">
              <a:avLst/>
            </a:prstGeom>
            <a:solidFill>
              <a:srgbClr val="FFFF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50"/>
            <p:cNvSpPr>
              <a:spLocks noChangeArrowheads="1"/>
            </p:cNvSpPr>
            <p:nvPr/>
          </p:nvSpPr>
          <p:spPr bwMode="auto">
            <a:xfrm>
              <a:off x="1130" y="3402"/>
              <a:ext cx="70" cy="101"/>
            </a:xfrm>
            <a:prstGeom prst="ellipse">
              <a:avLst/>
            </a:prstGeom>
            <a:solidFill>
              <a:srgbClr val="00FF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51"/>
          <p:cNvGrpSpPr>
            <a:grpSpLocks/>
          </p:cNvGrpSpPr>
          <p:nvPr/>
        </p:nvGrpSpPr>
        <p:grpSpPr bwMode="auto">
          <a:xfrm>
            <a:off x="8442176" y="4106416"/>
            <a:ext cx="554038" cy="2166938"/>
            <a:chOff x="1392" y="2400"/>
            <a:chExt cx="336" cy="1200"/>
          </a:xfrm>
        </p:grpSpPr>
        <p:sp>
          <p:nvSpPr>
            <p:cNvPr id="18" name="Oval 52"/>
            <p:cNvSpPr>
              <a:spLocks noChangeArrowheads="1"/>
            </p:cNvSpPr>
            <p:nvPr/>
          </p:nvSpPr>
          <p:spPr bwMode="auto">
            <a:xfrm>
              <a:off x="1392" y="2400"/>
              <a:ext cx="96" cy="96"/>
            </a:xfrm>
            <a:prstGeom prst="ellipse">
              <a:avLst/>
            </a:prstGeom>
            <a:solidFill>
              <a:srgbClr val="FFFF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53"/>
            <p:cNvSpPr>
              <a:spLocks noChangeArrowheads="1"/>
            </p:cNvSpPr>
            <p:nvPr/>
          </p:nvSpPr>
          <p:spPr bwMode="auto">
            <a:xfrm>
              <a:off x="1632" y="3504"/>
              <a:ext cx="96" cy="96"/>
            </a:xfrm>
            <a:prstGeom prst="ellipse">
              <a:avLst/>
            </a:prstGeom>
            <a:solidFill>
              <a:srgbClr val="00FF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 name="Group 54"/>
          <p:cNvGrpSpPr>
            <a:grpSpLocks/>
          </p:cNvGrpSpPr>
          <p:nvPr/>
        </p:nvGrpSpPr>
        <p:grpSpPr bwMode="auto">
          <a:xfrm>
            <a:off x="8365976" y="4309616"/>
            <a:ext cx="1301750" cy="1392238"/>
            <a:chOff x="3552" y="2496"/>
            <a:chExt cx="820" cy="877"/>
          </a:xfrm>
        </p:grpSpPr>
        <p:sp>
          <p:nvSpPr>
            <p:cNvPr id="21" name="Oval 55"/>
            <p:cNvSpPr>
              <a:spLocks noChangeArrowheads="1"/>
            </p:cNvSpPr>
            <p:nvPr/>
          </p:nvSpPr>
          <p:spPr bwMode="auto">
            <a:xfrm>
              <a:off x="4272" y="2496"/>
              <a:ext cx="100" cy="109"/>
            </a:xfrm>
            <a:prstGeom prst="ellipse">
              <a:avLst/>
            </a:prstGeom>
            <a:solidFill>
              <a:srgbClr val="FFFF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56"/>
            <p:cNvSpPr>
              <a:spLocks noChangeArrowheads="1"/>
            </p:cNvSpPr>
            <p:nvPr/>
          </p:nvSpPr>
          <p:spPr bwMode="auto">
            <a:xfrm>
              <a:off x="3552" y="3264"/>
              <a:ext cx="100" cy="109"/>
            </a:xfrm>
            <a:prstGeom prst="ellipse">
              <a:avLst/>
            </a:prstGeom>
            <a:solidFill>
              <a:srgbClr val="00FF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57"/>
          <p:cNvGrpSpPr>
            <a:grpSpLocks/>
          </p:cNvGrpSpPr>
          <p:nvPr/>
        </p:nvGrpSpPr>
        <p:grpSpPr bwMode="auto">
          <a:xfrm>
            <a:off x="8072289" y="4706491"/>
            <a:ext cx="1817687" cy="1127125"/>
            <a:chOff x="3264" y="2592"/>
            <a:chExt cx="1104" cy="624"/>
          </a:xfrm>
        </p:grpSpPr>
        <p:sp>
          <p:nvSpPr>
            <p:cNvPr id="24" name="Oval 58"/>
            <p:cNvSpPr>
              <a:spLocks noChangeArrowheads="1"/>
            </p:cNvSpPr>
            <p:nvPr/>
          </p:nvSpPr>
          <p:spPr bwMode="auto">
            <a:xfrm>
              <a:off x="3264" y="2592"/>
              <a:ext cx="96" cy="96"/>
            </a:xfrm>
            <a:prstGeom prst="ellipse">
              <a:avLst/>
            </a:prstGeom>
            <a:solidFill>
              <a:srgbClr val="FFFF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59"/>
            <p:cNvSpPr>
              <a:spLocks noChangeArrowheads="1"/>
            </p:cNvSpPr>
            <p:nvPr/>
          </p:nvSpPr>
          <p:spPr bwMode="auto">
            <a:xfrm>
              <a:off x="4272" y="3120"/>
              <a:ext cx="96" cy="96"/>
            </a:xfrm>
            <a:prstGeom prst="ellipse">
              <a:avLst/>
            </a:prstGeom>
            <a:solidFill>
              <a:srgbClr val="00FF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6" name="Object 60"/>
          <p:cNvGraphicFramePr>
            <a:graphicFrameLocks noChangeAspect="1"/>
          </p:cNvGraphicFramePr>
          <p:nvPr>
            <p:extLst>
              <p:ext uri="{D42A27DB-BD31-4B8C-83A1-F6EECF244321}">
                <p14:modId xmlns:p14="http://schemas.microsoft.com/office/powerpoint/2010/main" val="2039081060"/>
              </p:ext>
            </p:extLst>
          </p:nvPr>
        </p:nvGraphicFramePr>
        <p:xfrm>
          <a:off x="4511824" y="836712"/>
          <a:ext cx="2803525" cy="439738"/>
        </p:xfrm>
        <a:graphic>
          <a:graphicData uri="http://schemas.openxmlformats.org/presentationml/2006/ole">
            <mc:AlternateContent xmlns:mc="http://schemas.openxmlformats.org/markup-compatibility/2006">
              <mc:Choice xmlns:v="urn:schemas-microsoft-com:vml" Requires="v">
                <p:oleObj spid="_x0000_s74779" name="Equation" r:id="rId3" imgW="1180800" imgH="215640" progId="Equation.3">
                  <p:embed/>
                </p:oleObj>
              </mc:Choice>
              <mc:Fallback>
                <p:oleObj name="Equation" r:id="rId3" imgW="118080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824" y="836712"/>
                        <a:ext cx="2803525"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61"/>
          <p:cNvGraphicFramePr>
            <a:graphicFrameLocks noChangeAspect="1"/>
          </p:cNvGraphicFramePr>
          <p:nvPr>
            <p:extLst>
              <p:ext uri="{D42A27DB-BD31-4B8C-83A1-F6EECF244321}">
                <p14:modId xmlns:p14="http://schemas.microsoft.com/office/powerpoint/2010/main" val="4000211618"/>
              </p:ext>
            </p:extLst>
          </p:nvPr>
        </p:nvGraphicFramePr>
        <p:xfrm>
          <a:off x="4027835" y="3849216"/>
          <a:ext cx="1524000" cy="855663"/>
        </p:xfrm>
        <a:graphic>
          <a:graphicData uri="http://schemas.openxmlformats.org/presentationml/2006/ole">
            <mc:AlternateContent xmlns:mc="http://schemas.openxmlformats.org/markup-compatibility/2006">
              <mc:Choice xmlns:v="urn:schemas-microsoft-com:vml" Requires="v">
                <p:oleObj spid="_x0000_s74780" name="Equation" r:id="rId5" imgW="609480" imgH="406080" progId="Equation.3">
                  <p:embed/>
                </p:oleObj>
              </mc:Choice>
              <mc:Fallback>
                <p:oleObj name="Equation" r:id="rId5" imgW="609480" imgH="406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7835" y="3849216"/>
                        <a:ext cx="1524000"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62"/>
          <p:cNvGraphicFramePr>
            <a:graphicFrameLocks noChangeAspect="1"/>
          </p:cNvGraphicFramePr>
          <p:nvPr>
            <p:extLst>
              <p:ext uri="{D42A27DB-BD31-4B8C-83A1-F6EECF244321}">
                <p14:modId xmlns:p14="http://schemas.microsoft.com/office/powerpoint/2010/main" val="3700098043"/>
              </p:ext>
            </p:extLst>
          </p:nvPr>
        </p:nvGraphicFramePr>
        <p:xfrm>
          <a:off x="3935760" y="5373216"/>
          <a:ext cx="1778000" cy="855663"/>
        </p:xfrm>
        <a:graphic>
          <a:graphicData uri="http://schemas.openxmlformats.org/presentationml/2006/ole">
            <mc:AlternateContent xmlns:mc="http://schemas.openxmlformats.org/markup-compatibility/2006">
              <mc:Choice xmlns:v="urn:schemas-microsoft-com:vml" Requires="v">
                <p:oleObj spid="_x0000_s74781" name="Equation" r:id="rId7" imgW="711000" imgH="406080" progId="Equation.3">
                  <p:embed/>
                </p:oleObj>
              </mc:Choice>
              <mc:Fallback>
                <p:oleObj name="Equation" r:id="rId7" imgW="711000" imgH="406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5760" y="5373216"/>
                        <a:ext cx="1778000"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63"/>
          <p:cNvGraphicFramePr>
            <a:graphicFrameLocks noChangeAspect="1"/>
          </p:cNvGraphicFramePr>
          <p:nvPr>
            <p:extLst>
              <p:ext uri="{D42A27DB-BD31-4B8C-83A1-F6EECF244321}">
                <p14:modId xmlns:p14="http://schemas.microsoft.com/office/powerpoint/2010/main" val="2205016429"/>
              </p:ext>
            </p:extLst>
          </p:nvPr>
        </p:nvGraphicFramePr>
        <p:xfrm>
          <a:off x="3783360" y="6376516"/>
          <a:ext cx="946150" cy="441325"/>
        </p:xfrm>
        <a:graphic>
          <a:graphicData uri="http://schemas.openxmlformats.org/presentationml/2006/ole">
            <mc:AlternateContent xmlns:mc="http://schemas.openxmlformats.org/markup-compatibility/2006">
              <mc:Choice xmlns:v="urn:schemas-microsoft-com:vml" Requires="v">
                <p:oleObj spid="_x0000_s74782" name="Equation" r:id="rId9" imgW="380880" imgH="177480" progId="Equation.3">
                  <p:embed/>
                </p:oleObj>
              </mc:Choice>
              <mc:Fallback>
                <p:oleObj name="Equation" r:id="rId9" imgW="38088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3360" y="6376516"/>
                        <a:ext cx="94615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64"/>
          <p:cNvGraphicFramePr>
            <a:graphicFrameLocks noChangeAspect="1"/>
          </p:cNvGraphicFramePr>
          <p:nvPr>
            <p:extLst>
              <p:ext uri="{D42A27DB-BD31-4B8C-83A1-F6EECF244321}">
                <p14:modId xmlns:p14="http://schemas.microsoft.com/office/powerpoint/2010/main" val="3218772322"/>
              </p:ext>
            </p:extLst>
          </p:nvPr>
        </p:nvGraphicFramePr>
        <p:xfrm>
          <a:off x="9797901" y="6214616"/>
          <a:ext cx="1419225" cy="536575"/>
        </p:xfrm>
        <a:graphic>
          <a:graphicData uri="http://schemas.openxmlformats.org/presentationml/2006/ole">
            <mc:AlternateContent xmlns:mc="http://schemas.openxmlformats.org/markup-compatibility/2006">
              <mc:Choice xmlns:v="urn:schemas-microsoft-com:vml" Requires="v">
                <p:oleObj spid="_x0000_s74783" name="Equation" r:id="rId11" imgW="571320" imgH="215640" progId="Equation.3">
                  <p:embed/>
                </p:oleObj>
              </mc:Choice>
              <mc:Fallback>
                <p:oleObj name="Equation" r:id="rId11" imgW="57132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97901" y="6214616"/>
                        <a:ext cx="141922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0771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wipe(left)">
                                      <p:cBhvr>
                                        <p:cTn id="67" dur="500"/>
                                        <p:tgtEl>
                                          <p:spTgt spid="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91344" y="116632"/>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三、能量最小原理:</a:t>
            </a:r>
          </a:p>
        </p:txBody>
      </p:sp>
      <p:sp>
        <p:nvSpPr>
          <p:cNvPr id="3" name="Text Box 3"/>
          <p:cNvSpPr txBox="1">
            <a:spLocks noChangeArrowheads="1"/>
          </p:cNvSpPr>
          <p:nvPr/>
        </p:nvSpPr>
        <p:spPr bwMode="auto">
          <a:xfrm>
            <a:off x="-168696" y="764704"/>
            <a:ext cx="9525744"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50000"/>
              </a:spcBef>
            </a:pPr>
            <a:r>
              <a:rPr lang="zh-CN" altLang="en-US" dirty="0">
                <a:solidFill>
                  <a:srgbClr val="0000FF"/>
                </a:solidFill>
              </a:rPr>
              <a:t>       原子系统处于正常状态时，每个电子趋于占有能量最低的能级。</a:t>
            </a:r>
          </a:p>
        </p:txBody>
      </p:sp>
      <p:sp>
        <p:nvSpPr>
          <p:cNvPr id="4" name="Line 4"/>
          <p:cNvSpPr>
            <a:spLocks noChangeShapeType="1"/>
          </p:cNvSpPr>
          <p:nvPr/>
        </p:nvSpPr>
        <p:spPr bwMode="auto">
          <a:xfrm>
            <a:off x="3460304" y="2635014"/>
            <a:ext cx="1588"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5"/>
          <p:cNvSpPr>
            <a:spLocks noChangeShapeType="1"/>
          </p:cNvSpPr>
          <p:nvPr/>
        </p:nvSpPr>
        <p:spPr bwMode="auto">
          <a:xfrm>
            <a:off x="3688904" y="3016014"/>
            <a:ext cx="6858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6"/>
          <p:cNvSpPr>
            <a:spLocks noChangeShapeType="1"/>
          </p:cNvSpPr>
          <p:nvPr/>
        </p:nvSpPr>
        <p:spPr bwMode="auto">
          <a:xfrm flipH="1">
            <a:off x="3688904" y="3244614"/>
            <a:ext cx="762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7"/>
          <p:cNvSpPr>
            <a:spLocks noChangeShapeType="1"/>
          </p:cNvSpPr>
          <p:nvPr/>
        </p:nvSpPr>
        <p:spPr bwMode="auto">
          <a:xfrm>
            <a:off x="3688904" y="3701814"/>
            <a:ext cx="7620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p:nvSpPr>
        <p:spPr bwMode="auto">
          <a:xfrm flipH="1">
            <a:off x="3765104" y="3778014"/>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9"/>
          <p:cNvSpPr>
            <a:spLocks noChangeShapeType="1"/>
          </p:cNvSpPr>
          <p:nvPr/>
        </p:nvSpPr>
        <p:spPr bwMode="auto">
          <a:xfrm flipV="1">
            <a:off x="3688904" y="3854214"/>
            <a:ext cx="1905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0"/>
          <p:cNvSpPr>
            <a:spLocks noChangeShapeType="1"/>
          </p:cNvSpPr>
          <p:nvPr/>
        </p:nvSpPr>
        <p:spPr bwMode="auto">
          <a:xfrm flipH="1">
            <a:off x="4984304" y="3854214"/>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1"/>
          <p:cNvSpPr>
            <a:spLocks noChangeShapeType="1"/>
          </p:cNvSpPr>
          <p:nvPr/>
        </p:nvSpPr>
        <p:spPr bwMode="auto">
          <a:xfrm flipH="1">
            <a:off x="3688904" y="4463814"/>
            <a:ext cx="762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2"/>
          <p:cNvSpPr>
            <a:spLocks noChangeShapeType="1"/>
          </p:cNvSpPr>
          <p:nvPr/>
        </p:nvSpPr>
        <p:spPr bwMode="auto">
          <a:xfrm flipV="1">
            <a:off x="3765104" y="4463814"/>
            <a:ext cx="1828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3"/>
          <p:cNvSpPr>
            <a:spLocks noChangeShapeType="1"/>
          </p:cNvSpPr>
          <p:nvPr/>
        </p:nvSpPr>
        <p:spPr bwMode="auto">
          <a:xfrm flipH="1">
            <a:off x="4908104" y="4540014"/>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4"/>
          <p:cNvSpPr>
            <a:spLocks noChangeShapeType="1"/>
          </p:cNvSpPr>
          <p:nvPr/>
        </p:nvSpPr>
        <p:spPr bwMode="auto">
          <a:xfrm flipH="1">
            <a:off x="3688904" y="5225814"/>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5"/>
          <p:cNvSpPr>
            <a:spLocks noChangeShapeType="1"/>
          </p:cNvSpPr>
          <p:nvPr/>
        </p:nvSpPr>
        <p:spPr bwMode="auto">
          <a:xfrm flipV="1">
            <a:off x="3688904" y="4463814"/>
            <a:ext cx="30480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6"/>
          <p:cNvSpPr>
            <a:spLocks noChangeShapeType="1"/>
          </p:cNvSpPr>
          <p:nvPr/>
        </p:nvSpPr>
        <p:spPr bwMode="auto">
          <a:xfrm flipH="1">
            <a:off x="6127304" y="4463814"/>
            <a:ext cx="914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7"/>
          <p:cNvSpPr>
            <a:spLocks noChangeShapeType="1"/>
          </p:cNvSpPr>
          <p:nvPr/>
        </p:nvSpPr>
        <p:spPr bwMode="auto">
          <a:xfrm flipH="1">
            <a:off x="4908104" y="5225814"/>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8"/>
          <p:cNvSpPr>
            <a:spLocks noChangeShapeType="1"/>
          </p:cNvSpPr>
          <p:nvPr/>
        </p:nvSpPr>
        <p:spPr bwMode="auto">
          <a:xfrm flipH="1">
            <a:off x="3688904" y="5987814"/>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9"/>
          <p:cNvSpPr>
            <a:spLocks noChangeShapeType="1"/>
          </p:cNvSpPr>
          <p:nvPr/>
        </p:nvSpPr>
        <p:spPr bwMode="auto">
          <a:xfrm flipV="1">
            <a:off x="3688904" y="4997214"/>
            <a:ext cx="30480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20"/>
          <p:cNvGrpSpPr>
            <a:grpSpLocks/>
          </p:cNvGrpSpPr>
          <p:nvPr/>
        </p:nvGrpSpPr>
        <p:grpSpPr bwMode="auto">
          <a:xfrm>
            <a:off x="1487488" y="1524000"/>
            <a:ext cx="9852520" cy="5334000"/>
            <a:chOff x="240" y="720"/>
            <a:chExt cx="5280" cy="3360"/>
          </a:xfrm>
        </p:grpSpPr>
        <p:grpSp>
          <p:nvGrpSpPr>
            <p:cNvPr id="21" name="Group 21"/>
            <p:cNvGrpSpPr>
              <a:grpSpLocks/>
            </p:cNvGrpSpPr>
            <p:nvPr/>
          </p:nvGrpSpPr>
          <p:grpSpPr bwMode="auto">
            <a:xfrm>
              <a:off x="240" y="720"/>
              <a:ext cx="5280" cy="3360"/>
              <a:chOff x="192" y="192"/>
              <a:chExt cx="5280" cy="3360"/>
            </a:xfrm>
          </p:grpSpPr>
          <p:grpSp>
            <p:nvGrpSpPr>
              <p:cNvPr id="24" name="Group 22"/>
              <p:cNvGrpSpPr>
                <a:grpSpLocks/>
              </p:cNvGrpSpPr>
              <p:nvPr/>
            </p:nvGrpSpPr>
            <p:grpSpPr bwMode="auto">
              <a:xfrm>
                <a:off x="192" y="192"/>
                <a:ext cx="5280" cy="3360"/>
                <a:chOff x="192" y="192"/>
                <a:chExt cx="5280" cy="3360"/>
              </a:xfrm>
            </p:grpSpPr>
            <p:sp>
              <p:nvSpPr>
                <p:cNvPr id="62" name="Line 23"/>
                <p:cNvSpPr>
                  <a:spLocks noChangeShapeType="1"/>
                </p:cNvSpPr>
                <p:nvPr/>
              </p:nvSpPr>
              <p:spPr bwMode="auto">
                <a:xfrm>
                  <a:off x="192" y="192"/>
                  <a:ext cx="52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24"/>
                <p:cNvSpPr>
                  <a:spLocks noChangeShapeType="1"/>
                </p:cNvSpPr>
                <p:nvPr/>
              </p:nvSpPr>
              <p:spPr bwMode="auto">
                <a:xfrm>
                  <a:off x="192" y="624"/>
                  <a:ext cx="52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25"/>
                <p:cNvSpPr>
                  <a:spLocks noChangeShapeType="1"/>
                </p:cNvSpPr>
                <p:nvPr/>
              </p:nvSpPr>
              <p:spPr bwMode="auto">
                <a:xfrm>
                  <a:off x="192" y="3552"/>
                  <a:ext cx="52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26"/>
                <p:cNvSpPr>
                  <a:spLocks noChangeShapeType="1"/>
                </p:cNvSpPr>
                <p:nvPr/>
              </p:nvSpPr>
              <p:spPr bwMode="auto">
                <a:xfrm>
                  <a:off x="192" y="192"/>
                  <a:ext cx="0" cy="3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27"/>
                <p:cNvSpPr>
                  <a:spLocks noChangeShapeType="1"/>
                </p:cNvSpPr>
                <p:nvPr/>
              </p:nvSpPr>
              <p:spPr bwMode="auto">
                <a:xfrm>
                  <a:off x="5472" y="192"/>
                  <a:ext cx="0" cy="3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28"/>
                <p:cNvSpPr>
                  <a:spLocks noChangeShapeType="1"/>
                </p:cNvSpPr>
                <p:nvPr/>
              </p:nvSpPr>
              <p:spPr bwMode="auto">
                <a:xfrm>
                  <a:off x="720" y="192"/>
                  <a:ext cx="0" cy="3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29"/>
                <p:cNvSpPr>
                  <a:spLocks noChangeShapeType="1"/>
                </p:cNvSpPr>
                <p:nvPr/>
              </p:nvSpPr>
              <p:spPr bwMode="auto">
                <a:xfrm>
                  <a:off x="192" y="192"/>
                  <a:ext cx="52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5" name="Text Box 30"/>
              <p:cNvSpPr txBox="1">
                <a:spLocks noChangeArrowheads="1"/>
              </p:cNvSpPr>
              <p:nvPr/>
            </p:nvSpPr>
            <p:spPr bwMode="auto">
              <a:xfrm>
                <a:off x="1056" y="723"/>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1</a:t>
                </a:r>
                <a:r>
                  <a:rPr lang="en-US" altLang="zh-CN" sz="1400" i="1">
                    <a:ea typeface="宋体" panose="02010600030101010101" pitchFamily="2" charset="-122"/>
                  </a:rPr>
                  <a:t>s</a:t>
                </a:r>
              </a:p>
            </p:txBody>
          </p:sp>
          <p:sp>
            <p:nvSpPr>
              <p:cNvPr id="26" name="Text Box 31"/>
              <p:cNvSpPr txBox="1">
                <a:spLocks noChangeArrowheads="1"/>
              </p:cNvSpPr>
              <p:nvPr/>
            </p:nvSpPr>
            <p:spPr bwMode="auto">
              <a:xfrm>
                <a:off x="4656" y="2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ea typeface="宋体" panose="02010600030101010101" pitchFamily="2" charset="-122"/>
                  </a:rPr>
                  <a:t>5(</a:t>
                </a:r>
                <a:r>
                  <a:rPr lang="en-US" altLang="zh-CN" b="0">
                    <a:ea typeface="宋体" panose="02010600030101010101" pitchFamily="2" charset="-122"/>
                  </a:rPr>
                  <a:t>h)</a:t>
                </a:r>
              </a:p>
            </p:txBody>
          </p:sp>
          <p:sp>
            <p:nvSpPr>
              <p:cNvPr id="27" name="Text Box 32"/>
              <p:cNvSpPr txBox="1">
                <a:spLocks noChangeArrowheads="1"/>
              </p:cNvSpPr>
              <p:nvPr/>
            </p:nvSpPr>
            <p:spPr bwMode="auto">
              <a:xfrm>
                <a:off x="3888" y="2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ea typeface="宋体" panose="02010600030101010101" pitchFamily="2" charset="-122"/>
                  </a:rPr>
                  <a:t>4(</a:t>
                </a:r>
                <a:r>
                  <a:rPr lang="en-US" altLang="zh-CN" b="0">
                    <a:ea typeface="宋体" panose="02010600030101010101" pitchFamily="2" charset="-122"/>
                  </a:rPr>
                  <a:t>g)</a:t>
                </a:r>
              </a:p>
            </p:txBody>
          </p:sp>
          <p:sp>
            <p:nvSpPr>
              <p:cNvPr id="28" name="Text Box 33"/>
              <p:cNvSpPr txBox="1">
                <a:spLocks noChangeArrowheads="1"/>
              </p:cNvSpPr>
              <p:nvPr/>
            </p:nvSpPr>
            <p:spPr bwMode="auto">
              <a:xfrm>
                <a:off x="3120" y="2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ea typeface="宋体" panose="02010600030101010101" pitchFamily="2" charset="-122"/>
                  </a:rPr>
                  <a:t>3(</a:t>
                </a:r>
                <a:r>
                  <a:rPr lang="en-US" altLang="zh-CN" b="0">
                    <a:ea typeface="宋体" panose="02010600030101010101" pitchFamily="2" charset="-122"/>
                  </a:rPr>
                  <a:t>f)</a:t>
                </a:r>
              </a:p>
            </p:txBody>
          </p:sp>
          <p:sp>
            <p:nvSpPr>
              <p:cNvPr id="29" name="Text Box 34"/>
              <p:cNvSpPr txBox="1">
                <a:spLocks noChangeArrowheads="1"/>
              </p:cNvSpPr>
              <p:nvPr/>
            </p:nvSpPr>
            <p:spPr bwMode="auto">
              <a:xfrm>
                <a:off x="2400" y="2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ea typeface="宋体" panose="02010600030101010101" pitchFamily="2" charset="-122"/>
                  </a:rPr>
                  <a:t>2(</a:t>
                </a:r>
                <a:r>
                  <a:rPr lang="en-US" altLang="zh-CN" b="0">
                    <a:ea typeface="宋体" panose="02010600030101010101" pitchFamily="2" charset="-122"/>
                  </a:rPr>
                  <a:t>d)</a:t>
                </a:r>
              </a:p>
            </p:txBody>
          </p:sp>
          <p:sp>
            <p:nvSpPr>
              <p:cNvPr id="30" name="Text Box 35"/>
              <p:cNvSpPr txBox="1">
                <a:spLocks noChangeArrowheads="1"/>
              </p:cNvSpPr>
              <p:nvPr/>
            </p:nvSpPr>
            <p:spPr bwMode="auto">
              <a:xfrm>
                <a:off x="1728" y="2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ea typeface="宋体" panose="02010600030101010101" pitchFamily="2" charset="-122"/>
                  </a:rPr>
                  <a:t>1(</a:t>
                </a:r>
                <a:r>
                  <a:rPr lang="en-US" altLang="zh-CN" b="0">
                    <a:ea typeface="宋体" panose="02010600030101010101" pitchFamily="2" charset="-122"/>
                  </a:rPr>
                  <a:t>p)</a:t>
                </a:r>
              </a:p>
            </p:txBody>
          </p:sp>
          <p:sp>
            <p:nvSpPr>
              <p:cNvPr id="31" name="Text Box 36"/>
              <p:cNvSpPr txBox="1">
                <a:spLocks noChangeArrowheads="1"/>
              </p:cNvSpPr>
              <p:nvPr/>
            </p:nvSpPr>
            <p:spPr bwMode="auto">
              <a:xfrm>
                <a:off x="1056" y="2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ea typeface="宋体" panose="02010600030101010101" pitchFamily="2" charset="-122"/>
                  </a:rPr>
                  <a:t>0(</a:t>
                </a:r>
                <a:r>
                  <a:rPr lang="en-US" altLang="zh-CN" b="0">
                    <a:ea typeface="宋体" panose="02010600030101010101" pitchFamily="2" charset="-122"/>
                  </a:rPr>
                  <a:t>s)</a:t>
                </a:r>
              </a:p>
            </p:txBody>
          </p:sp>
          <p:sp>
            <p:nvSpPr>
              <p:cNvPr id="32" name="Text Box 37"/>
              <p:cNvSpPr txBox="1">
                <a:spLocks noChangeArrowheads="1"/>
              </p:cNvSpPr>
              <p:nvPr/>
            </p:nvSpPr>
            <p:spPr bwMode="auto">
              <a:xfrm>
                <a:off x="240" y="72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a:ea typeface="宋体" panose="02010600030101010101" pitchFamily="2" charset="-122"/>
                  </a:rPr>
                  <a:t>1</a:t>
                </a:r>
              </a:p>
            </p:txBody>
          </p:sp>
          <p:sp>
            <p:nvSpPr>
              <p:cNvPr id="33" name="Text Box 38"/>
              <p:cNvSpPr txBox="1">
                <a:spLocks noChangeArrowheads="1"/>
              </p:cNvSpPr>
              <p:nvPr/>
            </p:nvSpPr>
            <p:spPr bwMode="auto">
              <a:xfrm>
                <a:off x="240" y="11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a:ea typeface="宋体" panose="02010600030101010101" pitchFamily="2" charset="-122"/>
                  </a:rPr>
                  <a:t>2</a:t>
                </a:r>
              </a:p>
            </p:txBody>
          </p:sp>
          <p:sp>
            <p:nvSpPr>
              <p:cNvPr id="34" name="Text Box 39"/>
              <p:cNvSpPr txBox="1">
                <a:spLocks noChangeArrowheads="1"/>
              </p:cNvSpPr>
              <p:nvPr/>
            </p:nvSpPr>
            <p:spPr bwMode="auto">
              <a:xfrm>
                <a:off x="240" y="14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a:ea typeface="宋体" panose="02010600030101010101" pitchFamily="2" charset="-122"/>
                  </a:rPr>
                  <a:t>3</a:t>
                </a:r>
              </a:p>
            </p:txBody>
          </p:sp>
          <p:sp>
            <p:nvSpPr>
              <p:cNvPr id="35" name="Text Box 40"/>
              <p:cNvSpPr txBox="1">
                <a:spLocks noChangeArrowheads="1"/>
              </p:cNvSpPr>
              <p:nvPr/>
            </p:nvSpPr>
            <p:spPr bwMode="auto">
              <a:xfrm>
                <a:off x="240" y="192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a:ea typeface="宋体" panose="02010600030101010101" pitchFamily="2" charset="-122"/>
                  </a:rPr>
                  <a:t>4</a:t>
                </a:r>
              </a:p>
            </p:txBody>
          </p:sp>
          <p:sp>
            <p:nvSpPr>
              <p:cNvPr id="36" name="Text Box 41"/>
              <p:cNvSpPr txBox="1">
                <a:spLocks noChangeArrowheads="1"/>
              </p:cNvSpPr>
              <p:nvPr/>
            </p:nvSpPr>
            <p:spPr bwMode="auto">
              <a:xfrm>
                <a:off x="240" y="23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a:ea typeface="宋体" panose="02010600030101010101" pitchFamily="2" charset="-122"/>
                  </a:rPr>
                  <a:t>5</a:t>
                </a:r>
              </a:p>
            </p:txBody>
          </p:sp>
          <p:sp>
            <p:nvSpPr>
              <p:cNvPr id="37" name="Text Box 42"/>
              <p:cNvSpPr txBox="1">
                <a:spLocks noChangeArrowheads="1"/>
              </p:cNvSpPr>
              <p:nvPr/>
            </p:nvSpPr>
            <p:spPr bwMode="auto">
              <a:xfrm>
                <a:off x="240" y="273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a:ea typeface="宋体" panose="02010600030101010101" pitchFamily="2" charset="-122"/>
                  </a:rPr>
                  <a:t>6</a:t>
                </a:r>
              </a:p>
            </p:txBody>
          </p:sp>
          <p:sp>
            <p:nvSpPr>
              <p:cNvPr id="38" name="Text Box 43"/>
              <p:cNvSpPr txBox="1">
                <a:spLocks noChangeArrowheads="1"/>
              </p:cNvSpPr>
              <p:nvPr/>
            </p:nvSpPr>
            <p:spPr bwMode="auto">
              <a:xfrm>
                <a:off x="240" y="316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a:ea typeface="宋体" panose="02010600030101010101" pitchFamily="2" charset="-122"/>
                  </a:rPr>
                  <a:t>7</a:t>
                </a:r>
              </a:p>
            </p:txBody>
          </p:sp>
          <p:sp>
            <p:nvSpPr>
              <p:cNvPr id="39" name="Text Box 44"/>
              <p:cNvSpPr txBox="1">
                <a:spLocks noChangeArrowheads="1"/>
              </p:cNvSpPr>
              <p:nvPr/>
            </p:nvSpPr>
            <p:spPr bwMode="auto">
              <a:xfrm>
                <a:off x="1824" y="1056"/>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2</a:t>
                </a:r>
                <a:r>
                  <a:rPr lang="en-US" altLang="zh-CN" sz="1400" i="1">
                    <a:ea typeface="宋体" panose="02010600030101010101" pitchFamily="2" charset="-122"/>
                  </a:rPr>
                  <a:t>p</a:t>
                </a:r>
              </a:p>
            </p:txBody>
          </p:sp>
          <p:sp>
            <p:nvSpPr>
              <p:cNvPr id="40" name="Text Box 45"/>
              <p:cNvSpPr txBox="1">
                <a:spLocks noChangeArrowheads="1"/>
              </p:cNvSpPr>
              <p:nvPr/>
            </p:nvSpPr>
            <p:spPr bwMode="auto">
              <a:xfrm>
                <a:off x="1056" y="1056"/>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2</a:t>
                </a:r>
                <a:r>
                  <a:rPr lang="en-US" altLang="zh-CN" sz="1400" i="1">
                    <a:ea typeface="宋体" panose="02010600030101010101" pitchFamily="2" charset="-122"/>
                  </a:rPr>
                  <a:t>s</a:t>
                </a:r>
              </a:p>
            </p:txBody>
          </p:sp>
          <p:sp>
            <p:nvSpPr>
              <p:cNvPr id="41" name="Text Box 46"/>
              <p:cNvSpPr txBox="1">
                <a:spLocks noChangeArrowheads="1"/>
              </p:cNvSpPr>
              <p:nvPr/>
            </p:nvSpPr>
            <p:spPr bwMode="auto">
              <a:xfrm>
                <a:off x="2544" y="1440"/>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3</a:t>
                </a:r>
                <a:r>
                  <a:rPr lang="en-US" altLang="zh-CN" sz="1400" i="1">
                    <a:ea typeface="宋体" panose="02010600030101010101" pitchFamily="2" charset="-122"/>
                  </a:rPr>
                  <a:t>d</a:t>
                </a:r>
              </a:p>
            </p:txBody>
          </p:sp>
          <p:sp>
            <p:nvSpPr>
              <p:cNvPr id="42" name="Text Box 47"/>
              <p:cNvSpPr txBox="1">
                <a:spLocks noChangeArrowheads="1"/>
              </p:cNvSpPr>
              <p:nvPr/>
            </p:nvSpPr>
            <p:spPr bwMode="auto">
              <a:xfrm>
                <a:off x="1824" y="1440"/>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3</a:t>
                </a:r>
                <a:r>
                  <a:rPr lang="en-US" altLang="zh-CN" sz="1400" i="1">
                    <a:ea typeface="宋体" panose="02010600030101010101" pitchFamily="2" charset="-122"/>
                  </a:rPr>
                  <a:t>p</a:t>
                </a:r>
              </a:p>
            </p:txBody>
          </p:sp>
          <p:sp>
            <p:nvSpPr>
              <p:cNvPr id="43" name="Text Box 48"/>
              <p:cNvSpPr txBox="1">
                <a:spLocks noChangeArrowheads="1"/>
              </p:cNvSpPr>
              <p:nvPr/>
            </p:nvSpPr>
            <p:spPr bwMode="auto">
              <a:xfrm>
                <a:off x="1056" y="1440"/>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3</a:t>
                </a:r>
                <a:r>
                  <a:rPr lang="en-US" altLang="zh-CN" sz="1400" i="1">
                    <a:ea typeface="宋体" panose="02010600030101010101" pitchFamily="2" charset="-122"/>
                  </a:rPr>
                  <a:t>s</a:t>
                </a:r>
              </a:p>
            </p:txBody>
          </p:sp>
          <p:sp>
            <p:nvSpPr>
              <p:cNvPr id="44" name="Text Box 49"/>
              <p:cNvSpPr txBox="1">
                <a:spLocks noChangeArrowheads="1"/>
              </p:cNvSpPr>
              <p:nvPr/>
            </p:nvSpPr>
            <p:spPr bwMode="auto">
              <a:xfrm>
                <a:off x="3264" y="1872"/>
                <a:ext cx="336"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4</a:t>
                </a:r>
                <a:r>
                  <a:rPr lang="en-US" altLang="zh-CN" sz="1400" i="1">
                    <a:ea typeface="宋体" panose="02010600030101010101" pitchFamily="2" charset="-122"/>
                  </a:rPr>
                  <a:t>f</a:t>
                </a:r>
              </a:p>
            </p:txBody>
          </p:sp>
          <p:sp>
            <p:nvSpPr>
              <p:cNvPr id="45" name="Text Box 50"/>
              <p:cNvSpPr txBox="1">
                <a:spLocks noChangeArrowheads="1"/>
              </p:cNvSpPr>
              <p:nvPr/>
            </p:nvSpPr>
            <p:spPr bwMode="auto">
              <a:xfrm>
                <a:off x="2544" y="1872"/>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4</a:t>
                </a:r>
                <a:r>
                  <a:rPr lang="en-US" altLang="zh-CN" sz="1400" i="1">
                    <a:ea typeface="宋体" panose="02010600030101010101" pitchFamily="2" charset="-122"/>
                  </a:rPr>
                  <a:t>d</a:t>
                </a:r>
              </a:p>
            </p:txBody>
          </p:sp>
          <p:sp>
            <p:nvSpPr>
              <p:cNvPr id="46" name="Text Box 51"/>
              <p:cNvSpPr txBox="1">
                <a:spLocks noChangeArrowheads="1"/>
              </p:cNvSpPr>
              <p:nvPr/>
            </p:nvSpPr>
            <p:spPr bwMode="auto">
              <a:xfrm>
                <a:off x="1824" y="1872"/>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4</a:t>
                </a:r>
                <a:r>
                  <a:rPr lang="en-US" altLang="zh-CN" sz="1400" i="1">
                    <a:ea typeface="宋体" panose="02010600030101010101" pitchFamily="2" charset="-122"/>
                  </a:rPr>
                  <a:t>p</a:t>
                </a:r>
              </a:p>
            </p:txBody>
          </p:sp>
          <p:sp>
            <p:nvSpPr>
              <p:cNvPr id="47" name="Text Box 52"/>
              <p:cNvSpPr txBox="1">
                <a:spLocks noChangeArrowheads="1"/>
              </p:cNvSpPr>
              <p:nvPr/>
            </p:nvSpPr>
            <p:spPr bwMode="auto">
              <a:xfrm>
                <a:off x="1056" y="1872"/>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4</a:t>
                </a:r>
                <a:r>
                  <a:rPr lang="en-US" altLang="zh-CN" sz="1400" i="1">
                    <a:ea typeface="宋体" panose="02010600030101010101" pitchFamily="2" charset="-122"/>
                  </a:rPr>
                  <a:t>s</a:t>
                </a:r>
              </a:p>
            </p:txBody>
          </p:sp>
          <p:sp>
            <p:nvSpPr>
              <p:cNvPr id="48" name="Text Box 53"/>
              <p:cNvSpPr txBox="1">
                <a:spLocks noChangeArrowheads="1"/>
              </p:cNvSpPr>
              <p:nvPr/>
            </p:nvSpPr>
            <p:spPr bwMode="auto">
              <a:xfrm>
                <a:off x="2544" y="2784"/>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6</a:t>
                </a:r>
                <a:r>
                  <a:rPr lang="en-US" altLang="zh-CN" sz="1400" i="1">
                    <a:ea typeface="宋体" panose="02010600030101010101" pitchFamily="2" charset="-122"/>
                  </a:rPr>
                  <a:t>d</a:t>
                </a:r>
              </a:p>
            </p:txBody>
          </p:sp>
          <p:sp>
            <p:nvSpPr>
              <p:cNvPr id="49" name="Text Box 54"/>
              <p:cNvSpPr txBox="1">
                <a:spLocks noChangeArrowheads="1"/>
              </p:cNvSpPr>
              <p:nvPr/>
            </p:nvSpPr>
            <p:spPr bwMode="auto">
              <a:xfrm>
                <a:off x="3264" y="2352"/>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5</a:t>
                </a:r>
                <a:r>
                  <a:rPr lang="en-US" altLang="zh-CN" sz="1400" i="1">
                    <a:ea typeface="宋体" panose="02010600030101010101" pitchFamily="2" charset="-122"/>
                  </a:rPr>
                  <a:t>f</a:t>
                </a:r>
              </a:p>
            </p:txBody>
          </p:sp>
          <p:sp>
            <p:nvSpPr>
              <p:cNvPr id="50" name="Text Box 55"/>
              <p:cNvSpPr txBox="1">
                <a:spLocks noChangeArrowheads="1"/>
              </p:cNvSpPr>
              <p:nvPr/>
            </p:nvSpPr>
            <p:spPr bwMode="auto">
              <a:xfrm>
                <a:off x="2544" y="2352"/>
                <a:ext cx="336"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5</a:t>
                </a:r>
                <a:r>
                  <a:rPr lang="en-US" altLang="zh-CN" sz="1400" i="1">
                    <a:ea typeface="宋体" panose="02010600030101010101" pitchFamily="2" charset="-122"/>
                  </a:rPr>
                  <a:t>d</a:t>
                </a:r>
              </a:p>
            </p:txBody>
          </p:sp>
          <p:sp>
            <p:nvSpPr>
              <p:cNvPr id="51" name="Text Box 56"/>
              <p:cNvSpPr txBox="1">
                <a:spLocks noChangeArrowheads="1"/>
              </p:cNvSpPr>
              <p:nvPr/>
            </p:nvSpPr>
            <p:spPr bwMode="auto">
              <a:xfrm>
                <a:off x="1824" y="2352"/>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5</a:t>
                </a:r>
                <a:r>
                  <a:rPr lang="en-US" altLang="zh-CN" sz="1400" i="1">
                    <a:ea typeface="宋体" panose="02010600030101010101" pitchFamily="2" charset="-122"/>
                  </a:rPr>
                  <a:t>p</a:t>
                </a:r>
              </a:p>
            </p:txBody>
          </p:sp>
          <p:sp>
            <p:nvSpPr>
              <p:cNvPr id="52" name="Text Box 57"/>
              <p:cNvSpPr txBox="1">
                <a:spLocks noChangeArrowheads="1"/>
              </p:cNvSpPr>
              <p:nvPr/>
            </p:nvSpPr>
            <p:spPr bwMode="auto">
              <a:xfrm>
                <a:off x="1056" y="2352"/>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5</a:t>
                </a:r>
                <a:r>
                  <a:rPr lang="en-US" altLang="zh-CN" sz="1400" i="1">
                    <a:ea typeface="宋体" panose="02010600030101010101" pitchFamily="2" charset="-122"/>
                  </a:rPr>
                  <a:t>s</a:t>
                </a:r>
              </a:p>
            </p:txBody>
          </p:sp>
          <p:sp>
            <p:nvSpPr>
              <p:cNvPr id="53" name="Text Box 58"/>
              <p:cNvSpPr txBox="1">
                <a:spLocks noChangeArrowheads="1"/>
              </p:cNvSpPr>
              <p:nvPr/>
            </p:nvSpPr>
            <p:spPr bwMode="auto">
              <a:xfrm>
                <a:off x="4704" y="2768"/>
                <a:ext cx="384"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6</a:t>
                </a:r>
                <a:r>
                  <a:rPr lang="en-US" altLang="zh-CN" sz="1400" i="1">
                    <a:ea typeface="宋体" panose="02010600030101010101" pitchFamily="2" charset="-122"/>
                  </a:rPr>
                  <a:t>h</a:t>
                </a:r>
              </a:p>
            </p:txBody>
          </p:sp>
          <p:sp>
            <p:nvSpPr>
              <p:cNvPr id="54" name="Text Box 59"/>
              <p:cNvSpPr txBox="1">
                <a:spLocks noChangeArrowheads="1"/>
              </p:cNvSpPr>
              <p:nvPr/>
            </p:nvSpPr>
            <p:spPr bwMode="auto">
              <a:xfrm>
                <a:off x="3936" y="2352"/>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5</a:t>
                </a:r>
                <a:r>
                  <a:rPr lang="en-US" altLang="zh-CN" sz="1400" i="1">
                    <a:ea typeface="宋体" panose="02010600030101010101" pitchFamily="2" charset="-122"/>
                  </a:rPr>
                  <a:t>g</a:t>
                </a:r>
              </a:p>
            </p:txBody>
          </p:sp>
          <p:sp>
            <p:nvSpPr>
              <p:cNvPr id="55" name="Text Box 60"/>
              <p:cNvSpPr txBox="1">
                <a:spLocks noChangeArrowheads="1"/>
              </p:cNvSpPr>
              <p:nvPr/>
            </p:nvSpPr>
            <p:spPr bwMode="auto">
              <a:xfrm>
                <a:off x="3936" y="2784"/>
                <a:ext cx="336"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6</a:t>
                </a:r>
                <a:r>
                  <a:rPr lang="en-US" altLang="zh-CN" sz="1400" i="1">
                    <a:ea typeface="宋体" panose="02010600030101010101" pitchFamily="2" charset="-122"/>
                  </a:rPr>
                  <a:t>g</a:t>
                </a:r>
              </a:p>
            </p:txBody>
          </p:sp>
          <p:sp>
            <p:nvSpPr>
              <p:cNvPr id="56" name="Text Box 61"/>
              <p:cNvSpPr txBox="1">
                <a:spLocks noChangeArrowheads="1"/>
              </p:cNvSpPr>
              <p:nvPr/>
            </p:nvSpPr>
            <p:spPr bwMode="auto">
              <a:xfrm>
                <a:off x="3264" y="2784"/>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6</a:t>
                </a:r>
                <a:r>
                  <a:rPr lang="en-US" altLang="zh-CN" sz="1400" i="1">
                    <a:ea typeface="宋体" panose="02010600030101010101" pitchFamily="2" charset="-122"/>
                  </a:rPr>
                  <a:t>f</a:t>
                </a:r>
              </a:p>
            </p:txBody>
          </p:sp>
          <p:sp>
            <p:nvSpPr>
              <p:cNvPr id="57" name="Text Box 62"/>
              <p:cNvSpPr txBox="1">
                <a:spLocks noChangeArrowheads="1"/>
              </p:cNvSpPr>
              <p:nvPr/>
            </p:nvSpPr>
            <p:spPr bwMode="auto">
              <a:xfrm>
                <a:off x="1824" y="2784"/>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6</a:t>
                </a:r>
                <a:r>
                  <a:rPr lang="en-US" altLang="zh-CN" sz="1400" i="1">
                    <a:ea typeface="宋体" panose="02010600030101010101" pitchFamily="2" charset="-122"/>
                  </a:rPr>
                  <a:t>p</a:t>
                </a:r>
              </a:p>
            </p:txBody>
          </p:sp>
          <p:sp>
            <p:nvSpPr>
              <p:cNvPr id="58" name="Text Box 63"/>
              <p:cNvSpPr txBox="1">
                <a:spLocks noChangeArrowheads="1"/>
              </p:cNvSpPr>
              <p:nvPr/>
            </p:nvSpPr>
            <p:spPr bwMode="auto">
              <a:xfrm>
                <a:off x="1056" y="2784"/>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6</a:t>
                </a:r>
                <a:r>
                  <a:rPr lang="en-US" altLang="zh-CN" sz="1400" i="1">
                    <a:ea typeface="宋体" panose="02010600030101010101" pitchFamily="2" charset="-122"/>
                  </a:rPr>
                  <a:t>s</a:t>
                </a:r>
              </a:p>
            </p:txBody>
          </p:sp>
          <p:sp>
            <p:nvSpPr>
              <p:cNvPr id="59" name="Text Box 64"/>
              <p:cNvSpPr txBox="1">
                <a:spLocks noChangeArrowheads="1"/>
              </p:cNvSpPr>
              <p:nvPr/>
            </p:nvSpPr>
            <p:spPr bwMode="auto">
              <a:xfrm>
                <a:off x="1056" y="3216"/>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1">
                    <a:ea typeface="宋体" panose="02010600030101010101" pitchFamily="2" charset="-122"/>
                  </a:rPr>
                  <a:t>7</a:t>
                </a:r>
                <a:r>
                  <a:rPr lang="en-US" altLang="zh-CN" sz="1400" i="1">
                    <a:ea typeface="宋体" panose="02010600030101010101" pitchFamily="2" charset="-122"/>
                  </a:rPr>
                  <a:t>s</a:t>
                </a:r>
              </a:p>
            </p:txBody>
          </p:sp>
          <p:sp>
            <p:nvSpPr>
              <p:cNvPr id="60" name="Text Box 65"/>
              <p:cNvSpPr txBox="1">
                <a:spLocks noChangeArrowheads="1"/>
              </p:cNvSpPr>
              <p:nvPr/>
            </p:nvSpPr>
            <p:spPr bwMode="auto">
              <a:xfrm>
                <a:off x="1824" y="3216"/>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1400" i="1">
                  <a:ea typeface="宋体" panose="02010600030101010101" pitchFamily="2" charset="-122"/>
                </a:endParaRPr>
              </a:p>
            </p:txBody>
          </p:sp>
          <p:sp>
            <p:nvSpPr>
              <p:cNvPr id="61" name="Text Box 66"/>
              <p:cNvSpPr txBox="1">
                <a:spLocks noChangeArrowheads="1"/>
              </p:cNvSpPr>
              <p:nvPr/>
            </p:nvSpPr>
            <p:spPr bwMode="auto">
              <a:xfrm>
                <a:off x="2544" y="3216"/>
                <a:ext cx="288" cy="20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1400" i="1">
                  <a:ea typeface="宋体" panose="02010600030101010101" pitchFamily="2" charset="-122"/>
                </a:endParaRPr>
              </a:p>
            </p:txBody>
          </p:sp>
        </p:grpSp>
        <p:sp>
          <p:nvSpPr>
            <p:cNvPr id="22" name="Text Box 67"/>
            <p:cNvSpPr txBox="1">
              <a:spLocks noChangeArrowheads="1"/>
            </p:cNvSpPr>
            <p:nvPr/>
          </p:nvSpPr>
          <p:spPr bwMode="auto">
            <a:xfrm>
              <a:off x="576" y="7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panose="02010600030101010101" pitchFamily="2" charset="-122"/>
                </a:rPr>
                <a:t>l</a:t>
              </a:r>
            </a:p>
          </p:txBody>
        </p:sp>
        <p:sp>
          <p:nvSpPr>
            <p:cNvPr id="23" name="Text Box 68"/>
            <p:cNvSpPr txBox="1">
              <a:spLocks noChangeArrowheads="1"/>
            </p:cNvSpPr>
            <p:nvPr/>
          </p:nvSpPr>
          <p:spPr bwMode="auto">
            <a:xfrm>
              <a:off x="288" y="86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panose="02010600030101010101" pitchFamily="2" charset="-122"/>
                </a:rPr>
                <a:t>n</a:t>
              </a:r>
            </a:p>
          </p:txBody>
        </p:sp>
      </p:grpSp>
      <p:sp>
        <p:nvSpPr>
          <p:cNvPr id="69" name="Rectangle 69"/>
          <p:cNvSpPr>
            <a:spLocks noChangeArrowheads="1"/>
          </p:cNvSpPr>
          <p:nvPr/>
        </p:nvSpPr>
        <p:spPr bwMode="auto">
          <a:xfrm>
            <a:off x="6528048" y="2348880"/>
            <a:ext cx="4724400" cy="149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zh-CN" altLang="en-US" dirty="0"/>
              <a:t>徐光宪总结的实验规律: </a:t>
            </a:r>
          </a:p>
          <a:p>
            <a:pPr algn="just">
              <a:lnSpc>
                <a:spcPct val="150000"/>
              </a:lnSpc>
              <a:spcBef>
                <a:spcPts val="0"/>
              </a:spcBef>
            </a:pPr>
            <a:r>
              <a:rPr lang="zh-CN" altLang="en-US" dirty="0">
                <a:solidFill>
                  <a:srgbClr val="CC0066"/>
                </a:solidFill>
              </a:rPr>
              <a:t>     </a:t>
            </a:r>
            <a:r>
              <a:rPr lang="zh-CN" altLang="en-US" dirty="0">
                <a:solidFill>
                  <a:srgbClr val="0000FF"/>
                </a:solidFill>
              </a:rPr>
              <a:t>原子中的电子大致按</a:t>
            </a:r>
            <a:r>
              <a:rPr lang="en-US" altLang="zh-CN" dirty="0">
                <a:solidFill>
                  <a:srgbClr val="0000FF"/>
                </a:solidFill>
              </a:rPr>
              <a:t>n + 0.7</a:t>
            </a:r>
            <a:r>
              <a:rPr lang="en-US" altLang="zh-CN" i="1" dirty="0">
                <a:solidFill>
                  <a:srgbClr val="0000FF"/>
                </a:solidFill>
              </a:rPr>
              <a:t>l </a:t>
            </a:r>
            <a:r>
              <a:rPr lang="zh-CN" altLang="en-US" dirty="0">
                <a:solidFill>
                  <a:srgbClr val="0000FF"/>
                </a:solidFill>
              </a:rPr>
              <a:t>值的大小依次填充到</a:t>
            </a:r>
            <a:r>
              <a:rPr lang="en-US" altLang="zh-CN" dirty="0">
                <a:solidFill>
                  <a:srgbClr val="0000FF"/>
                </a:solidFill>
              </a:rPr>
              <a:t>n </a:t>
            </a:r>
            <a:r>
              <a:rPr lang="en-US" altLang="zh-CN" i="1" dirty="0">
                <a:solidFill>
                  <a:srgbClr val="0000FF"/>
                </a:solidFill>
              </a:rPr>
              <a:t>l </a:t>
            </a:r>
            <a:r>
              <a:rPr lang="zh-CN" altLang="en-US" dirty="0">
                <a:solidFill>
                  <a:srgbClr val="0000FF"/>
                </a:solidFill>
              </a:rPr>
              <a:t>壳层。</a:t>
            </a:r>
          </a:p>
        </p:txBody>
      </p:sp>
    </p:spTree>
    <p:extLst>
      <p:ext uri="{BB962C8B-B14F-4D97-AF65-F5344CB8AC3E}">
        <p14:creationId xmlns:p14="http://schemas.microsoft.com/office/powerpoint/2010/main" val="80665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
                                            <p:txEl>
                                              <p:pRg st="0" end="0"/>
                                            </p:txEl>
                                          </p:spTgt>
                                        </p:tgtEl>
                                        <p:attrNameLst>
                                          <p:attrName>style.visibility</p:attrName>
                                        </p:attrNameLst>
                                      </p:cBhvr>
                                      <p:to>
                                        <p:strVal val="visible"/>
                                      </p:to>
                                    </p:set>
                                    <p:animEffect transition="in" filter="wipe(left)">
                                      <p:cBhvr>
                                        <p:cTn id="12" dur="500"/>
                                        <p:tgtEl>
                                          <p:spTgt spid="6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
                                            <p:txEl>
                                              <p:pRg st="1" end="1"/>
                                            </p:txEl>
                                          </p:spTgt>
                                        </p:tgtEl>
                                        <p:attrNameLst>
                                          <p:attrName>style.visibility</p:attrName>
                                        </p:attrNameLst>
                                      </p:cBhvr>
                                      <p:to>
                                        <p:strVal val="visible"/>
                                      </p:to>
                                    </p:set>
                                    <p:animEffect transition="in" filter="wipe(left)">
                                      <p:cBhvr>
                                        <p:cTn id="17" dur="500"/>
                                        <p:tgtEl>
                                          <p:spTgt spid="6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up)">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down)">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up)">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up)">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up)">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up)">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down)">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wipe(up)">
                                      <p:cBhvr>
                                        <p:cTn id="87" dur="500"/>
                                        <p:tgtEl>
                                          <p:spTgt spid="1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wipe(up)">
                                      <p:cBhvr>
                                        <p:cTn id="92" dur="500"/>
                                        <p:tgtEl>
                                          <p:spTgt spid="1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18"/>
                                        </p:tgtEl>
                                        <p:attrNameLst>
                                          <p:attrName>style.visibility</p:attrName>
                                        </p:attrNameLst>
                                      </p:cBhvr>
                                      <p:to>
                                        <p:strVal val="visible"/>
                                      </p:to>
                                    </p:set>
                                    <p:animEffect transition="in" filter="wipe(up)">
                                      <p:cBhvr>
                                        <p:cTn id="97" dur="500"/>
                                        <p:tgtEl>
                                          <p:spTgt spid="1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wipe(down)">
                                      <p:cBhvr>
                                        <p:cTn id="10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6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479376" y="3284984"/>
            <a:ext cx="7704137" cy="1447800"/>
            <a:chOff x="432" y="2304"/>
            <a:chExt cx="4560" cy="912"/>
          </a:xfrm>
        </p:grpSpPr>
        <p:sp>
          <p:nvSpPr>
            <p:cNvPr id="3" name="Text Box 8"/>
            <p:cNvSpPr txBox="1">
              <a:spLocks noChangeArrowheads="1"/>
            </p:cNvSpPr>
            <p:nvPr/>
          </p:nvSpPr>
          <p:spPr bwMode="auto">
            <a:xfrm>
              <a:off x="432" y="2304"/>
              <a:ext cx="45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例如：4</a:t>
              </a:r>
              <a:r>
                <a:rPr lang="en-US" altLang="zh-CN"/>
                <a:t>s （n=4、</a:t>
              </a:r>
              <a:r>
                <a:rPr lang="en-US" altLang="zh-CN" i="1"/>
                <a:t>l </a:t>
              </a:r>
              <a:r>
                <a:rPr lang="en-US" altLang="zh-CN"/>
                <a:t>= 0)</a:t>
              </a:r>
              <a:r>
                <a:rPr lang="zh-CN" altLang="en-US"/>
                <a:t>和3</a:t>
              </a:r>
              <a:r>
                <a:rPr lang="en-US" altLang="zh-CN"/>
                <a:t>d(n = 3、</a:t>
              </a:r>
              <a:r>
                <a:rPr lang="en-US" altLang="zh-CN" i="1"/>
                <a:t>l </a:t>
              </a:r>
              <a:r>
                <a:rPr lang="en-US" altLang="zh-CN"/>
                <a:t>= 2  )</a:t>
              </a:r>
              <a:r>
                <a:rPr lang="zh-CN" altLang="en-US"/>
                <a:t>两个态：</a:t>
              </a:r>
              <a:endParaRPr lang="zh-CN" altLang="zh-CN"/>
            </a:p>
          </p:txBody>
        </p:sp>
        <p:graphicFrame>
          <p:nvGraphicFramePr>
            <p:cNvPr id="4" name="Object 9"/>
            <p:cNvGraphicFramePr>
              <a:graphicFrameLocks noChangeAspect="1"/>
            </p:cNvGraphicFramePr>
            <p:nvPr/>
          </p:nvGraphicFramePr>
          <p:xfrm>
            <a:off x="1306" y="2640"/>
            <a:ext cx="845" cy="266"/>
          </p:xfrm>
          <a:graphic>
            <a:graphicData uri="http://schemas.openxmlformats.org/presentationml/2006/ole">
              <mc:AlternateContent xmlns:mc="http://schemas.openxmlformats.org/markup-compatibility/2006">
                <mc:Choice xmlns:v="urn:schemas-microsoft-com:vml" Requires="v">
                  <p:oleObj spid="_x0000_s75798" name="Equation" r:id="rId3" imgW="558720" imgH="177480" progId="Equation.3">
                    <p:embed/>
                  </p:oleObj>
                </mc:Choice>
                <mc:Fallback>
                  <p:oleObj name="Equation" r:id="rId3" imgW="55872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 y="2640"/>
                          <a:ext cx="845"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0"/>
            <p:cNvGraphicFramePr>
              <a:graphicFrameLocks noChangeAspect="1"/>
            </p:cNvGraphicFramePr>
            <p:nvPr/>
          </p:nvGraphicFramePr>
          <p:xfrm>
            <a:off x="2256" y="2640"/>
            <a:ext cx="720" cy="266"/>
          </p:xfrm>
          <a:graphic>
            <a:graphicData uri="http://schemas.openxmlformats.org/presentationml/2006/ole">
              <mc:AlternateContent xmlns:mc="http://schemas.openxmlformats.org/markup-compatibility/2006">
                <mc:Choice xmlns:v="urn:schemas-microsoft-com:vml" Requires="v">
                  <p:oleObj spid="_x0000_s75799" name="Equation" r:id="rId5" imgW="482400" imgH="177480" progId="Equation.3">
                    <p:embed/>
                  </p:oleObj>
                </mc:Choice>
                <mc:Fallback>
                  <p:oleObj name="Equation" r:id="rId5" imgW="48240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6" y="2640"/>
                          <a:ext cx="720"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1"/>
            <p:cNvGraphicFramePr>
              <a:graphicFrameLocks noChangeAspect="1"/>
            </p:cNvGraphicFramePr>
            <p:nvPr/>
          </p:nvGraphicFramePr>
          <p:xfrm>
            <a:off x="3216" y="2629"/>
            <a:ext cx="864" cy="251"/>
          </p:xfrm>
          <a:graphic>
            <a:graphicData uri="http://schemas.openxmlformats.org/presentationml/2006/ole">
              <mc:AlternateContent xmlns:mc="http://schemas.openxmlformats.org/markup-compatibility/2006">
                <mc:Choice xmlns:v="urn:schemas-microsoft-com:vml" Requires="v">
                  <p:oleObj spid="_x0000_s75800" name="Equation" r:id="rId7" imgW="609480" imgH="177480" progId="Equation.3">
                    <p:embed/>
                  </p:oleObj>
                </mc:Choice>
                <mc:Fallback>
                  <p:oleObj name="Equation" r:id="rId7" imgW="60948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 y="2629"/>
                          <a:ext cx="864"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12"/>
            <p:cNvSpPr txBox="1">
              <a:spLocks noChangeArrowheads="1"/>
            </p:cNvSpPr>
            <p:nvPr/>
          </p:nvSpPr>
          <p:spPr bwMode="auto">
            <a:xfrm>
              <a:off x="1200" y="2928"/>
              <a:ext cx="3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楷体_GB2312" pitchFamily="49" charset="-122"/>
                </a:rPr>
                <a:t>4</a:t>
              </a:r>
              <a:r>
                <a:rPr lang="en-US" altLang="zh-CN">
                  <a:latin typeface="楷体_GB2312" pitchFamily="49" charset="-122"/>
                </a:rPr>
                <a:t>s</a:t>
              </a:r>
              <a:r>
                <a:rPr lang="zh-CN" altLang="en-US">
                  <a:latin typeface="楷体_GB2312" pitchFamily="49" charset="-122"/>
                </a:rPr>
                <a:t>态能级低 , 优先填充，然后填3</a:t>
              </a:r>
              <a:r>
                <a:rPr lang="en-US" altLang="zh-CN">
                  <a:latin typeface="楷体_GB2312" pitchFamily="49" charset="-122"/>
                </a:rPr>
                <a:t>d</a:t>
              </a:r>
              <a:r>
                <a:rPr lang="zh-CN" altLang="en-US">
                  <a:latin typeface="楷体_GB2312" pitchFamily="49" charset="-122"/>
                </a:rPr>
                <a:t>态。</a:t>
              </a:r>
            </a:p>
          </p:txBody>
        </p:sp>
      </p:grpSp>
      <p:grpSp>
        <p:nvGrpSpPr>
          <p:cNvPr id="8" name="Group 13"/>
          <p:cNvGrpSpPr>
            <a:grpSpLocks/>
          </p:cNvGrpSpPr>
          <p:nvPr/>
        </p:nvGrpSpPr>
        <p:grpSpPr bwMode="auto">
          <a:xfrm>
            <a:off x="551558" y="4941292"/>
            <a:ext cx="8015287" cy="1727200"/>
            <a:chOff x="-339" y="3080"/>
            <a:chExt cx="5049" cy="1088"/>
          </a:xfrm>
        </p:grpSpPr>
        <p:sp>
          <p:nvSpPr>
            <p:cNvPr id="9" name="Text Box 14"/>
            <p:cNvSpPr txBox="1">
              <a:spLocks noChangeArrowheads="1"/>
            </p:cNvSpPr>
            <p:nvPr/>
          </p:nvSpPr>
          <p:spPr bwMode="auto">
            <a:xfrm>
              <a:off x="-339" y="3080"/>
              <a:ext cx="33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zh-CN" altLang="en-US" dirty="0"/>
                <a:t>一般原子中电子壳层填充的顺序为：</a:t>
              </a:r>
            </a:p>
          </p:txBody>
        </p:sp>
        <p:graphicFrame>
          <p:nvGraphicFramePr>
            <p:cNvPr id="10" name="Object 15"/>
            <p:cNvGraphicFramePr>
              <a:graphicFrameLocks noChangeAspect="1"/>
            </p:cNvGraphicFramePr>
            <p:nvPr>
              <p:extLst>
                <p:ext uri="{D42A27DB-BD31-4B8C-83A1-F6EECF244321}">
                  <p14:modId xmlns:p14="http://schemas.microsoft.com/office/powerpoint/2010/main" val="4064032948"/>
                </p:ext>
              </p:extLst>
            </p:nvPr>
          </p:nvGraphicFramePr>
          <p:xfrm>
            <a:off x="1339" y="3534"/>
            <a:ext cx="3371" cy="634"/>
          </p:xfrm>
          <a:graphic>
            <a:graphicData uri="http://schemas.openxmlformats.org/presentationml/2006/ole">
              <mc:AlternateContent xmlns:mc="http://schemas.openxmlformats.org/markup-compatibility/2006">
                <mc:Choice xmlns:v="urn:schemas-microsoft-com:vml" Requires="v">
                  <p:oleObj spid="_x0000_s75801" name="Equation" r:id="rId9" imgW="2298600" imgH="431640" progId="Equation.3">
                    <p:embed/>
                  </p:oleObj>
                </mc:Choice>
                <mc:Fallback>
                  <p:oleObj name="Equation" r:id="rId9" imgW="229860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9" y="3534"/>
                          <a:ext cx="3371"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16"/>
          <p:cNvGrpSpPr>
            <a:grpSpLocks/>
          </p:cNvGrpSpPr>
          <p:nvPr/>
        </p:nvGrpSpPr>
        <p:grpSpPr bwMode="auto">
          <a:xfrm>
            <a:off x="335473" y="765275"/>
            <a:ext cx="11591533" cy="2424114"/>
            <a:chOff x="524" y="915"/>
            <a:chExt cx="4934" cy="1527"/>
          </a:xfrm>
        </p:grpSpPr>
        <p:sp>
          <p:nvSpPr>
            <p:cNvPr id="12" name="Text Box 17"/>
            <p:cNvSpPr txBox="1">
              <a:spLocks noChangeArrowheads="1"/>
            </p:cNvSpPr>
            <p:nvPr/>
          </p:nvSpPr>
          <p:spPr bwMode="auto">
            <a:xfrm>
              <a:off x="524" y="915"/>
              <a:ext cx="4873"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ct val="50000"/>
                </a:spcBef>
              </a:pPr>
              <a:r>
                <a:rPr lang="zh-CN" altLang="en-US" dirty="0">
                  <a:latin typeface="楷体_GB2312" pitchFamily="49" charset="-122"/>
                </a:rPr>
                <a:t>原子能量主要取决于 </a:t>
              </a:r>
              <a:r>
                <a:rPr lang="en-US" altLang="zh-CN" i="1" dirty="0"/>
                <a:t>n</a:t>
              </a:r>
              <a:r>
                <a:rPr lang="en-US" altLang="zh-CN" dirty="0"/>
                <a:t>,</a:t>
              </a:r>
              <a:r>
                <a:rPr lang="zh-CN" altLang="en-US" dirty="0"/>
                <a:t>一般 </a:t>
              </a:r>
              <a:r>
                <a:rPr lang="en-US" altLang="zh-CN" i="1" dirty="0"/>
                <a:t>n </a:t>
              </a:r>
              <a:r>
                <a:rPr lang="zh-CN" altLang="en-US" dirty="0"/>
                <a:t>小, 能级低。故一般核外电子先占据 </a:t>
              </a:r>
              <a:r>
                <a:rPr lang="en-US" altLang="zh-CN" dirty="0"/>
                <a:t>n </a:t>
              </a:r>
              <a:r>
                <a:rPr lang="zh-CN" altLang="en-US" dirty="0"/>
                <a:t>小的壳层;但能量也与 </a:t>
              </a:r>
              <a:r>
                <a:rPr lang="en-US" altLang="zh-CN" i="1" dirty="0"/>
                <a:t>l</a:t>
              </a:r>
              <a:r>
                <a:rPr lang="en-US" altLang="zh-CN" i="1" dirty="0">
                  <a:latin typeface="楷体_GB2312" pitchFamily="49" charset="-122"/>
                </a:rPr>
                <a:t>  </a:t>
              </a:r>
              <a:r>
                <a:rPr lang="zh-CN" altLang="en-US" dirty="0">
                  <a:latin typeface="楷体_GB2312" pitchFamily="49" charset="-122"/>
                </a:rPr>
                <a:t>有关，因此也有能级交错的现象。</a:t>
              </a:r>
            </a:p>
          </p:txBody>
        </p:sp>
        <p:sp>
          <p:nvSpPr>
            <p:cNvPr id="13" name="Text Box 18"/>
            <p:cNvSpPr txBox="1">
              <a:spLocks noChangeArrowheads="1"/>
            </p:cNvSpPr>
            <p:nvPr/>
          </p:nvSpPr>
          <p:spPr bwMode="auto">
            <a:xfrm>
              <a:off x="555" y="1686"/>
              <a:ext cx="4903"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ts val="0"/>
                </a:spcBef>
              </a:pPr>
              <a:r>
                <a:rPr lang="zh-CN" altLang="en-US" dirty="0"/>
                <a:t>徐光宪总结的实验规律</a:t>
              </a:r>
              <a:r>
                <a:rPr lang="zh-CN" altLang="en-US" dirty="0">
                  <a:latin typeface="楷体_GB2312" pitchFamily="49" charset="-122"/>
                </a:rPr>
                <a:t>：</a:t>
              </a:r>
              <a:r>
                <a:rPr lang="zh-CN" altLang="en-US" i="1" dirty="0">
                  <a:latin typeface="楷体_GB2312" pitchFamily="49" charset="-122"/>
                </a:rPr>
                <a:t> </a:t>
              </a:r>
              <a:r>
                <a:rPr lang="zh-CN" altLang="en-US" dirty="0">
                  <a:latin typeface="楷体_GB2312" pitchFamily="49" charset="-122"/>
                </a:rPr>
                <a:t>外层电子能量高低由</a:t>
              </a:r>
              <a:r>
                <a:rPr lang="zh-CN" altLang="en-US" i="1" dirty="0"/>
                <a:t>( </a:t>
              </a:r>
              <a:r>
                <a:rPr lang="en-US" altLang="zh-CN" i="1" dirty="0"/>
                <a:t>n + 0.7 l )  </a:t>
              </a:r>
              <a:r>
                <a:rPr lang="zh-CN" altLang="en-US" dirty="0"/>
                <a:t>的大小决定。 </a:t>
              </a:r>
              <a:r>
                <a:rPr lang="zh-CN" altLang="en-US" i="1" dirty="0"/>
                <a:t>( </a:t>
              </a:r>
              <a:r>
                <a:rPr lang="en-US" altLang="zh-CN" i="1" dirty="0"/>
                <a:t>n + 0.7 l )</a:t>
              </a:r>
              <a:r>
                <a:rPr lang="zh-CN" altLang="en-US" dirty="0">
                  <a:latin typeface="楷体_GB2312" pitchFamily="49" charset="-122"/>
                </a:rPr>
                <a:t>越小,能级越低。 </a:t>
              </a:r>
            </a:p>
          </p:txBody>
        </p:sp>
      </p:grpSp>
    </p:spTree>
    <p:extLst>
      <p:ext uri="{BB962C8B-B14F-4D97-AF65-F5344CB8AC3E}">
        <p14:creationId xmlns:p14="http://schemas.microsoft.com/office/powerpoint/2010/main" val="132281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cGg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7" y="908720"/>
            <a:ext cx="7847563" cy="5832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6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ChangeArrowheads="1"/>
          </p:cNvSpPr>
          <p:nvPr/>
        </p:nvSpPr>
        <p:spPr bwMode="auto">
          <a:xfrm>
            <a:off x="47328" y="692696"/>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楷体_GB2312" pitchFamily="49" charset="-122"/>
              </a:rPr>
              <a:t>一、四个量子数:</a:t>
            </a:r>
          </a:p>
        </p:txBody>
      </p:sp>
      <p:graphicFrame>
        <p:nvGraphicFramePr>
          <p:cNvPr id="209959" name="Group 39"/>
          <p:cNvGraphicFramePr>
            <a:graphicFrameLocks noGrp="1"/>
          </p:cNvGraphicFramePr>
          <p:nvPr>
            <p:extLst>
              <p:ext uri="{D42A27DB-BD31-4B8C-83A1-F6EECF244321}">
                <p14:modId xmlns:p14="http://schemas.microsoft.com/office/powerpoint/2010/main" val="3574543754"/>
              </p:ext>
            </p:extLst>
          </p:nvPr>
        </p:nvGraphicFramePr>
        <p:xfrm>
          <a:off x="1775520" y="1556792"/>
          <a:ext cx="8534400" cy="3659188"/>
        </p:xfrm>
        <a:graphic>
          <a:graphicData uri="http://schemas.openxmlformats.org/drawingml/2006/table">
            <a:tbl>
              <a:tblPr/>
              <a:tblGrid>
                <a:gridCol w="2286000"/>
                <a:gridCol w="1371600"/>
                <a:gridCol w="2667000"/>
                <a:gridCol w="2209800"/>
              </a:tblGrid>
              <a:tr h="40798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量子数名称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字母表示</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对状态的限制</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量子数取值范围</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主量子数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90000"/>
                        </a:lnSpc>
                        <a:spcBef>
                          <a:spcPct val="20000"/>
                        </a:spcBef>
                        <a:spcAft>
                          <a:spcPct val="0"/>
                        </a:spcAft>
                        <a:buClrTx/>
                        <a:buSzTx/>
                        <a:buFontTx/>
                        <a:buNone/>
                        <a:tabLst/>
                      </a:pPr>
                      <a:r>
                        <a:rPr kumimoji="1" lang="zh-CN" altLang="en-US" sz="2000" b="1" i="0" u="none" strike="noStrike" cap="none" normalizeH="0" baseline="0" smtClean="0">
                          <a:ln>
                            <a:noFill/>
                          </a:ln>
                          <a:solidFill>
                            <a:srgbClr val="0000FF"/>
                          </a:solidFill>
                          <a:effectLst/>
                          <a:latin typeface="楷体_GB2312" pitchFamily="49" charset="-122"/>
                          <a:ea typeface="楷体_GB2312" pitchFamily="49" charset="-122"/>
                        </a:rPr>
                        <a:t>能量主要取决于</a:t>
                      </a:r>
                      <a:r>
                        <a:rPr kumimoji="1" lang="en-US" altLang="zh-CN" sz="2000" b="1" i="0" u="none" strike="noStrike" cap="none" normalizeH="0" baseline="0" smtClean="0">
                          <a:ln>
                            <a:noFill/>
                          </a:ln>
                          <a:solidFill>
                            <a:srgbClr val="0000FF"/>
                          </a:solidFill>
                          <a:effectLst/>
                          <a:latin typeface="楷体_GB2312" pitchFamily="49" charset="-122"/>
                          <a:ea typeface="楷体_GB2312" pitchFamily="49" charset="-122"/>
                        </a:rPr>
                        <a:t>n</a:t>
                      </a:r>
                      <a:endParaRPr kumimoji="1" lang="zh-CN" altLang="en-US" sz="2000" b="1" i="0" u="none" strike="noStrike" cap="none" normalizeH="0" baseline="0" smtClean="0">
                        <a:ln>
                          <a:noFill/>
                        </a:ln>
                        <a:solidFill>
                          <a:srgbClr val="0000FF"/>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80000"/>
                        </a:lnSpc>
                        <a:spcBef>
                          <a:spcPct val="2000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a:t>
                      </a:r>
                      <a:r>
                        <a:rPr kumimoji="1"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副量子数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10000"/>
                        </a:lnSpc>
                        <a:spcBef>
                          <a:spcPct val="20000"/>
                        </a:spcBef>
                        <a:spcAft>
                          <a:spcPct val="0"/>
                        </a:spcAft>
                        <a:buClrTx/>
                        <a:buSzTx/>
                        <a:buFontTx/>
                        <a:buNone/>
                        <a:tabLst/>
                      </a:pPr>
                      <a:r>
                        <a:rPr kumimoji="1" lang="zh-CN" altLang="en-US" sz="2000" b="1" i="0" u="none" strike="noStrike" cap="none" normalizeH="0" baseline="0" smtClean="0">
                          <a:ln>
                            <a:noFill/>
                          </a:ln>
                          <a:solidFill>
                            <a:srgbClr val="0000FF"/>
                          </a:solidFill>
                          <a:effectLst/>
                          <a:latin typeface="楷体_GB2312" pitchFamily="49" charset="-122"/>
                          <a:ea typeface="楷体_GB2312" pitchFamily="49" charset="-122"/>
                        </a:rPr>
                        <a:t>决定轨道角动量的大小；能量与 </a:t>
                      </a:r>
                      <a:r>
                        <a:rPr kumimoji="1" lang="en-US" altLang="zh-CN" sz="2400" b="1" i="1" u="none" strike="noStrike" cap="none" normalizeH="0" baseline="0" smtClean="0">
                          <a:ln>
                            <a:noFill/>
                          </a:ln>
                          <a:solidFill>
                            <a:srgbClr val="0000FF"/>
                          </a:solidFill>
                          <a:effectLst/>
                          <a:latin typeface="楷体_GB2312" pitchFamily="49" charset="-122"/>
                          <a:ea typeface="楷体_GB2312" pitchFamily="49" charset="-122"/>
                        </a:rPr>
                        <a:t>l </a:t>
                      </a:r>
                      <a:r>
                        <a:rPr kumimoji="1" lang="zh-CN" altLang="en-US" sz="2000" b="1" i="0" u="none" strike="noStrike" cap="none" normalizeH="0" baseline="0" smtClean="0">
                          <a:ln>
                            <a:noFill/>
                          </a:ln>
                          <a:solidFill>
                            <a:srgbClr val="0000FF"/>
                          </a:solidFill>
                          <a:effectLst/>
                          <a:latin typeface="楷体_GB2312" pitchFamily="49" charset="-122"/>
                          <a:ea typeface="楷体_GB2312" pitchFamily="49" charset="-122"/>
                        </a:rPr>
                        <a:t>有关。</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 =</a:t>
                      </a:r>
                      <a:r>
                        <a:rPr kumimoji="1"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0,1,2,..</a:t>
                      </a: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磁量子数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4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l</a:t>
                      </a:r>
                      <a:endPar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rgbClr val="0000FF"/>
                          </a:solidFill>
                          <a:effectLst/>
                          <a:latin typeface="楷体_GB2312" pitchFamily="49" charset="-122"/>
                          <a:ea typeface="楷体_GB2312" pitchFamily="49" charset="-122"/>
                        </a:rPr>
                        <a:t>决定轨道角动量在外磁场上的分量</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70000"/>
                        </a:lnSpc>
                        <a:spcBef>
                          <a:spcPct val="2000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4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l</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7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自旋磁量子数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4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rgbClr val="0000FF"/>
                          </a:solidFill>
                          <a:effectLst/>
                          <a:latin typeface="楷体_GB2312" pitchFamily="49" charset="-122"/>
                          <a:ea typeface="楷体_GB2312" pitchFamily="49" charset="-122"/>
                        </a:rPr>
                        <a:t>决定自旋角动量在外磁场上的分量</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endParaRPr kumimoji="1"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209956" name="Object 36"/>
          <p:cNvGraphicFramePr>
            <a:graphicFrameLocks noChangeAspect="1"/>
          </p:cNvGraphicFramePr>
          <p:nvPr>
            <p:extLst>
              <p:ext uri="{D42A27DB-BD31-4B8C-83A1-F6EECF244321}">
                <p14:modId xmlns:p14="http://schemas.microsoft.com/office/powerpoint/2010/main" val="3668319007"/>
              </p:ext>
            </p:extLst>
          </p:nvPr>
        </p:nvGraphicFramePr>
        <p:xfrm>
          <a:off x="8616280" y="4365104"/>
          <a:ext cx="1223963" cy="833438"/>
        </p:xfrm>
        <a:graphic>
          <a:graphicData uri="http://schemas.openxmlformats.org/presentationml/2006/ole">
            <mc:AlternateContent xmlns:mc="http://schemas.openxmlformats.org/markup-compatibility/2006">
              <mc:Choice xmlns:v="urn:schemas-microsoft-com:vml" Requires="v">
                <p:oleObj spid="_x0000_s76806" name="公式" r:id="rId3" imgW="596880" imgH="406080" progId="Equation.3">
                  <p:embed/>
                </p:oleObj>
              </mc:Choice>
              <mc:Fallback>
                <p:oleObj name="公式" r:id="rId3" imgW="59688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6280" y="4365104"/>
                        <a:ext cx="1223963" cy="833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957" name="Text Box 37"/>
          <p:cNvSpPr txBox="1">
            <a:spLocks noChangeArrowheads="1"/>
          </p:cNvSpPr>
          <p:nvPr/>
        </p:nvSpPr>
        <p:spPr bwMode="auto">
          <a:xfrm>
            <a:off x="551384" y="5517232"/>
            <a:ext cx="11305256" cy="111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150000"/>
              </a:lnSpc>
              <a:spcBef>
                <a:spcPct val="50000"/>
              </a:spcBef>
            </a:pPr>
            <a:r>
              <a:rPr kumimoji="0" lang="zh-CN" altLang="en-US" dirty="0">
                <a:latin typeface="楷体_GB2312" pitchFamily="49" charset="-122"/>
              </a:rPr>
              <a:t>对应一个确定的</a:t>
            </a:r>
            <a:r>
              <a:rPr lang="zh-CN" altLang="en-US" dirty="0">
                <a:latin typeface="楷体_GB2312" pitchFamily="49" charset="-122"/>
              </a:rPr>
              <a:t>主量子数</a:t>
            </a:r>
            <a:r>
              <a:rPr kumimoji="0" lang="en-US" altLang="zh-CN" dirty="0"/>
              <a:t>n</a:t>
            </a:r>
            <a:r>
              <a:rPr kumimoji="0" lang="en-US" altLang="zh-CN" dirty="0">
                <a:latin typeface="楷体_GB2312" pitchFamily="49" charset="-122"/>
              </a:rPr>
              <a:t>，</a:t>
            </a:r>
            <a:r>
              <a:rPr kumimoji="0" lang="zh-CN" altLang="en-US" dirty="0">
                <a:latin typeface="楷体_GB2312" pitchFamily="49" charset="-122"/>
              </a:rPr>
              <a:t>有</a:t>
            </a:r>
            <a:r>
              <a:rPr kumimoji="0" lang="en-US" altLang="zh-CN" dirty="0"/>
              <a:t>n</a:t>
            </a:r>
            <a:r>
              <a:rPr kumimoji="0" lang="zh-CN" altLang="en-US" dirty="0">
                <a:latin typeface="楷体_GB2312" pitchFamily="49" charset="-122"/>
              </a:rPr>
              <a:t>个</a:t>
            </a:r>
            <a:r>
              <a:rPr lang="zh-CN" altLang="en-US" dirty="0">
                <a:latin typeface="楷体_GB2312" pitchFamily="49" charset="-122"/>
              </a:rPr>
              <a:t>副量子数 </a:t>
            </a:r>
            <a:r>
              <a:rPr lang="en-US" altLang="zh-CN" i="1" dirty="0"/>
              <a:t>l</a:t>
            </a:r>
            <a:r>
              <a:rPr lang="en-US" altLang="zh-CN" i="1" dirty="0">
                <a:latin typeface="楷体_GB2312" pitchFamily="49" charset="-122"/>
              </a:rPr>
              <a:t> </a:t>
            </a:r>
            <a:r>
              <a:rPr lang="zh-CN" altLang="en-US" dirty="0">
                <a:latin typeface="楷体_GB2312" pitchFamily="49" charset="-122"/>
              </a:rPr>
              <a:t>；有</a:t>
            </a:r>
            <a:r>
              <a:rPr kumimoji="0" lang="en-US" altLang="zh-CN" dirty="0">
                <a:latin typeface="楷体_GB2312" pitchFamily="49" charset="-122"/>
              </a:rPr>
              <a:t>(</a:t>
            </a:r>
            <a:r>
              <a:rPr kumimoji="0" lang="en-US" altLang="zh-CN" dirty="0"/>
              <a:t>2</a:t>
            </a:r>
            <a:r>
              <a:rPr kumimoji="0" lang="en-US" altLang="zh-CN" i="1" dirty="0"/>
              <a:t>l</a:t>
            </a:r>
            <a:r>
              <a:rPr kumimoji="0" lang="en-US" altLang="zh-CN" dirty="0"/>
              <a:t>+1</a:t>
            </a:r>
            <a:r>
              <a:rPr kumimoji="0" lang="en-US" altLang="zh-CN" dirty="0">
                <a:latin typeface="楷体_GB2312" pitchFamily="49" charset="-122"/>
              </a:rPr>
              <a:t>)</a:t>
            </a:r>
            <a:r>
              <a:rPr kumimoji="0" lang="zh-CN" altLang="en-US" dirty="0">
                <a:latin typeface="楷体_GB2312" pitchFamily="49" charset="-122"/>
              </a:rPr>
              <a:t>个</a:t>
            </a:r>
            <a:r>
              <a:rPr lang="zh-CN" altLang="en-US" dirty="0">
                <a:latin typeface="楷体_GB2312" pitchFamily="49" charset="-122"/>
              </a:rPr>
              <a:t>磁量子数 </a:t>
            </a:r>
            <a:r>
              <a:rPr lang="en-US" altLang="zh-CN" i="1" dirty="0"/>
              <a:t>m</a:t>
            </a:r>
            <a:r>
              <a:rPr lang="en-US" altLang="zh-CN" i="1" baseline="-25000" dirty="0"/>
              <a:t>l</a:t>
            </a:r>
            <a:r>
              <a:rPr lang="zh-CN" altLang="en-US" dirty="0"/>
              <a:t> </a:t>
            </a:r>
            <a:r>
              <a:rPr lang="en-US" altLang="zh-CN" dirty="0">
                <a:latin typeface="楷体_GB2312" pitchFamily="49" charset="-122"/>
              </a:rPr>
              <a:t>；</a:t>
            </a:r>
            <a:r>
              <a:rPr lang="zh-CN" altLang="en-US" dirty="0">
                <a:latin typeface="楷体_GB2312" pitchFamily="49" charset="-122"/>
              </a:rPr>
              <a:t>有</a:t>
            </a:r>
            <a:r>
              <a:rPr kumimoji="0" lang="zh-CN" altLang="en-US" dirty="0"/>
              <a:t>2</a:t>
            </a:r>
            <a:r>
              <a:rPr kumimoji="0" lang="zh-CN" altLang="en-US" dirty="0">
                <a:latin typeface="楷体_GB2312" pitchFamily="49" charset="-122"/>
              </a:rPr>
              <a:t>个</a:t>
            </a:r>
            <a:r>
              <a:rPr lang="zh-CN" altLang="en-US" dirty="0">
                <a:latin typeface="楷体_GB2312" pitchFamily="49" charset="-122"/>
              </a:rPr>
              <a:t>自旋磁量子数。</a:t>
            </a:r>
          </a:p>
        </p:txBody>
      </p:sp>
      <p:sp>
        <p:nvSpPr>
          <p:cNvPr id="209958" name="Text Box 38"/>
          <p:cNvSpPr txBox="1">
            <a:spLocks noChangeArrowheads="1"/>
          </p:cNvSpPr>
          <p:nvPr/>
        </p:nvSpPr>
        <p:spPr bwMode="auto">
          <a:xfrm>
            <a:off x="4799856" y="44624"/>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u="sng" dirty="0">
                <a:solidFill>
                  <a:srgbClr val="FF33CC"/>
                </a:solidFill>
                <a:effectLst>
                  <a:outerShdw blurRad="38100" dist="38100" dir="2700000" algn="tl">
                    <a:srgbClr val="C0C0C0"/>
                  </a:outerShdw>
                </a:effectLst>
              </a:rPr>
              <a:t>小       结</a:t>
            </a:r>
          </a:p>
        </p:txBody>
      </p:sp>
    </p:spTree>
    <p:extLst>
      <p:ext uri="{BB962C8B-B14F-4D97-AF65-F5344CB8AC3E}">
        <p14:creationId xmlns:p14="http://schemas.microsoft.com/office/powerpoint/2010/main" val="1775815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9959"/>
                                        </p:tgtEl>
                                        <p:attrNameLst>
                                          <p:attrName>style.visibility</p:attrName>
                                        </p:attrNameLst>
                                      </p:cBhvr>
                                      <p:to>
                                        <p:strVal val="visible"/>
                                      </p:to>
                                    </p:set>
                                    <p:animEffect transition="in" filter="wipe(left)">
                                      <p:cBhvr>
                                        <p:cTn id="7" dur="500"/>
                                        <p:tgtEl>
                                          <p:spTgt spid="2099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9957"/>
                                        </p:tgtEl>
                                        <p:attrNameLst>
                                          <p:attrName>style.visibility</p:attrName>
                                        </p:attrNameLst>
                                      </p:cBhvr>
                                      <p:to>
                                        <p:strVal val="visible"/>
                                      </p:to>
                                    </p:set>
                                    <p:animEffect transition="in" filter="wipe(left)">
                                      <p:cBhvr>
                                        <p:cTn id="12" dur="500"/>
                                        <p:tgtEl>
                                          <p:spTgt spid="209957"/>
                                        </p:tgtEl>
                                      </p:cBhvr>
                                    </p:animEffect>
                                  </p:childTnLst>
                                </p:cTn>
                              </p:par>
                              <p:par>
                                <p:cTn id="13" presetID="22" presetClass="entr" presetSubtype="8" fill="hold" nodeType="withEffect">
                                  <p:stCondLst>
                                    <p:cond delay="0"/>
                                  </p:stCondLst>
                                  <p:childTnLst>
                                    <p:set>
                                      <p:cBhvr>
                                        <p:cTn id="14" dur="1" fill="hold">
                                          <p:stCondLst>
                                            <p:cond delay="0"/>
                                          </p:stCondLst>
                                        </p:cTn>
                                        <p:tgtEl>
                                          <p:spTgt spid="209956"/>
                                        </p:tgtEl>
                                        <p:attrNameLst>
                                          <p:attrName>style.visibility</p:attrName>
                                        </p:attrNameLst>
                                      </p:cBhvr>
                                      <p:to>
                                        <p:strVal val="visible"/>
                                      </p:to>
                                    </p:set>
                                    <p:animEffect transition="in" filter="wipe(left)">
                                      <p:cBhvr>
                                        <p:cTn id="15" dur="500"/>
                                        <p:tgtEl>
                                          <p:spTgt spid="209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5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151784" y="2209"/>
            <a:ext cx="3352800" cy="609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FF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kumimoji="0" lang="zh-CN" altLang="en-US" sz="2800" dirty="0" smtClean="0">
                <a:ea typeface="宋体" panose="02010600030101010101" pitchFamily="2" charset="-122"/>
              </a:rPr>
              <a:t>§</a:t>
            </a:r>
            <a:r>
              <a:rPr kumimoji="0" lang="en-US" altLang="zh-CN" sz="2800" dirty="0" smtClean="0">
                <a:ea typeface="宋体" panose="02010600030101010101" pitchFamily="2" charset="-122"/>
              </a:rPr>
              <a:t>19—7  </a:t>
            </a:r>
            <a:r>
              <a:rPr kumimoji="0" lang="zh-CN" altLang="en-US" sz="2800" dirty="0">
                <a:ea typeface="宋体" panose="02010600030101010101" pitchFamily="2" charset="-122"/>
              </a:rPr>
              <a:t>氢原子</a:t>
            </a:r>
            <a:endParaRPr kumimoji="0" lang="en-US" altLang="zh-CN" sz="2800" dirty="0">
              <a:ea typeface="宋体" panose="02010600030101010101" pitchFamily="2" charset="-122"/>
            </a:endParaRPr>
          </a:p>
        </p:txBody>
      </p:sp>
      <p:grpSp>
        <p:nvGrpSpPr>
          <p:cNvPr id="3" name="Group 3"/>
          <p:cNvGrpSpPr>
            <a:grpSpLocks/>
          </p:cNvGrpSpPr>
          <p:nvPr/>
        </p:nvGrpSpPr>
        <p:grpSpPr bwMode="auto">
          <a:xfrm>
            <a:off x="407368" y="908720"/>
            <a:ext cx="8350250" cy="4151312"/>
            <a:chOff x="-811" y="345"/>
            <a:chExt cx="5260" cy="2615"/>
          </a:xfrm>
        </p:grpSpPr>
        <p:sp>
          <p:nvSpPr>
            <p:cNvPr id="4" name="Text Box 4"/>
            <p:cNvSpPr txBox="1">
              <a:spLocks noChangeArrowheads="1"/>
            </p:cNvSpPr>
            <p:nvPr/>
          </p:nvSpPr>
          <p:spPr bwMode="auto">
            <a:xfrm>
              <a:off x="-811" y="345"/>
              <a:ext cx="148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dirty="0">
                  <a:solidFill>
                    <a:srgbClr val="FF3300"/>
                  </a:solidFill>
                  <a:latin typeface="楷体_GB2312" pitchFamily="49" charset="-122"/>
                </a:rPr>
                <a:t>玻尔理论：</a:t>
              </a:r>
            </a:p>
          </p:txBody>
        </p:sp>
        <p:graphicFrame>
          <p:nvGraphicFramePr>
            <p:cNvPr id="5" name="Object 5"/>
            <p:cNvGraphicFramePr>
              <a:graphicFrameLocks noChangeAspect="1"/>
            </p:cNvGraphicFramePr>
            <p:nvPr>
              <p:extLst>
                <p:ext uri="{D42A27DB-BD31-4B8C-83A1-F6EECF244321}">
                  <p14:modId xmlns:p14="http://schemas.microsoft.com/office/powerpoint/2010/main" val="3857747885"/>
                </p:ext>
              </p:extLst>
            </p:nvPr>
          </p:nvGraphicFramePr>
          <p:xfrm>
            <a:off x="1185" y="663"/>
            <a:ext cx="3264" cy="1056"/>
          </p:xfrm>
          <a:graphic>
            <a:graphicData uri="http://schemas.openxmlformats.org/presentationml/2006/ole">
              <mc:AlternateContent xmlns:mc="http://schemas.openxmlformats.org/markup-compatibility/2006">
                <mc:Choice xmlns:v="urn:schemas-microsoft-com:vml" Requires="v">
                  <p:oleObj spid="_x0000_s57400" name="Equation" r:id="rId3" imgW="2654280" imgH="863280" progId="Equation.3">
                    <p:embed/>
                  </p:oleObj>
                </mc:Choice>
                <mc:Fallback>
                  <p:oleObj name="Equation" r:id="rId3" imgW="2654280" imgH="863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 y="663"/>
                          <a:ext cx="3264"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4275029500"/>
                </p:ext>
              </p:extLst>
            </p:nvPr>
          </p:nvGraphicFramePr>
          <p:xfrm>
            <a:off x="2183" y="1751"/>
            <a:ext cx="1265" cy="557"/>
          </p:xfrm>
          <a:graphic>
            <a:graphicData uri="http://schemas.openxmlformats.org/presentationml/2006/ole">
              <mc:AlternateContent xmlns:mc="http://schemas.openxmlformats.org/markup-compatibility/2006">
                <mc:Choice xmlns:v="urn:schemas-microsoft-com:vml" Requires="v">
                  <p:oleObj spid="_x0000_s57401" name="Equation" r:id="rId5" imgW="952200" imgH="419040" progId="Equation.3">
                    <p:embed/>
                  </p:oleObj>
                </mc:Choice>
                <mc:Fallback>
                  <p:oleObj name="Equation" r:id="rId5" imgW="95220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3" y="1751"/>
                          <a:ext cx="1265"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7"/>
            <p:cNvSpPr>
              <a:spLocks noChangeArrowheads="1"/>
            </p:cNvSpPr>
            <p:nvPr/>
          </p:nvSpPr>
          <p:spPr bwMode="auto">
            <a:xfrm>
              <a:off x="-85" y="799"/>
              <a:ext cx="9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0000FF"/>
                  </a:solidFill>
                  <a:sym typeface="Symbol" panose="05050102010706020507" pitchFamily="18" charset="2"/>
                </a:rPr>
                <a:t>定态假设</a:t>
              </a:r>
              <a:r>
                <a:rPr lang="zh-CN" altLang="en-US" dirty="0">
                  <a:solidFill>
                    <a:srgbClr val="0000FF"/>
                  </a:solidFill>
                  <a:ea typeface="宋体" panose="02010600030101010101" pitchFamily="2" charset="-122"/>
                  <a:sym typeface="Symbol" panose="05050102010706020507" pitchFamily="18" charset="2"/>
                </a:rPr>
                <a:t> </a:t>
              </a:r>
              <a:endParaRPr lang="zh-CN" altLang="en-US" sz="2000" dirty="0">
                <a:solidFill>
                  <a:srgbClr val="0000FF"/>
                </a:solidFill>
                <a:ea typeface="宋体" panose="02010600030101010101" pitchFamily="2" charset="-122"/>
                <a:sym typeface="Symbol" panose="05050102010706020507" pitchFamily="18" charset="2"/>
              </a:endParaRPr>
            </a:p>
          </p:txBody>
        </p:sp>
        <p:sp>
          <p:nvSpPr>
            <p:cNvPr id="8" name="Rectangle 8"/>
            <p:cNvSpPr>
              <a:spLocks noChangeArrowheads="1"/>
            </p:cNvSpPr>
            <p:nvPr/>
          </p:nvSpPr>
          <p:spPr bwMode="auto">
            <a:xfrm>
              <a:off x="5" y="1887"/>
              <a:ext cx="8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0000FF"/>
                  </a:solidFill>
                  <a:sym typeface="Symbol" panose="05050102010706020507" pitchFamily="18" charset="2"/>
                </a:rPr>
                <a:t>跃迁假设</a:t>
              </a:r>
            </a:p>
          </p:txBody>
        </p:sp>
        <p:sp>
          <p:nvSpPr>
            <p:cNvPr id="9" name="Rectangle 9"/>
            <p:cNvSpPr>
              <a:spLocks noChangeArrowheads="1"/>
            </p:cNvSpPr>
            <p:nvPr/>
          </p:nvSpPr>
          <p:spPr bwMode="auto">
            <a:xfrm>
              <a:off x="-40" y="2568"/>
              <a:ext cx="16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0000FF"/>
                  </a:solidFill>
                  <a:sym typeface="Symbol" panose="05050102010706020507" pitchFamily="18" charset="2"/>
                </a:rPr>
                <a:t>轨道角动量量子化</a:t>
              </a:r>
            </a:p>
          </p:txBody>
        </p:sp>
        <p:graphicFrame>
          <p:nvGraphicFramePr>
            <p:cNvPr id="10" name="Object 10"/>
            <p:cNvGraphicFramePr>
              <a:graphicFrameLocks noChangeAspect="1"/>
            </p:cNvGraphicFramePr>
            <p:nvPr>
              <p:extLst>
                <p:ext uri="{D42A27DB-BD31-4B8C-83A1-F6EECF244321}">
                  <p14:modId xmlns:p14="http://schemas.microsoft.com/office/powerpoint/2010/main" val="4125487057"/>
                </p:ext>
              </p:extLst>
            </p:nvPr>
          </p:nvGraphicFramePr>
          <p:xfrm>
            <a:off x="2092" y="2432"/>
            <a:ext cx="2251" cy="528"/>
          </p:xfrm>
          <a:graphic>
            <a:graphicData uri="http://schemas.openxmlformats.org/presentationml/2006/ole">
              <mc:AlternateContent xmlns:mc="http://schemas.openxmlformats.org/markup-compatibility/2006">
                <mc:Choice xmlns:v="urn:schemas-microsoft-com:vml" Requires="v">
                  <p:oleObj spid="_x0000_s57402" name="Equation" r:id="rId7" imgW="2070000" imgH="393480" progId="Equation.3">
                    <p:embed/>
                  </p:oleObj>
                </mc:Choice>
                <mc:Fallback>
                  <p:oleObj name="Equation" r:id="rId7" imgW="207000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2" y="2432"/>
                          <a:ext cx="2251" cy="52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1" name="Group 11"/>
          <p:cNvGrpSpPr>
            <a:grpSpLocks/>
          </p:cNvGrpSpPr>
          <p:nvPr/>
        </p:nvGrpSpPr>
        <p:grpSpPr bwMode="auto">
          <a:xfrm>
            <a:off x="335087" y="5301210"/>
            <a:ext cx="12072938" cy="1182688"/>
            <a:chOff x="-766" y="3248"/>
            <a:chExt cx="7605" cy="745"/>
          </a:xfrm>
        </p:grpSpPr>
        <p:sp>
          <p:nvSpPr>
            <p:cNvPr id="12" name="Rectangle 12"/>
            <p:cNvSpPr>
              <a:spLocks noChangeArrowheads="1"/>
            </p:cNvSpPr>
            <p:nvPr/>
          </p:nvSpPr>
          <p:spPr bwMode="auto">
            <a:xfrm>
              <a:off x="-766" y="3248"/>
              <a:ext cx="760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0" lang="zh-CN" altLang="en-US" dirty="0">
                  <a:latin typeface="楷体_GB2312" pitchFamily="49" charset="-122"/>
                </a:rPr>
                <a:t>缺陷：玻尔的氢原子理论将电子作为经典粒子处理,理论体系是经典理论加量子化条件。</a:t>
              </a:r>
            </a:p>
          </p:txBody>
        </p:sp>
        <p:sp>
          <p:nvSpPr>
            <p:cNvPr id="13" name="Rectangle 13"/>
            <p:cNvSpPr>
              <a:spLocks noChangeArrowheads="1"/>
            </p:cNvSpPr>
            <p:nvPr/>
          </p:nvSpPr>
          <p:spPr bwMode="auto">
            <a:xfrm>
              <a:off x="-766" y="3702"/>
              <a:ext cx="72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0" lang="zh-CN" altLang="en-US" dirty="0">
                  <a:latin typeface="楷体_GB2312" pitchFamily="49" charset="-122"/>
                </a:rPr>
                <a:t>电子是微观粒子,具有明显的</a:t>
              </a:r>
              <a:r>
                <a:rPr kumimoji="0" lang="zh-CN" altLang="en-US" dirty="0">
                  <a:solidFill>
                    <a:srgbClr val="0000FF"/>
                  </a:solidFill>
                  <a:latin typeface="楷体_GB2312" pitchFamily="49" charset="-122"/>
                </a:rPr>
                <a:t>波粒二象性</a:t>
              </a:r>
              <a:r>
                <a:rPr kumimoji="0" lang="zh-CN" altLang="en-US" dirty="0" smtClean="0">
                  <a:latin typeface="楷体_GB2312" pitchFamily="49" charset="-122"/>
                </a:rPr>
                <a:t>，处理</a:t>
              </a:r>
              <a:r>
                <a:rPr kumimoji="0" lang="zh-CN" altLang="en-US" dirty="0">
                  <a:latin typeface="楷体_GB2312" pitchFamily="49" charset="-122"/>
                </a:rPr>
                <a:t>氢原子中的电子应该用量子力学。</a:t>
              </a:r>
            </a:p>
          </p:txBody>
        </p:sp>
      </p:grpSp>
    </p:spTree>
    <p:extLst>
      <p:ext uri="{BB962C8B-B14F-4D97-AF65-F5344CB8AC3E}">
        <p14:creationId xmlns:p14="http://schemas.microsoft.com/office/powerpoint/2010/main" val="175859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Text Box 3"/>
          <p:cNvSpPr txBox="1">
            <a:spLocks noChangeArrowheads="1"/>
          </p:cNvSpPr>
          <p:nvPr/>
        </p:nvSpPr>
        <p:spPr bwMode="auto">
          <a:xfrm>
            <a:off x="767408" y="1340768"/>
            <a:ext cx="11089232" cy="111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ct val="50000"/>
              </a:spcBef>
            </a:pPr>
            <a:r>
              <a:rPr lang="zh-CN" altLang="en-US" dirty="0">
                <a:solidFill>
                  <a:srgbClr val="0000FF"/>
                </a:solidFill>
                <a:latin typeface="楷体_GB2312" pitchFamily="49" charset="-122"/>
              </a:rPr>
              <a:t>   原子系统中,不可能有两个或两个以上的电子具有相同的状态 , 即不可能有具有相同的四个量子数的两个电子存在。</a:t>
            </a:r>
          </a:p>
        </p:txBody>
      </p:sp>
      <p:sp>
        <p:nvSpPr>
          <p:cNvPr id="210948" name="Text Box 4"/>
          <p:cNvSpPr txBox="1">
            <a:spLocks noChangeArrowheads="1"/>
          </p:cNvSpPr>
          <p:nvPr/>
        </p:nvSpPr>
        <p:spPr bwMode="auto">
          <a:xfrm>
            <a:off x="4310" y="764704"/>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楷体_GB2312" pitchFamily="49" charset="-122"/>
              </a:rPr>
              <a:t>二、泡利不相容原理:</a:t>
            </a:r>
          </a:p>
        </p:txBody>
      </p:sp>
      <p:grpSp>
        <p:nvGrpSpPr>
          <p:cNvPr id="210956" name="Group 12"/>
          <p:cNvGrpSpPr>
            <a:grpSpLocks/>
          </p:cNvGrpSpPr>
          <p:nvPr/>
        </p:nvGrpSpPr>
        <p:grpSpPr bwMode="auto">
          <a:xfrm>
            <a:off x="2711624" y="2708920"/>
            <a:ext cx="5562600" cy="533400"/>
            <a:chOff x="672" y="1008"/>
            <a:chExt cx="3504" cy="336"/>
          </a:xfrm>
        </p:grpSpPr>
        <p:sp>
          <p:nvSpPr>
            <p:cNvPr id="210949" name="Text Box 5"/>
            <p:cNvSpPr txBox="1">
              <a:spLocks noChangeArrowheads="1"/>
            </p:cNvSpPr>
            <p:nvPr/>
          </p:nvSpPr>
          <p:spPr bwMode="auto">
            <a:xfrm>
              <a:off x="672" y="1056"/>
              <a:ext cx="2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楷体_GB2312" pitchFamily="49" charset="-122"/>
                </a:rPr>
                <a:t>主量子数为</a:t>
              </a:r>
              <a:r>
                <a:rPr lang="en-US" altLang="zh-CN" i="1" dirty="0"/>
                <a:t>n</a:t>
              </a:r>
              <a:r>
                <a:rPr lang="en-US" altLang="zh-CN" dirty="0">
                  <a:latin typeface="楷体_GB2312" pitchFamily="49" charset="-122"/>
                </a:rPr>
                <a:t>,</a:t>
              </a:r>
              <a:r>
                <a:rPr lang="zh-CN" altLang="en-US" dirty="0">
                  <a:latin typeface="楷体_GB2312" pitchFamily="49" charset="-122"/>
                </a:rPr>
                <a:t>可容纳</a:t>
              </a:r>
            </a:p>
          </p:txBody>
        </p:sp>
        <p:graphicFrame>
          <p:nvGraphicFramePr>
            <p:cNvPr id="210950" name="Object 6"/>
            <p:cNvGraphicFramePr>
              <a:graphicFrameLocks noChangeAspect="1"/>
            </p:cNvGraphicFramePr>
            <p:nvPr/>
          </p:nvGraphicFramePr>
          <p:xfrm>
            <a:off x="2583" y="1008"/>
            <a:ext cx="403" cy="307"/>
          </p:xfrm>
          <a:graphic>
            <a:graphicData uri="http://schemas.openxmlformats.org/presentationml/2006/ole">
              <mc:AlternateContent xmlns:mc="http://schemas.openxmlformats.org/markup-compatibility/2006">
                <mc:Choice xmlns:v="urn:schemas-microsoft-com:vml" Requires="v">
                  <p:oleObj spid="_x0000_s77830" name="公式" r:id="rId3" imgW="266400" imgH="203040" progId="Equation.3">
                    <p:embed/>
                  </p:oleObj>
                </mc:Choice>
                <mc:Fallback>
                  <p:oleObj name="公式" r:id="rId3" imgW="2664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3" y="1008"/>
                          <a:ext cx="403"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51" name="Text Box 7"/>
            <p:cNvSpPr txBox="1">
              <a:spLocks noChangeArrowheads="1"/>
            </p:cNvSpPr>
            <p:nvPr/>
          </p:nvSpPr>
          <p:spPr bwMode="auto">
            <a:xfrm>
              <a:off x="2976" y="1056"/>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个电子。</a:t>
              </a:r>
            </a:p>
          </p:txBody>
        </p:sp>
      </p:grpSp>
      <p:grpSp>
        <p:nvGrpSpPr>
          <p:cNvPr id="210952" name="Group 8"/>
          <p:cNvGrpSpPr>
            <a:grpSpLocks/>
          </p:cNvGrpSpPr>
          <p:nvPr/>
        </p:nvGrpSpPr>
        <p:grpSpPr bwMode="auto">
          <a:xfrm>
            <a:off x="191344" y="3501008"/>
            <a:ext cx="10945216" cy="1600200"/>
            <a:chOff x="96" y="1440"/>
            <a:chExt cx="5520" cy="1008"/>
          </a:xfrm>
        </p:grpSpPr>
        <p:sp>
          <p:nvSpPr>
            <p:cNvPr id="210953" name="Text Box 9"/>
            <p:cNvSpPr txBox="1">
              <a:spLocks noChangeArrowheads="1"/>
            </p:cNvSpPr>
            <p:nvPr/>
          </p:nvSpPr>
          <p:spPr bwMode="auto">
            <a:xfrm>
              <a:off x="96" y="1440"/>
              <a:ext cx="25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楷体_GB2312" pitchFamily="49" charset="-122"/>
                </a:rPr>
                <a:t>三、能量最小原理:</a:t>
              </a:r>
            </a:p>
          </p:txBody>
        </p:sp>
        <p:sp>
          <p:nvSpPr>
            <p:cNvPr id="210954" name="Text Box 10"/>
            <p:cNvSpPr txBox="1">
              <a:spLocks noChangeArrowheads="1"/>
            </p:cNvSpPr>
            <p:nvPr/>
          </p:nvSpPr>
          <p:spPr bwMode="auto">
            <a:xfrm>
              <a:off x="192" y="1776"/>
              <a:ext cx="542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00FF"/>
                  </a:solidFill>
                  <a:latin typeface="楷体_GB2312" pitchFamily="49" charset="-122"/>
                </a:rPr>
                <a:t>原子系统处于正常状态时,每个电子趋于占有能量最低 的能级。</a:t>
              </a:r>
            </a:p>
          </p:txBody>
        </p:sp>
        <p:sp>
          <p:nvSpPr>
            <p:cNvPr id="210955" name="Rectangle 11"/>
            <p:cNvSpPr>
              <a:spLocks noChangeArrowheads="1"/>
            </p:cNvSpPr>
            <p:nvPr/>
          </p:nvSpPr>
          <p:spPr bwMode="auto">
            <a:xfrm>
              <a:off x="816" y="2160"/>
              <a:ext cx="40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dirty="0"/>
                <a:t>外层电子能量高低由</a:t>
              </a:r>
              <a:r>
                <a:rPr lang="zh-CN" altLang="en-US" i="1" dirty="0"/>
                <a:t>( </a:t>
              </a:r>
              <a:r>
                <a:rPr lang="en-US" altLang="zh-CN" i="1" dirty="0"/>
                <a:t>n + </a:t>
              </a:r>
              <a:r>
                <a:rPr lang="en-US" altLang="zh-CN" dirty="0"/>
                <a:t>0.7</a:t>
              </a:r>
              <a:r>
                <a:rPr lang="en-US" altLang="zh-CN" i="1" dirty="0"/>
                <a:t> l )  </a:t>
              </a:r>
              <a:r>
                <a:rPr lang="zh-CN" altLang="en-US" dirty="0"/>
                <a:t>的大小决定。 </a:t>
              </a:r>
            </a:p>
          </p:txBody>
        </p:sp>
      </p:grpSp>
    </p:spTree>
    <p:extLst>
      <p:ext uri="{BB962C8B-B14F-4D97-AF65-F5344CB8AC3E}">
        <p14:creationId xmlns:p14="http://schemas.microsoft.com/office/powerpoint/2010/main" val="3131390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47"/>
                                        </p:tgtEl>
                                        <p:attrNameLst>
                                          <p:attrName>style.visibility</p:attrName>
                                        </p:attrNameLst>
                                      </p:cBhvr>
                                      <p:to>
                                        <p:strVal val="visible"/>
                                      </p:to>
                                    </p:set>
                                    <p:animEffect transition="in" filter="wipe(left)">
                                      <p:cBhvr>
                                        <p:cTn id="7" dur="500"/>
                                        <p:tgtEl>
                                          <p:spTgt spid="2109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0956"/>
                                        </p:tgtEl>
                                        <p:attrNameLst>
                                          <p:attrName>style.visibility</p:attrName>
                                        </p:attrNameLst>
                                      </p:cBhvr>
                                      <p:to>
                                        <p:strVal val="visible"/>
                                      </p:to>
                                    </p:set>
                                    <p:animEffect transition="in" filter="wipe(left)">
                                      <p:cBhvr>
                                        <p:cTn id="12" dur="500"/>
                                        <p:tgtEl>
                                          <p:spTgt spid="2109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0952"/>
                                        </p:tgtEl>
                                        <p:attrNameLst>
                                          <p:attrName>style.visibility</p:attrName>
                                        </p:attrNameLst>
                                      </p:cBhvr>
                                      <p:to>
                                        <p:strVal val="visible"/>
                                      </p:to>
                                    </p:set>
                                    <p:animEffect transition="in" filter="wipe(left)">
                                      <p:cBhvr>
                                        <p:cTn id="17" dur="500"/>
                                        <p:tgtEl>
                                          <p:spTgt spid="210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35360" y="116632"/>
            <a:ext cx="485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ym typeface="Symbol" panose="05050102010706020507" pitchFamily="18" charset="2"/>
              </a:rPr>
              <a:t>一、 氢原子的</a:t>
            </a:r>
            <a:r>
              <a:rPr lang="zh-CN" altLang="en-US" dirty="0"/>
              <a:t>量子力学处理方法</a:t>
            </a:r>
            <a:r>
              <a:rPr lang="zh-CN" altLang="en-US" dirty="0">
                <a:sym typeface="Symbol" panose="05050102010706020507" pitchFamily="18" charset="2"/>
              </a:rPr>
              <a:t>:</a:t>
            </a:r>
          </a:p>
        </p:txBody>
      </p:sp>
      <p:sp>
        <p:nvSpPr>
          <p:cNvPr id="3" name="Text Box 4"/>
          <p:cNvSpPr txBox="1">
            <a:spLocks noChangeArrowheads="1"/>
          </p:cNvSpPr>
          <p:nvPr/>
        </p:nvSpPr>
        <p:spPr bwMode="auto">
          <a:xfrm>
            <a:off x="479376" y="980728"/>
            <a:ext cx="7704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zh-CN" altLang="en-US" dirty="0"/>
              <a:t>氢原子中，电子在原子核外的电场中运动，其势能为：</a:t>
            </a:r>
          </a:p>
        </p:txBody>
      </p:sp>
      <p:graphicFrame>
        <p:nvGraphicFramePr>
          <p:cNvPr id="4" name="Object 5"/>
          <p:cNvGraphicFramePr>
            <a:graphicFrameLocks noChangeAspect="1"/>
          </p:cNvGraphicFramePr>
          <p:nvPr>
            <p:extLst>
              <p:ext uri="{D42A27DB-BD31-4B8C-83A1-F6EECF244321}">
                <p14:modId xmlns:p14="http://schemas.microsoft.com/office/powerpoint/2010/main" val="1140733609"/>
              </p:ext>
            </p:extLst>
          </p:nvPr>
        </p:nvGraphicFramePr>
        <p:xfrm>
          <a:off x="3071664" y="1484784"/>
          <a:ext cx="3095625" cy="1016000"/>
        </p:xfrm>
        <a:graphic>
          <a:graphicData uri="http://schemas.openxmlformats.org/presentationml/2006/ole">
            <mc:AlternateContent xmlns:mc="http://schemas.openxmlformats.org/markup-compatibility/2006">
              <mc:Choice xmlns:v="urn:schemas-microsoft-com:vml" Requires="v">
                <p:oleObj spid="_x0000_s58424" name="Equation" r:id="rId3" imgW="990360" imgH="457200" progId="Equation.3">
                  <p:embed/>
                </p:oleObj>
              </mc:Choice>
              <mc:Fallback>
                <p:oleObj name="Equation" r:id="rId3" imgW="99036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664" y="1484784"/>
                        <a:ext cx="3095625"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 name="Picture 6" descr="http://wutde.whut.edu.cn/kecheng/daxueweuligongke/p06/ch24/sec04/image/h.jpg"/>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9048328" y="1196752"/>
            <a:ext cx="2916238" cy="3097212"/>
          </a:xfrm>
          <a:prstGeom prst="rect">
            <a:avLst/>
          </a:prstGeom>
          <a:solidFill>
            <a:srgbClr val="99CCFF"/>
          </a:solidFill>
        </p:spPr>
      </p:pic>
      <p:sp>
        <p:nvSpPr>
          <p:cNvPr id="6" name="Rectangle 8"/>
          <p:cNvSpPr>
            <a:spLocks noChangeArrowheads="1"/>
          </p:cNvSpPr>
          <p:nvPr/>
        </p:nvSpPr>
        <p:spPr bwMode="auto">
          <a:xfrm>
            <a:off x="15948" y="2780928"/>
            <a:ext cx="73448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dirty="0">
                <a:solidFill>
                  <a:schemeClr val="tx2"/>
                </a:solidFill>
              </a:rPr>
              <a:t>       设电子质量为</a:t>
            </a:r>
            <a:r>
              <a:rPr lang="en-US" altLang="zh-CN" dirty="0">
                <a:solidFill>
                  <a:schemeClr val="tx2"/>
                </a:solidFill>
              </a:rPr>
              <a:t> </a:t>
            </a:r>
            <a:r>
              <a:rPr lang="en-US" altLang="zh-CN" i="1" dirty="0">
                <a:solidFill>
                  <a:schemeClr val="tx2"/>
                </a:solidFill>
              </a:rPr>
              <a:t>m</a:t>
            </a:r>
            <a:r>
              <a:rPr lang="zh-CN" altLang="en-US" dirty="0">
                <a:solidFill>
                  <a:schemeClr val="tx2"/>
                </a:solidFill>
              </a:rPr>
              <a:t>，</a:t>
            </a:r>
            <a:r>
              <a:rPr lang="zh-CN" altLang="en-US" dirty="0"/>
              <a:t>代入三维</a:t>
            </a:r>
            <a:r>
              <a:rPr kumimoji="0" lang="zh-CN" altLang="en-US" dirty="0"/>
              <a:t>定态薛定谔方程：</a:t>
            </a:r>
          </a:p>
        </p:txBody>
      </p:sp>
      <p:graphicFrame>
        <p:nvGraphicFramePr>
          <p:cNvPr id="7" name="Object 9"/>
          <p:cNvGraphicFramePr>
            <a:graphicFrameLocks noChangeAspect="1"/>
          </p:cNvGraphicFramePr>
          <p:nvPr>
            <p:extLst>
              <p:ext uri="{D42A27DB-BD31-4B8C-83A1-F6EECF244321}">
                <p14:modId xmlns:p14="http://schemas.microsoft.com/office/powerpoint/2010/main" val="817347843"/>
              </p:ext>
            </p:extLst>
          </p:nvPr>
        </p:nvGraphicFramePr>
        <p:xfrm>
          <a:off x="1775520" y="4797152"/>
          <a:ext cx="7345362" cy="1879600"/>
        </p:xfrm>
        <a:graphic>
          <a:graphicData uri="http://schemas.openxmlformats.org/presentationml/2006/ole">
            <mc:AlternateContent xmlns:mc="http://schemas.openxmlformats.org/markup-compatibility/2006">
              <mc:Choice xmlns:v="urn:schemas-microsoft-com:vml" Requires="v">
                <p:oleObj spid="_x0000_s58425" name="公式" r:id="rId7" imgW="3403440" imgH="939600" progId="Equation.3">
                  <p:embed/>
                </p:oleObj>
              </mc:Choice>
              <mc:Fallback>
                <p:oleObj name="公式" r:id="rId7" imgW="3403440" imgH="939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5520" y="4797152"/>
                        <a:ext cx="7345362" cy="187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22"/>
          <p:cNvGrpSpPr>
            <a:grpSpLocks/>
          </p:cNvGrpSpPr>
          <p:nvPr/>
        </p:nvGrpSpPr>
        <p:grpSpPr bwMode="auto">
          <a:xfrm>
            <a:off x="3071664" y="3501008"/>
            <a:ext cx="4391347" cy="935087"/>
            <a:chOff x="567" y="2115"/>
            <a:chExt cx="2903" cy="725"/>
          </a:xfrm>
        </p:grpSpPr>
        <p:grpSp>
          <p:nvGrpSpPr>
            <p:cNvPr id="9" name="Group 32"/>
            <p:cNvGrpSpPr>
              <a:grpSpLocks/>
            </p:cNvGrpSpPr>
            <p:nvPr/>
          </p:nvGrpSpPr>
          <p:grpSpPr bwMode="auto">
            <a:xfrm>
              <a:off x="567" y="2115"/>
              <a:ext cx="2857" cy="725"/>
              <a:chOff x="1450" y="7"/>
              <a:chExt cx="3039" cy="401"/>
            </a:xfrm>
          </p:grpSpPr>
          <p:sp>
            <p:nvSpPr>
              <p:cNvPr id="11"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3"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10" name="Object 7"/>
            <p:cNvGraphicFramePr>
              <a:graphicFrameLocks noChangeAspect="1"/>
            </p:cNvGraphicFramePr>
            <p:nvPr/>
          </p:nvGraphicFramePr>
          <p:xfrm>
            <a:off x="657" y="2160"/>
            <a:ext cx="2813" cy="632"/>
          </p:xfrm>
          <a:graphic>
            <a:graphicData uri="http://schemas.openxmlformats.org/presentationml/2006/ole">
              <mc:AlternateContent xmlns:mc="http://schemas.openxmlformats.org/markup-compatibility/2006">
                <mc:Choice xmlns:v="urn:schemas-microsoft-com:vml" Requires="v">
                  <p:oleObj spid="_x0000_s58426" name="Equation" r:id="rId9" imgW="1447560" imgH="419040" progId="Equation.3">
                    <p:embed/>
                  </p:oleObj>
                </mc:Choice>
                <mc:Fallback>
                  <p:oleObj name="Equation" r:id="rId9" imgW="1447560" imgH="419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7" y="2160"/>
                          <a:ext cx="2813" cy="63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8410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vertic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91544" y="1484784"/>
            <a:ext cx="6651625" cy="3200400"/>
            <a:chOff x="144" y="960"/>
            <a:chExt cx="3781" cy="1835"/>
          </a:xfrm>
        </p:grpSpPr>
        <p:sp>
          <p:nvSpPr>
            <p:cNvPr id="3" name="AutoShape 3"/>
            <p:cNvSpPr>
              <a:spLocks/>
            </p:cNvSpPr>
            <p:nvPr/>
          </p:nvSpPr>
          <p:spPr bwMode="auto">
            <a:xfrm>
              <a:off x="144" y="1152"/>
              <a:ext cx="192" cy="1488"/>
            </a:xfrm>
            <a:prstGeom prst="leftBrace">
              <a:avLst>
                <a:gd name="adj1" fmla="val 6458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 name="Object 4"/>
            <p:cNvGraphicFramePr>
              <a:graphicFrameLocks/>
            </p:cNvGraphicFramePr>
            <p:nvPr/>
          </p:nvGraphicFramePr>
          <p:xfrm>
            <a:off x="376" y="960"/>
            <a:ext cx="3549" cy="576"/>
          </p:xfrm>
          <a:graphic>
            <a:graphicData uri="http://schemas.openxmlformats.org/presentationml/2006/ole">
              <mc:AlternateContent xmlns:mc="http://schemas.openxmlformats.org/markup-compatibility/2006">
                <mc:Choice xmlns:v="urn:schemas-microsoft-com:vml" Requires="v">
                  <p:oleObj spid="_x0000_s59448" name="公式" r:id="rId3" imgW="2819160" imgH="457200" progId="Equation.3">
                    <p:embed/>
                  </p:oleObj>
                </mc:Choice>
                <mc:Fallback>
                  <p:oleObj name="公式" r:id="rId3" imgW="2819160" imgH="4572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 y="960"/>
                          <a:ext cx="3549"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p:cNvGraphicFramePr>
              <a:graphicFrameLocks/>
            </p:cNvGraphicFramePr>
            <p:nvPr/>
          </p:nvGraphicFramePr>
          <p:xfrm>
            <a:off x="403" y="1592"/>
            <a:ext cx="3287" cy="536"/>
          </p:xfrm>
          <a:graphic>
            <a:graphicData uri="http://schemas.openxmlformats.org/presentationml/2006/ole">
              <mc:AlternateContent xmlns:mc="http://schemas.openxmlformats.org/markup-compatibility/2006">
                <mc:Choice xmlns:v="urn:schemas-microsoft-com:vml" Requires="v">
                  <p:oleObj spid="_x0000_s59449" name="公式" r:id="rId5" imgW="2489040" imgH="406080" progId="Equation.3">
                    <p:embed/>
                  </p:oleObj>
                </mc:Choice>
                <mc:Fallback>
                  <p:oleObj name="公式" r:id="rId5" imgW="2489040" imgH="40608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 y="1592"/>
                          <a:ext cx="3287"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p:cNvGraphicFramePr>
            <p:nvPr/>
          </p:nvGraphicFramePr>
          <p:xfrm>
            <a:off x="328" y="2208"/>
            <a:ext cx="1421" cy="587"/>
          </p:xfrm>
          <a:graphic>
            <a:graphicData uri="http://schemas.openxmlformats.org/presentationml/2006/ole">
              <mc:AlternateContent xmlns:mc="http://schemas.openxmlformats.org/markup-compatibility/2006">
                <mc:Choice xmlns:v="urn:schemas-microsoft-com:vml" Requires="v">
                  <p:oleObj spid="_x0000_s59450" name="公式" r:id="rId7" imgW="965160" imgH="444240" progId="Equation.3">
                    <p:embed/>
                  </p:oleObj>
                </mc:Choice>
                <mc:Fallback>
                  <p:oleObj name="公式" r:id="rId7" imgW="965160" imgH="4442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 y="2208"/>
                          <a:ext cx="1421" cy="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 name="Text Box 7"/>
          <p:cNvSpPr txBox="1">
            <a:spLocks noChangeArrowheads="1"/>
          </p:cNvSpPr>
          <p:nvPr/>
        </p:nvSpPr>
        <p:spPr bwMode="auto">
          <a:xfrm>
            <a:off x="263352" y="4869160"/>
            <a:ext cx="11305256" cy="168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ts val="0"/>
              </a:spcBef>
            </a:pPr>
            <a:r>
              <a:rPr lang="zh-CN" altLang="en-US" dirty="0"/>
              <a:t>      在求解过程中为了使波函数满足</a:t>
            </a:r>
            <a:r>
              <a:rPr lang="zh-CN" altLang="en-US" dirty="0">
                <a:solidFill>
                  <a:srgbClr val="0000FF"/>
                </a:solidFill>
              </a:rPr>
              <a:t>归一化条件</a:t>
            </a:r>
            <a:r>
              <a:rPr lang="zh-CN" altLang="en-US" dirty="0"/>
              <a:t>和</a:t>
            </a:r>
            <a:r>
              <a:rPr lang="zh-CN" altLang="en-US" dirty="0">
                <a:solidFill>
                  <a:srgbClr val="0000FF"/>
                </a:solidFill>
              </a:rPr>
              <a:t>标准条件</a:t>
            </a:r>
            <a:r>
              <a:rPr lang="zh-CN" altLang="en-US" dirty="0"/>
              <a:t>，自然引入三个量子数</a:t>
            </a:r>
            <a:r>
              <a:rPr lang="zh-CN" altLang="en-US" dirty="0">
                <a:solidFill>
                  <a:schemeClr val="accent2"/>
                </a:solidFill>
              </a:rPr>
              <a:t> </a:t>
            </a:r>
            <a:r>
              <a:rPr lang="zh-CN" altLang="en-US" dirty="0"/>
              <a:t>：</a:t>
            </a:r>
            <a:r>
              <a:rPr lang="en-US" altLang="zh-CN" i="1" dirty="0"/>
              <a:t>n</a:t>
            </a:r>
            <a:r>
              <a:rPr lang="en-US" altLang="zh-CN" dirty="0"/>
              <a:t>,    </a:t>
            </a:r>
            <a:r>
              <a:rPr lang="en-US" altLang="zh-CN" i="1" dirty="0"/>
              <a:t>l</a:t>
            </a:r>
            <a:r>
              <a:rPr lang="en-US" altLang="zh-CN" dirty="0"/>
              <a:t>,   </a:t>
            </a:r>
            <a:r>
              <a:rPr lang="en-US" altLang="zh-CN" i="1" dirty="0"/>
              <a:t>m</a:t>
            </a:r>
            <a:r>
              <a:rPr lang="en-US" altLang="zh-CN" i="1" baseline="-25000" dirty="0"/>
              <a:t>l</a:t>
            </a:r>
            <a:r>
              <a:rPr lang="zh-CN" altLang="en-US" i="1" dirty="0"/>
              <a:t>，</a:t>
            </a:r>
            <a:r>
              <a:rPr lang="zh-CN" altLang="en-US" dirty="0"/>
              <a:t>同时可以得到氢原子的</a:t>
            </a:r>
            <a:r>
              <a:rPr lang="zh-CN" altLang="en-US" dirty="0">
                <a:solidFill>
                  <a:srgbClr val="0000FF"/>
                </a:solidFill>
              </a:rPr>
              <a:t>波函数及能量公式、轨道角动量</a:t>
            </a:r>
            <a:r>
              <a:rPr lang="zh-CN" altLang="en-US" dirty="0"/>
              <a:t>公式等。求解过程自学课本</a:t>
            </a:r>
            <a:r>
              <a:rPr lang="zh-CN" altLang="en-US" dirty="0" smtClean="0"/>
              <a:t>。</a:t>
            </a:r>
            <a:endParaRPr lang="zh-CN" altLang="en-US" dirty="0"/>
          </a:p>
        </p:txBody>
      </p:sp>
      <p:sp>
        <p:nvSpPr>
          <p:cNvPr id="8" name="Rectangle 8"/>
          <p:cNvSpPr>
            <a:spLocks noChangeArrowheads="1"/>
          </p:cNvSpPr>
          <p:nvPr/>
        </p:nvSpPr>
        <p:spPr bwMode="auto">
          <a:xfrm>
            <a:off x="119336" y="764704"/>
            <a:ext cx="540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dirty="0"/>
              <a:t>分离变量得三个常微分方程</a:t>
            </a:r>
            <a:r>
              <a:rPr lang="en-US" altLang="zh-CN" dirty="0"/>
              <a:t>:</a:t>
            </a:r>
            <a:endParaRPr lang="zh-CN" altLang="en-US" dirty="0"/>
          </a:p>
        </p:txBody>
      </p:sp>
    </p:spTree>
    <p:extLst>
      <p:ext uri="{BB962C8B-B14F-4D97-AF65-F5344CB8AC3E}">
        <p14:creationId xmlns:p14="http://schemas.microsoft.com/office/powerpoint/2010/main" val="11782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39416" y="1988840"/>
            <a:ext cx="11017224"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ts val="0"/>
              </a:spcBef>
            </a:pPr>
            <a:r>
              <a:rPr lang="zh-CN" altLang="en-US" dirty="0"/>
              <a:t>2）</a:t>
            </a:r>
            <a:r>
              <a:rPr kumimoji="0" lang="zh-CN" altLang="en-US" dirty="0"/>
              <a:t>当 </a:t>
            </a:r>
            <a:r>
              <a:rPr kumimoji="0" lang="en-US" altLang="zh-CN" i="1" dirty="0"/>
              <a:t>E  </a:t>
            </a:r>
            <a:r>
              <a:rPr kumimoji="0" lang="en-US" altLang="zh-CN" dirty="0"/>
              <a:t>&lt;  0 </a:t>
            </a:r>
            <a:r>
              <a:rPr kumimoji="0" lang="zh-CN" altLang="en-US" dirty="0"/>
              <a:t>时，要使波函数满足单值、有限、连续的条件，氢原子中电子的能量必须是量子化的。</a:t>
            </a:r>
            <a:r>
              <a:rPr lang="zh-CN" altLang="en-US" dirty="0"/>
              <a:t>氢原子的能量只能取分立的值：</a:t>
            </a:r>
          </a:p>
        </p:txBody>
      </p:sp>
      <p:graphicFrame>
        <p:nvGraphicFramePr>
          <p:cNvPr id="3" name="Object 3"/>
          <p:cNvGraphicFramePr>
            <a:graphicFrameLocks noChangeAspect="1"/>
          </p:cNvGraphicFramePr>
          <p:nvPr>
            <p:extLst>
              <p:ext uri="{D42A27DB-BD31-4B8C-83A1-F6EECF244321}">
                <p14:modId xmlns:p14="http://schemas.microsoft.com/office/powerpoint/2010/main" val="3674127251"/>
              </p:ext>
            </p:extLst>
          </p:nvPr>
        </p:nvGraphicFramePr>
        <p:xfrm>
          <a:off x="2351584" y="5013176"/>
          <a:ext cx="2160587" cy="450850"/>
        </p:xfrm>
        <a:graphic>
          <a:graphicData uri="http://schemas.openxmlformats.org/presentationml/2006/ole">
            <mc:AlternateContent xmlns:mc="http://schemas.openxmlformats.org/markup-compatibility/2006">
              <mc:Choice xmlns:v="urn:schemas-microsoft-com:vml" Requires="v">
                <p:oleObj spid="_x0000_s60472" name="Equation" r:id="rId3" imgW="774360" imgH="203040" progId="Equation.3">
                  <p:embed/>
                </p:oleObj>
              </mc:Choice>
              <mc:Fallback>
                <p:oleObj name="Equation" r:id="rId3" imgW="774360" imgH="203040" progId="Equation.3">
                  <p:embed/>
                  <p:pic>
                    <p:nvPicPr>
                      <p:cNvPr id="0" name=""/>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2351584" y="5013176"/>
                        <a:ext cx="2160587" cy="45085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4"/>
          <p:cNvSpPr txBox="1">
            <a:spLocks noChangeArrowheads="1"/>
          </p:cNvSpPr>
          <p:nvPr/>
        </p:nvSpPr>
        <p:spPr bwMode="auto">
          <a:xfrm>
            <a:off x="191344" y="116632"/>
            <a:ext cx="3276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dirty="0"/>
              <a:t>二、 重要结果：</a:t>
            </a:r>
          </a:p>
        </p:txBody>
      </p:sp>
      <p:sp>
        <p:nvSpPr>
          <p:cNvPr id="5" name="Rectangle 5"/>
          <p:cNvSpPr>
            <a:spLocks noChangeArrowheads="1"/>
          </p:cNvSpPr>
          <p:nvPr/>
        </p:nvSpPr>
        <p:spPr bwMode="auto">
          <a:xfrm>
            <a:off x="2207568" y="5805264"/>
            <a:ext cx="5903913" cy="519112"/>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a:t>式中</a:t>
            </a:r>
            <a:r>
              <a:rPr lang="zh-CN" altLang="en-US" sz="2800"/>
              <a:t> </a:t>
            </a:r>
            <a:r>
              <a:rPr lang="en-US" altLang="zh-CN" sz="2800" i="1"/>
              <a:t>n</a:t>
            </a:r>
            <a:r>
              <a:rPr lang="en-US" altLang="zh-CN"/>
              <a:t>  </a:t>
            </a:r>
            <a:r>
              <a:rPr lang="zh-CN" altLang="en-US"/>
              <a:t>为</a:t>
            </a:r>
            <a:r>
              <a:rPr lang="zh-CN" altLang="en-US">
                <a:solidFill>
                  <a:srgbClr val="0000FF"/>
                </a:solidFill>
              </a:rPr>
              <a:t>主量子数</a:t>
            </a:r>
            <a:r>
              <a:rPr lang="zh-CN" altLang="en-US">
                <a:solidFill>
                  <a:srgbClr val="FF0000"/>
                </a:solidFill>
              </a:rPr>
              <a:t> </a:t>
            </a:r>
            <a:r>
              <a:rPr lang="zh-CN" altLang="en-US"/>
              <a:t>，决定电子的能量。</a:t>
            </a:r>
          </a:p>
        </p:txBody>
      </p:sp>
      <p:sp>
        <p:nvSpPr>
          <p:cNvPr id="6" name="Text Box 7"/>
          <p:cNvSpPr txBox="1">
            <a:spLocks noChangeArrowheads="1"/>
          </p:cNvSpPr>
          <p:nvPr/>
        </p:nvSpPr>
        <p:spPr bwMode="auto">
          <a:xfrm>
            <a:off x="263352" y="764704"/>
            <a:ext cx="6983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t>1、能量量子化（</a:t>
            </a:r>
            <a:r>
              <a:rPr lang="zh-CN" altLang="en-US" dirty="0">
                <a:solidFill>
                  <a:srgbClr val="3333FF"/>
                </a:solidFill>
              </a:rPr>
              <a:t>与玻尔理论得到的结果相同</a:t>
            </a:r>
            <a:r>
              <a:rPr lang="zh-CN" altLang="en-US" dirty="0"/>
              <a:t>）</a:t>
            </a:r>
          </a:p>
        </p:txBody>
      </p:sp>
      <p:sp>
        <p:nvSpPr>
          <p:cNvPr id="7" name="Text Box 8"/>
          <p:cNvSpPr txBox="1">
            <a:spLocks noChangeArrowheads="1"/>
          </p:cNvSpPr>
          <p:nvPr/>
        </p:nvSpPr>
        <p:spPr bwMode="auto">
          <a:xfrm>
            <a:off x="839416" y="1412776"/>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zh-CN" altLang="en-US" dirty="0"/>
              <a:t>1）当 </a:t>
            </a:r>
            <a:r>
              <a:rPr kumimoji="0" lang="en-US" altLang="zh-CN" i="1" dirty="0"/>
              <a:t>E  </a:t>
            </a:r>
            <a:r>
              <a:rPr kumimoji="0" lang="en-US" altLang="zh-CN" dirty="0"/>
              <a:t>&gt;  0 </a:t>
            </a:r>
            <a:r>
              <a:rPr kumimoji="0" lang="zh-CN" altLang="en-US" dirty="0"/>
              <a:t>时，对 </a:t>
            </a:r>
            <a:r>
              <a:rPr kumimoji="0" lang="en-US" altLang="zh-CN" i="1" dirty="0"/>
              <a:t>E  </a:t>
            </a:r>
            <a:r>
              <a:rPr kumimoji="0" lang="zh-CN" altLang="en-US" dirty="0"/>
              <a:t>的任何值，方程都有解。</a:t>
            </a:r>
          </a:p>
        </p:txBody>
      </p:sp>
      <p:graphicFrame>
        <p:nvGraphicFramePr>
          <p:cNvPr id="8" name="Object 9"/>
          <p:cNvGraphicFramePr>
            <a:graphicFrameLocks noChangeAspect="1"/>
          </p:cNvGraphicFramePr>
          <p:nvPr>
            <p:extLst>
              <p:ext uri="{D42A27DB-BD31-4B8C-83A1-F6EECF244321}">
                <p14:modId xmlns:p14="http://schemas.microsoft.com/office/powerpoint/2010/main" val="3622329727"/>
              </p:ext>
            </p:extLst>
          </p:nvPr>
        </p:nvGraphicFramePr>
        <p:xfrm>
          <a:off x="5087888" y="5013176"/>
          <a:ext cx="1943100" cy="446087"/>
        </p:xfrm>
        <a:graphic>
          <a:graphicData uri="http://schemas.openxmlformats.org/presentationml/2006/ole">
            <mc:AlternateContent xmlns:mc="http://schemas.openxmlformats.org/markup-compatibility/2006">
              <mc:Choice xmlns:v="urn:schemas-microsoft-com:vml" Requires="v">
                <p:oleObj spid="_x0000_s60473" name="Equation" r:id="rId5" imgW="939600" imgH="215640" progId="Equation.3">
                  <p:embed/>
                </p:oleObj>
              </mc:Choice>
              <mc:Fallback>
                <p:oleObj name="Equation" r:id="rId5" imgW="93960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7888" y="5013176"/>
                        <a:ext cx="194310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10" descr="http://wutde.whut.edu.cn/kecheng/daxueweuligongke/p06/ch24/sec04/image/Lznj.gif"/>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8400256" y="2825750"/>
            <a:ext cx="3529013" cy="40322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1"/>
          <p:cNvSpPr>
            <a:spLocks noChangeArrowheads="1"/>
          </p:cNvSpPr>
          <p:nvPr/>
        </p:nvSpPr>
        <p:spPr bwMode="auto">
          <a:xfrm>
            <a:off x="7680176" y="1412776"/>
            <a:ext cx="5113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  </a:t>
            </a:r>
            <a:r>
              <a:rPr lang="zh-CN" altLang="en-US" dirty="0"/>
              <a:t>氢原子电离，电子为自由电子</a:t>
            </a:r>
          </a:p>
        </p:txBody>
      </p:sp>
      <p:grpSp>
        <p:nvGrpSpPr>
          <p:cNvPr id="11" name="Group 17"/>
          <p:cNvGrpSpPr>
            <a:grpSpLocks/>
          </p:cNvGrpSpPr>
          <p:nvPr/>
        </p:nvGrpSpPr>
        <p:grpSpPr bwMode="auto">
          <a:xfrm>
            <a:off x="2567608" y="3501008"/>
            <a:ext cx="4103688" cy="1079500"/>
            <a:chOff x="476" y="1752"/>
            <a:chExt cx="2585" cy="680"/>
          </a:xfrm>
        </p:grpSpPr>
        <p:grpSp>
          <p:nvGrpSpPr>
            <p:cNvPr id="12" name="Group 32"/>
            <p:cNvGrpSpPr>
              <a:grpSpLocks/>
            </p:cNvGrpSpPr>
            <p:nvPr/>
          </p:nvGrpSpPr>
          <p:grpSpPr bwMode="auto">
            <a:xfrm>
              <a:off x="476" y="1752"/>
              <a:ext cx="2585" cy="680"/>
              <a:chOff x="1450" y="7"/>
              <a:chExt cx="3039" cy="401"/>
            </a:xfrm>
          </p:grpSpPr>
          <p:sp>
            <p:nvSpPr>
              <p:cNvPr id="14"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5"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6"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13" name="Object 6"/>
            <p:cNvGraphicFramePr>
              <a:graphicFrameLocks noChangeAspect="1"/>
            </p:cNvGraphicFramePr>
            <p:nvPr/>
          </p:nvGraphicFramePr>
          <p:xfrm>
            <a:off x="521" y="1797"/>
            <a:ext cx="2449" cy="587"/>
          </p:xfrm>
          <a:graphic>
            <a:graphicData uri="http://schemas.openxmlformats.org/presentationml/2006/ole">
              <mc:AlternateContent xmlns:mc="http://schemas.openxmlformats.org/markup-compatibility/2006">
                <mc:Choice xmlns:v="urn:schemas-microsoft-com:vml" Requires="v">
                  <p:oleObj spid="_x0000_s60474" name="Equation" r:id="rId9" imgW="1650960" imgH="457200" progId="Equation.3">
                    <p:embed/>
                  </p:oleObj>
                </mc:Choice>
                <mc:Fallback>
                  <p:oleObj name="Equation" r:id="rId9" imgW="165096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 y="1797"/>
                          <a:ext cx="2449" cy="5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21767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 grpId="0" autoUpdateAnimBg="0"/>
      <p:bldP spid="7" grpId="0" build="p" autoUpdateAnimBg="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263352" y="2276872"/>
            <a:ext cx="5472112" cy="561975"/>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10000"/>
              </a:lnSpc>
            </a:pPr>
            <a:r>
              <a:rPr lang="zh-CN" altLang="en-US" dirty="0"/>
              <a:t>电子的角动量 </a:t>
            </a:r>
            <a:r>
              <a:rPr lang="en-US" altLang="zh-CN" i="1" dirty="0"/>
              <a:t>L </a:t>
            </a:r>
            <a:r>
              <a:rPr lang="zh-CN" altLang="en-US" dirty="0"/>
              <a:t>可以有 </a:t>
            </a:r>
            <a:r>
              <a:rPr lang="en-US" altLang="zh-CN" sz="2800" i="1" dirty="0">
                <a:solidFill>
                  <a:srgbClr val="0000FF"/>
                </a:solidFill>
              </a:rPr>
              <a:t>n</a:t>
            </a:r>
            <a:r>
              <a:rPr lang="en-US" altLang="zh-CN" i="1" dirty="0">
                <a:solidFill>
                  <a:srgbClr val="0000FF"/>
                </a:solidFill>
              </a:rPr>
              <a:t> </a:t>
            </a:r>
            <a:r>
              <a:rPr lang="zh-CN" altLang="en-US" dirty="0">
                <a:solidFill>
                  <a:srgbClr val="0000FF"/>
                </a:solidFill>
              </a:rPr>
              <a:t>个</a:t>
            </a:r>
            <a:r>
              <a:rPr lang="zh-CN" altLang="en-US" dirty="0"/>
              <a:t>不同的值。</a:t>
            </a:r>
          </a:p>
        </p:txBody>
      </p:sp>
      <p:sp>
        <p:nvSpPr>
          <p:cNvPr id="3" name="Text Box 4"/>
          <p:cNvSpPr txBox="1">
            <a:spLocks noChangeArrowheads="1"/>
          </p:cNvSpPr>
          <p:nvPr/>
        </p:nvSpPr>
        <p:spPr bwMode="auto">
          <a:xfrm>
            <a:off x="191344" y="116632"/>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t>2、角动量量子化：</a:t>
            </a:r>
          </a:p>
        </p:txBody>
      </p:sp>
      <p:sp>
        <p:nvSpPr>
          <p:cNvPr id="4" name="Text Box 5"/>
          <p:cNvSpPr txBox="1">
            <a:spLocks noChangeArrowheads="1"/>
          </p:cNvSpPr>
          <p:nvPr/>
        </p:nvSpPr>
        <p:spPr bwMode="auto">
          <a:xfrm>
            <a:off x="263352" y="90872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dirty="0"/>
              <a:t>具有确定能量的电子角动量可有若干个，角动量大小：</a:t>
            </a:r>
          </a:p>
        </p:txBody>
      </p:sp>
      <p:grpSp>
        <p:nvGrpSpPr>
          <p:cNvPr id="5" name="Group 16"/>
          <p:cNvGrpSpPr>
            <a:grpSpLocks/>
          </p:cNvGrpSpPr>
          <p:nvPr/>
        </p:nvGrpSpPr>
        <p:grpSpPr bwMode="auto">
          <a:xfrm>
            <a:off x="335360" y="1628800"/>
            <a:ext cx="4824413" cy="503237"/>
            <a:chOff x="1202" y="1480"/>
            <a:chExt cx="3039" cy="317"/>
          </a:xfrm>
        </p:grpSpPr>
        <p:graphicFrame>
          <p:nvGraphicFramePr>
            <p:cNvPr id="6" name="Object 17"/>
            <p:cNvGraphicFramePr>
              <a:graphicFrameLocks noChangeAspect="1"/>
            </p:cNvGraphicFramePr>
            <p:nvPr>
              <p:extLst>
                <p:ext uri="{D42A27DB-BD31-4B8C-83A1-F6EECF244321}">
                  <p14:modId xmlns:p14="http://schemas.microsoft.com/office/powerpoint/2010/main" val="4101844840"/>
                </p:ext>
              </p:extLst>
            </p:nvPr>
          </p:nvGraphicFramePr>
          <p:xfrm>
            <a:off x="2653" y="1506"/>
            <a:ext cx="1588" cy="291"/>
          </p:xfrm>
          <a:graphic>
            <a:graphicData uri="http://schemas.openxmlformats.org/presentationml/2006/ole">
              <mc:AlternateContent xmlns:mc="http://schemas.openxmlformats.org/markup-compatibility/2006">
                <mc:Choice xmlns:v="urn:schemas-microsoft-com:vml" Requires="v">
                  <p:oleObj spid="_x0000_s61568" name="公式" r:id="rId3" imgW="1079280" imgH="203040" progId="Equation.3">
                    <p:embed/>
                  </p:oleObj>
                </mc:Choice>
                <mc:Fallback>
                  <p:oleObj name="公式" r:id="rId3" imgW="1079280" imgH="203040" progId="Equation.3">
                    <p:embed/>
                    <p:pic>
                      <p:nvPicPr>
                        <p:cNvPr id="0" name=""/>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2653" y="1506"/>
                          <a:ext cx="1588" cy="291"/>
                        </a:xfrm>
                        <a:prstGeom prst="rect">
                          <a:avLst/>
                        </a:prstGeom>
                        <a:noFill/>
                        <a:ln>
                          <a:noFill/>
                        </a:ln>
                        <a:effectLst/>
                        <a:extLst/>
                      </p:spPr>
                    </p:pic>
                  </p:oleObj>
                </mc:Fallback>
              </mc:AlternateContent>
            </a:graphicData>
          </a:graphic>
        </p:graphicFrame>
        <p:sp>
          <p:nvSpPr>
            <p:cNvPr id="7" name="Rectangle 18"/>
            <p:cNvSpPr>
              <a:spLocks noChangeArrowheads="1"/>
            </p:cNvSpPr>
            <p:nvPr/>
          </p:nvSpPr>
          <p:spPr bwMode="auto">
            <a:xfrm>
              <a:off x="1202" y="1480"/>
              <a:ext cx="1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i="1"/>
                <a:t>l  </a:t>
              </a:r>
              <a:r>
                <a:rPr lang="zh-CN" altLang="en-US"/>
                <a:t>为</a:t>
              </a:r>
              <a:r>
                <a:rPr lang="zh-CN" altLang="en-US">
                  <a:solidFill>
                    <a:srgbClr val="0000FF"/>
                  </a:solidFill>
                </a:rPr>
                <a:t>角量子数</a:t>
              </a:r>
            </a:p>
          </p:txBody>
        </p:sp>
      </p:grpSp>
      <p:grpSp>
        <p:nvGrpSpPr>
          <p:cNvPr id="8" name="Group 24"/>
          <p:cNvGrpSpPr>
            <a:grpSpLocks/>
          </p:cNvGrpSpPr>
          <p:nvPr/>
        </p:nvGrpSpPr>
        <p:grpSpPr bwMode="auto">
          <a:xfrm>
            <a:off x="7968208" y="836712"/>
            <a:ext cx="2159446" cy="680220"/>
            <a:chOff x="1701" y="799"/>
            <a:chExt cx="2358" cy="545"/>
          </a:xfrm>
        </p:grpSpPr>
        <p:grpSp>
          <p:nvGrpSpPr>
            <p:cNvPr id="9" name="Group 32"/>
            <p:cNvGrpSpPr>
              <a:grpSpLocks/>
            </p:cNvGrpSpPr>
            <p:nvPr/>
          </p:nvGrpSpPr>
          <p:grpSpPr bwMode="auto">
            <a:xfrm>
              <a:off x="1701" y="799"/>
              <a:ext cx="2358" cy="545"/>
              <a:chOff x="1450" y="7"/>
              <a:chExt cx="3039" cy="401"/>
            </a:xfrm>
          </p:grpSpPr>
          <p:sp>
            <p:nvSpPr>
              <p:cNvPr id="11"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3"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10" name="Object 2"/>
            <p:cNvGraphicFramePr>
              <a:graphicFrameLocks noChangeAspect="1"/>
            </p:cNvGraphicFramePr>
            <p:nvPr/>
          </p:nvGraphicFramePr>
          <p:xfrm>
            <a:off x="1701" y="845"/>
            <a:ext cx="2315" cy="445"/>
          </p:xfrm>
          <a:graphic>
            <a:graphicData uri="http://schemas.openxmlformats.org/presentationml/2006/ole">
              <mc:AlternateContent xmlns:mc="http://schemas.openxmlformats.org/markup-compatibility/2006">
                <mc:Choice xmlns:v="urn:schemas-microsoft-com:vml" Requires="v">
                  <p:oleObj spid="_x0000_s61569" name="Equation" r:id="rId5" imgW="914400" imgH="253800" progId="Equation.3">
                    <p:embed/>
                  </p:oleObj>
                </mc:Choice>
                <mc:Fallback>
                  <p:oleObj name="Equation" r:id="rId5" imgW="91440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1" y="845"/>
                          <a:ext cx="2315" cy="44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 name="Rectangle 25"/>
          <p:cNvSpPr>
            <a:spLocks noChangeArrowheads="1"/>
          </p:cNvSpPr>
          <p:nvPr/>
        </p:nvSpPr>
        <p:spPr bwMode="auto">
          <a:xfrm>
            <a:off x="263352" y="2924944"/>
            <a:ext cx="11665296" cy="1200329"/>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50000"/>
              </a:lnSpc>
            </a:pPr>
            <a:r>
              <a:rPr lang="zh-CN" altLang="en-US" dirty="0">
                <a:latin typeface="楷体_GB2312" pitchFamily="49" charset="-122"/>
              </a:rPr>
              <a:t>式中 </a:t>
            </a:r>
            <a:r>
              <a:rPr lang="en-US" altLang="zh-CN" i="1" dirty="0">
                <a:cs typeface="Times New Roman" panose="02020603050405020304" pitchFamily="18" charset="0"/>
              </a:rPr>
              <a:t>l</a:t>
            </a:r>
            <a:r>
              <a:rPr lang="en-US" altLang="zh-CN" i="1" dirty="0">
                <a:latin typeface="楷体_GB2312" pitchFamily="49" charset="-122"/>
              </a:rPr>
              <a:t>  </a:t>
            </a:r>
            <a:r>
              <a:rPr lang="zh-CN" altLang="en-US" dirty="0">
                <a:latin typeface="楷体_GB2312" pitchFamily="49" charset="-122"/>
              </a:rPr>
              <a:t>为</a:t>
            </a:r>
            <a:r>
              <a:rPr lang="zh-CN" altLang="en-US" dirty="0">
                <a:solidFill>
                  <a:srgbClr val="0000FF"/>
                </a:solidFill>
                <a:latin typeface="楷体_GB2312" pitchFamily="49" charset="-122"/>
              </a:rPr>
              <a:t>副量子数</a:t>
            </a:r>
            <a:r>
              <a:rPr lang="zh-CN" altLang="en-US" dirty="0">
                <a:latin typeface="楷体_GB2312" pitchFamily="49" charset="-122"/>
              </a:rPr>
              <a:t>或</a:t>
            </a:r>
            <a:r>
              <a:rPr lang="zh-CN" altLang="en-US" dirty="0">
                <a:solidFill>
                  <a:srgbClr val="0000FF"/>
                </a:solidFill>
                <a:latin typeface="楷体_GB2312" pitchFamily="49" charset="-122"/>
              </a:rPr>
              <a:t>角量子数。</a:t>
            </a:r>
            <a:r>
              <a:rPr lang="zh-CN" altLang="en-US" dirty="0">
                <a:latin typeface="楷体_GB2312" pitchFamily="49" charset="-122"/>
              </a:rPr>
              <a:t>对同一个</a:t>
            </a:r>
            <a:r>
              <a:rPr lang="en-US" altLang="zh-CN" dirty="0">
                <a:latin typeface="楷体_GB2312" pitchFamily="49" charset="-122"/>
              </a:rPr>
              <a:t>n </a:t>
            </a:r>
            <a:r>
              <a:rPr lang="zh-CN" altLang="en-US" dirty="0">
                <a:latin typeface="楷体_GB2312" pitchFamily="49" charset="-122"/>
              </a:rPr>
              <a:t>值，</a:t>
            </a:r>
            <a:r>
              <a:rPr lang="en-US" altLang="zh-CN" i="1" dirty="0">
                <a:cs typeface="Times New Roman" panose="02020603050405020304" pitchFamily="18" charset="0"/>
              </a:rPr>
              <a:t>l </a:t>
            </a:r>
            <a:r>
              <a:rPr lang="en-US" altLang="zh-CN" i="1" dirty="0">
                <a:latin typeface="楷体_GB2312" pitchFamily="49" charset="-122"/>
              </a:rPr>
              <a:t> </a:t>
            </a:r>
            <a:r>
              <a:rPr lang="zh-CN" altLang="en-US" dirty="0">
                <a:latin typeface="楷体_GB2312" pitchFamily="49" charset="-122"/>
              </a:rPr>
              <a:t>可取从0到( </a:t>
            </a:r>
            <a:r>
              <a:rPr lang="en-US" altLang="zh-CN" dirty="0">
                <a:latin typeface="楷体_GB2312" pitchFamily="49" charset="-122"/>
              </a:rPr>
              <a:t>n-1</a:t>
            </a:r>
            <a:r>
              <a:rPr lang="en-US" altLang="zh-CN" i="1" dirty="0">
                <a:latin typeface="楷体_GB2312" pitchFamily="49" charset="-122"/>
              </a:rPr>
              <a:t> </a:t>
            </a:r>
            <a:r>
              <a:rPr lang="en-US" altLang="zh-CN" dirty="0">
                <a:latin typeface="楷体_GB2312" pitchFamily="49" charset="-122"/>
              </a:rPr>
              <a:t>) </a:t>
            </a:r>
            <a:r>
              <a:rPr lang="zh-CN" altLang="en-US" dirty="0">
                <a:latin typeface="楷体_GB2312" pitchFamily="49" charset="-122"/>
              </a:rPr>
              <a:t>的 </a:t>
            </a:r>
            <a:r>
              <a:rPr lang="en-US" altLang="zh-CN" dirty="0">
                <a:latin typeface="楷体_GB2312" pitchFamily="49" charset="-122"/>
              </a:rPr>
              <a:t>n</a:t>
            </a:r>
            <a:r>
              <a:rPr lang="en-US" altLang="zh-CN" i="1" dirty="0">
                <a:latin typeface="楷体_GB2312" pitchFamily="49" charset="-122"/>
              </a:rPr>
              <a:t> </a:t>
            </a:r>
            <a:r>
              <a:rPr lang="zh-CN" altLang="en-US" dirty="0">
                <a:latin typeface="楷体_GB2312" pitchFamily="49" charset="-122"/>
              </a:rPr>
              <a:t>个可能值，</a:t>
            </a:r>
            <a:r>
              <a:rPr lang="en-US" altLang="zh-CN" i="1" dirty="0">
                <a:cs typeface="Times New Roman" panose="02020603050405020304" pitchFamily="18" charset="0"/>
              </a:rPr>
              <a:t>l</a:t>
            </a:r>
            <a:r>
              <a:rPr lang="en-US" altLang="zh-CN" i="1" dirty="0">
                <a:latin typeface="楷体_GB2312" pitchFamily="49" charset="-122"/>
              </a:rPr>
              <a:t>  </a:t>
            </a:r>
            <a:r>
              <a:rPr lang="zh-CN" altLang="en-US" dirty="0">
                <a:latin typeface="楷体_GB2312" pitchFamily="49" charset="-122"/>
              </a:rPr>
              <a:t>取不同的值，则电子的角动量</a:t>
            </a:r>
            <a:r>
              <a:rPr lang="en-US" altLang="zh-CN" i="1" dirty="0">
                <a:latin typeface="楷体_GB2312" pitchFamily="49" charset="-122"/>
              </a:rPr>
              <a:t>L </a:t>
            </a:r>
            <a:r>
              <a:rPr lang="zh-CN" altLang="en-US" dirty="0">
                <a:latin typeface="楷体_GB2312" pitchFamily="49" charset="-122"/>
              </a:rPr>
              <a:t>就有 </a:t>
            </a:r>
            <a:r>
              <a:rPr lang="en-US" altLang="zh-CN" i="1" dirty="0">
                <a:latin typeface="楷体_GB2312" pitchFamily="49" charset="-122"/>
              </a:rPr>
              <a:t>n </a:t>
            </a:r>
            <a:r>
              <a:rPr lang="zh-CN" altLang="en-US" dirty="0">
                <a:latin typeface="楷体_GB2312" pitchFamily="49" charset="-122"/>
              </a:rPr>
              <a:t>个不同的值。</a:t>
            </a:r>
          </a:p>
        </p:txBody>
      </p:sp>
      <p:sp>
        <p:nvSpPr>
          <p:cNvPr id="16" name="Text Box 26"/>
          <p:cNvSpPr txBox="1">
            <a:spLocks noChangeArrowheads="1"/>
          </p:cNvSpPr>
          <p:nvPr/>
        </p:nvSpPr>
        <p:spPr bwMode="auto">
          <a:xfrm>
            <a:off x="263352" y="4149080"/>
            <a:ext cx="1066800" cy="457200"/>
          </a:xfrm>
          <a:prstGeom prst="rect">
            <a:avLst/>
          </a:prstGeom>
          <a:solidFill>
            <a:srgbClr val="92D050"/>
          </a:solidFill>
          <a:ln>
            <a:noFill/>
          </a:ln>
          <a:effectLst/>
          <a:extLst/>
        </p:spPr>
        <p:txBody>
          <a:bodyPr>
            <a:spAutoFit/>
          </a:bodyPr>
          <a:lstStyle/>
          <a:p>
            <a:pPr>
              <a:spcBef>
                <a:spcPct val="50000"/>
              </a:spcBef>
            </a:pPr>
            <a:r>
              <a:rPr lang="zh-CN" altLang="en-US" dirty="0">
                <a:solidFill>
                  <a:srgbClr val="FF0000"/>
                </a:solidFill>
              </a:rPr>
              <a:t>注意:</a:t>
            </a:r>
          </a:p>
        </p:txBody>
      </p:sp>
      <p:sp>
        <p:nvSpPr>
          <p:cNvPr id="17" name="Text Box 27"/>
          <p:cNvSpPr txBox="1">
            <a:spLocks noChangeArrowheads="1"/>
          </p:cNvSpPr>
          <p:nvPr/>
        </p:nvSpPr>
        <p:spPr bwMode="auto">
          <a:xfrm>
            <a:off x="1127448" y="4149080"/>
            <a:ext cx="4464496" cy="457200"/>
          </a:xfrm>
          <a:prstGeom prst="rect">
            <a:avLst/>
          </a:prstGeom>
          <a:solidFill>
            <a:srgbClr val="FFFF00"/>
          </a:solidFill>
          <a:ln>
            <a:noFill/>
          </a:ln>
          <a:effectLst/>
          <a:extLst/>
        </p:spPr>
        <p:txBody>
          <a:bodyPr wrap="square">
            <a:spAutoFit/>
          </a:bodyPr>
          <a:lstStyle/>
          <a:p>
            <a:pPr>
              <a:spcBef>
                <a:spcPct val="50000"/>
              </a:spcBef>
            </a:pPr>
            <a:r>
              <a:rPr lang="zh-CN" altLang="en-US" dirty="0"/>
              <a:t>角动量大小与玻尔理论的不同:</a:t>
            </a:r>
          </a:p>
        </p:txBody>
      </p:sp>
      <p:sp>
        <p:nvSpPr>
          <p:cNvPr id="18" name="Text Box 28"/>
          <p:cNvSpPr txBox="1">
            <a:spLocks noChangeArrowheads="1"/>
          </p:cNvSpPr>
          <p:nvPr/>
        </p:nvSpPr>
        <p:spPr bwMode="auto">
          <a:xfrm>
            <a:off x="3359696" y="486916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玻尔理论:</a:t>
            </a:r>
          </a:p>
        </p:txBody>
      </p:sp>
      <p:graphicFrame>
        <p:nvGraphicFramePr>
          <p:cNvPr id="19" name="Object 29"/>
          <p:cNvGraphicFramePr>
            <a:graphicFrameLocks noChangeAspect="1"/>
          </p:cNvGraphicFramePr>
          <p:nvPr>
            <p:extLst>
              <p:ext uri="{D42A27DB-BD31-4B8C-83A1-F6EECF244321}">
                <p14:modId xmlns:p14="http://schemas.microsoft.com/office/powerpoint/2010/main" val="2180682662"/>
              </p:ext>
            </p:extLst>
          </p:nvPr>
        </p:nvGraphicFramePr>
        <p:xfrm>
          <a:off x="5807968" y="4869160"/>
          <a:ext cx="4799013" cy="450850"/>
        </p:xfrm>
        <a:graphic>
          <a:graphicData uri="http://schemas.openxmlformats.org/presentationml/2006/ole">
            <mc:AlternateContent xmlns:mc="http://schemas.openxmlformats.org/markup-compatibility/2006">
              <mc:Choice xmlns:v="urn:schemas-microsoft-com:vml" Requires="v">
                <p:oleObj spid="_x0000_s61570" name="公式" r:id="rId7" imgW="1892160" imgH="215640" progId="Equation.3">
                  <p:embed/>
                </p:oleObj>
              </mc:Choice>
              <mc:Fallback>
                <p:oleObj name="公式" r:id="rId7" imgW="189216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7968" y="4869160"/>
                        <a:ext cx="4799013" cy="450850"/>
                      </a:xfrm>
                      <a:prstGeom prst="rect">
                        <a:avLst/>
                      </a:prstGeom>
                      <a:solidFill>
                        <a:srgbClr val="FFC000"/>
                      </a:solidFill>
                      <a:ln>
                        <a:noFill/>
                      </a:ln>
                      <a:effectLst/>
                      <a:extLst/>
                    </p:spPr>
                  </p:pic>
                </p:oleObj>
              </mc:Fallback>
            </mc:AlternateContent>
          </a:graphicData>
        </a:graphic>
      </p:graphicFrame>
      <p:graphicFrame>
        <p:nvGraphicFramePr>
          <p:cNvPr id="20" name="Object 30"/>
          <p:cNvGraphicFramePr>
            <a:graphicFrameLocks noChangeAspect="1"/>
          </p:cNvGraphicFramePr>
          <p:nvPr>
            <p:extLst>
              <p:ext uri="{D42A27DB-BD31-4B8C-83A1-F6EECF244321}">
                <p14:modId xmlns:p14="http://schemas.microsoft.com/office/powerpoint/2010/main" val="3028178568"/>
              </p:ext>
            </p:extLst>
          </p:nvPr>
        </p:nvGraphicFramePr>
        <p:xfrm>
          <a:off x="5815013" y="4149080"/>
          <a:ext cx="6376987" cy="517525"/>
        </p:xfrm>
        <a:graphic>
          <a:graphicData uri="http://schemas.openxmlformats.org/presentationml/2006/ole">
            <mc:AlternateContent xmlns:mc="http://schemas.openxmlformats.org/markup-compatibility/2006">
              <mc:Choice xmlns:v="urn:schemas-microsoft-com:vml" Requires="v">
                <p:oleObj spid="_x0000_s61571" name="Equation" r:id="rId9" imgW="2882880" imgH="253800" progId="Equation.3">
                  <p:embed/>
                </p:oleObj>
              </mc:Choice>
              <mc:Fallback>
                <p:oleObj name="Equation" r:id="rId9" imgW="288288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15013" y="4149080"/>
                        <a:ext cx="637698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 name="Group 31"/>
          <p:cNvGrpSpPr>
            <a:grpSpLocks/>
          </p:cNvGrpSpPr>
          <p:nvPr/>
        </p:nvGrpSpPr>
        <p:grpSpPr bwMode="auto">
          <a:xfrm>
            <a:off x="263352" y="5661248"/>
            <a:ext cx="7696200" cy="487364"/>
            <a:chOff x="123" y="3320"/>
            <a:chExt cx="4848" cy="307"/>
          </a:xfrm>
        </p:grpSpPr>
        <p:sp>
          <p:nvSpPr>
            <p:cNvPr id="22" name="Text Box 32"/>
            <p:cNvSpPr txBox="1">
              <a:spLocks noChangeArrowheads="1"/>
            </p:cNvSpPr>
            <p:nvPr/>
          </p:nvSpPr>
          <p:spPr bwMode="auto">
            <a:xfrm>
              <a:off x="123" y="3320"/>
              <a:ext cx="48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0" lang="zh-CN" altLang="en-US" dirty="0"/>
                <a:t>例：                  轨道角动量大小可能值有：</a:t>
              </a:r>
            </a:p>
          </p:txBody>
        </p:sp>
        <p:graphicFrame>
          <p:nvGraphicFramePr>
            <p:cNvPr id="23" name="Object 33"/>
            <p:cNvGraphicFramePr>
              <a:graphicFrameLocks noChangeAspect="1"/>
            </p:cNvGraphicFramePr>
            <p:nvPr>
              <p:extLst>
                <p:ext uri="{D42A27DB-BD31-4B8C-83A1-F6EECF244321}">
                  <p14:modId xmlns:p14="http://schemas.microsoft.com/office/powerpoint/2010/main" val="911472290"/>
                </p:ext>
              </p:extLst>
            </p:nvPr>
          </p:nvGraphicFramePr>
          <p:xfrm>
            <a:off x="531" y="3365"/>
            <a:ext cx="935" cy="262"/>
          </p:xfrm>
          <a:graphic>
            <a:graphicData uri="http://schemas.openxmlformats.org/presentationml/2006/ole">
              <mc:AlternateContent xmlns:mc="http://schemas.openxmlformats.org/markup-compatibility/2006">
                <mc:Choice xmlns:v="urn:schemas-microsoft-com:vml" Requires="v">
                  <p:oleObj spid="_x0000_s61572" name="公式" r:id="rId11" imgW="634680" imgH="215640" progId="Equation.3">
                    <p:embed/>
                  </p:oleObj>
                </mc:Choice>
                <mc:Fallback>
                  <p:oleObj name="公式" r:id="rId11" imgW="63468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1" y="3365"/>
                          <a:ext cx="935" cy="262"/>
                        </a:xfrm>
                        <a:prstGeom prst="rect">
                          <a:avLst/>
                        </a:prstGeom>
                        <a:noFill/>
                        <a:ln>
                          <a:noFill/>
                        </a:ln>
                        <a:effectLst/>
                        <a:extLst/>
                      </p:spPr>
                    </p:pic>
                  </p:oleObj>
                </mc:Fallback>
              </mc:AlternateContent>
            </a:graphicData>
          </a:graphic>
        </p:graphicFrame>
      </p:grpSp>
      <p:graphicFrame>
        <p:nvGraphicFramePr>
          <p:cNvPr id="24" name="Object 34"/>
          <p:cNvGraphicFramePr>
            <a:graphicFrameLocks noChangeAspect="1"/>
          </p:cNvGraphicFramePr>
          <p:nvPr>
            <p:extLst>
              <p:ext uri="{D42A27DB-BD31-4B8C-83A1-F6EECF244321}">
                <p14:modId xmlns:p14="http://schemas.microsoft.com/office/powerpoint/2010/main" val="1628638575"/>
              </p:ext>
            </p:extLst>
          </p:nvPr>
        </p:nvGraphicFramePr>
        <p:xfrm>
          <a:off x="6168008" y="5733256"/>
          <a:ext cx="1720850" cy="411163"/>
        </p:xfrm>
        <a:graphic>
          <a:graphicData uri="http://schemas.openxmlformats.org/presentationml/2006/ole">
            <mc:AlternateContent xmlns:mc="http://schemas.openxmlformats.org/markup-compatibility/2006">
              <mc:Choice xmlns:v="urn:schemas-microsoft-com:vml" Requires="v">
                <p:oleObj spid="_x0000_s61573" name="Equation" r:id="rId13" imgW="850680" imgH="203040" progId="Equation.3">
                  <p:embed/>
                </p:oleObj>
              </mc:Choice>
              <mc:Fallback>
                <p:oleObj name="Equation" r:id="rId13" imgW="85068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68008" y="5733256"/>
                        <a:ext cx="1720850"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35"/>
          <p:cNvGraphicFramePr>
            <a:graphicFrameLocks noChangeAspect="1"/>
          </p:cNvGraphicFramePr>
          <p:nvPr>
            <p:extLst>
              <p:ext uri="{D42A27DB-BD31-4B8C-83A1-F6EECF244321}">
                <p14:modId xmlns:p14="http://schemas.microsoft.com/office/powerpoint/2010/main" val="4198339586"/>
              </p:ext>
            </p:extLst>
          </p:nvPr>
        </p:nvGraphicFramePr>
        <p:xfrm>
          <a:off x="3215680" y="6292850"/>
          <a:ext cx="4741863" cy="565150"/>
        </p:xfrm>
        <a:graphic>
          <a:graphicData uri="http://schemas.openxmlformats.org/presentationml/2006/ole">
            <mc:AlternateContent xmlns:mc="http://schemas.openxmlformats.org/markup-compatibility/2006">
              <mc:Choice xmlns:v="urn:schemas-microsoft-com:vml" Requires="v">
                <p:oleObj spid="_x0000_s61574" name="公式" r:id="rId15" imgW="1942920" imgH="253800" progId="Equation.3">
                  <p:embed/>
                </p:oleObj>
              </mc:Choice>
              <mc:Fallback>
                <p:oleObj name="公式" r:id="rId15" imgW="1942920" imgH="253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15680" y="6292850"/>
                        <a:ext cx="4741863"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7039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16" grpId="0" animBg="1" autoUpdateAnimBg="0"/>
      <p:bldP spid="17" grpId="0" animBg="1" autoUpdateAnimBg="0"/>
      <p:bldP spid="1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utde.whut.edu.cn/kecheng/daxueweuligongke/p06/ch24/sec04/image/24_1.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9120336" y="2996952"/>
            <a:ext cx="2284412" cy="28082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3"/>
          <p:cNvGraphicFramePr>
            <a:graphicFrameLocks noChangeAspect="1"/>
          </p:cNvGraphicFramePr>
          <p:nvPr>
            <p:extLst>
              <p:ext uri="{D42A27DB-BD31-4B8C-83A1-F6EECF244321}">
                <p14:modId xmlns:p14="http://schemas.microsoft.com/office/powerpoint/2010/main" val="1254112433"/>
              </p:ext>
            </p:extLst>
          </p:nvPr>
        </p:nvGraphicFramePr>
        <p:xfrm>
          <a:off x="3575720" y="3933056"/>
          <a:ext cx="3609975" cy="528637"/>
        </p:xfrm>
        <a:graphic>
          <a:graphicData uri="http://schemas.openxmlformats.org/presentationml/2006/ole">
            <mc:AlternateContent xmlns:mc="http://schemas.openxmlformats.org/markup-compatibility/2006">
              <mc:Choice xmlns:v="urn:schemas-microsoft-com:vml" Requires="v">
                <p:oleObj spid="_x0000_s62498" name="Equation" r:id="rId5" imgW="1269720" imgH="228600" progId="Equation.3">
                  <p:embed/>
                </p:oleObj>
              </mc:Choice>
              <mc:Fallback>
                <p:oleObj name="Equation" r:id="rId5" imgW="1269720" imgH="228600" progId="Equation.3">
                  <p:embed/>
                  <p:pic>
                    <p:nvPicPr>
                      <p:cNvPr id="0" name=""/>
                      <p:cNvPicPr>
                        <a:picLocks noChangeAspect="1" noChangeArrowheads="1"/>
                      </p:cNvPicPr>
                      <p:nvPr/>
                    </p:nvPicPr>
                    <p:blipFill>
                      <a:blip r:embed="rId6">
                        <a:lum contrast="38000"/>
                        <a:extLst>
                          <a:ext uri="{28A0092B-C50C-407E-A947-70E740481C1C}">
                            <a14:useLocalDpi xmlns:a14="http://schemas.microsoft.com/office/drawing/2010/main" val="0"/>
                          </a:ext>
                        </a:extLst>
                      </a:blip>
                      <a:srcRect/>
                      <a:stretch>
                        <a:fillRect/>
                      </a:stretch>
                    </p:blipFill>
                    <p:spPr bwMode="auto">
                      <a:xfrm>
                        <a:off x="3575720" y="3933056"/>
                        <a:ext cx="3609975" cy="528637"/>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4"/>
          <p:cNvSpPr txBox="1">
            <a:spLocks noChangeArrowheads="1"/>
          </p:cNvSpPr>
          <p:nvPr/>
        </p:nvSpPr>
        <p:spPr bwMode="auto">
          <a:xfrm>
            <a:off x="119336" y="116632"/>
            <a:ext cx="4787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t>3、角动量的空间量子化：</a:t>
            </a:r>
          </a:p>
        </p:txBody>
      </p:sp>
      <p:sp>
        <p:nvSpPr>
          <p:cNvPr id="5" name="Text Box 6"/>
          <p:cNvSpPr txBox="1">
            <a:spLocks noChangeArrowheads="1"/>
          </p:cNvSpPr>
          <p:nvPr/>
        </p:nvSpPr>
        <p:spPr bwMode="auto">
          <a:xfrm>
            <a:off x="1487488" y="2060848"/>
            <a:ext cx="84963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i="1"/>
              <a:t>L </a:t>
            </a:r>
            <a:r>
              <a:rPr lang="zh-CN" altLang="en-US"/>
              <a:t>在任意一轴上（如：沿磁场方向）投影 </a:t>
            </a:r>
            <a:r>
              <a:rPr lang="en-US" altLang="zh-CN" i="1"/>
              <a:t>L</a:t>
            </a:r>
            <a:r>
              <a:rPr lang="en-US" altLang="zh-CN" baseline="-25000"/>
              <a:t>Z  </a:t>
            </a:r>
            <a:r>
              <a:rPr kumimoji="0" lang="zh-CN" altLang="en-US"/>
              <a:t>是量子化的。</a:t>
            </a:r>
            <a:endParaRPr kumimoji="0" lang="en-US" altLang="zh-CN"/>
          </a:p>
        </p:txBody>
      </p:sp>
      <p:sp>
        <p:nvSpPr>
          <p:cNvPr id="6" name="Text Box 7"/>
          <p:cNvSpPr txBox="1">
            <a:spLocks noChangeArrowheads="1"/>
          </p:cNvSpPr>
          <p:nvPr/>
        </p:nvSpPr>
        <p:spPr bwMode="auto">
          <a:xfrm>
            <a:off x="263352" y="4725144"/>
            <a:ext cx="9073008" cy="1684244"/>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50000"/>
              </a:lnSpc>
              <a:spcBef>
                <a:spcPct val="50000"/>
              </a:spcBef>
            </a:pPr>
            <a:r>
              <a:rPr lang="en-US" altLang="zh-CN" i="1" dirty="0"/>
              <a:t>     m </a:t>
            </a:r>
            <a:r>
              <a:rPr lang="en-US" altLang="zh-CN" i="1" baseline="-25000" dirty="0"/>
              <a:t>l  </a:t>
            </a:r>
            <a:r>
              <a:rPr lang="zh-CN" altLang="en-US" dirty="0"/>
              <a:t>为 </a:t>
            </a:r>
            <a:r>
              <a:rPr lang="zh-CN" altLang="en-US" dirty="0">
                <a:solidFill>
                  <a:srgbClr val="0000FF"/>
                </a:solidFill>
              </a:rPr>
              <a:t>磁量子数，</a:t>
            </a:r>
            <a:r>
              <a:rPr lang="zh-CN" altLang="en-US" dirty="0"/>
              <a:t>角动量</a:t>
            </a:r>
            <a:r>
              <a:rPr lang="zh-CN" altLang="en-US" i="1" dirty="0"/>
              <a:t> </a:t>
            </a:r>
            <a:r>
              <a:rPr lang="en-US" altLang="zh-CN" i="1" dirty="0"/>
              <a:t>L </a:t>
            </a:r>
            <a:r>
              <a:rPr lang="zh-CN" altLang="en-US" dirty="0"/>
              <a:t>在 </a:t>
            </a:r>
            <a:r>
              <a:rPr lang="en-US" altLang="zh-CN" i="1" dirty="0"/>
              <a:t>Z </a:t>
            </a:r>
            <a:r>
              <a:rPr lang="zh-CN" altLang="en-US" dirty="0"/>
              <a:t>方向可以有</a:t>
            </a:r>
            <a:r>
              <a:rPr lang="zh-CN" altLang="en-US" dirty="0">
                <a:solidFill>
                  <a:srgbClr val="0000FF"/>
                </a:solidFill>
              </a:rPr>
              <a:t>（ 2 </a:t>
            </a:r>
            <a:r>
              <a:rPr lang="en-US" altLang="zh-CN" i="1" dirty="0">
                <a:solidFill>
                  <a:srgbClr val="0000FF"/>
                </a:solidFill>
              </a:rPr>
              <a:t>l + </a:t>
            </a:r>
            <a:r>
              <a:rPr lang="en-US" altLang="zh-CN" dirty="0">
                <a:solidFill>
                  <a:srgbClr val="0000FF"/>
                </a:solidFill>
              </a:rPr>
              <a:t>1</a:t>
            </a:r>
            <a:r>
              <a:rPr lang="en-US" altLang="zh-CN" i="1" dirty="0">
                <a:solidFill>
                  <a:srgbClr val="0000FF"/>
                </a:solidFill>
              </a:rPr>
              <a:t> </a:t>
            </a:r>
            <a:r>
              <a:rPr lang="en-US" altLang="zh-CN" dirty="0">
                <a:solidFill>
                  <a:srgbClr val="0000FF"/>
                </a:solidFill>
              </a:rPr>
              <a:t>）</a:t>
            </a:r>
            <a:r>
              <a:rPr lang="zh-CN" altLang="en-US" dirty="0"/>
              <a:t>个分量。即同一个 </a:t>
            </a:r>
            <a:r>
              <a:rPr lang="en-US" altLang="zh-CN" i="1" dirty="0"/>
              <a:t>l </a:t>
            </a:r>
            <a:r>
              <a:rPr lang="en-US" altLang="zh-CN" dirty="0"/>
              <a:t>，</a:t>
            </a:r>
            <a:r>
              <a:rPr lang="zh-CN" altLang="en-US" dirty="0"/>
              <a:t>有（ </a:t>
            </a:r>
            <a:r>
              <a:rPr lang="zh-CN" altLang="en-US" i="1" dirty="0"/>
              <a:t>2</a:t>
            </a:r>
            <a:r>
              <a:rPr lang="en-US" altLang="zh-CN" i="1" dirty="0"/>
              <a:t>l + 1 </a:t>
            </a:r>
            <a:r>
              <a:rPr lang="en-US" altLang="zh-CN" dirty="0"/>
              <a:t>）</a:t>
            </a:r>
            <a:r>
              <a:rPr lang="zh-CN" altLang="en-US" dirty="0"/>
              <a:t>个值。即大小相同的角动量，在</a:t>
            </a:r>
            <a:r>
              <a:rPr lang="en-US" altLang="zh-CN" dirty="0"/>
              <a:t>Z </a:t>
            </a:r>
            <a:r>
              <a:rPr lang="zh-CN" altLang="en-US" dirty="0"/>
              <a:t>方向有（ </a:t>
            </a:r>
            <a:r>
              <a:rPr lang="zh-CN" altLang="en-US" i="1" dirty="0"/>
              <a:t>2</a:t>
            </a:r>
            <a:r>
              <a:rPr lang="en-US" altLang="zh-CN" i="1" dirty="0"/>
              <a:t>l + 1 </a:t>
            </a:r>
            <a:r>
              <a:rPr lang="en-US" altLang="zh-CN" dirty="0"/>
              <a:t>）</a:t>
            </a:r>
            <a:r>
              <a:rPr lang="zh-CN" altLang="en-US" dirty="0"/>
              <a:t>个分量。</a:t>
            </a:r>
            <a:endParaRPr lang="en-US" altLang="zh-CN" dirty="0"/>
          </a:p>
        </p:txBody>
      </p:sp>
      <p:grpSp>
        <p:nvGrpSpPr>
          <p:cNvPr id="7" name="Group 36"/>
          <p:cNvGrpSpPr>
            <a:grpSpLocks/>
          </p:cNvGrpSpPr>
          <p:nvPr/>
        </p:nvGrpSpPr>
        <p:grpSpPr bwMode="auto">
          <a:xfrm>
            <a:off x="4007768" y="2852936"/>
            <a:ext cx="2232025" cy="693738"/>
            <a:chOff x="1837" y="1026"/>
            <a:chExt cx="1406" cy="437"/>
          </a:xfrm>
        </p:grpSpPr>
        <p:grpSp>
          <p:nvGrpSpPr>
            <p:cNvPr id="8" name="Group 32"/>
            <p:cNvGrpSpPr>
              <a:grpSpLocks/>
            </p:cNvGrpSpPr>
            <p:nvPr/>
          </p:nvGrpSpPr>
          <p:grpSpPr bwMode="auto">
            <a:xfrm>
              <a:off x="1837" y="1026"/>
              <a:ext cx="1406" cy="431"/>
              <a:chOff x="1450" y="7"/>
              <a:chExt cx="3039" cy="401"/>
            </a:xfrm>
          </p:grpSpPr>
          <p:sp>
            <p:nvSpPr>
              <p:cNvPr id="10"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1"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3"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9" name="Object 5"/>
            <p:cNvGraphicFramePr>
              <a:graphicFrameLocks noChangeAspect="1"/>
            </p:cNvGraphicFramePr>
            <p:nvPr/>
          </p:nvGraphicFramePr>
          <p:xfrm>
            <a:off x="1927" y="1071"/>
            <a:ext cx="1278" cy="392"/>
          </p:xfrm>
          <a:graphic>
            <a:graphicData uri="http://schemas.openxmlformats.org/presentationml/2006/ole">
              <mc:AlternateContent xmlns:mc="http://schemas.openxmlformats.org/markup-compatibility/2006">
                <mc:Choice xmlns:v="urn:schemas-microsoft-com:vml" Requires="v">
                  <p:oleObj spid="_x0000_s62499" name="Equation" r:id="rId7" imgW="622080" imgH="228600" progId="Equation.3">
                    <p:embed/>
                  </p:oleObj>
                </mc:Choice>
                <mc:Fallback>
                  <p:oleObj name="Equation" r:id="rId7" imgW="6220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7" y="1071"/>
                          <a:ext cx="1278" cy="39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 name="Text Box 37"/>
          <p:cNvSpPr txBox="1">
            <a:spLocks noChangeArrowheads="1"/>
          </p:cNvSpPr>
          <p:nvPr/>
        </p:nvSpPr>
        <p:spPr bwMode="auto">
          <a:xfrm>
            <a:off x="191344" y="836712"/>
            <a:ext cx="11737304" cy="111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150000"/>
              </a:lnSpc>
              <a:spcBef>
                <a:spcPct val="50000"/>
              </a:spcBef>
            </a:pPr>
            <a:r>
              <a:rPr kumimoji="0" lang="zh-CN" altLang="en-US" dirty="0">
                <a:latin typeface="楷体_GB2312" pitchFamily="49" charset="-122"/>
              </a:rPr>
              <a:t>要使波函数满足标准条件，氢原子中电子绕核转动的角动量</a:t>
            </a:r>
            <a:r>
              <a:rPr kumimoji="0" lang="en-US" altLang="zh-CN" dirty="0">
                <a:latin typeface="楷体_GB2312" pitchFamily="49" charset="-122"/>
              </a:rPr>
              <a:t>L</a:t>
            </a:r>
            <a:r>
              <a:rPr kumimoji="0" lang="zh-CN" altLang="en-US" dirty="0">
                <a:latin typeface="楷体_GB2312" pitchFamily="49" charset="-122"/>
              </a:rPr>
              <a:t>在空间的取向只能取一些特定的方向。</a:t>
            </a:r>
          </a:p>
        </p:txBody>
      </p:sp>
    </p:spTree>
    <p:extLst>
      <p:ext uri="{BB962C8B-B14F-4D97-AF65-F5344CB8AC3E}">
        <p14:creationId xmlns:p14="http://schemas.microsoft.com/office/powerpoint/2010/main" val="236726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63352" y="3429000"/>
            <a:ext cx="6624736"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150000"/>
              </a:lnSpc>
            </a:pPr>
            <a:r>
              <a:rPr lang="zh-CN" altLang="en-US" dirty="0"/>
              <a:t>      说明该轨道在空间有5 种取向，因此角动量在</a:t>
            </a:r>
            <a:r>
              <a:rPr lang="en-US" altLang="zh-CN" i="1" dirty="0"/>
              <a:t>Z  </a:t>
            </a:r>
            <a:r>
              <a:rPr lang="zh-CN" altLang="en-US" dirty="0"/>
              <a:t>方向有5 种可能的分量。</a:t>
            </a:r>
          </a:p>
        </p:txBody>
      </p:sp>
      <p:grpSp>
        <p:nvGrpSpPr>
          <p:cNvPr id="3" name="Group 5"/>
          <p:cNvGrpSpPr>
            <a:grpSpLocks/>
          </p:cNvGrpSpPr>
          <p:nvPr/>
        </p:nvGrpSpPr>
        <p:grpSpPr bwMode="auto">
          <a:xfrm>
            <a:off x="9278019" y="3092400"/>
            <a:ext cx="822325" cy="2641600"/>
            <a:chOff x="4169" y="240"/>
            <a:chExt cx="518" cy="1941"/>
          </a:xfrm>
        </p:grpSpPr>
        <p:sp>
          <p:nvSpPr>
            <p:cNvPr id="4" name="Line 6"/>
            <p:cNvSpPr>
              <a:spLocks noChangeShapeType="1"/>
            </p:cNvSpPr>
            <p:nvPr/>
          </p:nvSpPr>
          <p:spPr bwMode="auto">
            <a:xfrm flipH="1" flipV="1">
              <a:off x="4416" y="288"/>
              <a:ext cx="0" cy="189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Rectangle 7"/>
            <p:cNvSpPr>
              <a:spLocks noChangeArrowheads="1"/>
            </p:cNvSpPr>
            <p:nvPr/>
          </p:nvSpPr>
          <p:spPr bwMode="auto">
            <a:xfrm>
              <a:off x="4464" y="240"/>
              <a:ext cx="22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i="1"/>
                <a:t>Z</a:t>
              </a:r>
            </a:p>
          </p:txBody>
        </p:sp>
        <p:sp>
          <p:nvSpPr>
            <p:cNvPr id="6" name="Rectangle 8"/>
            <p:cNvSpPr>
              <a:spLocks noChangeArrowheads="1"/>
            </p:cNvSpPr>
            <p:nvPr/>
          </p:nvSpPr>
          <p:spPr bwMode="auto">
            <a:xfrm>
              <a:off x="4169" y="240"/>
              <a:ext cx="23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i="1"/>
                <a:t>B</a:t>
              </a:r>
            </a:p>
          </p:txBody>
        </p:sp>
      </p:grpSp>
      <p:grpSp>
        <p:nvGrpSpPr>
          <p:cNvPr id="7" name="Group 9"/>
          <p:cNvGrpSpPr>
            <a:grpSpLocks/>
          </p:cNvGrpSpPr>
          <p:nvPr/>
        </p:nvGrpSpPr>
        <p:grpSpPr bwMode="auto">
          <a:xfrm rot="10800000">
            <a:off x="9484394" y="3794075"/>
            <a:ext cx="1100138" cy="1676400"/>
            <a:chOff x="2256" y="2736"/>
            <a:chExt cx="693" cy="1056"/>
          </a:xfrm>
        </p:grpSpPr>
        <p:sp>
          <p:nvSpPr>
            <p:cNvPr id="8" name="Oval 10"/>
            <p:cNvSpPr>
              <a:spLocks noChangeArrowheads="1"/>
            </p:cNvSpPr>
            <p:nvPr/>
          </p:nvSpPr>
          <p:spPr bwMode="auto">
            <a:xfrm rot="18000000">
              <a:off x="2291" y="3133"/>
              <a:ext cx="1056" cy="261"/>
            </a:xfrm>
            <a:prstGeom prst="ellipse">
              <a:avLst/>
            </a:prstGeom>
            <a:noFill/>
            <a:ln w="254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1"/>
            <p:cNvSpPr>
              <a:spLocks noChangeShapeType="1"/>
            </p:cNvSpPr>
            <p:nvPr/>
          </p:nvSpPr>
          <p:spPr bwMode="auto">
            <a:xfrm flipH="1" flipV="1">
              <a:off x="2256" y="2928"/>
              <a:ext cx="576" cy="336"/>
            </a:xfrm>
            <a:prstGeom prst="line">
              <a:avLst/>
            </a:prstGeom>
            <a:noFill/>
            <a:ln w="50800" cap="sq">
              <a:solidFill>
                <a:schemeClr val="accent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 name="Group 12"/>
          <p:cNvGrpSpPr>
            <a:grpSpLocks/>
          </p:cNvGrpSpPr>
          <p:nvPr/>
        </p:nvGrpSpPr>
        <p:grpSpPr bwMode="auto">
          <a:xfrm rot="10800000">
            <a:off x="8831932" y="4327475"/>
            <a:ext cx="1676400" cy="1176338"/>
            <a:chOff x="3072" y="2688"/>
            <a:chExt cx="1056" cy="741"/>
          </a:xfrm>
        </p:grpSpPr>
        <p:sp>
          <p:nvSpPr>
            <p:cNvPr id="11" name="Oval 13"/>
            <p:cNvSpPr>
              <a:spLocks noChangeArrowheads="1"/>
            </p:cNvSpPr>
            <p:nvPr/>
          </p:nvSpPr>
          <p:spPr bwMode="auto">
            <a:xfrm rot="19800000">
              <a:off x="3072" y="3168"/>
              <a:ext cx="1056" cy="261"/>
            </a:xfrm>
            <a:prstGeom prst="ellipse">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4"/>
            <p:cNvSpPr>
              <a:spLocks noChangeShapeType="1"/>
            </p:cNvSpPr>
            <p:nvPr/>
          </p:nvSpPr>
          <p:spPr bwMode="auto">
            <a:xfrm flipH="1" flipV="1">
              <a:off x="3264" y="2688"/>
              <a:ext cx="336" cy="576"/>
            </a:xfrm>
            <a:prstGeom prst="line">
              <a:avLst/>
            </a:prstGeom>
            <a:noFill/>
            <a:ln w="50800" cap="sq">
              <a:solidFill>
                <a:srgbClr val="00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15"/>
          <p:cNvGrpSpPr>
            <a:grpSpLocks/>
          </p:cNvGrpSpPr>
          <p:nvPr/>
        </p:nvGrpSpPr>
        <p:grpSpPr bwMode="auto">
          <a:xfrm>
            <a:off x="9441532" y="3794075"/>
            <a:ext cx="1143000" cy="1676400"/>
            <a:chOff x="1008" y="2640"/>
            <a:chExt cx="720" cy="1056"/>
          </a:xfrm>
        </p:grpSpPr>
        <p:sp>
          <p:nvSpPr>
            <p:cNvPr id="14" name="Oval 16"/>
            <p:cNvSpPr>
              <a:spLocks noChangeArrowheads="1"/>
            </p:cNvSpPr>
            <p:nvPr/>
          </p:nvSpPr>
          <p:spPr bwMode="auto">
            <a:xfrm rot="24893990">
              <a:off x="611" y="3037"/>
              <a:ext cx="1056" cy="261"/>
            </a:xfrm>
            <a:prstGeom prst="ellipse">
              <a:avLst/>
            </a:prstGeom>
            <a:noFill/>
            <a:ln w="25400">
              <a:solidFill>
                <a:srgbClr val="66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7"/>
            <p:cNvSpPr>
              <a:spLocks noChangeShapeType="1"/>
            </p:cNvSpPr>
            <p:nvPr/>
          </p:nvSpPr>
          <p:spPr bwMode="auto">
            <a:xfrm flipV="1">
              <a:off x="1152" y="2784"/>
              <a:ext cx="576" cy="384"/>
            </a:xfrm>
            <a:prstGeom prst="line">
              <a:avLst/>
            </a:prstGeom>
            <a:noFill/>
            <a:ln w="50800" cap="sq">
              <a:solidFill>
                <a:srgbClr val="660033"/>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18"/>
          <p:cNvGrpSpPr>
            <a:grpSpLocks/>
          </p:cNvGrpSpPr>
          <p:nvPr/>
        </p:nvGrpSpPr>
        <p:grpSpPr bwMode="auto">
          <a:xfrm>
            <a:off x="8831932" y="3717875"/>
            <a:ext cx="1676400" cy="1176338"/>
            <a:chOff x="1488" y="3264"/>
            <a:chExt cx="1056" cy="741"/>
          </a:xfrm>
        </p:grpSpPr>
        <p:sp>
          <p:nvSpPr>
            <p:cNvPr id="17" name="Oval 19"/>
            <p:cNvSpPr>
              <a:spLocks noChangeArrowheads="1"/>
            </p:cNvSpPr>
            <p:nvPr/>
          </p:nvSpPr>
          <p:spPr bwMode="auto">
            <a:xfrm rot="22689950">
              <a:off x="1488" y="3744"/>
              <a:ext cx="1056" cy="261"/>
            </a:xfrm>
            <a:prstGeom prst="ellipse">
              <a:avLst/>
            </a:prstGeom>
            <a:noFill/>
            <a:ln w="25400">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20"/>
            <p:cNvSpPr>
              <a:spLocks noChangeShapeType="1"/>
            </p:cNvSpPr>
            <p:nvPr/>
          </p:nvSpPr>
          <p:spPr bwMode="auto">
            <a:xfrm flipV="1">
              <a:off x="2016" y="3264"/>
              <a:ext cx="288" cy="576"/>
            </a:xfrm>
            <a:prstGeom prst="line">
              <a:avLst/>
            </a:prstGeom>
            <a:noFill/>
            <a:ln w="50800" cap="sq">
              <a:solidFill>
                <a:srgbClr val="80008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21"/>
          <p:cNvGrpSpPr>
            <a:grpSpLocks/>
          </p:cNvGrpSpPr>
          <p:nvPr/>
        </p:nvGrpSpPr>
        <p:grpSpPr bwMode="auto">
          <a:xfrm rot="5400000">
            <a:off x="9229601" y="3972669"/>
            <a:ext cx="1676400" cy="1252537"/>
            <a:chOff x="4416" y="2832"/>
            <a:chExt cx="1056" cy="789"/>
          </a:xfrm>
        </p:grpSpPr>
        <p:sp>
          <p:nvSpPr>
            <p:cNvPr id="20" name="Oval 22"/>
            <p:cNvSpPr>
              <a:spLocks noChangeArrowheads="1"/>
            </p:cNvSpPr>
            <p:nvPr/>
          </p:nvSpPr>
          <p:spPr bwMode="auto">
            <a:xfrm>
              <a:off x="4416" y="3360"/>
              <a:ext cx="1056" cy="261"/>
            </a:xfrm>
            <a:prstGeom prst="ellipse">
              <a:avLst/>
            </a:pr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hangingPunct="0"/>
              <a:endParaRPr kumimoji="0" lang="zh-CN" altLang="en-US">
                <a:solidFill>
                  <a:srgbClr val="3333FF"/>
                </a:solidFill>
                <a:ea typeface="宋体" panose="02010600030101010101" pitchFamily="2" charset="-122"/>
              </a:endParaRPr>
            </a:p>
          </p:txBody>
        </p:sp>
        <p:sp>
          <p:nvSpPr>
            <p:cNvPr id="21" name="Line 23"/>
            <p:cNvSpPr>
              <a:spLocks noChangeShapeType="1"/>
            </p:cNvSpPr>
            <p:nvPr/>
          </p:nvSpPr>
          <p:spPr bwMode="auto">
            <a:xfrm flipV="1">
              <a:off x="4944" y="2832"/>
              <a:ext cx="0" cy="624"/>
            </a:xfrm>
            <a:prstGeom prst="line">
              <a:avLst/>
            </a:prstGeom>
            <a:noFill/>
            <a:ln w="5080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22" name="Picture 24" descr="http://wutde.whut.edu.cn/kecheng/daxueweuligongke/p06/ch24/sec04/image/l1.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8184232" y="2420888"/>
            <a:ext cx="3046412" cy="3429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3" name="Object 25"/>
          <p:cNvGraphicFramePr>
            <a:graphicFrameLocks noChangeAspect="1"/>
          </p:cNvGraphicFramePr>
          <p:nvPr>
            <p:extLst>
              <p:ext uri="{D42A27DB-BD31-4B8C-83A1-F6EECF244321}">
                <p14:modId xmlns:p14="http://schemas.microsoft.com/office/powerpoint/2010/main" val="3049271491"/>
              </p:ext>
            </p:extLst>
          </p:nvPr>
        </p:nvGraphicFramePr>
        <p:xfrm>
          <a:off x="407368" y="908720"/>
          <a:ext cx="6257925" cy="569913"/>
        </p:xfrm>
        <a:graphic>
          <a:graphicData uri="http://schemas.openxmlformats.org/presentationml/2006/ole">
            <mc:AlternateContent xmlns:mc="http://schemas.openxmlformats.org/markup-compatibility/2006">
              <mc:Choice xmlns:v="urn:schemas-microsoft-com:vml" Requires="v">
                <p:oleObj spid="_x0000_s63518" name="Equation" r:id="rId5" imgW="2743200" imgH="253800" progId="Equation.3">
                  <p:embed/>
                </p:oleObj>
              </mc:Choice>
              <mc:Fallback>
                <p:oleObj name="Equation" r:id="rId5" imgW="274320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368" y="908720"/>
                        <a:ext cx="6257925"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6"/>
          <p:cNvGraphicFramePr>
            <a:graphicFrameLocks noChangeAspect="1"/>
          </p:cNvGraphicFramePr>
          <p:nvPr>
            <p:extLst>
              <p:ext uri="{D42A27DB-BD31-4B8C-83A1-F6EECF244321}">
                <p14:modId xmlns:p14="http://schemas.microsoft.com/office/powerpoint/2010/main" val="161508113"/>
              </p:ext>
            </p:extLst>
          </p:nvPr>
        </p:nvGraphicFramePr>
        <p:xfrm>
          <a:off x="1559496" y="1916832"/>
          <a:ext cx="3095625" cy="577850"/>
        </p:xfrm>
        <a:graphic>
          <a:graphicData uri="http://schemas.openxmlformats.org/presentationml/2006/ole">
            <mc:AlternateContent xmlns:mc="http://schemas.openxmlformats.org/markup-compatibility/2006">
              <mc:Choice xmlns:v="urn:schemas-microsoft-com:vml" Requires="v">
                <p:oleObj spid="_x0000_s63519" name="公式" r:id="rId7" imgW="1079280" imgH="215640" progId="Equation.3">
                  <p:embed/>
                </p:oleObj>
              </mc:Choice>
              <mc:Fallback>
                <p:oleObj name="公式" r:id="rId7" imgW="10792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9496" y="1916832"/>
                        <a:ext cx="30956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116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linds(horizontal)">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C8ECC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8ECC8"/>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4021</TotalTime>
  <Words>2249</Words>
  <Application>Microsoft Office PowerPoint</Application>
  <PresentationFormat>宽屏</PresentationFormat>
  <Paragraphs>268</Paragraphs>
  <Slides>30</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40" baseType="lpstr">
      <vt:lpstr>Monotype Sorts</vt:lpstr>
      <vt:lpstr>楷体_GB2312</vt:lpstr>
      <vt:lpstr>宋体</vt:lpstr>
      <vt:lpstr>Arial</vt:lpstr>
      <vt:lpstr>Calibri</vt:lpstr>
      <vt:lpstr>Symbol</vt:lpstr>
      <vt:lpstr>Times New Roman</vt:lpstr>
      <vt:lpstr>Office 主题</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宋新祥</dc:creator>
  <cp:lastModifiedBy>hp</cp:lastModifiedBy>
  <cp:revision>374</cp:revision>
  <cp:lastPrinted>2019-12-23T08:20:35Z</cp:lastPrinted>
  <dcterms:created xsi:type="dcterms:W3CDTF">1601-01-01T00:00:00Z</dcterms:created>
  <dcterms:modified xsi:type="dcterms:W3CDTF">2019-12-23T08:20:45Z</dcterms:modified>
</cp:coreProperties>
</file>