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40"/>
  </p:notesMasterIdLst>
  <p:sldIdLst>
    <p:sldId id="459" r:id="rId2"/>
    <p:sldId id="538" r:id="rId3"/>
    <p:sldId id="513" r:id="rId4"/>
    <p:sldId id="563" r:id="rId5"/>
    <p:sldId id="544" r:id="rId6"/>
    <p:sldId id="539" r:id="rId7"/>
    <p:sldId id="540" r:id="rId8"/>
    <p:sldId id="541" r:id="rId9"/>
    <p:sldId id="542" r:id="rId10"/>
    <p:sldId id="543" r:id="rId11"/>
    <p:sldId id="516" r:id="rId12"/>
    <p:sldId id="545" r:id="rId13"/>
    <p:sldId id="546" r:id="rId14"/>
    <p:sldId id="547" r:id="rId15"/>
    <p:sldId id="564" r:id="rId16"/>
    <p:sldId id="548" r:id="rId17"/>
    <p:sldId id="549" r:id="rId18"/>
    <p:sldId id="550" r:id="rId19"/>
    <p:sldId id="553" r:id="rId20"/>
    <p:sldId id="557" r:id="rId21"/>
    <p:sldId id="554" r:id="rId22"/>
    <p:sldId id="556" r:id="rId23"/>
    <p:sldId id="555" r:id="rId24"/>
    <p:sldId id="566" r:id="rId25"/>
    <p:sldId id="565" r:id="rId26"/>
    <p:sldId id="558" r:id="rId27"/>
    <p:sldId id="559" r:id="rId28"/>
    <p:sldId id="560" r:id="rId29"/>
    <p:sldId id="561" r:id="rId30"/>
    <p:sldId id="530" r:id="rId31"/>
    <p:sldId id="562" r:id="rId32"/>
    <p:sldId id="531" r:id="rId33"/>
    <p:sldId id="532" r:id="rId34"/>
    <p:sldId id="533" r:id="rId35"/>
    <p:sldId id="534" r:id="rId36"/>
    <p:sldId id="567" r:id="rId37"/>
    <p:sldId id="568" r:id="rId38"/>
    <p:sldId id="537" r:id="rId39"/>
  </p:sldIdLst>
  <p:sldSz cx="12192000" cy="6858000"/>
  <p:notesSz cx="6858000" cy="9144000"/>
  <p:defaultTex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a:srgbClr val="FFFFCD"/>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6" autoAdjust="0"/>
    <p:restoredTop sz="99144" autoAdjust="0"/>
  </p:normalViewPr>
  <p:slideViewPr>
    <p:cSldViewPr>
      <p:cViewPr varScale="1">
        <p:scale>
          <a:sx n="86" d="100"/>
          <a:sy n="86" d="100"/>
        </p:scale>
        <p:origin x="499"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emf"/><Relationship Id="rId1" Type="http://schemas.openxmlformats.org/officeDocument/2006/relationships/image" Target="../media/image52.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e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11" Type="http://schemas.openxmlformats.org/officeDocument/2006/relationships/image" Target="../media/image65.wmf"/><Relationship Id="rId5" Type="http://schemas.openxmlformats.org/officeDocument/2006/relationships/image" Target="../media/image59.wmf"/><Relationship Id="rId10" Type="http://schemas.openxmlformats.org/officeDocument/2006/relationships/image" Target="../media/image64.wmf"/><Relationship Id="rId4" Type="http://schemas.openxmlformats.org/officeDocument/2006/relationships/image" Target="../media/image58.wmf"/><Relationship Id="rId9" Type="http://schemas.openxmlformats.org/officeDocument/2006/relationships/image" Target="../media/image63.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image" Target="../media/image79.wmf"/><Relationship Id="rId3" Type="http://schemas.openxmlformats.org/officeDocument/2006/relationships/image" Target="../media/image69.wmf"/><Relationship Id="rId7" Type="http://schemas.openxmlformats.org/officeDocument/2006/relationships/image" Target="../media/image73.wmf"/><Relationship Id="rId12" Type="http://schemas.openxmlformats.org/officeDocument/2006/relationships/image" Target="../media/image78.wmf"/><Relationship Id="rId2" Type="http://schemas.openxmlformats.org/officeDocument/2006/relationships/image" Target="../media/image68.wmf"/><Relationship Id="rId16" Type="http://schemas.openxmlformats.org/officeDocument/2006/relationships/image" Target="../media/image82.emf"/><Relationship Id="rId1" Type="http://schemas.openxmlformats.org/officeDocument/2006/relationships/image" Target="../media/image67.wmf"/><Relationship Id="rId6" Type="http://schemas.openxmlformats.org/officeDocument/2006/relationships/image" Target="../media/image72.wmf"/><Relationship Id="rId11" Type="http://schemas.openxmlformats.org/officeDocument/2006/relationships/image" Target="../media/image77.wmf"/><Relationship Id="rId5" Type="http://schemas.openxmlformats.org/officeDocument/2006/relationships/image" Target="../media/image71.wmf"/><Relationship Id="rId15" Type="http://schemas.openxmlformats.org/officeDocument/2006/relationships/image" Target="../media/image81.wmf"/><Relationship Id="rId10" Type="http://schemas.openxmlformats.org/officeDocument/2006/relationships/image" Target="../media/image76.wmf"/><Relationship Id="rId4" Type="http://schemas.openxmlformats.org/officeDocument/2006/relationships/image" Target="../media/image70.wmf"/><Relationship Id="rId9" Type="http://schemas.openxmlformats.org/officeDocument/2006/relationships/image" Target="../media/image75.wmf"/><Relationship Id="rId14" Type="http://schemas.openxmlformats.org/officeDocument/2006/relationships/image" Target="../media/image80.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image" Target="../media/image85.wmf"/><Relationship Id="rId7" Type="http://schemas.openxmlformats.org/officeDocument/2006/relationships/image" Target="../media/image89.e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image" Target="../media/image103.wmf"/><Relationship Id="rId3" Type="http://schemas.openxmlformats.org/officeDocument/2006/relationships/image" Target="../media/image93.wmf"/><Relationship Id="rId7" Type="http://schemas.openxmlformats.org/officeDocument/2006/relationships/image" Target="../media/image97.wmf"/><Relationship Id="rId12" Type="http://schemas.openxmlformats.org/officeDocument/2006/relationships/image" Target="../media/image102.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6.wmf"/><Relationship Id="rId11" Type="http://schemas.openxmlformats.org/officeDocument/2006/relationships/image" Target="../media/image101.wmf"/><Relationship Id="rId5" Type="http://schemas.openxmlformats.org/officeDocument/2006/relationships/image" Target="../media/image95.wmf"/><Relationship Id="rId10" Type="http://schemas.openxmlformats.org/officeDocument/2006/relationships/image" Target="../media/image100.wmf"/><Relationship Id="rId4" Type="http://schemas.openxmlformats.org/officeDocument/2006/relationships/image" Target="../media/image94.wmf"/><Relationship Id="rId9" Type="http://schemas.openxmlformats.org/officeDocument/2006/relationships/image" Target="../media/image99.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image" Target="../media/image99.wmf"/><Relationship Id="rId7"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2.wmf"/><Relationship Id="rId5" Type="http://schemas.openxmlformats.org/officeDocument/2006/relationships/image" Target="../media/image101.wmf"/><Relationship Id="rId10" Type="http://schemas.openxmlformats.org/officeDocument/2006/relationships/image" Target="../media/image109.wmf"/><Relationship Id="rId4" Type="http://schemas.openxmlformats.org/officeDocument/2006/relationships/image" Target="../media/image100.wmf"/><Relationship Id="rId9" Type="http://schemas.openxmlformats.org/officeDocument/2006/relationships/image" Target="../media/image10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image" Target="../media/image115.wmf"/><Relationship Id="rId7" Type="http://schemas.openxmlformats.org/officeDocument/2006/relationships/image" Target="../media/image119.wmf"/><Relationship Id="rId12" Type="http://schemas.openxmlformats.org/officeDocument/2006/relationships/image" Target="../media/image124.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wmf"/><Relationship Id="rId11" Type="http://schemas.openxmlformats.org/officeDocument/2006/relationships/image" Target="../media/image123.wmf"/><Relationship Id="rId5" Type="http://schemas.openxmlformats.org/officeDocument/2006/relationships/image" Target="../media/image117.wmf"/><Relationship Id="rId10" Type="http://schemas.openxmlformats.org/officeDocument/2006/relationships/image" Target="../media/image122.wmf"/><Relationship Id="rId4" Type="http://schemas.openxmlformats.org/officeDocument/2006/relationships/image" Target="../media/image116.wmf"/><Relationship Id="rId9" Type="http://schemas.openxmlformats.org/officeDocument/2006/relationships/image" Target="../media/image12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30.emf"/><Relationship Id="rId2" Type="http://schemas.openxmlformats.org/officeDocument/2006/relationships/image" Target="../media/image129.emf"/><Relationship Id="rId1" Type="http://schemas.openxmlformats.org/officeDocument/2006/relationships/image" Target="../media/image12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 Id="rId5" Type="http://schemas.openxmlformats.org/officeDocument/2006/relationships/image" Target="../media/image136.wmf"/><Relationship Id="rId4" Type="http://schemas.openxmlformats.org/officeDocument/2006/relationships/image" Target="../media/image135.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image" Target="../media/image139.wmf"/><Relationship Id="rId7" Type="http://schemas.openxmlformats.org/officeDocument/2006/relationships/image" Target="../media/image143.wmf"/><Relationship Id="rId2" Type="http://schemas.openxmlformats.org/officeDocument/2006/relationships/image" Target="../media/image138.wmf"/><Relationship Id="rId1" Type="http://schemas.openxmlformats.org/officeDocument/2006/relationships/image" Target="../media/image137.wmf"/><Relationship Id="rId6" Type="http://schemas.openxmlformats.org/officeDocument/2006/relationships/image" Target="../media/image142.wmf"/><Relationship Id="rId5" Type="http://schemas.openxmlformats.org/officeDocument/2006/relationships/image" Target="../media/image141.wmf"/><Relationship Id="rId4" Type="http://schemas.openxmlformats.org/officeDocument/2006/relationships/image" Target="../media/image14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 Id="rId6" Type="http://schemas.openxmlformats.org/officeDocument/2006/relationships/image" Target="../media/image150.wmf"/><Relationship Id="rId5" Type="http://schemas.openxmlformats.org/officeDocument/2006/relationships/image" Target="../media/image149.wmf"/><Relationship Id="rId4" Type="http://schemas.openxmlformats.org/officeDocument/2006/relationships/image" Target="../media/image14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51.png"/></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 Id="rId4" Type="http://schemas.openxmlformats.org/officeDocument/2006/relationships/image" Target="../media/image15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emf"/><Relationship Id="rId1" Type="http://schemas.openxmlformats.org/officeDocument/2006/relationships/image" Target="../media/image163.wmf"/><Relationship Id="rId5" Type="http://schemas.openxmlformats.org/officeDocument/2006/relationships/image" Target="../media/image167.wmf"/><Relationship Id="rId4" Type="http://schemas.openxmlformats.org/officeDocument/2006/relationships/image" Target="../media/image166.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9"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image" Target="../media/image13.wmf"/><Relationship Id="rId18" Type="http://schemas.openxmlformats.org/officeDocument/2006/relationships/image" Target="../media/image18.wmf"/><Relationship Id="rId3" Type="http://schemas.openxmlformats.org/officeDocument/2006/relationships/image" Target="../media/image22.wmf"/><Relationship Id="rId7" Type="http://schemas.openxmlformats.org/officeDocument/2006/relationships/image" Target="../media/image26.wmf"/><Relationship Id="rId12" Type="http://schemas.openxmlformats.org/officeDocument/2006/relationships/image" Target="../media/image12.wmf"/><Relationship Id="rId17" Type="http://schemas.openxmlformats.org/officeDocument/2006/relationships/image" Target="../media/image17.wmf"/><Relationship Id="rId2" Type="http://schemas.openxmlformats.org/officeDocument/2006/relationships/image" Target="../media/image21.wmf"/><Relationship Id="rId16" Type="http://schemas.openxmlformats.org/officeDocument/2006/relationships/image" Target="../media/image16.wmf"/><Relationship Id="rId1" Type="http://schemas.openxmlformats.org/officeDocument/2006/relationships/image" Target="../media/image20.wmf"/><Relationship Id="rId6" Type="http://schemas.openxmlformats.org/officeDocument/2006/relationships/image" Target="../media/image25.wmf"/><Relationship Id="rId11" Type="http://schemas.openxmlformats.org/officeDocument/2006/relationships/image" Target="../media/image11.wmf"/><Relationship Id="rId5" Type="http://schemas.openxmlformats.org/officeDocument/2006/relationships/image" Target="../media/image24.wmf"/><Relationship Id="rId15" Type="http://schemas.openxmlformats.org/officeDocument/2006/relationships/image" Target="../media/image15.wmf"/><Relationship Id="rId10" Type="http://schemas.openxmlformats.org/officeDocument/2006/relationships/image" Target="../media/image29.wmf"/><Relationship Id="rId4" Type="http://schemas.openxmlformats.org/officeDocument/2006/relationships/image" Target="../media/image23.wmf"/><Relationship Id="rId9" Type="http://schemas.openxmlformats.org/officeDocument/2006/relationships/image" Target="../media/image28.wmf"/><Relationship Id="rId1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e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emf"/><Relationship Id="rId4"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33.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32.wmf"/><Relationship Id="rId5" Type="http://schemas.openxmlformats.org/officeDocument/2006/relationships/image" Target="../media/image40.emf"/><Relationship Id="rId4" Type="http://schemas.openxmlformats.org/officeDocument/2006/relationships/image" Target="../media/image3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28.wmf"/><Relationship Id="rId4"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ea typeface="宋体" charset="-122"/>
              </a:defRPr>
            </a:lvl1pPr>
          </a:lstStyle>
          <a:p>
            <a:pPr>
              <a:defRPr/>
            </a:pPr>
            <a:endParaRPr lang="zh-CN" altLang="en-US"/>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ea typeface="宋体" charset="-122"/>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ea typeface="宋体" charset="-122"/>
              </a:defRPr>
            </a:lvl1pPr>
          </a:lstStyle>
          <a:p>
            <a:pPr>
              <a:defRPr/>
            </a:pPr>
            <a:endParaRPr lang="en-US" altLang="zh-CN"/>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9FBD6D7E-381C-4485-B4AB-CB6DC61BB222}" type="slidenum">
              <a:rPr lang="zh-CN" altLang="en-US"/>
              <a:pPr>
                <a:defRPr/>
              </a:pPr>
              <a:t>‹#›</a:t>
            </a:fld>
            <a:endParaRPr lang="en-US" altLang="zh-CN"/>
          </a:p>
        </p:txBody>
      </p:sp>
    </p:spTree>
    <p:extLst>
      <p:ext uri="{BB962C8B-B14F-4D97-AF65-F5344CB8AC3E}">
        <p14:creationId xmlns:p14="http://schemas.microsoft.com/office/powerpoint/2010/main" val="7154051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anose="02010600030101010101" pitchFamily="2" charset="-122"/>
            </a:endParaRPr>
          </a:p>
        </p:txBody>
      </p:sp>
    </p:spTree>
    <p:extLst>
      <p:ext uri="{BB962C8B-B14F-4D97-AF65-F5344CB8AC3E}">
        <p14:creationId xmlns:p14="http://schemas.microsoft.com/office/powerpoint/2010/main" val="2592723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smtClean="0">
                <a:ea typeface="宋体" panose="02010600030101010101" pitchFamily="2" charset="-122"/>
              </a:rPr>
              <a:t>1868</a:t>
            </a:r>
            <a:r>
              <a:rPr lang="zh-CN" altLang="en-US" b="1" smtClean="0">
                <a:ea typeface="宋体" panose="02010600030101010101" pitchFamily="2" charset="-122"/>
              </a:rPr>
              <a:t>年，埃格斯特朗发表了标准太阳谱图表，记录了太阳光谱中上千条谱线的波长，以</a:t>
            </a:r>
            <a:r>
              <a:rPr lang="en-US" altLang="zh-CN" b="1" smtClean="0">
                <a:ea typeface="宋体" panose="02010600030101010101" pitchFamily="2" charset="-122"/>
              </a:rPr>
              <a:t>10-10</a:t>
            </a:r>
            <a:r>
              <a:rPr lang="zh-CN" altLang="en-US" b="1" smtClean="0">
                <a:ea typeface="宋体" panose="02010600030101010101" pitchFamily="2" charset="-122"/>
              </a:rPr>
              <a:t>米为单位，精确到六位有效数字。这些数据成为当时的国际标准。</a:t>
            </a:r>
          </a:p>
        </p:txBody>
      </p:sp>
    </p:spTree>
    <p:extLst>
      <p:ext uri="{BB962C8B-B14F-4D97-AF65-F5344CB8AC3E}">
        <p14:creationId xmlns:p14="http://schemas.microsoft.com/office/powerpoint/2010/main" val="3341450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spcBef>
                <a:spcPct val="50000"/>
              </a:spcBef>
            </a:pPr>
            <a:r>
              <a:rPr lang="zh-CN" altLang="en-US" sz="2400" smtClean="0">
                <a:solidFill>
                  <a:srgbClr val="000000"/>
                </a:solidFill>
                <a:ea typeface="楷体_GB2312" pitchFamily="49" charset="-122"/>
              </a:rPr>
              <a:t>发现这样的物质波是绝无可能的，因为它的波长仅是一个原子核线度的一百亿亿分子一，而原子核本身已经远远超出任何显微镜的观测范围。</a:t>
            </a:r>
          </a:p>
          <a:p>
            <a:pPr>
              <a:lnSpc>
                <a:spcPct val="140000"/>
              </a:lnSpc>
              <a:spcBef>
                <a:spcPct val="0"/>
              </a:spcBef>
            </a:pPr>
            <a:r>
              <a:rPr lang="zh-CN" altLang="en-US" sz="2400" smtClean="0">
                <a:solidFill>
                  <a:srgbClr val="000000"/>
                </a:solidFill>
                <a:ea typeface="楷体_GB2312" pitchFamily="49" charset="-122"/>
              </a:rPr>
              <a:t>这个数字就不同了。它差不多相当于</a:t>
            </a:r>
            <a:r>
              <a:rPr lang="en-US" altLang="zh-CN" sz="2400" smtClean="0">
                <a:solidFill>
                  <a:srgbClr val="000000"/>
                </a:solidFill>
                <a:ea typeface="楷体_GB2312" pitchFamily="49" charset="-122"/>
              </a:rPr>
              <a:t>X</a:t>
            </a:r>
            <a:r>
              <a:rPr lang="zh-CN" altLang="en-US" sz="2400" smtClean="0">
                <a:solidFill>
                  <a:srgbClr val="000000"/>
                </a:solidFill>
                <a:ea typeface="楷体_GB2312" pitchFamily="49" charset="-122"/>
              </a:rPr>
              <a:t>射线的波长，而</a:t>
            </a:r>
            <a:r>
              <a:rPr lang="en-US" altLang="zh-CN" sz="2400" smtClean="0">
                <a:solidFill>
                  <a:srgbClr val="000000"/>
                </a:solidFill>
                <a:ea typeface="楷体_GB2312" pitchFamily="49" charset="-122"/>
              </a:rPr>
              <a:t>X</a:t>
            </a:r>
            <a:r>
              <a:rPr lang="zh-CN" altLang="en-US" sz="2400" smtClean="0">
                <a:solidFill>
                  <a:srgbClr val="000000"/>
                </a:solidFill>
                <a:ea typeface="楷体_GB2312" pitchFamily="49" charset="-122"/>
              </a:rPr>
              <a:t>射线的波长是可以被测量出来的。因而在</a:t>
            </a:r>
            <a:r>
              <a:rPr lang="zh-CN" altLang="en-US" sz="2400" smtClean="0">
                <a:solidFill>
                  <a:srgbClr val="FF0000"/>
                </a:solidFill>
                <a:ea typeface="楷体_GB2312" pitchFamily="49" charset="-122"/>
              </a:rPr>
              <a:t>理论上我们应该能够测量出电子的德布罗意波</a:t>
            </a:r>
            <a:r>
              <a:rPr lang="zh-CN" altLang="en-US" sz="2400" smtClean="0">
                <a:solidFill>
                  <a:srgbClr val="000000"/>
                </a:solidFill>
                <a:ea typeface="楷体_GB2312" pitchFamily="49" charset="-122"/>
              </a:rPr>
              <a:t>。但是我们如何将其测量出来呢？波毕竟是波，不论这种波的性质如何，它总是要显示出自己作为波的某些现象。</a:t>
            </a:r>
            <a:r>
              <a:rPr lang="zh-CN" altLang="en-US" sz="2400" smtClean="0">
                <a:ea typeface="宋体" panose="02010600030101010101" pitchFamily="2" charset="-122"/>
              </a:rPr>
              <a:t> </a:t>
            </a:r>
          </a:p>
          <a:p>
            <a:pPr>
              <a:lnSpc>
                <a:spcPct val="120000"/>
              </a:lnSpc>
              <a:spcBef>
                <a:spcPct val="50000"/>
              </a:spcBef>
            </a:pPr>
            <a:endParaRPr lang="zh-CN" altLang="en-US" sz="2400" smtClean="0">
              <a:solidFill>
                <a:srgbClr val="000000"/>
              </a:solidFill>
              <a:ea typeface="楷体_GB2312" pitchFamily="49" charset="-122"/>
            </a:endParaRPr>
          </a:p>
          <a:p>
            <a:endParaRPr lang="zh-CN" altLang="en-US" smtClean="0">
              <a:ea typeface="宋体" panose="02010600030101010101" pitchFamily="2" charset="-122"/>
            </a:endParaRPr>
          </a:p>
        </p:txBody>
      </p:sp>
    </p:spTree>
    <p:extLst>
      <p:ext uri="{BB962C8B-B14F-4D97-AF65-F5344CB8AC3E}">
        <p14:creationId xmlns:p14="http://schemas.microsoft.com/office/powerpoint/2010/main" val="2271173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DFD4CE7B-2C53-440D-9039-3E7E49C18AE9}" type="datetimeFigureOut">
              <a:rPr lang="zh-CN" altLang="en-US"/>
              <a:pPr>
                <a:defRPr/>
              </a:pPr>
              <a:t>2019/12/14</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489A996D-86C1-4E18-9E08-21524518D02A}" type="slidenum">
              <a:rPr lang="zh-CN" altLang="en-US"/>
              <a:pPr>
                <a:defRPr/>
              </a:pPr>
              <a:t>‹#›</a:t>
            </a:fld>
            <a:endParaRPr lang="zh-CN" altLang="en-US"/>
          </a:p>
        </p:txBody>
      </p:sp>
    </p:spTree>
    <p:extLst>
      <p:ext uri="{BB962C8B-B14F-4D97-AF65-F5344CB8AC3E}">
        <p14:creationId xmlns:p14="http://schemas.microsoft.com/office/powerpoint/2010/main" val="913839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055C2490-9EFD-4F38-9495-9549ADCA7DFC}" type="datetimeFigureOut">
              <a:rPr lang="zh-CN" altLang="en-US"/>
              <a:pPr>
                <a:defRPr/>
              </a:pPr>
              <a:t>2019/12/14</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4D0AE563-B38E-4182-BB99-AA72DDBC6FE8}" type="slidenum">
              <a:rPr lang="zh-CN" altLang="en-US"/>
              <a:pPr>
                <a:defRPr/>
              </a:pPr>
              <a:t>‹#›</a:t>
            </a:fld>
            <a:endParaRPr lang="zh-CN" altLang="en-US"/>
          </a:p>
        </p:txBody>
      </p:sp>
    </p:spTree>
    <p:extLst>
      <p:ext uri="{BB962C8B-B14F-4D97-AF65-F5344CB8AC3E}">
        <p14:creationId xmlns:p14="http://schemas.microsoft.com/office/powerpoint/2010/main" val="2523590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2F3C71D2-7F9C-4226-A200-1B5880CF5E1F}" type="datetimeFigureOut">
              <a:rPr lang="zh-CN" altLang="en-US"/>
              <a:pPr>
                <a:defRPr/>
              </a:pPr>
              <a:t>2019/12/14</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2C34A426-3346-420D-9D09-3C69B406939C}" type="slidenum">
              <a:rPr lang="zh-CN" altLang="en-US"/>
              <a:pPr>
                <a:defRPr/>
              </a:pPr>
              <a:t>‹#›</a:t>
            </a:fld>
            <a:endParaRPr lang="zh-CN" altLang="en-US"/>
          </a:p>
        </p:txBody>
      </p:sp>
    </p:spTree>
    <p:extLst>
      <p:ext uri="{BB962C8B-B14F-4D97-AF65-F5344CB8AC3E}">
        <p14:creationId xmlns:p14="http://schemas.microsoft.com/office/powerpoint/2010/main" val="2977845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400" y="609600"/>
            <a:ext cx="10363200" cy="54864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xfrm>
            <a:off x="914400" y="6248400"/>
            <a:ext cx="2540000" cy="457200"/>
          </a:xfrm>
          <a:prstGeom prst="rect">
            <a:avLst/>
          </a:prstGeom>
        </p:spPr>
        <p:txBody>
          <a:bodyPr/>
          <a:lstStyle>
            <a:lvl1pPr algn="l" eaLnBrk="1" hangingPunct="1">
              <a:spcBef>
                <a:spcPct val="0"/>
              </a:spcBef>
              <a:defRPr kumimoji="1" b="1">
                <a:solidFill>
                  <a:prstClr val="black"/>
                </a:solidFill>
                <a:latin typeface="Times New Roman" pitchFamily="18" charset="0"/>
                <a:ea typeface="宋体" charset="-122"/>
              </a:defRPr>
            </a:lvl1pPr>
          </a:lstStyle>
          <a:p>
            <a:pPr>
              <a:defRPr/>
            </a:pPr>
            <a:endParaRPr lang="en-US" altLang="zh-CN"/>
          </a:p>
        </p:txBody>
      </p:sp>
      <p:sp>
        <p:nvSpPr>
          <p:cNvPr id="4" name="Rectangle 5"/>
          <p:cNvSpPr>
            <a:spLocks noGrp="1" noChangeArrowheads="1"/>
          </p:cNvSpPr>
          <p:nvPr>
            <p:ph type="ftr" sz="quarter" idx="11"/>
          </p:nvPr>
        </p:nvSpPr>
        <p:spPr>
          <a:xfrm>
            <a:off x="4165600" y="6248400"/>
            <a:ext cx="3860800" cy="457200"/>
          </a:xfrm>
          <a:prstGeom prst="rect">
            <a:avLst/>
          </a:prstGeom>
        </p:spPr>
        <p:txBody>
          <a:bodyPr/>
          <a:lstStyle>
            <a:lvl1pPr algn="l" eaLnBrk="1" hangingPunct="1">
              <a:spcBef>
                <a:spcPct val="0"/>
              </a:spcBef>
              <a:defRPr kumimoji="1" b="1">
                <a:solidFill>
                  <a:prstClr val="black"/>
                </a:solidFill>
                <a:latin typeface="Times New Roman" pitchFamily="18" charset="0"/>
                <a:ea typeface="宋体" charset="-122"/>
              </a:defRPr>
            </a:lvl1pPr>
          </a:lstStyle>
          <a:p>
            <a:pPr>
              <a:defRPr/>
            </a:pPr>
            <a:endParaRPr lang="en-US" altLang="zh-CN"/>
          </a:p>
        </p:txBody>
      </p:sp>
      <p:sp>
        <p:nvSpPr>
          <p:cNvPr id="5" name="Rectangle 6"/>
          <p:cNvSpPr>
            <a:spLocks noGrp="1" noChangeArrowheads="1"/>
          </p:cNvSpPr>
          <p:nvPr>
            <p:ph type="sldNum" sz="quarter" idx="12"/>
          </p:nvPr>
        </p:nvSpPr>
        <p:spPr>
          <a:xfrm>
            <a:off x="8737600" y="6248400"/>
            <a:ext cx="2540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a:solidFill>
                  <a:srgbClr val="000000"/>
                </a:solidFill>
                <a:latin typeface="Times New Roman" panose="02020603050405020304" pitchFamily="18" charset="0"/>
                <a:ea typeface="宋体" panose="02010600030101010101" pitchFamily="2" charset="-122"/>
              </a:defRPr>
            </a:lvl1pPr>
          </a:lstStyle>
          <a:p>
            <a:pPr>
              <a:defRPr/>
            </a:pPr>
            <a:fld id="{03DC9537-9DA1-4C88-A5FB-0AD27E2023E4}" type="slidenum">
              <a:rPr lang="en-US" altLang="zh-CN"/>
              <a:pPr>
                <a:defRPr/>
              </a:pPr>
              <a:t>‹#›</a:t>
            </a:fld>
            <a:endParaRPr lang="en-US" altLang="zh-CN"/>
          </a:p>
        </p:txBody>
      </p:sp>
    </p:spTree>
    <p:extLst>
      <p:ext uri="{BB962C8B-B14F-4D97-AF65-F5344CB8AC3E}">
        <p14:creationId xmlns:p14="http://schemas.microsoft.com/office/powerpoint/2010/main" val="1750024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09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09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32345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10972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09600" y="3938589"/>
            <a:ext cx="10972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58505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4BAEAA20-87B1-4BBC-9DEB-E0AC47C95133}" type="datetimeFigureOut">
              <a:rPr lang="zh-CN" altLang="en-US"/>
              <a:pPr>
                <a:defRPr/>
              </a:pPr>
              <a:t>2019/12/14</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DE80CC9B-663C-4F35-8614-D560D1DBE407}" type="slidenum">
              <a:rPr lang="zh-CN" altLang="en-US"/>
              <a:pPr>
                <a:defRPr/>
              </a:pPr>
              <a:t>‹#›</a:t>
            </a:fld>
            <a:endParaRPr lang="zh-CN" altLang="en-US"/>
          </a:p>
        </p:txBody>
      </p:sp>
    </p:spTree>
    <p:extLst>
      <p:ext uri="{BB962C8B-B14F-4D97-AF65-F5344CB8AC3E}">
        <p14:creationId xmlns:p14="http://schemas.microsoft.com/office/powerpoint/2010/main" val="326881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BE819304-BC4D-4A60-9892-B877F6D324A7}" type="datetimeFigureOut">
              <a:rPr lang="zh-CN" altLang="en-US"/>
              <a:pPr>
                <a:defRPr/>
              </a:pPr>
              <a:t>2019/12/14</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89D59632-BA95-4AA3-9FA4-ECC77D722E2B}" type="slidenum">
              <a:rPr lang="zh-CN" altLang="en-US"/>
              <a:pPr>
                <a:defRPr/>
              </a:pPr>
              <a:t>‹#›</a:t>
            </a:fld>
            <a:endParaRPr lang="zh-CN" altLang="en-US"/>
          </a:p>
        </p:txBody>
      </p:sp>
    </p:spTree>
    <p:extLst>
      <p:ext uri="{BB962C8B-B14F-4D97-AF65-F5344CB8AC3E}">
        <p14:creationId xmlns:p14="http://schemas.microsoft.com/office/powerpoint/2010/main" val="616303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38687A6A-49E2-458C-815E-80360ED07000}" type="datetimeFigureOut">
              <a:rPr lang="zh-CN" altLang="en-US"/>
              <a:pPr>
                <a:defRPr/>
              </a:pPr>
              <a:t>2019/12/14</a:t>
            </a:fld>
            <a:endParaRPr lang="zh-CN" altLang="en-US"/>
          </a:p>
        </p:txBody>
      </p:sp>
      <p:sp>
        <p:nvSpPr>
          <p:cNvPr id="6" name="页脚占位符 5"/>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00B262E8-D7BE-40C5-8A15-232B7F6A8C5E}" type="slidenum">
              <a:rPr lang="zh-CN" altLang="en-US"/>
              <a:pPr>
                <a:defRPr/>
              </a:pPr>
              <a:t>‹#›</a:t>
            </a:fld>
            <a:endParaRPr lang="zh-CN" altLang="en-US"/>
          </a:p>
        </p:txBody>
      </p:sp>
    </p:spTree>
    <p:extLst>
      <p:ext uri="{BB962C8B-B14F-4D97-AF65-F5344CB8AC3E}">
        <p14:creationId xmlns:p14="http://schemas.microsoft.com/office/powerpoint/2010/main" val="351156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41B65198-8B45-49A9-BCB0-90F566A05546}" type="datetimeFigureOut">
              <a:rPr lang="zh-CN" altLang="en-US"/>
              <a:pPr>
                <a:defRPr/>
              </a:pPr>
              <a:t>2019/12/14</a:t>
            </a:fld>
            <a:endParaRPr lang="zh-CN" altLang="en-US"/>
          </a:p>
        </p:txBody>
      </p:sp>
      <p:sp>
        <p:nvSpPr>
          <p:cNvPr id="8" name="页脚占位符 7"/>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9" name="灯片编号占位符 8"/>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C7868AE9-CD9F-4B11-B758-D3559B59CF9A}" type="slidenum">
              <a:rPr lang="zh-CN" altLang="en-US"/>
              <a:pPr>
                <a:defRPr/>
              </a:pPr>
              <a:t>‹#›</a:t>
            </a:fld>
            <a:endParaRPr lang="zh-CN" altLang="en-US"/>
          </a:p>
        </p:txBody>
      </p:sp>
    </p:spTree>
    <p:extLst>
      <p:ext uri="{BB962C8B-B14F-4D97-AF65-F5344CB8AC3E}">
        <p14:creationId xmlns:p14="http://schemas.microsoft.com/office/powerpoint/2010/main" val="60989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91533E91-1DDD-4D8F-BE07-CBE7F92377F6}" type="datetimeFigureOut">
              <a:rPr lang="zh-CN" altLang="en-US"/>
              <a:pPr>
                <a:defRPr/>
              </a:pPr>
              <a:t>2019/12/14</a:t>
            </a:fld>
            <a:endParaRPr lang="zh-CN" altLang="en-US"/>
          </a:p>
        </p:txBody>
      </p:sp>
      <p:sp>
        <p:nvSpPr>
          <p:cNvPr id="4" name="页脚占位符 3"/>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5" name="灯片编号占位符 4"/>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A6A25C09-60F1-4615-8951-16A82A8B858C}" type="slidenum">
              <a:rPr lang="zh-CN" altLang="en-US"/>
              <a:pPr>
                <a:defRPr/>
              </a:pPr>
              <a:t>‹#›</a:t>
            </a:fld>
            <a:endParaRPr lang="zh-CN" altLang="en-US"/>
          </a:p>
        </p:txBody>
      </p:sp>
    </p:spTree>
    <p:extLst>
      <p:ext uri="{BB962C8B-B14F-4D97-AF65-F5344CB8AC3E}">
        <p14:creationId xmlns:p14="http://schemas.microsoft.com/office/powerpoint/2010/main" val="958459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2F67F8BB-4453-460D-80EB-623C9F725896}" type="datetimeFigureOut">
              <a:rPr lang="zh-CN" altLang="en-US"/>
              <a:pPr>
                <a:defRPr/>
              </a:pPr>
              <a:t>2019/12/14</a:t>
            </a:fld>
            <a:endParaRPr lang="zh-CN" altLang="en-US"/>
          </a:p>
        </p:txBody>
      </p:sp>
      <p:sp>
        <p:nvSpPr>
          <p:cNvPr id="3" name="页脚占位符 2"/>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B799669E-C138-437A-8537-F0846435222B}" type="slidenum">
              <a:rPr lang="zh-CN" altLang="en-US"/>
              <a:pPr>
                <a:defRPr/>
              </a:pPr>
              <a:t>‹#›</a:t>
            </a:fld>
            <a:endParaRPr lang="zh-CN" altLang="en-US"/>
          </a:p>
        </p:txBody>
      </p:sp>
    </p:spTree>
    <p:extLst>
      <p:ext uri="{BB962C8B-B14F-4D97-AF65-F5344CB8AC3E}">
        <p14:creationId xmlns:p14="http://schemas.microsoft.com/office/powerpoint/2010/main" val="70190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8EDE75CD-001E-4AD7-B563-95F17260BBFD}" type="datetimeFigureOut">
              <a:rPr lang="zh-CN" altLang="en-US"/>
              <a:pPr>
                <a:defRPr/>
              </a:pPr>
              <a:t>2019/12/14</a:t>
            </a:fld>
            <a:endParaRPr lang="zh-CN" altLang="en-US"/>
          </a:p>
        </p:txBody>
      </p:sp>
      <p:sp>
        <p:nvSpPr>
          <p:cNvPr id="6" name="页脚占位符 5"/>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2EDCF32A-63AE-422B-A4E8-1912A392D689}" type="slidenum">
              <a:rPr lang="zh-CN" altLang="en-US"/>
              <a:pPr>
                <a:defRPr/>
              </a:pPr>
              <a:t>‹#›</a:t>
            </a:fld>
            <a:endParaRPr lang="zh-CN" altLang="en-US"/>
          </a:p>
        </p:txBody>
      </p:sp>
    </p:spTree>
    <p:extLst>
      <p:ext uri="{BB962C8B-B14F-4D97-AF65-F5344CB8AC3E}">
        <p14:creationId xmlns:p14="http://schemas.microsoft.com/office/powerpoint/2010/main" val="1691188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4B5D1638-6E3E-43F0-88C4-F580ED26C26C}" type="datetimeFigureOut">
              <a:rPr lang="zh-CN" altLang="en-US"/>
              <a:pPr>
                <a:defRPr/>
              </a:pPr>
              <a:t>2019/12/14</a:t>
            </a:fld>
            <a:endParaRPr lang="zh-CN" altLang="en-US"/>
          </a:p>
        </p:txBody>
      </p:sp>
      <p:sp>
        <p:nvSpPr>
          <p:cNvPr id="6" name="页脚占位符 5"/>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045861A4-7698-4121-BE14-AAF8B59C3F13}" type="slidenum">
              <a:rPr lang="zh-CN" altLang="en-US"/>
              <a:pPr>
                <a:defRPr/>
              </a:pPr>
              <a:t>‹#›</a:t>
            </a:fld>
            <a:endParaRPr lang="zh-CN" altLang="en-US"/>
          </a:p>
        </p:txBody>
      </p:sp>
    </p:spTree>
    <p:extLst>
      <p:ext uri="{BB962C8B-B14F-4D97-AF65-F5344CB8AC3E}">
        <p14:creationId xmlns:p14="http://schemas.microsoft.com/office/powerpoint/2010/main" val="4072128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4"/>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496300" y="1588"/>
            <a:ext cx="37068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userDrawn="1"/>
        </p:nvSpPr>
        <p:spPr bwMode="auto">
          <a:xfrm>
            <a:off x="0" y="620683"/>
            <a:ext cx="12192000" cy="45719"/>
          </a:xfrm>
          <a:prstGeom prst="rect">
            <a:avLst/>
          </a:prstGeom>
          <a:solidFill>
            <a:srgbClr val="00CC99"/>
          </a:solidFill>
          <a:ln w="25400" cap="flat" cmpd="sng" algn="ctr">
            <a:solidFill>
              <a:srgbClr val="00CC99">
                <a:shade val="50000"/>
              </a:srgbClr>
            </a:solidFill>
            <a:prstDash val="solid"/>
          </a:ln>
          <a:effectLst>
            <a:glow rad="101600">
              <a:srgbClr val="AAE2CA">
                <a:satMod val="175000"/>
                <a:alpha val="40000"/>
              </a:srgbClr>
            </a:glow>
            <a:softEdge rad="0"/>
          </a:effectLst>
        </p:spPr>
        <p:txBody>
          <a:bodyPr anchor="ctr"/>
          <a:lstStyle/>
          <a:p>
            <a:pPr algn="ctr" eaLnBrk="1" hangingPunct="1">
              <a:defRPr/>
            </a:pPr>
            <a:endParaRPr lang="zh-CN" altLang="en-US" kern="0">
              <a:solidFill>
                <a:srgbClr val="FFFFFF"/>
              </a:solidFill>
              <a:latin typeface="Times New Roman"/>
              <a:ea typeface="宋体"/>
            </a:endParaRPr>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39" r:id="rId13"/>
    <p:sldLayoutId id="2147483740"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41.emf"/><Relationship Id="rId5" Type="http://schemas.openxmlformats.org/officeDocument/2006/relationships/oleObject" Target="../embeddings/oleObject50.bin"/><Relationship Id="rId10" Type="http://schemas.openxmlformats.org/officeDocument/2006/relationships/image" Target="../media/image30.wmf"/><Relationship Id="rId4" Type="http://schemas.openxmlformats.org/officeDocument/2006/relationships/image" Target="../media/image28.wmf"/><Relationship Id="rId9" Type="http://schemas.openxmlformats.org/officeDocument/2006/relationships/oleObject" Target="../embeddings/oleObject5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image" Target="../media/image49.png"/><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48.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4.wmf"/><Relationship Id="rId11" Type="http://schemas.openxmlformats.org/officeDocument/2006/relationships/image" Target="../media/image47.png"/><Relationship Id="rId5" Type="http://schemas.openxmlformats.org/officeDocument/2006/relationships/oleObject" Target="../embeddings/oleObject54.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56.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51.png"/><Relationship Id="rId4" Type="http://schemas.openxmlformats.org/officeDocument/2006/relationships/image" Target="../media/image50.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3.emf"/><Relationship Id="rId5" Type="http://schemas.openxmlformats.org/officeDocument/2006/relationships/oleObject" Target="../embeddings/oleObject59.bin"/><Relationship Id="rId4" Type="http://schemas.openxmlformats.org/officeDocument/2006/relationships/image" Target="../media/image52.emf"/></Relationships>
</file>

<file path=ppt/slides/_rels/slide16.xml.rels><?xml version="1.0" encoding="UTF-8" standalone="yes"?>
<Relationships xmlns="http://schemas.openxmlformats.org/package/2006/relationships"><Relationship Id="rId8" Type="http://schemas.openxmlformats.org/officeDocument/2006/relationships/image" Target="../media/image57.emf"/><Relationship Id="rId13" Type="http://schemas.openxmlformats.org/officeDocument/2006/relationships/image" Target="../media/image66.jpeg"/><Relationship Id="rId18" Type="http://schemas.openxmlformats.org/officeDocument/2006/relationships/oleObject" Target="../embeddings/oleObject68.bin"/><Relationship Id="rId3" Type="http://schemas.openxmlformats.org/officeDocument/2006/relationships/oleObject" Target="../embeddings/oleObject61.bin"/><Relationship Id="rId21" Type="http://schemas.openxmlformats.org/officeDocument/2006/relationships/image" Target="../media/image63.wmf"/><Relationship Id="rId7" Type="http://schemas.openxmlformats.org/officeDocument/2006/relationships/oleObject" Target="../embeddings/oleObject63.bin"/><Relationship Id="rId12" Type="http://schemas.openxmlformats.org/officeDocument/2006/relationships/image" Target="../media/image59.wmf"/><Relationship Id="rId17" Type="http://schemas.openxmlformats.org/officeDocument/2006/relationships/image" Target="../media/image61.wmf"/><Relationship Id="rId25" Type="http://schemas.openxmlformats.org/officeDocument/2006/relationships/image" Target="../media/image65.wmf"/><Relationship Id="rId2" Type="http://schemas.openxmlformats.org/officeDocument/2006/relationships/slideLayout" Target="../slideLayouts/slideLayout7.xml"/><Relationship Id="rId16" Type="http://schemas.openxmlformats.org/officeDocument/2006/relationships/oleObject" Target="../embeddings/oleObject67.bin"/><Relationship Id="rId20" Type="http://schemas.openxmlformats.org/officeDocument/2006/relationships/oleObject" Target="../embeddings/oleObject69.bin"/><Relationship Id="rId1" Type="http://schemas.openxmlformats.org/officeDocument/2006/relationships/vmlDrawing" Target="../drawings/vmlDrawing11.vml"/><Relationship Id="rId6" Type="http://schemas.openxmlformats.org/officeDocument/2006/relationships/image" Target="../media/image56.wmf"/><Relationship Id="rId11" Type="http://schemas.openxmlformats.org/officeDocument/2006/relationships/oleObject" Target="../embeddings/oleObject65.bin"/><Relationship Id="rId24" Type="http://schemas.openxmlformats.org/officeDocument/2006/relationships/oleObject" Target="../embeddings/oleObject71.bin"/><Relationship Id="rId5" Type="http://schemas.openxmlformats.org/officeDocument/2006/relationships/oleObject" Target="../embeddings/oleObject62.bin"/><Relationship Id="rId15" Type="http://schemas.openxmlformats.org/officeDocument/2006/relationships/image" Target="../media/image60.wmf"/><Relationship Id="rId23" Type="http://schemas.openxmlformats.org/officeDocument/2006/relationships/image" Target="../media/image64.wmf"/><Relationship Id="rId10" Type="http://schemas.openxmlformats.org/officeDocument/2006/relationships/image" Target="../media/image58.wmf"/><Relationship Id="rId19" Type="http://schemas.openxmlformats.org/officeDocument/2006/relationships/image" Target="../media/image62.wmf"/><Relationship Id="rId4" Type="http://schemas.openxmlformats.org/officeDocument/2006/relationships/image" Target="../media/image55.wmf"/><Relationship Id="rId9" Type="http://schemas.openxmlformats.org/officeDocument/2006/relationships/oleObject" Target="../embeddings/oleObject64.bin"/><Relationship Id="rId14" Type="http://schemas.openxmlformats.org/officeDocument/2006/relationships/oleObject" Target="../embeddings/oleObject66.bin"/><Relationship Id="rId22" Type="http://schemas.openxmlformats.org/officeDocument/2006/relationships/oleObject" Target="../embeddings/oleObject70.bin"/></Relationships>
</file>

<file path=ppt/slides/_rels/slide17.xml.rels><?xml version="1.0" encoding="UTF-8" standalone="yes"?>
<Relationships xmlns="http://schemas.openxmlformats.org/package/2006/relationships"><Relationship Id="rId13" Type="http://schemas.openxmlformats.org/officeDocument/2006/relationships/oleObject" Target="../embeddings/oleObject77.bin"/><Relationship Id="rId18" Type="http://schemas.openxmlformats.org/officeDocument/2006/relationships/image" Target="../media/image74.wmf"/><Relationship Id="rId26" Type="http://schemas.openxmlformats.org/officeDocument/2006/relationships/image" Target="../media/image78.wmf"/><Relationship Id="rId3" Type="http://schemas.openxmlformats.org/officeDocument/2006/relationships/oleObject" Target="../embeddings/oleObject72.bin"/><Relationship Id="rId21" Type="http://schemas.openxmlformats.org/officeDocument/2006/relationships/oleObject" Target="../embeddings/oleObject81.bin"/><Relationship Id="rId34" Type="http://schemas.openxmlformats.org/officeDocument/2006/relationships/image" Target="../media/image82.emf"/><Relationship Id="rId7" Type="http://schemas.openxmlformats.org/officeDocument/2006/relationships/oleObject" Target="../embeddings/oleObject74.bin"/><Relationship Id="rId12" Type="http://schemas.openxmlformats.org/officeDocument/2006/relationships/image" Target="../media/image71.wmf"/><Relationship Id="rId17" Type="http://schemas.openxmlformats.org/officeDocument/2006/relationships/oleObject" Target="../embeddings/oleObject79.bin"/><Relationship Id="rId25" Type="http://schemas.openxmlformats.org/officeDocument/2006/relationships/oleObject" Target="../embeddings/oleObject83.bin"/><Relationship Id="rId33" Type="http://schemas.openxmlformats.org/officeDocument/2006/relationships/oleObject" Target="../embeddings/oleObject87.bin"/><Relationship Id="rId2" Type="http://schemas.openxmlformats.org/officeDocument/2006/relationships/slideLayout" Target="../slideLayouts/slideLayout7.xml"/><Relationship Id="rId16" Type="http://schemas.openxmlformats.org/officeDocument/2006/relationships/image" Target="../media/image73.wmf"/><Relationship Id="rId20" Type="http://schemas.openxmlformats.org/officeDocument/2006/relationships/image" Target="../media/image75.wmf"/><Relationship Id="rId29" Type="http://schemas.openxmlformats.org/officeDocument/2006/relationships/oleObject" Target="../embeddings/oleObject85.bin"/><Relationship Id="rId1" Type="http://schemas.openxmlformats.org/officeDocument/2006/relationships/vmlDrawing" Target="../drawings/vmlDrawing12.vml"/><Relationship Id="rId6" Type="http://schemas.openxmlformats.org/officeDocument/2006/relationships/image" Target="../media/image68.wmf"/><Relationship Id="rId11" Type="http://schemas.openxmlformats.org/officeDocument/2006/relationships/oleObject" Target="../embeddings/oleObject76.bin"/><Relationship Id="rId24" Type="http://schemas.openxmlformats.org/officeDocument/2006/relationships/image" Target="../media/image77.wmf"/><Relationship Id="rId32" Type="http://schemas.openxmlformats.org/officeDocument/2006/relationships/image" Target="../media/image81.wmf"/><Relationship Id="rId5" Type="http://schemas.openxmlformats.org/officeDocument/2006/relationships/oleObject" Target="../embeddings/oleObject73.bin"/><Relationship Id="rId15" Type="http://schemas.openxmlformats.org/officeDocument/2006/relationships/oleObject" Target="../embeddings/oleObject78.bin"/><Relationship Id="rId23" Type="http://schemas.openxmlformats.org/officeDocument/2006/relationships/oleObject" Target="../embeddings/oleObject82.bin"/><Relationship Id="rId28" Type="http://schemas.openxmlformats.org/officeDocument/2006/relationships/image" Target="../media/image79.wmf"/><Relationship Id="rId10" Type="http://schemas.openxmlformats.org/officeDocument/2006/relationships/image" Target="../media/image70.wmf"/><Relationship Id="rId19" Type="http://schemas.openxmlformats.org/officeDocument/2006/relationships/oleObject" Target="../embeddings/oleObject80.bin"/><Relationship Id="rId31" Type="http://schemas.openxmlformats.org/officeDocument/2006/relationships/oleObject" Target="../embeddings/oleObject86.bin"/><Relationship Id="rId4" Type="http://schemas.openxmlformats.org/officeDocument/2006/relationships/image" Target="../media/image67.wmf"/><Relationship Id="rId9" Type="http://schemas.openxmlformats.org/officeDocument/2006/relationships/oleObject" Target="../embeddings/oleObject75.bin"/><Relationship Id="rId14" Type="http://schemas.openxmlformats.org/officeDocument/2006/relationships/image" Target="../media/image72.wmf"/><Relationship Id="rId22" Type="http://schemas.openxmlformats.org/officeDocument/2006/relationships/image" Target="../media/image76.wmf"/><Relationship Id="rId27" Type="http://schemas.openxmlformats.org/officeDocument/2006/relationships/oleObject" Target="../embeddings/oleObject84.bin"/><Relationship Id="rId30" Type="http://schemas.openxmlformats.org/officeDocument/2006/relationships/image" Target="../media/image80.wmf"/><Relationship Id="rId8" Type="http://schemas.openxmlformats.org/officeDocument/2006/relationships/image" Target="../media/image69.wmf"/></Relationships>
</file>

<file path=ppt/slides/_rels/slide18.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oleObject" Target="../embeddings/oleObject93.bin"/><Relationship Id="rId18" Type="http://schemas.openxmlformats.org/officeDocument/2006/relationships/image" Target="../media/image90.wmf"/><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87.wmf"/><Relationship Id="rId17" Type="http://schemas.openxmlformats.org/officeDocument/2006/relationships/oleObject" Target="../embeddings/oleObject95.bin"/><Relationship Id="rId2" Type="http://schemas.openxmlformats.org/officeDocument/2006/relationships/slideLayout" Target="../slideLayouts/slideLayout7.xml"/><Relationship Id="rId16" Type="http://schemas.openxmlformats.org/officeDocument/2006/relationships/image" Target="../media/image89.emf"/><Relationship Id="rId1" Type="http://schemas.openxmlformats.org/officeDocument/2006/relationships/vmlDrawing" Target="../drawings/vmlDrawing13.vml"/><Relationship Id="rId6" Type="http://schemas.openxmlformats.org/officeDocument/2006/relationships/image" Target="../media/image84.wmf"/><Relationship Id="rId11" Type="http://schemas.openxmlformats.org/officeDocument/2006/relationships/oleObject" Target="../embeddings/oleObject92.bin"/><Relationship Id="rId5" Type="http://schemas.openxmlformats.org/officeDocument/2006/relationships/oleObject" Target="../embeddings/oleObject89.bin"/><Relationship Id="rId15" Type="http://schemas.openxmlformats.org/officeDocument/2006/relationships/oleObject" Target="../embeddings/oleObject94.bin"/><Relationship Id="rId10" Type="http://schemas.openxmlformats.org/officeDocument/2006/relationships/image" Target="../media/image86.emf"/><Relationship Id="rId4" Type="http://schemas.openxmlformats.org/officeDocument/2006/relationships/image" Target="../media/image83.wmf"/><Relationship Id="rId9" Type="http://schemas.openxmlformats.org/officeDocument/2006/relationships/oleObject" Target="../embeddings/oleObject91.bin"/><Relationship Id="rId14" Type="http://schemas.openxmlformats.org/officeDocument/2006/relationships/image" Target="../media/image88.wmf"/></Relationships>
</file>

<file path=ppt/slides/_rels/slide19.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oleObject" Target="../embeddings/oleObject101.bin"/><Relationship Id="rId18" Type="http://schemas.openxmlformats.org/officeDocument/2006/relationships/image" Target="../media/image98.wmf"/><Relationship Id="rId26" Type="http://schemas.openxmlformats.org/officeDocument/2006/relationships/image" Target="../media/image102.wmf"/><Relationship Id="rId3" Type="http://schemas.openxmlformats.org/officeDocument/2006/relationships/oleObject" Target="../embeddings/oleObject96.bin"/><Relationship Id="rId21" Type="http://schemas.openxmlformats.org/officeDocument/2006/relationships/oleObject" Target="../embeddings/oleObject105.bin"/><Relationship Id="rId7" Type="http://schemas.openxmlformats.org/officeDocument/2006/relationships/oleObject" Target="../embeddings/oleObject98.bin"/><Relationship Id="rId12" Type="http://schemas.openxmlformats.org/officeDocument/2006/relationships/image" Target="../media/image95.wmf"/><Relationship Id="rId17" Type="http://schemas.openxmlformats.org/officeDocument/2006/relationships/oleObject" Target="../embeddings/oleObject103.bin"/><Relationship Id="rId25" Type="http://schemas.openxmlformats.org/officeDocument/2006/relationships/oleObject" Target="../embeddings/oleObject107.bin"/><Relationship Id="rId2" Type="http://schemas.openxmlformats.org/officeDocument/2006/relationships/slideLayout" Target="../slideLayouts/slideLayout7.xml"/><Relationship Id="rId16" Type="http://schemas.openxmlformats.org/officeDocument/2006/relationships/image" Target="../media/image97.wmf"/><Relationship Id="rId20" Type="http://schemas.openxmlformats.org/officeDocument/2006/relationships/image" Target="../media/image99.wmf"/><Relationship Id="rId1" Type="http://schemas.openxmlformats.org/officeDocument/2006/relationships/vmlDrawing" Target="../drawings/vmlDrawing14.vml"/><Relationship Id="rId6" Type="http://schemas.openxmlformats.org/officeDocument/2006/relationships/image" Target="../media/image92.wmf"/><Relationship Id="rId11" Type="http://schemas.openxmlformats.org/officeDocument/2006/relationships/oleObject" Target="../embeddings/oleObject100.bin"/><Relationship Id="rId24" Type="http://schemas.openxmlformats.org/officeDocument/2006/relationships/image" Target="../media/image101.wmf"/><Relationship Id="rId5" Type="http://schemas.openxmlformats.org/officeDocument/2006/relationships/oleObject" Target="../embeddings/oleObject97.bin"/><Relationship Id="rId15" Type="http://schemas.openxmlformats.org/officeDocument/2006/relationships/oleObject" Target="../embeddings/oleObject102.bin"/><Relationship Id="rId23" Type="http://schemas.openxmlformats.org/officeDocument/2006/relationships/oleObject" Target="../embeddings/oleObject106.bin"/><Relationship Id="rId28" Type="http://schemas.openxmlformats.org/officeDocument/2006/relationships/image" Target="../media/image103.wmf"/><Relationship Id="rId10" Type="http://schemas.openxmlformats.org/officeDocument/2006/relationships/image" Target="../media/image94.wmf"/><Relationship Id="rId19" Type="http://schemas.openxmlformats.org/officeDocument/2006/relationships/oleObject" Target="../embeddings/oleObject104.bin"/><Relationship Id="rId4" Type="http://schemas.openxmlformats.org/officeDocument/2006/relationships/image" Target="../media/image91.wmf"/><Relationship Id="rId9" Type="http://schemas.openxmlformats.org/officeDocument/2006/relationships/oleObject" Target="../embeddings/oleObject99.bin"/><Relationship Id="rId14" Type="http://schemas.openxmlformats.org/officeDocument/2006/relationships/image" Target="../media/image96.wmf"/><Relationship Id="rId22" Type="http://schemas.openxmlformats.org/officeDocument/2006/relationships/image" Target="../media/image100.wmf"/><Relationship Id="rId27" Type="http://schemas.openxmlformats.org/officeDocument/2006/relationships/oleObject" Target="../embeddings/oleObject108.bin"/></Relationships>
</file>

<file path=ppt/slides/_rels/slide2.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114.bin"/><Relationship Id="rId18" Type="http://schemas.openxmlformats.org/officeDocument/2006/relationships/image" Target="../media/image107.wmf"/><Relationship Id="rId3" Type="http://schemas.openxmlformats.org/officeDocument/2006/relationships/oleObject" Target="../embeddings/oleObject109.bin"/><Relationship Id="rId21" Type="http://schemas.openxmlformats.org/officeDocument/2006/relationships/oleObject" Target="../embeddings/oleObject118.bin"/><Relationship Id="rId7" Type="http://schemas.openxmlformats.org/officeDocument/2006/relationships/oleObject" Target="../embeddings/oleObject111.bin"/><Relationship Id="rId12" Type="http://schemas.openxmlformats.org/officeDocument/2006/relationships/image" Target="../media/image101.wmf"/><Relationship Id="rId17" Type="http://schemas.openxmlformats.org/officeDocument/2006/relationships/oleObject" Target="../embeddings/oleObject116.bin"/><Relationship Id="rId2" Type="http://schemas.openxmlformats.org/officeDocument/2006/relationships/slideLayout" Target="../slideLayouts/slideLayout7.xml"/><Relationship Id="rId16" Type="http://schemas.openxmlformats.org/officeDocument/2006/relationships/image" Target="../media/image106.wmf"/><Relationship Id="rId20" Type="http://schemas.openxmlformats.org/officeDocument/2006/relationships/image" Target="../media/image108.wmf"/><Relationship Id="rId1" Type="http://schemas.openxmlformats.org/officeDocument/2006/relationships/vmlDrawing" Target="../drawings/vmlDrawing15.vml"/><Relationship Id="rId6" Type="http://schemas.openxmlformats.org/officeDocument/2006/relationships/image" Target="../media/image105.wmf"/><Relationship Id="rId11" Type="http://schemas.openxmlformats.org/officeDocument/2006/relationships/oleObject" Target="../embeddings/oleObject113.bin"/><Relationship Id="rId5" Type="http://schemas.openxmlformats.org/officeDocument/2006/relationships/oleObject" Target="../embeddings/oleObject110.bin"/><Relationship Id="rId15" Type="http://schemas.openxmlformats.org/officeDocument/2006/relationships/oleObject" Target="../embeddings/oleObject115.bin"/><Relationship Id="rId10" Type="http://schemas.openxmlformats.org/officeDocument/2006/relationships/image" Target="../media/image100.wmf"/><Relationship Id="rId19" Type="http://schemas.openxmlformats.org/officeDocument/2006/relationships/oleObject" Target="../embeddings/oleObject117.bin"/><Relationship Id="rId4" Type="http://schemas.openxmlformats.org/officeDocument/2006/relationships/image" Target="../media/image104.wmf"/><Relationship Id="rId9" Type="http://schemas.openxmlformats.org/officeDocument/2006/relationships/oleObject" Target="../embeddings/oleObject112.bin"/><Relationship Id="rId14" Type="http://schemas.openxmlformats.org/officeDocument/2006/relationships/image" Target="../media/image102.wmf"/><Relationship Id="rId22" Type="http://schemas.openxmlformats.org/officeDocument/2006/relationships/image" Target="../media/image109.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21.bin"/><Relationship Id="rId3" Type="http://schemas.openxmlformats.org/officeDocument/2006/relationships/hyperlink" Target="file:///D:\&#22823;&#23398;&#29289;&#29702;&#35838;&#20214;\&#37327;&#23376;&#29289;&#29702;\&#36291;&#36801;.exe" TargetMode="External"/><Relationship Id="rId7" Type="http://schemas.openxmlformats.org/officeDocument/2006/relationships/image" Target="../media/image111.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120.bin"/><Relationship Id="rId5" Type="http://schemas.openxmlformats.org/officeDocument/2006/relationships/image" Target="../media/image110.wmf"/><Relationship Id="rId4" Type="http://schemas.openxmlformats.org/officeDocument/2006/relationships/oleObject" Target="../embeddings/oleObject119.bin"/><Relationship Id="rId9" Type="http://schemas.openxmlformats.org/officeDocument/2006/relationships/image" Target="../media/image112.wmf"/></Relationships>
</file>

<file path=ppt/slides/_rels/slide23.xml.rels><?xml version="1.0" encoding="UTF-8" standalone="yes"?>
<Relationships xmlns="http://schemas.openxmlformats.org/package/2006/relationships"><Relationship Id="rId8" Type="http://schemas.openxmlformats.org/officeDocument/2006/relationships/image" Target="../media/image115.wmf"/><Relationship Id="rId13" Type="http://schemas.openxmlformats.org/officeDocument/2006/relationships/oleObject" Target="../embeddings/oleObject127.bin"/><Relationship Id="rId18" Type="http://schemas.openxmlformats.org/officeDocument/2006/relationships/image" Target="../media/image120.wmf"/><Relationship Id="rId26" Type="http://schemas.openxmlformats.org/officeDocument/2006/relationships/image" Target="../media/image124.wmf"/><Relationship Id="rId3" Type="http://schemas.openxmlformats.org/officeDocument/2006/relationships/oleObject" Target="../embeddings/oleObject122.bin"/><Relationship Id="rId21" Type="http://schemas.openxmlformats.org/officeDocument/2006/relationships/oleObject" Target="../embeddings/oleObject131.bin"/><Relationship Id="rId7" Type="http://schemas.openxmlformats.org/officeDocument/2006/relationships/oleObject" Target="../embeddings/oleObject124.bin"/><Relationship Id="rId12" Type="http://schemas.openxmlformats.org/officeDocument/2006/relationships/image" Target="../media/image117.wmf"/><Relationship Id="rId17" Type="http://schemas.openxmlformats.org/officeDocument/2006/relationships/oleObject" Target="../embeddings/oleObject129.bin"/><Relationship Id="rId25" Type="http://schemas.openxmlformats.org/officeDocument/2006/relationships/oleObject" Target="../embeddings/oleObject133.bin"/><Relationship Id="rId2" Type="http://schemas.openxmlformats.org/officeDocument/2006/relationships/slideLayout" Target="../slideLayouts/slideLayout7.xml"/><Relationship Id="rId16" Type="http://schemas.openxmlformats.org/officeDocument/2006/relationships/image" Target="../media/image119.wmf"/><Relationship Id="rId20" Type="http://schemas.openxmlformats.org/officeDocument/2006/relationships/image" Target="../media/image121.wmf"/><Relationship Id="rId1" Type="http://schemas.openxmlformats.org/officeDocument/2006/relationships/vmlDrawing" Target="../drawings/vmlDrawing17.vml"/><Relationship Id="rId6" Type="http://schemas.openxmlformats.org/officeDocument/2006/relationships/image" Target="../media/image114.wmf"/><Relationship Id="rId11" Type="http://schemas.openxmlformats.org/officeDocument/2006/relationships/oleObject" Target="../embeddings/oleObject126.bin"/><Relationship Id="rId24" Type="http://schemas.openxmlformats.org/officeDocument/2006/relationships/image" Target="../media/image123.wmf"/><Relationship Id="rId5" Type="http://schemas.openxmlformats.org/officeDocument/2006/relationships/oleObject" Target="../embeddings/oleObject123.bin"/><Relationship Id="rId15" Type="http://schemas.openxmlformats.org/officeDocument/2006/relationships/oleObject" Target="../embeddings/oleObject128.bin"/><Relationship Id="rId23" Type="http://schemas.openxmlformats.org/officeDocument/2006/relationships/oleObject" Target="../embeddings/oleObject132.bin"/><Relationship Id="rId10" Type="http://schemas.openxmlformats.org/officeDocument/2006/relationships/image" Target="../media/image116.wmf"/><Relationship Id="rId19" Type="http://schemas.openxmlformats.org/officeDocument/2006/relationships/oleObject" Target="../embeddings/oleObject130.bin"/><Relationship Id="rId4" Type="http://schemas.openxmlformats.org/officeDocument/2006/relationships/image" Target="../media/image113.wmf"/><Relationship Id="rId9" Type="http://schemas.openxmlformats.org/officeDocument/2006/relationships/oleObject" Target="../embeddings/oleObject125.bin"/><Relationship Id="rId14" Type="http://schemas.openxmlformats.org/officeDocument/2006/relationships/image" Target="../media/image118.wmf"/><Relationship Id="rId22" Type="http://schemas.openxmlformats.org/officeDocument/2006/relationships/image" Target="../media/image122.wmf"/></Relationships>
</file>

<file path=ppt/slides/_rels/slide2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126.pn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1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136.bin"/><Relationship Id="rId5" Type="http://schemas.openxmlformats.org/officeDocument/2006/relationships/oleObject" Target="../embeddings/oleObject135.bin"/><Relationship Id="rId4" Type="http://schemas.openxmlformats.org/officeDocument/2006/relationships/image" Target="../media/image127.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130.emf"/><Relationship Id="rId3" Type="http://schemas.openxmlformats.org/officeDocument/2006/relationships/oleObject" Target="../embeddings/oleObject137.bin"/><Relationship Id="rId7" Type="http://schemas.openxmlformats.org/officeDocument/2006/relationships/oleObject" Target="../embeddings/oleObject139.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29.emf"/><Relationship Id="rId5" Type="http://schemas.openxmlformats.org/officeDocument/2006/relationships/oleObject" Target="../embeddings/oleObject138.bin"/><Relationship Id="rId4" Type="http://schemas.openxmlformats.org/officeDocument/2006/relationships/image" Target="../media/image128.emf"/><Relationship Id="rId9" Type="http://schemas.openxmlformats.org/officeDocument/2006/relationships/image" Target="../media/image131.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42.bin"/><Relationship Id="rId13" Type="http://schemas.openxmlformats.org/officeDocument/2006/relationships/image" Target="../media/image136.wmf"/><Relationship Id="rId3" Type="http://schemas.openxmlformats.org/officeDocument/2006/relationships/notesSlide" Target="../notesSlides/notesSlide3.xml"/><Relationship Id="rId7" Type="http://schemas.openxmlformats.org/officeDocument/2006/relationships/image" Target="../media/image133.wmf"/><Relationship Id="rId12" Type="http://schemas.openxmlformats.org/officeDocument/2006/relationships/oleObject" Target="../embeddings/oleObject144.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141.bin"/><Relationship Id="rId11" Type="http://schemas.openxmlformats.org/officeDocument/2006/relationships/image" Target="../media/image135.wmf"/><Relationship Id="rId5" Type="http://schemas.openxmlformats.org/officeDocument/2006/relationships/image" Target="../media/image132.wmf"/><Relationship Id="rId10" Type="http://schemas.openxmlformats.org/officeDocument/2006/relationships/oleObject" Target="../embeddings/oleObject143.bin"/><Relationship Id="rId4" Type="http://schemas.openxmlformats.org/officeDocument/2006/relationships/oleObject" Target="../embeddings/oleObject140.bin"/><Relationship Id="rId9" Type="http://schemas.openxmlformats.org/officeDocument/2006/relationships/image" Target="../media/image134.wmf"/></Relationships>
</file>

<file path=ppt/slides/_rels/slide31.xml.rels><?xml version="1.0" encoding="UTF-8" standalone="yes"?>
<Relationships xmlns="http://schemas.openxmlformats.org/package/2006/relationships"><Relationship Id="rId8" Type="http://schemas.openxmlformats.org/officeDocument/2006/relationships/image" Target="../media/image139.wmf"/><Relationship Id="rId13" Type="http://schemas.openxmlformats.org/officeDocument/2006/relationships/oleObject" Target="../embeddings/oleObject150.bin"/><Relationship Id="rId18" Type="http://schemas.openxmlformats.org/officeDocument/2006/relationships/image" Target="../media/image144.wmf"/><Relationship Id="rId3" Type="http://schemas.openxmlformats.org/officeDocument/2006/relationships/oleObject" Target="../embeddings/oleObject145.bin"/><Relationship Id="rId7" Type="http://schemas.openxmlformats.org/officeDocument/2006/relationships/oleObject" Target="../embeddings/oleObject147.bin"/><Relationship Id="rId12" Type="http://schemas.openxmlformats.org/officeDocument/2006/relationships/image" Target="../media/image141.wmf"/><Relationship Id="rId17" Type="http://schemas.openxmlformats.org/officeDocument/2006/relationships/oleObject" Target="../embeddings/oleObject152.bin"/><Relationship Id="rId2" Type="http://schemas.openxmlformats.org/officeDocument/2006/relationships/slideLayout" Target="../slideLayouts/slideLayout7.xml"/><Relationship Id="rId16" Type="http://schemas.openxmlformats.org/officeDocument/2006/relationships/image" Target="../media/image143.wmf"/><Relationship Id="rId1" Type="http://schemas.openxmlformats.org/officeDocument/2006/relationships/vmlDrawing" Target="../drawings/vmlDrawing21.vml"/><Relationship Id="rId6" Type="http://schemas.openxmlformats.org/officeDocument/2006/relationships/image" Target="../media/image138.wmf"/><Relationship Id="rId11" Type="http://schemas.openxmlformats.org/officeDocument/2006/relationships/oleObject" Target="../embeddings/oleObject149.bin"/><Relationship Id="rId5" Type="http://schemas.openxmlformats.org/officeDocument/2006/relationships/oleObject" Target="../embeddings/oleObject146.bin"/><Relationship Id="rId15" Type="http://schemas.openxmlformats.org/officeDocument/2006/relationships/oleObject" Target="../embeddings/oleObject151.bin"/><Relationship Id="rId10" Type="http://schemas.openxmlformats.org/officeDocument/2006/relationships/image" Target="../media/image140.wmf"/><Relationship Id="rId4" Type="http://schemas.openxmlformats.org/officeDocument/2006/relationships/image" Target="../media/image137.wmf"/><Relationship Id="rId9" Type="http://schemas.openxmlformats.org/officeDocument/2006/relationships/oleObject" Target="../embeddings/oleObject148.bin"/><Relationship Id="rId14" Type="http://schemas.openxmlformats.org/officeDocument/2006/relationships/image" Target="../media/image142.wmf"/></Relationships>
</file>

<file path=ppt/slides/_rels/slide32.xml.rels><?xml version="1.0" encoding="UTF-8" standalone="yes"?>
<Relationships xmlns="http://schemas.openxmlformats.org/package/2006/relationships"><Relationship Id="rId8" Type="http://schemas.openxmlformats.org/officeDocument/2006/relationships/image" Target="../media/image147.wmf"/><Relationship Id="rId13" Type="http://schemas.openxmlformats.org/officeDocument/2006/relationships/oleObject" Target="../embeddings/oleObject158.bin"/><Relationship Id="rId3" Type="http://schemas.openxmlformats.org/officeDocument/2006/relationships/oleObject" Target="../embeddings/oleObject153.bin"/><Relationship Id="rId7" Type="http://schemas.openxmlformats.org/officeDocument/2006/relationships/oleObject" Target="../embeddings/oleObject155.bin"/><Relationship Id="rId12" Type="http://schemas.openxmlformats.org/officeDocument/2006/relationships/image" Target="../media/image149.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46.wmf"/><Relationship Id="rId11" Type="http://schemas.openxmlformats.org/officeDocument/2006/relationships/oleObject" Target="../embeddings/oleObject157.bin"/><Relationship Id="rId5" Type="http://schemas.openxmlformats.org/officeDocument/2006/relationships/oleObject" Target="../embeddings/oleObject154.bin"/><Relationship Id="rId10" Type="http://schemas.openxmlformats.org/officeDocument/2006/relationships/image" Target="../media/image148.wmf"/><Relationship Id="rId4" Type="http://schemas.openxmlformats.org/officeDocument/2006/relationships/image" Target="../media/image145.wmf"/><Relationship Id="rId9" Type="http://schemas.openxmlformats.org/officeDocument/2006/relationships/oleObject" Target="../embeddings/oleObject156.bin"/><Relationship Id="rId14" Type="http://schemas.openxmlformats.org/officeDocument/2006/relationships/image" Target="../media/image150.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59.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53.jpeg"/><Relationship Id="rId5" Type="http://schemas.openxmlformats.org/officeDocument/2006/relationships/image" Target="../media/image152.jpeg"/><Relationship Id="rId4" Type="http://schemas.openxmlformats.org/officeDocument/2006/relationships/image" Target="../media/image151.png"/></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62.bin"/><Relationship Id="rId3" Type="http://schemas.openxmlformats.org/officeDocument/2006/relationships/image" Target="../media/image158.jpeg"/><Relationship Id="rId7" Type="http://schemas.openxmlformats.org/officeDocument/2006/relationships/image" Target="../media/image155.wmf"/><Relationship Id="rId12" Type="http://schemas.openxmlformats.org/officeDocument/2006/relationships/image" Target="../media/image159.png"/><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161.bin"/><Relationship Id="rId11" Type="http://schemas.openxmlformats.org/officeDocument/2006/relationships/image" Target="../media/image157.wmf"/><Relationship Id="rId5" Type="http://schemas.openxmlformats.org/officeDocument/2006/relationships/image" Target="../media/image154.wmf"/><Relationship Id="rId10" Type="http://schemas.openxmlformats.org/officeDocument/2006/relationships/oleObject" Target="../embeddings/oleObject163.bin"/><Relationship Id="rId4" Type="http://schemas.openxmlformats.org/officeDocument/2006/relationships/oleObject" Target="../embeddings/oleObject160.bin"/><Relationship Id="rId9" Type="http://schemas.openxmlformats.org/officeDocument/2006/relationships/image" Target="../media/image156.wmf"/></Relationships>
</file>

<file path=ppt/slides/_rels/slide35.xml.rels><?xml version="1.0" encoding="UTF-8" standalone="yes"?>
<Relationships xmlns="http://schemas.openxmlformats.org/package/2006/relationships"><Relationship Id="rId3" Type="http://schemas.openxmlformats.org/officeDocument/2006/relationships/image" Target="http://wutde.whut.edu.cn/kecheng/daxueweuligongke/p06/ch24/sec01/image/compare.jpg" TargetMode="External"/><Relationship Id="rId2" Type="http://schemas.openxmlformats.org/officeDocument/2006/relationships/image" Target="../media/image160.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slideLayout" Target="../slideLayouts/slideLayout7.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image" Target="../media/image126.png"/><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image" Target="../media/image161.png"/></Relationships>
</file>

<file path=ppt/slides/_rels/slide37.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slideLayout" Target="../slideLayouts/slideLayout7.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tags" Target="../tags/tag36.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5" Type="http://schemas.openxmlformats.org/officeDocument/2006/relationships/image" Target="../media/image126.png"/><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image" Target="../media/image162.png"/></Relationships>
</file>

<file path=ppt/slides/_rels/slide38.x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oleObject" Target="../embeddings/oleObject164.bin"/><Relationship Id="rId7" Type="http://schemas.openxmlformats.org/officeDocument/2006/relationships/oleObject" Target="../embeddings/oleObject166.bin"/><Relationship Id="rId12" Type="http://schemas.openxmlformats.org/officeDocument/2006/relationships/image" Target="../media/image167.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64.emf"/><Relationship Id="rId11" Type="http://schemas.openxmlformats.org/officeDocument/2006/relationships/oleObject" Target="../embeddings/oleObject168.bin"/><Relationship Id="rId5" Type="http://schemas.openxmlformats.org/officeDocument/2006/relationships/oleObject" Target="../embeddings/oleObject165.bin"/><Relationship Id="rId10" Type="http://schemas.openxmlformats.org/officeDocument/2006/relationships/image" Target="../media/image166.wmf"/><Relationship Id="rId4" Type="http://schemas.openxmlformats.org/officeDocument/2006/relationships/image" Target="../media/image163.wmf"/><Relationship Id="rId9" Type="http://schemas.openxmlformats.org/officeDocument/2006/relationships/oleObject" Target="../embeddings/oleObject167.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14.bin"/><Relationship Id="rId18" Type="http://schemas.openxmlformats.org/officeDocument/2006/relationships/image" Target="../media/image18.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5.wmf"/><Relationship Id="rId17" Type="http://schemas.openxmlformats.org/officeDocument/2006/relationships/oleObject" Target="../embeddings/oleObject16.bin"/><Relationship Id="rId2" Type="http://schemas.openxmlformats.org/officeDocument/2006/relationships/slideLayout" Target="../slideLayouts/slideLayout7.xml"/><Relationship Id="rId16" Type="http://schemas.openxmlformats.org/officeDocument/2006/relationships/image" Target="../media/image17.wmf"/><Relationship Id="rId20" Type="http://schemas.openxmlformats.org/officeDocument/2006/relationships/image" Target="../media/image19.wmf"/><Relationship Id="rId1" Type="http://schemas.openxmlformats.org/officeDocument/2006/relationships/vmlDrawing" Target="../drawings/vmlDrawing3.vml"/><Relationship Id="rId6" Type="http://schemas.openxmlformats.org/officeDocument/2006/relationships/image" Target="../media/image12.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14.wmf"/><Relationship Id="rId19" Type="http://schemas.openxmlformats.org/officeDocument/2006/relationships/oleObject" Target="../embeddings/oleObject17.bin"/><Relationship Id="rId4" Type="http://schemas.openxmlformats.org/officeDocument/2006/relationships/image" Target="../media/image11.wmf"/><Relationship Id="rId9" Type="http://schemas.openxmlformats.org/officeDocument/2006/relationships/oleObject" Target="../embeddings/oleObject12.bin"/><Relationship Id="rId14" Type="http://schemas.openxmlformats.org/officeDocument/2006/relationships/image" Target="../media/image16.wmf"/></Relationships>
</file>

<file path=ppt/slides/_rels/slide7.xml.rels><?xml version="1.0" encoding="UTF-8" standalone="yes"?>
<Relationships xmlns="http://schemas.openxmlformats.org/package/2006/relationships"><Relationship Id="rId13" Type="http://schemas.openxmlformats.org/officeDocument/2006/relationships/oleObject" Target="../embeddings/oleObject23.bin"/><Relationship Id="rId18" Type="http://schemas.openxmlformats.org/officeDocument/2006/relationships/image" Target="../media/image27.wmf"/><Relationship Id="rId26" Type="http://schemas.openxmlformats.org/officeDocument/2006/relationships/image" Target="../media/image12.wmf"/><Relationship Id="rId21" Type="http://schemas.openxmlformats.org/officeDocument/2006/relationships/oleObject" Target="../embeddings/oleObject27.bin"/><Relationship Id="rId34" Type="http://schemas.openxmlformats.org/officeDocument/2006/relationships/image" Target="../media/image16.wmf"/><Relationship Id="rId7" Type="http://schemas.openxmlformats.org/officeDocument/2006/relationships/oleObject" Target="../embeddings/oleObject20.bin"/><Relationship Id="rId12" Type="http://schemas.openxmlformats.org/officeDocument/2006/relationships/image" Target="../media/image24.wmf"/><Relationship Id="rId17" Type="http://schemas.openxmlformats.org/officeDocument/2006/relationships/oleObject" Target="../embeddings/oleObject25.bin"/><Relationship Id="rId25" Type="http://schemas.openxmlformats.org/officeDocument/2006/relationships/oleObject" Target="../embeddings/oleObject29.bin"/><Relationship Id="rId33" Type="http://schemas.openxmlformats.org/officeDocument/2006/relationships/oleObject" Target="../embeddings/oleObject33.bin"/><Relationship Id="rId38" Type="http://schemas.openxmlformats.org/officeDocument/2006/relationships/image" Target="../media/image18.wmf"/><Relationship Id="rId2" Type="http://schemas.openxmlformats.org/officeDocument/2006/relationships/slideLayout" Target="../slideLayouts/slideLayout7.xml"/><Relationship Id="rId16" Type="http://schemas.openxmlformats.org/officeDocument/2006/relationships/image" Target="../media/image26.wmf"/><Relationship Id="rId20" Type="http://schemas.openxmlformats.org/officeDocument/2006/relationships/image" Target="../media/image28.wmf"/><Relationship Id="rId29" Type="http://schemas.openxmlformats.org/officeDocument/2006/relationships/oleObject" Target="../embeddings/oleObject31.bin"/><Relationship Id="rId1" Type="http://schemas.openxmlformats.org/officeDocument/2006/relationships/vmlDrawing" Target="../drawings/vmlDrawing4.vml"/><Relationship Id="rId6" Type="http://schemas.openxmlformats.org/officeDocument/2006/relationships/image" Target="../media/image21.wmf"/><Relationship Id="rId11" Type="http://schemas.openxmlformats.org/officeDocument/2006/relationships/oleObject" Target="../embeddings/oleObject22.bin"/><Relationship Id="rId24" Type="http://schemas.openxmlformats.org/officeDocument/2006/relationships/image" Target="../media/image11.wmf"/><Relationship Id="rId32" Type="http://schemas.openxmlformats.org/officeDocument/2006/relationships/image" Target="../media/image15.wmf"/><Relationship Id="rId37" Type="http://schemas.openxmlformats.org/officeDocument/2006/relationships/oleObject" Target="../embeddings/oleObject35.bin"/><Relationship Id="rId5" Type="http://schemas.openxmlformats.org/officeDocument/2006/relationships/oleObject" Target="../embeddings/oleObject19.bin"/><Relationship Id="rId15" Type="http://schemas.openxmlformats.org/officeDocument/2006/relationships/oleObject" Target="../embeddings/oleObject24.bin"/><Relationship Id="rId23" Type="http://schemas.openxmlformats.org/officeDocument/2006/relationships/oleObject" Target="../embeddings/oleObject28.bin"/><Relationship Id="rId28" Type="http://schemas.openxmlformats.org/officeDocument/2006/relationships/image" Target="../media/image13.wmf"/><Relationship Id="rId36" Type="http://schemas.openxmlformats.org/officeDocument/2006/relationships/image" Target="../media/image17.wmf"/><Relationship Id="rId10" Type="http://schemas.openxmlformats.org/officeDocument/2006/relationships/image" Target="../media/image23.wmf"/><Relationship Id="rId19" Type="http://schemas.openxmlformats.org/officeDocument/2006/relationships/oleObject" Target="../embeddings/oleObject26.bin"/><Relationship Id="rId31" Type="http://schemas.openxmlformats.org/officeDocument/2006/relationships/oleObject" Target="../embeddings/oleObject32.bin"/><Relationship Id="rId4" Type="http://schemas.openxmlformats.org/officeDocument/2006/relationships/image" Target="../media/image20.wmf"/><Relationship Id="rId9" Type="http://schemas.openxmlformats.org/officeDocument/2006/relationships/oleObject" Target="../embeddings/oleObject21.bin"/><Relationship Id="rId14" Type="http://schemas.openxmlformats.org/officeDocument/2006/relationships/image" Target="../media/image25.wmf"/><Relationship Id="rId22" Type="http://schemas.openxmlformats.org/officeDocument/2006/relationships/image" Target="../media/image29.wmf"/><Relationship Id="rId27" Type="http://schemas.openxmlformats.org/officeDocument/2006/relationships/oleObject" Target="../embeddings/oleObject30.bin"/><Relationship Id="rId30" Type="http://schemas.openxmlformats.org/officeDocument/2006/relationships/image" Target="../media/image14.wmf"/><Relationship Id="rId35" Type="http://schemas.openxmlformats.org/officeDocument/2006/relationships/oleObject" Target="../embeddings/oleObject34.bin"/><Relationship Id="rId8" Type="http://schemas.openxmlformats.org/officeDocument/2006/relationships/image" Target="../media/image22.wmf"/><Relationship Id="rId3" Type="http://schemas.openxmlformats.org/officeDocument/2006/relationships/oleObject" Target="../embeddings/oleObject18.bin"/></Relationships>
</file>

<file path=ppt/slides/_rels/slide8.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41.bin"/><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34.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1.e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9.bin"/><Relationship Id="rId14" Type="http://schemas.openxmlformats.org/officeDocument/2006/relationships/image" Target="../media/image35.wmf"/></Relationships>
</file>

<file path=ppt/slides/_rels/slide9.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47.bin"/><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40.emf"/><Relationship Id="rId2" Type="http://schemas.openxmlformats.org/officeDocument/2006/relationships/slideLayout" Target="../slideLayouts/slideLayout7.xml"/><Relationship Id="rId16" Type="http://schemas.openxmlformats.org/officeDocument/2006/relationships/image" Target="../media/image33.wmf"/><Relationship Id="rId1" Type="http://schemas.openxmlformats.org/officeDocument/2006/relationships/vmlDrawing" Target="../drawings/vmlDrawing6.vml"/><Relationship Id="rId6" Type="http://schemas.openxmlformats.org/officeDocument/2006/relationships/image" Target="../media/image37.wmf"/><Relationship Id="rId11" Type="http://schemas.openxmlformats.org/officeDocument/2006/relationships/oleObject" Target="../embeddings/oleObject46.bin"/><Relationship Id="rId5" Type="http://schemas.openxmlformats.org/officeDocument/2006/relationships/oleObject" Target="../embeddings/oleObject43.bin"/><Relationship Id="rId15" Type="http://schemas.openxmlformats.org/officeDocument/2006/relationships/oleObject" Target="../embeddings/oleObject48.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45.bin"/><Relationship Id="rId14" Type="http://schemas.openxmlformats.org/officeDocument/2006/relationships/image" Target="../media/image32.wm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33476" name="Rectangle 4"/>
          <p:cNvSpPr>
            <a:spLocks noChangeArrowheads="1"/>
          </p:cNvSpPr>
          <p:nvPr/>
        </p:nvSpPr>
        <p:spPr bwMode="auto">
          <a:xfrm>
            <a:off x="3071813" y="2133600"/>
            <a:ext cx="5875337"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4000" dirty="0" smtClean="0">
                <a:solidFill>
                  <a:schemeClr val="tx2"/>
                </a:solidFill>
                <a:latin typeface="楷体_GB2312" pitchFamily="49" charset="-122"/>
              </a:rPr>
              <a:t>第十九章   </a:t>
            </a:r>
            <a:endParaRPr lang="zh-CN" altLang="en-US" sz="4000" dirty="0">
              <a:solidFill>
                <a:schemeClr val="tx2"/>
              </a:solidFill>
              <a:latin typeface="楷体_GB2312" pitchFamily="49" charset="-122"/>
            </a:endParaRPr>
          </a:p>
          <a:p>
            <a:pPr algn="ctr" eaLnBrk="1" hangingPunct="1">
              <a:spcBef>
                <a:spcPct val="50000"/>
              </a:spcBef>
            </a:pPr>
            <a:r>
              <a:rPr lang="zh-CN" altLang="en-US" sz="4000" dirty="0">
                <a:solidFill>
                  <a:schemeClr val="tx2"/>
                </a:solidFill>
                <a:latin typeface="楷体_GB2312" pitchFamily="49" charset="-122"/>
              </a:rPr>
              <a:t>量子物理基础</a:t>
            </a:r>
            <a:r>
              <a:rPr lang="en-US" altLang="zh-CN" sz="4000" dirty="0">
                <a:solidFill>
                  <a:schemeClr val="tx2"/>
                </a:solidFill>
              </a:rPr>
              <a:t>(2)</a:t>
            </a:r>
            <a:r>
              <a:rPr lang="en-US" altLang="zh-CN" sz="4000" dirty="0">
                <a:solidFill>
                  <a:schemeClr val="tx2"/>
                </a:solidFill>
                <a:latin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3476">
                                            <p:txEl>
                                              <p:pRg st="0" end="0"/>
                                            </p:txEl>
                                          </p:spTgt>
                                        </p:tgtEl>
                                        <p:attrNameLst>
                                          <p:attrName>style.visibility</p:attrName>
                                        </p:attrNameLst>
                                      </p:cBhvr>
                                      <p:to>
                                        <p:strVal val="visible"/>
                                      </p:to>
                                    </p:set>
                                    <p:animEffect transition="in" filter="wipe(left)">
                                      <p:cBhvr>
                                        <p:cTn id="7" dur="500"/>
                                        <p:tgtEl>
                                          <p:spTgt spid="2334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3476">
                                            <p:txEl>
                                              <p:pRg st="1" end="1"/>
                                            </p:txEl>
                                          </p:spTgt>
                                        </p:tgtEl>
                                        <p:attrNameLst>
                                          <p:attrName>style.visibility</p:attrName>
                                        </p:attrNameLst>
                                      </p:cBhvr>
                                      <p:to>
                                        <p:strVal val="visible"/>
                                      </p:to>
                                    </p:set>
                                    <p:animEffect transition="in" filter="wipe(left)">
                                      <p:cBhvr>
                                        <p:cTn id="12" dur="500"/>
                                        <p:tgtEl>
                                          <p:spTgt spid="23347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6"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6610" name="Group 2"/>
          <p:cNvGrpSpPr>
            <a:grpSpLocks/>
          </p:cNvGrpSpPr>
          <p:nvPr/>
        </p:nvGrpSpPr>
        <p:grpSpPr bwMode="auto">
          <a:xfrm>
            <a:off x="1981200" y="709613"/>
            <a:ext cx="7772400" cy="1397000"/>
            <a:chOff x="288" y="192"/>
            <a:chExt cx="4896" cy="880"/>
          </a:xfrm>
        </p:grpSpPr>
        <p:sp>
          <p:nvSpPr>
            <p:cNvPr id="26635" name="Text Box 3"/>
            <p:cNvSpPr txBox="1">
              <a:spLocks noChangeArrowheads="1"/>
            </p:cNvSpPr>
            <p:nvPr/>
          </p:nvSpPr>
          <p:spPr bwMode="auto">
            <a:xfrm>
              <a:off x="288" y="192"/>
              <a:ext cx="48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巴尔末公式的发现是原子光谱规律研究的重大成果。</a:t>
              </a:r>
            </a:p>
          </p:txBody>
        </p:sp>
        <p:graphicFrame>
          <p:nvGraphicFramePr>
            <p:cNvPr id="26636" name="Object 4"/>
            <p:cNvGraphicFramePr>
              <a:graphicFrameLocks noChangeAspect="1"/>
            </p:cNvGraphicFramePr>
            <p:nvPr/>
          </p:nvGraphicFramePr>
          <p:xfrm>
            <a:off x="768" y="480"/>
            <a:ext cx="2784" cy="592"/>
          </p:xfrm>
          <a:graphic>
            <a:graphicData uri="http://schemas.openxmlformats.org/presentationml/2006/ole">
              <mc:AlternateContent xmlns:mc="http://schemas.openxmlformats.org/markup-compatibility/2006">
                <mc:Choice xmlns:v="urn:schemas-microsoft-com:vml" Requires="v">
                  <p:oleObj spid="_x0000_s26645" name="公式" r:id="rId3" imgW="1968500" imgH="419100" progId="Equation.3">
                    <p:embed/>
                  </p:oleObj>
                </mc:Choice>
                <mc:Fallback>
                  <p:oleObj name="公式" r:id="rId3" imgW="19685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 y="480"/>
                          <a:ext cx="2784" cy="5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6613" name="Group 5"/>
          <p:cNvGrpSpPr>
            <a:grpSpLocks/>
          </p:cNvGrpSpPr>
          <p:nvPr/>
        </p:nvGrpSpPr>
        <p:grpSpPr bwMode="auto">
          <a:xfrm>
            <a:off x="1981200" y="2157413"/>
            <a:ext cx="7681913" cy="1257300"/>
            <a:chOff x="288" y="1104"/>
            <a:chExt cx="4839" cy="792"/>
          </a:xfrm>
        </p:grpSpPr>
        <p:sp>
          <p:nvSpPr>
            <p:cNvPr id="26632" name="Text Box 6"/>
            <p:cNvSpPr txBox="1">
              <a:spLocks noChangeArrowheads="1"/>
            </p:cNvSpPr>
            <p:nvPr/>
          </p:nvSpPr>
          <p:spPr bwMode="auto">
            <a:xfrm>
              <a:off x="288" y="1104"/>
              <a:ext cx="41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宋体" panose="02010600030101010101" pitchFamily="2" charset="-122"/>
                </a:rPr>
                <a:t>里德伯公式是氢</a:t>
              </a:r>
              <a:r>
                <a:rPr lang="zh-CN" altLang="en-US"/>
                <a:t>原子光谱规律。</a:t>
              </a:r>
              <a:endParaRPr lang="zh-CN" altLang="en-US">
                <a:solidFill>
                  <a:srgbClr val="FF0000"/>
                </a:solidFill>
              </a:endParaRPr>
            </a:p>
          </p:txBody>
        </p:sp>
        <p:graphicFrame>
          <p:nvGraphicFramePr>
            <p:cNvPr id="26633" name="Object 7"/>
            <p:cNvGraphicFramePr>
              <a:graphicFrameLocks noChangeAspect="1"/>
            </p:cNvGraphicFramePr>
            <p:nvPr/>
          </p:nvGraphicFramePr>
          <p:xfrm>
            <a:off x="912" y="1440"/>
            <a:ext cx="1272" cy="456"/>
          </p:xfrm>
          <a:graphic>
            <a:graphicData uri="http://schemas.openxmlformats.org/presentationml/2006/ole">
              <mc:AlternateContent xmlns:mc="http://schemas.openxmlformats.org/markup-compatibility/2006">
                <mc:Choice xmlns:v="urn:schemas-microsoft-com:vml" Requires="v">
                  <p:oleObj spid="_x0000_s26646" name="Equation" r:id="rId5" imgW="1996390" imgH="701136" progId="Equation.3">
                    <p:embed/>
                  </p:oleObj>
                </mc:Choice>
                <mc:Fallback>
                  <p:oleObj name="Equation" r:id="rId5" imgW="1996390" imgH="701136"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1440"/>
                          <a:ext cx="1272" cy="456"/>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4" name="Object 8"/>
            <p:cNvGraphicFramePr>
              <a:graphicFrameLocks noChangeAspect="1"/>
            </p:cNvGraphicFramePr>
            <p:nvPr/>
          </p:nvGraphicFramePr>
          <p:xfrm>
            <a:off x="2496" y="1392"/>
            <a:ext cx="2631" cy="456"/>
          </p:xfrm>
          <a:graphic>
            <a:graphicData uri="http://schemas.openxmlformats.org/presentationml/2006/ole">
              <mc:AlternateContent xmlns:mc="http://schemas.openxmlformats.org/markup-compatibility/2006">
                <mc:Choice xmlns:v="urn:schemas-microsoft-com:vml" Requires="v">
                  <p:oleObj spid="_x0000_s26647" name="Equation" r:id="rId7" imgW="4152916" imgH="701136" progId="Equation.3">
                    <p:embed/>
                  </p:oleObj>
                </mc:Choice>
                <mc:Fallback>
                  <p:oleObj name="Equation" r:id="rId7" imgW="4152916" imgH="701136"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6" y="1392"/>
                          <a:ext cx="2631"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96617" name="Group 9"/>
          <p:cNvGrpSpPr>
            <a:grpSpLocks/>
          </p:cNvGrpSpPr>
          <p:nvPr/>
        </p:nvGrpSpPr>
        <p:grpSpPr bwMode="auto">
          <a:xfrm>
            <a:off x="2057400" y="3529013"/>
            <a:ext cx="6477000" cy="1257300"/>
            <a:chOff x="336" y="1968"/>
            <a:chExt cx="4080" cy="792"/>
          </a:xfrm>
        </p:grpSpPr>
        <p:sp>
          <p:nvSpPr>
            <p:cNvPr id="26630" name="Text Box 10"/>
            <p:cNvSpPr txBox="1">
              <a:spLocks noChangeArrowheads="1"/>
            </p:cNvSpPr>
            <p:nvPr/>
          </p:nvSpPr>
          <p:spPr bwMode="auto">
            <a:xfrm>
              <a:off x="336" y="1968"/>
              <a:ext cx="40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里兹组合原理是原子光谱的基本规律。</a:t>
              </a:r>
            </a:p>
          </p:txBody>
        </p:sp>
        <p:graphicFrame>
          <p:nvGraphicFramePr>
            <p:cNvPr id="26631" name="Object 11"/>
            <p:cNvGraphicFramePr>
              <a:graphicFrameLocks noChangeAspect="1"/>
            </p:cNvGraphicFramePr>
            <p:nvPr/>
          </p:nvGraphicFramePr>
          <p:xfrm>
            <a:off x="912" y="2304"/>
            <a:ext cx="2159" cy="456"/>
          </p:xfrm>
          <a:graphic>
            <a:graphicData uri="http://schemas.openxmlformats.org/presentationml/2006/ole">
              <mc:AlternateContent xmlns:mc="http://schemas.openxmlformats.org/markup-compatibility/2006">
                <mc:Choice xmlns:v="urn:schemas-microsoft-com:vml" Requires="v">
                  <p:oleObj spid="_x0000_s26648" name="Equation" r:id="rId9" imgW="3429000" imgH="723900" progId="Equation.3">
                    <p:embed/>
                  </p:oleObj>
                </mc:Choice>
                <mc:Fallback>
                  <p:oleObj name="Equation" r:id="rId9" imgW="3429000" imgH="7239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2" y="2304"/>
                          <a:ext cx="2159"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96620" name="Text Box 12"/>
          <p:cNvSpPr txBox="1">
            <a:spLocks noChangeArrowheads="1"/>
          </p:cNvSpPr>
          <p:nvPr/>
        </p:nvSpPr>
        <p:spPr bwMode="auto">
          <a:xfrm>
            <a:off x="1905000" y="4900613"/>
            <a:ext cx="8458200"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0000FF"/>
                </a:solidFill>
              </a:rPr>
              <a:t>        由巴尔末公式到</a:t>
            </a:r>
            <a:r>
              <a:rPr lang="zh-CN" altLang="en-US">
                <a:solidFill>
                  <a:srgbClr val="0000FF"/>
                </a:solidFill>
                <a:latin typeface="宋体" panose="02010600030101010101" pitchFamily="2" charset="-122"/>
              </a:rPr>
              <a:t>里德伯公式，再到</a:t>
            </a:r>
            <a:r>
              <a:rPr lang="zh-CN" altLang="en-US">
                <a:solidFill>
                  <a:srgbClr val="0000FF"/>
                </a:solidFill>
              </a:rPr>
              <a:t>里兹组合原理并不太困难。但是，每一次形式上的简单变化，使公式的应用范围大大扩大了。每一次形式上的简单变化都来源于科学家对问题进一步思考和深化。这就是对问题的洞察力。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96610"/>
                                        </p:tgtEl>
                                        <p:attrNameLst>
                                          <p:attrName>style.visibility</p:attrName>
                                        </p:attrNameLst>
                                      </p:cBhvr>
                                      <p:to>
                                        <p:strVal val="visible"/>
                                      </p:to>
                                    </p:set>
                                    <p:anim calcmode="lin" valueType="num">
                                      <p:cBhvr additive="base">
                                        <p:cTn id="7" dur="500" fill="hold"/>
                                        <p:tgtEl>
                                          <p:spTgt spid="196610"/>
                                        </p:tgtEl>
                                        <p:attrNameLst>
                                          <p:attrName>ppt_x</p:attrName>
                                        </p:attrNameLst>
                                      </p:cBhvr>
                                      <p:tavLst>
                                        <p:tav tm="0">
                                          <p:val>
                                            <p:strVal val="0-#ppt_w/2"/>
                                          </p:val>
                                        </p:tav>
                                        <p:tav tm="100000">
                                          <p:val>
                                            <p:strVal val="#ppt_x"/>
                                          </p:val>
                                        </p:tav>
                                      </p:tavLst>
                                    </p:anim>
                                    <p:anim calcmode="lin" valueType="num">
                                      <p:cBhvr additive="base">
                                        <p:cTn id="8" dur="500" fill="hold"/>
                                        <p:tgtEl>
                                          <p:spTgt spid="1966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96613"/>
                                        </p:tgtEl>
                                        <p:attrNameLst>
                                          <p:attrName>style.visibility</p:attrName>
                                        </p:attrNameLst>
                                      </p:cBhvr>
                                      <p:to>
                                        <p:strVal val="visible"/>
                                      </p:to>
                                    </p:set>
                                    <p:anim calcmode="lin" valueType="num">
                                      <p:cBhvr additive="base">
                                        <p:cTn id="13" dur="500" fill="hold"/>
                                        <p:tgtEl>
                                          <p:spTgt spid="196613"/>
                                        </p:tgtEl>
                                        <p:attrNameLst>
                                          <p:attrName>ppt_x</p:attrName>
                                        </p:attrNameLst>
                                      </p:cBhvr>
                                      <p:tavLst>
                                        <p:tav tm="0">
                                          <p:val>
                                            <p:strVal val="0-#ppt_w/2"/>
                                          </p:val>
                                        </p:tav>
                                        <p:tav tm="100000">
                                          <p:val>
                                            <p:strVal val="#ppt_x"/>
                                          </p:val>
                                        </p:tav>
                                      </p:tavLst>
                                    </p:anim>
                                    <p:anim calcmode="lin" valueType="num">
                                      <p:cBhvr additive="base">
                                        <p:cTn id="14" dur="500" fill="hold"/>
                                        <p:tgtEl>
                                          <p:spTgt spid="19661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96617"/>
                                        </p:tgtEl>
                                        <p:attrNameLst>
                                          <p:attrName>style.visibility</p:attrName>
                                        </p:attrNameLst>
                                      </p:cBhvr>
                                      <p:to>
                                        <p:strVal val="visible"/>
                                      </p:to>
                                    </p:set>
                                    <p:anim calcmode="lin" valueType="num">
                                      <p:cBhvr additive="base">
                                        <p:cTn id="19" dur="500" fill="hold"/>
                                        <p:tgtEl>
                                          <p:spTgt spid="196617"/>
                                        </p:tgtEl>
                                        <p:attrNameLst>
                                          <p:attrName>ppt_x</p:attrName>
                                        </p:attrNameLst>
                                      </p:cBhvr>
                                      <p:tavLst>
                                        <p:tav tm="0">
                                          <p:val>
                                            <p:strVal val="0-#ppt_w/2"/>
                                          </p:val>
                                        </p:tav>
                                        <p:tav tm="100000">
                                          <p:val>
                                            <p:strVal val="#ppt_x"/>
                                          </p:val>
                                        </p:tav>
                                      </p:tavLst>
                                    </p:anim>
                                    <p:anim calcmode="lin" valueType="num">
                                      <p:cBhvr additive="base">
                                        <p:cTn id="20" dur="500" fill="hold"/>
                                        <p:tgtEl>
                                          <p:spTgt spid="19661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6620"/>
                                        </p:tgtEl>
                                        <p:attrNameLst>
                                          <p:attrName>style.visibility</p:attrName>
                                        </p:attrNameLst>
                                      </p:cBhvr>
                                      <p:to>
                                        <p:strVal val="visible"/>
                                      </p:to>
                                    </p:set>
                                    <p:anim calcmode="lin" valueType="num">
                                      <p:cBhvr additive="base">
                                        <p:cTn id="25" dur="500" fill="hold"/>
                                        <p:tgtEl>
                                          <p:spTgt spid="196620"/>
                                        </p:tgtEl>
                                        <p:attrNameLst>
                                          <p:attrName>ppt_x</p:attrName>
                                        </p:attrNameLst>
                                      </p:cBhvr>
                                      <p:tavLst>
                                        <p:tav tm="0">
                                          <p:val>
                                            <p:strVal val="0-#ppt_w/2"/>
                                          </p:val>
                                        </p:tav>
                                        <p:tav tm="100000">
                                          <p:val>
                                            <p:strVal val="#ppt_x"/>
                                          </p:val>
                                        </p:tav>
                                      </p:tavLst>
                                    </p:anim>
                                    <p:anim calcmode="lin" valueType="num">
                                      <p:cBhvr additive="base">
                                        <p:cTn id="26" dur="500" fill="hold"/>
                                        <p:tgtEl>
                                          <p:spTgt spid="1966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2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600" name="Rectangle 48"/>
          <p:cNvSpPr>
            <a:spLocks noChangeArrowheads="1"/>
          </p:cNvSpPr>
          <p:nvPr/>
        </p:nvSpPr>
        <p:spPr bwMode="auto">
          <a:xfrm>
            <a:off x="1487488" y="1412875"/>
            <a:ext cx="10225087"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marL="457200" indent="-457200" algn="just" eaLnBrk="1" hangingPunct="1">
              <a:lnSpc>
                <a:spcPct val="150000"/>
              </a:lnSpc>
              <a:buFontTx/>
              <a:buAutoNum type="circleNumDbPlain"/>
              <a:defRPr/>
            </a:pPr>
            <a:r>
              <a:rPr lang="zh-CN" altLang="en-US" dirty="0" smtClean="0"/>
              <a:t>氢原子光谱由许多线系组成，每个线系内各相邻谱线</a:t>
            </a:r>
            <a:r>
              <a:rPr lang="zh-CN" altLang="en-US" dirty="0" smtClean="0">
                <a:solidFill>
                  <a:srgbClr val="0000FF"/>
                </a:solidFill>
              </a:rPr>
              <a:t> </a:t>
            </a:r>
            <a:r>
              <a:rPr lang="zh-CN" altLang="en-US" dirty="0" smtClean="0"/>
              <a:t>的间隔及谱线的强</a:t>
            </a:r>
            <a:endParaRPr lang="en-US" altLang="zh-CN" dirty="0" smtClean="0"/>
          </a:p>
          <a:p>
            <a:pPr eaLnBrk="1" hangingPunct="1">
              <a:lnSpc>
                <a:spcPct val="130000"/>
              </a:lnSpc>
              <a:defRPr/>
            </a:pPr>
            <a:r>
              <a:rPr lang="en-US" altLang="zh-CN" dirty="0" smtClean="0"/>
              <a:t>      </a:t>
            </a:r>
            <a:r>
              <a:rPr lang="zh-CN" altLang="en-US" dirty="0" smtClean="0"/>
              <a:t>度都向短波方向递减</a:t>
            </a:r>
          </a:p>
        </p:txBody>
      </p:sp>
      <p:sp>
        <p:nvSpPr>
          <p:cNvPr id="151601" name="Text Box 49"/>
          <p:cNvSpPr txBox="1">
            <a:spLocks noChangeArrowheads="1"/>
          </p:cNvSpPr>
          <p:nvPr/>
        </p:nvSpPr>
        <p:spPr bwMode="auto">
          <a:xfrm>
            <a:off x="263525" y="765175"/>
            <a:ext cx="4471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t>3</a:t>
            </a:r>
            <a:r>
              <a:rPr lang="zh-CN" altLang="en-US"/>
              <a:t>、氢原子光谱的一般规律：</a:t>
            </a:r>
          </a:p>
        </p:txBody>
      </p:sp>
      <p:sp>
        <p:nvSpPr>
          <p:cNvPr id="151602" name="Rectangle 50"/>
          <p:cNvSpPr>
            <a:spLocks noChangeArrowheads="1"/>
          </p:cNvSpPr>
          <p:nvPr/>
        </p:nvSpPr>
        <p:spPr bwMode="auto">
          <a:xfrm>
            <a:off x="1487488" y="2780928"/>
            <a:ext cx="43608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②  </a:t>
            </a:r>
            <a:r>
              <a:rPr lang="zh-CN" altLang="en-US" dirty="0">
                <a:solidFill>
                  <a:srgbClr val="0000FF"/>
                </a:solidFill>
              </a:rPr>
              <a:t>原子具有分立的线状光谱；</a:t>
            </a:r>
          </a:p>
        </p:txBody>
      </p:sp>
      <p:sp>
        <p:nvSpPr>
          <p:cNvPr id="151603" name="Rectangle 51"/>
          <p:cNvSpPr>
            <a:spLocks noChangeArrowheads="1"/>
          </p:cNvSpPr>
          <p:nvPr/>
        </p:nvSpPr>
        <p:spPr bwMode="auto">
          <a:xfrm>
            <a:off x="6383338" y="2852738"/>
            <a:ext cx="1717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zh-CN" altLang="en-US" sz="2800" dirty="0">
                <a:solidFill>
                  <a:srgbClr val="FF0000"/>
                </a:solidFill>
                <a:effectLst>
                  <a:outerShdw blurRad="38100" dist="38100" dir="2700000" algn="tl">
                    <a:srgbClr val="C0C0C0"/>
                  </a:outerShdw>
                </a:effectLst>
              </a:rPr>
              <a:t>分立性</a:t>
            </a:r>
          </a:p>
        </p:txBody>
      </p:sp>
      <p:sp>
        <p:nvSpPr>
          <p:cNvPr id="27654" name="Text Box 58"/>
          <p:cNvSpPr txBox="1">
            <a:spLocks noChangeArrowheads="1"/>
          </p:cNvSpPr>
          <p:nvPr/>
        </p:nvSpPr>
        <p:spPr bwMode="auto">
          <a:xfrm>
            <a:off x="5232400" y="3573463"/>
            <a:ext cx="453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1897</a:t>
            </a:r>
            <a:r>
              <a:rPr lang="zh-CN" altLang="en-US"/>
              <a:t>年</a:t>
            </a:r>
            <a:r>
              <a:rPr lang="en-US" altLang="zh-CN"/>
              <a:t>J</a:t>
            </a:r>
            <a:r>
              <a:rPr lang="zh-CN" altLang="en-US"/>
              <a:t>。</a:t>
            </a:r>
            <a:r>
              <a:rPr lang="en-US" altLang="zh-CN"/>
              <a:t>J</a:t>
            </a:r>
            <a:r>
              <a:rPr lang="zh-CN" altLang="en-US"/>
              <a:t>。汤姆逊发现电子。</a:t>
            </a:r>
          </a:p>
        </p:txBody>
      </p:sp>
      <p:sp>
        <p:nvSpPr>
          <p:cNvPr id="27655" name="Text Box 59"/>
          <p:cNvSpPr txBox="1">
            <a:spLocks noChangeArrowheads="1"/>
          </p:cNvSpPr>
          <p:nvPr/>
        </p:nvSpPr>
        <p:spPr bwMode="auto">
          <a:xfrm>
            <a:off x="695325" y="3573463"/>
            <a:ext cx="4752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1869</a:t>
            </a:r>
            <a:r>
              <a:rPr lang="zh-CN" altLang="en-US"/>
              <a:t>年门捷列夫发现元素周期律</a:t>
            </a:r>
          </a:p>
        </p:txBody>
      </p:sp>
      <p:sp>
        <p:nvSpPr>
          <p:cNvPr id="151612" name="Text Box 60"/>
          <p:cNvSpPr txBox="1">
            <a:spLocks noChangeArrowheads="1"/>
          </p:cNvSpPr>
          <p:nvPr/>
        </p:nvSpPr>
        <p:spPr bwMode="auto">
          <a:xfrm>
            <a:off x="839416" y="4221088"/>
            <a:ext cx="112331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zh-CN" altLang="en-US" dirty="0"/>
              <a:t>        原子是中性的，必定有带正电荷的部分。正电荷有什么性质？如何分布？正负电荷如何相互作用？原子的稳定性。</a:t>
            </a:r>
            <a:r>
              <a:rPr lang="en-US" altLang="zh-CN" dirty="0"/>
              <a:t>—</a:t>
            </a:r>
            <a:r>
              <a:rPr lang="zh-CN" altLang="en-US" dirty="0"/>
              <a:t>原子模型。</a:t>
            </a:r>
          </a:p>
        </p:txBody>
      </p:sp>
      <p:sp>
        <p:nvSpPr>
          <p:cNvPr id="151613" name="Text Box 61"/>
          <p:cNvSpPr txBox="1">
            <a:spLocks noChangeArrowheads="1"/>
          </p:cNvSpPr>
          <p:nvPr/>
        </p:nvSpPr>
        <p:spPr bwMode="auto">
          <a:xfrm>
            <a:off x="839416" y="5445224"/>
            <a:ext cx="112331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en-US" altLang="zh-CN" dirty="0"/>
              <a:t>J. J. </a:t>
            </a:r>
            <a:r>
              <a:rPr lang="zh-CN" altLang="en-US" dirty="0"/>
              <a:t>汤姆逊的带电实心球模型。正电荷均匀分布于球体中。负电荷镶嵌在球体的某些环上的固定位置。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601"/>
                                        </p:tgtEl>
                                        <p:attrNameLst>
                                          <p:attrName>style.visibility</p:attrName>
                                        </p:attrNameLst>
                                      </p:cBhvr>
                                      <p:to>
                                        <p:strVal val="visible"/>
                                      </p:to>
                                    </p:set>
                                    <p:animEffect transition="in" filter="wipe(left)">
                                      <p:cBhvr>
                                        <p:cTn id="7" dur="500"/>
                                        <p:tgtEl>
                                          <p:spTgt spid="1516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1600">
                                            <p:txEl>
                                              <p:pRg st="0" end="0"/>
                                            </p:txEl>
                                          </p:spTgt>
                                        </p:tgtEl>
                                        <p:attrNameLst>
                                          <p:attrName>style.visibility</p:attrName>
                                        </p:attrNameLst>
                                      </p:cBhvr>
                                      <p:to>
                                        <p:strVal val="visible"/>
                                      </p:to>
                                    </p:set>
                                    <p:animEffect transition="in" filter="wipe(left)">
                                      <p:cBhvr>
                                        <p:cTn id="12" dur="500"/>
                                        <p:tgtEl>
                                          <p:spTgt spid="15160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1600">
                                            <p:txEl>
                                              <p:pRg st="1" end="1"/>
                                            </p:txEl>
                                          </p:spTgt>
                                        </p:tgtEl>
                                        <p:attrNameLst>
                                          <p:attrName>style.visibility</p:attrName>
                                        </p:attrNameLst>
                                      </p:cBhvr>
                                      <p:to>
                                        <p:strVal val="visible"/>
                                      </p:to>
                                    </p:set>
                                    <p:animEffect transition="in" filter="wipe(left)">
                                      <p:cBhvr>
                                        <p:cTn id="17" dur="500"/>
                                        <p:tgtEl>
                                          <p:spTgt spid="15160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1602">
                                            <p:txEl>
                                              <p:pRg st="0" end="0"/>
                                            </p:txEl>
                                          </p:spTgt>
                                        </p:tgtEl>
                                        <p:attrNameLst>
                                          <p:attrName>style.visibility</p:attrName>
                                        </p:attrNameLst>
                                      </p:cBhvr>
                                      <p:to>
                                        <p:strVal val="visible"/>
                                      </p:to>
                                    </p:set>
                                    <p:animEffect transition="in" filter="wipe(left)">
                                      <p:cBhvr>
                                        <p:cTn id="22" dur="500"/>
                                        <p:tgtEl>
                                          <p:spTgt spid="15160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1603">
                                            <p:txEl>
                                              <p:pRg st="0" end="0"/>
                                            </p:txEl>
                                          </p:spTgt>
                                        </p:tgtEl>
                                        <p:attrNameLst>
                                          <p:attrName>style.visibility</p:attrName>
                                        </p:attrNameLst>
                                      </p:cBhvr>
                                      <p:to>
                                        <p:strVal val="visible"/>
                                      </p:to>
                                    </p:set>
                                    <p:animEffect transition="in" filter="wipe(left)">
                                      <p:cBhvr>
                                        <p:cTn id="27" dur="500"/>
                                        <p:tgtEl>
                                          <p:spTgt spid="151603">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1612"/>
                                        </p:tgtEl>
                                        <p:attrNameLst>
                                          <p:attrName>style.visibility</p:attrName>
                                        </p:attrNameLst>
                                      </p:cBhvr>
                                      <p:to>
                                        <p:strVal val="visible"/>
                                      </p:to>
                                    </p:set>
                                    <p:animEffect transition="in" filter="dissolve">
                                      <p:cBhvr>
                                        <p:cTn id="32" dur="500"/>
                                        <p:tgtEl>
                                          <p:spTgt spid="1516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51613"/>
                                        </p:tgtEl>
                                        <p:attrNameLst>
                                          <p:attrName>style.visibility</p:attrName>
                                        </p:attrNameLst>
                                      </p:cBhvr>
                                      <p:to>
                                        <p:strVal val="visible"/>
                                      </p:to>
                                    </p:set>
                                    <p:animEffect transition="in" filter="dissolve">
                                      <p:cBhvr>
                                        <p:cTn id="37" dur="500"/>
                                        <p:tgtEl>
                                          <p:spTgt spid="151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600" grpId="0" build="p" autoUpdateAnimBg="0"/>
      <p:bldP spid="151601" grpId="0" autoUpdateAnimBg="0"/>
      <p:bldP spid="151602" grpId="0" build="p" autoUpdateAnimBg="0"/>
      <p:bldP spid="151603" grpId="0" build="p" autoUpdateAnimBg="0"/>
      <p:bldP spid="151612" grpId="0" autoUpdateAnimBg="0"/>
      <p:bldP spid="15161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8"/>
          <p:cNvSpPr txBox="1">
            <a:spLocks noChangeArrowheads="1"/>
          </p:cNvSpPr>
          <p:nvPr/>
        </p:nvSpPr>
        <p:spPr bwMode="auto">
          <a:xfrm>
            <a:off x="1631504" y="3861048"/>
            <a:ext cx="417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卢瑟福有核原子模型的成功</a:t>
            </a:r>
          </a:p>
        </p:txBody>
      </p:sp>
      <p:sp>
        <p:nvSpPr>
          <p:cNvPr id="28675" name="Text Box 9"/>
          <p:cNvSpPr txBox="1">
            <a:spLocks noChangeArrowheads="1"/>
          </p:cNvSpPr>
          <p:nvPr/>
        </p:nvSpPr>
        <p:spPr bwMode="auto">
          <a:xfrm>
            <a:off x="5448300" y="3860800"/>
            <a:ext cx="3024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完满解释元素周期律</a:t>
            </a:r>
          </a:p>
        </p:txBody>
      </p:sp>
      <p:sp>
        <p:nvSpPr>
          <p:cNvPr id="28676" name="Text Box 10"/>
          <p:cNvSpPr txBox="1">
            <a:spLocks noChangeArrowheads="1"/>
          </p:cNvSpPr>
          <p:nvPr/>
        </p:nvSpPr>
        <p:spPr bwMode="auto">
          <a:xfrm>
            <a:off x="766763" y="2492375"/>
            <a:ext cx="5784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原子核直径 </a:t>
            </a:r>
          </a:p>
        </p:txBody>
      </p:sp>
      <p:graphicFrame>
        <p:nvGraphicFramePr>
          <p:cNvPr id="28677" name="Object 11"/>
          <p:cNvGraphicFramePr>
            <a:graphicFrameLocks noChangeAspect="1"/>
          </p:cNvGraphicFramePr>
          <p:nvPr/>
        </p:nvGraphicFramePr>
        <p:xfrm>
          <a:off x="2855913" y="2492375"/>
          <a:ext cx="3065462" cy="404813"/>
        </p:xfrm>
        <a:graphic>
          <a:graphicData uri="http://schemas.openxmlformats.org/presentationml/2006/ole">
            <mc:AlternateContent xmlns:mc="http://schemas.openxmlformats.org/markup-compatibility/2006">
              <mc:Choice xmlns:v="urn:schemas-microsoft-com:vml" Requires="v">
                <p:oleObj spid="_x0000_s28760" name="Equation" r:id="rId3" imgW="1054100" imgH="203200" progId="Equation.3">
                  <p:embed/>
                </p:oleObj>
              </mc:Choice>
              <mc:Fallback>
                <p:oleObj name="Equation" r:id="rId3" imgW="1054100" imgH="2032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3" y="2492375"/>
                        <a:ext cx="3065462"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8" name="Text Box 12"/>
          <p:cNvSpPr txBox="1">
            <a:spLocks noChangeArrowheads="1"/>
          </p:cNvSpPr>
          <p:nvPr/>
        </p:nvSpPr>
        <p:spPr bwMode="auto">
          <a:xfrm>
            <a:off x="695325" y="3213100"/>
            <a:ext cx="82804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集中了全部正电荷和几乎全部质量，电子绕核做圆周运动。</a:t>
            </a:r>
          </a:p>
        </p:txBody>
      </p:sp>
      <p:grpSp>
        <p:nvGrpSpPr>
          <p:cNvPr id="28679" name="Group 14"/>
          <p:cNvGrpSpPr>
            <a:grpSpLocks/>
          </p:cNvGrpSpPr>
          <p:nvPr/>
        </p:nvGrpSpPr>
        <p:grpSpPr bwMode="auto">
          <a:xfrm>
            <a:off x="8616950" y="908050"/>
            <a:ext cx="3186113" cy="3581400"/>
            <a:chOff x="2688" y="1008"/>
            <a:chExt cx="2343" cy="2644"/>
          </a:xfrm>
        </p:grpSpPr>
        <p:sp>
          <p:nvSpPr>
            <p:cNvPr id="28724" name="Oval 15"/>
            <p:cNvSpPr>
              <a:spLocks noChangeArrowheads="1"/>
            </p:cNvSpPr>
            <p:nvPr/>
          </p:nvSpPr>
          <p:spPr bwMode="auto">
            <a:xfrm>
              <a:off x="3570" y="1644"/>
              <a:ext cx="1440" cy="1248"/>
            </a:xfrm>
            <a:prstGeom prst="ellipse">
              <a:avLst/>
            </a:prstGeom>
            <a:noFill/>
            <a:ln w="412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8725" name="Freeform 16"/>
            <p:cNvSpPr>
              <a:spLocks/>
            </p:cNvSpPr>
            <p:nvPr/>
          </p:nvSpPr>
          <p:spPr bwMode="auto">
            <a:xfrm>
              <a:off x="2745" y="1458"/>
              <a:ext cx="1629" cy="837"/>
            </a:xfrm>
            <a:custGeom>
              <a:avLst/>
              <a:gdLst>
                <a:gd name="T0" fmla="*/ 0 w 1629"/>
                <a:gd name="T1" fmla="*/ 818 h 837"/>
                <a:gd name="T2" fmla="*/ 297 w 1629"/>
                <a:gd name="T3" fmla="*/ 815 h 837"/>
                <a:gd name="T4" fmla="*/ 1369 w 1629"/>
                <a:gd name="T5" fmla="*/ 701 h 837"/>
                <a:gd name="T6" fmla="*/ 1040 w 1629"/>
                <a:gd name="T7" fmla="*/ 0 h 8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9" h="837">
                  <a:moveTo>
                    <a:pt x="0" y="818"/>
                  </a:moveTo>
                  <a:cubicBezTo>
                    <a:pt x="52" y="818"/>
                    <a:pt x="69" y="834"/>
                    <a:pt x="297" y="815"/>
                  </a:cubicBezTo>
                  <a:cubicBezTo>
                    <a:pt x="525" y="796"/>
                    <a:pt x="1245" y="837"/>
                    <a:pt x="1369" y="701"/>
                  </a:cubicBezTo>
                  <a:cubicBezTo>
                    <a:pt x="1629" y="511"/>
                    <a:pt x="1109" y="146"/>
                    <a:pt x="1040" y="0"/>
                  </a:cubicBezTo>
                </a:path>
              </a:pathLst>
            </a:custGeom>
            <a:noFill/>
            <a:ln w="47625">
              <a:solidFill>
                <a:srgbClr val="0000FF"/>
              </a:solidFill>
              <a:round/>
              <a:headEnd type="none" w="med" len="med"/>
              <a:tailEnd type="arrow"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6" name="Freeform 17"/>
            <p:cNvSpPr>
              <a:spLocks/>
            </p:cNvSpPr>
            <p:nvPr/>
          </p:nvSpPr>
          <p:spPr bwMode="auto">
            <a:xfrm>
              <a:off x="2759" y="1008"/>
              <a:ext cx="1675" cy="1188"/>
            </a:xfrm>
            <a:custGeom>
              <a:avLst/>
              <a:gdLst>
                <a:gd name="T0" fmla="*/ 0 w 1675"/>
                <a:gd name="T1" fmla="*/ 1154 h 1188"/>
                <a:gd name="T2" fmla="*/ 400 w 1675"/>
                <a:gd name="T3" fmla="*/ 1157 h 1188"/>
                <a:gd name="T4" fmla="*/ 1415 w 1675"/>
                <a:gd name="T5" fmla="*/ 971 h 1188"/>
                <a:gd name="T6" fmla="*/ 1658 w 1675"/>
                <a:gd name="T7" fmla="*/ 0 h 11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75" h="1188">
                  <a:moveTo>
                    <a:pt x="0" y="1154"/>
                  </a:moveTo>
                  <a:cubicBezTo>
                    <a:pt x="67" y="1152"/>
                    <a:pt x="164" y="1188"/>
                    <a:pt x="400" y="1157"/>
                  </a:cubicBezTo>
                  <a:cubicBezTo>
                    <a:pt x="700" y="1157"/>
                    <a:pt x="1203" y="1164"/>
                    <a:pt x="1415" y="971"/>
                  </a:cubicBezTo>
                  <a:cubicBezTo>
                    <a:pt x="1675" y="781"/>
                    <a:pt x="1608" y="202"/>
                    <a:pt x="1658" y="0"/>
                  </a:cubicBezTo>
                </a:path>
              </a:pathLst>
            </a:custGeom>
            <a:noFill/>
            <a:ln w="47625">
              <a:solidFill>
                <a:srgbClr val="0000FF"/>
              </a:solidFill>
              <a:round/>
              <a:headEnd type="none" w="med" len="med"/>
              <a:tailEnd type="arrow"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7" name="Freeform 18"/>
            <p:cNvSpPr>
              <a:spLocks/>
            </p:cNvSpPr>
            <p:nvPr/>
          </p:nvSpPr>
          <p:spPr bwMode="auto">
            <a:xfrm>
              <a:off x="2688" y="1233"/>
              <a:ext cx="2343" cy="833"/>
            </a:xfrm>
            <a:custGeom>
              <a:avLst/>
              <a:gdLst>
                <a:gd name="T0" fmla="*/ 0 w 2343"/>
                <a:gd name="T1" fmla="*/ 800 h 833"/>
                <a:gd name="T2" fmla="*/ 546 w 2343"/>
                <a:gd name="T3" fmla="*/ 805 h 833"/>
                <a:gd name="T4" fmla="*/ 1543 w 2343"/>
                <a:gd name="T5" fmla="*/ 629 h 833"/>
                <a:gd name="T6" fmla="*/ 2343 w 2343"/>
                <a:gd name="T7" fmla="*/ 0 h 8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43" h="833">
                  <a:moveTo>
                    <a:pt x="0" y="800"/>
                  </a:moveTo>
                  <a:cubicBezTo>
                    <a:pt x="93" y="801"/>
                    <a:pt x="289" y="833"/>
                    <a:pt x="546" y="805"/>
                  </a:cubicBezTo>
                  <a:cubicBezTo>
                    <a:pt x="803" y="777"/>
                    <a:pt x="1244" y="763"/>
                    <a:pt x="1543" y="629"/>
                  </a:cubicBezTo>
                  <a:cubicBezTo>
                    <a:pt x="1803" y="439"/>
                    <a:pt x="2176" y="131"/>
                    <a:pt x="2343" y="0"/>
                  </a:cubicBezTo>
                </a:path>
              </a:pathLst>
            </a:custGeom>
            <a:noFill/>
            <a:ln w="47625">
              <a:solidFill>
                <a:srgbClr val="0000FF"/>
              </a:solidFill>
              <a:round/>
              <a:headEnd type="none" w="med" len="med"/>
              <a:tailEnd type="arrow"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8" name="Freeform 19"/>
            <p:cNvSpPr>
              <a:spLocks/>
            </p:cNvSpPr>
            <p:nvPr/>
          </p:nvSpPr>
          <p:spPr bwMode="auto">
            <a:xfrm>
              <a:off x="2745" y="2365"/>
              <a:ext cx="1636" cy="837"/>
            </a:xfrm>
            <a:custGeom>
              <a:avLst/>
              <a:gdLst>
                <a:gd name="T0" fmla="*/ 0 w 1636"/>
                <a:gd name="T1" fmla="*/ 11 h 837"/>
                <a:gd name="T2" fmla="*/ 304 w 1636"/>
                <a:gd name="T3" fmla="*/ 22 h 837"/>
                <a:gd name="T4" fmla="*/ 1376 w 1636"/>
                <a:gd name="T5" fmla="*/ 136 h 837"/>
                <a:gd name="T6" fmla="*/ 1047 w 1636"/>
                <a:gd name="T7" fmla="*/ 837 h 8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6" h="837">
                  <a:moveTo>
                    <a:pt x="0" y="11"/>
                  </a:moveTo>
                  <a:cubicBezTo>
                    <a:pt x="53" y="13"/>
                    <a:pt x="75" y="1"/>
                    <a:pt x="304" y="22"/>
                  </a:cubicBezTo>
                  <a:cubicBezTo>
                    <a:pt x="533" y="43"/>
                    <a:pt x="1252" y="0"/>
                    <a:pt x="1376" y="136"/>
                  </a:cubicBezTo>
                  <a:cubicBezTo>
                    <a:pt x="1636" y="326"/>
                    <a:pt x="1116" y="691"/>
                    <a:pt x="1047" y="837"/>
                  </a:cubicBezTo>
                </a:path>
              </a:pathLst>
            </a:custGeom>
            <a:noFill/>
            <a:ln w="47625">
              <a:solidFill>
                <a:srgbClr val="0000FF"/>
              </a:solidFill>
              <a:round/>
              <a:headEnd type="none" w="med" len="med"/>
              <a:tailEnd type="arrow"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9" name="Freeform 20"/>
            <p:cNvSpPr>
              <a:spLocks/>
            </p:cNvSpPr>
            <p:nvPr/>
          </p:nvSpPr>
          <p:spPr bwMode="auto">
            <a:xfrm>
              <a:off x="2731" y="2461"/>
              <a:ext cx="1710" cy="1191"/>
            </a:xfrm>
            <a:custGeom>
              <a:avLst/>
              <a:gdLst>
                <a:gd name="T0" fmla="*/ 0 w 1710"/>
                <a:gd name="T1" fmla="*/ 15 h 1191"/>
                <a:gd name="T2" fmla="*/ 435 w 1710"/>
                <a:gd name="T3" fmla="*/ 34 h 1191"/>
                <a:gd name="T4" fmla="*/ 1450 w 1710"/>
                <a:gd name="T5" fmla="*/ 220 h 1191"/>
                <a:gd name="T6" fmla="*/ 1693 w 1710"/>
                <a:gd name="T7" fmla="*/ 1191 h 11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0" h="1191">
                  <a:moveTo>
                    <a:pt x="0" y="15"/>
                  </a:moveTo>
                  <a:cubicBezTo>
                    <a:pt x="72" y="20"/>
                    <a:pt x="193" y="0"/>
                    <a:pt x="435" y="34"/>
                  </a:cubicBezTo>
                  <a:cubicBezTo>
                    <a:pt x="735" y="34"/>
                    <a:pt x="1238" y="27"/>
                    <a:pt x="1450" y="220"/>
                  </a:cubicBezTo>
                  <a:cubicBezTo>
                    <a:pt x="1710" y="410"/>
                    <a:pt x="1643" y="989"/>
                    <a:pt x="1693" y="1191"/>
                  </a:cubicBezTo>
                </a:path>
              </a:pathLst>
            </a:custGeom>
            <a:noFill/>
            <a:ln w="47625">
              <a:solidFill>
                <a:srgbClr val="0000FF"/>
              </a:solidFill>
              <a:round/>
              <a:headEnd type="none" w="med" len="med"/>
              <a:tailEnd type="arrow"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0" name="Freeform 21"/>
            <p:cNvSpPr>
              <a:spLocks/>
            </p:cNvSpPr>
            <p:nvPr/>
          </p:nvSpPr>
          <p:spPr bwMode="auto">
            <a:xfrm>
              <a:off x="2716" y="2555"/>
              <a:ext cx="2272" cy="907"/>
            </a:xfrm>
            <a:custGeom>
              <a:avLst/>
              <a:gdLst>
                <a:gd name="T0" fmla="*/ 0 w 2272"/>
                <a:gd name="T1" fmla="*/ 35 h 907"/>
                <a:gd name="T2" fmla="*/ 525 w 2272"/>
                <a:gd name="T3" fmla="*/ 39 h 907"/>
                <a:gd name="T4" fmla="*/ 1550 w 2272"/>
                <a:gd name="T5" fmla="*/ 267 h 907"/>
                <a:gd name="T6" fmla="*/ 2272 w 2272"/>
                <a:gd name="T7" fmla="*/ 907 h 9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72" h="907">
                  <a:moveTo>
                    <a:pt x="0" y="35"/>
                  </a:moveTo>
                  <a:cubicBezTo>
                    <a:pt x="90" y="36"/>
                    <a:pt x="267" y="0"/>
                    <a:pt x="525" y="39"/>
                  </a:cubicBezTo>
                  <a:cubicBezTo>
                    <a:pt x="783" y="78"/>
                    <a:pt x="1259" y="122"/>
                    <a:pt x="1550" y="267"/>
                  </a:cubicBezTo>
                  <a:cubicBezTo>
                    <a:pt x="1810" y="457"/>
                    <a:pt x="2122" y="774"/>
                    <a:pt x="2272" y="907"/>
                  </a:cubicBezTo>
                </a:path>
              </a:pathLst>
            </a:custGeom>
            <a:noFill/>
            <a:ln w="47625">
              <a:solidFill>
                <a:srgbClr val="0000FF"/>
              </a:solidFill>
              <a:round/>
              <a:headEnd type="none" w="med" len="med"/>
              <a:tailEnd type="arrow"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1" name="Oval 22"/>
            <p:cNvSpPr>
              <a:spLocks noChangeArrowheads="1"/>
            </p:cNvSpPr>
            <p:nvPr/>
          </p:nvSpPr>
          <p:spPr bwMode="auto">
            <a:xfrm>
              <a:off x="4222" y="2220"/>
              <a:ext cx="147" cy="147"/>
            </a:xfrm>
            <a:prstGeom prst="ellipse">
              <a:avLst/>
            </a:prstGeom>
            <a:solidFill>
              <a:srgbClr val="FF66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28732" name="Group 23"/>
            <p:cNvGrpSpPr>
              <a:grpSpLocks/>
            </p:cNvGrpSpPr>
            <p:nvPr/>
          </p:nvGrpSpPr>
          <p:grpSpPr bwMode="auto">
            <a:xfrm>
              <a:off x="4091" y="2309"/>
              <a:ext cx="199" cy="199"/>
              <a:chOff x="1146" y="1584"/>
              <a:chExt cx="199" cy="199"/>
            </a:xfrm>
          </p:grpSpPr>
          <p:sp>
            <p:nvSpPr>
              <p:cNvPr id="28750" name="Line 24"/>
              <p:cNvSpPr>
                <a:spLocks noChangeShapeType="1"/>
              </p:cNvSpPr>
              <p:nvPr/>
            </p:nvSpPr>
            <p:spPr bwMode="auto">
              <a:xfrm>
                <a:off x="1146" y="1686"/>
                <a:ext cx="199" cy="0"/>
              </a:xfrm>
              <a:prstGeom prst="line">
                <a:avLst/>
              </a:prstGeom>
              <a:noFill/>
              <a:ln w="412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51" name="Line 25"/>
              <p:cNvSpPr>
                <a:spLocks noChangeShapeType="1"/>
              </p:cNvSpPr>
              <p:nvPr/>
            </p:nvSpPr>
            <p:spPr bwMode="auto">
              <a:xfrm>
                <a:off x="1248" y="1584"/>
                <a:ext cx="0" cy="199"/>
              </a:xfrm>
              <a:prstGeom prst="line">
                <a:avLst/>
              </a:prstGeom>
              <a:noFill/>
              <a:ln w="412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733" name="Group 26"/>
            <p:cNvGrpSpPr>
              <a:grpSpLocks/>
            </p:cNvGrpSpPr>
            <p:nvPr/>
          </p:nvGrpSpPr>
          <p:grpSpPr bwMode="auto">
            <a:xfrm>
              <a:off x="4385" y="2309"/>
              <a:ext cx="199" cy="199"/>
              <a:chOff x="1146" y="1584"/>
              <a:chExt cx="199" cy="199"/>
            </a:xfrm>
          </p:grpSpPr>
          <p:sp>
            <p:nvSpPr>
              <p:cNvPr id="28748" name="Line 27"/>
              <p:cNvSpPr>
                <a:spLocks noChangeShapeType="1"/>
              </p:cNvSpPr>
              <p:nvPr/>
            </p:nvSpPr>
            <p:spPr bwMode="auto">
              <a:xfrm>
                <a:off x="1146" y="1686"/>
                <a:ext cx="199" cy="0"/>
              </a:xfrm>
              <a:prstGeom prst="line">
                <a:avLst/>
              </a:prstGeom>
              <a:noFill/>
              <a:ln w="412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49" name="Line 28"/>
              <p:cNvSpPr>
                <a:spLocks noChangeShapeType="1"/>
              </p:cNvSpPr>
              <p:nvPr/>
            </p:nvSpPr>
            <p:spPr bwMode="auto">
              <a:xfrm>
                <a:off x="1248" y="1584"/>
                <a:ext cx="0" cy="199"/>
              </a:xfrm>
              <a:prstGeom prst="line">
                <a:avLst/>
              </a:prstGeom>
              <a:noFill/>
              <a:ln w="412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734" name="Group 29"/>
            <p:cNvGrpSpPr>
              <a:grpSpLocks/>
            </p:cNvGrpSpPr>
            <p:nvPr/>
          </p:nvGrpSpPr>
          <p:grpSpPr bwMode="auto">
            <a:xfrm>
              <a:off x="4385" y="2035"/>
              <a:ext cx="199" cy="199"/>
              <a:chOff x="1146" y="1584"/>
              <a:chExt cx="199" cy="199"/>
            </a:xfrm>
          </p:grpSpPr>
          <p:sp>
            <p:nvSpPr>
              <p:cNvPr id="28746" name="Line 30"/>
              <p:cNvSpPr>
                <a:spLocks noChangeShapeType="1"/>
              </p:cNvSpPr>
              <p:nvPr/>
            </p:nvSpPr>
            <p:spPr bwMode="auto">
              <a:xfrm>
                <a:off x="1146" y="1686"/>
                <a:ext cx="199" cy="0"/>
              </a:xfrm>
              <a:prstGeom prst="line">
                <a:avLst/>
              </a:prstGeom>
              <a:noFill/>
              <a:ln w="412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47" name="Line 31"/>
              <p:cNvSpPr>
                <a:spLocks noChangeShapeType="1"/>
              </p:cNvSpPr>
              <p:nvPr/>
            </p:nvSpPr>
            <p:spPr bwMode="auto">
              <a:xfrm>
                <a:off x="1248" y="1584"/>
                <a:ext cx="0" cy="199"/>
              </a:xfrm>
              <a:prstGeom prst="line">
                <a:avLst/>
              </a:prstGeom>
              <a:noFill/>
              <a:ln w="412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735" name="Group 32"/>
            <p:cNvGrpSpPr>
              <a:grpSpLocks/>
            </p:cNvGrpSpPr>
            <p:nvPr/>
          </p:nvGrpSpPr>
          <p:grpSpPr bwMode="auto">
            <a:xfrm>
              <a:off x="4091" y="2028"/>
              <a:ext cx="199" cy="199"/>
              <a:chOff x="1146" y="1584"/>
              <a:chExt cx="199" cy="199"/>
            </a:xfrm>
          </p:grpSpPr>
          <p:sp>
            <p:nvSpPr>
              <p:cNvPr id="28744" name="Line 33"/>
              <p:cNvSpPr>
                <a:spLocks noChangeShapeType="1"/>
              </p:cNvSpPr>
              <p:nvPr/>
            </p:nvSpPr>
            <p:spPr bwMode="auto">
              <a:xfrm>
                <a:off x="1146" y="1686"/>
                <a:ext cx="199" cy="0"/>
              </a:xfrm>
              <a:prstGeom prst="line">
                <a:avLst/>
              </a:prstGeom>
              <a:noFill/>
              <a:ln w="412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45" name="Line 34"/>
              <p:cNvSpPr>
                <a:spLocks noChangeShapeType="1"/>
              </p:cNvSpPr>
              <p:nvPr/>
            </p:nvSpPr>
            <p:spPr bwMode="auto">
              <a:xfrm>
                <a:off x="1248" y="1584"/>
                <a:ext cx="0" cy="199"/>
              </a:xfrm>
              <a:prstGeom prst="line">
                <a:avLst/>
              </a:prstGeom>
              <a:noFill/>
              <a:ln w="412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736" name="Text Box 35"/>
            <p:cNvSpPr txBox="1">
              <a:spLocks noChangeArrowheads="1"/>
            </p:cNvSpPr>
            <p:nvPr/>
          </p:nvSpPr>
          <p:spPr bwMode="auto">
            <a:xfrm>
              <a:off x="4022" y="3031"/>
              <a:ext cx="325"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3200">
                  <a:ea typeface="宋体" panose="02010600030101010101" pitchFamily="2" charset="-122"/>
                  <a:sym typeface="Symbol" panose="05050102010706020507" pitchFamily="18" charset="2"/>
                </a:rPr>
                <a:t></a:t>
              </a:r>
              <a:endParaRPr lang="zh-CN" altLang="en-US" sz="3200" b="0">
                <a:ea typeface="宋体" panose="02010600030101010101" pitchFamily="2" charset="-122"/>
                <a:sym typeface="Symbol" panose="05050102010706020507" pitchFamily="18" charset="2"/>
              </a:endParaRPr>
            </a:p>
          </p:txBody>
        </p:sp>
        <p:sp>
          <p:nvSpPr>
            <p:cNvPr id="28737" name="Text Box 36"/>
            <p:cNvSpPr txBox="1">
              <a:spLocks noChangeArrowheads="1"/>
            </p:cNvSpPr>
            <p:nvPr/>
          </p:nvSpPr>
          <p:spPr bwMode="auto">
            <a:xfrm>
              <a:off x="3878" y="1159"/>
              <a:ext cx="324"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3200">
                  <a:ea typeface="宋体" panose="02010600030101010101" pitchFamily="2" charset="-122"/>
                  <a:sym typeface="Symbol" panose="05050102010706020507" pitchFamily="18" charset="2"/>
                </a:rPr>
                <a:t></a:t>
              </a:r>
            </a:p>
          </p:txBody>
        </p:sp>
        <p:sp>
          <p:nvSpPr>
            <p:cNvPr id="28738" name="Oval 37"/>
            <p:cNvSpPr>
              <a:spLocks noChangeArrowheads="1"/>
            </p:cNvSpPr>
            <p:nvPr/>
          </p:nvSpPr>
          <p:spPr bwMode="auto">
            <a:xfrm>
              <a:off x="4368" y="1344"/>
              <a:ext cx="86" cy="86"/>
            </a:xfrm>
            <a:prstGeom prst="ellipse">
              <a:avLst/>
            </a:prstGeom>
            <a:solidFill>
              <a:srgbClr val="008000"/>
            </a:solidFill>
            <a:ln>
              <a:noFill/>
            </a:ln>
            <a:effectLst/>
            <a:extLst>
              <a:ext uri="{91240B29-F687-4F45-9708-019B960494DF}">
                <a14:hiddenLine xmlns:a14="http://schemas.microsoft.com/office/drawing/2010/main" w="9525">
                  <a:solidFill>
                    <a:srgbClr val="008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8739" name="Oval 38"/>
            <p:cNvSpPr>
              <a:spLocks noChangeArrowheads="1"/>
            </p:cNvSpPr>
            <p:nvPr/>
          </p:nvSpPr>
          <p:spPr bwMode="auto">
            <a:xfrm>
              <a:off x="4330" y="3082"/>
              <a:ext cx="86" cy="86"/>
            </a:xfrm>
            <a:prstGeom prst="ellipse">
              <a:avLst/>
            </a:prstGeom>
            <a:solidFill>
              <a:srgbClr val="008000"/>
            </a:solidFill>
            <a:ln>
              <a:noFill/>
            </a:ln>
            <a:effectLst/>
            <a:extLst>
              <a:ext uri="{91240B29-F687-4F45-9708-019B960494DF}">
                <a14:hiddenLine xmlns:a14="http://schemas.microsoft.com/office/drawing/2010/main" w="9525">
                  <a:solidFill>
                    <a:srgbClr val="008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8740" name="Oval 39"/>
            <p:cNvSpPr>
              <a:spLocks noChangeArrowheads="1"/>
            </p:cNvSpPr>
            <p:nvPr/>
          </p:nvSpPr>
          <p:spPr bwMode="auto">
            <a:xfrm>
              <a:off x="4752" y="1392"/>
              <a:ext cx="86" cy="86"/>
            </a:xfrm>
            <a:prstGeom prst="ellipse">
              <a:avLst/>
            </a:prstGeom>
            <a:solidFill>
              <a:srgbClr val="008000"/>
            </a:solidFill>
            <a:ln>
              <a:noFill/>
            </a:ln>
            <a:effectLst/>
            <a:extLst>
              <a:ext uri="{91240B29-F687-4F45-9708-019B960494DF}">
                <a14:hiddenLine xmlns:a14="http://schemas.microsoft.com/office/drawing/2010/main" w="9525">
                  <a:solidFill>
                    <a:srgbClr val="008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8741" name="Oval 40"/>
            <p:cNvSpPr>
              <a:spLocks noChangeArrowheads="1"/>
            </p:cNvSpPr>
            <p:nvPr/>
          </p:nvSpPr>
          <p:spPr bwMode="auto">
            <a:xfrm>
              <a:off x="3840" y="1546"/>
              <a:ext cx="86" cy="86"/>
            </a:xfrm>
            <a:prstGeom prst="ellipse">
              <a:avLst/>
            </a:prstGeom>
            <a:solidFill>
              <a:srgbClr val="008000"/>
            </a:solidFill>
            <a:ln>
              <a:noFill/>
            </a:ln>
            <a:effectLst/>
            <a:extLst>
              <a:ext uri="{91240B29-F687-4F45-9708-019B960494DF}">
                <a14:hiddenLine xmlns:a14="http://schemas.microsoft.com/office/drawing/2010/main" w="9525">
                  <a:solidFill>
                    <a:srgbClr val="008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8742" name="Oval 41"/>
            <p:cNvSpPr>
              <a:spLocks noChangeArrowheads="1"/>
            </p:cNvSpPr>
            <p:nvPr/>
          </p:nvSpPr>
          <p:spPr bwMode="auto">
            <a:xfrm>
              <a:off x="3946" y="2938"/>
              <a:ext cx="86" cy="86"/>
            </a:xfrm>
            <a:prstGeom prst="ellipse">
              <a:avLst/>
            </a:prstGeom>
            <a:solidFill>
              <a:srgbClr val="008000"/>
            </a:solidFill>
            <a:ln>
              <a:noFill/>
            </a:ln>
            <a:effectLst/>
            <a:extLst>
              <a:ext uri="{91240B29-F687-4F45-9708-019B960494DF}">
                <a14:hiddenLine xmlns:a14="http://schemas.microsoft.com/office/drawing/2010/main" w="9525">
                  <a:solidFill>
                    <a:srgbClr val="008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8743" name="Oval 42"/>
            <p:cNvSpPr>
              <a:spLocks noChangeArrowheads="1"/>
            </p:cNvSpPr>
            <p:nvPr/>
          </p:nvSpPr>
          <p:spPr bwMode="auto">
            <a:xfrm>
              <a:off x="4704" y="3178"/>
              <a:ext cx="86" cy="86"/>
            </a:xfrm>
            <a:prstGeom prst="ellipse">
              <a:avLst/>
            </a:prstGeom>
            <a:solidFill>
              <a:srgbClr val="008000"/>
            </a:solidFill>
            <a:ln>
              <a:noFill/>
            </a:ln>
            <a:effectLst/>
            <a:extLst>
              <a:ext uri="{91240B29-F687-4F45-9708-019B960494DF}">
                <a14:hiddenLine xmlns:a14="http://schemas.microsoft.com/office/drawing/2010/main" w="9525">
                  <a:solidFill>
                    <a:srgbClr val="008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28680" name="Text Box 43"/>
          <p:cNvSpPr txBox="1">
            <a:spLocks noChangeArrowheads="1"/>
          </p:cNvSpPr>
          <p:nvPr/>
        </p:nvSpPr>
        <p:spPr bwMode="auto">
          <a:xfrm>
            <a:off x="263525" y="115888"/>
            <a:ext cx="7639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二、 原子的核式结构与经典物理学的矛盾</a:t>
            </a:r>
          </a:p>
        </p:txBody>
      </p:sp>
      <p:grpSp>
        <p:nvGrpSpPr>
          <p:cNvPr id="28681" name="Group 45"/>
          <p:cNvGrpSpPr>
            <a:grpSpLocks/>
          </p:cNvGrpSpPr>
          <p:nvPr/>
        </p:nvGrpSpPr>
        <p:grpSpPr bwMode="auto">
          <a:xfrm>
            <a:off x="407988" y="836613"/>
            <a:ext cx="5715000" cy="457200"/>
            <a:chOff x="384" y="2352"/>
            <a:chExt cx="3600" cy="288"/>
          </a:xfrm>
        </p:grpSpPr>
        <p:sp>
          <p:nvSpPr>
            <p:cNvPr id="28722" name="Text Box 46"/>
            <p:cNvSpPr txBox="1">
              <a:spLocks noChangeArrowheads="1"/>
            </p:cNvSpPr>
            <p:nvPr/>
          </p:nvSpPr>
          <p:spPr bwMode="auto">
            <a:xfrm>
              <a:off x="384" y="2352"/>
              <a:ext cx="36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1</a:t>
              </a:r>
              <a:r>
                <a:rPr lang="zh-CN" altLang="en-US"/>
                <a:t>、   粒子散射和卢瑟福有核原子模型</a:t>
              </a:r>
            </a:p>
          </p:txBody>
        </p:sp>
        <p:graphicFrame>
          <p:nvGraphicFramePr>
            <p:cNvPr id="28723" name="Object 47"/>
            <p:cNvGraphicFramePr>
              <a:graphicFrameLocks noChangeAspect="1"/>
            </p:cNvGraphicFramePr>
            <p:nvPr/>
          </p:nvGraphicFramePr>
          <p:xfrm>
            <a:off x="624" y="2400"/>
            <a:ext cx="240" cy="220"/>
          </p:xfrm>
          <a:graphic>
            <a:graphicData uri="http://schemas.openxmlformats.org/presentationml/2006/ole">
              <mc:AlternateContent xmlns:mc="http://schemas.openxmlformats.org/markup-compatibility/2006">
                <mc:Choice xmlns:v="urn:schemas-microsoft-com:vml" Requires="v">
                  <p:oleObj spid="_x0000_s28761" name="Equation" r:id="rId5" imgW="152334" imgH="139639" progId="Equation.3">
                    <p:embed/>
                  </p:oleObj>
                </mc:Choice>
                <mc:Fallback>
                  <p:oleObj name="Equation" r:id="rId5" imgW="152334" imgH="139639" progId="Equation.3">
                    <p:embed/>
                    <p:pic>
                      <p:nvPicPr>
                        <p:cNvPr id="0" name="Object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 y="2400"/>
                          <a:ext cx="240"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8682" name="Text Box 48"/>
          <p:cNvSpPr txBox="1">
            <a:spLocks noChangeArrowheads="1"/>
          </p:cNvSpPr>
          <p:nvPr/>
        </p:nvSpPr>
        <p:spPr bwMode="auto">
          <a:xfrm>
            <a:off x="839788" y="1412875"/>
            <a:ext cx="7308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用     粒子轰击                         厚的金箔（</a:t>
            </a:r>
            <a:r>
              <a:rPr lang="en-US" altLang="zh-CN"/>
              <a:t>1909</a:t>
            </a:r>
            <a:r>
              <a:rPr lang="zh-CN" altLang="en-US"/>
              <a:t>年）。</a:t>
            </a:r>
          </a:p>
        </p:txBody>
      </p:sp>
      <p:graphicFrame>
        <p:nvGraphicFramePr>
          <p:cNvPr id="28683" name="Object 49"/>
          <p:cNvGraphicFramePr>
            <a:graphicFrameLocks noChangeAspect="1"/>
          </p:cNvGraphicFramePr>
          <p:nvPr/>
        </p:nvGraphicFramePr>
        <p:xfrm>
          <a:off x="3000375" y="1412875"/>
          <a:ext cx="1752600" cy="417513"/>
        </p:xfrm>
        <a:graphic>
          <a:graphicData uri="http://schemas.openxmlformats.org/presentationml/2006/ole">
            <mc:AlternateContent xmlns:mc="http://schemas.openxmlformats.org/markup-compatibility/2006">
              <mc:Choice xmlns:v="urn:schemas-microsoft-com:vml" Requires="v">
                <p:oleObj spid="_x0000_s28762" name="Equation" r:id="rId7" imgW="748975" imgH="177723" progId="Equation.3">
                  <p:embed/>
                </p:oleObj>
              </mc:Choice>
              <mc:Fallback>
                <p:oleObj name="Equation" r:id="rId7" imgW="748975" imgH="177723" progId="Equation.3">
                  <p:embed/>
                  <p:pic>
                    <p:nvPicPr>
                      <p:cNvPr id="0" name="Object 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0375" y="1412875"/>
                        <a:ext cx="1752600"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4" name="Object 50"/>
          <p:cNvGraphicFramePr>
            <a:graphicFrameLocks noChangeAspect="1"/>
          </p:cNvGraphicFramePr>
          <p:nvPr/>
        </p:nvGraphicFramePr>
        <p:xfrm>
          <a:off x="1271588" y="1484313"/>
          <a:ext cx="381000" cy="349250"/>
        </p:xfrm>
        <a:graphic>
          <a:graphicData uri="http://schemas.openxmlformats.org/presentationml/2006/ole">
            <mc:AlternateContent xmlns:mc="http://schemas.openxmlformats.org/markup-compatibility/2006">
              <mc:Choice xmlns:v="urn:schemas-microsoft-com:vml" Requires="v">
                <p:oleObj spid="_x0000_s28763" name="Equation" r:id="rId9" imgW="152334" imgH="139639" progId="Equation.3">
                  <p:embed/>
                </p:oleObj>
              </mc:Choice>
              <mc:Fallback>
                <p:oleObj name="Equation" r:id="rId9" imgW="152334" imgH="139639" progId="Equation.3">
                  <p:embed/>
                  <p:pic>
                    <p:nvPicPr>
                      <p:cNvPr id="0" name="Object 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1588" y="1484313"/>
                        <a:ext cx="381000"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5" name="Text Box 51"/>
          <p:cNvSpPr txBox="1">
            <a:spLocks noChangeArrowheads="1"/>
          </p:cNvSpPr>
          <p:nvPr/>
        </p:nvSpPr>
        <p:spPr bwMode="auto">
          <a:xfrm>
            <a:off x="2855913" y="1916113"/>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000"/>
              <a:t>（盖革、马斯登）</a:t>
            </a:r>
          </a:p>
        </p:txBody>
      </p:sp>
      <p:grpSp>
        <p:nvGrpSpPr>
          <p:cNvPr id="199768" name="Group 88"/>
          <p:cNvGrpSpPr>
            <a:grpSpLocks/>
          </p:cNvGrpSpPr>
          <p:nvPr/>
        </p:nvGrpSpPr>
        <p:grpSpPr bwMode="auto">
          <a:xfrm>
            <a:off x="8183563" y="4437063"/>
            <a:ext cx="1981200" cy="2133600"/>
            <a:chOff x="3936" y="1440"/>
            <a:chExt cx="1056" cy="1111"/>
          </a:xfrm>
        </p:grpSpPr>
        <p:pic>
          <p:nvPicPr>
            <p:cNvPr id="28720" name="Picture 89"/>
            <p:cNvPicPr>
              <a:picLocks noChangeAspect="1" noChangeArrowheads="1"/>
            </p:cNvPicPr>
            <p:nvPr/>
          </p:nvPicPr>
          <p:blipFill>
            <a:blip r:embed="rId11">
              <a:extLst>
                <a:ext uri="{28A0092B-C50C-407E-A947-70E740481C1C}">
                  <a14:useLocalDpi xmlns:a14="http://schemas.microsoft.com/office/drawing/2010/main" val="0"/>
                </a:ext>
              </a:extLst>
            </a:blip>
            <a:srcRect r="37143"/>
            <a:stretch>
              <a:fillRect/>
            </a:stretch>
          </p:blipFill>
          <p:spPr bwMode="auto">
            <a:xfrm>
              <a:off x="3936" y="1440"/>
              <a:ext cx="1056" cy="1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21" name="Rectangle 90"/>
            <p:cNvSpPr>
              <a:spLocks noChangeArrowheads="1"/>
            </p:cNvSpPr>
            <p:nvPr/>
          </p:nvSpPr>
          <p:spPr bwMode="auto">
            <a:xfrm>
              <a:off x="4224" y="2352"/>
              <a:ext cx="432" cy="144"/>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pic>
        <p:nvPicPr>
          <p:cNvPr id="199771" name="Picture 9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5188" y="4437063"/>
            <a:ext cx="1584325" cy="230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772" name="Picture 9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67438" y="4365625"/>
            <a:ext cx="1798637"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9773" name="Group 93"/>
          <p:cNvGrpSpPr>
            <a:grpSpLocks/>
          </p:cNvGrpSpPr>
          <p:nvPr/>
        </p:nvGrpSpPr>
        <p:grpSpPr bwMode="auto">
          <a:xfrm>
            <a:off x="4151313" y="4508500"/>
            <a:ext cx="1728787" cy="2189163"/>
            <a:chOff x="1882" y="2659"/>
            <a:chExt cx="1089" cy="1379"/>
          </a:xfrm>
        </p:grpSpPr>
        <p:grpSp>
          <p:nvGrpSpPr>
            <p:cNvPr id="28690" name="Group 94"/>
            <p:cNvGrpSpPr>
              <a:grpSpLocks/>
            </p:cNvGrpSpPr>
            <p:nvPr/>
          </p:nvGrpSpPr>
          <p:grpSpPr bwMode="auto">
            <a:xfrm>
              <a:off x="1882" y="2659"/>
              <a:ext cx="1089" cy="1043"/>
              <a:chOff x="3648" y="432"/>
              <a:chExt cx="1392" cy="1392"/>
            </a:xfrm>
          </p:grpSpPr>
          <p:sp>
            <p:nvSpPr>
              <p:cNvPr id="28692" name="Oval 95"/>
              <p:cNvSpPr>
                <a:spLocks noChangeArrowheads="1"/>
              </p:cNvSpPr>
              <p:nvPr/>
            </p:nvSpPr>
            <p:spPr bwMode="auto">
              <a:xfrm>
                <a:off x="3648" y="432"/>
                <a:ext cx="1392" cy="1392"/>
              </a:xfrm>
              <a:prstGeom prst="ellipse">
                <a:avLst/>
              </a:prstGeom>
              <a:solidFill>
                <a:srgbClr val="FFFF99"/>
              </a:solidFill>
              <a:ln w="19050">
                <a:solidFill>
                  <a:srgbClr val="020202"/>
                </a:solidFill>
                <a:round/>
                <a:headEnd/>
                <a:tailEnd/>
              </a:ln>
              <a:effectLst/>
              <a:extLs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28693" name="Group 96"/>
              <p:cNvGrpSpPr>
                <a:grpSpLocks/>
              </p:cNvGrpSpPr>
              <p:nvPr/>
            </p:nvGrpSpPr>
            <p:grpSpPr bwMode="auto">
              <a:xfrm>
                <a:off x="3935" y="863"/>
                <a:ext cx="145" cy="145"/>
                <a:chOff x="3935" y="863"/>
                <a:chExt cx="145" cy="145"/>
              </a:xfrm>
            </p:grpSpPr>
            <p:sp>
              <p:nvSpPr>
                <p:cNvPr id="28718" name="Oval 97"/>
                <p:cNvSpPr>
                  <a:spLocks noChangeArrowheads="1"/>
                </p:cNvSpPr>
                <p:nvPr/>
              </p:nvSpPr>
              <p:spPr bwMode="auto">
                <a:xfrm>
                  <a:off x="3935" y="863"/>
                  <a:ext cx="145" cy="145"/>
                </a:xfrm>
                <a:prstGeom prst="ellipse">
                  <a:avLst/>
                </a:prstGeom>
                <a:gradFill rotWithShape="0">
                  <a:gsLst>
                    <a:gs pos="0">
                      <a:srgbClr val="A7CCD9"/>
                    </a:gs>
                    <a:gs pos="100000">
                      <a:srgbClr val="4D5E64"/>
                    </a:gs>
                  </a:gsLst>
                  <a:path path="shape">
                    <a:fillToRect l="50000" t="50000" r="50000" b="50000"/>
                  </a:path>
                </a:gradFill>
                <a:ln w="19050">
                  <a:solidFill>
                    <a:srgbClr val="020202"/>
                  </a:solidFill>
                  <a:round/>
                  <a:headEnd/>
                  <a:tailEnd/>
                </a:ln>
                <a:effectLst/>
                <a:extLs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8719" name="Line 98"/>
                <p:cNvSpPr>
                  <a:spLocks noChangeShapeType="1"/>
                </p:cNvSpPr>
                <p:nvPr/>
              </p:nvSpPr>
              <p:spPr bwMode="auto">
                <a:xfrm>
                  <a:off x="3936" y="933"/>
                  <a:ext cx="144" cy="0"/>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p>
              </p:txBody>
            </p:sp>
          </p:grpSp>
          <p:grpSp>
            <p:nvGrpSpPr>
              <p:cNvPr id="28694" name="Group 99"/>
              <p:cNvGrpSpPr>
                <a:grpSpLocks/>
              </p:cNvGrpSpPr>
              <p:nvPr/>
            </p:nvGrpSpPr>
            <p:grpSpPr bwMode="auto">
              <a:xfrm>
                <a:off x="3792" y="1104"/>
                <a:ext cx="145" cy="145"/>
                <a:chOff x="3935" y="863"/>
                <a:chExt cx="145" cy="145"/>
              </a:xfrm>
            </p:grpSpPr>
            <p:sp>
              <p:nvSpPr>
                <p:cNvPr id="28716" name="Oval 100"/>
                <p:cNvSpPr>
                  <a:spLocks noChangeArrowheads="1"/>
                </p:cNvSpPr>
                <p:nvPr/>
              </p:nvSpPr>
              <p:spPr bwMode="auto">
                <a:xfrm>
                  <a:off x="3935" y="863"/>
                  <a:ext cx="145" cy="145"/>
                </a:xfrm>
                <a:prstGeom prst="ellipse">
                  <a:avLst/>
                </a:prstGeom>
                <a:gradFill rotWithShape="0">
                  <a:gsLst>
                    <a:gs pos="0">
                      <a:srgbClr val="A7CCD9"/>
                    </a:gs>
                    <a:gs pos="100000">
                      <a:srgbClr val="4D5E64"/>
                    </a:gs>
                  </a:gsLst>
                  <a:path path="shape">
                    <a:fillToRect l="50000" t="50000" r="50000" b="50000"/>
                  </a:path>
                </a:gradFill>
                <a:ln w="19050">
                  <a:solidFill>
                    <a:srgbClr val="020202"/>
                  </a:solidFill>
                  <a:round/>
                  <a:headEnd/>
                  <a:tailEnd/>
                </a:ln>
                <a:effectLst/>
                <a:extLs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8717" name="Line 101"/>
                <p:cNvSpPr>
                  <a:spLocks noChangeShapeType="1"/>
                </p:cNvSpPr>
                <p:nvPr/>
              </p:nvSpPr>
              <p:spPr bwMode="auto">
                <a:xfrm>
                  <a:off x="3936" y="933"/>
                  <a:ext cx="144" cy="0"/>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p>
              </p:txBody>
            </p:sp>
          </p:grpSp>
          <p:grpSp>
            <p:nvGrpSpPr>
              <p:cNvPr id="28695" name="Group 102"/>
              <p:cNvGrpSpPr>
                <a:grpSpLocks/>
              </p:cNvGrpSpPr>
              <p:nvPr/>
            </p:nvGrpSpPr>
            <p:grpSpPr bwMode="auto">
              <a:xfrm>
                <a:off x="3984" y="1440"/>
                <a:ext cx="145" cy="145"/>
                <a:chOff x="3935" y="863"/>
                <a:chExt cx="145" cy="145"/>
              </a:xfrm>
            </p:grpSpPr>
            <p:sp>
              <p:nvSpPr>
                <p:cNvPr id="28714" name="Oval 103"/>
                <p:cNvSpPr>
                  <a:spLocks noChangeArrowheads="1"/>
                </p:cNvSpPr>
                <p:nvPr/>
              </p:nvSpPr>
              <p:spPr bwMode="auto">
                <a:xfrm>
                  <a:off x="3935" y="863"/>
                  <a:ext cx="145" cy="145"/>
                </a:xfrm>
                <a:prstGeom prst="ellipse">
                  <a:avLst/>
                </a:prstGeom>
                <a:gradFill rotWithShape="0">
                  <a:gsLst>
                    <a:gs pos="0">
                      <a:srgbClr val="A7CCD9"/>
                    </a:gs>
                    <a:gs pos="100000">
                      <a:srgbClr val="4D5E64"/>
                    </a:gs>
                  </a:gsLst>
                  <a:path path="shape">
                    <a:fillToRect l="50000" t="50000" r="50000" b="50000"/>
                  </a:path>
                </a:gradFill>
                <a:ln w="19050">
                  <a:solidFill>
                    <a:srgbClr val="020202"/>
                  </a:solidFill>
                  <a:round/>
                  <a:headEnd/>
                  <a:tailEnd/>
                </a:ln>
                <a:effectLst/>
                <a:extLs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8715" name="Line 104"/>
                <p:cNvSpPr>
                  <a:spLocks noChangeShapeType="1"/>
                </p:cNvSpPr>
                <p:nvPr/>
              </p:nvSpPr>
              <p:spPr bwMode="auto">
                <a:xfrm>
                  <a:off x="3936" y="933"/>
                  <a:ext cx="144" cy="0"/>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p>
              </p:txBody>
            </p:sp>
          </p:grpSp>
          <p:grpSp>
            <p:nvGrpSpPr>
              <p:cNvPr id="28696" name="Group 105"/>
              <p:cNvGrpSpPr>
                <a:grpSpLocks/>
              </p:cNvGrpSpPr>
              <p:nvPr/>
            </p:nvGrpSpPr>
            <p:grpSpPr bwMode="auto">
              <a:xfrm>
                <a:off x="4272" y="1056"/>
                <a:ext cx="145" cy="145"/>
                <a:chOff x="3935" y="863"/>
                <a:chExt cx="145" cy="145"/>
              </a:xfrm>
            </p:grpSpPr>
            <p:sp>
              <p:nvSpPr>
                <p:cNvPr id="28712" name="Oval 106"/>
                <p:cNvSpPr>
                  <a:spLocks noChangeArrowheads="1"/>
                </p:cNvSpPr>
                <p:nvPr/>
              </p:nvSpPr>
              <p:spPr bwMode="auto">
                <a:xfrm>
                  <a:off x="3935" y="863"/>
                  <a:ext cx="145" cy="145"/>
                </a:xfrm>
                <a:prstGeom prst="ellipse">
                  <a:avLst/>
                </a:prstGeom>
                <a:gradFill rotWithShape="0">
                  <a:gsLst>
                    <a:gs pos="0">
                      <a:srgbClr val="A7CCD9"/>
                    </a:gs>
                    <a:gs pos="100000">
                      <a:srgbClr val="4D5E64"/>
                    </a:gs>
                  </a:gsLst>
                  <a:path path="shape">
                    <a:fillToRect l="50000" t="50000" r="50000" b="50000"/>
                  </a:path>
                </a:gradFill>
                <a:ln w="19050">
                  <a:solidFill>
                    <a:srgbClr val="020202"/>
                  </a:solidFill>
                  <a:round/>
                  <a:headEnd/>
                  <a:tailEnd/>
                </a:ln>
                <a:effectLst/>
                <a:extLs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8713" name="Line 107"/>
                <p:cNvSpPr>
                  <a:spLocks noChangeShapeType="1"/>
                </p:cNvSpPr>
                <p:nvPr/>
              </p:nvSpPr>
              <p:spPr bwMode="auto">
                <a:xfrm>
                  <a:off x="3936" y="933"/>
                  <a:ext cx="144" cy="0"/>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p>
              </p:txBody>
            </p:sp>
          </p:grpSp>
          <p:grpSp>
            <p:nvGrpSpPr>
              <p:cNvPr id="28697" name="Group 108"/>
              <p:cNvGrpSpPr>
                <a:grpSpLocks/>
              </p:cNvGrpSpPr>
              <p:nvPr/>
            </p:nvGrpSpPr>
            <p:grpSpPr bwMode="auto">
              <a:xfrm>
                <a:off x="4368" y="1536"/>
                <a:ext cx="145" cy="145"/>
                <a:chOff x="3935" y="863"/>
                <a:chExt cx="145" cy="145"/>
              </a:xfrm>
            </p:grpSpPr>
            <p:sp>
              <p:nvSpPr>
                <p:cNvPr id="28710" name="Oval 109"/>
                <p:cNvSpPr>
                  <a:spLocks noChangeArrowheads="1"/>
                </p:cNvSpPr>
                <p:nvPr/>
              </p:nvSpPr>
              <p:spPr bwMode="auto">
                <a:xfrm>
                  <a:off x="3935" y="863"/>
                  <a:ext cx="145" cy="145"/>
                </a:xfrm>
                <a:prstGeom prst="ellipse">
                  <a:avLst/>
                </a:prstGeom>
                <a:gradFill rotWithShape="0">
                  <a:gsLst>
                    <a:gs pos="0">
                      <a:srgbClr val="A7CCD9"/>
                    </a:gs>
                    <a:gs pos="100000">
                      <a:srgbClr val="4D5E64"/>
                    </a:gs>
                  </a:gsLst>
                  <a:path path="shape">
                    <a:fillToRect l="50000" t="50000" r="50000" b="50000"/>
                  </a:path>
                </a:gradFill>
                <a:ln w="19050">
                  <a:solidFill>
                    <a:srgbClr val="020202"/>
                  </a:solidFill>
                  <a:round/>
                  <a:headEnd/>
                  <a:tailEnd/>
                </a:ln>
                <a:effectLst/>
                <a:extLs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8711" name="Line 110"/>
                <p:cNvSpPr>
                  <a:spLocks noChangeShapeType="1"/>
                </p:cNvSpPr>
                <p:nvPr/>
              </p:nvSpPr>
              <p:spPr bwMode="auto">
                <a:xfrm>
                  <a:off x="3936" y="933"/>
                  <a:ext cx="144" cy="0"/>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p>
              </p:txBody>
            </p:sp>
          </p:grpSp>
          <p:grpSp>
            <p:nvGrpSpPr>
              <p:cNvPr id="28698" name="Group 111"/>
              <p:cNvGrpSpPr>
                <a:grpSpLocks/>
              </p:cNvGrpSpPr>
              <p:nvPr/>
            </p:nvGrpSpPr>
            <p:grpSpPr bwMode="auto">
              <a:xfrm>
                <a:off x="4272" y="528"/>
                <a:ext cx="145" cy="145"/>
                <a:chOff x="3935" y="863"/>
                <a:chExt cx="145" cy="145"/>
              </a:xfrm>
            </p:grpSpPr>
            <p:sp>
              <p:nvSpPr>
                <p:cNvPr id="28708" name="Oval 112"/>
                <p:cNvSpPr>
                  <a:spLocks noChangeArrowheads="1"/>
                </p:cNvSpPr>
                <p:nvPr/>
              </p:nvSpPr>
              <p:spPr bwMode="auto">
                <a:xfrm>
                  <a:off x="3935" y="863"/>
                  <a:ext cx="145" cy="145"/>
                </a:xfrm>
                <a:prstGeom prst="ellipse">
                  <a:avLst/>
                </a:prstGeom>
                <a:gradFill rotWithShape="0">
                  <a:gsLst>
                    <a:gs pos="0">
                      <a:srgbClr val="A7CCD9"/>
                    </a:gs>
                    <a:gs pos="100000">
                      <a:srgbClr val="4D5E64"/>
                    </a:gs>
                  </a:gsLst>
                  <a:path path="shape">
                    <a:fillToRect l="50000" t="50000" r="50000" b="50000"/>
                  </a:path>
                </a:gradFill>
                <a:ln w="19050">
                  <a:solidFill>
                    <a:srgbClr val="020202"/>
                  </a:solidFill>
                  <a:round/>
                  <a:headEnd/>
                  <a:tailEnd/>
                </a:ln>
                <a:effectLst/>
                <a:extLs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8709" name="Line 113"/>
                <p:cNvSpPr>
                  <a:spLocks noChangeShapeType="1"/>
                </p:cNvSpPr>
                <p:nvPr/>
              </p:nvSpPr>
              <p:spPr bwMode="auto">
                <a:xfrm>
                  <a:off x="3936" y="933"/>
                  <a:ext cx="144" cy="0"/>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p>
              </p:txBody>
            </p:sp>
          </p:grpSp>
          <p:grpSp>
            <p:nvGrpSpPr>
              <p:cNvPr id="28699" name="Group 114"/>
              <p:cNvGrpSpPr>
                <a:grpSpLocks/>
              </p:cNvGrpSpPr>
              <p:nvPr/>
            </p:nvGrpSpPr>
            <p:grpSpPr bwMode="auto">
              <a:xfrm>
                <a:off x="4512" y="768"/>
                <a:ext cx="145" cy="145"/>
                <a:chOff x="3935" y="863"/>
                <a:chExt cx="145" cy="145"/>
              </a:xfrm>
            </p:grpSpPr>
            <p:sp>
              <p:nvSpPr>
                <p:cNvPr id="28706" name="Oval 115"/>
                <p:cNvSpPr>
                  <a:spLocks noChangeArrowheads="1"/>
                </p:cNvSpPr>
                <p:nvPr/>
              </p:nvSpPr>
              <p:spPr bwMode="auto">
                <a:xfrm>
                  <a:off x="3935" y="863"/>
                  <a:ext cx="145" cy="145"/>
                </a:xfrm>
                <a:prstGeom prst="ellipse">
                  <a:avLst/>
                </a:prstGeom>
                <a:gradFill rotWithShape="0">
                  <a:gsLst>
                    <a:gs pos="0">
                      <a:srgbClr val="A7CCD9"/>
                    </a:gs>
                    <a:gs pos="100000">
                      <a:srgbClr val="4D5E64"/>
                    </a:gs>
                  </a:gsLst>
                  <a:path path="shape">
                    <a:fillToRect l="50000" t="50000" r="50000" b="50000"/>
                  </a:path>
                </a:gradFill>
                <a:ln w="19050">
                  <a:solidFill>
                    <a:srgbClr val="020202"/>
                  </a:solidFill>
                  <a:round/>
                  <a:headEnd/>
                  <a:tailEnd/>
                </a:ln>
                <a:effectLst/>
                <a:extLs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8707" name="Line 116"/>
                <p:cNvSpPr>
                  <a:spLocks noChangeShapeType="1"/>
                </p:cNvSpPr>
                <p:nvPr/>
              </p:nvSpPr>
              <p:spPr bwMode="auto">
                <a:xfrm>
                  <a:off x="3936" y="933"/>
                  <a:ext cx="144" cy="0"/>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p>
              </p:txBody>
            </p:sp>
          </p:grpSp>
          <p:grpSp>
            <p:nvGrpSpPr>
              <p:cNvPr id="28700" name="Group 117"/>
              <p:cNvGrpSpPr>
                <a:grpSpLocks/>
              </p:cNvGrpSpPr>
              <p:nvPr/>
            </p:nvGrpSpPr>
            <p:grpSpPr bwMode="auto">
              <a:xfrm>
                <a:off x="4752" y="960"/>
                <a:ext cx="145" cy="145"/>
                <a:chOff x="3935" y="863"/>
                <a:chExt cx="145" cy="145"/>
              </a:xfrm>
            </p:grpSpPr>
            <p:sp>
              <p:nvSpPr>
                <p:cNvPr id="28704" name="Oval 118"/>
                <p:cNvSpPr>
                  <a:spLocks noChangeArrowheads="1"/>
                </p:cNvSpPr>
                <p:nvPr/>
              </p:nvSpPr>
              <p:spPr bwMode="auto">
                <a:xfrm>
                  <a:off x="3935" y="863"/>
                  <a:ext cx="145" cy="145"/>
                </a:xfrm>
                <a:prstGeom prst="ellipse">
                  <a:avLst/>
                </a:prstGeom>
                <a:gradFill rotWithShape="0">
                  <a:gsLst>
                    <a:gs pos="0">
                      <a:srgbClr val="A7CCD9"/>
                    </a:gs>
                    <a:gs pos="100000">
                      <a:srgbClr val="4D5E64"/>
                    </a:gs>
                  </a:gsLst>
                  <a:path path="shape">
                    <a:fillToRect l="50000" t="50000" r="50000" b="50000"/>
                  </a:path>
                </a:gradFill>
                <a:ln w="19050">
                  <a:solidFill>
                    <a:srgbClr val="020202"/>
                  </a:solidFill>
                  <a:round/>
                  <a:headEnd/>
                  <a:tailEnd/>
                </a:ln>
                <a:effectLst/>
                <a:extLs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8705" name="Line 119"/>
                <p:cNvSpPr>
                  <a:spLocks noChangeShapeType="1"/>
                </p:cNvSpPr>
                <p:nvPr/>
              </p:nvSpPr>
              <p:spPr bwMode="auto">
                <a:xfrm>
                  <a:off x="3936" y="933"/>
                  <a:ext cx="144" cy="0"/>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p>
              </p:txBody>
            </p:sp>
          </p:grpSp>
          <p:grpSp>
            <p:nvGrpSpPr>
              <p:cNvPr id="28701" name="Group 120"/>
              <p:cNvGrpSpPr>
                <a:grpSpLocks/>
              </p:cNvGrpSpPr>
              <p:nvPr/>
            </p:nvGrpSpPr>
            <p:grpSpPr bwMode="auto">
              <a:xfrm>
                <a:off x="4608" y="1296"/>
                <a:ext cx="145" cy="145"/>
                <a:chOff x="3935" y="863"/>
                <a:chExt cx="145" cy="145"/>
              </a:xfrm>
            </p:grpSpPr>
            <p:sp>
              <p:nvSpPr>
                <p:cNvPr id="28702" name="Oval 121"/>
                <p:cNvSpPr>
                  <a:spLocks noChangeArrowheads="1"/>
                </p:cNvSpPr>
                <p:nvPr/>
              </p:nvSpPr>
              <p:spPr bwMode="auto">
                <a:xfrm>
                  <a:off x="3935" y="863"/>
                  <a:ext cx="145" cy="145"/>
                </a:xfrm>
                <a:prstGeom prst="ellipse">
                  <a:avLst/>
                </a:prstGeom>
                <a:gradFill rotWithShape="0">
                  <a:gsLst>
                    <a:gs pos="0">
                      <a:srgbClr val="A7CCD9"/>
                    </a:gs>
                    <a:gs pos="100000">
                      <a:srgbClr val="4D5E64"/>
                    </a:gs>
                  </a:gsLst>
                  <a:path path="shape">
                    <a:fillToRect l="50000" t="50000" r="50000" b="50000"/>
                  </a:path>
                </a:gradFill>
                <a:ln w="19050">
                  <a:solidFill>
                    <a:srgbClr val="020202"/>
                  </a:solidFill>
                  <a:round/>
                  <a:headEnd/>
                  <a:tailEnd/>
                </a:ln>
                <a:effectLst/>
                <a:extLs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8703" name="Line 122"/>
                <p:cNvSpPr>
                  <a:spLocks noChangeShapeType="1"/>
                </p:cNvSpPr>
                <p:nvPr/>
              </p:nvSpPr>
              <p:spPr bwMode="auto">
                <a:xfrm>
                  <a:off x="3936" y="933"/>
                  <a:ext cx="144" cy="0"/>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p>
              </p:txBody>
            </p:sp>
          </p:grpSp>
        </p:grpSp>
        <p:sp>
          <p:nvSpPr>
            <p:cNvPr id="28691" name="Rectangle 123"/>
            <p:cNvSpPr>
              <a:spLocks noChangeArrowheads="1"/>
            </p:cNvSpPr>
            <p:nvPr/>
          </p:nvSpPr>
          <p:spPr bwMode="auto">
            <a:xfrm>
              <a:off x="2064" y="3747"/>
              <a:ext cx="7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t>1903</a:t>
              </a:r>
              <a:r>
                <a:rPr lang="zh-CN" altLang="en-US"/>
                <a:t>年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9771"/>
                                        </p:tgtEl>
                                        <p:attrNameLst>
                                          <p:attrName>style.visibility</p:attrName>
                                        </p:attrNameLst>
                                      </p:cBhvr>
                                      <p:to>
                                        <p:strVal val="visible"/>
                                      </p:to>
                                    </p:set>
                                    <p:animEffect transition="in" filter="wipe(left)">
                                      <p:cBhvr>
                                        <p:cTn id="7" dur="500"/>
                                        <p:tgtEl>
                                          <p:spTgt spid="1997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99773"/>
                                        </p:tgtEl>
                                        <p:attrNameLst>
                                          <p:attrName>style.visibility</p:attrName>
                                        </p:attrNameLst>
                                      </p:cBhvr>
                                      <p:to>
                                        <p:strVal val="visible"/>
                                      </p:to>
                                    </p:set>
                                    <p:animEffect transition="in" filter="blinds(vertical)">
                                      <p:cBhvr>
                                        <p:cTn id="12" dur="500"/>
                                        <p:tgtEl>
                                          <p:spTgt spid="1997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9772"/>
                                        </p:tgtEl>
                                        <p:attrNameLst>
                                          <p:attrName>style.visibility</p:attrName>
                                        </p:attrNameLst>
                                      </p:cBhvr>
                                      <p:to>
                                        <p:strVal val="visible"/>
                                      </p:to>
                                    </p:set>
                                    <p:animEffect transition="in" filter="wipe(left)">
                                      <p:cBhvr>
                                        <p:cTn id="17" dur="500"/>
                                        <p:tgtEl>
                                          <p:spTgt spid="1997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9768"/>
                                        </p:tgtEl>
                                        <p:attrNameLst>
                                          <p:attrName>style.visibility</p:attrName>
                                        </p:attrNameLst>
                                      </p:cBhvr>
                                      <p:to>
                                        <p:strVal val="visible"/>
                                      </p:to>
                                    </p:set>
                                    <p:animEffect transition="in" filter="wipe(left)">
                                      <p:cBhvr>
                                        <p:cTn id="22" dur="500"/>
                                        <p:tgtEl>
                                          <p:spTgt spid="199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3"/>
          <p:cNvSpPr txBox="1">
            <a:spLocks noChangeArrowheads="1"/>
          </p:cNvSpPr>
          <p:nvPr/>
        </p:nvSpPr>
        <p:spPr bwMode="auto">
          <a:xfrm>
            <a:off x="192088" y="115888"/>
            <a:ext cx="693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solidFill>
                  <a:srgbClr val="CC00CC"/>
                </a:solidFill>
                <a:latin typeface="楷体_GB2312" pitchFamily="49" charset="-122"/>
              </a:rPr>
              <a:t>2</a:t>
            </a:r>
            <a:r>
              <a:rPr lang="zh-CN" altLang="en-US">
                <a:solidFill>
                  <a:srgbClr val="CC00CC"/>
                </a:solidFill>
                <a:latin typeface="楷体_GB2312" pitchFamily="49" charset="-122"/>
              </a:rPr>
              <a:t>、原子的核式结构与经典物理的矛盾</a:t>
            </a:r>
          </a:p>
        </p:txBody>
      </p:sp>
      <p:sp>
        <p:nvSpPr>
          <p:cNvPr id="29699" name="Text Box 4"/>
          <p:cNvSpPr txBox="1">
            <a:spLocks noChangeArrowheads="1"/>
          </p:cNvSpPr>
          <p:nvPr/>
        </p:nvSpPr>
        <p:spPr bwMode="auto">
          <a:xfrm>
            <a:off x="-96838" y="908050"/>
            <a:ext cx="82994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宋体" panose="02010600030101010101" pitchFamily="2" charset="-122"/>
                <a:ea typeface="宋体" panose="02010600030101010101" pitchFamily="2" charset="-122"/>
              </a:rPr>
              <a:t>    </a:t>
            </a:r>
            <a:r>
              <a:rPr lang="zh-CN" altLang="en-US">
                <a:latin typeface="楷体_GB2312" pitchFamily="49" charset="-122"/>
              </a:rPr>
              <a:t>在利用经典理论解释光谱线时，却遇到了一些矛盾。</a:t>
            </a:r>
          </a:p>
        </p:txBody>
      </p:sp>
      <p:sp>
        <p:nvSpPr>
          <p:cNvPr id="200710" name="Text Box 6"/>
          <p:cNvSpPr txBox="1">
            <a:spLocks noChangeArrowheads="1"/>
          </p:cNvSpPr>
          <p:nvPr/>
        </p:nvSpPr>
        <p:spPr bwMode="auto">
          <a:xfrm>
            <a:off x="550863" y="1557338"/>
            <a:ext cx="114490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latin typeface="楷体_GB2312" pitchFamily="49" charset="-122"/>
              </a:rPr>
              <a:t>1)</a:t>
            </a:r>
            <a:r>
              <a:rPr lang="zh-CN" altLang="en-US">
                <a:latin typeface="楷体_GB2312" pitchFamily="49" charset="-122"/>
              </a:rPr>
              <a:t>、根据核式结构，氢原子的核外电子</a:t>
            </a:r>
            <a:r>
              <a:rPr lang="en-US" altLang="zh-CN">
                <a:latin typeface="楷体_GB2312" pitchFamily="49" charset="-122"/>
              </a:rPr>
              <a:t>(-e)</a:t>
            </a:r>
            <a:r>
              <a:rPr lang="zh-CN" altLang="en-US">
                <a:latin typeface="楷体_GB2312" pitchFamily="49" charset="-122"/>
              </a:rPr>
              <a:t>绕核</a:t>
            </a:r>
            <a:r>
              <a:rPr lang="en-US" altLang="zh-CN">
                <a:latin typeface="楷体_GB2312" pitchFamily="49" charset="-122"/>
              </a:rPr>
              <a:t>(+e)</a:t>
            </a:r>
            <a:r>
              <a:rPr lang="zh-CN" altLang="en-US">
                <a:latin typeface="楷体_GB2312" pitchFamily="49" charset="-122"/>
              </a:rPr>
              <a:t>旋转时受库仑力，作圆周运动，</a:t>
            </a:r>
          </a:p>
        </p:txBody>
      </p:sp>
      <p:graphicFrame>
        <p:nvGraphicFramePr>
          <p:cNvPr id="200711" name="Object 7"/>
          <p:cNvGraphicFramePr>
            <a:graphicFrameLocks noChangeAspect="1"/>
          </p:cNvGraphicFramePr>
          <p:nvPr/>
        </p:nvGraphicFramePr>
        <p:xfrm>
          <a:off x="3792538" y="2349500"/>
          <a:ext cx="1828800" cy="838200"/>
        </p:xfrm>
        <a:graphic>
          <a:graphicData uri="http://schemas.openxmlformats.org/presentationml/2006/ole">
            <mc:AlternateContent xmlns:mc="http://schemas.openxmlformats.org/markup-compatibility/2006">
              <mc:Choice xmlns:v="urn:schemas-microsoft-com:vml" Requires="v">
                <p:oleObj spid="_x0000_s29709" name="Equation" r:id="rId3" imgW="1828800" imgH="838200" progId="Equation.3">
                  <p:embed/>
                </p:oleObj>
              </mc:Choice>
              <mc:Fallback>
                <p:oleObj name="Equation" r:id="rId3" imgW="1828800" imgH="838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538" y="2349500"/>
                        <a:ext cx="1828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0712" name="Text Box 8"/>
          <p:cNvSpPr txBox="1">
            <a:spLocks noChangeArrowheads="1"/>
          </p:cNvSpPr>
          <p:nvPr/>
        </p:nvSpPr>
        <p:spPr bwMode="auto">
          <a:xfrm>
            <a:off x="479376" y="3717032"/>
            <a:ext cx="11953875" cy="111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zh-CN" altLang="en-US">
                <a:latin typeface="楷体_GB2312" pitchFamily="49" charset="-122"/>
              </a:rPr>
              <a:t>由于电子做加速运动，要向外辐射能量，所以原子光谱应是连续谱，而实验测得的是分立谱。</a:t>
            </a:r>
          </a:p>
        </p:txBody>
      </p:sp>
      <p:grpSp>
        <p:nvGrpSpPr>
          <p:cNvPr id="200713" name="Group 9"/>
          <p:cNvGrpSpPr>
            <a:grpSpLocks/>
          </p:cNvGrpSpPr>
          <p:nvPr/>
        </p:nvGrpSpPr>
        <p:grpSpPr bwMode="auto">
          <a:xfrm>
            <a:off x="407988" y="4868863"/>
            <a:ext cx="11376025" cy="1728787"/>
            <a:chOff x="288" y="2400"/>
            <a:chExt cx="4800" cy="1089"/>
          </a:xfrm>
        </p:grpSpPr>
        <p:sp>
          <p:nvSpPr>
            <p:cNvPr id="29705" name="Text Box 10"/>
            <p:cNvSpPr txBox="1">
              <a:spLocks noChangeArrowheads="1"/>
            </p:cNvSpPr>
            <p:nvPr/>
          </p:nvSpPr>
          <p:spPr bwMode="auto">
            <a:xfrm>
              <a:off x="288" y="2400"/>
              <a:ext cx="4800"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pPr>
              <a:r>
                <a:rPr lang="zh-CN" altLang="en-US" dirty="0">
                  <a:latin typeface="宋体" panose="02010600030101010101" pitchFamily="2" charset="-122"/>
                  <a:ea typeface="宋体" panose="02010600030101010101" pitchFamily="2" charset="-122"/>
                </a:rPr>
                <a:t> </a:t>
              </a:r>
              <a:r>
                <a:rPr lang="en-US" altLang="zh-CN" dirty="0">
                  <a:latin typeface="楷体_GB2312" pitchFamily="49" charset="-122"/>
                </a:rPr>
                <a:t>2)</a:t>
              </a:r>
              <a:r>
                <a:rPr lang="zh-CN" altLang="en-US" dirty="0">
                  <a:latin typeface="楷体_GB2312" pitchFamily="49" charset="-122"/>
                </a:rPr>
                <a:t>、电子向外辐射能量时，半径要逐渐减小，最后电子落到核上，原子应是不稳定的系统，而实际上，原子是稳定的。</a:t>
              </a:r>
            </a:p>
          </p:txBody>
        </p:sp>
        <p:sp>
          <p:nvSpPr>
            <p:cNvPr id="29706" name="Text Box 11"/>
            <p:cNvSpPr txBox="1">
              <a:spLocks noChangeArrowheads="1"/>
            </p:cNvSpPr>
            <p:nvPr/>
          </p:nvSpPr>
          <p:spPr bwMode="auto">
            <a:xfrm>
              <a:off x="2040" y="3126"/>
              <a:ext cx="2428"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pPr>
              <a:r>
                <a:rPr lang="zh-CN" altLang="en-US">
                  <a:solidFill>
                    <a:srgbClr val="FF0000"/>
                  </a:solidFill>
                </a:rPr>
                <a:t>这表明</a:t>
              </a:r>
              <a:r>
                <a:rPr lang="zh-CN" altLang="en-US">
                  <a:solidFill>
                    <a:srgbClr val="FF0000"/>
                  </a:solidFill>
                  <a:latin typeface="宋体" panose="02010600030101010101" pitchFamily="2" charset="-122"/>
                </a:rPr>
                <a:t>经典理论与光谱实验存在着矛盾。</a:t>
              </a:r>
              <a:endParaRPr lang="zh-CN" altLang="en-US">
                <a:solidFill>
                  <a:srgbClr val="FF0000"/>
                </a:solidFill>
              </a:endParaRPr>
            </a:p>
          </p:txBody>
        </p:sp>
      </p:grpSp>
      <p:pic>
        <p:nvPicPr>
          <p:cNvPr id="20071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4425" y="1989138"/>
            <a:ext cx="2520950"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0710"/>
                                        </p:tgtEl>
                                        <p:attrNameLst>
                                          <p:attrName>style.visibility</p:attrName>
                                        </p:attrNameLst>
                                      </p:cBhvr>
                                      <p:to>
                                        <p:strVal val="visible"/>
                                      </p:to>
                                    </p:set>
                                    <p:anim calcmode="lin" valueType="num">
                                      <p:cBhvr additive="base">
                                        <p:cTn id="7" dur="500" fill="hold"/>
                                        <p:tgtEl>
                                          <p:spTgt spid="200710"/>
                                        </p:tgtEl>
                                        <p:attrNameLst>
                                          <p:attrName>ppt_x</p:attrName>
                                        </p:attrNameLst>
                                      </p:cBhvr>
                                      <p:tavLst>
                                        <p:tav tm="0">
                                          <p:val>
                                            <p:strVal val="0-#ppt_w/2"/>
                                          </p:val>
                                        </p:tav>
                                        <p:tav tm="100000">
                                          <p:val>
                                            <p:strVal val="#ppt_x"/>
                                          </p:val>
                                        </p:tav>
                                      </p:tavLst>
                                    </p:anim>
                                    <p:anim calcmode="lin" valueType="num">
                                      <p:cBhvr additive="base">
                                        <p:cTn id="8" dur="500" fill="hold"/>
                                        <p:tgtEl>
                                          <p:spTgt spid="2007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nodeType="clickEffect">
                                  <p:stCondLst>
                                    <p:cond delay="0"/>
                                  </p:stCondLst>
                                  <p:childTnLst>
                                    <p:set>
                                      <p:cBhvr>
                                        <p:cTn id="12" dur="1" fill="hold">
                                          <p:stCondLst>
                                            <p:cond delay="0"/>
                                          </p:stCondLst>
                                        </p:cTn>
                                        <p:tgtEl>
                                          <p:spTgt spid="200716"/>
                                        </p:tgtEl>
                                        <p:attrNameLst>
                                          <p:attrName>style.visibility</p:attrName>
                                        </p:attrNameLst>
                                      </p:cBhvr>
                                      <p:to>
                                        <p:strVal val="visible"/>
                                      </p:to>
                                    </p:set>
                                    <p:animEffect transition="in" filter="blinds(vertical)">
                                      <p:cBhvr>
                                        <p:cTn id="13" dur="500"/>
                                        <p:tgtEl>
                                          <p:spTgt spid="20071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200711"/>
                                        </p:tgtEl>
                                        <p:attrNameLst>
                                          <p:attrName>style.visibility</p:attrName>
                                        </p:attrNameLst>
                                      </p:cBhvr>
                                      <p:to>
                                        <p:strVal val="visible"/>
                                      </p:to>
                                    </p:set>
                                    <p:anim calcmode="lin" valueType="num">
                                      <p:cBhvr additive="base">
                                        <p:cTn id="18" dur="500" fill="hold"/>
                                        <p:tgtEl>
                                          <p:spTgt spid="200711"/>
                                        </p:tgtEl>
                                        <p:attrNameLst>
                                          <p:attrName>ppt_x</p:attrName>
                                        </p:attrNameLst>
                                      </p:cBhvr>
                                      <p:tavLst>
                                        <p:tav tm="0">
                                          <p:val>
                                            <p:strVal val="0-#ppt_w/2"/>
                                          </p:val>
                                        </p:tav>
                                        <p:tav tm="100000">
                                          <p:val>
                                            <p:strVal val="#ppt_x"/>
                                          </p:val>
                                        </p:tav>
                                      </p:tavLst>
                                    </p:anim>
                                    <p:anim calcmode="lin" valueType="num">
                                      <p:cBhvr additive="base">
                                        <p:cTn id="19" dur="500" fill="hold"/>
                                        <p:tgtEl>
                                          <p:spTgt spid="200711"/>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00712"/>
                                        </p:tgtEl>
                                        <p:attrNameLst>
                                          <p:attrName>style.visibility</p:attrName>
                                        </p:attrNameLst>
                                      </p:cBhvr>
                                      <p:to>
                                        <p:strVal val="visible"/>
                                      </p:to>
                                    </p:set>
                                    <p:anim calcmode="lin" valueType="num">
                                      <p:cBhvr additive="base">
                                        <p:cTn id="24" dur="500" fill="hold"/>
                                        <p:tgtEl>
                                          <p:spTgt spid="200712"/>
                                        </p:tgtEl>
                                        <p:attrNameLst>
                                          <p:attrName>ppt_x</p:attrName>
                                        </p:attrNameLst>
                                      </p:cBhvr>
                                      <p:tavLst>
                                        <p:tav tm="0">
                                          <p:val>
                                            <p:strVal val="0-#ppt_w/2"/>
                                          </p:val>
                                        </p:tav>
                                        <p:tav tm="100000">
                                          <p:val>
                                            <p:strVal val="#ppt_x"/>
                                          </p:val>
                                        </p:tav>
                                      </p:tavLst>
                                    </p:anim>
                                    <p:anim calcmode="lin" valueType="num">
                                      <p:cBhvr additive="base">
                                        <p:cTn id="25" dur="500" fill="hold"/>
                                        <p:tgtEl>
                                          <p:spTgt spid="200712"/>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00713"/>
                                        </p:tgtEl>
                                        <p:attrNameLst>
                                          <p:attrName>style.visibility</p:attrName>
                                        </p:attrNameLst>
                                      </p:cBhvr>
                                      <p:to>
                                        <p:strVal val="visible"/>
                                      </p:to>
                                    </p:set>
                                    <p:animEffect transition="in" filter="wipe(left)">
                                      <p:cBhvr>
                                        <p:cTn id="30" dur="500"/>
                                        <p:tgtEl>
                                          <p:spTgt spid="200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0" grpId="0"/>
      <p:bldP spid="2007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1743" name="Group 15"/>
          <p:cNvGrpSpPr>
            <a:grpSpLocks/>
          </p:cNvGrpSpPr>
          <p:nvPr/>
        </p:nvGrpSpPr>
        <p:grpSpPr bwMode="auto">
          <a:xfrm>
            <a:off x="192088" y="1125538"/>
            <a:ext cx="11233150" cy="5243511"/>
            <a:chOff x="-839" y="137"/>
            <a:chExt cx="7076" cy="3303"/>
          </a:xfrm>
        </p:grpSpPr>
        <p:sp>
          <p:nvSpPr>
            <p:cNvPr id="30723" name="Text Box 16"/>
            <p:cNvSpPr txBox="1">
              <a:spLocks noChangeArrowheads="1"/>
            </p:cNvSpPr>
            <p:nvPr/>
          </p:nvSpPr>
          <p:spPr bwMode="auto">
            <a:xfrm>
              <a:off x="-839" y="137"/>
              <a:ext cx="27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三、玻尔理论的基本假设</a:t>
              </a:r>
            </a:p>
          </p:txBody>
        </p:sp>
        <p:sp>
          <p:nvSpPr>
            <p:cNvPr id="30724" name="Text Box 17"/>
            <p:cNvSpPr txBox="1">
              <a:spLocks noChangeArrowheads="1"/>
            </p:cNvSpPr>
            <p:nvPr/>
          </p:nvSpPr>
          <p:spPr bwMode="auto">
            <a:xfrm>
              <a:off x="-749" y="590"/>
              <a:ext cx="6986" cy="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200000"/>
                </a:lnSpc>
                <a:spcBef>
                  <a:spcPct val="50000"/>
                </a:spcBef>
              </a:pPr>
              <a:r>
                <a:rPr lang="zh-CN" altLang="en-US" dirty="0">
                  <a:solidFill>
                    <a:srgbClr val="CC00CC"/>
                  </a:solidFill>
                  <a:latin typeface="楷体_GB2312" pitchFamily="49" charset="-122"/>
                </a:rPr>
                <a:t>    </a:t>
              </a:r>
              <a:r>
                <a:rPr lang="zh-CN" altLang="en-US" dirty="0">
                  <a:latin typeface="楷体_GB2312" pitchFamily="49" charset="-122"/>
                </a:rPr>
                <a:t>玻尔：丹麦人，</a:t>
              </a:r>
              <a:r>
                <a:rPr lang="en-US" altLang="zh-CN" dirty="0">
                  <a:latin typeface="楷体_GB2312" pitchFamily="49" charset="-122"/>
                </a:rPr>
                <a:t>1911</a:t>
              </a:r>
              <a:r>
                <a:rPr lang="zh-CN" altLang="en-US" dirty="0">
                  <a:latin typeface="楷体_GB2312" pitchFamily="49" charset="-122"/>
                </a:rPr>
                <a:t>年赴英国剑桥大学学习工作，</a:t>
              </a:r>
              <a:r>
                <a:rPr lang="en-US" altLang="zh-CN" dirty="0">
                  <a:latin typeface="楷体_GB2312" pitchFamily="49" charset="-122"/>
                </a:rPr>
                <a:t>1912</a:t>
              </a:r>
              <a:r>
                <a:rPr lang="zh-CN" altLang="en-US" dirty="0">
                  <a:latin typeface="楷体_GB2312" pitchFamily="49" charset="-122"/>
                </a:rPr>
                <a:t>年到曼切斯特大学</a:t>
              </a:r>
              <a:r>
                <a:rPr lang="zh-CN" altLang="en-US" dirty="0"/>
                <a:t>卢瑟福的实验室工作</a:t>
              </a:r>
              <a:r>
                <a:rPr lang="en-US" altLang="zh-CN" dirty="0"/>
                <a:t>4</a:t>
              </a:r>
              <a:r>
                <a:rPr lang="zh-CN" altLang="en-US" dirty="0"/>
                <a:t>个月。时值卢瑟福组织大家对他的理论进行验证。玻尔帮他们整理数据和撰写论文。玻尔坚信原子有核模型，也很了解理论面临的困难。玻尔认为，克服这些困难惟有靠量子论。正当玻尔为用量子论改造经典理论日夜苦思时，一个朋友给他介绍了巴尔末公式。</a:t>
              </a:r>
              <a:r>
                <a:rPr lang="zh-CN" altLang="en-US" dirty="0">
                  <a:solidFill>
                    <a:srgbClr val="FF0000"/>
                  </a:solidFill>
                </a:rPr>
                <a:t>他一看到巴尔末公式对整个事情就豁然开朗</a:t>
              </a:r>
              <a:r>
                <a:rPr lang="zh-CN" altLang="en-US" dirty="0"/>
                <a:t>了。</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1743"/>
                                        </p:tgtEl>
                                        <p:attrNameLst>
                                          <p:attrName>style.visibility</p:attrName>
                                        </p:attrNameLst>
                                      </p:cBhvr>
                                      <p:to>
                                        <p:strVal val="visible"/>
                                      </p:to>
                                    </p:set>
                                    <p:animEffect transition="in" filter="dissolve">
                                      <p:cBhvr>
                                        <p:cTn id="7" dur="500"/>
                                        <p:tgtEl>
                                          <p:spTgt spid="201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63525" y="765175"/>
            <a:ext cx="8807450" cy="1033463"/>
            <a:chOff x="-793" y="1658"/>
            <a:chExt cx="5548" cy="651"/>
          </a:xfrm>
        </p:grpSpPr>
        <p:sp>
          <p:nvSpPr>
            <p:cNvPr id="31757" name="Text Box 3"/>
            <p:cNvSpPr txBox="1">
              <a:spLocks noChangeArrowheads="1"/>
            </p:cNvSpPr>
            <p:nvPr/>
          </p:nvSpPr>
          <p:spPr bwMode="auto">
            <a:xfrm>
              <a:off x="-793" y="1658"/>
              <a:ext cx="2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玻尔理论的三条基本假设：</a:t>
              </a:r>
            </a:p>
          </p:txBody>
        </p:sp>
        <p:sp>
          <p:nvSpPr>
            <p:cNvPr id="31758" name="Text Box 4"/>
            <p:cNvSpPr txBox="1">
              <a:spLocks noChangeArrowheads="1"/>
            </p:cNvSpPr>
            <p:nvPr/>
          </p:nvSpPr>
          <p:spPr bwMode="auto">
            <a:xfrm>
              <a:off x="-476" y="2021"/>
              <a:ext cx="5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latin typeface="楷体_GB2312" pitchFamily="49" charset="-122"/>
                </a:rPr>
                <a:t>1</a:t>
              </a:r>
              <a:r>
                <a:rPr lang="zh-CN" altLang="en-US">
                  <a:latin typeface="楷体_GB2312" pitchFamily="49" charset="-122"/>
                </a:rPr>
                <a:t>、</a:t>
              </a:r>
              <a:r>
                <a:rPr lang="zh-CN" altLang="en-US">
                  <a:solidFill>
                    <a:srgbClr val="FF0000"/>
                  </a:solidFill>
                  <a:latin typeface="楷体_GB2312" pitchFamily="49" charset="-122"/>
                </a:rPr>
                <a:t>定态假设</a:t>
              </a:r>
              <a:r>
                <a:rPr lang="zh-CN" altLang="en-US">
                  <a:latin typeface="楷体_GB2312" pitchFamily="49" charset="-122"/>
                </a:rPr>
                <a:t>。原子只能处于一系列不连续的状态，叫</a:t>
              </a:r>
              <a:r>
                <a:rPr lang="zh-CN" altLang="en-US">
                  <a:solidFill>
                    <a:srgbClr val="FF0000"/>
                  </a:solidFill>
                  <a:latin typeface="楷体_GB2312" pitchFamily="49" charset="-122"/>
                </a:rPr>
                <a:t>定态</a:t>
              </a:r>
              <a:r>
                <a:rPr lang="zh-CN" altLang="en-US">
                  <a:latin typeface="楷体_GB2312" pitchFamily="49" charset="-122"/>
                </a:rPr>
                <a:t>。</a:t>
              </a:r>
            </a:p>
          </p:txBody>
        </p:sp>
      </p:grpSp>
      <p:grpSp>
        <p:nvGrpSpPr>
          <p:cNvPr id="5" name="Group 5"/>
          <p:cNvGrpSpPr>
            <a:grpSpLocks/>
          </p:cNvGrpSpPr>
          <p:nvPr/>
        </p:nvGrpSpPr>
        <p:grpSpPr bwMode="auto">
          <a:xfrm>
            <a:off x="839788" y="2205038"/>
            <a:ext cx="8382000" cy="1731962"/>
            <a:chOff x="336" y="2448"/>
            <a:chExt cx="5280" cy="1091"/>
          </a:xfrm>
        </p:grpSpPr>
        <p:sp>
          <p:nvSpPr>
            <p:cNvPr id="31753" name="Text Box 6"/>
            <p:cNvSpPr txBox="1">
              <a:spLocks noChangeArrowheads="1"/>
            </p:cNvSpPr>
            <p:nvPr/>
          </p:nvSpPr>
          <p:spPr bwMode="auto">
            <a:xfrm>
              <a:off x="336" y="2448"/>
              <a:ext cx="528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2</a:t>
              </a:r>
              <a:r>
                <a:rPr lang="zh-CN" altLang="en-US">
                  <a:ea typeface="宋体" panose="02010600030101010101" pitchFamily="2" charset="-122"/>
                </a:rPr>
                <a:t>、</a:t>
              </a:r>
              <a:r>
                <a:rPr lang="zh-CN" altLang="en-US">
                  <a:solidFill>
                    <a:srgbClr val="FF0000"/>
                  </a:solidFill>
                </a:rPr>
                <a:t>跃迁假设</a:t>
              </a:r>
              <a:r>
                <a:rPr lang="zh-CN" altLang="en-US"/>
                <a:t>。原子跃迁是要发射或者吸收一定频率的光子。</a:t>
              </a:r>
            </a:p>
            <a:p>
              <a:pPr eaLnBrk="1" hangingPunct="1"/>
              <a:r>
                <a:rPr lang="zh-CN" altLang="en-US"/>
                <a:t>频率由下式决定：</a:t>
              </a:r>
            </a:p>
          </p:txBody>
        </p:sp>
        <p:graphicFrame>
          <p:nvGraphicFramePr>
            <p:cNvPr id="31754" name="Object 7"/>
            <p:cNvGraphicFramePr>
              <a:graphicFrameLocks noChangeAspect="1"/>
            </p:cNvGraphicFramePr>
            <p:nvPr/>
          </p:nvGraphicFramePr>
          <p:xfrm>
            <a:off x="880" y="3083"/>
            <a:ext cx="1391" cy="456"/>
          </p:xfrm>
          <a:graphic>
            <a:graphicData uri="http://schemas.openxmlformats.org/presentationml/2006/ole">
              <mc:AlternateContent xmlns:mc="http://schemas.openxmlformats.org/markup-compatibility/2006">
                <mc:Choice xmlns:v="urn:schemas-microsoft-com:vml" Requires="v">
                  <p:oleObj spid="_x0000_s31765" name="Equation" r:id="rId3" imgW="2186996" imgH="701136" progId="Equation.3">
                    <p:embed/>
                  </p:oleObj>
                </mc:Choice>
                <mc:Fallback>
                  <p:oleObj name="Equation" r:id="rId3" imgW="2186996" imgH="701136"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 y="3083"/>
                          <a:ext cx="1391"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5" name="Text Box 8"/>
            <p:cNvSpPr txBox="1">
              <a:spLocks noChangeArrowheads="1"/>
            </p:cNvSpPr>
            <p:nvPr/>
          </p:nvSpPr>
          <p:spPr bwMode="auto">
            <a:xfrm>
              <a:off x="2377" y="3174"/>
              <a:ext cx="17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a:t>
              </a:r>
              <a:r>
                <a:rPr lang="en-US" altLang="zh-CN">
                  <a:latin typeface="楷体_GB2312" pitchFamily="49" charset="-122"/>
                </a:rPr>
                <a:t>h</a:t>
              </a:r>
              <a:r>
                <a:rPr lang="zh-CN" altLang="en-US">
                  <a:latin typeface="楷体_GB2312" pitchFamily="49" charset="-122"/>
                </a:rPr>
                <a:t>为普朗克常数）</a:t>
              </a:r>
            </a:p>
          </p:txBody>
        </p:sp>
        <p:sp>
          <p:nvSpPr>
            <p:cNvPr id="31756" name="Text Box 9"/>
            <p:cNvSpPr txBox="1">
              <a:spLocks noChangeArrowheads="1"/>
            </p:cNvSpPr>
            <p:nvPr/>
          </p:nvSpPr>
          <p:spPr bwMode="auto">
            <a:xfrm>
              <a:off x="4237" y="3174"/>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rPr>
                <a:t>玻尔频率条件</a:t>
              </a:r>
            </a:p>
          </p:txBody>
        </p:sp>
      </p:grpSp>
      <p:grpSp>
        <p:nvGrpSpPr>
          <p:cNvPr id="10" name="Group 10"/>
          <p:cNvGrpSpPr>
            <a:grpSpLocks/>
          </p:cNvGrpSpPr>
          <p:nvPr/>
        </p:nvGrpSpPr>
        <p:grpSpPr bwMode="auto">
          <a:xfrm>
            <a:off x="911225" y="4221163"/>
            <a:ext cx="7940675" cy="2189162"/>
            <a:chOff x="-481" y="3732"/>
            <a:chExt cx="5002" cy="1379"/>
          </a:xfrm>
        </p:grpSpPr>
        <p:sp>
          <p:nvSpPr>
            <p:cNvPr id="31749" name="Text Box 11"/>
            <p:cNvSpPr txBox="1">
              <a:spLocks noChangeArrowheads="1"/>
            </p:cNvSpPr>
            <p:nvPr/>
          </p:nvSpPr>
          <p:spPr bwMode="auto">
            <a:xfrm>
              <a:off x="-481" y="3732"/>
              <a:ext cx="372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3</a:t>
              </a:r>
              <a:r>
                <a:rPr lang="zh-CN" altLang="en-US">
                  <a:ea typeface="宋体" panose="02010600030101010101" pitchFamily="2" charset="-122"/>
                </a:rPr>
                <a:t>、</a:t>
              </a:r>
              <a:r>
                <a:rPr lang="zh-CN" altLang="en-US">
                  <a:solidFill>
                    <a:srgbClr val="FF0000"/>
                  </a:solidFill>
                </a:rPr>
                <a:t>量子化条件假设</a:t>
              </a:r>
              <a:r>
                <a:rPr lang="zh-CN" altLang="en-US"/>
                <a:t>。（对角动量的限制）</a:t>
              </a:r>
            </a:p>
          </p:txBody>
        </p:sp>
        <p:graphicFrame>
          <p:nvGraphicFramePr>
            <p:cNvPr id="31750" name="Object 12"/>
            <p:cNvGraphicFramePr>
              <a:graphicFrameLocks noChangeAspect="1"/>
            </p:cNvGraphicFramePr>
            <p:nvPr/>
          </p:nvGraphicFramePr>
          <p:xfrm>
            <a:off x="1334" y="4094"/>
            <a:ext cx="1319" cy="456"/>
          </p:xfrm>
          <a:graphic>
            <a:graphicData uri="http://schemas.openxmlformats.org/presentationml/2006/ole">
              <mc:AlternateContent xmlns:mc="http://schemas.openxmlformats.org/markup-compatibility/2006">
                <mc:Choice xmlns:v="urn:schemas-microsoft-com:vml" Requires="v">
                  <p:oleObj spid="_x0000_s31766" name="Equation" r:id="rId5" imgW="2072676" imgH="701136" progId="Equation.3">
                    <p:embed/>
                  </p:oleObj>
                </mc:Choice>
                <mc:Fallback>
                  <p:oleObj name="Equation" r:id="rId5" imgW="2072676" imgH="701136"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4" y="4094"/>
                          <a:ext cx="1319"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1" name="Object 13"/>
            <p:cNvGraphicFramePr>
              <a:graphicFrameLocks noChangeAspect="1"/>
            </p:cNvGraphicFramePr>
            <p:nvPr/>
          </p:nvGraphicFramePr>
          <p:xfrm>
            <a:off x="3148" y="4231"/>
            <a:ext cx="984" cy="216"/>
          </p:xfrm>
          <a:graphic>
            <a:graphicData uri="http://schemas.openxmlformats.org/presentationml/2006/ole">
              <mc:AlternateContent xmlns:mc="http://schemas.openxmlformats.org/markup-compatibility/2006">
                <mc:Choice xmlns:v="urn:schemas-microsoft-com:vml" Requires="v">
                  <p:oleObj spid="_x0000_s31767" name="Equation" r:id="rId7" imgW="1562100" imgH="342900" progId="Equation.3">
                    <p:embed/>
                  </p:oleObj>
                </mc:Choice>
                <mc:Fallback>
                  <p:oleObj name="Equation" r:id="rId7" imgW="1562100" imgH="3429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8" y="4231"/>
                          <a:ext cx="984"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2" name="Text Box 14"/>
            <p:cNvSpPr txBox="1">
              <a:spLocks noChangeArrowheads="1"/>
            </p:cNvSpPr>
            <p:nvPr/>
          </p:nvSpPr>
          <p:spPr bwMode="auto">
            <a:xfrm>
              <a:off x="789" y="4820"/>
              <a:ext cx="37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n</a:t>
              </a:r>
              <a:r>
                <a:rPr lang="zh-CN" altLang="en-US"/>
                <a:t>叫量子数。上式称为角动量量子化条件。</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754" name="Group 2"/>
          <p:cNvGrpSpPr>
            <a:grpSpLocks/>
          </p:cNvGrpSpPr>
          <p:nvPr/>
        </p:nvGrpSpPr>
        <p:grpSpPr bwMode="auto">
          <a:xfrm>
            <a:off x="839788" y="765175"/>
            <a:ext cx="7918450" cy="1341438"/>
            <a:chOff x="-431" y="235"/>
            <a:chExt cx="4988" cy="845"/>
          </a:xfrm>
        </p:grpSpPr>
        <p:sp>
          <p:nvSpPr>
            <p:cNvPr id="32804" name="Text Box 3"/>
            <p:cNvSpPr txBox="1">
              <a:spLocks noChangeArrowheads="1"/>
            </p:cNvSpPr>
            <p:nvPr/>
          </p:nvSpPr>
          <p:spPr bwMode="auto">
            <a:xfrm>
              <a:off x="-431" y="235"/>
              <a:ext cx="498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a:t>对于类氢粒子，如右图，由库仑公式和向心力公式，得：</a:t>
              </a:r>
            </a:p>
          </p:txBody>
        </p:sp>
        <p:graphicFrame>
          <p:nvGraphicFramePr>
            <p:cNvPr id="32805" name="Object 4"/>
            <p:cNvGraphicFramePr>
              <a:graphicFrameLocks noChangeAspect="1"/>
            </p:cNvGraphicFramePr>
            <p:nvPr/>
          </p:nvGraphicFramePr>
          <p:xfrm>
            <a:off x="1746" y="552"/>
            <a:ext cx="1152" cy="528"/>
          </p:xfrm>
          <a:graphic>
            <a:graphicData uri="http://schemas.openxmlformats.org/presentationml/2006/ole">
              <mc:AlternateContent xmlns:mc="http://schemas.openxmlformats.org/markup-compatibility/2006">
                <mc:Choice xmlns:v="urn:schemas-microsoft-com:vml" Requires="v">
                  <p:oleObj spid="_x0000_s32828" name="Equation" r:id="rId3" imgW="1828800" imgH="838200" progId="Equation.3">
                    <p:embed/>
                  </p:oleObj>
                </mc:Choice>
                <mc:Fallback>
                  <p:oleObj name="Equation" r:id="rId3" imgW="1828800" imgH="838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 y="552"/>
                          <a:ext cx="1152"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02757" name="Group 5"/>
          <p:cNvGrpSpPr>
            <a:grpSpLocks/>
          </p:cNvGrpSpPr>
          <p:nvPr/>
        </p:nvGrpSpPr>
        <p:grpSpPr bwMode="auto">
          <a:xfrm>
            <a:off x="1631950" y="2141538"/>
            <a:ext cx="5870575" cy="723900"/>
            <a:chOff x="192" y="1048"/>
            <a:chExt cx="2968" cy="456"/>
          </a:xfrm>
        </p:grpSpPr>
        <p:sp>
          <p:nvSpPr>
            <p:cNvPr id="32802" name="Text Box 6"/>
            <p:cNvSpPr txBox="1">
              <a:spLocks noChangeArrowheads="1"/>
            </p:cNvSpPr>
            <p:nvPr/>
          </p:nvSpPr>
          <p:spPr bwMode="auto">
            <a:xfrm>
              <a:off x="192" y="1152"/>
              <a:ext cx="28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又知轨道角动量量子化条件∶</a:t>
              </a:r>
            </a:p>
          </p:txBody>
        </p:sp>
        <p:graphicFrame>
          <p:nvGraphicFramePr>
            <p:cNvPr id="32803" name="Object 7"/>
            <p:cNvGraphicFramePr>
              <a:graphicFrameLocks noChangeAspect="1"/>
            </p:cNvGraphicFramePr>
            <p:nvPr/>
          </p:nvGraphicFramePr>
          <p:xfrm>
            <a:off x="2232" y="1048"/>
            <a:ext cx="928" cy="456"/>
          </p:xfrm>
          <a:graphic>
            <a:graphicData uri="http://schemas.openxmlformats.org/presentationml/2006/ole">
              <mc:AlternateContent xmlns:mc="http://schemas.openxmlformats.org/markup-compatibility/2006">
                <mc:Choice xmlns:v="urn:schemas-microsoft-com:vml" Requires="v">
                  <p:oleObj spid="_x0000_s32829" name="Equation" r:id="rId5" imgW="1473200" imgH="723900" progId="Equation.3">
                    <p:embed/>
                  </p:oleObj>
                </mc:Choice>
                <mc:Fallback>
                  <p:oleObj name="Equation" r:id="rId5" imgW="1473200" imgH="7239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2" y="1048"/>
                          <a:ext cx="928"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02760" name="Group 8"/>
          <p:cNvGrpSpPr>
            <a:grpSpLocks/>
          </p:cNvGrpSpPr>
          <p:nvPr/>
        </p:nvGrpSpPr>
        <p:grpSpPr bwMode="auto">
          <a:xfrm>
            <a:off x="1905000" y="2997200"/>
            <a:ext cx="6324600" cy="1392238"/>
            <a:chOff x="240" y="1920"/>
            <a:chExt cx="3984" cy="877"/>
          </a:xfrm>
        </p:grpSpPr>
        <p:sp>
          <p:nvSpPr>
            <p:cNvPr id="32798" name="Text Box 9"/>
            <p:cNvSpPr txBox="1">
              <a:spLocks noChangeArrowheads="1"/>
            </p:cNvSpPr>
            <p:nvPr/>
          </p:nvSpPr>
          <p:spPr bwMode="auto">
            <a:xfrm>
              <a:off x="240" y="1920"/>
              <a:ext cx="29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消去</a:t>
              </a:r>
              <a:r>
                <a:rPr lang="en-US" altLang="zh-CN">
                  <a:latin typeface="楷体_GB2312" pitchFamily="49" charset="-122"/>
                </a:rPr>
                <a:t>v</a:t>
              </a:r>
              <a:r>
                <a:rPr lang="zh-CN" altLang="en-US">
                  <a:latin typeface="楷体_GB2312" pitchFamily="49" charset="-122"/>
                </a:rPr>
                <a:t>，得第</a:t>
              </a:r>
              <a:r>
                <a:rPr lang="en-US" altLang="zh-CN">
                  <a:latin typeface="楷体_GB2312" pitchFamily="49" charset="-122"/>
                </a:rPr>
                <a:t>n</a:t>
              </a:r>
              <a:r>
                <a:rPr lang="zh-CN" altLang="en-US">
                  <a:latin typeface="楷体_GB2312" pitchFamily="49" charset="-122"/>
                </a:rPr>
                <a:t>个定态轨道半径为</a:t>
              </a:r>
            </a:p>
          </p:txBody>
        </p:sp>
        <p:grpSp>
          <p:nvGrpSpPr>
            <p:cNvPr id="32799" name="Group 10"/>
            <p:cNvGrpSpPr>
              <a:grpSpLocks/>
            </p:cNvGrpSpPr>
            <p:nvPr/>
          </p:nvGrpSpPr>
          <p:grpSpPr bwMode="auto">
            <a:xfrm>
              <a:off x="1320" y="2256"/>
              <a:ext cx="2904" cy="541"/>
              <a:chOff x="1320" y="2256"/>
              <a:chExt cx="2904" cy="541"/>
            </a:xfrm>
          </p:grpSpPr>
          <p:graphicFrame>
            <p:nvGraphicFramePr>
              <p:cNvPr id="32800" name="Object 11"/>
              <p:cNvGraphicFramePr>
                <a:graphicFrameLocks noChangeAspect="1"/>
              </p:cNvGraphicFramePr>
              <p:nvPr/>
            </p:nvGraphicFramePr>
            <p:xfrm>
              <a:off x="1320" y="2256"/>
              <a:ext cx="1272" cy="541"/>
            </p:xfrm>
            <a:graphic>
              <a:graphicData uri="http://schemas.openxmlformats.org/presentationml/2006/ole">
                <mc:AlternateContent xmlns:mc="http://schemas.openxmlformats.org/markup-compatibility/2006">
                  <mc:Choice xmlns:v="urn:schemas-microsoft-com:vml" Requires="v">
                    <p:oleObj spid="_x0000_s32830" name="Equation" r:id="rId7" imgW="1760186" imgH="739152" progId="Equation.3">
                      <p:embed/>
                    </p:oleObj>
                  </mc:Choice>
                  <mc:Fallback>
                    <p:oleObj name="Equation" r:id="rId7" imgW="1760186" imgH="739152"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0" y="2256"/>
                            <a:ext cx="1272" cy="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801" name="Text Box 12"/>
              <p:cNvSpPr txBox="1">
                <a:spLocks noChangeArrowheads="1"/>
              </p:cNvSpPr>
              <p:nvPr/>
            </p:nvSpPr>
            <p:spPr bwMode="auto">
              <a:xfrm>
                <a:off x="2880" y="2448"/>
                <a:ext cx="1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latin typeface="宋体" panose="02010600030101010101" pitchFamily="2" charset="-122"/>
                    <a:ea typeface="宋体" panose="02010600030101010101" pitchFamily="2" charset="-122"/>
                  </a:rPr>
                  <a:t>(n=1,2,3...)</a:t>
                </a:r>
              </a:p>
            </p:txBody>
          </p:sp>
        </p:grpSp>
      </p:grpSp>
      <p:grpSp>
        <p:nvGrpSpPr>
          <p:cNvPr id="202765" name="Group 13"/>
          <p:cNvGrpSpPr>
            <a:grpSpLocks/>
          </p:cNvGrpSpPr>
          <p:nvPr/>
        </p:nvGrpSpPr>
        <p:grpSpPr bwMode="auto">
          <a:xfrm>
            <a:off x="1789113" y="4521200"/>
            <a:ext cx="7321550" cy="568325"/>
            <a:chOff x="167" y="2880"/>
            <a:chExt cx="4612" cy="358"/>
          </a:xfrm>
        </p:grpSpPr>
        <p:sp>
          <p:nvSpPr>
            <p:cNvPr id="32796" name="Text Box 14"/>
            <p:cNvSpPr txBox="1">
              <a:spLocks noChangeArrowheads="1"/>
            </p:cNvSpPr>
            <p:nvPr/>
          </p:nvSpPr>
          <p:spPr bwMode="auto">
            <a:xfrm>
              <a:off x="167" y="2908"/>
              <a:ext cx="798"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sz="2800">
                  <a:solidFill>
                    <a:srgbClr val="FF0000"/>
                  </a:solidFill>
                </a:rPr>
                <a:t>说明：</a:t>
              </a:r>
            </a:p>
          </p:txBody>
        </p:sp>
        <p:sp>
          <p:nvSpPr>
            <p:cNvPr id="32797" name="Text Box 15"/>
            <p:cNvSpPr txBox="1">
              <a:spLocks noChangeArrowheads="1"/>
            </p:cNvSpPr>
            <p:nvPr/>
          </p:nvSpPr>
          <p:spPr bwMode="auto">
            <a:xfrm>
              <a:off x="960" y="2880"/>
              <a:ext cx="3819"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a:latin typeface="楷体_GB2312" pitchFamily="49" charset="-122"/>
                </a:rPr>
                <a:t>①电子轨道半径是不连续的，即是</a:t>
              </a:r>
              <a:r>
                <a:rPr lang="zh-CN" altLang="en-US">
                  <a:solidFill>
                    <a:srgbClr val="FF0000"/>
                  </a:solidFill>
                  <a:latin typeface="楷体_GB2312" pitchFamily="49" charset="-122"/>
                </a:rPr>
                <a:t>量子化</a:t>
              </a:r>
              <a:r>
                <a:rPr lang="zh-CN" altLang="en-US">
                  <a:latin typeface="楷体_GB2312" pitchFamily="49" charset="-122"/>
                </a:rPr>
                <a:t>的</a:t>
              </a:r>
            </a:p>
          </p:txBody>
        </p:sp>
      </p:grpSp>
      <p:grpSp>
        <p:nvGrpSpPr>
          <p:cNvPr id="202768" name="Group 16"/>
          <p:cNvGrpSpPr>
            <a:grpSpLocks/>
          </p:cNvGrpSpPr>
          <p:nvPr/>
        </p:nvGrpSpPr>
        <p:grpSpPr bwMode="auto">
          <a:xfrm>
            <a:off x="2965450" y="5045075"/>
            <a:ext cx="6651625" cy="1541463"/>
            <a:chOff x="1162" y="3216"/>
            <a:chExt cx="3495" cy="971"/>
          </a:xfrm>
        </p:grpSpPr>
        <p:grpSp>
          <p:nvGrpSpPr>
            <p:cNvPr id="32790" name="Group 17"/>
            <p:cNvGrpSpPr>
              <a:grpSpLocks/>
            </p:cNvGrpSpPr>
            <p:nvPr/>
          </p:nvGrpSpPr>
          <p:grpSpPr bwMode="auto">
            <a:xfrm>
              <a:off x="1162" y="3216"/>
              <a:ext cx="3183" cy="291"/>
              <a:chOff x="1137" y="3264"/>
              <a:chExt cx="3183" cy="291"/>
            </a:xfrm>
          </p:grpSpPr>
          <p:sp>
            <p:nvSpPr>
              <p:cNvPr id="32794" name="Text Box 18"/>
              <p:cNvSpPr txBox="1">
                <a:spLocks noChangeArrowheads="1"/>
              </p:cNvSpPr>
              <p:nvPr/>
            </p:nvSpPr>
            <p:spPr bwMode="auto">
              <a:xfrm>
                <a:off x="1137" y="3264"/>
                <a:ext cx="164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a:latin typeface="宋体" panose="02010600030101010101" pitchFamily="2" charset="-122"/>
                    <a:ea typeface="宋体" panose="02010600030101010101" pitchFamily="2" charset="-122"/>
                  </a:rPr>
                  <a:t>②</a:t>
                </a:r>
                <a:r>
                  <a:rPr lang="zh-CN" altLang="en-US">
                    <a:latin typeface="楷体_GB2312" pitchFamily="49" charset="-122"/>
                  </a:rPr>
                  <a:t>对氢原子，</a:t>
                </a:r>
                <a:r>
                  <a:rPr lang="en-US" altLang="zh-CN">
                    <a:latin typeface="楷体_GB2312" pitchFamily="49" charset="-122"/>
                  </a:rPr>
                  <a:t>Z=1</a:t>
                </a:r>
                <a:r>
                  <a:rPr lang="zh-CN" altLang="en-US">
                    <a:latin typeface="楷体_GB2312" pitchFamily="49" charset="-122"/>
                  </a:rPr>
                  <a:t>，则</a:t>
                </a:r>
              </a:p>
            </p:txBody>
          </p:sp>
          <p:sp>
            <p:nvSpPr>
              <p:cNvPr id="32795" name="Text Box 19"/>
              <p:cNvSpPr txBox="1">
                <a:spLocks noChangeArrowheads="1"/>
              </p:cNvSpPr>
              <p:nvPr/>
            </p:nvSpPr>
            <p:spPr bwMode="auto">
              <a:xfrm>
                <a:off x="2832" y="3264"/>
                <a:ext cx="14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代入数值，得</a:t>
                </a:r>
              </a:p>
            </p:txBody>
          </p:sp>
        </p:grpSp>
        <p:graphicFrame>
          <p:nvGraphicFramePr>
            <p:cNvPr id="32791" name="Object 20"/>
            <p:cNvGraphicFramePr>
              <a:graphicFrameLocks noChangeAspect="1"/>
            </p:cNvGraphicFramePr>
            <p:nvPr/>
          </p:nvGraphicFramePr>
          <p:xfrm>
            <a:off x="1392" y="3456"/>
            <a:ext cx="2256" cy="422"/>
          </p:xfrm>
          <a:graphic>
            <a:graphicData uri="http://schemas.openxmlformats.org/presentationml/2006/ole">
              <mc:AlternateContent xmlns:mc="http://schemas.openxmlformats.org/markup-compatibility/2006">
                <mc:Choice xmlns:v="urn:schemas-microsoft-com:vml" Requires="v">
                  <p:oleObj spid="_x0000_s32831" name="Equation" r:id="rId9" imgW="1624895" imgH="304668" progId="Equation.3">
                    <p:embed/>
                  </p:oleObj>
                </mc:Choice>
                <mc:Fallback>
                  <p:oleObj name="Equation" r:id="rId9" imgW="1624895" imgH="304668"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2" y="3456"/>
                          <a:ext cx="225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92" name="Text Box 21"/>
            <p:cNvSpPr txBox="1">
              <a:spLocks noChangeArrowheads="1"/>
            </p:cNvSpPr>
            <p:nvPr/>
          </p:nvSpPr>
          <p:spPr bwMode="auto">
            <a:xfrm>
              <a:off x="3910" y="3552"/>
              <a:ext cx="747"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a:solidFill>
                    <a:srgbClr val="FF0000"/>
                  </a:solidFill>
                </a:rPr>
                <a:t>玻尔半径</a:t>
              </a:r>
            </a:p>
          </p:txBody>
        </p:sp>
        <p:graphicFrame>
          <p:nvGraphicFramePr>
            <p:cNvPr id="32793" name="Object 22"/>
            <p:cNvGraphicFramePr>
              <a:graphicFrameLocks noChangeAspect="1"/>
            </p:cNvGraphicFramePr>
            <p:nvPr/>
          </p:nvGraphicFramePr>
          <p:xfrm>
            <a:off x="1440" y="3888"/>
            <a:ext cx="752" cy="299"/>
          </p:xfrm>
          <a:graphic>
            <a:graphicData uri="http://schemas.openxmlformats.org/presentationml/2006/ole">
              <mc:AlternateContent xmlns:mc="http://schemas.openxmlformats.org/markup-compatibility/2006">
                <mc:Choice xmlns:v="urn:schemas-microsoft-com:vml" Requires="v">
                  <p:oleObj spid="_x0000_s32832" name="Equation" r:id="rId11" imgW="1054100" imgH="419100" progId="Equation.3">
                    <p:embed/>
                  </p:oleObj>
                </mc:Choice>
                <mc:Fallback>
                  <p:oleObj name="Equation" r:id="rId11" imgW="1054100" imgH="419100"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0" y="3888"/>
                          <a:ext cx="752"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02775" name="Group 23"/>
          <p:cNvGrpSpPr>
            <a:grpSpLocks/>
          </p:cNvGrpSpPr>
          <p:nvPr/>
        </p:nvGrpSpPr>
        <p:grpSpPr bwMode="auto">
          <a:xfrm>
            <a:off x="192088" y="115888"/>
            <a:ext cx="9866312" cy="3552825"/>
            <a:chOff x="-839" y="-174"/>
            <a:chExt cx="6215" cy="2238"/>
          </a:xfrm>
        </p:grpSpPr>
        <p:grpSp>
          <p:nvGrpSpPr>
            <p:cNvPr id="32776" name="Group 24"/>
            <p:cNvGrpSpPr>
              <a:grpSpLocks/>
            </p:cNvGrpSpPr>
            <p:nvPr/>
          </p:nvGrpSpPr>
          <p:grpSpPr bwMode="auto">
            <a:xfrm>
              <a:off x="3888" y="816"/>
              <a:ext cx="1488" cy="1248"/>
              <a:chOff x="3696" y="528"/>
              <a:chExt cx="1488" cy="1248"/>
            </a:xfrm>
          </p:grpSpPr>
          <p:sp>
            <p:nvSpPr>
              <p:cNvPr id="32778" name="Oval 25"/>
              <p:cNvSpPr>
                <a:spLocks noChangeArrowheads="1"/>
              </p:cNvSpPr>
              <p:nvPr/>
            </p:nvSpPr>
            <p:spPr bwMode="auto">
              <a:xfrm>
                <a:off x="3696" y="528"/>
                <a:ext cx="1248" cy="12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2779" name="Oval 26" descr="花岗岩"/>
              <p:cNvSpPr>
                <a:spLocks noChangeArrowheads="1"/>
              </p:cNvSpPr>
              <p:nvPr/>
            </p:nvSpPr>
            <p:spPr bwMode="auto">
              <a:xfrm>
                <a:off x="4128" y="960"/>
                <a:ext cx="384" cy="384"/>
              </a:xfrm>
              <a:prstGeom prst="ellipse">
                <a:avLst/>
              </a:prstGeom>
              <a:blipFill dpi="0" rotWithShape="0">
                <a:blip r:embed="rId1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2780" name="Oval 27"/>
              <p:cNvSpPr>
                <a:spLocks noChangeArrowheads="1"/>
              </p:cNvSpPr>
              <p:nvPr/>
            </p:nvSpPr>
            <p:spPr bwMode="auto">
              <a:xfrm>
                <a:off x="4848" y="1104"/>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2781" name="Line 28"/>
              <p:cNvSpPr>
                <a:spLocks noChangeShapeType="1"/>
              </p:cNvSpPr>
              <p:nvPr/>
            </p:nvSpPr>
            <p:spPr bwMode="auto">
              <a:xfrm flipV="1">
                <a:off x="4320" y="528"/>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2" name="Line 29"/>
              <p:cNvSpPr>
                <a:spLocks noChangeShapeType="1"/>
              </p:cNvSpPr>
              <p:nvPr/>
            </p:nvSpPr>
            <p:spPr bwMode="auto">
              <a:xfrm flipV="1">
                <a:off x="4992" y="768"/>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3" name="Line 30"/>
              <p:cNvSpPr>
                <a:spLocks noChangeShapeType="1"/>
              </p:cNvSpPr>
              <p:nvPr/>
            </p:nvSpPr>
            <p:spPr bwMode="auto">
              <a:xfrm flipH="1">
                <a:off x="4656" y="1200"/>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2784" name="Object 31"/>
              <p:cNvGraphicFramePr>
                <a:graphicFrameLocks noChangeAspect="1"/>
              </p:cNvGraphicFramePr>
              <p:nvPr/>
            </p:nvGraphicFramePr>
            <p:xfrm>
              <a:off x="4176" y="1392"/>
              <a:ext cx="340" cy="153"/>
            </p:xfrm>
            <a:graphic>
              <a:graphicData uri="http://schemas.openxmlformats.org/presentationml/2006/ole">
                <mc:AlternateContent xmlns:mc="http://schemas.openxmlformats.org/markup-compatibility/2006">
                  <mc:Choice xmlns:v="urn:schemas-microsoft-com:vml" Requires="v">
                    <p:oleObj spid="_x0000_s32833" name="Equation" r:id="rId14" imgW="622030" imgH="279279" progId="Equation.3">
                      <p:embed/>
                    </p:oleObj>
                  </mc:Choice>
                  <mc:Fallback>
                    <p:oleObj name="Equation" r:id="rId14" imgW="622030" imgH="279279" progId="Equation.3">
                      <p:embed/>
                      <p:pic>
                        <p:nvPicPr>
                          <p:cNvPr id="0" name="Object 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76" y="1392"/>
                            <a:ext cx="340"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5" name="Object 32"/>
              <p:cNvGraphicFramePr>
                <a:graphicFrameLocks noChangeAspect="1"/>
              </p:cNvGraphicFramePr>
              <p:nvPr/>
            </p:nvGraphicFramePr>
            <p:xfrm>
              <a:off x="4622" y="1248"/>
              <a:ext cx="215" cy="153"/>
            </p:xfrm>
            <a:graphic>
              <a:graphicData uri="http://schemas.openxmlformats.org/presentationml/2006/ole">
                <mc:AlternateContent xmlns:mc="http://schemas.openxmlformats.org/markup-compatibility/2006">
                  <mc:Choice xmlns:v="urn:schemas-microsoft-com:vml" Requires="v">
                    <p:oleObj spid="_x0000_s32834" name="Equation" r:id="rId16" imgW="393529" imgH="279279" progId="Equation.3">
                      <p:embed/>
                    </p:oleObj>
                  </mc:Choice>
                  <mc:Fallback>
                    <p:oleObj name="Equation" r:id="rId16" imgW="393529" imgH="279279" progId="Equation.3">
                      <p:embed/>
                      <p:pic>
                        <p:nvPicPr>
                          <p:cNvPr id="0" name="Object 3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22" y="1248"/>
                            <a:ext cx="215"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6" name="Object 33"/>
              <p:cNvGraphicFramePr>
                <a:graphicFrameLocks noChangeAspect="1"/>
              </p:cNvGraphicFramePr>
              <p:nvPr/>
            </p:nvGraphicFramePr>
            <p:xfrm>
              <a:off x="5024" y="1056"/>
              <a:ext cx="160" cy="118"/>
            </p:xfrm>
            <a:graphic>
              <a:graphicData uri="http://schemas.openxmlformats.org/presentationml/2006/ole">
                <mc:AlternateContent xmlns:mc="http://schemas.openxmlformats.org/markup-compatibility/2006">
                  <mc:Choice xmlns:v="urn:schemas-microsoft-com:vml" Requires="v">
                    <p:oleObj spid="_x0000_s32835" name="Equation" r:id="rId18" imgW="291847" imgH="215713" progId="Equation.3">
                      <p:embed/>
                    </p:oleObj>
                  </mc:Choice>
                  <mc:Fallback>
                    <p:oleObj name="Equation" r:id="rId18" imgW="291847" imgH="215713" progId="Equation.3">
                      <p:embed/>
                      <p:pic>
                        <p:nvPicPr>
                          <p:cNvPr id="0" name="Object 3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24" y="1056"/>
                            <a:ext cx="160" cy="1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7" name="Object 34"/>
              <p:cNvGraphicFramePr>
                <a:graphicFrameLocks noChangeAspect="1"/>
              </p:cNvGraphicFramePr>
              <p:nvPr/>
            </p:nvGraphicFramePr>
            <p:xfrm>
              <a:off x="5039" y="1152"/>
              <a:ext cx="97" cy="118"/>
            </p:xfrm>
            <a:graphic>
              <a:graphicData uri="http://schemas.openxmlformats.org/presentationml/2006/ole">
                <mc:AlternateContent xmlns:mc="http://schemas.openxmlformats.org/markup-compatibility/2006">
                  <mc:Choice xmlns:v="urn:schemas-microsoft-com:vml" Requires="v">
                    <p:oleObj spid="_x0000_s32836" name="Equation" r:id="rId20" imgW="177569" imgH="215619" progId="Equation.3">
                      <p:embed/>
                    </p:oleObj>
                  </mc:Choice>
                  <mc:Fallback>
                    <p:oleObj name="Equation" r:id="rId20" imgW="177569" imgH="215619" progId="Equation.3">
                      <p:embed/>
                      <p:pic>
                        <p:nvPicPr>
                          <p:cNvPr id="0" name="Object 3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039" y="1152"/>
                            <a:ext cx="97" cy="1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8" name="Object 35"/>
              <p:cNvGraphicFramePr>
                <a:graphicFrameLocks noChangeAspect="1"/>
              </p:cNvGraphicFramePr>
              <p:nvPr/>
            </p:nvGraphicFramePr>
            <p:xfrm>
              <a:off x="5068" y="720"/>
              <a:ext cx="104" cy="118"/>
            </p:xfrm>
            <a:graphic>
              <a:graphicData uri="http://schemas.openxmlformats.org/presentationml/2006/ole">
                <mc:AlternateContent xmlns:mc="http://schemas.openxmlformats.org/markup-compatibility/2006">
                  <mc:Choice xmlns:v="urn:schemas-microsoft-com:vml" Requires="v">
                    <p:oleObj spid="_x0000_s32837" name="Equation" r:id="rId22" imgW="190335" imgH="215713" progId="Equation.3">
                      <p:embed/>
                    </p:oleObj>
                  </mc:Choice>
                  <mc:Fallback>
                    <p:oleObj name="Equation" r:id="rId22" imgW="190335" imgH="215713" progId="Equation.3">
                      <p:embed/>
                      <p:pic>
                        <p:nvPicPr>
                          <p:cNvPr id="0" name="Object 3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068" y="720"/>
                            <a:ext cx="104" cy="1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9" name="Object 36"/>
              <p:cNvGraphicFramePr>
                <a:graphicFrameLocks noChangeAspect="1"/>
              </p:cNvGraphicFramePr>
              <p:nvPr/>
            </p:nvGraphicFramePr>
            <p:xfrm>
              <a:off x="4371" y="771"/>
              <a:ext cx="97" cy="111"/>
            </p:xfrm>
            <a:graphic>
              <a:graphicData uri="http://schemas.openxmlformats.org/presentationml/2006/ole">
                <mc:AlternateContent xmlns:mc="http://schemas.openxmlformats.org/markup-compatibility/2006">
                  <mc:Choice xmlns:v="urn:schemas-microsoft-com:vml" Requires="v">
                    <p:oleObj spid="_x0000_s32838" name="Equation" r:id="rId24" imgW="177569" imgH="202936" progId="Equation.3">
                      <p:embed/>
                    </p:oleObj>
                  </mc:Choice>
                  <mc:Fallback>
                    <p:oleObj name="Equation" r:id="rId24" imgW="177569" imgH="202936" progId="Equation.3">
                      <p:embed/>
                      <p:pic>
                        <p:nvPicPr>
                          <p:cNvPr id="0" name="Object 3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371" y="771"/>
                            <a:ext cx="97" cy="1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2777" name="Text Box 37"/>
            <p:cNvSpPr txBox="1">
              <a:spLocks noChangeArrowheads="1"/>
            </p:cNvSpPr>
            <p:nvPr/>
          </p:nvSpPr>
          <p:spPr bwMode="auto">
            <a:xfrm>
              <a:off x="-839" y="-174"/>
              <a:ext cx="187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CC00CC"/>
                  </a:solidFill>
                </a:rPr>
                <a:t>四、轨道半径量子化</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2775"/>
                                        </p:tgtEl>
                                        <p:attrNameLst>
                                          <p:attrName>style.visibility</p:attrName>
                                        </p:attrNameLst>
                                      </p:cBhvr>
                                      <p:to>
                                        <p:strVal val="visible"/>
                                      </p:to>
                                    </p:set>
                                    <p:animEffect transition="in" filter="dissolve">
                                      <p:cBhvr>
                                        <p:cTn id="7" dur="500"/>
                                        <p:tgtEl>
                                          <p:spTgt spid="2027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2754"/>
                                        </p:tgtEl>
                                        <p:attrNameLst>
                                          <p:attrName>style.visibility</p:attrName>
                                        </p:attrNameLst>
                                      </p:cBhvr>
                                      <p:to>
                                        <p:strVal val="visible"/>
                                      </p:to>
                                    </p:set>
                                    <p:animEffect transition="in" filter="dissolve">
                                      <p:cBhvr>
                                        <p:cTn id="12" dur="500"/>
                                        <p:tgtEl>
                                          <p:spTgt spid="2027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02757"/>
                                        </p:tgtEl>
                                        <p:attrNameLst>
                                          <p:attrName>style.visibility</p:attrName>
                                        </p:attrNameLst>
                                      </p:cBhvr>
                                      <p:to>
                                        <p:strVal val="visible"/>
                                      </p:to>
                                    </p:set>
                                    <p:animEffect transition="in" filter="dissolve">
                                      <p:cBhvr>
                                        <p:cTn id="17" dur="500"/>
                                        <p:tgtEl>
                                          <p:spTgt spid="2027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02760"/>
                                        </p:tgtEl>
                                        <p:attrNameLst>
                                          <p:attrName>style.visibility</p:attrName>
                                        </p:attrNameLst>
                                      </p:cBhvr>
                                      <p:to>
                                        <p:strVal val="visible"/>
                                      </p:to>
                                    </p:set>
                                    <p:animEffect transition="in" filter="dissolve">
                                      <p:cBhvr>
                                        <p:cTn id="22" dur="500"/>
                                        <p:tgtEl>
                                          <p:spTgt spid="2027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02765"/>
                                        </p:tgtEl>
                                        <p:attrNameLst>
                                          <p:attrName>style.visibility</p:attrName>
                                        </p:attrNameLst>
                                      </p:cBhvr>
                                      <p:to>
                                        <p:strVal val="visible"/>
                                      </p:to>
                                    </p:set>
                                    <p:animEffect transition="in" filter="dissolve">
                                      <p:cBhvr>
                                        <p:cTn id="27" dur="500"/>
                                        <p:tgtEl>
                                          <p:spTgt spid="20276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02768"/>
                                        </p:tgtEl>
                                        <p:attrNameLst>
                                          <p:attrName>style.visibility</p:attrName>
                                        </p:attrNameLst>
                                      </p:cBhvr>
                                      <p:to>
                                        <p:strVal val="visible"/>
                                      </p:to>
                                    </p:set>
                                    <p:animEffect transition="in" filter="dissolve">
                                      <p:cBhvr>
                                        <p:cTn id="32" dur="500"/>
                                        <p:tgtEl>
                                          <p:spTgt spid="202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263525" y="14288"/>
            <a:ext cx="306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FF"/>
                </a:solidFill>
              </a:rPr>
              <a:t>五、能量量子化</a:t>
            </a:r>
          </a:p>
        </p:txBody>
      </p:sp>
      <p:grpSp>
        <p:nvGrpSpPr>
          <p:cNvPr id="203779" name="Group 3"/>
          <p:cNvGrpSpPr>
            <a:grpSpLocks/>
          </p:cNvGrpSpPr>
          <p:nvPr/>
        </p:nvGrpSpPr>
        <p:grpSpPr bwMode="auto">
          <a:xfrm>
            <a:off x="1631950" y="908050"/>
            <a:ext cx="5486400" cy="838200"/>
            <a:chOff x="384" y="480"/>
            <a:chExt cx="3456" cy="528"/>
          </a:xfrm>
        </p:grpSpPr>
        <p:sp>
          <p:nvSpPr>
            <p:cNvPr id="33833" name="Text Box 4"/>
            <p:cNvSpPr txBox="1">
              <a:spLocks noChangeArrowheads="1"/>
            </p:cNvSpPr>
            <p:nvPr/>
          </p:nvSpPr>
          <p:spPr bwMode="auto">
            <a:xfrm>
              <a:off x="384" y="624"/>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由</a:t>
              </a:r>
              <a:r>
                <a:rPr lang="zh-CN" altLang="en-US">
                  <a:latin typeface="宋体" panose="02010600030101010101" pitchFamily="2" charset="-122"/>
                  <a:ea typeface="宋体" panose="02010600030101010101" pitchFamily="2" charset="-122"/>
                </a:rPr>
                <a:t> </a:t>
              </a:r>
            </a:p>
          </p:txBody>
        </p:sp>
        <p:graphicFrame>
          <p:nvGraphicFramePr>
            <p:cNvPr id="33834" name="Object 5"/>
            <p:cNvGraphicFramePr>
              <a:graphicFrameLocks noChangeAspect="1"/>
            </p:cNvGraphicFramePr>
            <p:nvPr/>
          </p:nvGraphicFramePr>
          <p:xfrm>
            <a:off x="720" y="480"/>
            <a:ext cx="1152" cy="528"/>
          </p:xfrm>
          <a:graphic>
            <a:graphicData uri="http://schemas.openxmlformats.org/presentationml/2006/ole">
              <mc:AlternateContent xmlns:mc="http://schemas.openxmlformats.org/markup-compatibility/2006">
                <mc:Choice xmlns:v="urn:schemas-microsoft-com:vml" Requires="v">
                  <p:oleObj spid="_x0000_s33868" name="Equation" r:id="rId3" imgW="1828800" imgH="838200" progId="Equation.3">
                    <p:embed/>
                  </p:oleObj>
                </mc:Choice>
                <mc:Fallback>
                  <p:oleObj name="Equation" r:id="rId3" imgW="1828800" imgH="838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480"/>
                          <a:ext cx="1152"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35" name="Text Box 6"/>
            <p:cNvSpPr txBox="1">
              <a:spLocks noChangeArrowheads="1"/>
            </p:cNvSpPr>
            <p:nvPr/>
          </p:nvSpPr>
          <p:spPr bwMode="auto">
            <a:xfrm>
              <a:off x="1968" y="624"/>
              <a:ext cx="18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a:latin typeface="楷体_GB2312" pitchFamily="49" charset="-122"/>
                </a:rPr>
                <a:t>可得电子的动能为</a:t>
              </a:r>
            </a:p>
          </p:txBody>
        </p:sp>
      </p:grpSp>
      <p:graphicFrame>
        <p:nvGraphicFramePr>
          <p:cNvPr id="203783" name="Object 7"/>
          <p:cNvGraphicFramePr>
            <a:graphicFrameLocks noChangeAspect="1"/>
          </p:cNvGraphicFramePr>
          <p:nvPr/>
        </p:nvGraphicFramePr>
        <p:xfrm>
          <a:off x="7248525" y="981075"/>
          <a:ext cx="2576513" cy="838200"/>
        </p:xfrm>
        <a:graphic>
          <a:graphicData uri="http://schemas.openxmlformats.org/presentationml/2006/ole">
            <mc:AlternateContent xmlns:mc="http://schemas.openxmlformats.org/markup-compatibility/2006">
              <mc:Choice xmlns:v="urn:schemas-microsoft-com:vml" Requires="v">
                <p:oleObj spid="_x0000_s33869" name="Equation" r:id="rId5" imgW="2578100" imgH="838200" progId="Equation.3">
                  <p:embed/>
                </p:oleObj>
              </mc:Choice>
              <mc:Fallback>
                <p:oleObj name="Equation" r:id="rId5" imgW="2578100" imgH="838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48525" y="981075"/>
                        <a:ext cx="25765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3784" name="Group 8"/>
          <p:cNvGrpSpPr>
            <a:grpSpLocks/>
          </p:cNvGrpSpPr>
          <p:nvPr/>
        </p:nvGrpSpPr>
        <p:grpSpPr bwMode="auto">
          <a:xfrm>
            <a:off x="1558925" y="1989138"/>
            <a:ext cx="6197600" cy="838200"/>
            <a:chOff x="432" y="1440"/>
            <a:chExt cx="3904" cy="528"/>
          </a:xfrm>
        </p:grpSpPr>
        <p:sp>
          <p:nvSpPr>
            <p:cNvPr id="33831" name="Text Box 9"/>
            <p:cNvSpPr txBox="1">
              <a:spLocks noChangeArrowheads="1"/>
            </p:cNvSpPr>
            <p:nvPr/>
          </p:nvSpPr>
          <p:spPr bwMode="auto">
            <a:xfrm>
              <a:off x="432" y="1536"/>
              <a:ext cx="28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而核与电子这个系统的电势能为</a:t>
              </a:r>
            </a:p>
          </p:txBody>
        </p:sp>
        <p:graphicFrame>
          <p:nvGraphicFramePr>
            <p:cNvPr id="33832" name="Object 10"/>
            <p:cNvGraphicFramePr>
              <a:graphicFrameLocks noChangeAspect="1"/>
            </p:cNvGraphicFramePr>
            <p:nvPr/>
          </p:nvGraphicFramePr>
          <p:xfrm>
            <a:off x="3264" y="1440"/>
            <a:ext cx="1072" cy="528"/>
          </p:xfrm>
          <a:graphic>
            <a:graphicData uri="http://schemas.openxmlformats.org/presentationml/2006/ole">
              <mc:AlternateContent xmlns:mc="http://schemas.openxmlformats.org/markup-compatibility/2006">
                <mc:Choice xmlns:v="urn:schemas-microsoft-com:vml" Requires="v">
                  <p:oleObj spid="_x0000_s33870" name="Equation" r:id="rId7" imgW="1701800" imgH="838200" progId="Equation.3">
                    <p:embed/>
                  </p:oleObj>
                </mc:Choice>
                <mc:Fallback>
                  <p:oleObj name="Equation" r:id="rId7" imgW="1701800" imgH="8382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4" y="1440"/>
                          <a:ext cx="1072"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03787" name="Group 11"/>
          <p:cNvGrpSpPr>
            <a:grpSpLocks/>
          </p:cNvGrpSpPr>
          <p:nvPr/>
        </p:nvGrpSpPr>
        <p:grpSpPr bwMode="auto">
          <a:xfrm>
            <a:off x="1343025" y="2276475"/>
            <a:ext cx="9488488" cy="3814763"/>
            <a:chOff x="-299" y="1440"/>
            <a:chExt cx="5977" cy="2403"/>
          </a:xfrm>
        </p:grpSpPr>
        <p:graphicFrame>
          <p:nvGraphicFramePr>
            <p:cNvPr id="33804" name="Object 12"/>
            <p:cNvGraphicFramePr>
              <a:graphicFrameLocks noChangeAspect="1"/>
            </p:cNvGraphicFramePr>
            <p:nvPr/>
          </p:nvGraphicFramePr>
          <p:xfrm>
            <a:off x="432" y="1920"/>
            <a:ext cx="3192" cy="528"/>
          </p:xfrm>
          <a:graphic>
            <a:graphicData uri="http://schemas.openxmlformats.org/presentationml/2006/ole">
              <mc:AlternateContent xmlns:mc="http://schemas.openxmlformats.org/markup-compatibility/2006">
                <mc:Choice xmlns:v="urn:schemas-microsoft-com:vml" Requires="v">
                  <p:oleObj spid="_x0000_s33871" name="Equation" r:id="rId9" imgW="5067300" imgH="838200" progId="Equation.3">
                    <p:embed/>
                  </p:oleObj>
                </mc:Choice>
                <mc:Fallback>
                  <p:oleObj name="Equation" r:id="rId9" imgW="5067300" imgH="8382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 y="1920"/>
                          <a:ext cx="3192"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5" name="Text Box 13"/>
            <p:cNvSpPr txBox="1">
              <a:spLocks noChangeArrowheads="1"/>
            </p:cNvSpPr>
            <p:nvPr/>
          </p:nvSpPr>
          <p:spPr bwMode="auto">
            <a:xfrm>
              <a:off x="-299" y="2710"/>
              <a:ext cx="44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可见能量是量子化的，这种量子化的能量叫</a:t>
              </a:r>
              <a:r>
                <a:rPr lang="zh-CN" altLang="en-US">
                  <a:solidFill>
                    <a:srgbClr val="FF0000"/>
                  </a:solidFill>
                </a:rPr>
                <a:t>能级</a:t>
              </a:r>
              <a:r>
                <a:rPr lang="zh-CN" altLang="en-US"/>
                <a:t>。</a:t>
              </a:r>
            </a:p>
          </p:txBody>
        </p:sp>
        <p:grpSp>
          <p:nvGrpSpPr>
            <p:cNvPr id="33806" name="Group 14"/>
            <p:cNvGrpSpPr>
              <a:grpSpLocks/>
            </p:cNvGrpSpPr>
            <p:nvPr/>
          </p:nvGrpSpPr>
          <p:grpSpPr bwMode="auto">
            <a:xfrm>
              <a:off x="4320" y="1440"/>
              <a:ext cx="1358" cy="2403"/>
              <a:chOff x="4416" y="1680"/>
              <a:chExt cx="1358" cy="2403"/>
            </a:xfrm>
          </p:grpSpPr>
          <p:grpSp>
            <p:nvGrpSpPr>
              <p:cNvPr id="33807" name="Group 15"/>
              <p:cNvGrpSpPr>
                <a:grpSpLocks/>
              </p:cNvGrpSpPr>
              <p:nvPr/>
            </p:nvGrpSpPr>
            <p:grpSpPr bwMode="auto">
              <a:xfrm>
                <a:off x="4416" y="1680"/>
                <a:ext cx="1324" cy="2045"/>
                <a:chOff x="4416" y="1680"/>
                <a:chExt cx="1324" cy="2045"/>
              </a:xfrm>
            </p:grpSpPr>
            <p:sp>
              <p:nvSpPr>
                <p:cNvPr id="33809" name="Line 16"/>
                <p:cNvSpPr>
                  <a:spLocks noChangeShapeType="1"/>
                </p:cNvSpPr>
                <p:nvPr/>
              </p:nvSpPr>
              <p:spPr bwMode="auto">
                <a:xfrm>
                  <a:off x="4903" y="3648"/>
                  <a:ext cx="47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0" name="Line 17"/>
                <p:cNvSpPr>
                  <a:spLocks noChangeShapeType="1"/>
                </p:cNvSpPr>
                <p:nvPr/>
              </p:nvSpPr>
              <p:spPr bwMode="auto">
                <a:xfrm>
                  <a:off x="4874" y="2746"/>
                  <a:ext cx="4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1" name="Line 18"/>
                <p:cNvSpPr>
                  <a:spLocks noChangeShapeType="1"/>
                </p:cNvSpPr>
                <p:nvPr/>
              </p:nvSpPr>
              <p:spPr bwMode="auto">
                <a:xfrm>
                  <a:off x="4874" y="2308"/>
                  <a:ext cx="4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2" name="Line 19"/>
                <p:cNvSpPr>
                  <a:spLocks noChangeShapeType="1"/>
                </p:cNvSpPr>
                <p:nvPr/>
              </p:nvSpPr>
              <p:spPr bwMode="auto">
                <a:xfrm>
                  <a:off x="4874" y="2116"/>
                  <a:ext cx="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3" name="Line 20"/>
                <p:cNvSpPr>
                  <a:spLocks noChangeShapeType="1"/>
                </p:cNvSpPr>
                <p:nvPr/>
              </p:nvSpPr>
              <p:spPr bwMode="auto">
                <a:xfrm>
                  <a:off x="4874" y="1980"/>
                  <a:ext cx="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4" name="Line 21"/>
                <p:cNvSpPr>
                  <a:spLocks noChangeShapeType="1"/>
                </p:cNvSpPr>
                <p:nvPr/>
              </p:nvSpPr>
              <p:spPr bwMode="auto">
                <a:xfrm>
                  <a:off x="4874" y="1952"/>
                  <a:ext cx="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5" name="Line 22"/>
                <p:cNvSpPr>
                  <a:spLocks noChangeShapeType="1"/>
                </p:cNvSpPr>
                <p:nvPr/>
              </p:nvSpPr>
              <p:spPr bwMode="auto">
                <a:xfrm>
                  <a:off x="4874" y="1925"/>
                  <a:ext cx="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6" name="Line 23"/>
                <p:cNvSpPr>
                  <a:spLocks noChangeShapeType="1"/>
                </p:cNvSpPr>
                <p:nvPr/>
              </p:nvSpPr>
              <p:spPr bwMode="auto">
                <a:xfrm>
                  <a:off x="4874" y="1898"/>
                  <a:ext cx="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7" name="Line 24"/>
                <p:cNvSpPr>
                  <a:spLocks noChangeShapeType="1"/>
                </p:cNvSpPr>
                <p:nvPr/>
              </p:nvSpPr>
              <p:spPr bwMode="auto">
                <a:xfrm>
                  <a:off x="4874" y="1870"/>
                  <a:ext cx="4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8" name="Line 25"/>
                <p:cNvSpPr>
                  <a:spLocks noChangeShapeType="1"/>
                </p:cNvSpPr>
                <p:nvPr/>
              </p:nvSpPr>
              <p:spPr bwMode="auto">
                <a:xfrm flipV="1">
                  <a:off x="4560" y="1918"/>
                  <a:ext cx="0" cy="17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3819" name="Object 26"/>
                <p:cNvGraphicFramePr>
                  <a:graphicFrameLocks noChangeAspect="1"/>
                </p:cNvGraphicFramePr>
                <p:nvPr/>
              </p:nvGraphicFramePr>
              <p:xfrm>
                <a:off x="4560" y="3571"/>
                <a:ext cx="288" cy="125"/>
              </p:xfrm>
              <a:graphic>
                <a:graphicData uri="http://schemas.openxmlformats.org/presentationml/2006/ole">
                  <mc:AlternateContent xmlns:mc="http://schemas.openxmlformats.org/markup-compatibility/2006">
                    <mc:Choice xmlns:v="urn:schemas-microsoft-com:vml" Requires="v">
                      <p:oleObj spid="_x0000_s33872" name="Equation" r:id="rId11" imgW="647700" imgH="279400" progId="Equation.3">
                        <p:embed/>
                      </p:oleObj>
                    </mc:Choice>
                    <mc:Fallback>
                      <p:oleObj name="Equation" r:id="rId11" imgW="647700" imgH="279400" progId="Equation.3">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60" y="3571"/>
                              <a:ext cx="288"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0" name="Object 27"/>
                <p:cNvGraphicFramePr>
                  <a:graphicFrameLocks noChangeAspect="1"/>
                </p:cNvGraphicFramePr>
                <p:nvPr/>
              </p:nvGraphicFramePr>
              <p:xfrm>
                <a:off x="4555" y="2688"/>
                <a:ext cx="299" cy="125"/>
              </p:xfrm>
              <a:graphic>
                <a:graphicData uri="http://schemas.openxmlformats.org/presentationml/2006/ole">
                  <mc:AlternateContent xmlns:mc="http://schemas.openxmlformats.org/markup-compatibility/2006">
                    <mc:Choice xmlns:v="urn:schemas-microsoft-com:vml" Requires="v">
                      <p:oleObj spid="_x0000_s33873" name="Equation" r:id="rId13" imgW="672808" imgH="279279" progId="Equation.3">
                        <p:embed/>
                      </p:oleObj>
                    </mc:Choice>
                    <mc:Fallback>
                      <p:oleObj name="Equation" r:id="rId13" imgW="672808" imgH="279279" progId="Equation.3">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55" y="2688"/>
                              <a:ext cx="299"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1" name="Object 28"/>
                <p:cNvGraphicFramePr>
                  <a:graphicFrameLocks noChangeAspect="1"/>
                </p:cNvGraphicFramePr>
                <p:nvPr/>
              </p:nvGraphicFramePr>
              <p:xfrm>
                <a:off x="4560" y="2256"/>
                <a:ext cx="299" cy="125"/>
              </p:xfrm>
              <a:graphic>
                <a:graphicData uri="http://schemas.openxmlformats.org/presentationml/2006/ole">
                  <mc:AlternateContent xmlns:mc="http://schemas.openxmlformats.org/markup-compatibility/2006">
                    <mc:Choice xmlns:v="urn:schemas-microsoft-com:vml" Requires="v">
                      <p:oleObj spid="_x0000_s33874" name="Equation" r:id="rId15" imgW="672808" imgH="279279" progId="Equation.3">
                        <p:embed/>
                      </p:oleObj>
                    </mc:Choice>
                    <mc:Fallback>
                      <p:oleObj name="Equation" r:id="rId15" imgW="672808" imgH="279279"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60" y="2256"/>
                              <a:ext cx="299"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2" name="Object 29"/>
                <p:cNvGraphicFramePr>
                  <a:graphicFrameLocks noChangeAspect="1"/>
                </p:cNvGraphicFramePr>
                <p:nvPr/>
              </p:nvGraphicFramePr>
              <p:xfrm>
                <a:off x="4560" y="2112"/>
                <a:ext cx="299" cy="125"/>
              </p:xfrm>
              <a:graphic>
                <a:graphicData uri="http://schemas.openxmlformats.org/presentationml/2006/ole">
                  <mc:AlternateContent xmlns:mc="http://schemas.openxmlformats.org/markup-compatibility/2006">
                    <mc:Choice xmlns:v="urn:schemas-microsoft-com:vml" Requires="v">
                      <p:oleObj spid="_x0000_s33875" name="Equation" r:id="rId17" imgW="672808" imgH="279279" progId="Equation.3">
                        <p:embed/>
                      </p:oleObj>
                    </mc:Choice>
                    <mc:Fallback>
                      <p:oleObj name="Equation" r:id="rId17" imgW="672808" imgH="279279" progId="Equation.3">
                        <p:embed/>
                        <p:pic>
                          <p:nvPicPr>
                            <p:cNvPr id="0" name="Object 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60" y="2112"/>
                              <a:ext cx="299"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3" name="Object 30"/>
                <p:cNvGraphicFramePr>
                  <a:graphicFrameLocks noChangeAspect="1"/>
                </p:cNvGraphicFramePr>
                <p:nvPr/>
              </p:nvGraphicFramePr>
              <p:xfrm>
                <a:off x="4416" y="1838"/>
                <a:ext cx="333" cy="97"/>
              </p:xfrm>
              <a:graphic>
                <a:graphicData uri="http://schemas.openxmlformats.org/presentationml/2006/ole">
                  <mc:AlternateContent xmlns:mc="http://schemas.openxmlformats.org/markup-compatibility/2006">
                    <mc:Choice xmlns:v="urn:schemas-microsoft-com:vml" Requires="v">
                      <p:oleObj spid="_x0000_s33876" name="Equation" r:id="rId19" imgW="748975" imgH="215806" progId="Equation.3">
                        <p:embed/>
                      </p:oleObj>
                    </mc:Choice>
                    <mc:Fallback>
                      <p:oleObj name="Equation" r:id="rId19" imgW="748975" imgH="215806" progId="Equation.3">
                        <p:embed/>
                        <p:pic>
                          <p:nvPicPr>
                            <p:cNvPr id="0" name="Object 3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16" y="1838"/>
                              <a:ext cx="333" cy="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24" name="Text Box 31"/>
                <p:cNvSpPr txBox="1">
                  <a:spLocks noChangeArrowheads="1"/>
                </p:cNvSpPr>
                <p:nvPr/>
              </p:nvSpPr>
              <p:spPr bwMode="auto">
                <a:xfrm>
                  <a:off x="4559" y="1920"/>
                  <a:ext cx="271"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1600">
                      <a:ea typeface="宋体" panose="02010600030101010101" pitchFamily="2" charset="-122"/>
                    </a:rPr>
                    <a:t>…</a:t>
                  </a:r>
                </a:p>
              </p:txBody>
            </p:sp>
            <p:graphicFrame>
              <p:nvGraphicFramePr>
                <p:cNvPr id="33825" name="Object 32"/>
                <p:cNvGraphicFramePr>
                  <a:graphicFrameLocks noChangeAspect="1"/>
                </p:cNvGraphicFramePr>
                <p:nvPr/>
              </p:nvGraphicFramePr>
              <p:xfrm>
                <a:off x="5396" y="3600"/>
                <a:ext cx="344" cy="125"/>
              </p:xfrm>
              <a:graphic>
                <a:graphicData uri="http://schemas.openxmlformats.org/presentationml/2006/ole">
                  <mc:AlternateContent xmlns:mc="http://schemas.openxmlformats.org/markup-compatibility/2006">
                    <mc:Choice xmlns:v="urn:schemas-microsoft-com:vml" Requires="v">
                      <p:oleObj spid="_x0000_s33877" name="Equation" r:id="rId21" imgW="774364" imgH="279279" progId="Equation.3">
                        <p:embed/>
                      </p:oleObj>
                    </mc:Choice>
                    <mc:Fallback>
                      <p:oleObj name="Equation" r:id="rId21" imgW="774364" imgH="279279" progId="Equation.3">
                        <p:embed/>
                        <p:pic>
                          <p:nvPicPr>
                            <p:cNvPr id="0" name="Object 3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96" y="3600"/>
                              <a:ext cx="344"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6" name="Object 33"/>
                <p:cNvGraphicFramePr>
                  <a:graphicFrameLocks noChangeAspect="1"/>
                </p:cNvGraphicFramePr>
                <p:nvPr/>
              </p:nvGraphicFramePr>
              <p:xfrm>
                <a:off x="5396" y="2688"/>
                <a:ext cx="288" cy="125"/>
              </p:xfrm>
              <a:graphic>
                <a:graphicData uri="http://schemas.openxmlformats.org/presentationml/2006/ole">
                  <mc:AlternateContent xmlns:mc="http://schemas.openxmlformats.org/markup-compatibility/2006">
                    <mc:Choice xmlns:v="urn:schemas-microsoft-com:vml" Requires="v">
                      <p:oleObj spid="_x0000_s33878" name="Equation" r:id="rId23" imgW="647700" imgH="279400" progId="Equation.3">
                        <p:embed/>
                      </p:oleObj>
                    </mc:Choice>
                    <mc:Fallback>
                      <p:oleObj name="Equation" r:id="rId23" imgW="647700" imgH="279400" progId="Equation.3">
                        <p:embed/>
                        <p:pic>
                          <p:nvPicPr>
                            <p:cNvPr id="0" name="Object 3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96" y="2688"/>
                              <a:ext cx="288"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7" name="Object 34"/>
                <p:cNvGraphicFramePr>
                  <a:graphicFrameLocks noChangeAspect="1"/>
                </p:cNvGraphicFramePr>
                <p:nvPr/>
              </p:nvGraphicFramePr>
              <p:xfrm>
                <a:off x="5348" y="2256"/>
                <a:ext cx="345" cy="125"/>
              </p:xfrm>
              <a:graphic>
                <a:graphicData uri="http://schemas.openxmlformats.org/presentationml/2006/ole">
                  <mc:AlternateContent xmlns:mc="http://schemas.openxmlformats.org/markup-compatibility/2006">
                    <mc:Choice xmlns:v="urn:schemas-microsoft-com:vml" Requires="v">
                      <p:oleObj spid="_x0000_s33879" name="Equation" r:id="rId25" imgW="774364" imgH="279279" progId="Equation.3">
                        <p:embed/>
                      </p:oleObj>
                    </mc:Choice>
                    <mc:Fallback>
                      <p:oleObj name="Equation" r:id="rId25" imgW="774364" imgH="279279" progId="Equation.3">
                        <p:embed/>
                        <p:pic>
                          <p:nvPicPr>
                            <p:cNvPr id="0" name="Object 3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348" y="2256"/>
                              <a:ext cx="345"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8" name="Object 35"/>
                <p:cNvGraphicFramePr>
                  <a:graphicFrameLocks noChangeAspect="1"/>
                </p:cNvGraphicFramePr>
                <p:nvPr/>
              </p:nvGraphicFramePr>
              <p:xfrm>
                <a:off x="5328" y="2064"/>
                <a:ext cx="356" cy="125"/>
              </p:xfrm>
              <a:graphic>
                <a:graphicData uri="http://schemas.openxmlformats.org/presentationml/2006/ole">
                  <mc:AlternateContent xmlns:mc="http://schemas.openxmlformats.org/markup-compatibility/2006">
                    <mc:Choice xmlns:v="urn:schemas-microsoft-com:vml" Requires="v">
                      <p:oleObj spid="_x0000_s33880" name="Equation" r:id="rId27" imgW="800100" imgH="279400" progId="Equation.3">
                        <p:embed/>
                      </p:oleObj>
                    </mc:Choice>
                    <mc:Fallback>
                      <p:oleObj name="Equation" r:id="rId27" imgW="800100" imgH="279400" progId="Equation.3">
                        <p:embed/>
                        <p:pic>
                          <p:nvPicPr>
                            <p:cNvPr id="0" name="Object 3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328" y="2064"/>
                              <a:ext cx="356"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29" name="Text Box 36"/>
                <p:cNvSpPr txBox="1">
                  <a:spLocks noChangeArrowheads="1"/>
                </p:cNvSpPr>
                <p:nvPr/>
              </p:nvSpPr>
              <p:spPr bwMode="auto">
                <a:xfrm>
                  <a:off x="5441" y="1872"/>
                  <a:ext cx="271"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1600">
                      <a:ea typeface="宋体" panose="02010600030101010101" pitchFamily="2" charset="-122"/>
                    </a:rPr>
                    <a:t>…</a:t>
                  </a:r>
                </a:p>
              </p:txBody>
            </p:sp>
            <p:graphicFrame>
              <p:nvGraphicFramePr>
                <p:cNvPr id="33830" name="Object 37"/>
                <p:cNvGraphicFramePr>
                  <a:graphicFrameLocks noChangeAspect="1"/>
                </p:cNvGraphicFramePr>
                <p:nvPr/>
              </p:nvGraphicFramePr>
              <p:xfrm>
                <a:off x="5311" y="1680"/>
                <a:ext cx="379" cy="125"/>
              </p:xfrm>
              <a:graphic>
                <a:graphicData uri="http://schemas.openxmlformats.org/presentationml/2006/ole">
                  <mc:AlternateContent xmlns:mc="http://schemas.openxmlformats.org/markup-compatibility/2006">
                    <mc:Choice xmlns:v="urn:schemas-microsoft-com:vml" Requires="v">
                      <p:oleObj spid="_x0000_s33881" name="Equation" r:id="rId29" imgW="850531" imgH="279279" progId="Equation.3">
                        <p:embed/>
                      </p:oleObj>
                    </mc:Choice>
                    <mc:Fallback>
                      <p:oleObj name="Equation" r:id="rId29" imgW="850531" imgH="279279" progId="Equation.3">
                        <p:embed/>
                        <p:pic>
                          <p:nvPicPr>
                            <p:cNvPr id="0" name="Object 3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311" y="1680"/>
                              <a:ext cx="379"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3808" name="Text Box 38"/>
              <p:cNvSpPr txBox="1">
                <a:spLocks noChangeArrowheads="1"/>
              </p:cNvSpPr>
              <p:nvPr/>
            </p:nvSpPr>
            <p:spPr bwMode="auto">
              <a:xfrm>
                <a:off x="4488" y="3792"/>
                <a:ext cx="12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rPr>
                  <a:t>氢原子能级图</a:t>
                </a:r>
              </a:p>
            </p:txBody>
          </p:sp>
        </p:grpSp>
      </p:grpSp>
      <p:grpSp>
        <p:nvGrpSpPr>
          <p:cNvPr id="203815" name="Group 39"/>
          <p:cNvGrpSpPr>
            <a:grpSpLocks/>
          </p:cNvGrpSpPr>
          <p:nvPr/>
        </p:nvGrpSpPr>
        <p:grpSpPr bwMode="auto">
          <a:xfrm>
            <a:off x="1200150" y="5157788"/>
            <a:ext cx="6629400" cy="1562100"/>
            <a:chOff x="192" y="3120"/>
            <a:chExt cx="4176" cy="984"/>
          </a:xfrm>
        </p:grpSpPr>
        <p:sp>
          <p:nvSpPr>
            <p:cNvPr id="33800" name="Text Box 40"/>
            <p:cNvSpPr txBox="1">
              <a:spLocks noChangeArrowheads="1"/>
            </p:cNvSpPr>
            <p:nvPr/>
          </p:nvSpPr>
          <p:spPr bwMode="auto">
            <a:xfrm>
              <a:off x="192" y="3120"/>
              <a:ext cx="41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对于氢原子，</a:t>
              </a:r>
              <a:r>
                <a:rPr lang="zh-CN" altLang="en-US">
                  <a:solidFill>
                    <a:srgbClr val="FF0000"/>
                  </a:solidFill>
                </a:rPr>
                <a:t>基态（能量最低的定态）</a:t>
              </a:r>
              <a:r>
                <a:rPr lang="zh-CN" altLang="en-US"/>
                <a:t>能量为</a:t>
              </a:r>
            </a:p>
          </p:txBody>
        </p:sp>
        <p:graphicFrame>
          <p:nvGraphicFramePr>
            <p:cNvPr id="33801" name="Object 41"/>
            <p:cNvGraphicFramePr>
              <a:graphicFrameLocks noChangeAspect="1"/>
            </p:cNvGraphicFramePr>
            <p:nvPr/>
          </p:nvGraphicFramePr>
          <p:xfrm>
            <a:off x="288" y="3408"/>
            <a:ext cx="1120" cy="232"/>
          </p:xfrm>
          <a:graphic>
            <a:graphicData uri="http://schemas.openxmlformats.org/presentationml/2006/ole">
              <mc:AlternateContent xmlns:mc="http://schemas.openxmlformats.org/markup-compatibility/2006">
                <mc:Choice xmlns:v="urn:schemas-microsoft-com:vml" Requires="v">
                  <p:oleObj spid="_x0000_s33882" name="Equation" r:id="rId31" imgW="1778000" imgH="368300" progId="Equation.3">
                    <p:embed/>
                  </p:oleObj>
                </mc:Choice>
                <mc:Fallback>
                  <p:oleObj name="Equation" r:id="rId31" imgW="1778000" imgH="368300" progId="Equation.3">
                    <p:embed/>
                    <p:pic>
                      <p:nvPicPr>
                        <p:cNvPr id="0" name="Object 4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88" y="3408"/>
                          <a:ext cx="112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2" name="Text Box 42"/>
            <p:cNvSpPr txBox="1">
              <a:spLocks noChangeArrowheads="1"/>
            </p:cNvSpPr>
            <p:nvPr/>
          </p:nvSpPr>
          <p:spPr bwMode="auto">
            <a:xfrm>
              <a:off x="1488" y="3360"/>
              <a:ext cx="187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a:t>
              </a:r>
              <a:r>
                <a:rPr lang="zh-CN" altLang="en-US"/>
                <a:t>激发态可以写为：</a:t>
              </a:r>
            </a:p>
          </p:txBody>
        </p:sp>
        <p:graphicFrame>
          <p:nvGraphicFramePr>
            <p:cNvPr id="33803" name="Object 43"/>
            <p:cNvGraphicFramePr>
              <a:graphicFrameLocks noChangeAspect="1"/>
            </p:cNvGraphicFramePr>
            <p:nvPr/>
          </p:nvGraphicFramePr>
          <p:xfrm>
            <a:off x="1440" y="3648"/>
            <a:ext cx="1584" cy="456"/>
          </p:xfrm>
          <a:graphic>
            <a:graphicData uri="http://schemas.openxmlformats.org/presentationml/2006/ole">
              <mc:AlternateContent xmlns:mc="http://schemas.openxmlformats.org/markup-compatibility/2006">
                <mc:Choice xmlns:v="urn:schemas-microsoft-com:vml" Requires="v">
                  <p:oleObj spid="_x0000_s33883" name="Equation" r:id="rId33" imgW="2484143" imgH="701136" progId="Equation.3">
                    <p:embed/>
                  </p:oleObj>
                </mc:Choice>
                <mc:Fallback>
                  <p:oleObj name="Equation" r:id="rId33" imgW="2484143" imgH="701136" progId="Equation.3">
                    <p:embed/>
                    <p:pic>
                      <p:nvPicPr>
                        <p:cNvPr id="0" name="Object 4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440" y="3648"/>
                          <a:ext cx="1584"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03778"/>
                                        </p:tgtEl>
                                        <p:attrNameLst>
                                          <p:attrName>style.visibility</p:attrName>
                                        </p:attrNameLst>
                                      </p:cBhvr>
                                      <p:to>
                                        <p:strVal val="visible"/>
                                      </p:to>
                                    </p:set>
                                    <p:anim calcmode="lin" valueType="num">
                                      <p:cBhvr>
                                        <p:cTn id="7" dur="500" fill="hold"/>
                                        <p:tgtEl>
                                          <p:spTgt spid="203778"/>
                                        </p:tgtEl>
                                        <p:attrNameLst>
                                          <p:attrName>ppt_w</p:attrName>
                                        </p:attrNameLst>
                                      </p:cBhvr>
                                      <p:tavLst>
                                        <p:tav tm="0">
                                          <p:val>
                                            <p:fltVal val="0"/>
                                          </p:val>
                                        </p:tav>
                                        <p:tav tm="100000">
                                          <p:val>
                                            <p:strVal val="#ppt_w"/>
                                          </p:val>
                                        </p:tav>
                                      </p:tavLst>
                                    </p:anim>
                                    <p:anim calcmode="lin" valueType="num">
                                      <p:cBhvr>
                                        <p:cTn id="8" dur="500" fill="hold"/>
                                        <p:tgtEl>
                                          <p:spTgt spid="20377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03779"/>
                                        </p:tgtEl>
                                        <p:attrNameLst>
                                          <p:attrName>style.visibility</p:attrName>
                                        </p:attrNameLst>
                                      </p:cBhvr>
                                      <p:to>
                                        <p:strVal val="visible"/>
                                      </p:to>
                                    </p:set>
                                    <p:anim calcmode="lin" valueType="num">
                                      <p:cBhvr>
                                        <p:cTn id="13" dur="500" fill="hold"/>
                                        <p:tgtEl>
                                          <p:spTgt spid="203779"/>
                                        </p:tgtEl>
                                        <p:attrNameLst>
                                          <p:attrName>ppt_w</p:attrName>
                                        </p:attrNameLst>
                                      </p:cBhvr>
                                      <p:tavLst>
                                        <p:tav tm="0">
                                          <p:val>
                                            <p:fltVal val="0"/>
                                          </p:val>
                                        </p:tav>
                                        <p:tav tm="100000">
                                          <p:val>
                                            <p:strVal val="#ppt_w"/>
                                          </p:val>
                                        </p:tav>
                                      </p:tavLst>
                                    </p:anim>
                                    <p:anim calcmode="lin" valueType="num">
                                      <p:cBhvr>
                                        <p:cTn id="14" dur="500" fill="hold"/>
                                        <p:tgtEl>
                                          <p:spTgt spid="203779"/>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203783"/>
                                        </p:tgtEl>
                                        <p:attrNameLst>
                                          <p:attrName>style.visibility</p:attrName>
                                        </p:attrNameLst>
                                      </p:cBhvr>
                                      <p:to>
                                        <p:strVal val="visible"/>
                                      </p:to>
                                    </p:set>
                                    <p:anim calcmode="lin" valueType="num">
                                      <p:cBhvr>
                                        <p:cTn id="19" dur="500" fill="hold"/>
                                        <p:tgtEl>
                                          <p:spTgt spid="203783"/>
                                        </p:tgtEl>
                                        <p:attrNameLst>
                                          <p:attrName>ppt_w</p:attrName>
                                        </p:attrNameLst>
                                      </p:cBhvr>
                                      <p:tavLst>
                                        <p:tav tm="0">
                                          <p:val>
                                            <p:fltVal val="0"/>
                                          </p:val>
                                        </p:tav>
                                        <p:tav tm="100000">
                                          <p:val>
                                            <p:strVal val="#ppt_w"/>
                                          </p:val>
                                        </p:tav>
                                      </p:tavLst>
                                    </p:anim>
                                    <p:anim calcmode="lin" valueType="num">
                                      <p:cBhvr>
                                        <p:cTn id="20" dur="500" fill="hold"/>
                                        <p:tgtEl>
                                          <p:spTgt spid="203783"/>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nodeType="clickEffect">
                                  <p:stCondLst>
                                    <p:cond delay="0"/>
                                  </p:stCondLst>
                                  <p:childTnLst>
                                    <p:set>
                                      <p:cBhvr>
                                        <p:cTn id="24" dur="1" fill="hold">
                                          <p:stCondLst>
                                            <p:cond delay="0"/>
                                          </p:stCondLst>
                                        </p:cTn>
                                        <p:tgtEl>
                                          <p:spTgt spid="203784"/>
                                        </p:tgtEl>
                                        <p:attrNameLst>
                                          <p:attrName>style.visibility</p:attrName>
                                        </p:attrNameLst>
                                      </p:cBhvr>
                                      <p:to>
                                        <p:strVal val="visible"/>
                                      </p:to>
                                    </p:set>
                                    <p:anim calcmode="lin" valueType="num">
                                      <p:cBhvr>
                                        <p:cTn id="25" dur="500" fill="hold"/>
                                        <p:tgtEl>
                                          <p:spTgt spid="203784"/>
                                        </p:tgtEl>
                                        <p:attrNameLst>
                                          <p:attrName>ppt_w</p:attrName>
                                        </p:attrNameLst>
                                      </p:cBhvr>
                                      <p:tavLst>
                                        <p:tav tm="0">
                                          <p:val>
                                            <p:fltVal val="0"/>
                                          </p:val>
                                        </p:tav>
                                        <p:tav tm="100000">
                                          <p:val>
                                            <p:strVal val="#ppt_w"/>
                                          </p:val>
                                        </p:tav>
                                      </p:tavLst>
                                    </p:anim>
                                    <p:anim calcmode="lin" valueType="num">
                                      <p:cBhvr>
                                        <p:cTn id="26" dur="500" fill="hold"/>
                                        <p:tgtEl>
                                          <p:spTgt spid="203784"/>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nodeType="clickEffect">
                                  <p:stCondLst>
                                    <p:cond delay="0"/>
                                  </p:stCondLst>
                                  <p:childTnLst>
                                    <p:set>
                                      <p:cBhvr>
                                        <p:cTn id="30" dur="1" fill="hold">
                                          <p:stCondLst>
                                            <p:cond delay="0"/>
                                          </p:stCondLst>
                                        </p:cTn>
                                        <p:tgtEl>
                                          <p:spTgt spid="203787"/>
                                        </p:tgtEl>
                                        <p:attrNameLst>
                                          <p:attrName>style.visibility</p:attrName>
                                        </p:attrNameLst>
                                      </p:cBhvr>
                                      <p:to>
                                        <p:strVal val="visible"/>
                                      </p:to>
                                    </p:set>
                                    <p:anim calcmode="lin" valueType="num">
                                      <p:cBhvr>
                                        <p:cTn id="31" dur="500" fill="hold"/>
                                        <p:tgtEl>
                                          <p:spTgt spid="203787"/>
                                        </p:tgtEl>
                                        <p:attrNameLst>
                                          <p:attrName>ppt_w</p:attrName>
                                        </p:attrNameLst>
                                      </p:cBhvr>
                                      <p:tavLst>
                                        <p:tav tm="0">
                                          <p:val>
                                            <p:fltVal val="0"/>
                                          </p:val>
                                        </p:tav>
                                        <p:tav tm="100000">
                                          <p:val>
                                            <p:strVal val="#ppt_w"/>
                                          </p:val>
                                        </p:tav>
                                      </p:tavLst>
                                    </p:anim>
                                    <p:anim calcmode="lin" valueType="num">
                                      <p:cBhvr>
                                        <p:cTn id="32" dur="500" fill="hold"/>
                                        <p:tgtEl>
                                          <p:spTgt spid="203787"/>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0" fill="hold" nodeType="clickEffect">
                                  <p:stCondLst>
                                    <p:cond delay="0"/>
                                  </p:stCondLst>
                                  <p:childTnLst>
                                    <p:set>
                                      <p:cBhvr>
                                        <p:cTn id="36" dur="1" fill="hold">
                                          <p:stCondLst>
                                            <p:cond delay="0"/>
                                          </p:stCondLst>
                                        </p:cTn>
                                        <p:tgtEl>
                                          <p:spTgt spid="203815"/>
                                        </p:tgtEl>
                                        <p:attrNameLst>
                                          <p:attrName>style.visibility</p:attrName>
                                        </p:attrNameLst>
                                      </p:cBhvr>
                                      <p:to>
                                        <p:strVal val="visible"/>
                                      </p:to>
                                    </p:set>
                                    <p:anim calcmode="lin" valueType="num">
                                      <p:cBhvr>
                                        <p:cTn id="37" dur="500" fill="hold"/>
                                        <p:tgtEl>
                                          <p:spTgt spid="203815"/>
                                        </p:tgtEl>
                                        <p:attrNameLst>
                                          <p:attrName>ppt_w</p:attrName>
                                        </p:attrNameLst>
                                      </p:cBhvr>
                                      <p:tavLst>
                                        <p:tav tm="0">
                                          <p:val>
                                            <p:fltVal val="0"/>
                                          </p:val>
                                        </p:tav>
                                        <p:tav tm="100000">
                                          <p:val>
                                            <p:strVal val="#ppt_w"/>
                                          </p:val>
                                        </p:tav>
                                      </p:tavLst>
                                    </p:anim>
                                    <p:anim calcmode="lin" valueType="num">
                                      <p:cBhvr>
                                        <p:cTn id="38" dur="500" fill="hold"/>
                                        <p:tgtEl>
                                          <p:spTgt spid="2038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02" name="Group 2"/>
          <p:cNvGrpSpPr>
            <a:grpSpLocks/>
          </p:cNvGrpSpPr>
          <p:nvPr/>
        </p:nvGrpSpPr>
        <p:grpSpPr bwMode="auto">
          <a:xfrm>
            <a:off x="1905000" y="627063"/>
            <a:ext cx="8509000" cy="1852612"/>
            <a:chOff x="240" y="178"/>
            <a:chExt cx="5360" cy="1167"/>
          </a:xfrm>
        </p:grpSpPr>
        <p:sp>
          <p:nvSpPr>
            <p:cNvPr id="34835" name="Text Box 3"/>
            <p:cNvSpPr txBox="1">
              <a:spLocks noChangeArrowheads="1"/>
            </p:cNvSpPr>
            <p:nvPr/>
          </p:nvSpPr>
          <p:spPr bwMode="auto">
            <a:xfrm>
              <a:off x="240" y="178"/>
              <a:ext cx="501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800">
                  <a:solidFill>
                    <a:srgbClr val="FF0000"/>
                  </a:solidFill>
                  <a:latin typeface="楷体_GB2312" pitchFamily="49" charset="-122"/>
                </a:rPr>
                <a:t>注意： </a:t>
              </a:r>
              <a:r>
                <a:rPr lang="en-US" altLang="zh-CN">
                  <a:latin typeface="楷体_GB2312" pitchFamily="49" charset="-122"/>
                </a:rPr>
                <a:t>E</a:t>
              </a:r>
              <a:r>
                <a:rPr lang="zh-CN" altLang="en-US">
                  <a:latin typeface="楷体_GB2312" pitchFamily="49" charset="-122"/>
                </a:rPr>
                <a:t>为负值，</a:t>
              </a:r>
              <a:r>
                <a:rPr lang="en-US" altLang="zh-CN" i="1">
                  <a:latin typeface="楷体_GB2312" pitchFamily="49" charset="-122"/>
                </a:rPr>
                <a:t>n </a:t>
              </a:r>
              <a:r>
                <a:rPr lang="zh-CN" altLang="en-US">
                  <a:latin typeface="楷体_GB2312" pitchFamily="49" charset="-122"/>
                </a:rPr>
                <a:t>越大，能级间距越小</a:t>
              </a:r>
              <a:r>
                <a:rPr lang="en-US" altLang="zh-CN">
                  <a:latin typeface="楷体_GB2312" pitchFamily="49" charset="-122"/>
                </a:rPr>
                <a:t>,</a:t>
              </a:r>
              <a:r>
                <a:rPr lang="zh-CN" altLang="en-US">
                  <a:latin typeface="楷体_GB2312" pitchFamily="49" charset="-122"/>
                </a:rPr>
                <a:t>当      时，</a:t>
              </a:r>
              <a:endParaRPr lang="zh-CN" altLang="en-US" b="0">
                <a:latin typeface="楷体_GB2312" pitchFamily="49" charset="-122"/>
              </a:endParaRPr>
            </a:p>
          </p:txBody>
        </p:sp>
        <p:graphicFrame>
          <p:nvGraphicFramePr>
            <p:cNvPr id="34836" name="Object 4"/>
            <p:cNvGraphicFramePr>
              <a:graphicFrameLocks noChangeAspect="1"/>
            </p:cNvGraphicFramePr>
            <p:nvPr/>
          </p:nvGraphicFramePr>
          <p:xfrm>
            <a:off x="4224" y="288"/>
            <a:ext cx="472" cy="136"/>
          </p:xfrm>
          <a:graphic>
            <a:graphicData uri="http://schemas.openxmlformats.org/presentationml/2006/ole">
              <mc:AlternateContent xmlns:mc="http://schemas.openxmlformats.org/markup-compatibility/2006">
                <mc:Choice xmlns:v="urn:schemas-microsoft-com:vml" Requires="v">
                  <p:oleObj spid="_x0000_s34857" name="Equation" r:id="rId3" imgW="748975" imgH="215806" progId="Equation.3">
                    <p:embed/>
                  </p:oleObj>
                </mc:Choice>
                <mc:Fallback>
                  <p:oleObj name="Equation" r:id="rId3" imgW="748975" imgH="21580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 y="288"/>
                          <a:ext cx="4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7" name="Object 5"/>
            <p:cNvGraphicFramePr>
              <a:graphicFrameLocks noChangeAspect="1"/>
            </p:cNvGraphicFramePr>
            <p:nvPr/>
          </p:nvGraphicFramePr>
          <p:xfrm>
            <a:off x="5040" y="240"/>
            <a:ext cx="560" cy="240"/>
          </p:xfrm>
          <a:graphic>
            <a:graphicData uri="http://schemas.openxmlformats.org/presentationml/2006/ole">
              <mc:AlternateContent xmlns:mc="http://schemas.openxmlformats.org/markup-compatibility/2006">
                <mc:Choice xmlns:v="urn:schemas-microsoft-com:vml" Requires="v">
                  <p:oleObj spid="_x0000_s34858" name="Equation" r:id="rId5" imgW="888614" imgH="380835" progId="Equation.3">
                    <p:embed/>
                  </p:oleObj>
                </mc:Choice>
                <mc:Fallback>
                  <p:oleObj name="Equation" r:id="rId5" imgW="888614" imgH="38083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0" y="240"/>
                          <a:ext cx="56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8" name="Object 6"/>
            <p:cNvGraphicFramePr>
              <a:graphicFrameLocks noChangeAspect="1"/>
            </p:cNvGraphicFramePr>
            <p:nvPr/>
          </p:nvGraphicFramePr>
          <p:xfrm>
            <a:off x="442" y="582"/>
            <a:ext cx="592" cy="240"/>
          </p:xfrm>
          <a:graphic>
            <a:graphicData uri="http://schemas.openxmlformats.org/presentationml/2006/ole">
              <mc:AlternateContent xmlns:mc="http://schemas.openxmlformats.org/markup-compatibility/2006">
                <mc:Choice xmlns:v="urn:schemas-microsoft-com:vml" Requires="v">
                  <p:oleObj spid="_x0000_s34859" name="Equation" r:id="rId7" imgW="939392" imgH="380835" progId="Equation.3">
                    <p:embed/>
                  </p:oleObj>
                </mc:Choice>
                <mc:Fallback>
                  <p:oleObj name="Equation" r:id="rId7" imgW="939392" imgH="380835"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 y="582"/>
                          <a:ext cx="59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39" name="Text Box 7"/>
            <p:cNvSpPr txBox="1">
              <a:spLocks noChangeArrowheads="1"/>
            </p:cNvSpPr>
            <p:nvPr/>
          </p:nvSpPr>
          <p:spPr bwMode="auto">
            <a:xfrm>
              <a:off x="1018" y="534"/>
              <a:ext cx="44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latin typeface="楷体_GB2312" pitchFamily="49" charset="-122"/>
                </a:rPr>
                <a:t>电子脱离原子核成为自由电子，能量不再量子化。</a:t>
              </a:r>
            </a:p>
          </p:txBody>
        </p:sp>
        <p:sp>
          <p:nvSpPr>
            <p:cNvPr id="34840" name="Text Box 8"/>
            <p:cNvSpPr txBox="1">
              <a:spLocks noChangeArrowheads="1"/>
            </p:cNvSpPr>
            <p:nvPr/>
          </p:nvSpPr>
          <p:spPr bwMode="auto">
            <a:xfrm>
              <a:off x="394" y="822"/>
              <a:ext cx="498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latin typeface="楷体_GB2312" pitchFamily="49" charset="-122"/>
                </a:rPr>
                <a:t>电子脱离原子核的能量叫电离能，基态氢原子的电离能为</a:t>
              </a:r>
            </a:p>
            <a:p>
              <a:pPr eaLnBrk="1" hangingPunct="1"/>
              <a:r>
                <a:rPr lang="en-US" altLang="zh-CN" i="1">
                  <a:latin typeface="楷体_GB2312" pitchFamily="49" charset="-122"/>
                </a:rPr>
                <a:t>13.6eV</a:t>
              </a:r>
              <a:r>
                <a:rPr lang="zh-CN" altLang="en-US" b="0">
                  <a:latin typeface="楷体_GB2312" pitchFamily="49" charset="-122"/>
                </a:rPr>
                <a:t>。</a:t>
              </a:r>
            </a:p>
          </p:txBody>
        </p:sp>
      </p:grpSp>
      <p:sp>
        <p:nvSpPr>
          <p:cNvPr id="204809" name="Text Box 9"/>
          <p:cNvSpPr txBox="1">
            <a:spLocks noChangeArrowheads="1"/>
          </p:cNvSpPr>
          <p:nvPr/>
        </p:nvSpPr>
        <p:spPr bwMode="auto">
          <a:xfrm>
            <a:off x="119063" y="2636838"/>
            <a:ext cx="389731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六、氢原子光谱的波数公式</a:t>
            </a:r>
          </a:p>
        </p:txBody>
      </p:sp>
      <p:grpSp>
        <p:nvGrpSpPr>
          <p:cNvPr id="204810" name="Group 10"/>
          <p:cNvGrpSpPr>
            <a:grpSpLocks/>
          </p:cNvGrpSpPr>
          <p:nvPr/>
        </p:nvGrpSpPr>
        <p:grpSpPr bwMode="auto">
          <a:xfrm>
            <a:off x="1344613" y="2997200"/>
            <a:ext cx="10223500" cy="1931988"/>
            <a:chOff x="-80" y="1693"/>
            <a:chExt cx="5308" cy="1217"/>
          </a:xfrm>
        </p:grpSpPr>
        <p:sp>
          <p:nvSpPr>
            <p:cNvPr id="34833" name="Text Box 11"/>
            <p:cNvSpPr txBox="1">
              <a:spLocks noChangeArrowheads="1"/>
            </p:cNvSpPr>
            <p:nvPr/>
          </p:nvSpPr>
          <p:spPr bwMode="auto">
            <a:xfrm>
              <a:off x="144" y="1693"/>
              <a:ext cx="508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      </a:t>
              </a:r>
              <a:r>
                <a:rPr lang="zh-CN" altLang="en-US"/>
                <a:t>对于氢原子，根据跃迁假设，原子从高能级到低能级跃</a:t>
              </a:r>
            </a:p>
            <a:p>
              <a:pPr eaLnBrk="1" hangingPunct="1"/>
              <a:r>
                <a:rPr lang="zh-CN" altLang="en-US"/>
                <a:t>迁时，发射的单色光频率为：</a:t>
              </a:r>
            </a:p>
          </p:txBody>
        </p:sp>
        <p:graphicFrame>
          <p:nvGraphicFramePr>
            <p:cNvPr id="34834" name="Object 12"/>
            <p:cNvGraphicFramePr>
              <a:graphicFrameLocks noChangeAspect="1"/>
            </p:cNvGraphicFramePr>
            <p:nvPr/>
          </p:nvGraphicFramePr>
          <p:xfrm>
            <a:off x="-80" y="2328"/>
            <a:ext cx="1296" cy="582"/>
          </p:xfrm>
          <a:graphic>
            <a:graphicData uri="http://schemas.openxmlformats.org/presentationml/2006/ole">
              <mc:AlternateContent xmlns:mc="http://schemas.openxmlformats.org/markup-compatibility/2006">
                <mc:Choice xmlns:v="urn:schemas-microsoft-com:vml" Requires="v">
                  <p:oleObj spid="_x0000_s34860" name="Equation" r:id="rId9" imgW="845840" imgH="365688" progId="Equation.3">
                    <p:embed/>
                  </p:oleObj>
                </mc:Choice>
                <mc:Fallback>
                  <p:oleObj name="Equation" r:id="rId9" imgW="845840" imgH="365688"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 y="2328"/>
                          <a:ext cx="1296"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04813" name="Group 13"/>
          <p:cNvGrpSpPr>
            <a:grpSpLocks/>
          </p:cNvGrpSpPr>
          <p:nvPr/>
        </p:nvGrpSpPr>
        <p:grpSpPr bwMode="auto">
          <a:xfrm>
            <a:off x="1981200" y="4840288"/>
            <a:ext cx="7758113" cy="838200"/>
            <a:chOff x="288" y="2832"/>
            <a:chExt cx="4887" cy="528"/>
          </a:xfrm>
        </p:grpSpPr>
        <p:sp>
          <p:nvSpPr>
            <p:cNvPr id="34831" name="Text Box 14"/>
            <p:cNvSpPr txBox="1">
              <a:spLocks noChangeArrowheads="1"/>
            </p:cNvSpPr>
            <p:nvPr/>
          </p:nvSpPr>
          <p:spPr bwMode="auto">
            <a:xfrm>
              <a:off x="288" y="2941"/>
              <a:ext cx="245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与里德堡公式作比较，得：</a:t>
              </a:r>
            </a:p>
          </p:txBody>
        </p:sp>
        <p:graphicFrame>
          <p:nvGraphicFramePr>
            <p:cNvPr id="34832" name="Object 15"/>
            <p:cNvGraphicFramePr>
              <a:graphicFrameLocks noChangeAspect="1"/>
            </p:cNvGraphicFramePr>
            <p:nvPr/>
          </p:nvGraphicFramePr>
          <p:xfrm>
            <a:off x="2640" y="2832"/>
            <a:ext cx="2535" cy="528"/>
          </p:xfrm>
          <a:graphic>
            <a:graphicData uri="http://schemas.openxmlformats.org/presentationml/2006/ole">
              <mc:AlternateContent xmlns:mc="http://schemas.openxmlformats.org/markup-compatibility/2006">
                <mc:Choice xmlns:v="urn:schemas-microsoft-com:vml" Requires="v">
                  <p:oleObj spid="_x0000_s34861" name="Equation" r:id="rId11" imgW="4025900" imgH="838200" progId="Equation.3">
                    <p:embed/>
                  </p:oleObj>
                </mc:Choice>
                <mc:Fallback>
                  <p:oleObj name="Equation" r:id="rId11" imgW="4025900" imgH="8382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40" y="2832"/>
                          <a:ext cx="2535"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04816" name="Group 16"/>
          <p:cNvGrpSpPr>
            <a:grpSpLocks/>
          </p:cNvGrpSpPr>
          <p:nvPr/>
        </p:nvGrpSpPr>
        <p:grpSpPr bwMode="auto">
          <a:xfrm>
            <a:off x="1852613" y="5678488"/>
            <a:ext cx="8610600" cy="990600"/>
            <a:chOff x="207" y="3360"/>
            <a:chExt cx="5424" cy="624"/>
          </a:xfrm>
        </p:grpSpPr>
        <p:sp>
          <p:nvSpPr>
            <p:cNvPr id="34827" name="Text Box 17"/>
            <p:cNvSpPr txBox="1">
              <a:spLocks noChangeArrowheads="1"/>
            </p:cNvSpPr>
            <p:nvPr/>
          </p:nvSpPr>
          <p:spPr bwMode="auto">
            <a:xfrm>
              <a:off x="288" y="3360"/>
              <a:ext cx="1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与</a:t>
              </a:r>
              <a:r>
                <a:rPr lang="en-US" altLang="zh-CN">
                  <a:latin typeface="楷体_GB2312" pitchFamily="49" charset="-122"/>
                </a:rPr>
                <a:t>R</a:t>
              </a:r>
              <a:r>
                <a:rPr lang="zh-CN" altLang="en-US">
                  <a:latin typeface="楷体_GB2312" pitchFamily="49" charset="-122"/>
                </a:rPr>
                <a:t>的实验值</a:t>
              </a:r>
            </a:p>
          </p:txBody>
        </p:sp>
        <p:graphicFrame>
          <p:nvGraphicFramePr>
            <p:cNvPr id="34828" name="Object 18"/>
            <p:cNvGraphicFramePr>
              <a:graphicFrameLocks noChangeAspect="1"/>
            </p:cNvGraphicFramePr>
            <p:nvPr/>
          </p:nvGraphicFramePr>
          <p:xfrm>
            <a:off x="1632" y="3408"/>
            <a:ext cx="1440" cy="216"/>
          </p:xfrm>
          <a:graphic>
            <a:graphicData uri="http://schemas.openxmlformats.org/presentationml/2006/ole">
              <mc:AlternateContent xmlns:mc="http://schemas.openxmlformats.org/markup-compatibility/2006">
                <mc:Choice xmlns:v="urn:schemas-microsoft-com:vml" Requires="v">
                  <p:oleObj spid="_x0000_s34862" name="Equation" r:id="rId13" imgW="2286000" imgH="342900" progId="Equation.3">
                    <p:embed/>
                  </p:oleObj>
                </mc:Choice>
                <mc:Fallback>
                  <p:oleObj name="Equation" r:id="rId13" imgW="2286000" imgH="342900"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32" y="3408"/>
                          <a:ext cx="1440"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9" name="Text Box 19"/>
            <p:cNvSpPr txBox="1">
              <a:spLocks noChangeArrowheads="1"/>
            </p:cNvSpPr>
            <p:nvPr/>
          </p:nvSpPr>
          <p:spPr bwMode="auto">
            <a:xfrm>
              <a:off x="3168" y="3360"/>
              <a:ext cx="17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符合的很好。</a:t>
              </a:r>
            </a:p>
          </p:txBody>
        </p:sp>
        <p:sp>
          <p:nvSpPr>
            <p:cNvPr id="34830" name="Text Box 20"/>
            <p:cNvSpPr txBox="1">
              <a:spLocks noChangeArrowheads="1"/>
            </p:cNvSpPr>
            <p:nvPr/>
          </p:nvSpPr>
          <p:spPr bwMode="auto">
            <a:xfrm>
              <a:off x="207" y="3696"/>
              <a:ext cx="54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a:latin typeface="楷体_GB2312" pitchFamily="49" charset="-122"/>
                </a:rPr>
                <a:t>由波尔氢原子理论导出了</a:t>
              </a:r>
              <a:r>
                <a:rPr lang="zh-CN" altLang="en-US"/>
                <a:t>巴尔末公式</a:t>
              </a:r>
              <a:r>
                <a:rPr lang="zh-CN" altLang="en-US">
                  <a:latin typeface="楷体_GB2312" pitchFamily="49" charset="-122"/>
                </a:rPr>
                <a:t>，且与实验很好地相符。</a:t>
              </a:r>
            </a:p>
          </p:txBody>
        </p:sp>
      </p:grpSp>
      <p:graphicFrame>
        <p:nvGraphicFramePr>
          <p:cNvPr id="204821" name="Object 21"/>
          <p:cNvGraphicFramePr>
            <a:graphicFrameLocks noChangeAspect="1"/>
          </p:cNvGraphicFramePr>
          <p:nvPr/>
        </p:nvGraphicFramePr>
        <p:xfrm>
          <a:off x="6781800" y="3773488"/>
          <a:ext cx="3352800" cy="1149350"/>
        </p:xfrm>
        <a:graphic>
          <a:graphicData uri="http://schemas.openxmlformats.org/presentationml/2006/ole">
            <mc:AlternateContent xmlns:mc="http://schemas.openxmlformats.org/markup-compatibility/2006">
              <mc:Choice xmlns:v="urn:schemas-microsoft-com:vml" Requires="v">
                <p:oleObj spid="_x0000_s34863" name="Equation" r:id="rId15" imgW="1310685" imgH="434376" progId="Equation.3">
                  <p:embed/>
                </p:oleObj>
              </mc:Choice>
              <mc:Fallback>
                <p:oleObj name="Equation" r:id="rId15" imgW="1310685" imgH="434376"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81800" y="3773488"/>
                        <a:ext cx="3352800"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4822" name="Group 22"/>
          <p:cNvGrpSpPr>
            <a:grpSpLocks/>
          </p:cNvGrpSpPr>
          <p:nvPr/>
        </p:nvGrpSpPr>
        <p:grpSpPr bwMode="auto">
          <a:xfrm>
            <a:off x="3886200" y="3849688"/>
            <a:ext cx="2682875" cy="858837"/>
            <a:chOff x="1488" y="2208"/>
            <a:chExt cx="1690" cy="541"/>
          </a:xfrm>
        </p:grpSpPr>
        <p:sp>
          <p:nvSpPr>
            <p:cNvPr id="34825" name="Text Box 23"/>
            <p:cNvSpPr txBox="1">
              <a:spLocks noChangeArrowheads="1"/>
            </p:cNvSpPr>
            <p:nvPr/>
          </p:nvSpPr>
          <p:spPr bwMode="auto">
            <a:xfrm>
              <a:off x="1488" y="2352"/>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波数：</a:t>
              </a:r>
            </a:p>
          </p:txBody>
        </p:sp>
        <p:graphicFrame>
          <p:nvGraphicFramePr>
            <p:cNvPr id="34826" name="Object 24"/>
            <p:cNvGraphicFramePr>
              <a:graphicFrameLocks noChangeAspect="1"/>
            </p:cNvGraphicFramePr>
            <p:nvPr/>
          </p:nvGraphicFramePr>
          <p:xfrm>
            <a:off x="2112" y="2208"/>
            <a:ext cx="1066" cy="541"/>
          </p:xfrm>
          <a:graphic>
            <a:graphicData uri="http://schemas.openxmlformats.org/presentationml/2006/ole">
              <mc:AlternateContent xmlns:mc="http://schemas.openxmlformats.org/markup-compatibility/2006">
                <mc:Choice xmlns:v="urn:schemas-microsoft-com:vml" Requires="v">
                  <p:oleObj spid="_x0000_s34864" name="Equation" r:id="rId17" imgW="774364" imgH="393529" progId="Equation.3">
                    <p:embed/>
                  </p:oleObj>
                </mc:Choice>
                <mc:Fallback>
                  <p:oleObj name="Equation" r:id="rId17" imgW="774364" imgH="393529" progId="Equation.3">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12" y="2208"/>
                          <a:ext cx="1066"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4802"/>
                                        </p:tgtEl>
                                        <p:attrNameLst>
                                          <p:attrName>style.visibility</p:attrName>
                                        </p:attrNameLst>
                                      </p:cBhvr>
                                      <p:to>
                                        <p:strVal val="visible"/>
                                      </p:to>
                                    </p:set>
                                    <p:anim calcmode="lin" valueType="num">
                                      <p:cBhvr additive="base">
                                        <p:cTn id="7" dur="500" fill="hold"/>
                                        <p:tgtEl>
                                          <p:spTgt spid="204802"/>
                                        </p:tgtEl>
                                        <p:attrNameLst>
                                          <p:attrName>ppt_x</p:attrName>
                                        </p:attrNameLst>
                                      </p:cBhvr>
                                      <p:tavLst>
                                        <p:tav tm="0">
                                          <p:val>
                                            <p:strVal val="0-#ppt_w/2"/>
                                          </p:val>
                                        </p:tav>
                                        <p:tav tm="100000">
                                          <p:val>
                                            <p:strVal val="#ppt_x"/>
                                          </p:val>
                                        </p:tav>
                                      </p:tavLst>
                                    </p:anim>
                                    <p:anim calcmode="lin" valueType="num">
                                      <p:cBhvr additive="base">
                                        <p:cTn id="8" dur="500" fill="hold"/>
                                        <p:tgtEl>
                                          <p:spTgt spid="2048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4809"/>
                                        </p:tgtEl>
                                        <p:attrNameLst>
                                          <p:attrName>style.visibility</p:attrName>
                                        </p:attrNameLst>
                                      </p:cBhvr>
                                      <p:to>
                                        <p:strVal val="visible"/>
                                      </p:to>
                                    </p:set>
                                    <p:anim calcmode="lin" valueType="num">
                                      <p:cBhvr additive="base">
                                        <p:cTn id="13" dur="500" fill="hold"/>
                                        <p:tgtEl>
                                          <p:spTgt spid="204809"/>
                                        </p:tgtEl>
                                        <p:attrNameLst>
                                          <p:attrName>ppt_x</p:attrName>
                                        </p:attrNameLst>
                                      </p:cBhvr>
                                      <p:tavLst>
                                        <p:tav tm="0">
                                          <p:val>
                                            <p:strVal val="0-#ppt_w/2"/>
                                          </p:val>
                                        </p:tav>
                                        <p:tav tm="100000">
                                          <p:val>
                                            <p:strVal val="#ppt_x"/>
                                          </p:val>
                                        </p:tav>
                                      </p:tavLst>
                                    </p:anim>
                                    <p:anim calcmode="lin" valueType="num">
                                      <p:cBhvr additive="base">
                                        <p:cTn id="14" dur="500" fill="hold"/>
                                        <p:tgtEl>
                                          <p:spTgt spid="20480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04810"/>
                                        </p:tgtEl>
                                        <p:attrNameLst>
                                          <p:attrName>style.visibility</p:attrName>
                                        </p:attrNameLst>
                                      </p:cBhvr>
                                      <p:to>
                                        <p:strVal val="visible"/>
                                      </p:to>
                                    </p:set>
                                    <p:anim calcmode="lin" valueType="num">
                                      <p:cBhvr additive="base">
                                        <p:cTn id="19" dur="500" fill="hold"/>
                                        <p:tgtEl>
                                          <p:spTgt spid="204810"/>
                                        </p:tgtEl>
                                        <p:attrNameLst>
                                          <p:attrName>ppt_x</p:attrName>
                                        </p:attrNameLst>
                                      </p:cBhvr>
                                      <p:tavLst>
                                        <p:tav tm="0">
                                          <p:val>
                                            <p:strVal val="0-#ppt_w/2"/>
                                          </p:val>
                                        </p:tav>
                                        <p:tav tm="100000">
                                          <p:val>
                                            <p:strVal val="#ppt_x"/>
                                          </p:val>
                                        </p:tav>
                                      </p:tavLst>
                                    </p:anim>
                                    <p:anim calcmode="lin" valueType="num">
                                      <p:cBhvr additive="base">
                                        <p:cTn id="20" dur="500" fill="hold"/>
                                        <p:tgtEl>
                                          <p:spTgt spid="20481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04822"/>
                                        </p:tgtEl>
                                        <p:attrNameLst>
                                          <p:attrName>style.visibility</p:attrName>
                                        </p:attrNameLst>
                                      </p:cBhvr>
                                      <p:to>
                                        <p:strVal val="visible"/>
                                      </p:to>
                                    </p:set>
                                    <p:anim calcmode="lin" valueType="num">
                                      <p:cBhvr additive="base">
                                        <p:cTn id="25" dur="500" fill="hold"/>
                                        <p:tgtEl>
                                          <p:spTgt spid="204822"/>
                                        </p:tgtEl>
                                        <p:attrNameLst>
                                          <p:attrName>ppt_x</p:attrName>
                                        </p:attrNameLst>
                                      </p:cBhvr>
                                      <p:tavLst>
                                        <p:tav tm="0">
                                          <p:val>
                                            <p:strVal val="0-#ppt_w/2"/>
                                          </p:val>
                                        </p:tav>
                                        <p:tav tm="100000">
                                          <p:val>
                                            <p:strVal val="#ppt_x"/>
                                          </p:val>
                                        </p:tav>
                                      </p:tavLst>
                                    </p:anim>
                                    <p:anim calcmode="lin" valueType="num">
                                      <p:cBhvr additive="base">
                                        <p:cTn id="26" dur="500" fill="hold"/>
                                        <p:tgtEl>
                                          <p:spTgt spid="20482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04821"/>
                                        </p:tgtEl>
                                        <p:attrNameLst>
                                          <p:attrName>style.visibility</p:attrName>
                                        </p:attrNameLst>
                                      </p:cBhvr>
                                      <p:to>
                                        <p:strVal val="visible"/>
                                      </p:to>
                                    </p:set>
                                    <p:anim calcmode="lin" valueType="num">
                                      <p:cBhvr additive="base">
                                        <p:cTn id="31" dur="500" fill="hold"/>
                                        <p:tgtEl>
                                          <p:spTgt spid="204821"/>
                                        </p:tgtEl>
                                        <p:attrNameLst>
                                          <p:attrName>ppt_x</p:attrName>
                                        </p:attrNameLst>
                                      </p:cBhvr>
                                      <p:tavLst>
                                        <p:tav tm="0">
                                          <p:val>
                                            <p:strVal val="0-#ppt_w/2"/>
                                          </p:val>
                                        </p:tav>
                                        <p:tav tm="100000">
                                          <p:val>
                                            <p:strVal val="#ppt_x"/>
                                          </p:val>
                                        </p:tav>
                                      </p:tavLst>
                                    </p:anim>
                                    <p:anim calcmode="lin" valueType="num">
                                      <p:cBhvr additive="base">
                                        <p:cTn id="32" dur="500" fill="hold"/>
                                        <p:tgtEl>
                                          <p:spTgt spid="20482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04813"/>
                                        </p:tgtEl>
                                        <p:attrNameLst>
                                          <p:attrName>style.visibility</p:attrName>
                                        </p:attrNameLst>
                                      </p:cBhvr>
                                      <p:to>
                                        <p:strVal val="visible"/>
                                      </p:to>
                                    </p:set>
                                    <p:anim calcmode="lin" valueType="num">
                                      <p:cBhvr additive="base">
                                        <p:cTn id="37" dur="500" fill="hold"/>
                                        <p:tgtEl>
                                          <p:spTgt spid="204813"/>
                                        </p:tgtEl>
                                        <p:attrNameLst>
                                          <p:attrName>ppt_x</p:attrName>
                                        </p:attrNameLst>
                                      </p:cBhvr>
                                      <p:tavLst>
                                        <p:tav tm="0">
                                          <p:val>
                                            <p:strVal val="0-#ppt_w/2"/>
                                          </p:val>
                                        </p:tav>
                                        <p:tav tm="100000">
                                          <p:val>
                                            <p:strVal val="#ppt_x"/>
                                          </p:val>
                                        </p:tav>
                                      </p:tavLst>
                                    </p:anim>
                                    <p:anim calcmode="lin" valueType="num">
                                      <p:cBhvr additive="base">
                                        <p:cTn id="38" dur="500" fill="hold"/>
                                        <p:tgtEl>
                                          <p:spTgt spid="20481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04816"/>
                                        </p:tgtEl>
                                        <p:attrNameLst>
                                          <p:attrName>style.visibility</p:attrName>
                                        </p:attrNameLst>
                                      </p:cBhvr>
                                      <p:to>
                                        <p:strVal val="visible"/>
                                      </p:to>
                                    </p:set>
                                    <p:animEffect transition="in" filter="wipe(left)">
                                      <p:cBhvr>
                                        <p:cTn id="43" dur="500"/>
                                        <p:tgtEl>
                                          <p:spTgt spid="204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p:cNvSpPr txBox="1">
            <a:spLocks noChangeArrowheads="1"/>
          </p:cNvSpPr>
          <p:nvPr/>
        </p:nvSpPr>
        <p:spPr bwMode="auto">
          <a:xfrm>
            <a:off x="5081588" y="5421313"/>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FF"/>
                </a:solidFill>
              </a:rPr>
              <a:t>莱曼系</a:t>
            </a:r>
            <a:endParaRPr lang="zh-CN" altLang="en-US" b="0">
              <a:solidFill>
                <a:srgbClr val="0000FF"/>
              </a:solidFill>
            </a:endParaRPr>
          </a:p>
        </p:txBody>
      </p:sp>
      <p:sp>
        <p:nvSpPr>
          <p:cNvPr id="207875" name="Text Box 3"/>
          <p:cNvSpPr txBox="1">
            <a:spLocks noChangeArrowheads="1"/>
          </p:cNvSpPr>
          <p:nvPr/>
        </p:nvSpPr>
        <p:spPr bwMode="auto">
          <a:xfrm>
            <a:off x="5767388" y="3263900"/>
            <a:ext cx="1416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66"/>
                </a:solidFill>
              </a:rPr>
              <a:t>巴耳末系</a:t>
            </a:r>
            <a:endParaRPr lang="zh-CN" altLang="en-US" b="0">
              <a:solidFill>
                <a:srgbClr val="FF0066"/>
              </a:solidFill>
            </a:endParaRPr>
          </a:p>
        </p:txBody>
      </p:sp>
      <p:sp>
        <p:nvSpPr>
          <p:cNvPr id="207876" name="Text Box 4"/>
          <p:cNvSpPr txBox="1">
            <a:spLocks noChangeArrowheads="1"/>
          </p:cNvSpPr>
          <p:nvPr/>
        </p:nvSpPr>
        <p:spPr bwMode="auto">
          <a:xfrm>
            <a:off x="6453188" y="2349500"/>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993300"/>
                </a:solidFill>
              </a:rPr>
              <a:t>帕邢系</a:t>
            </a:r>
            <a:endParaRPr lang="zh-CN" altLang="en-US" b="0"/>
          </a:p>
        </p:txBody>
      </p:sp>
      <p:sp>
        <p:nvSpPr>
          <p:cNvPr id="207877" name="Text Box 5"/>
          <p:cNvSpPr txBox="1">
            <a:spLocks noChangeArrowheads="1"/>
          </p:cNvSpPr>
          <p:nvPr/>
        </p:nvSpPr>
        <p:spPr bwMode="auto">
          <a:xfrm>
            <a:off x="6834188" y="1763713"/>
            <a:ext cx="1416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8000"/>
                </a:solidFill>
              </a:rPr>
              <a:t>布喇开系</a:t>
            </a:r>
            <a:endParaRPr lang="zh-CN" altLang="en-US" b="0">
              <a:solidFill>
                <a:srgbClr val="008000"/>
              </a:solidFill>
            </a:endParaRPr>
          </a:p>
        </p:txBody>
      </p:sp>
      <p:sp>
        <p:nvSpPr>
          <p:cNvPr id="35846" name="Text Box 6"/>
          <p:cNvSpPr txBox="1">
            <a:spLocks noChangeArrowheads="1"/>
          </p:cNvSpPr>
          <p:nvPr/>
        </p:nvSpPr>
        <p:spPr bwMode="auto">
          <a:xfrm>
            <a:off x="2209800" y="16859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b="0"/>
          </a:p>
        </p:txBody>
      </p:sp>
      <p:sp>
        <p:nvSpPr>
          <p:cNvPr id="207879" name="Text Box 7"/>
          <p:cNvSpPr txBox="1">
            <a:spLocks noChangeArrowheads="1"/>
          </p:cNvSpPr>
          <p:nvPr/>
        </p:nvSpPr>
        <p:spPr bwMode="auto">
          <a:xfrm>
            <a:off x="5005388" y="6259513"/>
            <a:ext cx="2327275" cy="519112"/>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sz="2800">
                <a:solidFill>
                  <a:srgbClr val="FFFF66"/>
                </a:solidFill>
              </a:rPr>
              <a:t>氢原子能级图</a:t>
            </a:r>
            <a:endParaRPr lang="zh-CN" altLang="en-US" sz="2800" b="0"/>
          </a:p>
        </p:txBody>
      </p:sp>
      <p:sp>
        <p:nvSpPr>
          <p:cNvPr id="207880" name="Text Box 8"/>
          <p:cNvSpPr txBox="1">
            <a:spLocks noChangeArrowheads="1"/>
          </p:cNvSpPr>
          <p:nvPr/>
        </p:nvSpPr>
        <p:spPr bwMode="auto">
          <a:xfrm>
            <a:off x="407988" y="115888"/>
            <a:ext cx="7583487"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氢光谱的各线系可由图说明。</a:t>
            </a:r>
          </a:p>
          <a:p>
            <a:pPr eaLnBrk="1" hangingPunct="1">
              <a:spcBef>
                <a:spcPct val="50000"/>
              </a:spcBef>
            </a:pPr>
            <a:endParaRPr lang="zh-CN" altLang="en-US"/>
          </a:p>
        </p:txBody>
      </p:sp>
      <p:grpSp>
        <p:nvGrpSpPr>
          <p:cNvPr id="207881" name="Group 9"/>
          <p:cNvGrpSpPr>
            <a:grpSpLocks/>
          </p:cNvGrpSpPr>
          <p:nvPr/>
        </p:nvGrpSpPr>
        <p:grpSpPr bwMode="auto">
          <a:xfrm>
            <a:off x="4090988" y="5954713"/>
            <a:ext cx="5600700" cy="423862"/>
            <a:chOff x="1617" y="3485"/>
            <a:chExt cx="3528" cy="267"/>
          </a:xfrm>
        </p:grpSpPr>
        <p:sp>
          <p:nvSpPr>
            <p:cNvPr id="35905" name="Line 10"/>
            <p:cNvSpPr>
              <a:spLocks noChangeShapeType="1"/>
            </p:cNvSpPr>
            <p:nvPr/>
          </p:nvSpPr>
          <p:spPr bwMode="auto">
            <a:xfrm>
              <a:off x="1617" y="3629"/>
              <a:ext cx="2369" cy="0"/>
            </a:xfrm>
            <a:prstGeom prst="line">
              <a:avLst/>
            </a:prstGeom>
            <a:noFill/>
            <a:ln w="539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906" name="Object 11"/>
            <p:cNvGraphicFramePr>
              <a:graphicFrameLocks noChangeAspect="1"/>
            </p:cNvGraphicFramePr>
            <p:nvPr/>
          </p:nvGraphicFramePr>
          <p:xfrm>
            <a:off x="4209" y="3485"/>
            <a:ext cx="936" cy="267"/>
          </p:xfrm>
          <a:graphic>
            <a:graphicData uri="http://schemas.openxmlformats.org/presentationml/2006/ole">
              <mc:AlternateContent xmlns:mc="http://schemas.openxmlformats.org/markup-compatibility/2006">
                <mc:Choice xmlns:v="urn:schemas-microsoft-com:vml" Requires="v">
                  <p:oleObj spid="_x0000_s35933" name="公式" r:id="rId3" imgW="736280" imgH="215806" progId="Equation.3">
                    <p:embed/>
                  </p:oleObj>
                </mc:Choice>
                <mc:Fallback>
                  <p:oleObj name="公式" r:id="rId3" imgW="736280" imgH="215806"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9" y="3485"/>
                          <a:ext cx="936"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7884" name="Group 12"/>
          <p:cNvGrpSpPr>
            <a:grpSpLocks/>
          </p:cNvGrpSpPr>
          <p:nvPr/>
        </p:nvGrpSpPr>
        <p:grpSpPr bwMode="auto">
          <a:xfrm>
            <a:off x="4167188" y="3668713"/>
            <a:ext cx="4749800" cy="349250"/>
            <a:chOff x="1632" y="1968"/>
            <a:chExt cx="2992" cy="220"/>
          </a:xfrm>
        </p:grpSpPr>
        <p:sp>
          <p:nvSpPr>
            <p:cNvPr id="35903" name="Line 13"/>
            <p:cNvSpPr>
              <a:spLocks noChangeShapeType="1"/>
            </p:cNvSpPr>
            <p:nvPr/>
          </p:nvSpPr>
          <p:spPr bwMode="auto">
            <a:xfrm>
              <a:off x="1632" y="2064"/>
              <a:ext cx="2304" cy="0"/>
            </a:xfrm>
            <a:prstGeom prst="line">
              <a:avLst/>
            </a:prstGeom>
            <a:noFill/>
            <a:ln w="539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904" name="Object 14"/>
            <p:cNvGraphicFramePr>
              <a:graphicFrameLocks noChangeAspect="1"/>
            </p:cNvGraphicFramePr>
            <p:nvPr/>
          </p:nvGraphicFramePr>
          <p:xfrm>
            <a:off x="4168" y="1968"/>
            <a:ext cx="456" cy="220"/>
          </p:xfrm>
          <a:graphic>
            <a:graphicData uri="http://schemas.openxmlformats.org/presentationml/2006/ole">
              <mc:AlternateContent xmlns:mc="http://schemas.openxmlformats.org/markup-compatibility/2006">
                <mc:Choice xmlns:v="urn:schemas-microsoft-com:vml" Requires="v">
                  <p:oleObj spid="_x0000_s35934" name="公式" r:id="rId5" imgW="368140" imgH="177723" progId="Equation.3">
                    <p:embed/>
                  </p:oleObj>
                </mc:Choice>
                <mc:Fallback>
                  <p:oleObj name="公式" r:id="rId5" imgW="368140" imgH="177723"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8" y="1968"/>
                          <a:ext cx="456"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7887" name="Group 15"/>
          <p:cNvGrpSpPr>
            <a:grpSpLocks/>
          </p:cNvGrpSpPr>
          <p:nvPr/>
        </p:nvGrpSpPr>
        <p:grpSpPr bwMode="auto">
          <a:xfrm>
            <a:off x="4090988" y="1687513"/>
            <a:ext cx="4813300" cy="349250"/>
            <a:chOff x="1584" y="692"/>
            <a:chExt cx="3032" cy="220"/>
          </a:xfrm>
        </p:grpSpPr>
        <p:sp>
          <p:nvSpPr>
            <p:cNvPr id="35901" name="Line 16"/>
            <p:cNvSpPr>
              <a:spLocks noChangeShapeType="1"/>
            </p:cNvSpPr>
            <p:nvPr/>
          </p:nvSpPr>
          <p:spPr bwMode="auto">
            <a:xfrm>
              <a:off x="1584" y="768"/>
              <a:ext cx="2304" cy="0"/>
            </a:xfrm>
            <a:prstGeom prst="line">
              <a:avLst/>
            </a:prstGeom>
            <a:noFill/>
            <a:ln w="539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902" name="Object 17"/>
            <p:cNvGraphicFramePr>
              <a:graphicFrameLocks noChangeAspect="1"/>
            </p:cNvGraphicFramePr>
            <p:nvPr/>
          </p:nvGraphicFramePr>
          <p:xfrm>
            <a:off x="4161" y="692"/>
            <a:ext cx="455" cy="220"/>
          </p:xfrm>
          <a:graphic>
            <a:graphicData uri="http://schemas.openxmlformats.org/presentationml/2006/ole">
              <mc:AlternateContent xmlns:mc="http://schemas.openxmlformats.org/markup-compatibility/2006">
                <mc:Choice xmlns:v="urn:schemas-microsoft-com:vml" Requires="v">
                  <p:oleObj spid="_x0000_s35935" name="公式" r:id="rId7" imgW="368140" imgH="177723" progId="Equation.3">
                    <p:embed/>
                  </p:oleObj>
                </mc:Choice>
                <mc:Fallback>
                  <p:oleObj name="公式" r:id="rId7" imgW="368140" imgH="177723"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61" y="692"/>
                          <a:ext cx="455"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7890" name="Group 18"/>
          <p:cNvGrpSpPr>
            <a:grpSpLocks/>
          </p:cNvGrpSpPr>
          <p:nvPr/>
        </p:nvGrpSpPr>
        <p:grpSpPr bwMode="auto">
          <a:xfrm>
            <a:off x="4090988" y="2068513"/>
            <a:ext cx="4826000" cy="349250"/>
            <a:chOff x="1584" y="960"/>
            <a:chExt cx="3040" cy="220"/>
          </a:xfrm>
        </p:grpSpPr>
        <p:sp>
          <p:nvSpPr>
            <p:cNvPr id="35899" name="Line 19"/>
            <p:cNvSpPr>
              <a:spLocks noChangeShapeType="1"/>
            </p:cNvSpPr>
            <p:nvPr/>
          </p:nvSpPr>
          <p:spPr bwMode="auto">
            <a:xfrm>
              <a:off x="1584" y="1056"/>
              <a:ext cx="2304" cy="0"/>
            </a:xfrm>
            <a:prstGeom prst="line">
              <a:avLst/>
            </a:prstGeom>
            <a:noFill/>
            <a:ln w="539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900" name="Object 20"/>
            <p:cNvGraphicFramePr>
              <a:graphicFrameLocks noChangeAspect="1"/>
            </p:cNvGraphicFramePr>
            <p:nvPr/>
          </p:nvGraphicFramePr>
          <p:xfrm>
            <a:off x="4168" y="960"/>
            <a:ext cx="456" cy="220"/>
          </p:xfrm>
          <a:graphic>
            <a:graphicData uri="http://schemas.openxmlformats.org/presentationml/2006/ole">
              <mc:AlternateContent xmlns:mc="http://schemas.openxmlformats.org/markup-compatibility/2006">
                <mc:Choice xmlns:v="urn:schemas-microsoft-com:vml" Requires="v">
                  <p:oleObj spid="_x0000_s35936" name="公式" r:id="rId9" imgW="368140" imgH="177723" progId="Equation.3">
                    <p:embed/>
                  </p:oleObj>
                </mc:Choice>
                <mc:Fallback>
                  <p:oleObj name="公式" r:id="rId9" imgW="368140" imgH="177723"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68" y="960"/>
                          <a:ext cx="456"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7893" name="Group 21"/>
          <p:cNvGrpSpPr>
            <a:grpSpLocks/>
          </p:cNvGrpSpPr>
          <p:nvPr/>
        </p:nvGrpSpPr>
        <p:grpSpPr bwMode="auto">
          <a:xfrm>
            <a:off x="4090988" y="2678113"/>
            <a:ext cx="4813300" cy="349250"/>
            <a:chOff x="1584" y="1344"/>
            <a:chExt cx="3032" cy="220"/>
          </a:xfrm>
        </p:grpSpPr>
        <p:sp>
          <p:nvSpPr>
            <p:cNvPr id="35897" name="Line 22"/>
            <p:cNvSpPr>
              <a:spLocks noChangeShapeType="1"/>
            </p:cNvSpPr>
            <p:nvPr/>
          </p:nvSpPr>
          <p:spPr bwMode="auto">
            <a:xfrm>
              <a:off x="1584" y="1440"/>
              <a:ext cx="2304" cy="0"/>
            </a:xfrm>
            <a:prstGeom prst="line">
              <a:avLst/>
            </a:prstGeom>
            <a:noFill/>
            <a:ln w="539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898" name="Object 23"/>
            <p:cNvGraphicFramePr>
              <a:graphicFrameLocks noChangeAspect="1"/>
            </p:cNvGraphicFramePr>
            <p:nvPr/>
          </p:nvGraphicFramePr>
          <p:xfrm>
            <a:off x="4161" y="1344"/>
            <a:ext cx="455" cy="220"/>
          </p:xfrm>
          <a:graphic>
            <a:graphicData uri="http://schemas.openxmlformats.org/presentationml/2006/ole">
              <mc:AlternateContent xmlns:mc="http://schemas.openxmlformats.org/markup-compatibility/2006">
                <mc:Choice xmlns:v="urn:schemas-microsoft-com:vml" Requires="v">
                  <p:oleObj spid="_x0000_s35937" name="公式" r:id="rId11" imgW="368140" imgH="177723" progId="Equation.3">
                    <p:embed/>
                  </p:oleObj>
                </mc:Choice>
                <mc:Fallback>
                  <p:oleObj name="公式" r:id="rId11" imgW="368140" imgH="177723"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61" y="1344"/>
                          <a:ext cx="455"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7896" name="Group 24"/>
          <p:cNvGrpSpPr>
            <a:grpSpLocks/>
          </p:cNvGrpSpPr>
          <p:nvPr/>
        </p:nvGrpSpPr>
        <p:grpSpPr bwMode="auto">
          <a:xfrm>
            <a:off x="4090988" y="1414463"/>
            <a:ext cx="4824412" cy="349250"/>
            <a:chOff x="1584" y="548"/>
            <a:chExt cx="3039" cy="220"/>
          </a:xfrm>
        </p:grpSpPr>
        <p:sp>
          <p:nvSpPr>
            <p:cNvPr id="35895" name="Line 25"/>
            <p:cNvSpPr>
              <a:spLocks noChangeShapeType="1"/>
            </p:cNvSpPr>
            <p:nvPr/>
          </p:nvSpPr>
          <p:spPr bwMode="auto">
            <a:xfrm>
              <a:off x="1584" y="672"/>
              <a:ext cx="2304" cy="0"/>
            </a:xfrm>
            <a:prstGeom prst="line">
              <a:avLst/>
            </a:prstGeom>
            <a:noFill/>
            <a:ln w="539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896" name="Object 26"/>
            <p:cNvGraphicFramePr>
              <a:graphicFrameLocks noChangeAspect="1"/>
            </p:cNvGraphicFramePr>
            <p:nvPr/>
          </p:nvGraphicFramePr>
          <p:xfrm>
            <a:off x="4168" y="548"/>
            <a:ext cx="455" cy="220"/>
          </p:xfrm>
          <a:graphic>
            <a:graphicData uri="http://schemas.openxmlformats.org/presentationml/2006/ole">
              <mc:AlternateContent xmlns:mc="http://schemas.openxmlformats.org/markup-compatibility/2006">
                <mc:Choice xmlns:v="urn:schemas-microsoft-com:vml" Requires="v">
                  <p:oleObj spid="_x0000_s35938" name="公式" r:id="rId13" imgW="368140" imgH="177723" progId="Equation.3">
                    <p:embed/>
                  </p:oleObj>
                </mc:Choice>
                <mc:Fallback>
                  <p:oleObj name="公式" r:id="rId13" imgW="368140" imgH="177723" progId="Equation.3">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68" y="548"/>
                          <a:ext cx="455"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7899" name="Group 27"/>
          <p:cNvGrpSpPr>
            <a:grpSpLocks/>
          </p:cNvGrpSpPr>
          <p:nvPr/>
        </p:nvGrpSpPr>
        <p:grpSpPr bwMode="auto">
          <a:xfrm>
            <a:off x="8891588" y="1230313"/>
            <a:ext cx="1284287" cy="2667000"/>
            <a:chOff x="4641" y="509"/>
            <a:chExt cx="809" cy="1680"/>
          </a:xfrm>
        </p:grpSpPr>
        <p:sp>
          <p:nvSpPr>
            <p:cNvPr id="35893" name="AutoShape 28"/>
            <p:cNvSpPr>
              <a:spLocks/>
            </p:cNvSpPr>
            <p:nvPr/>
          </p:nvSpPr>
          <p:spPr bwMode="auto">
            <a:xfrm>
              <a:off x="4641" y="509"/>
              <a:ext cx="144" cy="1680"/>
            </a:xfrm>
            <a:prstGeom prst="rightBrace">
              <a:avLst>
                <a:gd name="adj1" fmla="val 9722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35894" name="Object 29"/>
            <p:cNvGraphicFramePr>
              <a:graphicFrameLocks noChangeAspect="1"/>
            </p:cNvGraphicFramePr>
            <p:nvPr/>
          </p:nvGraphicFramePr>
          <p:xfrm>
            <a:off x="4888" y="1236"/>
            <a:ext cx="562" cy="216"/>
          </p:xfrm>
          <a:graphic>
            <a:graphicData uri="http://schemas.openxmlformats.org/presentationml/2006/ole">
              <mc:AlternateContent xmlns:mc="http://schemas.openxmlformats.org/markup-compatibility/2006">
                <mc:Choice xmlns:v="urn:schemas-microsoft-com:vml" Requires="v">
                  <p:oleObj spid="_x0000_s35939" name="Equation" r:id="rId15" imgW="495085" imgH="190417" progId="Equation.3">
                    <p:embed/>
                  </p:oleObj>
                </mc:Choice>
                <mc:Fallback>
                  <p:oleObj name="Equation" r:id="rId15" imgW="495085" imgH="190417" progId="Equation.3">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88" y="1236"/>
                          <a:ext cx="562"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7902" name="Group 30"/>
          <p:cNvGrpSpPr>
            <a:grpSpLocks/>
          </p:cNvGrpSpPr>
          <p:nvPr/>
        </p:nvGrpSpPr>
        <p:grpSpPr bwMode="auto">
          <a:xfrm>
            <a:off x="4090988" y="1230313"/>
            <a:ext cx="4779962" cy="231775"/>
            <a:chOff x="1584" y="480"/>
            <a:chExt cx="3011" cy="146"/>
          </a:xfrm>
        </p:grpSpPr>
        <p:sp>
          <p:nvSpPr>
            <p:cNvPr id="35889" name="Line 31"/>
            <p:cNvSpPr>
              <a:spLocks noChangeShapeType="1"/>
            </p:cNvSpPr>
            <p:nvPr/>
          </p:nvSpPr>
          <p:spPr bwMode="auto">
            <a:xfrm>
              <a:off x="1584" y="624"/>
              <a:ext cx="2304"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90" name="Line 32"/>
            <p:cNvSpPr>
              <a:spLocks noChangeShapeType="1"/>
            </p:cNvSpPr>
            <p:nvPr/>
          </p:nvSpPr>
          <p:spPr bwMode="auto">
            <a:xfrm>
              <a:off x="1584" y="576"/>
              <a:ext cx="2304"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91" name="Line 33"/>
            <p:cNvSpPr>
              <a:spLocks noChangeShapeType="1"/>
            </p:cNvSpPr>
            <p:nvPr/>
          </p:nvSpPr>
          <p:spPr bwMode="auto">
            <a:xfrm>
              <a:off x="1584" y="528"/>
              <a:ext cx="2304"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5892" name="Object 34"/>
            <p:cNvGraphicFramePr>
              <a:graphicFrameLocks noChangeAspect="1"/>
            </p:cNvGraphicFramePr>
            <p:nvPr/>
          </p:nvGraphicFramePr>
          <p:xfrm>
            <a:off x="4170" y="480"/>
            <a:ext cx="425" cy="146"/>
          </p:xfrm>
          <a:graphic>
            <a:graphicData uri="http://schemas.openxmlformats.org/presentationml/2006/ole">
              <mc:AlternateContent xmlns:mc="http://schemas.openxmlformats.org/markup-compatibility/2006">
                <mc:Choice xmlns:v="urn:schemas-microsoft-com:vml" Requires="v">
                  <p:oleObj spid="_x0000_s35940" name="公式" r:id="rId17" imgW="406224" imgH="139639" progId="Equation.3">
                    <p:embed/>
                  </p:oleObj>
                </mc:Choice>
                <mc:Fallback>
                  <p:oleObj name="公式" r:id="rId17" imgW="406224" imgH="139639" progId="Equation.3">
                    <p:embed/>
                    <p:pic>
                      <p:nvPicPr>
                        <p:cNvPr id="0" name="Object 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70" y="480"/>
                          <a:ext cx="425"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7907" name="Group 35"/>
          <p:cNvGrpSpPr>
            <a:grpSpLocks/>
          </p:cNvGrpSpPr>
          <p:nvPr/>
        </p:nvGrpSpPr>
        <p:grpSpPr bwMode="auto">
          <a:xfrm>
            <a:off x="4243388" y="1306513"/>
            <a:ext cx="762000" cy="4876800"/>
            <a:chOff x="1713" y="557"/>
            <a:chExt cx="480" cy="3072"/>
          </a:xfrm>
        </p:grpSpPr>
        <p:grpSp>
          <p:nvGrpSpPr>
            <p:cNvPr id="35882" name="Group 36"/>
            <p:cNvGrpSpPr>
              <a:grpSpLocks/>
            </p:cNvGrpSpPr>
            <p:nvPr/>
          </p:nvGrpSpPr>
          <p:grpSpPr bwMode="auto">
            <a:xfrm>
              <a:off x="1713" y="784"/>
              <a:ext cx="384" cy="2845"/>
              <a:chOff x="1248" y="707"/>
              <a:chExt cx="349" cy="2852"/>
            </a:xfrm>
          </p:grpSpPr>
          <p:sp>
            <p:nvSpPr>
              <p:cNvPr id="35884" name="Line 37"/>
              <p:cNvSpPr>
                <a:spLocks noChangeShapeType="1"/>
              </p:cNvSpPr>
              <p:nvPr/>
            </p:nvSpPr>
            <p:spPr bwMode="auto">
              <a:xfrm>
                <a:off x="1532" y="816"/>
                <a:ext cx="0" cy="2736"/>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5" name="Line 38"/>
              <p:cNvSpPr>
                <a:spLocks noChangeShapeType="1"/>
              </p:cNvSpPr>
              <p:nvPr/>
            </p:nvSpPr>
            <p:spPr bwMode="auto">
              <a:xfrm>
                <a:off x="1341" y="1433"/>
                <a:ext cx="0" cy="2126"/>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6" name="Line 39"/>
              <p:cNvSpPr>
                <a:spLocks noChangeShapeType="1"/>
              </p:cNvSpPr>
              <p:nvPr/>
            </p:nvSpPr>
            <p:spPr bwMode="auto">
              <a:xfrm>
                <a:off x="1248" y="2085"/>
                <a:ext cx="0" cy="1467"/>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7" name="Line 40"/>
              <p:cNvSpPr>
                <a:spLocks noChangeShapeType="1"/>
              </p:cNvSpPr>
              <p:nvPr/>
            </p:nvSpPr>
            <p:spPr bwMode="auto">
              <a:xfrm>
                <a:off x="1436" y="1052"/>
                <a:ext cx="0" cy="2489"/>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8" name="Line 41"/>
              <p:cNvSpPr>
                <a:spLocks noChangeShapeType="1"/>
              </p:cNvSpPr>
              <p:nvPr/>
            </p:nvSpPr>
            <p:spPr bwMode="auto">
              <a:xfrm>
                <a:off x="1597" y="707"/>
                <a:ext cx="0" cy="2852"/>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883" name="Line 42"/>
            <p:cNvSpPr>
              <a:spLocks noChangeShapeType="1"/>
            </p:cNvSpPr>
            <p:nvPr/>
          </p:nvSpPr>
          <p:spPr bwMode="auto">
            <a:xfrm>
              <a:off x="2193" y="557"/>
              <a:ext cx="0" cy="3072"/>
            </a:xfrm>
            <a:prstGeom prst="line">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7915" name="Group 43"/>
          <p:cNvGrpSpPr>
            <a:grpSpLocks/>
          </p:cNvGrpSpPr>
          <p:nvPr/>
        </p:nvGrpSpPr>
        <p:grpSpPr bwMode="auto">
          <a:xfrm>
            <a:off x="5233988" y="1306513"/>
            <a:ext cx="533400" cy="2514600"/>
            <a:chOff x="2337" y="557"/>
            <a:chExt cx="336" cy="1584"/>
          </a:xfrm>
        </p:grpSpPr>
        <p:grpSp>
          <p:nvGrpSpPr>
            <p:cNvPr id="35876" name="Group 44"/>
            <p:cNvGrpSpPr>
              <a:grpSpLocks/>
            </p:cNvGrpSpPr>
            <p:nvPr/>
          </p:nvGrpSpPr>
          <p:grpSpPr bwMode="auto">
            <a:xfrm>
              <a:off x="2337" y="749"/>
              <a:ext cx="280" cy="1392"/>
              <a:chOff x="1880" y="707"/>
              <a:chExt cx="271" cy="1378"/>
            </a:xfrm>
          </p:grpSpPr>
          <p:sp>
            <p:nvSpPr>
              <p:cNvPr id="35878" name="Line 45"/>
              <p:cNvSpPr>
                <a:spLocks noChangeShapeType="1"/>
              </p:cNvSpPr>
              <p:nvPr/>
            </p:nvSpPr>
            <p:spPr bwMode="auto">
              <a:xfrm>
                <a:off x="2064" y="816"/>
                <a:ext cx="0" cy="1248"/>
              </a:xfrm>
              <a:prstGeom prst="line">
                <a:avLst/>
              </a:prstGeom>
              <a:noFill/>
              <a:ln w="22225">
                <a:solidFill>
                  <a:srgbClr val="FF0066"/>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9" name="Line 46"/>
              <p:cNvSpPr>
                <a:spLocks noChangeShapeType="1"/>
              </p:cNvSpPr>
              <p:nvPr/>
            </p:nvSpPr>
            <p:spPr bwMode="auto">
              <a:xfrm>
                <a:off x="1972" y="1059"/>
                <a:ext cx="0" cy="1009"/>
              </a:xfrm>
              <a:prstGeom prst="line">
                <a:avLst/>
              </a:prstGeom>
              <a:noFill/>
              <a:ln w="22225">
                <a:solidFill>
                  <a:srgbClr val="FF0066"/>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0" name="Line 47"/>
              <p:cNvSpPr>
                <a:spLocks noChangeShapeType="1"/>
              </p:cNvSpPr>
              <p:nvPr/>
            </p:nvSpPr>
            <p:spPr bwMode="auto">
              <a:xfrm>
                <a:off x="1880" y="1445"/>
                <a:ext cx="0" cy="630"/>
              </a:xfrm>
              <a:prstGeom prst="line">
                <a:avLst/>
              </a:prstGeom>
              <a:noFill/>
              <a:ln w="22225">
                <a:solidFill>
                  <a:srgbClr val="FF0066"/>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1" name="Line 48"/>
              <p:cNvSpPr>
                <a:spLocks noChangeShapeType="1"/>
              </p:cNvSpPr>
              <p:nvPr/>
            </p:nvSpPr>
            <p:spPr bwMode="auto">
              <a:xfrm>
                <a:off x="2151" y="707"/>
                <a:ext cx="0" cy="1378"/>
              </a:xfrm>
              <a:prstGeom prst="line">
                <a:avLst/>
              </a:prstGeom>
              <a:noFill/>
              <a:ln w="22225">
                <a:solidFill>
                  <a:srgbClr val="FF0066"/>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877" name="Line 49"/>
            <p:cNvSpPr>
              <a:spLocks noChangeShapeType="1"/>
            </p:cNvSpPr>
            <p:nvPr/>
          </p:nvSpPr>
          <p:spPr bwMode="auto">
            <a:xfrm>
              <a:off x="2673" y="557"/>
              <a:ext cx="0" cy="1584"/>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7922" name="Group 50"/>
          <p:cNvGrpSpPr>
            <a:grpSpLocks/>
          </p:cNvGrpSpPr>
          <p:nvPr/>
        </p:nvGrpSpPr>
        <p:grpSpPr bwMode="auto">
          <a:xfrm>
            <a:off x="5995988" y="1306513"/>
            <a:ext cx="304800" cy="1527175"/>
            <a:chOff x="2817" y="557"/>
            <a:chExt cx="192" cy="962"/>
          </a:xfrm>
        </p:grpSpPr>
        <p:grpSp>
          <p:nvGrpSpPr>
            <p:cNvPr id="35871" name="Group 51"/>
            <p:cNvGrpSpPr>
              <a:grpSpLocks/>
            </p:cNvGrpSpPr>
            <p:nvPr/>
          </p:nvGrpSpPr>
          <p:grpSpPr bwMode="auto">
            <a:xfrm>
              <a:off x="2817" y="749"/>
              <a:ext cx="144" cy="770"/>
              <a:chOff x="2448" y="721"/>
              <a:chExt cx="174" cy="721"/>
            </a:xfrm>
          </p:grpSpPr>
          <p:sp>
            <p:nvSpPr>
              <p:cNvPr id="35873" name="Line 52"/>
              <p:cNvSpPr>
                <a:spLocks noChangeShapeType="1"/>
              </p:cNvSpPr>
              <p:nvPr/>
            </p:nvSpPr>
            <p:spPr bwMode="auto">
              <a:xfrm>
                <a:off x="2536" y="816"/>
                <a:ext cx="0" cy="624"/>
              </a:xfrm>
              <a:prstGeom prst="line">
                <a:avLst/>
              </a:prstGeom>
              <a:noFill/>
              <a:ln w="19050">
                <a:solidFill>
                  <a:srgbClr val="99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4" name="Line 53"/>
              <p:cNvSpPr>
                <a:spLocks noChangeShapeType="1"/>
              </p:cNvSpPr>
              <p:nvPr/>
            </p:nvSpPr>
            <p:spPr bwMode="auto">
              <a:xfrm>
                <a:off x="2448" y="1075"/>
                <a:ext cx="0" cy="358"/>
              </a:xfrm>
              <a:prstGeom prst="line">
                <a:avLst/>
              </a:prstGeom>
              <a:noFill/>
              <a:ln w="19050">
                <a:solidFill>
                  <a:srgbClr val="99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5" name="Line 54"/>
              <p:cNvSpPr>
                <a:spLocks noChangeShapeType="1"/>
              </p:cNvSpPr>
              <p:nvPr/>
            </p:nvSpPr>
            <p:spPr bwMode="auto">
              <a:xfrm>
                <a:off x="2622" y="721"/>
                <a:ext cx="0" cy="721"/>
              </a:xfrm>
              <a:prstGeom prst="line">
                <a:avLst/>
              </a:prstGeom>
              <a:noFill/>
              <a:ln w="19050">
                <a:solidFill>
                  <a:srgbClr val="99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872" name="Line 55"/>
            <p:cNvSpPr>
              <a:spLocks noChangeShapeType="1"/>
            </p:cNvSpPr>
            <p:nvPr/>
          </p:nvSpPr>
          <p:spPr bwMode="auto">
            <a:xfrm flipH="1">
              <a:off x="3009" y="557"/>
              <a:ext cx="0" cy="960"/>
            </a:xfrm>
            <a:prstGeom prst="line">
              <a:avLst/>
            </a:prstGeom>
            <a:noFill/>
            <a:ln w="12700">
              <a:solidFill>
                <a:srgbClr val="99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7928" name="Group 56"/>
          <p:cNvGrpSpPr>
            <a:grpSpLocks/>
          </p:cNvGrpSpPr>
          <p:nvPr/>
        </p:nvGrpSpPr>
        <p:grpSpPr bwMode="auto">
          <a:xfrm>
            <a:off x="6605588" y="1306513"/>
            <a:ext cx="152400" cy="914400"/>
            <a:chOff x="3201" y="557"/>
            <a:chExt cx="96" cy="576"/>
          </a:xfrm>
        </p:grpSpPr>
        <p:grpSp>
          <p:nvGrpSpPr>
            <p:cNvPr id="35867" name="Group 57"/>
            <p:cNvGrpSpPr>
              <a:grpSpLocks/>
            </p:cNvGrpSpPr>
            <p:nvPr/>
          </p:nvGrpSpPr>
          <p:grpSpPr bwMode="auto">
            <a:xfrm>
              <a:off x="3201" y="749"/>
              <a:ext cx="48" cy="384"/>
              <a:chOff x="3024" y="707"/>
              <a:chExt cx="70" cy="358"/>
            </a:xfrm>
          </p:grpSpPr>
          <p:sp>
            <p:nvSpPr>
              <p:cNvPr id="35869" name="Line 58"/>
              <p:cNvSpPr>
                <a:spLocks noChangeShapeType="1"/>
              </p:cNvSpPr>
              <p:nvPr/>
            </p:nvSpPr>
            <p:spPr bwMode="auto">
              <a:xfrm>
                <a:off x="3024" y="816"/>
                <a:ext cx="0" cy="240"/>
              </a:xfrm>
              <a:prstGeom prst="line">
                <a:avLst/>
              </a:prstGeom>
              <a:noFill/>
              <a:ln w="19050">
                <a:solidFill>
                  <a:srgbClr val="008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0" name="Line 59"/>
              <p:cNvSpPr>
                <a:spLocks noChangeShapeType="1"/>
              </p:cNvSpPr>
              <p:nvPr/>
            </p:nvSpPr>
            <p:spPr bwMode="auto">
              <a:xfrm>
                <a:off x="3094" y="707"/>
                <a:ext cx="0" cy="358"/>
              </a:xfrm>
              <a:prstGeom prst="line">
                <a:avLst/>
              </a:prstGeom>
              <a:noFill/>
              <a:ln w="19050">
                <a:solidFill>
                  <a:srgbClr val="008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868" name="Line 60"/>
            <p:cNvSpPr>
              <a:spLocks noChangeShapeType="1"/>
            </p:cNvSpPr>
            <p:nvPr/>
          </p:nvSpPr>
          <p:spPr bwMode="auto">
            <a:xfrm>
              <a:off x="3297" y="557"/>
              <a:ext cx="0" cy="576"/>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7933" name="Group 61"/>
          <p:cNvGrpSpPr>
            <a:grpSpLocks/>
          </p:cNvGrpSpPr>
          <p:nvPr/>
        </p:nvGrpSpPr>
        <p:grpSpPr bwMode="auto">
          <a:xfrm>
            <a:off x="1962150" y="971550"/>
            <a:ext cx="2101850" cy="5400675"/>
            <a:chOff x="276" y="346"/>
            <a:chExt cx="1324" cy="3402"/>
          </a:xfrm>
        </p:grpSpPr>
        <p:graphicFrame>
          <p:nvGraphicFramePr>
            <p:cNvPr id="35862" name="Object 62"/>
            <p:cNvGraphicFramePr>
              <a:graphicFrameLocks noChangeAspect="1"/>
            </p:cNvGraphicFramePr>
            <p:nvPr/>
          </p:nvGraphicFramePr>
          <p:xfrm>
            <a:off x="276" y="3478"/>
            <a:ext cx="1243" cy="270"/>
          </p:xfrm>
          <a:graphic>
            <a:graphicData uri="http://schemas.openxmlformats.org/presentationml/2006/ole">
              <mc:AlternateContent xmlns:mc="http://schemas.openxmlformats.org/markup-compatibility/2006">
                <mc:Choice xmlns:v="urn:schemas-microsoft-com:vml" Requires="v">
                  <p:oleObj spid="_x0000_s35941" name="Equation" r:id="rId19" imgW="914003" imgH="215806" progId="Equation.3">
                    <p:embed/>
                  </p:oleObj>
                </mc:Choice>
                <mc:Fallback>
                  <p:oleObj name="Equation" r:id="rId19" imgW="914003" imgH="215806" progId="Equation.3">
                    <p:embed/>
                    <p:pic>
                      <p:nvPicPr>
                        <p:cNvPr id="0" name="Object 6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6" y="3478"/>
                          <a:ext cx="1243" cy="27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63" name="Object 63"/>
            <p:cNvGraphicFramePr>
              <a:graphicFrameLocks noChangeAspect="1"/>
            </p:cNvGraphicFramePr>
            <p:nvPr/>
          </p:nvGraphicFramePr>
          <p:xfrm>
            <a:off x="295" y="2024"/>
            <a:ext cx="1157" cy="270"/>
          </p:xfrm>
          <a:graphic>
            <a:graphicData uri="http://schemas.openxmlformats.org/presentationml/2006/ole">
              <mc:AlternateContent xmlns:mc="http://schemas.openxmlformats.org/markup-compatibility/2006">
                <mc:Choice xmlns:v="urn:schemas-microsoft-com:vml" Requires="v">
                  <p:oleObj spid="_x0000_s35942" name="Equation" r:id="rId21" imgW="850531" imgH="215806" progId="Equation.3">
                    <p:embed/>
                  </p:oleObj>
                </mc:Choice>
                <mc:Fallback>
                  <p:oleObj name="Equation" r:id="rId21" imgW="850531" imgH="215806" progId="Equation.3">
                    <p:embed/>
                    <p:pic>
                      <p:nvPicPr>
                        <p:cNvPr id="0" name="Object 6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5" y="2024"/>
                          <a:ext cx="1157" cy="27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64" name="Object 64"/>
            <p:cNvGraphicFramePr>
              <a:graphicFrameLocks noChangeAspect="1"/>
            </p:cNvGraphicFramePr>
            <p:nvPr/>
          </p:nvGraphicFramePr>
          <p:xfrm>
            <a:off x="295" y="1389"/>
            <a:ext cx="1260" cy="286"/>
          </p:xfrm>
          <a:graphic>
            <a:graphicData uri="http://schemas.openxmlformats.org/presentationml/2006/ole">
              <mc:AlternateContent xmlns:mc="http://schemas.openxmlformats.org/markup-compatibility/2006">
                <mc:Choice xmlns:v="urn:schemas-microsoft-com:vml" Requires="v">
                  <p:oleObj spid="_x0000_s35943" name="Equation" r:id="rId23" imgW="927100" imgH="228600" progId="Equation.3">
                    <p:embed/>
                  </p:oleObj>
                </mc:Choice>
                <mc:Fallback>
                  <p:oleObj name="Equation" r:id="rId23" imgW="927100" imgH="228600" progId="Equation.3">
                    <p:embed/>
                    <p:pic>
                      <p:nvPicPr>
                        <p:cNvPr id="0" name="Object 6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5" y="1389"/>
                          <a:ext cx="1260" cy="28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65" name="Object 65"/>
            <p:cNvGraphicFramePr>
              <a:graphicFrameLocks noChangeAspect="1"/>
            </p:cNvGraphicFramePr>
            <p:nvPr/>
          </p:nvGraphicFramePr>
          <p:xfrm>
            <a:off x="340" y="1026"/>
            <a:ext cx="1260" cy="270"/>
          </p:xfrm>
          <a:graphic>
            <a:graphicData uri="http://schemas.openxmlformats.org/presentationml/2006/ole">
              <mc:AlternateContent xmlns:mc="http://schemas.openxmlformats.org/markup-compatibility/2006">
                <mc:Choice xmlns:v="urn:schemas-microsoft-com:vml" Requires="v">
                  <p:oleObj spid="_x0000_s35944" name="Equation" r:id="rId25" imgW="926698" imgH="215806" progId="Equation.3">
                    <p:embed/>
                  </p:oleObj>
                </mc:Choice>
                <mc:Fallback>
                  <p:oleObj name="Equation" r:id="rId25" imgW="926698" imgH="215806" progId="Equation.3">
                    <p:embed/>
                    <p:pic>
                      <p:nvPicPr>
                        <p:cNvPr id="0" name="Object 6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40" y="1026"/>
                          <a:ext cx="1260" cy="27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66" name="Object 66"/>
            <p:cNvGraphicFramePr>
              <a:graphicFrameLocks noChangeAspect="1"/>
            </p:cNvGraphicFramePr>
            <p:nvPr/>
          </p:nvGraphicFramePr>
          <p:xfrm>
            <a:off x="385" y="346"/>
            <a:ext cx="793" cy="508"/>
          </p:xfrm>
          <a:graphic>
            <a:graphicData uri="http://schemas.openxmlformats.org/presentationml/2006/ole">
              <mc:AlternateContent xmlns:mc="http://schemas.openxmlformats.org/markup-compatibility/2006">
                <mc:Choice xmlns:v="urn:schemas-microsoft-com:vml" Requires="v">
                  <p:oleObj spid="_x0000_s35945" name="公式" r:id="rId27" imgW="583947" imgH="406224" progId="Equation.3">
                    <p:embed/>
                  </p:oleObj>
                </mc:Choice>
                <mc:Fallback>
                  <p:oleObj name="公式" r:id="rId27" imgW="583947" imgH="406224" progId="Equation.3">
                    <p:embed/>
                    <p:pic>
                      <p:nvPicPr>
                        <p:cNvPr id="0" name="Object 6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85" y="346"/>
                          <a:ext cx="793" cy="50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7880"/>
                                        </p:tgtEl>
                                        <p:attrNameLst>
                                          <p:attrName>style.visibility</p:attrName>
                                        </p:attrNameLst>
                                      </p:cBhvr>
                                      <p:to>
                                        <p:strVal val="visible"/>
                                      </p:to>
                                    </p:set>
                                    <p:animEffect transition="in" filter="wipe(up)">
                                      <p:cBhvr>
                                        <p:cTn id="7" dur="500"/>
                                        <p:tgtEl>
                                          <p:spTgt spid="2078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7879"/>
                                        </p:tgtEl>
                                        <p:attrNameLst>
                                          <p:attrName>style.visibility</p:attrName>
                                        </p:attrNameLst>
                                      </p:cBhvr>
                                      <p:to>
                                        <p:strVal val="visible"/>
                                      </p:to>
                                    </p:set>
                                    <p:animEffect transition="in" filter="wipe(up)">
                                      <p:cBhvr>
                                        <p:cTn id="12" dur="500"/>
                                        <p:tgtEl>
                                          <p:spTgt spid="2078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7881"/>
                                        </p:tgtEl>
                                        <p:attrNameLst>
                                          <p:attrName>style.visibility</p:attrName>
                                        </p:attrNameLst>
                                      </p:cBhvr>
                                      <p:to>
                                        <p:strVal val="visible"/>
                                      </p:to>
                                    </p:set>
                                    <p:animEffect transition="in" filter="wipe(left)">
                                      <p:cBhvr>
                                        <p:cTn id="17" dur="500"/>
                                        <p:tgtEl>
                                          <p:spTgt spid="2078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07884"/>
                                        </p:tgtEl>
                                        <p:attrNameLst>
                                          <p:attrName>style.visibility</p:attrName>
                                        </p:attrNameLst>
                                      </p:cBhvr>
                                      <p:to>
                                        <p:strVal val="visible"/>
                                      </p:to>
                                    </p:set>
                                    <p:animEffect transition="in" filter="wipe(up)">
                                      <p:cBhvr>
                                        <p:cTn id="22" dur="500"/>
                                        <p:tgtEl>
                                          <p:spTgt spid="2078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07893"/>
                                        </p:tgtEl>
                                        <p:attrNameLst>
                                          <p:attrName>style.visibility</p:attrName>
                                        </p:attrNameLst>
                                      </p:cBhvr>
                                      <p:to>
                                        <p:strVal val="visible"/>
                                      </p:to>
                                    </p:set>
                                    <p:animEffect transition="in" filter="wipe(up)">
                                      <p:cBhvr>
                                        <p:cTn id="27" dur="500"/>
                                        <p:tgtEl>
                                          <p:spTgt spid="2078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07890"/>
                                        </p:tgtEl>
                                        <p:attrNameLst>
                                          <p:attrName>style.visibility</p:attrName>
                                        </p:attrNameLst>
                                      </p:cBhvr>
                                      <p:to>
                                        <p:strVal val="visible"/>
                                      </p:to>
                                    </p:set>
                                    <p:animEffect transition="in" filter="wipe(up)">
                                      <p:cBhvr>
                                        <p:cTn id="32" dur="500"/>
                                        <p:tgtEl>
                                          <p:spTgt spid="2078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207887"/>
                                        </p:tgtEl>
                                        <p:attrNameLst>
                                          <p:attrName>style.visibility</p:attrName>
                                        </p:attrNameLst>
                                      </p:cBhvr>
                                      <p:to>
                                        <p:strVal val="visible"/>
                                      </p:to>
                                    </p:set>
                                    <p:animEffect transition="in" filter="wipe(down)">
                                      <p:cBhvr>
                                        <p:cTn id="37" dur="500"/>
                                        <p:tgtEl>
                                          <p:spTgt spid="20788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207896"/>
                                        </p:tgtEl>
                                        <p:attrNameLst>
                                          <p:attrName>style.visibility</p:attrName>
                                        </p:attrNameLst>
                                      </p:cBhvr>
                                      <p:to>
                                        <p:strVal val="visible"/>
                                      </p:to>
                                    </p:set>
                                    <p:animEffect transition="in" filter="wipe(down)">
                                      <p:cBhvr>
                                        <p:cTn id="42" dur="500"/>
                                        <p:tgtEl>
                                          <p:spTgt spid="20789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207902"/>
                                        </p:tgtEl>
                                        <p:attrNameLst>
                                          <p:attrName>style.visibility</p:attrName>
                                        </p:attrNameLst>
                                      </p:cBhvr>
                                      <p:to>
                                        <p:strVal val="visible"/>
                                      </p:to>
                                    </p:set>
                                    <p:animEffect transition="in" filter="wipe(down)">
                                      <p:cBhvr>
                                        <p:cTn id="47" dur="500"/>
                                        <p:tgtEl>
                                          <p:spTgt spid="20790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07899"/>
                                        </p:tgtEl>
                                        <p:attrNameLst>
                                          <p:attrName>style.visibility</p:attrName>
                                        </p:attrNameLst>
                                      </p:cBhvr>
                                      <p:to>
                                        <p:strVal val="visible"/>
                                      </p:to>
                                    </p:set>
                                    <p:animEffect transition="in" filter="wipe(left)">
                                      <p:cBhvr>
                                        <p:cTn id="52" dur="500"/>
                                        <p:tgtEl>
                                          <p:spTgt spid="20789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207933"/>
                                        </p:tgtEl>
                                        <p:attrNameLst>
                                          <p:attrName>style.visibility</p:attrName>
                                        </p:attrNameLst>
                                      </p:cBhvr>
                                      <p:to>
                                        <p:strVal val="visible"/>
                                      </p:to>
                                    </p:set>
                                    <p:animEffect transition="in" filter="wipe(down)">
                                      <p:cBhvr>
                                        <p:cTn id="57" dur="500"/>
                                        <p:tgtEl>
                                          <p:spTgt spid="20793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207907"/>
                                        </p:tgtEl>
                                        <p:attrNameLst>
                                          <p:attrName>style.visibility</p:attrName>
                                        </p:attrNameLst>
                                      </p:cBhvr>
                                      <p:to>
                                        <p:strVal val="visible"/>
                                      </p:to>
                                    </p:set>
                                    <p:animEffect transition="in" filter="wipe(up)">
                                      <p:cBhvr>
                                        <p:cTn id="62" dur="500"/>
                                        <p:tgtEl>
                                          <p:spTgt spid="20790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07874"/>
                                        </p:tgtEl>
                                        <p:attrNameLst>
                                          <p:attrName>style.visibility</p:attrName>
                                        </p:attrNameLst>
                                      </p:cBhvr>
                                      <p:to>
                                        <p:strVal val="visible"/>
                                      </p:to>
                                    </p:set>
                                    <p:animEffect transition="in" filter="wipe(up)">
                                      <p:cBhvr>
                                        <p:cTn id="67" dur="500"/>
                                        <p:tgtEl>
                                          <p:spTgt spid="20787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207915"/>
                                        </p:tgtEl>
                                        <p:attrNameLst>
                                          <p:attrName>style.visibility</p:attrName>
                                        </p:attrNameLst>
                                      </p:cBhvr>
                                      <p:to>
                                        <p:strVal val="visible"/>
                                      </p:to>
                                    </p:set>
                                    <p:animEffect transition="in" filter="wipe(up)">
                                      <p:cBhvr>
                                        <p:cTn id="72" dur="500"/>
                                        <p:tgtEl>
                                          <p:spTgt spid="20791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207875"/>
                                        </p:tgtEl>
                                        <p:attrNameLst>
                                          <p:attrName>style.visibility</p:attrName>
                                        </p:attrNameLst>
                                      </p:cBhvr>
                                      <p:to>
                                        <p:strVal val="visible"/>
                                      </p:to>
                                    </p:set>
                                    <p:animEffect transition="in" filter="wipe(up)">
                                      <p:cBhvr>
                                        <p:cTn id="77" dur="500"/>
                                        <p:tgtEl>
                                          <p:spTgt spid="20787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nodeType="clickEffect">
                                  <p:stCondLst>
                                    <p:cond delay="0"/>
                                  </p:stCondLst>
                                  <p:childTnLst>
                                    <p:set>
                                      <p:cBhvr>
                                        <p:cTn id="81" dur="1" fill="hold">
                                          <p:stCondLst>
                                            <p:cond delay="0"/>
                                          </p:stCondLst>
                                        </p:cTn>
                                        <p:tgtEl>
                                          <p:spTgt spid="207922"/>
                                        </p:tgtEl>
                                        <p:attrNameLst>
                                          <p:attrName>style.visibility</p:attrName>
                                        </p:attrNameLst>
                                      </p:cBhvr>
                                      <p:to>
                                        <p:strVal val="visible"/>
                                      </p:to>
                                    </p:set>
                                    <p:animEffect transition="in" filter="wipe(up)">
                                      <p:cBhvr>
                                        <p:cTn id="82" dur="500"/>
                                        <p:tgtEl>
                                          <p:spTgt spid="20792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207876"/>
                                        </p:tgtEl>
                                        <p:attrNameLst>
                                          <p:attrName>style.visibility</p:attrName>
                                        </p:attrNameLst>
                                      </p:cBhvr>
                                      <p:to>
                                        <p:strVal val="visible"/>
                                      </p:to>
                                    </p:set>
                                    <p:animEffect transition="in" filter="wipe(up)">
                                      <p:cBhvr>
                                        <p:cTn id="87" dur="500"/>
                                        <p:tgtEl>
                                          <p:spTgt spid="20787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207928"/>
                                        </p:tgtEl>
                                        <p:attrNameLst>
                                          <p:attrName>style.visibility</p:attrName>
                                        </p:attrNameLst>
                                      </p:cBhvr>
                                      <p:to>
                                        <p:strVal val="visible"/>
                                      </p:to>
                                    </p:set>
                                    <p:animEffect transition="in" filter="wipe(up)">
                                      <p:cBhvr>
                                        <p:cTn id="92" dur="500"/>
                                        <p:tgtEl>
                                          <p:spTgt spid="20792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207877"/>
                                        </p:tgtEl>
                                        <p:attrNameLst>
                                          <p:attrName>style.visibility</p:attrName>
                                        </p:attrNameLst>
                                      </p:cBhvr>
                                      <p:to>
                                        <p:strVal val="visible"/>
                                      </p:to>
                                    </p:set>
                                    <p:animEffect transition="in" filter="wipe(up)">
                                      <p:cBhvr>
                                        <p:cTn id="97" dur="500"/>
                                        <p:tgtEl>
                                          <p:spTgt spid="207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p:bldP spid="207875" grpId="0" autoUpdateAnimBg="0"/>
      <p:bldP spid="207876" grpId="0" autoUpdateAnimBg="0"/>
      <p:bldP spid="207877" grpId="0" autoUpdateAnimBg="0"/>
      <p:bldP spid="207879" grpId="0" animBg="1" autoUpdateAnimBg="0"/>
      <p:bldP spid="20788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4727575" y="115888"/>
            <a:ext cx="16906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3200" u="sng" dirty="0">
                <a:solidFill>
                  <a:srgbClr val="FF33CC"/>
                </a:solidFill>
                <a:effectLst>
                  <a:outerShdw blurRad="38100" dist="38100" dir="2700000" algn="tl">
                    <a:srgbClr val="C0C0C0"/>
                  </a:outerShdw>
                </a:effectLst>
              </a:rPr>
              <a:t>复  习</a:t>
            </a:r>
          </a:p>
        </p:txBody>
      </p:sp>
      <p:sp>
        <p:nvSpPr>
          <p:cNvPr id="181251" name="Rectangle 3"/>
          <p:cNvSpPr>
            <a:spLocks noChangeArrowheads="1"/>
          </p:cNvSpPr>
          <p:nvPr/>
        </p:nvSpPr>
        <p:spPr bwMode="auto">
          <a:xfrm>
            <a:off x="927100" y="892175"/>
            <a:ext cx="3425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ym typeface="Symbol" panose="05050102010706020507" pitchFamily="18" charset="2"/>
              </a:rPr>
              <a:t>1</a:t>
            </a:r>
            <a:r>
              <a:rPr lang="zh-CN" altLang="en-US">
                <a:sym typeface="Symbol" panose="05050102010706020507" pitchFamily="18" charset="2"/>
              </a:rPr>
              <a:t>、普朗克能量子假说：</a:t>
            </a:r>
          </a:p>
        </p:txBody>
      </p:sp>
      <p:sp>
        <p:nvSpPr>
          <p:cNvPr id="181252" name="Text Box 4"/>
          <p:cNvSpPr txBox="1">
            <a:spLocks noChangeArrowheads="1"/>
          </p:cNvSpPr>
          <p:nvPr/>
        </p:nvSpPr>
        <p:spPr bwMode="auto">
          <a:xfrm>
            <a:off x="2684463" y="1633538"/>
            <a:ext cx="158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能量子：</a:t>
            </a:r>
          </a:p>
        </p:txBody>
      </p:sp>
      <p:graphicFrame>
        <p:nvGraphicFramePr>
          <p:cNvPr id="181253" name="Object 5"/>
          <p:cNvGraphicFramePr>
            <a:graphicFrameLocks noChangeAspect="1"/>
          </p:cNvGraphicFramePr>
          <p:nvPr/>
        </p:nvGraphicFramePr>
        <p:xfrm>
          <a:off x="6530975" y="1674813"/>
          <a:ext cx="2376488" cy="431800"/>
        </p:xfrm>
        <a:graphic>
          <a:graphicData uri="http://schemas.openxmlformats.org/presentationml/2006/ole">
            <mc:AlternateContent xmlns:mc="http://schemas.openxmlformats.org/markup-compatibility/2006">
              <mc:Choice xmlns:v="urn:schemas-microsoft-com:vml" Requires="v">
                <p:oleObj spid="_x0000_s17466" name="Equation" r:id="rId3" imgW="1117115" imgH="203112" progId="Equation.3">
                  <p:embed/>
                </p:oleObj>
              </mc:Choice>
              <mc:Fallback>
                <p:oleObj name="Equation" r:id="rId3" imgW="1117115" imgH="203112"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0975" y="1674813"/>
                        <a:ext cx="237648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1254" name="Rectangle 6"/>
          <p:cNvSpPr>
            <a:spLocks noChangeArrowheads="1"/>
          </p:cNvSpPr>
          <p:nvPr/>
        </p:nvSpPr>
        <p:spPr bwMode="auto">
          <a:xfrm>
            <a:off x="976313" y="2105025"/>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t>2</a:t>
            </a:r>
            <a:r>
              <a:rPr lang="zh-CN" altLang="en-US"/>
              <a:t>、光电效应：</a:t>
            </a:r>
          </a:p>
        </p:txBody>
      </p:sp>
      <p:sp>
        <p:nvSpPr>
          <p:cNvPr id="181255" name="Text Box 7"/>
          <p:cNvSpPr txBox="1">
            <a:spLocks noChangeArrowheads="1"/>
          </p:cNvSpPr>
          <p:nvPr/>
        </p:nvSpPr>
        <p:spPr bwMode="auto">
          <a:xfrm>
            <a:off x="1550988" y="2573338"/>
            <a:ext cx="3786187" cy="45720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76200">
                <a:solidFill>
                  <a:srgbClr val="FF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爱因斯坦光电效应方程：</a:t>
            </a:r>
          </a:p>
        </p:txBody>
      </p:sp>
      <p:sp>
        <p:nvSpPr>
          <p:cNvPr id="181256" name="Text Box 8"/>
          <p:cNvSpPr txBox="1">
            <a:spLocks noChangeArrowheads="1"/>
          </p:cNvSpPr>
          <p:nvPr/>
        </p:nvSpPr>
        <p:spPr bwMode="auto">
          <a:xfrm>
            <a:off x="3425825" y="4602163"/>
            <a:ext cx="2049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红限频率：</a:t>
            </a:r>
          </a:p>
        </p:txBody>
      </p:sp>
      <p:sp>
        <p:nvSpPr>
          <p:cNvPr id="181257" name="Rectangle 9"/>
          <p:cNvSpPr>
            <a:spLocks noChangeArrowheads="1"/>
          </p:cNvSpPr>
          <p:nvPr/>
        </p:nvSpPr>
        <p:spPr bwMode="auto">
          <a:xfrm>
            <a:off x="982663" y="5013325"/>
            <a:ext cx="297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3</a:t>
            </a:r>
            <a:r>
              <a:rPr lang="zh-CN" altLang="en-US"/>
              <a:t>、康普顿效应：</a:t>
            </a:r>
          </a:p>
        </p:txBody>
      </p:sp>
      <p:sp>
        <p:nvSpPr>
          <p:cNvPr id="181258" name="Text Box 10"/>
          <p:cNvSpPr txBox="1">
            <a:spLocks noChangeArrowheads="1"/>
          </p:cNvSpPr>
          <p:nvPr/>
        </p:nvSpPr>
        <p:spPr bwMode="auto">
          <a:xfrm>
            <a:off x="1489075" y="3540125"/>
            <a:ext cx="447675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90000"/>
              </a:lnSpc>
              <a:spcBef>
                <a:spcPct val="50000"/>
              </a:spcBef>
            </a:pPr>
            <a:r>
              <a:rPr lang="zh-CN" altLang="en-US"/>
              <a:t>遏止电压与最大初动能的关系：</a:t>
            </a:r>
          </a:p>
        </p:txBody>
      </p:sp>
      <p:grpSp>
        <p:nvGrpSpPr>
          <p:cNvPr id="181259" name="Group 11"/>
          <p:cNvGrpSpPr>
            <a:grpSpLocks/>
          </p:cNvGrpSpPr>
          <p:nvPr/>
        </p:nvGrpSpPr>
        <p:grpSpPr bwMode="auto">
          <a:xfrm>
            <a:off x="1574800" y="5645150"/>
            <a:ext cx="6696075" cy="1023938"/>
            <a:chOff x="612" y="2568"/>
            <a:chExt cx="4218" cy="645"/>
          </a:xfrm>
        </p:grpSpPr>
        <p:grpSp>
          <p:nvGrpSpPr>
            <p:cNvPr id="17448" name="Group 32"/>
            <p:cNvGrpSpPr>
              <a:grpSpLocks/>
            </p:cNvGrpSpPr>
            <p:nvPr/>
          </p:nvGrpSpPr>
          <p:grpSpPr bwMode="auto">
            <a:xfrm>
              <a:off x="612" y="2568"/>
              <a:ext cx="4218" cy="635"/>
              <a:chOff x="1450" y="7"/>
              <a:chExt cx="3039" cy="401"/>
            </a:xfrm>
          </p:grpSpPr>
          <p:sp>
            <p:nvSpPr>
              <p:cNvPr id="17450"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51"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52"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53"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17449" name="Object 17"/>
            <p:cNvGraphicFramePr>
              <a:graphicFrameLocks noChangeAspect="1"/>
            </p:cNvGraphicFramePr>
            <p:nvPr/>
          </p:nvGraphicFramePr>
          <p:xfrm>
            <a:off x="666" y="2641"/>
            <a:ext cx="4144" cy="572"/>
          </p:xfrm>
          <a:graphic>
            <a:graphicData uri="http://schemas.openxmlformats.org/presentationml/2006/ole">
              <mc:AlternateContent xmlns:mc="http://schemas.openxmlformats.org/markup-compatibility/2006">
                <mc:Choice xmlns:v="urn:schemas-microsoft-com:vml" Requires="v">
                  <p:oleObj spid="_x0000_s17467" name="Equation" r:id="rId5" imgW="2768600" imgH="444500" progId="Equation.3">
                    <p:embed/>
                  </p:oleObj>
                </mc:Choice>
                <mc:Fallback>
                  <p:oleObj name="Equation" r:id="rId5" imgW="2768600" imgH="4445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 y="2641"/>
                          <a:ext cx="4144" cy="572"/>
                        </a:xfrm>
                        <a:prstGeom prst="rect">
                          <a:avLst/>
                        </a:prstGeom>
                        <a:noFill/>
                        <a:ln>
                          <a:noFill/>
                        </a:ln>
                        <a:effectLst/>
                        <a:extLst>
                          <a:ext uri="{909E8E84-426E-40DD-AFC4-6F175D3DCCD1}">
                            <a14:hiddenFill xmlns:a14="http://schemas.microsoft.com/office/drawing/2010/main">
                              <a:solidFill>
                                <a:srgbClr val="FFFFE1"/>
                              </a:solidFill>
                            </a14:hiddenFill>
                          </a:ext>
                          <a:ext uri="{91240B29-F687-4F45-9708-019B960494DF}">
                            <a14:hiddenLine xmlns:a14="http://schemas.microsoft.com/office/drawing/2010/main" w="25400" algn="ctr">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81266" name="Group 18"/>
          <p:cNvGrpSpPr>
            <a:grpSpLocks/>
          </p:cNvGrpSpPr>
          <p:nvPr/>
        </p:nvGrpSpPr>
        <p:grpSpPr bwMode="auto">
          <a:xfrm>
            <a:off x="4151313" y="1557338"/>
            <a:ext cx="1866900" cy="720725"/>
            <a:chOff x="3278" y="1071"/>
            <a:chExt cx="1176" cy="454"/>
          </a:xfrm>
        </p:grpSpPr>
        <p:grpSp>
          <p:nvGrpSpPr>
            <p:cNvPr id="17442" name="Group 32"/>
            <p:cNvGrpSpPr>
              <a:grpSpLocks/>
            </p:cNvGrpSpPr>
            <p:nvPr/>
          </p:nvGrpSpPr>
          <p:grpSpPr bwMode="auto">
            <a:xfrm>
              <a:off x="3288" y="1071"/>
              <a:ext cx="1089" cy="454"/>
              <a:chOff x="1450" y="7"/>
              <a:chExt cx="3039" cy="401"/>
            </a:xfrm>
          </p:grpSpPr>
          <p:sp>
            <p:nvSpPr>
              <p:cNvPr id="17444"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45"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46"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47"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17443" name="Object 24"/>
            <p:cNvGraphicFramePr>
              <a:graphicFrameLocks noChangeAspect="1"/>
            </p:cNvGraphicFramePr>
            <p:nvPr/>
          </p:nvGraphicFramePr>
          <p:xfrm>
            <a:off x="3278" y="1073"/>
            <a:ext cx="1176" cy="403"/>
          </p:xfrm>
          <a:graphic>
            <a:graphicData uri="http://schemas.openxmlformats.org/presentationml/2006/ole">
              <mc:AlternateContent xmlns:mc="http://schemas.openxmlformats.org/markup-compatibility/2006">
                <mc:Choice xmlns:v="urn:schemas-microsoft-com:vml" Requires="v">
                  <p:oleObj spid="_x0000_s17468" name="公式" r:id="rId7" imgW="533169" imgH="228501" progId="Equation.3">
                    <p:embed/>
                  </p:oleObj>
                </mc:Choice>
                <mc:Fallback>
                  <p:oleObj name="公式" r:id="rId7" imgW="533169" imgH="228501" progId="Equation.3">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8" y="1073"/>
                          <a:ext cx="1176" cy="4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81273" name="Group 25"/>
          <p:cNvGrpSpPr>
            <a:grpSpLocks/>
          </p:cNvGrpSpPr>
          <p:nvPr/>
        </p:nvGrpSpPr>
        <p:grpSpPr bwMode="auto">
          <a:xfrm>
            <a:off x="5103813" y="2349500"/>
            <a:ext cx="2951162" cy="949325"/>
            <a:chOff x="295" y="2432"/>
            <a:chExt cx="1859" cy="598"/>
          </a:xfrm>
        </p:grpSpPr>
        <p:grpSp>
          <p:nvGrpSpPr>
            <p:cNvPr id="17436" name="Group 32"/>
            <p:cNvGrpSpPr>
              <a:grpSpLocks/>
            </p:cNvGrpSpPr>
            <p:nvPr/>
          </p:nvGrpSpPr>
          <p:grpSpPr bwMode="auto">
            <a:xfrm>
              <a:off x="295" y="2478"/>
              <a:ext cx="1859" cy="544"/>
              <a:chOff x="1450" y="7"/>
              <a:chExt cx="3039" cy="401"/>
            </a:xfrm>
          </p:grpSpPr>
          <p:sp>
            <p:nvSpPr>
              <p:cNvPr id="17438"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39"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40"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41"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17437" name="Object 31"/>
            <p:cNvGraphicFramePr>
              <a:graphicFrameLocks noChangeAspect="1"/>
            </p:cNvGraphicFramePr>
            <p:nvPr/>
          </p:nvGraphicFramePr>
          <p:xfrm>
            <a:off x="340" y="2432"/>
            <a:ext cx="1724" cy="598"/>
          </p:xfrm>
          <a:graphic>
            <a:graphicData uri="http://schemas.openxmlformats.org/presentationml/2006/ole">
              <mc:AlternateContent xmlns:mc="http://schemas.openxmlformats.org/markup-compatibility/2006">
                <mc:Choice xmlns:v="urn:schemas-microsoft-com:vml" Requires="v">
                  <p:oleObj spid="_x0000_s17469" name="Equation" r:id="rId9" imgW="1053643" imgH="406224" progId="Equation.3">
                    <p:embed/>
                  </p:oleObj>
                </mc:Choice>
                <mc:Fallback>
                  <p:oleObj name="Equation" r:id="rId9" imgW="1053643" imgH="406224" progId="Equation.3">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 y="2432"/>
                          <a:ext cx="1724" cy="598"/>
                        </a:xfrm>
                        <a:prstGeom prst="rect">
                          <a:avLst/>
                        </a:prstGeom>
                        <a:noFill/>
                        <a:ln>
                          <a:noFill/>
                        </a:ln>
                        <a:effectLst/>
                        <a:extLst>
                          <a:ext uri="{909E8E84-426E-40DD-AFC4-6F175D3DCCD1}">
                            <a14:hiddenFill xmlns:a14="http://schemas.microsoft.com/office/drawing/2010/main">
                              <a:solidFill>
                                <a:srgbClr val="FFFFE1"/>
                              </a:solidFill>
                            </a14:hiddenFill>
                          </a:ext>
                          <a:ext uri="{91240B29-F687-4F45-9708-019B960494DF}">
                            <a14:hiddenLine xmlns:a14="http://schemas.microsoft.com/office/drawing/2010/main" w="25400" algn="ctr">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81280" name="Group 32"/>
          <p:cNvGrpSpPr>
            <a:grpSpLocks/>
          </p:cNvGrpSpPr>
          <p:nvPr/>
        </p:nvGrpSpPr>
        <p:grpSpPr bwMode="auto">
          <a:xfrm>
            <a:off x="5030788" y="4437063"/>
            <a:ext cx="1379537" cy="755650"/>
            <a:chOff x="385" y="3346"/>
            <a:chExt cx="1044" cy="635"/>
          </a:xfrm>
        </p:grpSpPr>
        <p:grpSp>
          <p:nvGrpSpPr>
            <p:cNvPr id="17430" name="Group 32"/>
            <p:cNvGrpSpPr>
              <a:grpSpLocks/>
            </p:cNvGrpSpPr>
            <p:nvPr/>
          </p:nvGrpSpPr>
          <p:grpSpPr bwMode="auto">
            <a:xfrm>
              <a:off x="385" y="3430"/>
              <a:ext cx="1044" cy="476"/>
              <a:chOff x="1450" y="7"/>
              <a:chExt cx="3039" cy="401"/>
            </a:xfrm>
          </p:grpSpPr>
          <p:sp>
            <p:nvSpPr>
              <p:cNvPr id="17432"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33"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34"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35"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17431" name="Object 38"/>
            <p:cNvGraphicFramePr>
              <a:graphicFrameLocks noChangeAspect="1"/>
            </p:cNvGraphicFramePr>
            <p:nvPr/>
          </p:nvGraphicFramePr>
          <p:xfrm>
            <a:off x="528" y="3346"/>
            <a:ext cx="750" cy="635"/>
          </p:xfrm>
          <a:graphic>
            <a:graphicData uri="http://schemas.openxmlformats.org/presentationml/2006/ole">
              <mc:AlternateContent xmlns:mc="http://schemas.openxmlformats.org/markup-compatibility/2006">
                <mc:Choice xmlns:v="urn:schemas-microsoft-com:vml" Requires="v">
                  <p:oleObj spid="_x0000_s17470" name="公式" r:id="rId11" imgW="558558" imgH="304668" progId="Equation.3">
                    <p:embed/>
                  </p:oleObj>
                </mc:Choice>
                <mc:Fallback>
                  <p:oleObj name="公式" r:id="rId11" imgW="558558" imgH="304668" progId="Equation.3">
                    <p:embed/>
                    <p:pic>
                      <p:nvPicPr>
                        <p:cNvPr id="0" name="Object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8" y="3346"/>
                          <a:ext cx="750" cy="635"/>
                        </a:xfrm>
                        <a:prstGeom prst="rect">
                          <a:avLst/>
                        </a:prstGeom>
                        <a:noFill/>
                        <a:ln>
                          <a:noFill/>
                        </a:ln>
                        <a:effectLst/>
                        <a:extLst>
                          <a:ext uri="{909E8E84-426E-40DD-AFC4-6F175D3DCCD1}">
                            <a14:hiddenFill xmlns:a14="http://schemas.microsoft.com/office/drawing/2010/main">
                              <a:solidFill>
                                <a:srgbClr val="FFFFE1"/>
                              </a:solidFill>
                            </a14:hiddenFill>
                          </a:ext>
                          <a:ext uri="{91240B29-F687-4F45-9708-019B960494DF}">
                            <a14:hiddenLine xmlns:a14="http://schemas.microsoft.com/office/drawing/2010/main" w="25400" algn="ctr">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81287" name="Group 39"/>
          <p:cNvGrpSpPr>
            <a:grpSpLocks/>
          </p:cNvGrpSpPr>
          <p:nvPr/>
        </p:nvGrpSpPr>
        <p:grpSpPr bwMode="auto">
          <a:xfrm>
            <a:off x="5680075" y="3351213"/>
            <a:ext cx="2592388" cy="869950"/>
            <a:chOff x="3288" y="2659"/>
            <a:chExt cx="1633" cy="548"/>
          </a:xfrm>
        </p:grpSpPr>
        <p:grpSp>
          <p:nvGrpSpPr>
            <p:cNvPr id="17424" name="Group 32"/>
            <p:cNvGrpSpPr>
              <a:grpSpLocks/>
            </p:cNvGrpSpPr>
            <p:nvPr/>
          </p:nvGrpSpPr>
          <p:grpSpPr bwMode="auto">
            <a:xfrm>
              <a:off x="3288" y="2704"/>
              <a:ext cx="1633" cy="476"/>
              <a:chOff x="1450" y="7"/>
              <a:chExt cx="3039" cy="401"/>
            </a:xfrm>
          </p:grpSpPr>
          <p:sp>
            <p:nvSpPr>
              <p:cNvPr id="17426"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27"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28"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29"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17425" name="Object 45"/>
            <p:cNvGraphicFramePr>
              <a:graphicFrameLocks noChangeAspect="1"/>
            </p:cNvGraphicFramePr>
            <p:nvPr/>
          </p:nvGraphicFramePr>
          <p:xfrm>
            <a:off x="3379" y="2659"/>
            <a:ext cx="1479" cy="548"/>
          </p:xfrm>
          <a:graphic>
            <a:graphicData uri="http://schemas.openxmlformats.org/presentationml/2006/ole">
              <mc:AlternateContent xmlns:mc="http://schemas.openxmlformats.org/markup-compatibility/2006">
                <mc:Choice xmlns:v="urn:schemas-microsoft-com:vml" Requires="v">
                  <p:oleObj spid="_x0000_s17471" name="公式" r:id="rId13" imgW="926698" imgH="406224" progId="Equation.3">
                    <p:embed/>
                  </p:oleObj>
                </mc:Choice>
                <mc:Fallback>
                  <p:oleObj name="公式" r:id="rId13" imgW="926698" imgH="406224" progId="Equation.3">
                    <p:embed/>
                    <p:pic>
                      <p:nvPicPr>
                        <p:cNvPr id="0" name="Object 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79" y="2659"/>
                          <a:ext cx="1479" cy="5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1250"/>
                                        </p:tgtEl>
                                        <p:attrNameLst>
                                          <p:attrName>style.visibility</p:attrName>
                                        </p:attrNameLst>
                                      </p:cBhvr>
                                      <p:to>
                                        <p:strVal val="visible"/>
                                      </p:to>
                                    </p:set>
                                    <p:animEffect transition="in" filter="wipe(left)">
                                      <p:cBhvr>
                                        <p:cTn id="7" dur="500"/>
                                        <p:tgtEl>
                                          <p:spTgt spid="181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1251"/>
                                        </p:tgtEl>
                                        <p:attrNameLst>
                                          <p:attrName>style.visibility</p:attrName>
                                        </p:attrNameLst>
                                      </p:cBhvr>
                                      <p:to>
                                        <p:strVal val="visible"/>
                                      </p:to>
                                    </p:set>
                                    <p:animEffect transition="in" filter="wipe(left)">
                                      <p:cBhvr>
                                        <p:cTn id="12" dur="500"/>
                                        <p:tgtEl>
                                          <p:spTgt spid="1812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1252"/>
                                        </p:tgtEl>
                                        <p:attrNameLst>
                                          <p:attrName>style.visibility</p:attrName>
                                        </p:attrNameLst>
                                      </p:cBhvr>
                                      <p:to>
                                        <p:strVal val="visible"/>
                                      </p:to>
                                    </p:set>
                                    <p:animEffect transition="in" filter="wipe(left)">
                                      <p:cBhvr>
                                        <p:cTn id="17" dur="500"/>
                                        <p:tgtEl>
                                          <p:spTgt spid="1812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1266"/>
                                        </p:tgtEl>
                                        <p:attrNameLst>
                                          <p:attrName>style.visibility</p:attrName>
                                        </p:attrNameLst>
                                      </p:cBhvr>
                                      <p:to>
                                        <p:strVal val="visible"/>
                                      </p:to>
                                    </p:set>
                                    <p:animEffect transition="in" filter="wipe(left)">
                                      <p:cBhvr>
                                        <p:cTn id="22" dur="500"/>
                                        <p:tgtEl>
                                          <p:spTgt spid="1812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1253"/>
                                        </p:tgtEl>
                                        <p:attrNameLst>
                                          <p:attrName>style.visibility</p:attrName>
                                        </p:attrNameLst>
                                      </p:cBhvr>
                                      <p:to>
                                        <p:strVal val="visible"/>
                                      </p:to>
                                    </p:set>
                                    <p:animEffect transition="in" filter="wipe(left)">
                                      <p:cBhvr>
                                        <p:cTn id="27" dur="500"/>
                                        <p:tgtEl>
                                          <p:spTgt spid="1812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1254"/>
                                        </p:tgtEl>
                                        <p:attrNameLst>
                                          <p:attrName>style.visibility</p:attrName>
                                        </p:attrNameLst>
                                      </p:cBhvr>
                                      <p:to>
                                        <p:strVal val="visible"/>
                                      </p:to>
                                    </p:set>
                                    <p:animEffect transition="in" filter="wipe(left)">
                                      <p:cBhvr>
                                        <p:cTn id="32" dur="500"/>
                                        <p:tgtEl>
                                          <p:spTgt spid="18125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1255"/>
                                        </p:tgtEl>
                                        <p:attrNameLst>
                                          <p:attrName>style.visibility</p:attrName>
                                        </p:attrNameLst>
                                      </p:cBhvr>
                                      <p:to>
                                        <p:strVal val="visible"/>
                                      </p:to>
                                    </p:set>
                                    <p:animEffect transition="in" filter="wipe(left)">
                                      <p:cBhvr>
                                        <p:cTn id="37" dur="500"/>
                                        <p:tgtEl>
                                          <p:spTgt spid="18125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81273"/>
                                        </p:tgtEl>
                                        <p:attrNameLst>
                                          <p:attrName>style.visibility</p:attrName>
                                        </p:attrNameLst>
                                      </p:cBhvr>
                                      <p:to>
                                        <p:strVal val="visible"/>
                                      </p:to>
                                    </p:set>
                                    <p:animEffect transition="in" filter="wipe(left)">
                                      <p:cBhvr>
                                        <p:cTn id="42" dur="500"/>
                                        <p:tgtEl>
                                          <p:spTgt spid="1812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1258"/>
                                        </p:tgtEl>
                                        <p:attrNameLst>
                                          <p:attrName>style.visibility</p:attrName>
                                        </p:attrNameLst>
                                      </p:cBhvr>
                                      <p:to>
                                        <p:strVal val="visible"/>
                                      </p:to>
                                    </p:set>
                                    <p:animEffect transition="in" filter="wipe(left)">
                                      <p:cBhvr>
                                        <p:cTn id="47" dur="500"/>
                                        <p:tgtEl>
                                          <p:spTgt spid="18125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81287"/>
                                        </p:tgtEl>
                                        <p:attrNameLst>
                                          <p:attrName>style.visibility</p:attrName>
                                        </p:attrNameLst>
                                      </p:cBhvr>
                                      <p:to>
                                        <p:strVal val="visible"/>
                                      </p:to>
                                    </p:set>
                                    <p:animEffect transition="in" filter="wipe(left)">
                                      <p:cBhvr>
                                        <p:cTn id="52" dur="500"/>
                                        <p:tgtEl>
                                          <p:spTgt spid="18128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81256"/>
                                        </p:tgtEl>
                                        <p:attrNameLst>
                                          <p:attrName>style.visibility</p:attrName>
                                        </p:attrNameLst>
                                      </p:cBhvr>
                                      <p:to>
                                        <p:strVal val="visible"/>
                                      </p:to>
                                    </p:set>
                                    <p:animEffect transition="in" filter="wipe(left)">
                                      <p:cBhvr>
                                        <p:cTn id="57" dur="500"/>
                                        <p:tgtEl>
                                          <p:spTgt spid="18125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81280"/>
                                        </p:tgtEl>
                                        <p:attrNameLst>
                                          <p:attrName>style.visibility</p:attrName>
                                        </p:attrNameLst>
                                      </p:cBhvr>
                                      <p:to>
                                        <p:strVal val="visible"/>
                                      </p:to>
                                    </p:set>
                                    <p:animEffect transition="in" filter="wipe(left)">
                                      <p:cBhvr>
                                        <p:cTn id="62" dur="500"/>
                                        <p:tgtEl>
                                          <p:spTgt spid="18128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81257"/>
                                        </p:tgtEl>
                                        <p:attrNameLst>
                                          <p:attrName>style.visibility</p:attrName>
                                        </p:attrNameLst>
                                      </p:cBhvr>
                                      <p:to>
                                        <p:strVal val="visible"/>
                                      </p:to>
                                    </p:set>
                                    <p:animEffect transition="in" filter="wipe(left)">
                                      <p:cBhvr>
                                        <p:cTn id="67" dur="500"/>
                                        <p:tgtEl>
                                          <p:spTgt spid="18125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81259"/>
                                        </p:tgtEl>
                                        <p:attrNameLst>
                                          <p:attrName>style.visibility</p:attrName>
                                        </p:attrNameLst>
                                      </p:cBhvr>
                                      <p:to>
                                        <p:strVal val="visible"/>
                                      </p:to>
                                    </p:set>
                                    <p:animEffect transition="in" filter="wipe(left)">
                                      <p:cBhvr>
                                        <p:cTn id="72" dur="500"/>
                                        <p:tgtEl>
                                          <p:spTgt spid="181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0" grpId="0" autoUpdateAnimBg="0"/>
      <p:bldP spid="181251" grpId="0" autoUpdateAnimBg="0"/>
      <p:bldP spid="181252" grpId="0" autoUpdateAnimBg="0"/>
      <p:bldP spid="181254" grpId="0" autoUpdateAnimBg="0"/>
      <p:bldP spid="181255" grpId="0" autoUpdateAnimBg="0"/>
      <p:bldP spid="181256" grpId="0" autoUpdateAnimBg="0"/>
      <p:bldP spid="181257" grpId="0" autoUpdateAnimBg="0"/>
      <p:bldP spid="18125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ChangeArrowheads="1"/>
          </p:cNvSpPr>
          <p:nvPr/>
        </p:nvSpPr>
        <p:spPr bwMode="auto">
          <a:xfrm>
            <a:off x="119063" y="2276475"/>
            <a:ext cx="117379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a:defRPr kumimoji="1" sz="2400" b="1">
                <a:solidFill>
                  <a:schemeClr val="tx1"/>
                </a:solidFill>
                <a:latin typeface="Times New Roman" panose="02020603050405020304" pitchFamily="18" charset="0"/>
                <a:ea typeface="楷体_GB2312" pitchFamily="49" charset="-122"/>
              </a:defRPr>
            </a:lvl5pPr>
            <a:lvl6pPr marL="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9144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1371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18288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marL="0" lvl="4" algn="just" eaLnBrk="1" hangingPunct="1">
              <a:lnSpc>
                <a:spcPct val="150000"/>
              </a:lnSpc>
            </a:pPr>
            <a:r>
              <a:rPr lang="zh-CN" altLang="en-US"/>
              <a:t>        </a:t>
            </a:r>
            <a:r>
              <a:rPr lang="en-US" altLang="zh-CN"/>
              <a:t>b</a:t>
            </a:r>
            <a:r>
              <a:rPr lang="zh-CN" altLang="en-US"/>
              <a:t>） 提出</a:t>
            </a:r>
            <a:r>
              <a:rPr lang="zh-CN" altLang="en-US">
                <a:solidFill>
                  <a:srgbClr val="0000FF"/>
                </a:solidFill>
              </a:rPr>
              <a:t>“定态”，“能级”，“量子跃迁”</a:t>
            </a:r>
            <a:r>
              <a:rPr lang="zh-CN" altLang="en-US"/>
              <a:t>等概念，在量子力学中仍很重要</a:t>
            </a:r>
            <a:r>
              <a:rPr lang="en-US" altLang="zh-CN"/>
              <a:t>,</a:t>
            </a:r>
            <a:r>
              <a:rPr lang="zh-CN" altLang="en-US"/>
              <a:t>具有极其深远的影响。</a:t>
            </a:r>
          </a:p>
        </p:txBody>
      </p:sp>
      <p:sp>
        <p:nvSpPr>
          <p:cNvPr id="211971" name="Rectangle 3"/>
          <p:cNvSpPr>
            <a:spLocks noChangeArrowheads="1"/>
          </p:cNvSpPr>
          <p:nvPr/>
        </p:nvSpPr>
        <p:spPr bwMode="auto">
          <a:xfrm>
            <a:off x="263525" y="115888"/>
            <a:ext cx="355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玻尔氢原子理论的意义：</a:t>
            </a:r>
          </a:p>
        </p:txBody>
      </p:sp>
      <p:sp>
        <p:nvSpPr>
          <p:cNvPr id="211972" name="Rectangle 4"/>
          <p:cNvSpPr>
            <a:spLocks noChangeArrowheads="1"/>
          </p:cNvSpPr>
          <p:nvPr/>
        </p:nvSpPr>
        <p:spPr bwMode="auto">
          <a:xfrm>
            <a:off x="192088" y="908050"/>
            <a:ext cx="1144905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a:defRPr kumimoji="1" sz="2400" b="1">
                <a:solidFill>
                  <a:schemeClr val="tx1"/>
                </a:solidFill>
                <a:latin typeface="Times New Roman" panose="02020603050405020304" pitchFamily="18" charset="0"/>
                <a:ea typeface="楷体_GB2312" pitchFamily="49" charset="-122"/>
              </a:defRPr>
            </a:lvl5pPr>
            <a:lvl6pPr marL="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9144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1371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18288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marL="0" lvl="4" algn="just" eaLnBrk="1" hangingPunct="1">
              <a:lnSpc>
                <a:spcPct val="150000"/>
              </a:lnSpc>
            </a:pPr>
            <a:r>
              <a:rPr lang="zh-CN" altLang="en-US" i="1"/>
              <a:t>       </a:t>
            </a:r>
            <a:r>
              <a:rPr lang="en-US" altLang="zh-CN"/>
              <a:t>a</a:t>
            </a:r>
            <a:r>
              <a:rPr lang="zh-CN" altLang="en-US"/>
              <a:t>）  揭示了微观体系具有量子化特征</a:t>
            </a:r>
            <a:r>
              <a:rPr lang="en-US" altLang="zh-CN"/>
              <a:t>(</a:t>
            </a:r>
            <a:r>
              <a:rPr lang="zh-CN" altLang="en-US"/>
              <a:t>规律</a:t>
            </a:r>
            <a:r>
              <a:rPr lang="en-US" altLang="zh-CN"/>
              <a:t>)</a:t>
            </a:r>
            <a:r>
              <a:rPr lang="zh-CN" altLang="en-US"/>
              <a:t>，是原子物理发展史上一个重要的里程碑，对量子力学的建立起了巨大推进作用。</a:t>
            </a:r>
          </a:p>
        </p:txBody>
      </p:sp>
      <p:sp>
        <p:nvSpPr>
          <p:cNvPr id="211973" name="Rectangle 5"/>
          <p:cNvSpPr>
            <a:spLocks noChangeArrowheads="1"/>
          </p:cNvSpPr>
          <p:nvPr/>
        </p:nvSpPr>
        <p:spPr bwMode="auto">
          <a:xfrm>
            <a:off x="479425" y="3716338"/>
            <a:ext cx="355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玻尔氢原子理论的困难：</a:t>
            </a:r>
          </a:p>
        </p:txBody>
      </p:sp>
      <p:sp>
        <p:nvSpPr>
          <p:cNvPr id="211974" name="Rectangle 6"/>
          <p:cNvSpPr>
            <a:spLocks noChangeArrowheads="1"/>
          </p:cNvSpPr>
          <p:nvPr/>
        </p:nvSpPr>
        <p:spPr bwMode="auto">
          <a:xfrm>
            <a:off x="1919288" y="4292600"/>
            <a:ext cx="7689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t>1</a:t>
            </a:r>
            <a:r>
              <a:rPr lang="zh-CN" altLang="en-US"/>
              <a:t>）不能解释多电子原子光谱、强度、宽度和偏振性等；</a:t>
            </a:r>
          </a:p>
        </p:txBody>
      </p:sp>
      <p:sp>
        <p:nvSpPr>
          <p:cNvPr id="211975" name="Rectangle 7"/>
          <p:cNvSpPr>
            <a:spLocks noChangeArrowheads="1"/>
          </p:cNvSpPr>
          <p:nvPr/>
        </p:nvSpPr>
        <p:spPr bwMode="auto">
          <a:xfrm>
            <a:off x="1919288" y="5013325"/>
            <a:ext cx="7689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t>2</a:t>
            </a:r>
            <a:r>
              <a:rPr lang="zh-CN" altLang="en-US"/>
              <a:t>）不能说明原子是如何结合成分子、构成液、固体的。</a:t>
            </a:r>
          </a:p>
        </p:txBody>
      </p:sp>
      <p:sp>
        <p:nvSpPr>
          <p:cNvPr id="211976" name="Rectangle 8"/>
          <p:cNvSpPr>
            <a:spLocks noChangeArrowheads="1"/>
          </p:cNvSpPr>
          <p:nvPr/>
        </p:nvSpPr>
        <p:spPr bwMode="auto">
          <a:xfrm>
            <a:off x="1919288" y="5630863"/>
            <a:ext cx="9793287"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pPr>
            <a:r>
              <a:rPr lang="en-US" altLang="zh-CN"/>
              <a:t>3</a:t>
            </a:r>
            <a:r>
              <a:rPr lang="zh-CN" altLang="en-US"/>
              <a:t>） 逻辑上有错误：以经典理论为基础，又生硬地加上与经典理论不相</a:t>
            </a:r>
            <a:endParaRPr lang="en-US" altLang="zh-CN"/>
          </a:p>
          <a:p>
            <a:pPr algn="just" eaLnBrk="1" hangingPunct="1">
              <a:lnSpc>
                <a:spcPct val="150000"/>
              </a:lnSpc>
            </a:pPr>
            <a:r>
              <a:rPr lang="en-US" altLang="zh-CN"/>
              <a:t>       </a:t>
            </a:r>
            <a:r>
              <a:rPr lang="zh-CN" altLang="en-US"/>
              <a:t>容的量子化假设，很不协调 </a:t>
            </a:r>
            <a:r>
              <a:rPr lang="en-US" altLang="zh-CN"/>
              <a:t>— </a:t>
            </a:r>
            <a:r>
              <a:rPr lang="zh-CN" altLang="en-US"/>
              <a:t>半经典半量子理论。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1971"/>
                                        </p:tgtEl>
                                        <p:attrNameLst>
                                          <p:attrName>style.visibility</p:attrName>
                                        </p:attrNameLst>
                                      </p:cBhvr>
                                      <p:to>
                                        <p:strVal val="visible"/>
                                      </p:to>
                                    </p:set>
                                    <p:animEffect transition="in" filter="wipe(down)">
                                      <p:cBhvr>
                                        <p:cTn id="7" dur="500"/>
                                        <p:tgtEl>
                                          <p:spTgt spid="2119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1972"/>
                                        </p:tgtEl>
                                        <p:attrNameLst>
                                          <p:attrName>style.visibility</p:attrName>
                                        </p:attrNameLst>
                                      </p:cBhvr>
                                      <p:to>
                                        <p:strVal val="visible"/>
                                      </p:to>
                                    </p:set>
                                    <p:animEffect transition="in" filter="wipe(left)">
                                      <p:cBhvr>
                                        <p:cTn id="12" dur="500"/>
                                        <p:tgtEl>
                                          <p:spTgt spid="2119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1970"/>
                                        </p:tgtEl>
                                        <p:attrNameLst>
                                          <p:attrName>style.visibility</p:attrName>
                                        </p:attrNameLst>
                                      </p:cBhvr>
                                      <p:to>
                                        <p:strVal val="visible"/>
                                      </p:to>
                                    </p:set>
                                    <p:animEffect transition="in" filter="wipe(left)">
                                      <p:cBhvr>
                                        <p:cTn id="17" dur="500"/>
                                        <p:tgtEl>
                                          <p:spTgt spid="2119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1973"/>
                                        </p:tgtEl>
                                        <p:attrNameLst>
                                          <p:attrName>style.visibility</p:attrName>
                                        </p:attrNameLst>
                                      </p:cBhvr>
                                      <p:to>
                                        <p:strVal val="visible"/>
                                      </p:to>
                                    </p:set>
                                    <p:animEffect transition="in" filter="wipe(left)">
                                      <p:cBhvr>
                                        <p:cTn id="22" dur="500"/>
                                        <p:tgtEl>
                                          <p:spTgt spid="2119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1974"/>
                                        </p:tgtEl>
                                        <p:attrNameLst>
                                          <p:attrName>style.visibility</p:attrName>
                                        </p:attrNameLst>
                                      </p:cBhvr>
                                      <p:to>
                                        <p:strVal val="visible"/>
                                      </p:to>
                                    </p:set>
                                    <p:animEffect transition="in" filter="wipe(left)">
                                      <p:cBhvr>
                                        <p:cTn id="27" dur="500"/>
                                        <p:tgtEl>
                                          <p:spTgt spid="21197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1975"/>
                                        </p:tgtEl>
                                        <p:attrNameLst>
                                          <p:attrName>style.visibility</p:attrName>
                                        </p:attrNameLst>
                                      </p:cBhvr>
                                      <p:to>
                                        <p:strVal val="visible"/>
                                      </p:to>
                                    </p:set>
                                    <p:animEffect transition="in" filter="wipe(left)">
                                      <p:cBhvr>
                                        <p:cTn id="32" dur="500"/>
                                        <p:tgtEl>
                                          <p:spTgt spid="21197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1976"/>
                                        </p:tgtEl>
                                        <p:attrNameLst>
                                          <p:attrName>style.visibility</p:attrName>
                                        </p:attrNameLst>
                                      </p:cBhvr>
                                      <p:to>
                                        <p:strVal val="visible"/>
                                      </p:to>
                                    </p:set>
                                    <p:animEffect transition="in" filter="wipe(left)">
                                      <p:cBhvr>
                                        <p:cTn id="37" dur="500"/>
                                        <p:tgtEl>
                                          <p:spTgt spid="211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p:bldP spid="211971" grpId="0"/>
      <p:bldP spid="211972" grpId="0"/>
      <p:bldP spid="211973" grpId="0"/>
      <p:bldP spid="211974" grpId="0"/>
      <p:bldP spid="211975" grpId="0"/>
      <p:bldP spid="21197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p:cNvSpPr txBox="1">
            <a:spLocks noChangeArrowheads="1"/>
          </p:cNvSpPr>
          <p:nvPr/>
        </p:nvSpPr>
        <p:spPr bwMode="auto">
          <a:xfrm>
            <a:off x="263525" y="666750"/>
            <a:ext cx="115935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en-US" altLang="zh-CN">
                <a:solidFill>
                  <a:srgbClr val="0000FF"/>
                </a:solidFill>
              </a:rPr>
              <a:t>[</a:t>
            </a:r>
            <a:r>
              <a:rPr lang="zh-CN" altLang="en-US">
                <a:solidFill>
                  <a:srgbClr val="0000FF"/>
                </a:solidFill>
              </a:rPr>
              <a:t>例</a:t>
            </a:r>
            <a:r>
              <a:rPr lang="en-US" altLang="zh-CN">
                <a:solidFill>
                  <a:srgbClr val="0000FF"/>
                </a:solidFill>
              </a:rPr>
              <a:t>1] </a:t>
            </a:r>
            <a:r>
              <a:rPr lang="zh-CN" altLang="en-US"/>
              <a:t>氢原子 </a:t>
            </a:r>
            <a:r>
              <a:rPr lang="en-US" altLang="zh-CN" i="1"/>
              <a:t>n = </a:t>
            </a:r>
            <a:r>
              <a:rPr lang="en-US" altLang="zh-CN"/>
              <a:t>2</a:t>
            </a:r>
            <a:r>
              <a:rPr lang="en-US" altLang="zh-CN" i="1"/>
              <a:t> </a:t>
            </a:r>
            <a:r>
              <a:rPr lang="zh-CN" altLang="en-US"/>
              <a:t>轨道上的电离能为多少</a:t>
            </a:r>
            <a:r>
              <a:rPr lang="en-US" altLang="zh-CN"/>
              <a:t>? </a:t>
            </a:r>
            <a:r>
              <a:rPr lang="zh-CN" altLang="en-US"/>
              <a:t>氢原子能否吸收能量为</a:t>
            </a:r>
            <a:r>
              <a:rPr lang="en-US" altLang="zh-CN"/>
              <a:t>15 eV</a:t>
            </a:r>
            <a:r>
              <a:rPr lang="zh-CN" altLang="en-US"/>
              <a:t>的光子</a:t>
            </a:r>
            <a:r>
              <a:rPr lang="en-US" altLang="zh-CN"/>
              <a:t>?</a:t>
            </a:r>
          </a:p>
        </p:txBody>
      </p:sp>
      <p:sp>
        <p:nvSpPr>
          <p:cNvPr id="208899" name="Text Box 3"/>
          <p:cNvSpPr txBox="1">
            <a:spLocks noChangeArrowheads="1"/>
          </p:cNvSpPr>
          <p:nvPr/>
        </p:nvSpPr>
        <p:spPr bwMode="auto">
          <a:xfrm>
            <a:off x="1127125" y="1268413"/>
            <a:ext cx="3240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a:latin typeface="楷体_GB2312" pitchFamily="49" charset="-122"/>
              </a:rPr>
              <a:t>解∶</a:t>
            </a:r>
            <a:r>
              <a:rPr lang="en-US" altLang="zh-CN" i="1"/>
              <a:t>n = 2 </a:t>
            </a:r>
            <a:r>
              <a:rPr lang="zh-CN" altLang="en-US">
                <a:latin typeface="楷体_GB2312" pitchFamily="49" charset="-122"/>
              </a:rPr>
              <a:t>轨道电离能</a:t>
            </a:r>
          </a:p>
        </p:txBody>
      </p:sp>
      <p:graphicFrame>
        <p:nvGraphicFramePr>
          <p:cNvPr id="208900" name="Object 4"/>
          <p:cNvGraphicFramePr>
            <a:graphicFrameLocks noChangeAspect="1"/>
          </p:cNvGraphicFramePr>
          <p:nvPr/>
        </p:nvGraphicFramePr>
        <p:xfrm>
          <a:off x="4440238" y="1268413"/>
          <a:ext cx="4340225" cy="442912"/>
        </p:xfrm>
        <a:graphic>
          <a:graphicData uri="http://schemas.openxmlformats.org/presentationml/2006/ole">
            <mc:AlternateContent xmlns:mc="http://schemas.openxmlformats.org/markup-compatibility/2006">
              <mc:Choice xmlns:v="urn:schemas-microsoft-com:vml" Requires="v">
                <p:oleObj spid="_x0000_s37929" name="Equation" r:id="rId3" imgW="2209800" imgH="215900" progId="Equation.3">
                  <p:embed/>
                </p:oleObj>
              </mc:Choice>
              <mc:Fallback>
                <p:oleObj name="Equation" r:id="rId3" imgW="2209800" imgH="215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0238" y="1268413"/>
                        <a:ext cx="4340225"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8901" name="Text Box 5"/>
          <p:cNvSpPr txBox="1">
            <a:spLocks noChangeArrowheads="1"/>
          </p:cNvSpPr>
          <p:nvPr/>
        </p:nvSpPr>
        <p:spPr bwMode="auto">
          <a:xfrm>
            <a:off x="1200150" y="1844675"/>
            <a:ext cx="1051242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氢原子基态电离能最大，为</a:t>
            </a:r>
            <a:r>
              <a:rPr lang="en-US" altLang="zh-CN"/>
              <a:t>13.6eV</a:t>
            </a:r>
            <a:r>
              <a:rPr lang="zh-CN" altLang="en-US"/>
              <a:t>，故氢原子吸收</a:t>
            </a:r>
            <a:r>
              <a:rPr lang="en-US" altLang="zh-CN"/>
              <a:t>15 eV</a:t>
            </a:r>
            <a:r>
              <a:rPr lang="zh-CN" altLang="en-US"/>
              <a:t>的光子，电离后以 </a:t>
            </a:r>
            <a:r>
              <a:rPr lang="en-US" altLang="zh-CN"/>
              <a:t>( 15 ﹣13.6 ) eV </a:t>
            </a:r>
            <a:r>
              <a:rPr lang="zh-CN" altLang="en-US"/>
              <a:t>的动能自由运动。</a:t>
            </a:r>
          </a:p>
        </p:txBody>
      </p:sp>
      <p:sp>
        <p:nvSpPr>
          <p:cNvPr id="208902" name="Text Box 6"/>
          <p:cNvSpPr txBox="1">
            <a:spLocks noChangeArrowheads="1"/>
          </p:cNvSpPr>
          <p:nvPr/>
        </p:nvSpPr>
        <p:spPr bwMode="auto">
          <a:xfrm>
            <a:off x="479425" y="2852738"/>
            <a:ext cx="89154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spcBef>
                <a:spcPct val="50000"/>
              </a:spcBef>
            </a:pPr>
            <a:r>
              <a:rPr lang="en-US" altLang="zh-CN">
                <a:solidFill>
                  <a:srgbClr val="0000FF"/>
                </a:solidFill>
              </a:rPr>
              <a:t>[</a:t>
            </a:r>
            <a:r>
              <a:rPr lang="zh-CN" altLang="en-US">
                <a:solidFill>
                  <a:srgbClr val="0000FF"/>
                </a:solidFill>
              </a:rPr>
              <a:t>例</a:t>
            </a:r>
            <a:r>
              <a:rPr lang="en-US" altLang="zh-CN">
                <a:solidFill>
                  <a:srgbClr val="0000FF"/>
                </a:solidFill>
              </a:rPr>
              <a:t>2] </a:t>
            </a:r>
            <a:r>
              <a:rPr lang="zh-CN" altLang="en-US"/>
              <a:t>气体放电管中，用携带能量为</a:t>
            </a:r>
            <a:r>
              <a:rPr lang="en-US" altLang="zh-CN"/>
              <a:t>12.2eV</a:t>
            </a:r>
            <a:r>
              <a:rPr lang="zh-CN" altLang="en-US"/>
              <a:t>的电子轰击处于基态</a:t>
            </a:r>
          </a:p>
          <a:p>
            <a:pPr algn="just" eaLnBrk="1" hangingPunct="1">
              <a:lnSpc>
                <a:spcPct val="40000"/>
              </a:lnSpc>
              <a:spcBef>
                <a:spcPct val="50000"/>
              </a:spcBef>
            </a:pPr>
            <a:r>
              <a:rPr lang="zh-CN" altLang="en-US"/>
              <a:t>          的氢原子，试计算此时氢原子可能辐射的谱线的波长。</a:t>
            </a:r>
          </a:p>
        </p:txBody>
      </p:sp>
      <p:sp>
        <p:nvSpPr>
          <p:cNvPr id="208903" name="Text Box 7"/>
          <p:cNvSpPr txBox="1">
            <a:spLocks noChangeArrowheads="1"/>
          </p:cNvSpPr>
          <p:nvPr/>
        </p:nvSpPr>
        <p:spPr bwMode="auto">
          <a:xfrm>
            <a:off x="1668463" y="3765550"/>
            <a:ext cx="2627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a:latin typeface="楷体_GB2312" pitchFamily="49" charset="-122"/>
              </a:rPr>
              <a:t> 方法一解∶ </a:t>
            </a:r>
          </a:p>
        </p:txBody>
      </p:sp>
      <p:sp>
        <p:nvSpPr>
          <p:cNvPr id="208904" name="Text Box 8"/>
          <p:cNvSpPr txBox="1">
            <a:spLocks noChangeArrowheads="1"/>
          </p:cNvSpPr>
          <p:nvPr/>
        </p:nvSpPr>
        <p:spPr bwMode="auto">
          <a:xfrm>
            <a:off x="3575050" y="3716338"/>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由氢原子能级公式：</a:t>
            </a:r>
          </a:p>
        </p:txBody>
      </p:sp>
      <p:graphicFrame>
        <p:nvGraphicFramePr>
          <p:cNvPr id="208905" name="Object 9"/>
          <p:cNvGraphicFramePr>
            <a:graphicFrameLocks noChangeAspect="1"/>
          </p:cNvGraphicFramePr>
          <p:nvPr/>
        </p:nvGraphicFramePr>
        <p:xfrm>
          <a:off x="6527800" y="3573463"/>
          <a:ext cx="2136775" cy="806450"/>
        </p:xfrm>
        <a:graphic>
          <a:graphicData uri="http://schemas.openxmlformats.org/presentationml/2006/ole">
            <mc:AlternateContent xmlns:mc="http://schemas.openxmlformats.org/markup-compatibility/2006">
              <mc:Choice xmlns:v="urn:schemas-microsoft-com:vml" Requires="v">
                <p:oleObj spid="_x0000_s37930" name="Equation" r:id="rId5" imgW="990170" imgH="406224" progId="Equation.3">
                  <p:embed/>
                </p:oleObj>
              </mc:Choice>
              <mc:Fallback>
                <p:oleObj name="Equation" r:id="rId5" imgW="990170" imgH="406224"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7800" y="3573463"/>
                        <a:ext cx="2136775" cy="8064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8906" name="Object 10"/>
          <p:cNvGraphicFramePr>
            <a:graphicFrameLocks noChangeAspect="1"/>
          </p:cNvGraphicFramePr>
          <p:nvPr/>
        </p:nvGraphicFramePr>
        <p:xfrm>
          <a:off x="4116388" y="4298950"/>
          <a:ext cx="1973262" cy="428625"/>
        </p:xfrm>
        <a:graphic>
          <a:graphicData uri="http://schemas.openxmlformats.org/presentationml/2006/ole">
            <mc:AlternateContent xmlns:mc="http://schemas.openxmlformats.org/markup-compatibility/2006">
              <mc:Choice xmlns:v="urn:schemas-microsoft-com:vml" Requires="v">
                <p:oleObj spid="_x0000_s37931" name="Equation" r:id="rId7" imgW="914003" imgH="215806" progId="Equation.3">
                  <p:embed/>
                </p:oleObj>
              </mc:Choice>
              <mc:Fallback>
                <p:oleObj name="Equation" r:id="rId7" imgW="914003" imgH="215806"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6388" y="4298950"/>
                        <a:ext cx="1973262" cy="4286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8907" name="Object 11"/>
          <p:cNvGraphicFramePr>
            <a:graphicFrameLocks noChangeAspect="1"/>
          </p:cNvGraphicFramePr>
          <p:nvPr/>
        </p:nvGraphicFramePr>
        <p:xfrm>
          <a:off x="4178300" y="4832350"/>
          <a:ext cx="1836738" cy="428625"/>
        </p:xfrm>
        <a:graphic>
          <a:graphicData uri="http://schemas.openxmlformats.org/presentationml/2006/ole">
            <mc:AlternateContent xmlns:mc="http://schemas.openxmlformats.org/markup-compatibility/2006">
              <mc:Choice xmlns:v="urn:schemas-microsoft-com:vml" Requires="v">
                <p:oleObj spid="_x0000_s37932" name="Equation" r:id="rId9" imgW="850531" imgH="215806" progId="Equation.3">
                  <p:embed/>
                </p:oleObj>
              </mc:Choice>
              <mc:Fallback>
                <p:oleObj name="Equation" r:id="rId9" imgW="850531" imgH="215806"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8300" y="4832350"/>
                        <a:ext cx="1836738" cy="4286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8908" name="Object 12"/>
          <p:cNvGraphicFramePr>
            <a:graphicFrameLocks noChangeAspect="1"/>
          </p:cNvGraphicFramePr>
          <p:nvPr/>
        </p:nvGraphicFramePr>
        <p:xfrm>
          <a:off x="6604000" y="4298950"/>
          <a:ext cx="2000250" cy="454025"/>
        </p:xfrm>
        <a:graphic>
          <a:graphicData uri="http://schemas.openxmlformats.org/presentationml/2006/ole">
            <mc:AlternateContent xmlns:mc="http://schemas.openxmlformats.org/markup-compatibility/2006">
              <mc:Choice xmlns:v="urn:schemas-microsoft-com:vml" Requires="v">
                <p:oleObj spid="_x0000_s37933" name="Equation" r:id="rId11" imgW="927100" imgH="228600" progId="Equation.3">
                  <p:embed/>
                </p:oleObj>
              </mc:Choice>
              <mc:Fallback>
                <p:oleObj name="Equation" r:id="rId11" imgW="927100" imgH="2286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04000" y="4298950"/>
                        <a:ext cx="2000250" cy="4540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8909" name="Object 13"/>
          <p:cNvGraphicFramePr>
            <a:graphicFrameLocks noChangeAspect="1"/>
          </p:cNvGraphicFramePr>
          <p:nvPr/>
        </p:nvGraphicFramePr>
        <p:xfrm>
          <a:off x="6616700" y="4832350"/>
          <a:ext cx="2000250" cy="428625"/>
        </p:xfrm>
        <a:graphic>
          <a:graphicData uri="http://schemas.openxmlformats.org/presentationml/2006/ole">
            <mc:AlternateContent xmlns:mc="http://schemas.openxmlformats.org/markup-compatibility/2006">
              <mc:Choice xmlns:v="urn:schemas-microsoft-com:vml" Requires="v">
                <p:oleObj spid="_x0000_s37934" name="Equation" r:id="rId13" imgW="926698" imgH="215806" progId="Equation.3">
                  <p:embed/>
                </p:oleObj>
              </mc:Choice>
              <mc:Fallback>
                <p:oleObj name="Equation" r:id="rId13" imgW="926698" imgH="215806"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16700" y="4832350"/>
                        <a:ext cx="2000250" cy="4286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8910" name="Object 14"/>
          <p:cNvGraphicFramePr>
            <a:graphicFrameLocks noChangeAspect="1"/>
          </p:cNvGraphicFramePr>
          <p:nvPr/>
        </p:nvGraphicFramePr>
        <p:xfrm>
          <a:off x="2743200" y="5365750"/>
          <a:ext cx="2106613" cy="439738"/>
        </p:xfrm>
        <a:graphic>
          <a:graphicData uri="http://schemas.openxmlformats.org/presentationml/2006/ole">
            <mc:AlternateContent xmlns:mc="http://schemas.openxmlformats.org/markup-compatibility/2006">
              <mc:Choice xmlns:v="urn:schemas-microsoft-com:vml" Requires="v">
                <p:oleObj spid="_x0000_s37935" name="Equation" r:id="rId15" imgW="952087" imgH="215806" progId="Equation.3">
                  <p:embed/>
                </p:oleObj>
              </mc:Choice>
              <mc:Fallback>
                <p:oleObj name="Equation" r:id="rId15" imgW="952087" imgH="215806"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43200" y="5365750"/>
                        <a:ext cx="2106613" cy="4397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8911" name="Object 15"/>
          <p:cNvGraphicFramePr>
            <a:graphicFrameLocks noChangeAspect="1"/>
          </p:cNvGraphicFramePr>
          <p:nvPr/>
        </p:nvGraphicFramePr>
        <p:xfrm>
          <a:off x="5257800" y="5365750"/>
          <a:ext cx="2354263" cy="481013"/>
        </p:xfrm>
        <a:graphic>
          <a:graphicData uri="http://schemas.openxmlformats.org/presentationml/2006/ole">
            <mc:AlternateContent xmlns:mc="http://schemas.openxmlformats.org/markup-compatibility/2006">
              <mc:Choice xmlns:v="urn:schemas-microsoft-com:vml" Requires="v">
                <p:oleObj spid="_x0000_s37936" name="Equation" r:id="rId17" imgW="1028700" imgH="228600" progId="Equation.3">
                  <p:embed/>
                </p:oleObj>
              </mc:Choice>
              <mc:Fallback>
                <p:oleObj name="Equation" r:id="rId17" imgW="1028700" imgH="228600" progId="Equation.3">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57800" y="5365750"/>
                        <a:ext cx="2354263" cy="4810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8912" name="Object 16"/>
          <p:cNvGraphicFramePr>
            <a:graphicFrameLocks noChangeAspect="1"/>
          </p:cNvGraphicFramePr>
          <p:nvPr/>
        </p:nvGraphicFramePr>
        <p:xfrm>
          <a:off x="8001000" y="5365750"/>
          <a:ext cx="2286000" cy="442913"/>
        </p:xfrm>
        <a:graphic>
          <a:graphicData uri="http://schemas.openxmlformats.org/presentationml/2006/ole">
            <mc:AlternateContent xmlns:mc="http://schemas.openxmlformats.org/markup-compatibility/2006">
              <mc:Choice xmlns:v="urn:schemas-microsoft-com:vml" Requires="v">
                <p:oleObj spid="_x0000_s37937" name="Equation" r:id="rId19" imgW="1028254" imgH="215806" progId="Equation.3">
                  <p:embed/>
                </p:oleObj>
              </mc:Choice>
              <mc:Fallback>
                <p:oleObj name="Equation" r:id="rId19" imgW="1028254" imgH="215806" progId="Equation.3">
                  <p:embed/>
                  <p:pic>
                    <p:nvPicPr>
                      <p:cNvPr id="0" name="Object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001000" y="5365750"/>
                        <a:ext cx="2286000" cy="4429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8913" name="Group 17"/>
          <p:cNvGrpSpPr>
            <a:grpSpLocks/>
          </p:cNvGrpSpPr>
          <p:nvPr/>
        </p:nvGrpSpPr>
        <p:grpSpPr bwMode="auto">
          <a:xfrm>
            <a:off x="2286000" y="5899150"/>
            <a:ext cx="7948613" cy="465138"/>
            <a:chOff x="480" y="3504"/>
            <a:chExt cx="5007" cy="293"/>
          </a:xfrm>
        </p:grpSpPr>
        <p:sp>
          <p:nvSpPr>
            <p:cNvPr id="37907" name="Text Box 18"/>
            <p:cNvSpPr txBox="1">
              <a:spLocks noChangeArrowheads="1"/>
            </p:cNvSpPr>
            <p:nvPr/>
          </p:nvSpPr>
          <p:spPr bwMode="auto">
            <a:xfrm>
              <a:off x="480" y="3504"/>
              <a:ext cx="41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由于氢原子能量是量子化的，最多能吸收</a:t>
              </a:r>
            </a:p>
          </p:txBody>
        </p:sp>
        <p:graphicFrame>
          <p:nvGraphicFramePr>
            <p:cNvPr id="37908" name="Object 19"/>
            <p:cNvGraphicFramePr>
              <a:graphicFrameLocks noChangeAspect="1"/>
            </p:cNvGraphicFramePr>
            <p:nvPr/>
          </p:nvGraphicFramePr>
          <p:xfrm>
            <a:off x="4054" y="3504"/>
            <a:ext cx="1433" cy="293"/>
          </p:xfrm>
          <a:graphic>
            <a:graphicData uri="http://schemas.openxmlformats.org/presentationml/2006/ole">
              <mc:AlternateContent xmlns:mc="http://schemas.openxmlformats.org/markup-compatibility/2006">
                <mc:Choice xmlns:v="urn:schemas-microsoft-com:vml" Requires="v">
                  <p:oleObj spid="_x0000_s37938" name="Equation" r:id="rId21" imgW="1028700" imgH="228600" progId="Equation.3">
                    <p:embed/>
                  </p:oleObj>
                </mc:Choice>
                <mc:Fallback>
                  <p:oleObj name="Equation" r:id="rId21" imgW="1028700" imgH="228600" progId="Equation.3">
                    <p:embed/>
                    <p:pic>
                      <p:nvPicPr>
                        <p:cNvPr id="0" name="Object 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54" y="3504"/>
                          <a:ext cx="1433" cy="29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8916" name="Rectangle 20"/>
          <p:cNvSpPr>
            <a:spLocks noChangeArrowheads="1"/>
          </p:cNvSpPr>
          <p:nvPr/>
        </p:nvSpPr>
        <p:spPr bwMode="auto">
          <a:xfrm>
            <a:off x="2971800" y="6356350"/>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氢原子最多被激发到</a:t>
            </a:r>
            <a:r>
              <a:rPr lang="en-US" altLang="zh-CN" i="1"/>
              <a:t>n = 3</a:t>
            </a:r>
            <a:r>
              <a:rPr lang="en-US" altLang="zh-CN"/>
              <a:t> </a:t>
            </a:r>
            <a:r>
              <a:rPr lang="zh-CN" altLang="en-US"/>
              <a:t>的第二 激发态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8898"/>
                                        </p:tgtEl>
                                        <p:attrNameLst>
                                          <p:attrName>style.visibility</p:attrName>
                                        </p:attrNameLst>
                                      </p:cBhvr>
                                      <p:to>
                                        <p:strVal val="visible"/>
                                      </p:to>
                                    </p:set>
                                    <p:animEffect transition="in" filter="wipe(left)">
                                      <p:cBhvr>
                                        <p:cTn id="7" dur="500"/>
                                        <p:tgtEl>
                                          <p:spTgt spid="208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8899"/>
                                        </p:tgtEl>
                                        <p:attrNameLst>
                                          <p:attrName>style.visibility</p:attrName>
                                        </p:attrNameLst>
                                      </p:cBhvr>
                                      <p:to>
                                        <p:strVal val="visible"/>
                                      </p:to>
                                    </p:set>
                                    <p:animEffect transition="in" filter="wipe(left)">
                                      <p:cBhvr>
                                        <p:cTn id="12" dur="500"/>
                                        <p:tgtEl>
                                          <p:spTgt spid="2088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8900"/>
                                        </p:tgtEl>
                                        <p:attrNameLst>
                                          <p:attrName>style.visibility</p:attrName>
                                        </p:attrNameLst>
                                      </p:cBhvr>
                                      <p:to>
                                        <p:strVal val="visible"/>
                                      </p:to>
                                    </p:set>
                                    <p:animEffect transition="in" filter="wipe(left)">
                                      <p:cBhvr>
                                        <p:cTn id="17" dur="500"/>
                                        <p:tgtEl>
                                          <p:spTgt spid="2089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8901"/>
                                        </p:tgtEl>
                                        <p:attrNameLst>
                                          <p:attrName>style.visibility</p:attrName>
                                        </p:attrNameLst>
                                      </p:cBhvr>
                                      <p:to>
                                        <p:strVal val="visible"/>
                                      </p:to>
                                    </p:set>
                                    <p:animEffect transition="in" filter="wipe(left)">
                                      <p:cBhvr>
                                        <p:cTn id="22" dur="500"/>
                                        <p:tgtEl>
                                          <p:spTgt spid="2089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8902"/>
                                        </p:tgtEl>
                                        <p:attrNameLst>
                                          <p:attrName>style.visibility</p:attrName>
                                        </p:attrNameLst>
                                      </p:cBhvr>
                                      <p:to>
                                        <p:strVal val="visible"/>
                                      </p:to>
                                    </p:set>
                                    <p:animEffect transition="in" filter="wipe(left)">
                                      <p:cBhvr>
                                        <p:cTn id="27" dur="500"/>
                                        <p:tgtEl>
                                          <p:spTgt spid="2089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8903"/>
                                        </p:tgtEl>
                                        <p:attrNameLst>
                                          <p:attrName>style.visibility</p:attrName>
                                        </p:attrNameLst>
                                      </p:cBhvr>
                                      <p:to>
                                        <p:strVal val="visible"/>
                                      </p:to>
                                    </p:set>
                                    <p:animEffect transition="in" filter="wipe(left)">
                                      <p:cBhvr>
                                        <p:cTn id="32" dur="500"/>
                                        <p:tgtEl>
                                          <p:spTgt spid="2089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8904"/>
                                        </p:tgtEl>
                                        <p:attrNameLst>
                                          <p:attrName>style.visibility</p:attrName>
                                        </p:attrNameLst>
                                      </p:cBhvr>
                                      <p:to>
                                        <p:strVal val="visible"/>
                                      </p:to>
                                    </p:set>
                                    <p:animEffect transition="in" filter="wipe(left)">
                                      <p:cBhvr>
                                        <p:cTn id="37" dur="500"/>
                                        <p:tgtEl>
                                          <p:spTgt spid="20890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08905"/>
                                        </p:tgtEl>
                                        <p:attrNameLst>
                                          <p:attrName>style.visibility</p:attrName>
                                        </p:attrNameLst>
                                      </p:cBhvr>
                                      <p:to>
                                        <p:strVal val="visible"/>
                                      </p:to>
                                    </p:set>
                                    <p:animEffect transition="in" filter="wipe(left)">
                                      <p:cBhvr>
                                        <p:cTn id="42" dur="500"/>
                                        <p:tgtEl>
                                          <p:spTgt spid="20890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08906"/>
                                        </p:tgtEl>
                                        <p:attrNameLst>
                                          <p:attrName>style.visibility</p:attrName>
                                        </p:attrNameLst>
                                      </p:cBhvr>
                                      <p:to>
                                        <p:strVal val="visible"/>
                                      </p:to>
                                    </p:set>
                                    <p:animEffect transition="in" filter="wipe(left)">
                                      <p:cBhvr>
                                        <p:cTn id="47" dur="500"/>
                                        <p:tgtEl>
                                          <p:spTgt spid="20890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08908"/>
                                        </p:tgtEl>
                                        <p:attrNameLst>
                                          <p:attrName>style.visibility</p:attrName>
                                        </p:attrNameLst>
                                      </p:cBhvr>
                                      <p:to>
                                        <p:strVal val="visible"/>
                                      </p:to>
                                    </p:set>
                                    <p:animEffect transition="in" filter="wipe(left)">
                                      <p:cBhvr>
                                        <p:cTn id="52" dur="500"/>
                                        <p:tgtEl>
                                          <p:spTgt spid="20890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08907"/>
                                        </p:tgtEl>
                                        <p:attrNameLst>
                                          <p:attrName>style.visibility</p:attrName>
                                        </p:attrNameLst>
                                      </p:cBhvr>
                                      <p:to>
                                        <p:strVal val="visible"/>
                                      </p:to>
                                    </p:set>
                                    <p:animEffect transition="in" filter="wipe(left)">
                                      <p:cBhvr>
                                        <p:cTn id="57" dur="500"/>
                                        <p:tgtEl>
                                          <p:spTgt spid="20890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08909"/>
                                        </p:tgtEl>
                                        <p:attrNameLst>
                                          <p:attrName>style.visibility</p:attrName>
                                        </p:attrNameLst>
                                      </p:cBhvr>
                                      <p:to>
                                        <p:strVal val="visible"/>
                                      </p:to>
                                    </p:set>
                                    <p:animEffect transition="in" filter="wipe(left)">
                                      <p:cBhvr>
                                        <p:cTn id="62" dur="500"/>
                                        <p:tgtEl>
                                          <p:spTgt spid="20890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08910"/>
                                        </p:tgtEl>
                                        <p:attrNameLst>
                                          <p:attrName>style.visibility</p:attrName>
                                        </p:attrNameLst>
                                      </p:cBhvr>
                                      <p:to>
                                        <p:strVal val="visible"/>
                                      </p:to>
                                    </p:set>
                                    <p:animEffect transition="in" filter="wipe(left)">
                                      <p:cBhvr>
                                        <p:cTn id="67" dur="500"/>
                                        <p:tgtEl>
                                          <p:spTgt spid="20891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208911"/>
                                        </p:tgtEl>
                                        <p:attrNameLst>
                                          <p:attrName>style.visibility</p:attrName>
                                        </p:attrNameLst>
                                      </p:cBhvr>
                                      <p:to>
                                        <p:strVal val="visible"/>
                                      </p:to>
                                    </p:set>
                                    <p:animEffect transition="in" filter="wipe(left)">
                                      <p:cBhvr>
                                        <p:cTn id="72" dur="500"/>
                                        <p:tgtEl>
                                          <p:spTgt spid="20891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208912"/>
                                        </p:tgtEl>
                                        <p:attrNameLst>
                                          <p:attrName>style.visibility</p:attrName>
                                        </p:attrNameLst>
                                      </p:cBhvr>
                                      <p:to>
                                        <p:strVal val="visible"/>
                                      </p:to>
                                    </p:set>
                                    <p:animEffect transition="in" filter="wipe(left)">
                                      <p:cBhvr>
                                        <p:cTn id="77" dur="500"/>
                                        <p:tgtEl>
                                          <p:spTgt spid="20891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208913"/>
                                        </p:tgtEl>
                                        <p:attrNameLst>
                                          <p:attrName>style.visibility</p:attrName>
                                        </p:attrNameLst>
                                      </p:cBhvr>
                                      <p:to>
                                        <p:strVal val="visible"/>
                                      </p:to>
                                    </p:set>
                                    <p:animEffect transition="in" filter="wipe(left)">
                                      <p:cBhvr>
                                        <p:cTn id="82" dur="500"/>
                                        <p:tgtEl>
                                          <p:spTgt spid="20891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08916"/>
                                        </p:tgtEl>
                                        <p:attrNameLst>
                                          <p:attrName>style.visibility</p:attrName>
                                        </p:attrNameLst>
                                      </p:cBhvr>
                                      <p:to>
                                        <p:strVal val="visible"/>
                                      </p:to>
                                    </p:set>
                                    <p:animEffect transition="in" filter="wipe(left)">
                                      <p:cBhvr>
                                        <p:cTn id="87" dur="500"/>
                                        <p:tgtEl>
                                          <p:spTgt spid="20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autoUpdateAnimBg="0"/>
      <p:bldP spid="208899" grpId="0" autoUpdateAnimBg="0"/>
      <p:bldP spid="208901" grpId="0" autoUpdateAnimBg="0"/>
      <p:bldP spid="208902" grpId="0" autoUpdateAnimBg="0"/>
      <p:bldP spid="208903" grpId="0" autoUpdateAnimBg="0"/>
      <p:bldP spid="208904" grpId="0" autoUpdateAnimBg="0"/>
      <p:bldP spid="20891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AutoShape 2">
            <a:hlinkClick r:id="rId3" action="ppaction://program" highlightClick="1"/>
          </p:cNvPr>
          <p:cNvSpPr>
            <a:spLocks noChangeArrowheads="1"/>
          </p:cNvSpPr>
          <p:nvPr/>
        </p:nvSpPr>
        <p:spPr bwMode="auto">
          <a:xfrm>
            <a:off x="9296400" y="2498725"/>
            <a:ext cx="914400" cy="609600"/>
          </a:xfrm>
          <a:prstGeom prst="actionButtonBlank">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a:ea typeface="宋体" panose="02010600030101010101" pitchFamily="2" charset="-122"/>
              </a:rPr>
              <a:t>演示</a:t>
            </a:r>
          </a:p>
        </p:txBody>
      </p:sp>
      <p:sp>
        <p:nvSpPr>
          <p:cNvPr id="210948" name="Text Box 4"/>
          <p:cNvSpPr txBox="1">
            <a:spLocks noChangeArrowheads="1"/>
          </p:cNvSpPr>
          <p:nvPr/>
        </p:nvSpPr>
        <p:spPr bwMode="auto">
          <a:xfrm>
            <a:off x="1200150" y="1557338"/>
            <a:ext cx="105124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a:latin typeface="宋体" panose="02010600030101010101" pitchFamily="2" charset="-122"/>
                <a:ea typeface="宋体" panose="02010600030101010101" pitchFamily="2" charset="-122"/>
              </a:rPr>
              <a:t> </a:t>
            </a:r>
            <a:r>
              <a:rPr lang="zh-CN" altLang="en-US">
                <a:latin typeface="楷体_GB2312" pitchFamily="49" charset="-122"/>
              </a:rPr>
              <a:t>解∶氢原子吸收轰击电子的</a:t>
            </a:r>
            <a:r>
              <a:rPr lang="en-US" altLang="zh-CN" i="1">
                <a:latin typeface="楷体_GB2312" pitchFamily="49" charset="-122"/>
              </a:rPr>
              <a:t>12.2eV</a:t>
            </a:r>
            <a:r>
              <a:rPr lang="zh-CN" altLang="en-US">
                <a:latin typeface="楷体_GB2312" pitchFamily="49" charset="-122"/>
              </a:rPr>
              <a:t>的能量，将由基态</a:t>
            </a:r>
            <a:r>
              <a:rPr lang="en-US" altLang="zh-CN">
                <a:latin typeface="楷体_GB2312" pitchFamily="49" charset="-122"/>
              </a:rPr>
              <a:t>E</a:t>
            </a:r>
            <a:r>
              <a:rPr lang="en-US" altLang="zh-CN" baseline="-25000">
                <a:latin typeface="楷体_GB2312" pitchFamily="49" charset="-122"/>
              </a:rPr>
              <a:t>1</a:t>
            </a:r>
            <a:r>
              <a:rPr lang="zh-CN" altLang="en-US">
                <a:latin typeface="楷体_GB2312" pitchFamily="49" charset="-122"/>
              </a:rPr>
              <a:t>跃迁到高能级，则有</a:t>
            </a:r>
          </a:p>
        </p:txBody>
      </p:sp>
      <p:graphicFrame>
        <p:nvGraphicFramePr>
          <p:cNvPr id="210949" name="Object 5"/>
          <p:cNvGraphicFramePr>
            <a:graphicFrameLocks noChangeAspect="1"/>
          </p:cNvGraphicFramePr>
          <p:nvPr/>
        </p:nvGraphicFramePr>
        <p:xfrm>
          <a:off x="3048000" y="2651125"/>
          <a:ext cx="4887913" cy="381000"/>
        </p:xfrm>
        <a:graphic>
          <a:graphicData uri="http://schemas.openxmlformats.org/presentationml/2006/ole">
            <mc:AlternateContent xmlns:mc="http://schemas.openxmlformats.org/markup-compatibility/2006">
              <mc:Choice xmlns:v="urn:schemas-microsoft-com:vml" Requires="v">
                <p:oleObj spid="_x0000_s38928" name="Equation" r:id="rId4" imgW="4889500" imgH="381000" progId="Equation.3">
                  <p:embed/>
                </p:oleObj>
              </mc:Choice>
              <mc:Fallback>
                <p:oleObj name="Equation" r:id="rId4" imgW="4889500" imgH="3810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2651125"/>
                        <a:ext cx="488791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10950" name="Group 6"/>
          <p:cNvGrpSpPr>
            <a:grpSpLocks/>
          </p:cNvGrpSpPr>
          <p:nvPr/>
        </p:nvGrpSpPr>
        <p:grpSpPr bwMode="auto">
          <a:xfrm>
            <a:off x="2854325" y="3298825"/>
            <a:ext cx="5689600" cy="850900"/>
            <a:chOff x="620" y="280"/>
            <a:chExt cx="3584" cy="536"/>
          </a:xfrm>
        </p:grpSpPr>
        <p:graphicFrame>
          <p:nvGraphicFramePr>
            <p:cNvPr id="38920" name="Object 7"/>
            <p:cNvGraphicFramePr>
              <a:graphicFrameLocks noChangeAspect="1"/>
            </p:cNvGraphicFramePr>
            <p:nvPr/>
          </p:nvGraphicFramePr>
          <p:xfrm>
            <a:off x="620" y="312"/>
            <a:ext cx="864" cy="456"/>
          </p:xfrm>
          <a:graphic>
            <a:graphicData uri="http://schemas.openxmlformats.org/presentationml/2006/ole">
              <mc:AlternateContent xmlns:mc="http://schemas.openxmlformats.org/markup-compatibility/2006">
                <mc:Choice xmlns:v="urn:schemas-microsoft-com:vml" Requires="v">
                  <p:oleObj spid="_x0000_s38929" name="Equation" r:id="rId6" imgW="1371600" imgH="723900" progId="Equation.3">
                    <p:embed/>
                  </p:oleObj>
                </mc:Choice>
                <mc:Fallback>
                  <p:oleObj name="Equation" r:id="rId6" imgW="1371600" imgH="7239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 y="312"/>
                          <a:ext cx="864"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21" name="Object 8"/>
            <p:cNvGraphicFramePr>
              <a:graphicFrameLocks noChangeAspect="1"/>
            </p:cNvGraphicFramePr>
            <p:nvPr/>
          </p:nvGraphicFramePr>
          <p:xfrm>
            <a:off x="1981" y="280"/>
            <a:ext cx="2223" cy="536"/>
          </p:xfrm>
          <a:graphic>
            <a:graphicData uri="http://schemas.openxmlformats.org/presentationml/2006/ole">
              <mc:AlternateContent xmlns:mc="http://schemas.openxmlformats.org/markup-compatibility/2006">
                <mc:Choice xmlns:v="urn:schemas-microsoft-com:vml" Requires="v">
                  <p:oleObj spid="_x0000_s38930" name="Equation" r:id="rId8" imgW="3530600" imgH="850900" progId="Equation.3">
                    <p:embed/>
                  </p:oleObj>
                </mc:Choice>
                <mc:Fallback>
                  <p:oleObj name="Equation" r:id="rId8" imgW="3530600" imgH="8509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 y="280"/>
                          <a:ext cx="2223" cy="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10953" name="Text Box 9"/>
          <p:cNvSpPr txBox="1">
            <a:spLocks noChangeArrowheads="1"/>
          </p:cNvSpPr>
          <p:nvPr/>
        </p:nvSpPr>
        <p:spPr bwMode="auto">
          <a:xfrm>
            <a:off x="2613025" y="4437063"/>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a:latin typeface="宋体" panose="02010600030101010101" pitchFamily="2" charset="-122"/>
                <a:ea typeface="宋体" panose="02010600030101010101" pitchFamily="2" charset="-122"/>
              </a:rPr>
              <a:t>∵ </a:t>
            </a:r>
            <a:r>
              <a:rPr lang="en-US" altLang="zh-CN">
                <a:latin typeface="楷体_GB2312" pitchFamily="49" charset="-122"/>
              </a:rPr>
              <a:t>n</a:t>
            </a:r>
            <a:r>
              <a:rPr lang="zh-CN" altLang="en-US">
                <a:latin typeface="楷体_GB2312" pitchFamily="49" charset="-122"/>
              </a:rPr>
              <a:t>只能取整数，故取</a:t>
            </a:r>
            <a:r>
              <a:rPr lang="en-US" altLang="zh-CN" i="1">
                <a:latin typeface="宋体" panose="02010600030101010101" pitchFamily="2" charset="-122"/>
                <a:ea typeface="宋体" panose="02010600030101010101" pitchFamily="2" charset="-122"/>
              </a:rPr>
              <a:t>n=3</a:t>
            </a:r>
          </a:p>
        </p:txBody>
      </p:sp>
      <p:sp>
        <p:nvSpPr>
          <p:cNvPr id="38919" name="Text Box 10"/>
          <p:cNvSpPr txBox="1">
            <a:spLocks noChangeArrowheads="1"/>
          </p:cNvSpPr>
          <p:nvPr/>
        </p:nvSpPr>
        <p:spPr bwMode="auto">
          <a:xfrm>
            <a:off x="479425" y="765175"/>
            <a:ext cx="5795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方法二：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0946"/>
                                        </p:tgtEl>
                                        <p:attrNameLst>
                                          <p:attrName>style.visibility</p:attrName>
                                        </p:attrNameLst>
                                      </p:cBhvr>
                                      <p:to>
                                        <p:strVal val="visible"/>
                                      </p:to>
                                    </p:set>
                                    <p:animEffect transition="in" filter="dissolve">
                                      <p:cBhvr>
                                        <p:cTn id="7" dur="500"/>
                                        <p:tgtEl>
                                          <p:spTgt spid="210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0948"/>
                                        </p:tgtEl>
                                        <p:attrNameLst>
                                          <p:attrName>style.visibility</p:attrName>
                                        </p:attrNameLst>
                                      </p:cBhvr>
                                      <p:to>
                                        <p:strVal val="visible"/>
                                      </p:to>
                                    </p:set>
                                    <p:animEffect transition="in" filter="dissolve">
                                      <p:cBhvr>
                                        <p:cTn id="12" dur="500"/>
                                        <p:tgtEl>
                                          <p:spTgt spid="2109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0949"/>
                                        </p:tgtEl>
                                        <p:attrNameLst>
                                          <p:attrName>style.visibility</p:attrName>
                                        </p:attrNameLst>
                                      </p:cBhvr>
                                      <p:to>
                                        <p:strVal val="visible"/>
                                      </p:to>
                                    </p:set>
                                    <p:animEffect transition="in" filter="dissolve">
                                      <p:cBhvr>
                                        <p:cTn id="17" dur="500"/>
                                        <p:tgtEl>
                                          <p:spTgt spid="2109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210950"/>
                                        </p:tgtEl>
                                        <p:attrNameLst>
                                          <p:attrName>style.visibility</p:attrName>
                                        </p:attrNameLst>
                                      </p:cBhvr>
                                      <p:to>
                                        <p:strVal val="visible"/>
                                      </p:to>
                                    </p:set>
                                    <p:anim calcmode="lin" valueType="num">
                                      <p:cBhvr additive="base">
                                        <p:cTn id="22" dur="500" fill="hold"/>
                                        <p:tgtEl>
                                          <p:spTgt spid="210950"/>
                                        </p:tgtEl>
                                        <p:attrNameLst>
                                          <p:attrName>ppt_x</p:attrName>
                                        </p:attrNameLst>
                                      </p:cBhvr>
                                      <p:tavLst>
                                        <p:tav tm="0">
                                          <p:val>
                                            <p:strVal val="0-#ppt_w/2"/>
                                          </p:val>
                                        </p:tav>
                                        <p:tav tm="100000">
                                          <p:val>
                                            <p:strVal val="#ppt_x"/>
                                          </p:val>
                                        </p:tav>
                                      </p:tavLst>
                                    </p:anim>
                                    <p:anim calcmode="lin" valueType="num">
                                      <p:cBhvr additive="base">
                                        <p:cTn id="23" dur="500" fill="hold"/>
                                        <p:tgtEl>
                                          <p:spTgt spid="210950"/>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210953"/>
                                        </p:tgtEl>
                                        <p:attrNameLst>
                                          <p:attrName>style.visibility</p:attrName>
                                        </p:attrNameLst>
                                      </p:cBhvr>
                                      <p:to>
                                        <p:strVal val="visible"/>
                                      </p:to>
                                    </p:set>
                                    <p:anim calcmode="lin" valueType="num">
                                      <p:cBhvr additive="base">
                                        <p:cTn id="28" dur="500" fill="hold"/>
                                        <p:tgtEl>
                                          <p:spTgt spid="210953"/>
                                        </p:tgtEl>
                                        <p:attrNameLst>
                                          <p:attrName>ppt_x</p:attrName>
                                        </p:attrNameLst>
                                      </p:cBhvr>
                                      <p:tavLst>
                                        <p:tav tm="0">
                                          <p:val>
                                            <p:strVal val="0-#ppt_w/2"/>
                                          </p:val>
                                        </p:tav>
                                        <p:tav tm="100000">
                                          <p:val>
                                            <p:strVal val="#ppt_x"/>
                                          </p:val>
                                        </p:tav>
                                      </p:tavLst>
                                    </p:anim>
                                    <p:anim calcmode="lin" valueType="num">
                                      <p:cBhvr additive="base">
                                        <p:cTn id="29" dur="500" fill="hold"/>
                                        <p:tgtEl>
                                          <p:spTgt spid="2109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animBg="1" autoUpdateAnimBg="0"/>
      <p:bldP spid="210948" grpId="0" autoUpdateAnimBg="0"/>
      <p:bldP spid="21095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2057400" y="635000"/>
            <a:ext cx="8229600" cy="97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20000"/>
              </a:lnSpc>
              <a:spcBef>
                <a:spcPct val="50000"/>
              </a:spcBef>
            </a:pPr>
            <a:r>
              <a:rPr lang="zh-CN" altLang="en-US"/>
              <a:t>电子从 </a:t>
            </a:r>
            <a:r>
              <a:rPr lang="en-US" altLang="zh-CN" i="1"/>
              <a:t>n </a:t>
            </a:r>
            <a:r>
              <a:rPr lang="en-US" altLang="zh-CN"/>
              <a:t>= 3 </a:t>
            </a:r>
            <a:r>
              <a:rPr lang="zh-CN" altLang="en-US"/>
              <a:t>的激发态跃迁到基态时可发出三条不同的谱线 </a:t>
            </a:r>
            <a:r>
              <a:rPr lang="en-US" altLang="zh-CN"/>
              <a:t>3→2</a:t>
            </a:r>
            <a:r>
              <a:rPr lang="zh-CN" altLang="en-US"/>
              <a:t>，</a:t>
            </a:r>
            <a:r>
              <a:rPr lang="en-US" altLang="zh-CN"/>
              <a:t>2→1</a:t>
            </a:r>
            <a:r>
              <a:rPr lang="zh-CN" altLang="en-US"/>
              <a:t>，</a:t>
            </a:r>
            <a:r>
              <a:rPr lang="en-US" altLang="zh-CN"/>
              <a:t>3→1</a:t>
            </a:r>
            <a:r>
              <a:rPr lang="zh-CN" altLang="en-US"/>
              <a:t>。三条谱线的波数和波长分别为</a:t>
            </a:r>
            <a:r>
              <a:rPr lang="en-US" altLang="zh-CN"/>
              <a:t>:</a:t>
            </a:r>
          </a:p>
        </p:txBody>
      </p:sp>
      <p:graphicFrame>
        <p:nvGraphicFramePr>
          <p:cNvPr id="209923" name="Object 3"/>
          <p:cNvGraphicFramePr>
            <a:graphicFrameLocks noChangeAspect="1"/>
          </p:cNvGraphicFramePr>
          <p:nvPr/>
        </p:nvGraphicFramePr>
        <p:xfrm>
          <a:off x="6207125" y="2363788"/>
          <a:ext cx="2397125" cy="960437"/>
        </p:xfrm>
        <a:graphic>
          <a:graphicData uri="http://schemas.openxmlformats.org/presentationml/2006/ole">
            <mc:AlternateContent xmlns:mc="http://schemas.openxmlformats.org/markup-compatibility/2006">
              <mc:Choice xmlns:v="urn:schemas-microsoft-com:vml" Requires="v">
                <p:oleObj spid="_x0000_s39986" name="Equation" r:id="rId3" imgW="1104900" imgH="444500" progId="Equation.3">
                  <p:embed/>
                </p:oleObj>
              </mc:Choice>
              <mc:Fallback>
                <p:oleObj name="Equation" r:id="rId3" imgW="1104900" imgH="4445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125" y="2363788"/>
                        <a:ext cx="2397125" cy="960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24" name="Object 4"/>
          <p:cNvGraphicFramePr>
            <a:graphicFrameLocks noChangeAspect="1"/>
          </p:cNvGraphicFramePr>
          <p:nvPr/>
        </p:nvGraphicFramePr>
        <p:xfrm>
          <a:off x="2768600" y="1477963"/>
          <a:ext cx="3217863" cy="823912"/>
        </p:xfrm>
        <a:graphic>
          <a:graphicData uri="http://schemas.openxmlformats.org/presentationml/2006/ole">
            <mc:AlternateContent xmlns:mc="http://schemas.openxmlformats.org/markup-compatibility/2006">
              <mc:Choice xmlns:v="urn:schemas-microsoft-com:vml" Requires="v">
                <p:oleObj spid="_x0000_s39987" name="Equation" r:id="rId5" imgW="1586811" imgH="406224" progId="Equation.3">
                  <p:embed/>
                </p:oleObj>
              </mc:Choice>
              <mc:Fallback>
                <p:oleObj name="Equation" r:id="rId5" imgW="1586811" imgH="406224"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8600" y="1477963"/>
                        <a:ext cx="3217863"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25" name="Object 5"/>
          <p:cNvGraphicFramePr>
            <a:graphicFrameLocks noChangeAspect="1"/>
          </p:cNvGraphicFramePr>
          <p:nvPr/>
        </p:nvGraphicFramePr>
        <p:xfrm>
          <a:off x="2689225" y="2392363"/>
          <a:ext cx="3373438" cy="863600"/>
        </p:xfrm>
        <a:graphic>
          <a:graphicData uri="http://schemas.openxmlformats.org/presentationml/2006/ole">
            <mc:AlternateContent xmlns:mc="http://schemas.openxmlformats.org/markup-compatibility/2006">
              <mc:Choice xmlns:v="urn:schemas-microsoft-com:vml" Requires="v">
                <p:oleObj spid="_x0000_s39988" name="Equation" r:id="rId7" imgW="1586811" imgH="406224" progId="Equation.3">
                  <p:embed/>
                </p:oleObj>
              </mc:Choice>
              <mc:Fallback>
                <p:oleObj name="Equation" r:id="rId7" imgW="1586811" imgH="406224"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9225" y="2392363"/>
                        <a:ext cx="3373438"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26" name="Object 6"/>
          <p:cNvGraphicFramePr>
            <a:graphicFrameLocks noChangeAspect="1"/>
          </p:cNvGraphicFramePr>
          <p:nvPr/>
        </p:nvGraphicFramePr>
        <p:xfrm>
          <a:off x="2755900" y="3332163"/>
          <a:ext cx="3232150" cy="827087"/>
        </p:xfrm>
        <a:graphic>
          <a:graphicData uri="http://schemas.openxmlformats.org/presentationml/2006/ole">
            <mc:AlternateContent xmlns:mc="http://schemas.openxmlformats.org/markup-compatibility/2006">
              <mc:Choice xmlns:v="urn:schemas-microsoft-com:vml" Requires="v">
                <p:oleObj spid="_x0000_s39989" name="Equation" r:id="rId9" imgW="1586811" imgH="406224" progId="Equation.3">
                  <p:embed/>
                </p:oleObj>
              </mc:Choice>
              <mc:Fallback>
                <p:oleObj name="Equation" r:id="rId9" imgW="1586811" imgH="406224"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55900" y="3332163"/>
                        <a:ext cx="3232150" cy="827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27" name="Object 7"/>
          <p:cNvGraphicFramePr>
            <a:graphicFrameLocks noChangeAspect="1"/>
          </p:cNvGraphicFramePr>
          <p:nvPr/>
        </p:nvGraphicFramePr>
        <p:xfrm>
          <a:off x="6262688" y="1477963"/>
          <a:ext cx="2235200" cy="906462"/>
        </p:xfrm>
        <a:graphic>
          <a:graphicData uri="http://schemas.openxmlformats.org/presentationml/2006/ole">
            <mc:AlternateContent xmlns:mc="http://schemas.openxmlformats.org/markup-compatibility/2006">
              <mc:Choice xmlns:v="urn:schemas-microsoft-com:vml" Requires="v">
                <p:oleObj spid="_x0000_s39990" name="Equation" r:id="rId11" imgW="1091726" imgH="444307" progId="Equation.3">
                  <p:embed/>
                </p:oleObj>
              </mc:Choice>
              <mc:Fallback>
                <p:oleObj name="Equation" r:id="rId11" imgW="1091726" imgH="444307"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62688" y="1477963"/>
                        <a:ext cx="22352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28" name="Object 8"/>
          <p:cNvGraphicFramePr>
            <a:graphicFrameLocks noChangeAspect="1"/>
          </p:cNvGraphicFramePr>
          <p:nvPr/>
        </p:nvGraphicFramePr>
        <p:xfrm>
          <a:off x="6207125" y="3314700"/>
          <a:ext cx="2425700" cy="973138"/>
        </p:xfrm>
        <a:graphic>
          <a:graphicData uri="http://schemas.openxmlformats.org/presentationml/2006/ole">
            <mc:AlternateContent xmlns:mc="http://schemas.openxmlformats.org/markup-compatibility/2006">
              <mc:Choice xmlns:v="urn:schemas-microsoft-com:vml" Requires="v">
                <p:oleObj spid="_x0000_s39991" name="Equation" r:id="rId13" imgW="1104900" imgH="444500" progId="Equation.3">
                  <p:embed/>
                </p:oleObj>
              </mc:Choice>
              <mc:Fallback>
                <p:oleObj name="Equation" r:id="rId13" imgW="1104900" imgH="4445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07125" y="3314700"/>
                        <a:ext cx="2425700"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9929" name="Group 9"/>
          <p:cNvGrpSpPr>
            <a:grpSpLocks/>
          </p:cNvGrpSpPr>
          <p:nvPr/>
        </p:nvGrpSpPr>
        <p:grpSpPr bwMode="auto">
          <a:xfrm>
            <a:off x="3276600" y="4386263"/>
            <a:ext cx="4997450" cy="1752600"/>
            <a:chOff x="1152" y="2688"/>
            <a:chExt cx="3148" cy="1104"/>
          </a:xfrm>
        </p:grpSpPr>
        <p:grpSp>
          <p:nvGrpSpPr>
            <p:cNvPr id="39947" name="Group 10"/>
            <p:cNvGrpSpPr>
              <a:grpSpLocks/>
            </p:cNvGrpSpPr>
            <p:nvPr/>
          </p:nvGrpSpPr>
          <p:grpSpPr bwMode="auto">
            <a:xfrm>
              <a:off x="1728" y="2688"/>
              <a:ext cx="2367" cy="1104"/>
              <a:chOff x="912" y="2784"/>
              <a:chExt cx="2367" cy="1104"/>
            </a:xfrm>
          </p:grpSpPr>
          <p:sp>
            <p:nvSpPr>
              <p:cNvPr id="39950" name="Line 11"/>
              <p:cNvSpPr>
                <a:spLocks noChangeShapeType="1"/>
              </p:cNvSpPr>
              <p:nvPr/>
            </p:nvSpPr>
            <p:spPr bwMode="auto">
              <a:xfrm>
                <a:off x="912" y="3792"/>
                <a:ext cx="18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1" name="Line 12"/>
              <p:cNvSpPr>
                <a:spLocks noChangeShapeType="1"/>
              </p:cNvSpPr>
              <p:nvPr/>
            </p:nvSpPr>
            <p:spPr bwMode="auto">
              <a:xfrm>
                <a:off x="912" y="3264"/>
                <a:ext cx="18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2" name="Line 13"/>
              <p:cNvSpPr>
                <a:spLocks noChangeShapeType="1"/>
              </p:cNvSpPr>
              <p:nvPr/>
            </p:nvSpPr>
            <p:spPr bwMode="auto">
              <a:xfrm>
                <a:off x="912" y="2880"/>
                <a:ext cx="18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3" name="Line 14"/>
              <p:cNvSpPr>
                <a:spLocks noChangeShapeType="1"/>
              </p:cNvSpPr>
              <p:nvPr/>
            </p:nvSpPr>
            <p:spPr bwMode="auto">
              <a:xfrm>
                <a:off x="1440" y="2880"/>
                <a:ext cx="0" cy="912"/>
              </a:xfrm>
              <a:prstGeom prst="line">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4" name="Line 15"/>
              <p:cNvSpPr>
                <a:spLocks noChangeShapeType="1"/>
              </p:cNvSpPr>
              <p:nvPr/>
            </p:nvSpPr>
            <p:spPr bwMode="auto">
              <a:xfrm>
                <a:off x="1632" y="3264"/>
                <a:ext cx="0" cy="528"/>
              </a:xfrm>
              <a:prstGeom prst="line">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5" name="Line 16"/>
              <p:cNvSpPr>
                <a:spLocks noChangeShapeType="1"/>
              </p:cNvSpPr>
              <p:nvPr/>
            </p:nvSpPr>
            <p:spPr bwMode="auto">
              <a:xfrm>
                <a:off x="2160" y="2880"/>
                <a:ext cx="0" cy="384"/>
              </a:xfrm>
              <a:prstGeom prst="line">
                <a:avLst/>
              </a:prstGeom>
              <a:noFill/>
              <a:ln w="222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9956" name="Object 17"/>
              <p:cNvGraphicFramePr>
                <a:graphicFrameLocks noChangeAspect="1"/>
              </p:cNvGraphicFramePr>
              <p:nvPr/>
            </p:nvGraphicFramePr>
            <p:xfrm>
              <a:off x="2256" y="2964"/>
              <a:ext cx="288" cy="252"/>
            </p:xfrm>
            <a:graphic>
              <a:graphicData uri="http://schemas.openxmlformats.org/presentationml/2006/ole">
                <mc:AlternateContent xmlns:mc="http://schemas.openxmlformats.org/markup-compatibility/2006">
                  <mc:Choice xmlns:v="urn:schemas-microsoft-com:vml" Requires="v">
                    <p:oleObj spid="_x0000_s39992" name="Equation" r:id="rId15" imgW="164885" imgH="215619" progId="Equation.3">
                      <p:embed/>
                    </p:oleObj>
                  </mc:Choice>
                  <mc:Fallback>
                    <p:oleObj name="Equation" r:id="rId15" imgW="164885" imgH="215619"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56" y="2964"/>
                            <a:ext cx="28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7" name="Object 18"/>
              <p:cNvGraphicFramePr>
                <a:graphicFrameLocks noChangeAspect="1"/>
              </p:cNvGraphicFramePr>
              <p:nvPr/>
            </p:nvGraphicFramePr>
            <p:xfrm>
              <a:off x="1056" y="3398"/>
              <a:ext cx="290" cy="298"/>
            </p:xfrm>
            <a:graphic>
              <a:graphicData uri="http://schemas.openxmlformats.org/presentationml/2006/ole">
                <mc:AlternateContent xmlns:mc="http://schemas.openxmlformats.org/markup-compatibility/2006">
                  <mc:Choice xmlns:v="urn:schemas-microsoft-com:vml" Requires="v">
                    <p:oleObj spid="_x0000_s39993" name="Equation" r:id="rId17" imgW="177646" imgH="228402" progId="Equation.3">
                      <p:embed/>
                    </p:oleObj>
                  </mc:Choice>
                  <mc:Fallback>
                    <p:oleObj name="Equation" r:id="rId17" imgW="177646" imgH="228402"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56" y="3398"/>
                            <a:ext cx="290"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8" name="Object 19"/>
              <p:cNvGraphicFramePr>
                <a:graphicFrameLocks noChangeAspect="1"/>
              </p:cNvGraphicFramePr>
              <p:nvPr/>
            </p:nvGraphicFramePr>
            <p:xfrm>
              <a:off x="1718" y="3360"/>
              <a:ext cx="298" cy="290"/>
            </p:xfrm>
            <a:graphic>
              <a:graphicData uri="http://schemas.openxmlformats.org/presentationml/2006/ole">
                <mc:AlternateContent xmlns:mc="http://schemas.openxmlformats.org/markup-compatibility/2006">
                  <mc:Choice xmlns:v="urn:schemas-microsoft-com:vml" Requires="v">
                    <p:oleObj spid="_x0000_s39994" name="Equation" r:id="rId19" imgW="177569" imgH="215619" progId="Equation.3">
                      <p:embed/>
                    </p:oleObj>
                  </mc:Choice>
                  <mc:Fallback>
                    <p:oleObj name="Equation" r:id="rId19" imgW="177569" imgH="215619" progId="Equation.3">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18" y="3360"/>
                            <a:ext cx="298"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9" name="Object 20"/>
              <p:cNvGraphicFramePr>
                <a:graphicFrameLocks noChangeAspect="1"/>
              </p:cNvGraphicFramePr>
              <p:nvPr/>
            </p:nvGraphicFramePr>
            <p:xfrm>
              <a:off x="2880" y="3681"/>
              <a:ext cx="384" cy="207"/>
            </p:xfrm>
            <a:graphic>
              <a:graphicData uri="http://schemas.openxmlformats.org/presentationml/2006/ole">
                <mc:AlternateContent xmlns:mc="http://schemas.openxmlformats.org/markup-compatibility/2006">
                  <mc:Choice xmlns:v="urn:schemas-microsoft-com:vml" Requires="v">
                    <p:oleObj spid="_x0000_s39995" name="Equation" r:id="rId21" imgW="329914" imgH="177646" progId="Equation.3">
                      <p:embed/>
                    </p:oleObj>
                  </mc:Choice>
                  <mc:Fallback>
                    <p:oleObj name="Equation" r:id="rId21" imgW="329914" imgH="177646" progId="Equation.3">
                      <p:embed/>
                      <p:pic>
                        <p:nvPicPr>
                          <p:cNvPr id="0"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80" y="3681"/>
                            <a:ext cx="384"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0" name="Object 21"/>
              <p:cNvGraphicFramePr>
                <a:graphicFrameLocks noChangeAspect="1"/>
              </p:cNvGraphicFramePr>
              <p:nvPr/>
            </p:nvGraphicFramePr>
            <p:xfrm>
              <a:off x="2866" y="3216"/>
              <a:ext cx="413" cy="207"/>
            </p:xfrm>
            <a:graphic>
              <a:graphicData uri="http://schemas.openxmlformats.org/presentationml/2006/ole">
                <mc:AlternateContent xmlns:mc="http://schemas.openxmlformats.org/markup-compatibility/2006">
                  <mc:Choice xmlns:v="urn:schemas-microsoft-com:vml" Requires="v">
                    <p:oleObj spid="_x0000_s39996" name="Equation" r:id="rId23" imgW="355138" imgH="177569" progId="Equation.3">
                      <p:embed/>
                    </p:oleObj>
                  </mc:Choice>
                  <mc:Fallback>
                    <p:oleObj name="Equation" r:id="rId23" imgW="355138" imgH="177569" progId="Equation.3">
                      <p:embed/>
                      <p:pic>
                        <p:nvPicPr>
                          <p:cNvPr id="0"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66" y="3216"/>
                            <a:ext cx="413"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1" name="Object 22"/>
              <p:cNvGraphicFramePr>
                <a:graphicFrameLocks noChangeAspect="1"/>
              </p:cNvGraphicFramePr>
              <p:nvPr/>
            </p:nvGraphicFramePr>
            <p:xfrm>
              <a:off x="2873" y="2784"/>
              <a:ext cx="399" cy="207"/>
            </p:xfrm>
            <a:graphic>
              <a:graphicData uri="http://schemas.openxmlformats.org/presentationml/2006/ole">
                <mc:AlternateContent xmlns:mc="http://schemas.openxmlformats.org/markup-compatibility/2006">
                  <mc:Choice xmlns:v="urn:schemas-microsoft-com:vml" Requires="v">
                    <p:oleObj spid="_x0000_s39997" name="Equation" r:id="rId25" imgW="342603" imgH="177646" progId="Equation.3">
                      <p:embed/>
                    </p:oleObj>
                  </mc:Choice>
                  <mc:Fallback>
                    <p:oleObj name="Equation" r:id="rId25" imgW="342603" imgH="177646" progId="Equation.3">
                      <p:embed/>
                      <p:pic>
                        <p:nvPicPr>
                          <p:cNvPr id="0"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873" y="2784"/>
                            <a:ext cx="39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9948" name="Rectangle 23"/>
            <p:cNvSpPr>
              <a:spLocks noChangeArrowheads="1"/>
            </p:cNvSpPr>
            <p:nvPr/>
          </p:nvSpPr>
          <p:spPr bwMode="auto">
            <a:xfrm>
              <a:off x="3408" y="2880"/>
              <a:ext cx="8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66"/>
                  </a:solidFill>
                </a:rPr>
                <a:t>巴耳末系</a:t>
              </a:r>
            </a:p>
          </p:txBody>
        </p:sp>
        <p:sp>
          <p:nvSpPr>
            <p:cNvPr id="39949" name="Rectangle 24"/>
            <p:cNvSpPr>
              <a:spLocks noChangeArrowheads="1"/>
            </p:cNvSpPr>
            <p:nvPr/>
          </p:nvSpPr>
          <p:spPr bwMode="auto">
            <a:xfrm>
              <a:off x="1152" y="3264"/>
              <a:ext cx="6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FF"/>
                  </a:solidFill>
                </a:rPr>
                <a:t>莱曼系</a:t>
              </a:r>
            </a:p>
          </p:txBody>
        </p:sp>
      </p:grpSp>
      <p:sp>
        <p:nvSpPr>
          <p:cNvPr id="209945" name="Text Box 25"/>
          <p:cNvSpPr txBox="1">
            <a:spLocks noChangeArrowheads="1"/>
          </p:cNvSpPr>
          <p:nvPr/>
        </p:nvSpPr>
        <p:spPr bwMode="auto">
          <a:xfrm>
            <a:off x="1847850" y="6211888"/>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latin typeface="宋体" panose="02010600030101010101" pitchFamily="2" charset="-122"/>
                <a:ea typeface="宋体" panose="02010600030101010101" pitchFamily="2" charset="-122"/>
              </a:rPr>
              <a:t>λ</a:t>
            </a:r>
            <a:r>
              <a:rPr lang="en-US" altLang="zh-CN" baseline="-25000">
                <a:latin typeface="宋体" panose="02010600030101010101" pitchFamily="2" charset="-122"/>
                <a:ea typeface="宋体" panose="02010600030101010101" pitchFamily="2" charset="-122"/>
              </a:rPr>
              <a:t>1</a:t>
            </a:r>
            <a:r>
              <a:rPr lang="zh-CN" altLang="en-US">
                <a:latin typeface="楷体_GB2312" pitchFamily="49" charset="-122"/>
              </a:rPr>
              <a:t>属巴耳末系，在可见光区， </a:t>
            </a:r>
            <a:r>
              <a:rPr lang="en-US" altLang="zh-CN">
                <a:latin typeface="楷体_GB2312" pitchFamily="49" charset="-122"/>
              </a:rPr>
              <a:t>λ</a:t>
            </a:r>
            <a:r>
              <a:rPr lang="en-US" altLang="zh-CN" baseline="-25000">
                <a:latin typeface="楷体_GB2312" pitchFamily="49" charset="-122"/>
              </a:rPr>
              <a:t>2</a:t>
            </a:r>
            <a:r>
              <a:rPr lang="zh-CN" altLang="en-US">
                <a:latin typeface="楷体_GB2312" pitchFamily="49" charset="-122"/>
              </a:rPr>
              <a:t>、</a:t>
            </a:r>
            <a:r>
              <a:rPr lang="en-US" altLang="zh-CN">
                <a:latin typeface="楷体_GB2312" pitchFamily="49" charset="-122"/>
              </a:rPr>
              <a:t>λ</a:t>
            </a:r>
            <a:r>
              <a:rPr lang="en-US" altLang="zh-CN" baseline="-25000">
                <a:latin typeface="楷体_GB2312" pitchFamily="49" charset="-122"/>
              </a:rPr>
              <a:t>3</a:t>
            </a:r>
            <a:r>
              <a:rPr lang="zh-CN" altLang="en-US">
                <a:latin typeface="楷体_GB2312" pitchFamily="49" charset="-122"/>
              </a:rPr>
              <a:t>属莱曼系，在紫外区。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9922"/>
                                        </p:tgtEl>
                                        <p:attrNameLst>
                                          <p:attrName>style.visibility</p:attrName>
                                        </p:attrNameLst>
                                      </p:cBhvr>
                                      <p:to>
                                        <p:strVal val="visible"/>
                                      </p:to>
                                    </p:set>
                                    <p:animEffect transition="in" filter="wipe(left)">
                                      <p:cBhvr>
                                        <p:cTn id="7" dur="500"/>
                                        <p:tgtEl>
                                          <p:spTgt spid="2099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9924"/>
                                        </p:tgtEl>
                                        <p:attrNameLst>
                                          <p:attrName>style.visibility</p:attrName>
                                        </p:attrNameLst>
                                      </p:cBhvr>
                                      <p:to>
                                        <p:strVal val="visible"/>
                                      </p:to>
                                    </p:set>
                                    <p:animEffect transition="in" filter="wipe(left)">
                                      <p:cBhvr>
                                        <p:cTn id="12" dur="500"/>
                                        <p:tgtEl>
                                          <p:spTgt spid="2099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9927"/>
                                        </p:tgtEl>
                                        <p:attrNameLst>
                                          <p:attrName>style.visibility</p:attrName>
                                        </p:attrNameLst>
                                      </p:cBhvr>
                                      <p:to>
                                        <p:strVal val="visible"/>
                                      </p:to>
                                    </p:set>
                                    <p:animEffect transition="in" filter="wipe(left)">
                                      <p:cBhvr>
                                        <p:cTn id="17" dur="500"/>
                                        <p:tgtEl>
                                          <p:spTgt spid="2099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9925"/>
                                        </p:tgtEl>
                                        <p:attrNameLst>
                                          <p:attrName>style.visibility</p:attrName>
                                        </p:attrNameLst>
                                      </p:cBhvr>
                                      <p:to>
                                        <p:strVal val="visible"/>
                                      </p:to>
                                    </p:set>
                                    <p:animEffect transition="in" filter="wipe(left)">
                                      <p:cBhvr>
                                        <p:cTn id="22" dur="500"/>
                                        <p:tgtEl>
                                          <p:spTgt spid="2099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09923"/>
                                        </p:tgtEl>
                                        <p:attrNameLst>
                                          <p:attrName>style.visibility</p:attrName>
                                        </p:attrNameLst>
                                      </p:cBhvr>
                                      <p:to>
                                        <p:strVal val="visible"/>
                                      </p:to>
                                    </p:set>
                                    <p:animEffect transition="in" filter="wipe(left)">
                                      <p:cBhvr>
                                        <p:cTn id="27" dur="500"/>
                                        <p:tgtEl>
                                          <p:spTgt spid="2099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09926"/>
                                        </p:tgtEl>
                                        <p:attrNameLst>
                                          <p:attrName>style.visibility</p:attrName>
                                        </p:attrNameLst>
                                      </p:cBhvr>
                                      <p:to>
                                        <p:strVal val="visible"/>
                                      </p:to>
                                    </p:set>
                                    <p:animEffect transition="in" filter="wipe(left)">
                                      <p:cBhvr>
                                        <p:cTn id="32" dur="500"/>
                                        <p:tgtEl>
                                          <p:spTgt spid="2099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09928"/>
                                        </p:tgtEl>
                                        <p:attrNameLst>
                                          <p:attrName>style.visibility</p:attrName>
                                        </p:attrNameLst>
                                      </p:cBhvr>
                                      <p:to>
                                        <p:strVal val="visible"/>
                                      </p:to>
                                    </p:set>
                                    <p:animEffect transition="in" filter="wipe(left)">
                                      <p:cBhvr>
                                        <p:cTn id="37" dur="500"/>
                                        <p:tgtEl>
                                          <p:spTgt spid="20992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209929"/>
                                        </p:tgtEl>
                                        <p:attrNameLst>
                                          <p:attrName>style.visibility</p:attrName>
                                        </p:attrNameLst>
                                      </p:cBhvr>
                                      <p:to>
                                        <p:strVal val="visible"/>
                                      </p:to>
                                    </p:set>
                                    <p:animEffect transition="in" filter="wipe(up)">
                                      <p:cBhvr>
                                        <p:cTn id="42" dur="500"/>
                                        <p:tgtEl>
                                          <p:spTgt spid="2099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09945"/>
                                        </p:tgtEl>
                                        <p:attrNameLst>
                                          <p:attrName>style.visibility</p:attrName>
                                        </p:attrNameLst>
                                      </p:cBhvr>
                                      <p:to>
                                        <p:strVal val="visible"/>
                                      </p:to>
                                    </p:set>
                                    <p:anim calcmode="lin" valueType="num">
                                      <p:cBhvr additive="base">
                                        <p:cTn id="47" dur="500" fill="hold"/>
                                        <p:tgtEl>
                                          <p:spTgt spid="209945"/>
                                        </p:tgtEl>
                                        <p:attrNameLst>
                                          <p:attrName>ppt_x</p:attrName>
                                        </p:attrNameLst>
                                      </p:cBhvr>
                                      <p:tavLst>
                                        <p:tav tm="0">
                                          <p:val>
                                            <p:strVal val="0-#ppt_w/2"/>
                                          </p:val>
                                        </p:tav>
                                        <p:tav tm="100000">
                                          <p:val>
                                            <p:strVal val="#ppt_x"/>
                                          </p:val>
                                        </p:tav>
                                      </p:tavLst>
                                    </p:anim>
                                    <p:anim calcmode="lin" valueType="num">
                                      <p:cBhvr additive="base">
                                        <p:cTn id="48" dur="500" fill="hold"/>
                                        <p:tgtEl>
                                          <p:spTgt spid="2099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autoUpdateAnimBg="0"/>
      <p:bldP spid="20994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a:spLocks noChangeAspect="1"/>
          </p:cNvSpPr>
          <p:nvPr>
            <p:custDataLst>
              <p:tags r:id="rId2"/>
            </p:custDataLst>
          </p:nvPr>
        </p:nvSpPr>
        <p:spPr>
          <a:xfrm>
            <a:off x="1644650" y="5010150"/>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3"/>
            </p:custDataLst>
          </p:nvPr>
        </p:nvSpPr>
        <p:spPr>
          <a:xfrm>
            <a:off x="3297238" y="5013325"/>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4"/>
            </p:custDataLst>
          </p:nvPr>
        </p:nvSpPr>
        <p:spPr>
          <a:xfrm>
            <a:off x="4800600" y="5013325"/>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5"/>
            </p:custDataLst>
          </p:nvPr>
        </p:nvSpPr>
        <p:spPr>
          <a:xfrm>
            <a:off x="6743700" y="507841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6"/>
            </p:custDataLst>
          </p:nvPr>
        </p:nvSpPr>
        <p:spPr>
          <a:xfrm>
            <a:off x="8915400" y="6215063"/>
            <a:ext cx="1543050" cy="411162"/>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40967" name="图片 18"/>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07988" y="981075"/>
            <a:ext cx="11523662"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968" name="组合 16"/>
          <p:cNvGrpSpPr>
            <a:grpSpLocks/>
          </p:cNvGrpSpPr>
          <p:nvPr>
            <p:custDataLst>
              <p:tags r:id="rId7"/>
            </p:custDataLst>
          </p:nvPr>
        </p:nvGrpSpPr>
        <p:grpSpPr bwMode="auto">
          <a:xfrm>
            <a:off x="0" y="0"/>
            <a:ext cx="12192000" cy="635000"/>
            <a:chOff x="0" y="0"/>
            <a:chExt cx="12192000" cy="635000"/>
          </a:xfrm>
        </p:grpSpPr>
        <p:sp>
          <p:nvSpPr>
            <p:cNvPr id="13" name="TitleBackground"/>
            <p:cNvSpPr/>
            <p:nvPr>
              <p:custDataLst>
                <p:tags r:id="rId9"/>
              </p:custDataLst>
            </p:nvPr>
          </p:nvSpPr>
          <p:spPr>
            <a:xfrm>
              <a:off x="0" y="0"/>
              <a:ext cx="12192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p:cNvSpPr/>
            <p:nvPr>
              <p:custDataLst>
                <p:tags r:id="rId1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972" name="TypeText"/>
            <p:cNvSpPr txBox="1">
              <a:spLocks noChangeArrowheads="1"/>
            </p:cNvSpPr>
            <p:nvPr>
              <p:custDataLst>
                <p:tags r:id="rId11"/>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40973" name="TipText"/>
            <p:cNvSpPr txBox="1">
              <a:spLocks noChangeArrowheads="1"/>
            </p:cNvSpPr>
            <p:nvPr>
              <p:custDataLst>
                <p:tags r:id="rId12"/>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0969" name="图片 1"/>
          <p:cNvPicPr>
            <a:picLocks/>
          </p:cNvPicPr>
          <p:nvPr>
            <p:custDataLst>
              <p:tags r:id="rId8"/>
            </p:custDataLst>
          </p:nvPr>
        </p:nvPicPr>
        <p:blipFill>
          <a:blip r:embed="rId15">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37"/>
          <p:cNvSpPr>
            <a:spLocks noChangeArrowheads="1"/>
          </p:cNvSpPr>
          <p:nvPr/>
        </p:nvSpPr>
        <p:spPr bwMode="auto">
          <a:xfrm>
            <a:off x="2495550" y="1412875"/>
            <a:ext cx="71628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专题</a:t>
            </a:r>
            <a:endParaRPr lang="en-US" altLang="zh-CN" sz="6600">
              <a:solidFill>
                <a:srgbClr val="9900CC"/>
              </a:solidFill>
              <a:latin typeface="隶书" panose="02010509060101010101" pitchFamily="49" charset="-122"/>
              <a:ea typeface="隶书" panose="02010509060101010101" pitchFamily="49" charset="-122"/>
            </a:endParaRPr>
          </a:p>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实物粒子的</a:t>
            </a:r>
            <a:endParaRPr lang="en-US" altLang="zh-CN" sz="6600">
              <a:solidFill>
                <a:srgbClr val="9900CC"/>
              </a:solidFill>
              <a:latin typeface="隶书" panose="02010509060101010101" pitchFamily="49" charset="-122"/>
              <a:ea typeface="隶书" panose="02010509060101010101" pitchFamily="49" charset="-122"/>
            </a:endParaRPr>
          </a:p>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波粒二象性</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334963" y="115888"/>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chemeClr val="accent2"/>
                </a:solidFill>
                <a:latin typeface="楷体_GB2312" pitchFamily="49" charset="-122"/>
              </a:rPr>
              <a:t>一、旧量子论的缺陷</a:t>
            </a:r>
          </a:p>
        </p:txBody>
      </p:sp>
      <p:grpSp>
        <p:nvGrpSpPr>
          <p:cNvPr id="212997" name="Group 5"/>
          <p:cNvGrpSpPr>
            <a:grpSpLocks/>
          </p:cNvGrpSpPr>
          <p:nvPr/>
        </p:nvGrpSpPr>
        <p:grpSpPr bwMode="auto">
          <a:xfrm>
            <a:off x="982663" y="908050"/>
            <a:ext cx="10801350" cy="2419350"/>
            <a:chOff x="240" y="864"/>
            <a:chExt cx="5474" cy="1524"/>
          </a:xfrm>
        </p:grpSpPr>
        <p:sp>
          <p:nvSpPr>
            <p:cNvPr id="43014" name="Text Box 6"/>
            <p:cNvSpPr txBox="1">
              <a:spLocks noChangeArrowheads="1"/>
            </p:cNvSpPr>
            <p:nvPr/>
          </p:nvSpPr>
          <p:spPr bwMode="auto">
            <a:xfrm>
              <a:off x="240" y="864"/>
              <a:ext cx="5327"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 </a:t>
              </a:r>
              <a:r>
                <a:rPr lang="en-US" altLang="zh-CN">
                  <a:latin typeface="楷体_GB2312" pitchFamily="49" charset="-122"/>
                </a:rPr>
                <a:t>1</a:t>
              </a:r>
              <a:r>
                <a:rPr lang="zh-CN" altLang="en-US">
                  <a:latin typeface="楷体_GB2312" pitchFamily="49" charset="-122"/>
                </a:rPr>
                <a:t>、玻尔首次将量子论用于解决原子问题；成功解释了氢原子</a:t>
              </a:r>
            </a:p>
            <a:p>
              <a:pPr eaLnBrk="1" hangingPunct="1"/>
              <a:r>
                <a:rPr lang="zh-CN" altLang="en-US">
                  <a:latin typeface="楷体_GB2312" pitchFamily="49" charset="-122"/>
                </a:rPr>
                <a:t>和类氢离子子的光谱；提出了定态、角动量量子化条件、跃迁等重要概念及能级跃迁决定谱线频率等条件。</a:t>
              </a:r>
            </a:p>
          </p:txBody>
        </p:sp>
        <p:sp>
          <p:nvSpPr>
            <p:cNvPr id="43015" name="Text Box 7"/>
            <p:cNvSpPr txBox="1">
              <a:spLocks noChangeArrowheads="1"/>
            </p:cNvSpPr>
            <p:nvPr/>
          </p:nvSpPr>
          <p:spPr bwMode="auto">
            <a:xfrm>
              <a:off x="336" y="1632"/>
              <a:ext cx="5378"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  </a:t>
              </a:r>
              <a:r>
                <a:rPr lang="zh-CN" altLang="en-US"/>
                <a:t>但是，他仍然用经典理论中的坐标、轨道等概念，用牛顿力</a:t>
              </a:r>
            </a:p>
            <a:p>
              <a:pPr eaLnBrk="1" hangingPunct="1"/>
              <a:r>
                <a:rPr lang="zh-CN" altLang="en-US"/>
                <a:t>学解决问题，所以他的理论是经典理论与非经典理论的混合，</a:t>
              </a:r>
            </a:p>
            <a:p>
              <a:pPr eaLnBrk="1" hangingPunct="1"/>
              <a:r>
                <a:rPr lang="zh-CN" altLang="en-US"/>
                <a:t>没有完整的理论体系。</a:t>
              </a:r>
            </a:p>
          </p:txBody>
        </p:sp>
      </p:grpSp>
      <p:sp>
        <p:nvSpPr>
          <p:cNvPr id="213000" name="Text Box 8"/>
          <p:cNvSpPr txBox="1">
            <a:spLocks noChangeArrowheads="1"/>
          </p:cNvSpPr>
          <p:nvPr/>
        </p:nvSpPr>
        <p:spPr bwMode="auto">
          <a:xfrm>
            <a:off x="1200150" y="3573463"/>
            <a:ext cx="10799763"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spcBef>
                <a:spcPct val="50000"/>
              </a:spcBef>
            </a:pPr>
            <a:r>
              <a:rPr lang="en-US" altLang="zh-CN">
                <a:latin typeface="宋体" panose="02010600030101010101" pitchFamily="2" charset="-122"/>
                <a:ea typeface="宋体" panose="02010600030101010101" pitchFamily="2" charset="-122"/>
              </a:rPr>
              <a:t>2</a:t>
            </a:r>
            <a:r>
              <a:rPr lang="zh-CN" altLang="en-US">
                <a:latin typeface="楷体_GB2312" pitchFamily="49" charset="-122"/>
              </a:rPr>
              <a:t>、玻尔理论只能解释氢原子光谱谱线位置，对谱线强度，宽度，偏振，精细结构，谱线在磁场中的分裂都无法解释，对稍复杂的原子也遇到了困难。</a:t>
            </a:r>
          </a:p>
        </p:txBody>
      </p:sp>
      <p:sp>
        <p:nvSpPr>
          <p:cNvPr id="213001" name="Text Box 9"/>
          <p:cNvSpPr txBox="1">
            <a:spLocks noChangeArrowheads="1"/>
          </p:cNvSpPr>
          <p:nvPr/>
        </p:nvSpPr>
        <p:spPr bwMode="auto">
          <a:xfrm>
            <a:off x="1271588" y="4797425"/>
            <a:ext cx="108013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latin typeface="楷体_GB2312" pitchFamily="49" charset="-122"/>
              </a:rPr>
              <a:t>3</a:t>
            </a:r>
            <a:r>
              <a:rPr lang="zh-CN" altLang="en-US">
                <a:latin typeface="楷体_GB2312" pitchFamily="49" charset="-122"/>
              </a:rPr>
              <a:t>、 </a:t>
            </a:r>
            <a:r>
              <a:rPr lang="en-US" altLang="zh-CN">
                <a:latin typeface="楷体_GB2312" pitchFamily="49" charset="-122"/>
              </a:rPr>
              <a:t>1915</a:t>
            </a:r>
            <a:r>
              <a:rPr lang="zh-CN" altLang="en-US">
                <a:latin typeface="楷体_GB2312" pitchFamily="49" charset="-122"/>
              </a:rPr>
              <a:t>～</a:t>
            </a:r>
            <a:r>
              <a:rPr lang="en-US" altLang="zh-CN">
                <a:latin typeface="楷体_GB2312" pitchFamily="49" charset="-122"/>
              </a:rPr>
              <a:t>1916</a:t>
            </a:r>
            <a:r>
              <a:rPr lang="zh-CN" altLang="en-US">
                <a:latin typeface="楷体_GB2312" pitchFamily="49" charset="-122"/>
              </a:rPr>
              <a:t>年间，索末菲，威耳孙推广了玻尔理论，这个理论，成功地解释了碱金属光谱，氢光谱的精细结构，谱线在磁场中的分裂，但对氦、碱土元素或更复杂的原子光谱及谱线强度，宽度，偏振仍无能为力。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2997"/>
                                        </p:tgtEl>
                                        <p:attrNameLst>
                                          <p:attrName>style.visibility</p:attrName>
                                        </p:attrNameLst>
                                      </p:cBhvr>
                                      <p:to>
                                        <p:strVal val="visible"/>
                                      </p:to>
                                    </p:set>
                                    <p:animEffect transition="in" filter="dissolve">
                                      <p:cBhvr>
                                        <p:cTn id="7" dur="500"/>
                                        <p:tgtEl>
                                          <p:spTgt spid="2129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3000"/>
                                        </p:tgtEl>
                                        <p:attrNameLst>
                                          <p:attrName>style.visibility</p:attrName>
                                        </p:attrNameLst>
                                      </p:cBhvr>
                                      <p:to>
                                        <p:strVal val="visible"/>
                                      </p:to>
                                    </p:set>
                                    <p:animEffect transition="in" filter="dissolve">
                                      <p:cBhvr>
                                        <p:cTn id="12" dur="500"/>
                                        <p:tgtEl>
                                          <p:spTgt spid="2130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3001"/>
                                        </p:tgtEl>
                                        <p:attrNameLst>
                                          <p:attrName>style.visibility</p:attrName>
                                        </p:attrNameLst>
                                      </p:cBhvr>
                                      <p:to>
                                        <p:strVal val="visible"/>
                                      </p:to>
                                    </p:set>
                                    <p:animEffect transition="in" filter="dissolve">
                                      <p:cBhvr>
                                        <p:cTn id="17" dur="500"/>
                                        <p:tgtEl>
                                          <p:spTgt spid="213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00" grpId="0" autoUpdateAnimBg="0"/>
      <p:bldP spid="21300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4018" name="Group 2"/>
          <p:cNvGrpSpPr>
            <a:grpSpLocks/>
          </p:cNvGrpSpPr>
          <p:nvPr/>
        </p:nvGrpSpPr>
        <p:grpSpPr bwMode="auto">
          <a:xfrm>
            <a:off x="334963" y="115888"/>
            <a:ext cx="11320462" cy="2219325"/>
            <a:chOff x="-749" y="-383"/>
            <a:chExt cx="5369" cy="1398"/>
          </a:xfrm>
        </p:grpSpPr>
        <p:sp>
          <p:nvSpPr>
            <p:cNvPr id="44040" name="Text Box 3"/>
            <p:cNvSpPr txBox="1">
              <a:spLocks noChangeArrowheads="1"/>
            </p:cNvSpPr>
            <p:nvPr/>
          </p:nvSpPr>
          <p:spPr bwMode="auto">
            <a:xfrm>
              <a:off x="-749" y="-383"/>
              <a:ext cx="31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德布罗意假设的提出的背景</a:t>
              </a:r>
            </a:p>
          </p:txBody>
        </p:sp>
        <p:sp>
          <p:nvSpPr>
            <p:cNvPr id="44041" name="Text Box 4"/>
            <p:cNvSpPr txBox="1">
              <a:spLocks noChangeArrowheads="1"/>
            </p:cNvSpPr>
            <p:nvPr/>
          </p:nvSpPr>
          <p:spPr bwMode="auto">
            <a:xfrm>
              <a:off x="-612" y="26"/>
              <a:ext cx="5232"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路易斯   德布罗意，法国物理学家，原来学历史，对科学也很有兴趣。第一次世界大战时服过役。其兄长莫里斯    德布罗意是 </a:t>
              </a:r>
              <a:r>
                <a:rPr lang="en-US" altLang="zh-CN"/>
                <a:t>X </a:t>
              </a:r>
              <a:r>
                <a:rPr lang="zh-CN" altLang="en-US"/>
                <a:t>研究射线的专家。路易斯   德布罗意后来对物理学感兴趣。由兄长介绍做了朗之万的学生。</a:t>
              </a:r>
            </a:p>
          </p:txBody>
        </p:sp>
        <p:graphicFrame>
          <p:nvGraphicFramePr>
            <p:cNvPr id="44042" name="Object 5"/>
            <p:cNvGraphicFramePr>
              <a:graphicFrameLocks noChangeAspect="1"/>
            </p:cNvGraphicFramePr>
            <p:nvPr/>
          </p:nvGraphicFramePr>
          <p:xfrm>
            <a:off x="1437" y="343"/>
            <a:ext cx="264" cy="264"/>
          </p:xfrm>
          <a:graphic>
            <a:graphicData uri="http://schemas.openxmlformats.org/presentationml/2006/ole">
              <mc:AlternateContent xmlns:mc="http://schemas.openxmlformats.org/markup-compatibility/2006">
                <mc:Choice xmlns:v="urn:schemas-microsoft-com:vml" Requires="v">
                  <p:oleObj spid="_x0000_s44051" name="Equation" r:id="rId3" imgW="75969" imgH="75969" progId="Equation.3">
                    <p:embed/>
                  </p:oleObj>
                </mc:Choice>
                <mc:Fallback>
                  <p:oleObj name="Equation" r:id="rId3" imgW="75969" imgH="7596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7" y="343"/>
                          <a:ext cx="264"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3" name="Object 6"/>
            <p:cNvGraphicFramePr>
              <a:graphicFrameLocks noChangeAspect="1"/>
            </p:cNvGraphicFramePr>
            <p:nvPr/>
          </p:nvGraphicFramePr>
          <p:xfrm>
            <a:off x="4066" y="298"/>
            <a:ext cx="264" cy="264"/>
          </p:xfrm>
          <a:graphic>
            <a:graphicData uri="http://schemas.openxmlformats.org/presentationml/2006/ole">
              <mc:AlternateContent xmlns:mc="http://schemas.openxmlformats.org/markup-compatibility/2006">
                <mc:Choice xmlns:v="urn:schemas-microsoft-com:vml" Requires="v">
                  <p:oleObj spid="_x0000_s44052" name="Equation" r:id="rId5" imgW="75969" imgH="75969" progId="Equation.3">
                    <p:embed/>
                  </p:oleObj>
                </mc:Choice>
                <mc:Fallback>
                  <p:oleObj name="Equation" r:id="rId5" imgW="75969" imgH="75969"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6" y="298"/>
                          <a:ext cx="264"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4" name="Object 7"/>
            <p:cNvGraphicFramePr>
              <a:graphicFrameLocks noChangeAspect="1"/>
            </p:cNvGraphicFramePr>
            <p:nvPr/>
          </p:nvGraphicFramePr>
          <p:xfrm>
            <a:off x="-168" y="71"/>
            <a:ext cx="264" cy="263"/>
          </p:xfrm>
          <a:graphic>
            <a:graphicData uri="http://schemas.openxmlformats.org/presentationml/2006/ole">
              <mc:AlternateContent xmlns:mc="http://schemas.openxmlformats.org/markup-compatibility/2006">
                <mc:Choice xmlns:v="urn:schemas-microsoft-com:vml" Requires="v">
                  <p:oleObj spid="_x0000_s44053" name="Equation" r:id="rId6" imgW="75969" imgH="75969" progId="Equation.3">
                    <p:embed/>
                  </p:oleObj>
                </mc:Choice>
                <mc:Fallback>
                  <p:oleObj name="Equation" r:id="rId6" imgW="75969" imgH="75969"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 y="71"/>
                          <a:ext cx="264"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14024" name="Text Box 8"/>
          <p:cNvSpPr txBox="1">
            <a:spLocks noChangeArrowheads="1"/>
          </p:cNvSpPr>
          <p:nvPr/>
        </p:nvSpPr>
        <p:spPr bwMode="auto">
          <a:xfrm>
            <a:off x="407988" y="2708275"/>
            <a:ext cx="73437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1919—1922</a:t>
            </a:r>
            <a:r>
              <a:rPr lang="zh-CN" altLang="en-US"/>
              <a:t>法国科学家布里渊提出：</a:t>
            </a:r>
            <a:r>
              <a:rPr lang="zh-CN" altLang="en-US">
                <a:solidFill>
                  <a:srgbClr val="0000FF"/>
                </a:solidFill>
              </a:rPr>
              <a:t>原子核周围的以太由于电子运动激发一种波，这种波相互干涉只有电子轨道半径适当时才能形成环绕原子核的驻波。</a:t>
            </a:r>
            <a:r>
              <a:rPr lang="zh-CN" altLang="en-US"/>
              <a:t>德布罗意吸收了这一观点，把以太概念去掉，</a:t>
            </a:r>
            <a:r>
              <a:rPr lang="zh-CN" altLang="en-US">
                <a:solidFill>
                  <a:srgbClr val="FF0000"/>
                </a:solidFill>
              </a:rPr>
              <a:t>把以太的波动性直接赋予电子。提出电子具有波动性。</a:t>
            </a:r>
            <a:r>
              <a:rPr lang="en-US" altLang="zh-CN"/>
              <a:t>1924</a:t>
            </a:r>
            <a:r>
              <a:rPr lang="zh-CN" altLang="en-US"/>
              <a:t>年德布罗意的博士论文获得答辩委员会的好评。当被问到有什么可验证这一新观念时，德布罗意回答，</a:t>
            </a:r>
            <a:r>
              <a:rPr lang="zh-CN" altLang="en-US">
                <a:solidFill>
                  <a:srgbClr val="FF0000"/>
                </a:solidFill>
              </a:rPr>
              <a:t>电子在晶体上的衍射应当可以观察到这种效应。</a:t>
            </a:r>
          </a:p>
        </p:txBody>
      </p:sp>
      <p:grpSp>
        <p:nvGrpSpPr>
          <p:cNvPr id="214025" name="Group 9"/>
          <p:cNvGrpSpPr>
            <a:grpSpLocks/>
          </p:cNvGrpSpPr>
          <p:nvPr/>
        </p:nvGrpSpPr>
        <p:grpSpPr bwMode="auto">
          <a:xfrm>
            <a:off x="8616950" y="2781300"/>
            <a:ext cx="2895600" cy="3295650"/>
            <a:chOff x="3696" y="1104"/>
            <a:chExt cx="1824" cy="2076"/>
          </a:xfrm>
        </p:grpSpPr>
        <p:sp>
          <p:nvSpPr>
            <p:cNvPr id="44037" name="Oval 10"/>
            <p:cNvSpPr>
              <a:spLocks noChangeArrowheads="1"/>
            </p:cNvSpPr>
            <p:nvPr/>
          </p:nvSpPr>
          <p:spPr bwMode="auto">
            <a:xfrm>
              <a:off x="3881" y="1263"/>
              <a:ext cx="1454" cy="1454"/>
            </a:xfrm>
            <a:prstGeom prst="ellipse">
              <a:avLst/>
            </a:prstGeom>
            <a:noFill/>
            <a:ln w="539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4038" name="Freeform 11"/>
            <p:cNvSpPr>
              <a:spLocks/>
            </p:cNvSpPr>
            <p:nvPr/>
          </p:nvSpPr>
          <p:spPr bwMode="auto">
            <a:xfrm>
              <a:off x="3696" y="1104"/>
              <a:ext cx="1824" cy="1770"/>
            </a:xfrm>
            <a:custGeom>
              <a:avLst/>
              <a:gdLst>
                <a:gd name="T0" fmla="*/ 229 w 2408"/>
                <a:gd name="T1" fmla="*/ 346 h 2337"/>
                <a:gd name="T2" fmla="*/ 252 w 2408"/>
                <a:gd name="T3" fmla="*/ 36 h 2337"/>
                <a:gd name="T4" fmla="*/ 548 w 2408"/>
                <a:gd name="T5" fmla="*/ 162 h 2337"/>
                <a:gd name="T6" fmla="*/ 820 w 2408"/>
                <a:gd name="T7" fmla="*/ 29 h 2337"/>
                <a:gd name="T8" fmla="*/ 833 w 2408"/>
                <a:gd name="T9" fmla="*/ 334 h 2337"/>
                <a:gd name="T10" fmla="*/ 1045 w 2408"/>
                <a:gd name="T11" fmla="*/ 495 h 2337"/>
                <a:gd name="T12" fmla="*/ 827 w 2408"/>
                <a:gd name="T13" fmla="*/ 645 h 2337"/>
                <a:gd name="T14" fmla="*/ 814 w 2408"/>
                <a:gd name="T15" fmla="*/ 982 h 2337"/>
                <a:gd name="T16" fmla="*/ 534 w 2408"/>
                <a:gd name="T17" fmla="*/ 843 h 2337"/>
                <a:gd name="T18" fmla="*/ 255 w 2408"/>
                <a:gd name="T19" fmla="*/ 969 h 2337"/>
                <a:gd name="T20" fmla="*/ 236 w 2408"/>
                <a:gd name="T21" fmla="*/ 664 h 2337"/>
                <a:gd name="T22" fmla="*/ 13 w 2408"/>
                <a:gd name="T23" fmla="*/ 505 h 2337"/>
                <a:gd name="T24" fmla="*/ 229 w 2408"/>
                <a:gd name="T25" fmla="*/ 346 h 23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408" h="2337">
                  <a:moveTo>
                    <a:pt x="527" y="797"/>
                  </a:moveTo>
                  <a:cubicBezTo>
                    <a:pt x="631" y="621"/>
                    <a:pt x="458" y="153"/>
                    <a:pt x="580" y="82"/>
                  </a:cubicBezTo>
                  <a:cubicBezTo>
                    <a:pt x="702" y="11"/>
                    <a:pt x="1041" y="376"/>
                    <a:pt x="1259" y="373"/>
                  </a:cubicBezTo>
                  <a:cubicBezTo>
                    <a:pt x="1477" y="370"/>
                    <a:pt x="1778" y="0"/>
                    <a:pt x="1888" y="66"/>
                  </a:cubicBezTo>
                  <a:cubicBezTo>
                    <a:pt x="1998" y="132"/>
                    <a:pt x="1831" y="589"/>
                    <a:pt x="1917" y="768"/>
                  </a:cubicBezTo>
                  <a:cubicBezTo>
                    <a:pt x="2003" y="947"/>
                    <a:pt x="2408" y="952"/>
                    <a:pt x="2404" y="1138"/>
                  </a:cubicBezTo>
                  <a:cubicBezTo>
                    <a:pt x="2400" y="1324"/>
                    <a:pt x="1990" y="1303"/>
                    <a:pt x="1902" y="1485"/>
                  </a:cubicBezTo>
                  <a:cubicBezTo>
                    <a:pt x="1814" y="1672"/>
                    <a:pt x="1985" y="2185"/>
                    <a:pt x="1873" y="2261"/>
                  </a:cubicBezTo>
                  <a:cubicBezTo>
                    <a:pt x="1761" y="2337"/>
                    <a:pt x="1444" y="1944"/>
                    <a:pt x="1229" y="1939"/>
                  </a:cubicBezTo>
                  <a:cubicBezTo>
                    <a:pt x="1014" y="1934"/>
                    <a:pt x="700" y="2300"/>
                    <a:pt x="585" y="2232"/>
                  </a:cubicBezTo>
                  <a:cubicBezTo>
                    <a:pt x="470" y="2164"/>
                    <a:pt x="635" y="1707"/>
                    <a:pt x="542" y="1529"/>
                  </a:cubicBezTo>
                  <a:cubicBezTo>
                    <a:pt x="449" y="1351"/>
                    <a:pt x="58" y="1368"/>
                    <a:pt x="29" y="1163"/>
                  </a:cubicBezTo>
                  <a:cubicBezTo>
                    <a:pt x="0" y="958"/>
                    <a:pt x="423" y="873"/>
                    <a:pt x="527" y="797"/>
                  </a:cubicBezTo>
                  <a:close/>
                </a:path>
              </a:pathLst>
            </a:custGeom>
            <a:noFill/>
            <a:ln w="50800" cap="flat" cmpd="sng">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39" name="Text Box 12"/>
            <p:cNvSpPr txBox="1">
              <a:spLocks noChangeArrowheads="1"/>
            </p:cNvSpPr>
            <p:nvPr/>
          </p:nvSpPr>
          <p:spPr bwMode="auto">
            <a:xfrm>
              <a:off x="4276" y="2892"/>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b="0">
                  <a:ea typeface="宋体" panose="02010600030101010101" pitchFamily="2" charset="-122"/>
                </a:rPr>
                <a:t>电子驻波</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4018"/>
                                        </p:tgtEl>
                                        <p:attrNameLst>
                                          <p:attrName>style.visibility</p:attrName>
                                        </p:attrNameLst>
                                      </p:cBhvr>
                                      <p:to>
                                        <p:strVal val="visible"/>
                                      </p:to>
                                    </p:set>
                                    <p:animEffect transition="in" filter="wipe(left)">
                                      <p:cBhvr>
                                        <p:cTn id="7" dur="500"/>
                                        <p:tgtEl>
                                          <p:spTgt spid="2140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4024"/>
                                        </p:tgtEl>
                                        <p:attrNameLst>
                                          <p:attrName>style.visibility</p:attrName>
                                        </p:attrNameLst>
                                      </p:cBhvr>
                                      <p:to>
                                        <p:strVal val="visible"/>
                                      </p:to>
                                    </p:set>
                                    <p:animEffect transition="in" filter="wipe(left)">
                                      <p:cBhvr>
                                        <p:cTn id="12" dur="500"/>
                                        <p:tgtEl>
                                          <p:spTgt spid="2140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214025"/>
                                        </p:tgtEl>
                                        <p:attrNameLst>
                                          <p:attrName>style.visibility</p:attrName>
                                        </p:attrNameLst>
                                      </p:cBhvr>
                                      <p:to>
                                        <p:strVal val="visible"/>
                                      </p:to>
                                    </p:set>
                                    <p:anim calcmode="lin" valueType="num">
                                      <p:cBhvr additive="base">
                                        <p:cTn id="17" dur="500" fill="hold"/>
                                        <p:tgtEl>
                                          <p:spTgt spid="214025"/>
                                        </p:tgtEl>
                                        <p:attrNameLst>
                                          <p:attrName>ppt_x</p:attrName>
                                        </p:attrNameLst>
                                      </p:cBhvr>
                                      <p:tavLst>
                                        <p:tav tm="0">
                                          <p:val>
                                            <p:strVal val="1+#ppt_w/2"/>
                                          </p:val>
                                        </p:tav>
                                        <p:tav tm="100000">
                                          <p:val>
                                            <p:strVal val="#ppt_x"/>
                                          </p:val>
                                        </p:tav>
                                      </p:tavLst>
                                    </p:anim>
                                    <p:anim calcmode="lin" valueType="num">
                                      <p:cBhvr additive="base">
                                        <p:cTn id="18" dur="500" fill="hold"/>
                                        <p:tgtEl>
                                          <p:spTgt spid="2140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ext Box 2"/>
          <p:cNvSpPr txBox="1">
            <a:spLocks noChangeArrowheads="1"/>
          </p:cNvSpPr>
          <p:nvPr/>
        </p:nvSpPr>
        <p:spPr bwMode="auto">
          <a:xfrm>
            <a:off x="479425" y="879475"/>
            <a:ext cx="11017250" cy="2792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zh-CN" altLang="en-US" dirty="0"/>
              <a:t>        德布罗意在回忆他如何提出这一假设时说：看来光的本性具有奇异的“两重性”，如果说在几个世纪的长时间里在谈论关于光的理论时，人们过分地倾向于使用“波”的概念而过分地忽视了“微粒”的概念，那么在谈论物质的理论时，人们是否又犯了相反的错误呢？物理学家是否有权利只考虑“微粒”的概念而忽视“波”的概念呢？</a:t>
            </a:r>
          </a:p>
        </p:txBody>
      </p:sp>
      <p:sp>
        <p:nvSpPr>
          <p:cNvPr id="215043" name="Text Box 3"/>
          <p:cNvSpPr txBox="1">
            <a:spLocks noChangeArrowheads="1"/>
          </p:cNvSpPr>
          <p:nvPr/>
        </p:nvSpPr>
        <p:spPr bwMode="auto">
          <a:xfrm>
            <a:off x="623392" y="3933056"/>
            <a:ext cx="10945812" cy="193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pPr>
            <a:r>
              <a:rPr lang="zh-CN" altLang="en-US" sz="2800" dirty="0">
                <a:latin typeface="楷体_GB2312" pitchFamily="49" charset="-122"/>
              </a:rPr>
              <a:t>    在认识了微观粒子具有波粒二象性之后，</a:t>
            </a:r>
            <a:r>
              <a:rPr lang="en-US" altLang="zh-CN" sz="2800" dirty="0">
                <a:latin typeface="楷体_GB2312" pitchFamily="49" charset="-122"/>
              </a:rPr>
              <a:t>1926</a:t>
            </a:r>
            <a:r>
              <a:rPr lang="zh-CN" altLang="en-US" sz="2800" dirty="0">
                <a:latin typeface="楷体_GB2312" pitchFamily="49" charset="-122"/>
              </a:rPr>
              <a:t>年奥地利物理学家薛定谔，德国的海森伯，玻恩等人创立了</a:t>
            </a:r>
            <a:r>
              <a:rPr lang="zh-CN" altLang="en-US" sz="2800" dirty="0">
                <a:solidFill>
                  <a:srgbClr val="FF0000"/>
                </a:solidFill>
                <a:latin typeface="楷体_GB2312" pitchFamily="49" charset="-122"/>
              </a:rPr>
              <a:t>量子力学</a:t>
            </a:r>
            <a:r>
              <a:rPr lang="zh-CN" altLang="en-US" sz="2800" dirty="0">
                <a:latin typeface="楷体_GB2312" pitchFamily="49" charset="-122"/>
              </a:rPr>
              <a:t>，对原子结构问题才有了更全面更严格的理论描述。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42"/>
                                        </p:tgtEl>
                                        <p:attrNameLst>
                                          <p:attrName>style.visibility</p:attrName>
                                        </p:attrNameLst>
                                      </p:cBhvr>
                                      <p:to>
                                        <p:strVal val="visible"/>
                                      </p:to>
                                    </p:set>
                                    <p:animEffect transition="in" filter="wipe(left)">
                                      <p:cBhvr>
                                        <p:cTn id="7" dur="500"/>
                                        <p:tgtEl>
                                          <p:spTgt spid="2150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43"/>
                                        </p:tgtEl>
                                        <p:attrNameLst>
                                          <p:attrName>style.visibility</p:attrName>
                                        </p:attrNameLst>
                                      </p:cBhvr>
                                      <p:to>
                                        <p:strVal val="visible"/>
                                      </p:to>
                                    </p:set>
                                    <p:animEffect transition="in" filter="wipe(left)">
                                      <p:cBhvr>
                                        <p:cTn id="12" dur="500"/>
                                        <p:tgtEl>
                                          <p:spTgt spid="215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2" grpId="0" autoUpdateAnimBg="0"/>
      <p:bldP spid="21504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Text Box 3"/>
          <p:cNvSpPr txBox="1">
            <a:spLocks noChangeArrowheads="1"/>
          </p:cNvSpPr>
          <p:nvPr/>
        </p:nvSpPr>
        <p:spPr bwMode="auto">
          <a:xfrm>
            <a:off x="550863" y="11588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chemeClr val="accent2"/>
                </a:solidFill>
                <a:latin typeface="楷体_GB2312" pitchFamily="49" charset="-122"/>
              </a:rPr>
              <a:t>二、德布罗意假设</a:t>
            </a:r>
          </a:p>
        </p:txBody>
      </p:sp>
      <p:grpSp>
        <p:nvGrpSpPr>
          <p:cNvPr id="216068" name="Group 4"/>
          <p:cNvGrpSpPr>
            <a:grpSpLocks/>
          </p:cNvGrpSpPr>
          <p:nvPr/>
        </p:nvGrpSpPr>
        <p:grpSpPr bwMode="auto">
          <a:xfrm>
            <a:off x="1708150" y="841375"/>
            <a:ext cx="7772400" cy="2268538"/>
            <a:chOff x="288" y="1488"/>
            <a:chExt cx="4896" cy="1429"/>
          </a:xfrm>
        </p:grpSpPr>
        <p:sp>
          <p:nvSpPr>
            <p:cNvPr id="46090" name="Text Box 5"/>
            <p:cNvSpPr txBox="1">
              <a:spLocks noChangeArrowheads="1"/>
            </p:cNvSpPr>
            <p:nvPr/>
          </p:nvSpPr>
          <p:spPr bwMode="auto">
            <a:xfrm>
              <a:off x="288" y="1488"/>
              <a:ext cx="4896"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spcBef>
                  <a:spcPct val="50000"/>
                </a:spcBef>
              </a:pPr>
              <a:r>
                <a:rPr lang="zh-CN" altLang="en-US">
                  <a:latin typeface="宋体" panose="02010600030101010101" pitchFamily="2" charset="-122"/>
                  <a:ea typeface="宋体" panose="02010600030101010101" pitchFamily="2" charset="-122"/>
                </a:rPr>
                <a:t>  </a:t>
              </a:r>
              <a:r>
                <a:rPr lang="en-US" altLang="zh-CN">
                  <a:latin typeface="宋体" panose="02010600030101010101" pitchFamily="2" charset="-122"/>
                  <a:ea typeface="宋体" panose="02010600030101010101" pitchFamily="2" charset="-122"/>
                </a:rPr>
                <a:t>1</a:t>
              </a:r>
              <a:r>
                <a:rPr lang="zh-CN" altLang="en-US">
                  <a:latin typeface="宋体" panose="02010600030101010101" pitchFamily="2" charset="-122"/>
                  <a:ea typeface="宋体" panose="02010600030101010101" pitchFamily="2" charset="-122"/>
                </a:rPr>
                <a:t>、  </a:t>
              </a:r>
              <a:r>
                <a:rPr lang="zh-CN" altLang="en-US">
                  <a:latin typeface="楷体_GB2312" pitchFamily="49" charset="-122"/>
                </a:rPr>
                <a:t>质量为</a:t>
              </a:r>
              <a:r>
                <a:rPr lang="en-US" altLang="zh-CN" i="1">
                  <a:solidFill>
                    <a:srgbClr val="FF0000"/>
                  </a:solidFill>
                  <a:latin typeface="楷体_GB2312" pitchFamily="49" charset="-122"/>
                </a:rPr>
                <a:t>m</a:t>
              </a:r>
              <a:r>
                <a:rPr lang="zh-CN" altLang="en-US">
                  <a:latin typeface="楷体_GB2312" pitchFamily="49" charset="-122"/>
                </a:rPr>
                <a:t>的粒子，以速度</a:t>
              </a:r>
              <a:r>
                <a:rPr lang="en-US" altLang="zh-CN" i="1">
                  <a:solidFill>
                    <a:srgbClr val="FF0000"/>
                  </a:solidFill>
                  <a:latin typeface="楷体_GB2312" pitchFamily="49" charset="-122"/>
                </a:rPr>
                <a:t>v </a:t>
              </a:r>
              <a:r>
                <a:rPr lang="zh-CN" altLang="en-US">
                  <a:latin typeface="楷体_GB2312" pitchFamily="49" charset="-122"/>
                </a:rPr>
                <a:t>匀速运动时，一方面可以用能量</a:t>
              </a:r>
              <a:r>
                <a:rPr lang="en-US" altLang="zh-CN" i="1">
                  <a:solidFill>
                    <a:srgbClr val="FF0000"/>
                  </a:solidFill>
                  <a:latin typeface="楷体_GB2312" pitchFamily="49" charset="-122"/>
                </a:rPr>
                <a:t>E</a:t>
              </a:r>
              <a:r>
                <a:rPr lang="zh-CN" altLang="en-US">
                  <a:latin typeface="楷体_GB2312" pitchFamily="49" charset="-122"/>
                </a:rPr>
                <a:t>和动量</a:t>
              </a:r>
              <a:r>
                <a:rPr lang="en-US" altLang="zh-CN" i="1">
                  <a:solidFill>
                    <a:srgbClr val="FF0000"/>
                  </a:solidFill>
                  <a:latin typeface="楷体_GB2312" pitchFamily="49" charset="-122"/>
                </a:rPr>
                <a:t>p</a:t>
              </a:r>
              <a:r>
                <a:rPr lang="zh-CN" altLang="en-US">
                  <a:latin typeface="楷体_GB2312" pitchFamily="49" charset="-122"/>
                </a:rPr>
                <a:t>对它作粒子的描述，另一方面也可以用频率</a:t>
              </a:r>
              <a:r>
                <a:rPr lang="en-US" altLang="zh-CN" i="1">
                  <a:solidFill>
                    <a:srgbClr val="FF0000"/>
                  </a:solidFill>
                  <a:latin typeface="楷体_GB2312" pitchFamily="49" charset="-122"/>
                </a:rPr>
                <a:t>ν</a:t>
              </a:r>
              <a:r>
                <a:rPr lang="zh-CN" altLang="en-US">
                  <a:latin typeface="楷体_GB2312" pitchFamily="49" charset="-122"/>
                </a:rPr>
                <a:t>，波长</a:t>
              </a:r>
              <a:r>
                <a:rPr lang="en-US" altLang="zh-CN" i="1">
                  <a:solidFill>
                    <a:srgbClr val="FF0000"/>
                  </a:solidFill>
                  <a:latin typeface="楷体_GB2312" pitchFamily="49" charset="-122"/>
                </a:rPr>
                <a:t>λ</a:t>
              </a:r>
              <a:r>
                <a:rPr lang="zh-CN" altLang="en-US">
                  <a:latin typeface="楷体_GB2312" pitchFamily="49" charset="-122"/>
                </a:rPr>
                <a:t>作波的描述，能量</a:t>
              </a:r>
              <a:r>
                <a:rPr lang="en-US" altLang="zh-CN" i="1">
                  <a:solidFill>
                    <a:srgbClr val="FF0000"/>
                  </a:solidFill>
                  <a:latin typeface="楷体_GB2312" pitchFamily="49" charset="-122"/>
                </a:rPr>
                <a:t>E</a:t>
              </a:r>
              <a:r>
                <a:rPr lang="zh-CN" altLang="en-US">
                  <a:latin typeface="楷体_GB2312" pitchFamily="49" charset="-122"/>
                </a:rPr>
                <a:t>与频率</a:t>
              </a:r>
              <a:r>
                <a:rPr lang="en-US" altLang="zh-CN" i="1">
                  <a:solidFill>
                    <a:srgbClr val="FF0000"/>
                  </a:solidFill>
                  <a:latin typeface="楷体_GB2312" pitchFamily="49" charset="-122"/>
                </a:rPr>
                <a:t>ν</a:t>
              </a:r>
              <a:r>
                <a:rPr lang="en-US" altLang="zh-CN">
                  <a:latin typeface="楷体_GB2312" pitchFamily="49" charset="-122"/>
                </a:rPr>
                <a:t> </a:t>
              </a:r>
              <a:r>
                <a:rPr lang="zh-CN" altLang="en-US">
                  <a:latin typeface="楷体_GB2312" pitchFamily="49" charset="-122"/>
                </a:rPr>
                <a:t>，动量</a:t>
              </a:r>
              <a:r>
                <a:rPr lang="en-US" altLang="zh-CN" i="1">
                  <a:solidFill>
                    <a:srgbClr val="FF0000"/>
                  </a:solidFill>
                  <a:latin typeface="楷体_GB2312" pitchFamily="49" charset="-122"/>
                </a:rPr>
                <a:t>p</a:t>
              </a:r>
              <a:r>
                <a:rPr lang="zh-CN" altLang="en-US">
                  <a:latin typeface="楷体_GB2312" pitchFamily="49" charset="-122"/>
                </a:rPr>
                <a:t>与波长</a:t>
              </a:r>
              <a:r>
                <a:rPr lang="en-US" altLang="zh-CN" i="1">
                  <a:solidFill>
                    <a:srgbClr val="FF0000"/>
                  </a:solidFill>
                  <a:latin typeface="楷体_GB2312" pitchFamily="49" charset="-122"/>
                </a:rPr>
                <a:t>λ</a:t>
              </a:r>
              <a:r>
                <a:rPr lang="zh-CN" altLang="en-US">
                  <a:latin typeface="楷体_GB2312" pitchFamily="49" charset="-122"/>
                </a:rPr>
                <a:t>之间的关系为：</a:t>
              </a:r>
            </a:p>
          </p:txBody>
        </p:sp>
        <p:graphicFrame>
          <p:nvGraphicFramePr>
            <p:cNvPr id="46091" name="Object 6"/>
            <p:cNvGraphicFramePr>
              <a:graphicFrameLocks noChangeAspect="1"/>
            </p:cNvGraphicFramePr>
            <p:nvPr/>
          </p:nvGraphicFramePr>
          <p:xfrm>
            <a:off x="1584" y="2544"/>
            <a:ext cx="768" cy="219"/>
          </p:xfrm>
          <a:graphic>
            <a:graphicData uri="http://schemas.openxmlformats.org/presentationml/2006/ole">
              <mc:AlternateContent xmlns:mc="http://schemas.openxmlformats.org/markup-compatibility/2006">
                <mc:Choice xmlns:v="urn:schemas-microsoft-com:vml" Requires="v">
                  <p:oleObj spid="_x0000_s46099" name="Equation" r:id="rId3" imgW="952597" imgH="251424" progId="Equation.3">
                    <p:embed/>
                  </p:oleObj>
                </mc:Choice>
                <mc:Fallback>
                  <p:oleObj name="Equation" r:id="rId3" imgW="952597" imgH="251424"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 y="2544"/>
                          <a:ext cx="768" cy="219"/>
                        </a:xfrm>
                        <a:prstGeom prst="rect">
                          <a:avLst/>
                        </a:prstGeom>
                        <a:noFill/>
                        <a:ln w="952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92" name="Object 7"/>
            <p:cNvGraphicFramePr>
              <a:graphicFrameLocks noChangeAspect="1"/>
            </p:cNvGraphicFramePr>
            <p:nvPr/>
          </p:nvGraphicFramePr>
          <p:xfrm>
            <a:off x="2592" y="2352"/>
            <a:ext cx="624" cy="565"/>
          </p:xfrm>
          <a:graphic>
            <a:graphicData uri="http://schemas.openxmlformats.org/presentationml/2006/ole">
              <mc:AlternateContent xmlns:mc="http://schemas.openxmlformats.org/markup-compatibility/2006">
                <mc:Choice xmlns:v="urn:schemas-microsoft-com:vml" Requires="v">
                  <p:oleObj spid="_x0000_s46100" name="Equation" r:id="rId5" imgW="769555" imgH="701136" progId="Equation.3">
                    <p:embed/>
                  </p:oleObj>
                </mc:Choice>
                <mc:Fallback>
                  <p:oleObj name="Equation" r:id="rId5" imgW="769555" imgH="701136"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2" y="2352"/>
                          <a:ext cx="624" cy="565"/>
                        </a:xfrm>
                        <a:prstGeom prst="rect">
                          <a:avLst/>
                        </a:prstGeom>
                        <a:noFill/>
                        <a:ln w="952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16073" name="Text Box 9"/>
          <p:cNvSpPr txBox="1">
            <a:spLocks noChangeArrowheads="1"/>
          </p:cNvSpPr>
          <p:nvPr/>
        </p:nvSpPr>
        <p:spPr bwMode="auto">
          <a:xfrm>
            <a:off x="1992313" y="3178175"/>
            <a:ext cx="45434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a:latin typeface="楷体_GB2312" pitchFamily="49" charset="-122"/>
              </a:rPr>
              <a:t>由此假设，可得质量为</a:t>
            </a:r>
            <a:r>
              <a:rPr lang="en-US" altLang="zh-CN" i="1">
                <a:latin typeface="楷体_GB2312" pitchFamily="49" charset="-122"/>
              </a:rPr>
              <a:t>m</a:t>
            </a:r>
            <a:r>
              <a:rPr lang="zh-CN" altLang="en-US">
                <a:latin typeface="楷体_GB2312" pitchFamily="49" charset="-122"/>
              </a:rPr>
              <a:t>，以速度</a:t>
            </a:r>
            <a:r>
              <a:rPr lang="en-US" altLang="zh-CN" i="1">
                <a:latin typeface="楷体_GB2312" pitchFamily="49" charset="-122"/>
              </a:rPr>
              <a:t>v </a:t>
            </a:r>
            <a:r>
              <a:rPr lang="zh-CN" altLang="en-US">
                <a:latin typeface="楷体_GB2312" pitchFamily="49" charset="-122"/>
              </a:rPr>
              <a:t>运动的实物粒子的德布罗意的波长为：</a:t>
            </a:r>
          </a:p>
        </p:txBody>
      </p:sp>
      <p:graphicFrame>
        <p:nvGraphicFramePr>
          <p:cNvPr id="216074" name="Object 10"/>
          <p:cNvGraphicFramePr>
            <a:graphicFrameLocks noChangeAspect="1"/>
          </p:cNvGraphicFramePr>
          <p:nvPr/>
        </p:nvGraphicFramePr>
        <p:xfrm>
          <a:off x="2424113" y="4405313"/>
          <a:ext cx="1535112" cy="723900"/>
        </p:xfrm>
        <a:graphic>
          <a:graphicData uri="http://schemas.openxmlformats.org/presentationml/2006/ole">
            <mc:AlternateContent xmlns:mc="http://schemas.openxmlformats.org/markup-compatibility/2006">
              <mc:Choice xmlns:v="urn:schemas-microsoft-com:vml" Requires="v">
                <p:oleObj spid="_x0000_s46101" name="Equation" r:id="rId7" imgW="1508855" imgH="701136" progId="Equation.3">
                  <p:embed/>
                </p:oleObj>
              </mc:Choice>
              <mc:Fallback>
                <p:oleObj name="Equation" r:id="rId7" imgW="1508855" imgH="701136"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4113" y="4405313"/>
                        <a:ext cx="1535112" cy="723900"/>
                      </a:xfrm>
                      <a:prstGeom prst="rect">
                        <a:avLst/>
                      </a:prstGeom>
                      <a:noFill/>
                      <a:ln w="952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6075" name="Text Box 11"/>
          <p:cNvSpPr txBox="1">
            <a:spLocks noChangeArrowheads="1"/>
          </p:cNvSpPr>
          <p:nvPr/>
        </p:nvSpPr>
        <p:spPr bwMode="auto">
          <a:xfrm>
            <a:off x="4511824" y="450912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solidFill>
                  <a:schemeClr val="accent2"/>
                </a:solidFill>
              </a:rPr>
              <a:t>德布罗意公式</a:t>
            </a:r>
          </a:p>
        </p:txBody>
      </p:sp>
      <p:sp>
        <p:nvSpPr>
          <p:cNvPr id="216076" name="Text Box 12"/>
          <p:cNvSpPr txBox="1">
            <a:spLocks noChangeArrowheads="1"/>
          </p:cNvSpPr>
          <p:nvPr/>
        </p:nvSpPr>
        <p:spPr bwMode="auto">
          <a:xfrm>
            <a:off x="2279650" y="5268913"/>
            <a:ext cx="594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这种波叫</a:t>
            </a:r>
            <a:r>
              <a:rPr lang="zh-CN" altLang="en-US">
                <a:solidFill>
                  <a:srgbClr val="FF0000"/>
                </a:solidFill>
              </a:rPr>
              <a:t>德布罗意波</a:t>
            </a:r>
            <a:r>
              <a:rPr lang="zh-CN" altLang="en-US"/>
              <a:t>，或称为</a:t>
            </a:r>
            <a:r>
              <a:rPr lang="zh-CN" altLang="en-US">
                <a:solidFill>
                  <a:srgbClr val="FF0000"/>
                </a:solidFill>
              </a:rPr>
              <a:t>物质波</a:t>
            </a:r>
            <a:r>
              <a:rPr lang="zh-CN" altLang="en-US"/>
              <a:t>。</a:t>
            </a:r>
          </a:p>
        </p:txBody>
      </p:sp>
      <p:pic>
        <p:nvPicPr>
          <p:cNvPr id="216077" name="Picture 13"/>
          <p:cNvPicPr>
            <a:picLocks noChangeAspect="1" noChangeArrowheads="1"/>
          </p:cNvPicPr>
          <p:nvPr/>
        </p:nvPicPr>
        <p:blipFill>
          <a:blip r:embed="rId9">
            <a:extLst>
              <a:ext uri="{28A0092B-C50C-407E-A947-70E740481C1C}">
                <a14:useLocalDpi xmlns:a14="http://schemas.microsoft.com/office/drawing/2010/main" val="0"/>
              </a:ext>
            </a:extLst>
          </a:blip>
          <a:srcRect b="9334"/>
          <a:stretch>
            <a:fillRect/>
          </a:stretch>
        </p:blipFill>
        <p:spPr bwMode="auto">
          <a:xfrm>
            <a:off x="8382000" y="2330450"/>
            <a:ext cx="158432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6078" name="Rectangle 14"/>
          <p:cNvSpPr>
            <a:spLocks noChangeArrowheads="1"/>
          </p:cNvSpPr>
          <p:nvPr/>
        </p:nvSpPr>
        <p:spPr bwMode="auto">
          <a:xfrm>
            <a:off x="1828800" y="5773738"/>
            <a:ext cx="851535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10000"/>
              </a:lnSpc>
            </a:pPr>
            <a:r>
              <a:rPr lang="zh-CN" altLang="en-US">
                <a:solidFill>
                  <a:srgbClr val="000000"/>
                </a:solidFill>
              </a:rPr>
              <a:t>        德布罗意提出</a:t>
            </a:r>
            <a:r>
              <a:rPr lang="zh-CN" altLang="en-US">
                <a:solidFill>
                  <a:srgbClr val="0000FF"/>
                </a:solidFill>
              </a:rPr>
              <a:t>所有的物质粒子都具有波粒二象性假设。</a:t>
            </a:r>
            <a:r>
              <a:rPr lang="zh-CN" altLang="en-US"/>
              <a:t>但是我们为什么感觉不到德布罗意所谓的物质波呢？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6067"/>
                                        </p:tgtEl>
                                        <p:attrNameLst>
                                          <p:attrName>style.visibility</p:attrName>
                                        </p:attrNameLst>
                                      </p:cBhvr>
                                      <p:to>
                                        <p:strVal val="visible"/>
                                      </p:to>
                                    </p:set>
                                    <p:animEffect transition="in" filter="wipe(left)">
                                      <p:cBhvr>
                                        <p:cTn id="7" dur="500"/>
                                        <p:tgtEl>
                                          <p:spTgt spid="2160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6068"/>
                                        </p:tgtEl>
                                        <p:attrNameLst>
                                          <p:attrName>style.visibility</p:attrName>
                                        </p:attrNameLst>
                                      </p:cBhvr>
                                      <p:to>
                                        <p:strVal val="visible"/>
                                      </p:to>
                                    </p:set>
                                    <p:animEffect transition="in" filter="wipe(left)">
                                      <p:cBhvr>
                                        <p:cTn id="12" dur="500"/>
                                        <p:tgtEl>
                                          <p:spTgt spid="2160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16077"/>
                                        </p:tgtEl>
                                        <p:attrNameLst>
                                          <p:attrName>style.visibility</p:attrName>
                                        </p:attrNameLst>
                                      </p:cBhvr>
                                      <p:to>
                                        <p:strVal val="visible"/>
                                      </p:to>
                                    </p:set>
                                    <p:animEffect transition="in" filter="wipe(left)">
                                      <p:cBhvr>
                                        <p:cTn id="17" dur="500"/>
                                        <p:tgtEl>
                                          <p:spTgt spid="2160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16073"/>
                                        </p:tgtEl>
                                        <p:attrNameLst>
                                          <p:attrName>style.visibility</p:attrName>
                                        </p:attrNameLst>
                                      </p:cBhvr>
                                      <p:to>
                                        <p:strVal val="visible"/>
                                      </p:to>
                                    </p:set>
                                    <p:anim calcmode="lin" valueType="num">
                                      <p:cBhvr additive="base">
                                        <p:cTn id="22" dur="500" fill="hold"/>
                                        <p:tgtEl>
                                          <p:spTgt spid="216073"/>
                                        </p:tgtEl>
                                        <p:attrNameLst>
                                          <p:attrName>ppt_x</p:attrName>
                                        </p:attrNameLst>
                                      </p:cBhvr>
                                      <p:tavLst>
                                        <p:tav tm="0">
                                          <p:val>
                                            <p:strVal val="0-#ppt_w/2"/>
                                          </p:val>
                                        </p:tav>
                                        <p:tav tm="100000">
                                          <p:val>
                                            <p:strVal val="#ppt_x"/>
                                          </p:val>
                                        </p:tav>
                                      </p:tavLst>
                                    </p:anim>
                                    <p:anim calcmode="lin" valueType="num">
                                      <p:cBhvr additive="base">
                                        <p:cTn id="23" dur="500" fill="hold"/>
                                        <p:tgtEl>
                                          <p:spTgt spid="216073"/>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216074"/>
                                        </p:tgtEl>
                                        <p:attrNameLst>
                                          <p:attrName>style.visibility</p:attrName>
                                        </p:attrNameLst>
                                      </p:cBhvr>
                                      <p:to>
                                        <p:strVal val="visible"/>
                                      </p:to>
                                    </p:set>
                                    <p:anim calcmode="lin" valueType="num">
                                      <p:cBhvr additive="base">
                                        <p:cTn id="28" dur="500" fill="hold"/>
                                        <p:tgtEl>
                                          <p:spTgt spid="216074"/>
                                        </p:tgtEl>
                                        <p:attrNameLst>
                                          <p:attrName>ppt_x</p:attrName>
                                        </p:attrNameLst>
                                      </p:cBhvr>
                                      <p:tavLst>
                                        <p:tav tm="0">
                                          <p:val>
                                            <p:strVal val="0-#ppt_w/2"/>
                                          </p:val>
                                        </p:tav>
                                        <p:tav tm="100000">
                                          <p:val>
                                            <p:strVal val="#ppt_x"/>
                                          </p:val>
                                        </p:tav>
                                      </p:tavLst>
                                    </p:anim>
                                    <p:anim calcmode="lin" valueType="num">
                                      <p:cBhvr additive="base">
                                        <p:cTn id="29" dur="500" fill="hold"/>
                                        <p:tgtEl>
                                          <p:spTgt spid="216074"/>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16075"/>
                                        </p:tgtEl>
                                        <p:attrNameLst>
                                          <p:attrName>style.visibility</p:attrName>
                                        </p:attrNameLst>
                                      </p:cBhvr>
                                      <p:to>
                                        <p:strVal val="visible"/>
                                      </p:to>
                                    </p:set>
                                    <p:anim calcmode="lin" valueType="num">
                                      <p:cBhvr additive="base">
                                        <p:cTn id="34" dur="500" fill="hold"/>
                                        <p:tgtEl>
                                          <p:spTgt spid="216075"/>
                                        </p:tgtEl>
                                        <p:attrNameLst>
                                          <p:attrName>ppt_x</p:attrName>
                                        </p:attrNameLst>
                                      </p:cBhvr>
                                      <p:tavLst>
                                        <p:tav tm="0">
                                          <p:val>
                                            <p:strVal val="0-#ppt_w/2"/>
                                          </p:val>
                                        </p:tav>
                                        <p:tav tm="100000">
                                          <p:val>
                                            <p:strVal val="#ppt_x"/>
                                          </p:val>
                                        </p:tav>
                                      </p:tavLst>
                                    </p:anim>
                                    <p:anim calcmode="lin" valueType="num">
                                      <p:cBhvr additive="base">
                                        <p:cTn id="35" dur="500" fill="hold"/>
                                        <p:tgtEl>
                                          <p:spTgt spid="216075"/>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216076"/>
                                        </p:tgtEl>
                                        <p:attrNameLst>
                                          <p:attrName>style.visibility</p:attrName>
                                        </p:attrNameLst>
                                      </p:cBhvr>
                                      <p:to>
                                        <p:strVal val="visible"/>
                                      </p:to>
                                    </p:set>
                                    <p:anim calcmode="lin" valueType="num">
                                      <p:cBhvr additive="base">
                                        <p:cTn id="40" dur="500" fill="hold"/>
                                        <p:tgtEl>
                                          <p:spTgt spid="216076"/>
                                        </p:tgtEl>
                                        <p:attrNameLst>
                                          <p:attrName>ppt_x</p:attrName>
                                        </p:attrNameLst>
                                      </p:cBhvr>
                                      <p:tavLst>
                                        <p:tav tm="0">
                                          <p:val>
                                            <p:strVal val="0-#ppt_w/2"/>
                                          </p:val>
                                        </p:tav>
                                        <p:tav tm="100000">
                                          <p:val>
                                            <p:strVal val="#ppt_x"/>
                                          </p:val>
                                        </p:tav>
                                      </p:tavLst>
                                    </p:anim>
                                    <p:anim calcmode="lin" valueType="num">
                                      <p:cBhvr additive="base">
                                        <p:cTn id="41" dur="500" fill="hold"/>
                                        <p:tgtEl>
                                          <p:spTgt spid="216076"/>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16078">
                                            <p:txEl>
                                              <p:pRg st="0" end="0"/>
                                            </p:txEl>
                                          </p:spTgt>
                                        </p:tgtEl>
                                        <p:attrNameLst>
                                          <p:attrName>style.visibility</p:attrName>
                                        </p:attrNameLst>
                                      </p:cBhvr>
                                      <p:to>
                                        <p:strVal val="visible"/>
                                      </p:to>
                                    </p:set>
                                    <p:animEffect transition="in" filter="wipe(left)">
                                      <p:cBhvr>
                                        <p:cTn id="46" dur="500"/>
                                        <p:tgtEl>
                                          <p:spTgt spid="2160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autoUpdateAnimBg="0"/>
      <p:bldP spid="216073" grpId="0"/>
      <p:bldP spid="216075" grpId="0"/>
      <p:bldP spid="216076" grpId="0"/>
      <p:bldP spid="216078"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1989138" y="782638"/>
            <a:ext cx="4919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光电效应与康普顿效应的异同：</a:t>
            </a:r>
          </a:p>
        </p:txBody>
      </p:sp>
      <p:grpSp>
        <p:nvGrpSpPr>
          <p:cNvPr id="146435" name="Group 3"/>
          <p:cNvGrpSpPr>
            <a:grpSpLocks/>
          </p:cNvGrpSpPr>
          <p:nvPr/>
        </p:nvGrpSpPr>
        <p:grpSpPr bwMode="auto">
          <a:xfrm>
            <a:off x="2416175" y="2147888"/>
            <a:ext cx="6646863" cy="877887"/>
            <a:chOff x="562" y="1216"/>
            <a:chExt cx="4187" cy="553"/>
          </a:xfrm>
        </p:grpSpPr>
        <p:sp>
          <p:nvSpPr>
            <p:cNvPr id="18459" name="Rectangle 4"/>
            <p:cNvSpPr>
              <a:spLocks noChangeArrowheads="1"/>
            </p:cNvSpPr>
            <p:nvPr/>
          </p:nvSpPr>
          <p:spPr bwMode="auto">
            <a:xfrm>
              <a:off x="562" y="1246"/>
              <a:ext cx="70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入射光</a:t>
              </a:r>
            </a:p>
            <a:p>
              <a:pPr eaLnBrk="1" hangingPunct="1"/>
              <a:r>
                <a:rPr lang="zh-CN" altLang="en-US"/>
                <a:t>的能量</a:t>
              </a:r>
            </a:p>
          </p:txBody>
        </p:sp>
        <p:sp>
          <p:nvSpPr>
            <p:cNvPr id="18460" name="Rectangle 5"/>
            <p:cNvSpPr>
              <a:spLocks noChangeArrowheads="1"/>
            </p:cNvSpPr>
            <p:nvPr/>
          </p:nvSpPr>
          <p:spPr bwMode="auto">
            <a:xfrm>
              <a:off x="3925" y="1230"/>
              <a:ext cx="64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t>X</a:t>
              </a:r>
              <a:r>
                <a:rPr lang="zh-CN" altLang="en-US"/>
                <a:t>射线</a:t>
              </a:r>
            </a:p>
          </p:txBody>
        </p:sp>
        <p:sp>
          <p:nvSpPr>
            <p:cNvPr id="18461" name="Rectangle 6"/>
            <p:cNvSpPr>
              <a:spLocks noChangeArrowheads="1"/>
            </p:cNvSpPr>
            <p:nvPr/>
          </p:nvSpPr>
          <p:spPr bwMode="auto">
            <a:xfrm>
              <a:off x="1922" y="1216"/>
              <a:ext cx="70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可见光</a:t>
              </a:r>
            </a:p>
          </p:txBody>
        </p:sp>
        <p:graphicFrame>
          <p:nvGraphicFramePr>
            <p:cNvPr id="18462" name="Object 7"/>
            <p:cNvGraphicFramePr>
              <a:graphicFrameLocks noChangeAspect="1"/>
            </p:cNvGraphicFramePr>
            <p:nvPr/>
          </p:nvGraphicFramePr>
          <p:xfrm>
            <a:off x="1817" y="1500"/>
            <a:ext cx="955" cy="223"/>
          </p:xfrm>
          <a:graphic>
            <a:graphicData uri="http://schemas.openxmlformats.org/presentationml/2006/ole">
              <mc:AlternateContent xmlns:mc="http://schemas.openxmlformats.org/markup-compatibility/2006">
                <mc:Choice xmlns:v="urn:schemas-microsoft-com:vml" Requires="v">
                  <p:oleObj spid="_x0000_s18468" name="公式" r:id="rId3" imgW="761669" imgH="177723" progId="Equation.3">
                    <p:embed/>
                  </p:oleObj>
                </mc:Choice>
                <mc:Fallback>
                  <p:oleObj name="公式" r:id="rId3" imgW="761669" imgH="177723"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7" y="1500"/>
                          <a:ext cx="955"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63" name="Object 8"/>
            <p:cNvGraphicFramePr>
              <a:graphicFrameLocks noChangeAspect="1"/>
            </p:cNvGraphicFramePr>
            <p:nvPr/>
          </p:nvGraphicFramePr>
          <p:xfrm>
            <a:off x="3715" y="1510"/>
            <a:ext cx="1034" cy="255"/>
          </p:xfrm>
          <a:graphic>
            <a:graphicData uri="http://schemas.openxmlformats.org/presentationml/2006/ole">
              <mc:AlternateContent xmlns:mc="http://schemas.openxmlformats.org/markup-compatibility/2006">
                <mc:Choice xmlns:v="urn:schemas-microsoft-com:vml" Requires="v">
                  <p:oleObj spid="_x0000_s18469" name="公式" r:id="rId5" imgW="825500" imgH="203200" progId="Equation.3">
                    <p:embed/>
                  </p:oleObj>
                </mc:Choice>
                <mc:Fallback>
                  <p:oleObj name="公式" r:id="rId5" imgW="825500" imgH="2032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5" y="1510"/>
                          <a:ext cx="1034"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6441" name="Group 9"/>
          <p:cNvGrpSpPr>
            <a:grpSpLocks/>
          </p:cNvGrpSpPr>
          <p:nvPr/>
        </p:nvGrpSpPr>
        <p:grpSpPr bwMode="auto">
          <a:xfrm>
            <a:off x="2249488" y="3217863"/>
            <a:ext cx="6845300" cy="487362"/>
            <a:chOff x="457" y="1890"/>
            <a:chExt cx="4312" cy="307"/>
          </a:xfrm>
        </p:grpSpPr>
        <p:sp>
          <p:nvSpPr>
            <p:cNvPr id="18456" name="Text Box 10"/>
            <p:cNvSpPr txBox="1">
              <a:spLocks noChangeArrowheads="1"/>
            </p:cNvSpPr>
            <p:nvPr/>
          </p:nvSpPr>
          <p:spPr bwMode="auto">
            <a:xfrm>
              <a:off x="457" y="1901"/>
              <a:ext cx="9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电子模型</a:t>
              </a:r>
            </a:p>
          </p:txBody>
        </p:sp>
        <p:sp>
          <p:nvSpPr>
            <p:cNvPr id="18457" name="Text Box 11"/>
            <p:cNvSpPr txBox="1">
              <a:spLocks noChangeArrowheads="1"/>
            </p:cNvSpPr>
            <p:nvPr/>
          </p:nvSpPr>
          <p:spPr bwMode="auto">
            <a:xfrm>
              <a:off x="1772" y="1909"/>
              <a:ext cx="9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束缚电子</a:t>
              </a:r>
            </a:p>
          </p:txBody>
        </p:sp>
        <p:sp>
          <p:nvSpPr>
            <p:cNvPr id="18458" name="Text Box 12"/>
            <p:cNvSpPr txBox="1">
              <a:spLocks noChangeArrowheads="1"/>
            </p:cNvSpPr>
            <p:nvPr/>
          </p:nvSpPr>
          <p:spPr bwMode="auto">
            <a:xfrm>
              <a:off x="3800" y="1890"/>
              <a:ext cx="9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自由电子</a:t>
              </a:r>
            </a:p>
          </p:txBody>
        </p:sp>
      </p:grpSp>
      <p:grpSp>
        <p:nvGrpSpPr>
          <p:cNvPr id="146445" name="Group 13"/>
          <p:cNvGrpSpPr>
            <a:grpSpLocks/>
          </p:cNvGrpSpPr>
          <p:nvPr/>
        </p:nvGrpSpPr>
        <p:grpSpPr bwMode="auto">
          <a:xfrm>
            <a:off x="2216150" y="3779838"/>
            <a:ext cx="7677150" cy="795337"/>
            <a:chOff x="436" y="2244"/>
            <a:chExt cx="4836" cy="501"/>
          </a:xfrm>
        </p:grpSpPr>
        <p:sp>
          <p:nvSpPr>
            <p:cNvPr id="18453" name="Text Box 14"/>
            <p:cNvSpPr txBox="1">
              <a:spLocks noChangeArrowheads="1"/>
            </p:cNvSpPr>
            <p:nvPr/>
          </p:nvSpPr>
          <p:spPr bwMode="auto">
            <a:xfrm>
              <a:off x="436" y="2311"/>
              <a:ext cx="9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碰撞模型</a:t>
              </a:r>
            </a:p>
          </p:txBody>
        </p:sp>
        <p:sp>
          <p:nvSpPr>
            <p:cNvPr id="18454" name="Text Box 15"/>
            <p:cNvSpPr txBox="1">
              <a:spLocks noChangeArrowheads="1"/>
            </p:cNvSpPr>
            <p:nvPr/>
          </p:nvSpPr>
          <p:spPr bwMode="auto">
            <a:xfrm>
              <a:off x="1607" y="2245"/>
              <a:ext cx="1472"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完全非弹性碰撞</a:t>
              </a:r>
            </a:p>
            <a:p>
              <a:pPr eaLnBrk="1" hangingPunct="1">
                <a:lnSpc>
                  <a:spcPct val="40000"/>
                </a:lnSpc>
                <a:spcBef>
                  <a:spcPct val="50000"/>
                </a:spcBef>
              </a:pPr>
              <a:r>
                <a:rPr lang="zh-CN" altLang="en-US"/>
                <a:t>完全吸收光子</a:t>
              </a:r>
            </a:p>
          </p:txBody>
        </p:sp>
        <p:sp>
          <p:nvSpPr>
            <p:cNvPr id="18455" name="Text Box 16"/>
            <p:cNvSpPr txBox="1">
              <a:spLocks noChangeArrowheads="1"/>
            </p:cNvSpPr>
            <p:nvPr/>
          </p:nvSpPr>
          <p:spPr bwMode="auto">
            <a:xfrm>
              <a:off x="3608" y="2244"/>
              <a:ext cx="1664" cy="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完全弹性碰撞</a:t>
              </a:r>
            </a:p>
            <a:p>
              <a:pPr eaLnBrk="1" hangingPunct="1">
                <a:lnSpc>
                  <a:spcPct val="30000"/>
                </a:lnSpc>
                <a:spcBef>
                  <a:spcPct val="50000"/>
                </a:spcBef>
              </a:pPr>
              <a:r>
                <a:rPr lang="zh-CN" altLang="en-US"/>
                <a:t>不能完全吸收光子</a:t>
              </a:r>
            </a:p>
          </p:txBody>
        </p:sp>
      </p:grpSp>
      <p:grpSp>
        <p:nvGrpSpPr>
          <p:cNvPr id="146449" name="Group 17"/>
          <p:cNvGrpSpPr>
            <a:grpSpLocks/>
          </p:cNvGrpSpPr>
          <p:nvPr/>
        </p:nvGrpSpPr>
        <p:grpSpPr bwMode="auto">
          <a:xfrm>
            <a:off x="2206625" y="4679950"/>
            <a:ext cx="6626225" cy="871538"/>
            <a:chOff x="430" y="2811"/>
            <a:chExt cx="4174" cy="549"/>
          </a:xfrm>
        </p:grpSpPr>
        <p:sp>
          <p:nvSpPr>
            <p:cNvPr id="18450" name="Text Box 18"/>
            <p:cNvSpPr txBox="1">
              <a:spLocks noChangeArrowheads="1"/>
            </p:cNvSpPr>
            <p:nvPr/>
          </p:nvSpPr>
          <p:spPr bwMode="auto">
            <a:xfrm>
              <a:off x="430" y="2962"/>
              <a:ext cx="9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守恒情况</a:t>
              </a:r>
            </a:p>
          </p:txBody>
        </p:sp>
        <p:sp>
          <p:nvSpPr>
            <p:cNvPr id="18451" name="Rectangle 19"/>
            <p:cNvSpPr>
              <a:spLocks noChangeArrowheads="1"/>
            </p:cNvSpPr>
            <p:nvPr/>
          </p:nvSpPr>
          <p:spPr bwMode="auto">
            <a:xfrm>
              <a:off x="1753" y="2811"/>
              <a:ext cx="109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能量守恒</a:t>
              </a:r>
            </a:p>
            <a:p>
              <a:pPr eaLnBrk="1" hangingPunct="1"/>
              <a:r>
                <a:rPr lang="zh-CN" altLang="en-US"/>
                <a:t>动量不守恒</a:t>
              </a:r>
            </a:p>
          </p:txBody>
        </p:sp>
        <p:sp>
          <p:nvSpPr>
            <p:cNvPr id="18452" name="Rectangle 20"/>
            <p:cNvSpPr>
              <a:spLocks noChangeArrowheads="1"/>
            </p:cNvSpPr>
            <p:nvPr/>
          </p:nvSpPr>
          <p:spPr bwMode="auto">
            <a:xfrm>
              <a:off x="3708" y="2837"/>
              <a:ext cx="89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能量守恒</a:t>
              </a:r>
            </a:p>
            <a:p>
              <a:pPr eaLnBrk="1" hangingPunct="1"/>
              <a:r>
                <a:rPr lang="zh-CN" altLang="en-US"/>
                <a:t>动量守恒</a:t>
              </a:r>
            </a:p>
          </p:txBody>
        </p:sp>
      </p:grpSp>
      <p:grpSp>
        <p:nvGrpSpPr>
          <p:cNvPr id="146453" name="Group 21"/>
          <p:cNvGrpSpPr>
            <a:grpSpLocks/>
          </p:cNvGrpSpPr>
          <p:nvPr/>
        </p:nvGrpSpPr>
        <p:grpSpPr bwMode="auto">
          <a:xfrm>
            <a:off x="2003425" y="1320800"/>
            <a:ext cx="7889875" cy="4987925"/>
            <a:chOff x="302" y="695"/>
            <a:chExt cx="4970" cy="3142"/>
          </a:xfrm>
        </p:grpSpPr>
        <p:sp>
          <p:nvSpPr>
            <p:cNvPr id="18440" name="Line 22"/>
            <p:cNvSpPr>
              <a:spLocks noChangeShapeType="1"/>
            </p:cNvSpPr>
            <p:nvPr/>
          </p:nvSpPr>
          <p:spPr bwMode="auto">
            <a:xfrm>
              <a:off x="445" y="3388"/>
              <a:ext cx="48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441" name="Group 23"/>
            <p:cNvGrpSpPr>
              <a:grpSpLocks/>
            </p:cNvGrpSpPr>
            <p:nvPr/>
          </p:nvGrpSpPr>
          <p:grpSpPr bwMode="auto">
            <a:xfrm>
              <a:off x="302" y="695"/>
              <a:ext cx="4854" cy="3142"/>
              <a:chOff x="302" y="695"/>
              <a:chExt cx="4854" cy="3142"/>
            </a:xfrm>
          </p:grpSpPr>
          <p:sp>
            <p:nvSpPr>
              <p:cNvPr id="18442" name="Line 24"/>
              <p:cNvSpPr>
                <a:spLocks noChangeShapeType="1"/>
              </p:cNvSpPr>
              <p:nvPr/>
            </p:nvSpPr>
            <p:spPr bwMode="auto">
              <a:xfrm flipV="1">
                <a:off x="302" y="695"/>
                <a:ext cx="4854" cy="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3" name="Line 25"/>
              <p:cNvSpPr>
                <a:spLocks noChangeShapeType="1"/>
              </p:cNvSpPr>
              <p:nvPr/>
            </p:nvSpPr>
            <p:spPr bwMode="auto">
              <a:xfrm>
                <a:off x="309" y="1168"/>
                <a:ext cx="48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4" name="Line 26"/>
              <p:cNvSpPr>
                <a:spLocks noChangeShapeType="1"/>
              </p:cNvSpPr>
              <p:nvPr/>
            </p:nvSpPr>
            <p:spPr bwMode="auto">
              <a:xfrm>
                <a:off x="3236" y="713"/>
                <a:ext cx="0" cy="26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5" name="Line 27"/>
              <p:cNvSpPr>
                <a:spLocks noChangeShapeType="1"/>
              </p:cNvSpPr>
              <p:nvPr/>
            </p:nvSpPr>
            <p:spPr bwMode="auto">
              <a:xfrm flipH="1">
                <a:off x="1383" y="713"/>
                <a:ext cx="3" cy="3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6" name="Rectangle 28"/>
              <p:cNvSpPr>
                <a:spLocks noChangeArrowheads="1"/>
              </p:cNvSpPr>
              <p:nvPr/>
            </p:nvSpPr>
            <p:spPr bwMode="auto">
              <a:xfrm>
                <a:off x="1780" y="781"/>
                <a:ext cx="8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光电效应</a:t>
                </a:r>
              </a:p>
            </p:txBody>
          </p:sp>
          <p:sp>
            <p:nvSpPr>
              <p:cNvPr id="18447" name="Rectangle 29"/>
              <p:cNvSpPr>
                <a:spLocks noChangeArrowheads="1"/>
              </p:cNvSpPr>
              <p:nvPr/>
            </p:nvSpPr>
            <p:spPr bwMode="auto">
              <a:xfrm>
                <a:off x="3640" y="781"/>
                <a:ext cx="109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康普顿效应</a:t>
                </a:r>
              </a:p>
            </p:txBody>
          </p:sp>
          <p:sp>
            <p:nvSpPr>
              <p:cNvPr id="18448" name="Text Box 30"/>
              <p:cNvSpPr txBox="1">
                <a:spLocks noChangeArrowheads="1"/>
              </p:cNvSpPr>
              <p:nvPr/>
            </p:nvSpPr>
            <p:spPr bwMode="auto">
              <a:xfrm>
                <a:off x="1637" y="3464"/>
                <a:ext cx="3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单个电子与单个光子相互作用过程。</a:t>
                </a:r>
              </a:p>
            </p:txBody>
          </p:sp>
          <p:sp>
            <p:nvSpPr>
              <p:cNvPr id="18449" name="Text Box 31"/>
              <p:cNvSpPr txBox="1">
                <a:spLocks noChangeArrowheads="1"/>
              </p:cNvSpPr>
              <p:nvPr/>
            </p:nvSpPr>
            <p:spPr bwMode="auto">
              <a:xfrm>
                <a:off x="476" y="3474"/>
                <a:ext cx="8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t>相同点</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434"/>
                                        </p:tgtEl>
                                        <p:attrNameLst>
                                          <p:attrName>style.visibility</p:attrName>
                                        </p:attrNameLst>
                                      </p:cBhvr>
                                      <p:to>
                                        <p:strVal val="visible"/>
                                      </p:to>
                                    </p:set>
                                    <p:animEffect transition="in" filter="wipe(left)">
                                      <p:cBhvr>
                                        <p:cTn id="7" dur="500"/>
                                        <p:tgtEl>
                                          <p:spTgt spid="146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46453"/>
                                        </p:tgtEl>
                                        <p:attrNameLst>
                                          <p:attrName>style.visibility</p:attrName>
                                        </p:attrNameLst>
                                      </p:cBhvr>
                                      <p:to>
                                        <p:strVal val="visible"/>
                                      </p:to>
                                    </p:set>
                                    <p:animEffect transition="in" filter="wipe(up)">
                                      <p:cBhvr>
                                        <p:cTn id="12" dur="500"/>
                                        <p:tgtEl>
                                          <p:spTgt spid="1464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6435"/>
                                        </p:tgtEl>
                                        <p:attrNameLst>
                                          <p:attrName>style.visibility</p:attrName>
                                        </p:attrNameLst>
                                      </p:cBhvr>
                                      <p:to>
                                        <p:strVal val="visible"/>
                                      </p:to>
                                    </p:set>
                                    <p:animEffect transition="in" filter="wipe(left)">
                                      <p:cBhvr>
                                        <p:cTn id="17" dur="500"/>
                                        <p:tgtEl>
                                          <p:spTgt spid="1464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6441"/>
                                        </p:tgtEl>
                                        <p:attrNameLst>
                                          <p:attrName>style.visibility</p:attrName>
                                        </p:attrNameLst>
                                      </p:cBhvr>
                                      <p:to>
                                        <p:strVal val="visible"/>
                                      </p:to>
                                    </p:set>
                                    <p:animEffect transition="in" filter="wipe(left)">
                                      <p:cBhvr>
                                        <p:cTn id="22" dur="500"/>
                                        <p:tgtEl>
                                          <p:spTgt spid="1464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6445"/>
                                        </p:tgtEl>
                                        <p:attrNameLst>
                                          <p:attrName>style.visibility</p:attrName>
                                        </p:attrNameLst>
                                      </p:cBhvr>
                                      <p:to>
                                        <p:strVal val="visible"/>
                                      </p:to>
                                    </p:set>
                                    <p:animEffect transition="in" filter="wipe(left)">
                                      <p:cBhvr>
                                        <p:cTn id="27" dur="500"/>
                                        <p:tgtEl>
                                          <p:spTgt spid="1464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46449"/>
                                        </p:tgtEl>
                                        <p:attrNameLst>
                                          <p:attrName>style.visibility</p:attrName>
                                        </p:attrNameLst>
                                      </p:cBhvr>
                                      <p:to>
                                        <p:strVal val="visible"/>
                                      </p:to>
                                    </p:set>
                                    <p:animEffect transition="in" filter="wipe(left)">
                                      <p:cBhvr>
                                        <p:cTn id="32" dur="500"/>
                                        <p:tgtEl>
                                          <p:spTgt spid="146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ChangeArrowheads="1"/>
          </p:cNvSpPr>
          <p:nvPr/>
        </p:nvSpPr>
        <p:spPr bwMode="auto">
          <a:xfrm>
            <a:off x="192088" y="115888"/>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FF"/>
                </a:solidFill>
              </a:rPr>
              <a:t>几种运动物体相伴随的德布罗意波的波长：</a:t>
            </a:r>
            <a:endParaRPr lang="zh-CN" altLang="en-US" sz="4400">
              <a:solidFill>
                <a:srgbClr val="0000FF"/>
              </a:solidFill>
              <a:ea typeface="宋体" panose="02010600030101010101" pitchFamily="2" charset="-122"/>
            </a:endParaRPr>
          </a:p>
        </p:txBody>
      </p:sp>
      <p:sp>
        <p:nvSpPr>
          <p:cNvPr id="168963" name="Rectangle 3"/>
          <p:cNvSpPr>
            <a:spLocks noChangeArrowheads="1"/>
          </p:cNvSpPr>
          <p:nvPr/>
        </p:nvSpPr>
        <p:spPr bwMode="auto">
          <a:xfrm>
            <a:off x="1981200" y="2697163"/>
            <a:ext cx="721042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nSpc>
                <a:spcPct val="110000"/>
              </a:lnSpc>
              <a:spcBef>
                <a:spcPct val="50000"/>
              </a:spcBef>
            </a:pPr>
            <a:r>
              <a:rPr lang="en-US" altLang="zh-CN">
                <a:solidFill>
                  <a:srgbClr val="000000"/>
                </a:solidFill>
              </a:rPr>
              <a:t>2</a:t>
            </a:r>
            <a:r>
              <a:rPr lang="zh-CN" altLang="en-US">
                <a:solidFill>
                  <a:srgbClr val="000000"/>
                </a:solidFill>
              </a:rPr>
              <a:t>）</a:t>
            </a:r>
            <a:r>
              <a:rPr lang="zh-CN" altLang="en-US">
                <a:solidFill>
                  <a:srgbClr val="FF3300"/>
                </a:solidFill>
              </a:rPr>
              <a:t>石头</a:t>
            </a:r>
            <a:r>
              <a:rPr lang="zh-CN" altLang="en-US">
                <a:solidFill>
                  <a:srgbClr val="000000"/>
                </a:solidFill>
              </a:rPr>
              <a:t>，质量为</a:t>
            </a:r>
            <a:r>
              <a:rPr lang="en-US" altLang="zh-CN">
                <a:solidFill>
                  <a:srgbClr val="000000"/>
                </a:solidFill>
              </a:rPr>
              <a:t>100</a:t>
            </a:r>
            <a:r>
              <a:rPr lang="zh-CN" altLang="en-US">
                <a:solidFill>
                  <a:srgbClr val="000000"/>
                </a:solidFill>
              </a:rPr>
              <a:t>克，速度为</a:t>
            </a:r>
            <a:r>
              <a:rPr lang="en-US" altLang="zh-CN">
                <a:solidFill>
                  <a:srgbClr val="000000"/>
                </a:solidFill>
              </a:rPr>
              <a:t>100</a:t>
            </a:r>
            <a:r>
              <a:rPr lang="zh-CN" altLang="en-US">
                <a:solidFill>
                  <a:srgbClr val="000000"/>
                </a:solidFill>
              </a:rPr>
              <a:t>厘米 </a:t>
            </a:r>
            <a:r>
              <a:rPr lang="en-US" altLang="zh-CN">
                <a:solidFill>
                  <a:srgbClr val="000000"/>
                </a:solidFill>
              </a:rPr>
              <a:t>/</a:t>
            </a:r>
            <a:r>
              <a:rPr lang="zh-CN" altLang="en-US">
                <a:solidFill>
                  <a:srgbClr val="000000"/>
                </a:solidFill>
              </a:rPr>
              <a:t>秒                                                                                                                           </a:t>
            </a:r>
            <a:endParaRPr lang="zh-CN" altLang="en-US" sz="2000">
              <a:ea typeface="宋体" panose="02010600030101010101" pitchFamily="2" charset="-122"/>
            </a:endParaRPr>
          </a:p>
        </p:txBody>
      </p:sp>
      <p:grpSp>
        <p:nvGrpSpPr>
          <p:cNvPr id="168964" name="Group 4"/>
          <p:cNvGrpSpPr>
            <a:grpSpLocks/>
          </p:cNvGrpSpPr>
          <p:nvPr/>
        </p:nvGrpSpPr>
        <p:grpSpPr bwMode="auto">
          <a:xfrm>
            <a:off x="3671888" y="3306763"/>
            <a:ext cx="4368800" cy="819150"/>
            <a:chOff x="1353" y="1872"/>
            <a:chExt cx="2581" cy="516"/>
          </a:xfrm>
        </p:grpSpPr>
        <p:graphicFrame>
          <p:nvGraphicFramePr>
            <p:cNvPr id="47121" name="Object 5"/>
            <p:cNvGraphicFramePr>
              <a:graphicFrameLocks noChangeAspect="1"/>
            </p:cNvGraphicFramePr>
            <p:nvPr/>
          </p:nvGraphicFramePr>
          <p:xfrm>
            <a:off x="1353" y="1872"/>
            <a:ext cx="2094" cy="516"/>
          </p:xfrm>
          <a:graphic>
            <a:graphicData uri="http://schemas.openxmlformats.org/presentationml/2006/ole">
              <mc:AlternateContent xmlns:mc="http://schemas.openxmlformats.org/markup-compatibility/2006">
                <mc:Choice xmlns:v="urn:schemas-microsoft-com:vml" Requires="v">
                  <p:oleObj spid="_x0000_s47133" name="Equation" r:id="rId4" imgW="1701800" imgH="419100" progId="Equation.3">
                    <p:embed/>
                  </p:oleObj>
                </mc:Choice>
                <mc:Fallback>
                  <p:oleObj name="Equation" r:id="rId4" imgW="1701800" imgH="4191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3" y="1872"/>
                          <a:ext cx="2094"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22" name="Rectangle 6"/>
            <p:cNvSpPr>
              <a:spLocks noChangeArrowheads="1"/>
            </p:cNvSpPr>
            <p:nvPr/>
          </p:nvSpPr>
          <p:spPr bwMode="auto">
            <a:xfrm>
              <a:off x="3432" y="1981"/>
              <a:ext cx="502"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nSpc>
                  <a:spcPct val="110000"/>
                </a:lnSpc>
                <a:spcBef>
                  <a:spcPct val="50000"/>
                </a:spcBef>
              </a:pPr>
              <a:r>
                <a:rPr lang="zh-CN" altLang="en-US">
                  <a:solidFill>
                    <a:srgbClr val="000000"/>
                  </a:solidFill>
                </a:rPr>
                <a:t>厘米</a:t>
              </a:r>
            </a:p>
          </p:txBody>
        </p:sp>
      </p:grpSp>
      <p:grpSp>
        <p:nvGrpSpPr>
          <p:cNvPr id="168967" name="Group 7"/>
          <p:cNvGrpSpPr>
            <a:grpSpLocks/>
          </p:cNvGrpSpPr>
          <p:nvPr/>
        </p:nvGrpSpPr>
        <p:grpSpPr bwMode="auto">
          <a:xfrm>
            <a:off x="1828800" y="1249363"/>
            <a:ext cx="8763000" cy="457200"/>
            <a:chOff x="192" y="576"/>
            <a:chExt cx="5520" cy="288"/>
          </a:xfrm>
        </p:grpSpPr>
        <p:sp>
          <p:nvSpPr>
            <p:cNvPr id="47118" name="Rectangle 8"/>
            <p:cNvSpPr>
              <a:spLocks noChangeArrowheads="1"/>
            </p:cNvSpPr>
            <p:nvPr/>
          </p:nvSpPr>
          <p:spPr bwMode="auto">
            <a:xfrm>
              <a:off x="192" y="576"/>
              <a:ext cx="55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52400">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000000"/>
                  </a:solidFill>
                </a:rPr>
                <a:t>1</a:t>
              </a:r>
              <a:r>
                <a:rPr lang="zh-CN" altLang="en-US">
                  <a:solidFill>
                    <a:srgbClr val="000000"/>
                  </a:solidFill>
                </a:rPr>
                <a:t>）</a:t>
              </a:r>
              <a:r>
                <a:rPr lang="zh-CN" altLang="en-US">
                  <a:solidFill>
                    <a:srgbClr val="FF3300"/>
                  </a:solidFill>
                </a:rPr>
                <a:t>地球</a:t>
              </a:r>
              <a:r>
                <a:rPr lang="zh-CN" altLang="en-US">
                  <a:solidFill>
                    <a:srgbClr val="000000"/>
                  </a:solidFill>
                </a:rPr>
                <a:t>，质量为             克，轨道速度约为           厘米</a:t>
              </a:r>
              <a:r>
                <a:rPr lang="en-US" altLang="zh-CN">
                  <a:solidFill>
                    <a:srgbClr val="000000"/>
                  </a:solidFill>
                </a:rPr>
                <a:t>/ </a:t>
              </a:r>
              <a:r>
                <a:rPr lang="zh-CN" altLang="en-US">
                  <a:solidFill>
                    <a:srgbClr val="000000"/>
                  </a:solidFill>
                </a:rPr>
                <a:t>秒  </a:t>
              </a:r>
              <a:endParaRPr lang="zh-CN" altLang="en-US" sz="2000">
                <a:ea typeface="宋体" panose="02010600030101010101" pitchFamily="2" charset="-122"/>
              </a:endParaRPr>
            </a:p>
          </p:txBody>
        </p:sp>
        <p:graphicFrame>
          <p:nvGraphicFramePr>
            <p:cNvPr id="47119" name="Object 9"/>
            <p:cNvGraphicFramePr>
              <a:graphicFrameLocks noChangeAspect="1"/>
            </p:cNvGraphicFramePr>
            <p:nvPr/>
          </p:nvGraphicFramePr>
          <p:xfrm>
            <a:off x="1832" y="576"/>
            <a:ext cx="608" cy="252"/>
          </p:xfrm>
          <a:graphic>
            <a:graphicData uri="http://schemas.openxmlformats.org/presentationml/2006/ole">
              <mc:AlternateContent xmlns:mc="http://schemas.openxmlformats.org/markup-compatibility/2006">
                <mc:Choice xmlns:v="urn:schemas-microsoft-com:vml" Requires="v">
                  <p:oleObj spid="_x0000_s47134" name="Equation" r:id="rId6" imgW="482391" imgH="203112" progId="Equation.3">
                    <p:embed/>
                  </p:oleObj>
                </mc:Choice>
                <mc:Fallback>
                  <p:oleObj name="Equation" r:id="rId6" imgW="482391" imgH="203112"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2" y="576"/>
                          <a:ext cx="6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20" name="Object 10"/>
            <p:cNvGraphicFramePr>
              <a:graphicFrameLocks noChangeAspect="1"/>
            </p:cNvGraphicFramePr>
            <p:nvPr/>
          </p:nvGraphicFramePr>
          <p:xfrm>
            <a:off x="3984" y="592"/>
            <a:ext cx="494" cy="224"/>
          </p:xfrm>
          <a:graphic>
            <a:graphicData uri="http://schemas.openxmlformats.org/presentationml/2006/ole">
              <mc:AlternateContent xmlns:mc="http://schemas.openxmlformats.org/markup-compatibility/2006">
                <mc:Choice xmlns:v="urn:schemas-microsoft-com:vml" Requires="v">
                  <p:oleObj spid="_x0000_s47135" name="Equation" r:id="rId8" imgW="444307" imgH="203112" progId="Equation.3">
                    <p:embed/>
                  </p:oleObj>
                </mc:Choice>
                <mc:Fallback>
                  <p:oleObj name="Equation" r:id="rId8" imgW="444307" imgH="203112"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84" y="592"/>
                          <a:ext cx="49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68971" name="Group 11"/>
          <p:cNvGrpSpPr>
            <a:grpSpLocks/>
          </p:cNvGrpSpPr>
          <p:nvPr/>
        </p:nvGrpSpPr>
        <p:grpSpPr bwMode="auto">
          <a:xfrm>
            <a:off x="3863975" y="1747838"/>
            <a:ext cx="4824413" cy="781050"/>
            <a:chOff x="1351" y="912"/>
            <a:chExt cx="3039" cy="492"/>
          </a:xfrm>
        </p:grpSpPr>
        <p:graphicFrame>
          <p:nvGraphicFramePr>
            <p:cNvPr id="47116" name="Object 12"/>
            <p:cNvGraphicFramePr>
              <a:graphicFrameLocks noChangeAspect="1"/>
            </p:cNvGraphicFramePr>
            <p:nvPr/>
          </p:nvGraphicFramePr>
          <p:xfrm>
            <a:off x="1351" y="912"/>
            <a:ext cx="2433" cy="492"/>
          </p:xfrm>
          <a:graphic>
            <a:graphicData uri="http://schemas.openxmlformats.org/presentationml/2006/ole">
              <mc:AlternateContent xmlns:mc="http://schemas.openxmlformats.org/markup-compatibility/2006">
                <mc:Choice xmlns:v="urn:schemas-microsoft-com:vml" Requires="v">
                  <p:oleObj spid="_x0000_s47136" name="Equation" r:id="rId10" imgW="2070100" imgH="419100" progId="Equation.3">
                    <p:embed/>
                  </p:oleObj>
                </mc:Choice>
                <mc:Fallback>
                  <p:oleObj name="Equation" r:id="rId10" imgW="2070100" imgH="4191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51" y="912"/>
                          <a:ext cx="2433"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7" name="Rectangle 13"/>
            <p:cNvSpPr>
              <a:spLocks noChangeArrowheads="1"/>
            </p:cNvSpPr>
            <p:nvPr/>
          </p:nvSpPr>
          <p:spPr bwMode="auto">
            <a:xfrm>
              <a:off x="3840" y="1008"/>
              <a:ext cx="5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00"/>
                  </a:solidFill>
                </a:rPr>
                <a:t> 厘米</a:t>
              </a:r>
            </a:p>
          </p:txBody>
        </p:sp>
      </p:grpSp>
      <p:sp>
        <p:nvSpPr>
          <p:cNvPr id="168974" name="Rectangle 14"/>
          <p:cNvSpPr>
            <a:spLocks noChangeArrowheads="1"/>
          </p:cNvSpPr>
          <p:nvPr/>
        </p:nvSpPr>
        <p:spPr bwMode="auto">
          <a:xfrm>
            <a:off x="1905000" y="4221163"/>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52400">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000000"/>
                </a:solidFill>
              </a:rPr>
              <a:t>3</a:t>
            </a:r>
            <a:r>
              <a:rPr lang="zh-CN" altLang="en-US">
                <a:solidFill>
                  <a:srgbClr val="000000"/>
                </a:solidFill>
              </a:rPr>
              <a:t>）</a:t>
            </a:r>
            <a:r>
              <a:rPr lang="zh-CN" altLang="en-US">
                <a:solidFill>
                  <a:srgbClr val="FF3300"/>
                </a:solidFill>
              </a:rPr>
              <a:t>电子</a:t>
            </a:r>
            <a:r>
              <a:rPr lang="zh-CN" altLang="en-US">
                <a:solidFill>
                  <a:srgbClr val="000000"/>
                </a:solidFill>
              </a:rPr>
              <a:t>，质量约为</a:t>
            </a:r>
            <a:r>
              <a:rPr lang="en-US" altLang="zh-CN">
                <a:solidFill>
                  <a:srgbClr val="000000"/>
                </a:solidFill>
              </a:rPr>
              <a:t>10</a:t>
            </a:r>
            <a:r>
              <a:rPr lang="en-US" altLang="zh-CN" baseline="30000">
                <a:solidFill>
                  <a:srgbClr val="000000"/>
                </a:solidFill>
              </a:rPr>
              <a:t>-27</a:t>
            </a:r>
            <a:r>
              <a:rPr lang="zh-CN" altLang="en-US">
                <a:solidFill>
                  <a:srgbClr val="000000"/>
                </a:solidFill>
              </a:rPr>
              <a:t>克，速度为</a:t>
            </a:r>
            <a:r>
              <a:rPr lang="en-US" altLang="zh-CN">
                <a:solidFill>
                  <a:srgbClr val="000000"/>
                </a:solidFill>
              </a:rPr>
              <a:t>6×10</a:t>
            </a:r>
            <a:r>
              <a:rPr lang="en-US" altLang="zh-CN" baseline="30000">
                <a:solidFill>
                  <a:srgbClr val="000000"/>
                </a:solidFill>
              </a:rPr>
              <a:t>7</a:t>
            </a:r>
            <a:r>
              <a:rPr lang="zh-CN" altLang="en-US">
                <a:solidFill>
                  <a:srgbClr val="000000"/>
                </a:solidFill>
              </a:rPr>
              <a:t>厘米</a:t>
            </a:r>
            <a:r>
              <a:rPr lang="en-US" altLang="zh-CN">
                <a:solidFill>
                  <a:srgbClr val="000000"/>
                </a:solidFill>
              </a:rPr>
              <a:t>/</a:t>
            </a:r>
            <a:r>
              <a:rPr lang="zh-CN" altLang="en-US">
                <a:solidFill>
                  <a:srgbClr val="000000"/>
                </a:solidFill>
              </a:rPr>
              <a:t>秒                                                                                                              </a:t>
            </a:r>
            <a:endParaRPr lang="zh-CN" altLang="en-US" sz="4400">
              <a:ea typeface="宋体" panose="02010600030101010101" pitchFamily="2" charset="-122"/>
            </a:endParaRPr>
          </a:p>
        </p:txBody>
      </p:sp>
      <p:sp>
        <p:nvSpPr>
          <p:cNvPr id="168975" name="Rectangle 15"/>
          <p:cNvSpPr>
            <a:spLocks noChangeArrowheads="1"/>
          </p:cNvSpPr>
          <p:nvPr/>
        </p:nvSpPr>
        <p:spPr bwMode="auto">
          <a:xfrm>
            <a:off x="1416050" y="5805488"/>
            <a:ext cx="10018713"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10000"/>
              </a:lnSpc>
            </a:pPr>
            <a:r>
              <a:rPr lang="zh-CN" altLang="en-US">
                <a:solidFill>
                  <a:srgbClr val="000000"/>
                </a:solidFill>
              </a:rPr>
              <a:t>       它差不多相当于</a:t>
            </a:r>
            <a:r>
              <a:rPr lang="en-US" altLang="zh-CN">
                <a:solidFill>
                  <a:srgbClr val="000000"/>
                </a:solidFill>
              </a:rPr>
              <a:t>X</a:t>
            </a:r>
            <a:r>
              <a:rPr lang="zh-CN" altLang="en-US">
                <a:solidFill>
                  <a:srgbClr val="000000"/>
                </a:solidFill>
              </a:rPr>
              <a:t>射线的波长，而</a:t>
            </a:r>
            <a:r>
              <a:rPr lang="en-US" altLang="zh-CN">
                <a:solidFill>
                  <a:srgbClr val="000000"/>
                </a:solidFill>
              </a:rPr>
              <a:t>X</a:t>
            </a:r>
            <a:r>
              <a:rPr lang="zh-CN" altLang="en-US">
                <a:solidFill>
                  <a:srgbClr val="000000"/>
                </a:solidFill>
              </a:rPr>
              <a:t>射线的波长是可以被测量出来的。因而在</a:t>
            </a:r>
            <a:r>
              <a:rPr lang="zh-CN" altLang="en-US">
                <a:solidFill>
                  <a:srgbClr val="0000FF"/>
                </a:solidFill>
              </a:rPr>
              <a:t>理论上我们应该能够测量出电子的德布罗意波长。</a:t>
            </a:r>
            <a:endParaRPr lang="zh-CN" altLang="en-US">
              <a:solidFill>
                <a:srgbClr val="0000FF"/>
              </a:solidFill>
              <a:ea typeface="宋体" panose="02010600030101010101" pitchFamily="2" charset="-122"/>
            </a:endParaRPr>
          </a:p>
        </p:txBody>
      </p:sp>
      <p:grpSp>
        <p:nvGrpSpPr>
          <p:cNvPr id="168976" name="Group 16"/>
          <p:cNvGrpSpPr>
            <a:grpSpLocks/>
          </p:cNvGrpSpPr>
          <p:nvPr/>
        </p:nvGrpSpPr>
        <p:grpSpPr bwMode="auto">
          <a:xfrm>
            <a:off x="3886200" y="4754563"/>
            <a:ext cx="4783138" cy="765175"/>
            <a:chOff x="1488" y="2832"/>
            <a:chExt cx="2707" cy="482"/>
          </a:xfrm>
        </p:grpSpPr>
        <p:graphicFrame>
          <p:nvGraphicFramePr>
            <p:cNvPr id="47114" name="Object 17"/>
            <p:cNvGraphicFramePr>
              <a:graphicFrameLocks noChangeAspect="1"/>
            </p:cNvGraphicFramePr>
            <p:nvPr/>
          </p:nvGraphicFramePr>
          <p:xfrm>
            <a:off x="1488" y="2832"/>
            <a:ext cx="2160" cy="482"/>
          </p:xfrm>
          <a:graphic>
            <a:graphicData uri="http://schemas.openxmlformats.org/presentationml/2006/ole">
              <mc:AlternateContent xmlns:mc="http://schemas.openxmlformats.org/markup-compatibility/2006">
                <mc:Choice xmlns:v="urn:schemas-microsoft-com:vml" Requires="v">
                  <p:oleObj spid="_x0000_s47137" name="Equation" r:id="rId12" imgW="1879600" imgH="419100" progId="Equation.3">
                    <p:embed/>
                  </p:oleObj>
                </mc:Choice>
                <mc:Fallback>
                  <p:oleObj name="Equation" r:id="rId12" imgW="1879600" imgH="419100" progId="Equation.3">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88" y="2832"/>
                          <a:ext cx="2160"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5" name="Rectangle 18"/>
            <p:cNvSpPr>
              <a:spLocks noChangeArrowheads="1"/>
            </p:cNvSpPr>
            <p:nvPr/>
          </p:nvSpPr>
          <p:spPr bwMode="auto">
            <a:xfrm>
              <a:off x="3744" y="2976"/>
              <a:ext cx="4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a:solidFill>
                    <a:srgbClr val="000000"/>
                  </a:solidFill>
                </a:rPr>
                <a:t>厘米</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8962">
                                            <p:txEl>
                                              <p:pRg st="0" end="0"/>
                                            </p:txEl>
                                          </p:spTgt>
                                        </p:tgtEl>
                                        <p:attrNameLst>
                                          <p:attrName>style.visibility</p:attrName>
                                        </p:attrNameLst>
                                      </p:cBhvr>
                                      <p:to>
                                        <p:strVal val="visible"/>
                                      </p:to>
                                    </p:set>
                                    <p:animEffect transition="in" filter="wipe(left)">
                                      <p:cBhvr>
                                        <p:cTn id="7" dur="500"/>
                                        <p:tgtEl>
                                          <p:spTgt spid="1689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8967"/>
                                        </p:tgtEl>
                                        <p:attrNameLst>
                                          <p:attrName>style.visibility</p:attrName>
                                        </p:attrNameLst>
                                      </p:cBhvr>
                                      <p:to>
                                        <p:strVal val="visible"/>
                                      </p:to>
                                    </p:set>
                                    <p:animEffect transition="in" filter="wipe(left)">
                                      <p:cBhvr>
                                        <p:cTn id="12" dur="500"/>
                                        <p:tgtEl>
                                          <p:spTgt spid="1689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8971"/>
                                        </p:tgtEl>
                                        <p:attrNameLst>
                                          <p:attrName>style.visibility</p:attrName>
                                        </p:attrNameLst>
                                      </p:cBhvr>
                                      <p:to>
                                        <p:strVal val="visible"/>
                                      </p:to>
                                    </p:set>
                                    <p:animEffect transition="in" filter="wipe(left)">
                                      <p:cBhvr>
                                        <p:cTn id="17" dur="500"/>
                                        <p:tgtEl>
                                          <p:spTgt spid="1689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8963">
                                            <p:txEl>
                                              <p:pRg st="0" end="0"/>
                                            </p:txEl>
                                          </p:spTgt>
                                        </p:tgtEl>
                                        <p:attrNameLst>
                                          <p:attrName>style.visibility</p:attrName>
                                        </p:attrNameLst>
                                      </p:cBhvr>
                                      <p:to>
                                        <p:strVal val="visible"/>
                                      </p:to>
                                    </p:set>
                                    <p:animEffect transition="in" filter="wipe(left)">
                                      <p:cBhvr>
                                        <p:cTn id="22" dur="500"/>
                                        <p:tgtEl>
                                          <p:spTgt spid="16896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68964"/>
                                        </p:tgtEl>
                                        <p:attrNameLst>
                                          <p:attrName>style.visibility</p:attrName>
                                        </p:attrNameLst>
                                      </p:cBhvr>
                                      <p:to>
                                        <p:strVal val="visible"/>
                                      </p:to>
                                    </p:set>
                                    <p:animEffect transition="in" filter="wipe(left)">
                                      <p:cBhvr>
                                        <p:cTn id="27" dur="500"/>
                                        <p:tgtEl>
                                          <p:spTgt spid="1689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8974">
                                            <p:txEl>
                                              <p:pRg st="0" end="0"/>
                                            </p:txEl>
                                          </p:spTgt>
                                        </p:tgtEl>
                                        <p:attrNameLst>
                                          <p:attrName>style.visibility</p:attrName>
                                        </p:attrNameLst>
                                      </p:cBhvr>
                                      <p:to>
                                        <p:strVal val="visible"/>
                                      </p:to>
                                    </p:set>
                                    <p:animEffect transition="in" filter="wipe(left)">
                                      <p:cBhvr>
                                        <p:cTn id="32" dur="500"/>
                                        <p:tgtEl>
                                          <p:spTgt spid="168974">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68976"/>
                                        </p:tgtEl>
                                        <p:attrNameLst>
                                          <p:attrName>style.visibility</p:attrName>
                                        </p:attrNameLst>
                                      </p:cBhvr>
                                      <p:to>
                                        <p:strVal val="visible"/>
                                      </p:to>
                                    </p:set>
                                    <p:animEffect transition="in" filter="wipe(left)">
                                      <p:cBhvr>
                                        <p:cTn id="37" dur="500"/>
                                        <p:tgtEl>
                                          <p:spTgt spid="16897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8975">
                                            <p:txEl>
                                              <p:pRg st="0" end="0"/>
                                            </p:txEl>
                                          </p:spTgt>
                                        </p:tgtEl>
                                        <p:attrNameLst>
                                          <p:attrName>style.visibility</p:attrName>
                                        </p:attrNameLst>
                                      </p:cBhvr>
                                      <p:to>
                                        <p:strVal val="visible"/>
                                      </p:to>
                                    </p:set>
                                    <p:animEffect transition="in" filter="wipe(left)">
                                      <p:cBhvr>
                                        <p:cTn id="42" dur="500"/>
                                        <p:tgtEl>
                                          <p:spTgt spid="1689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build="p" autoUpdateAnimBg="0"/>
      <p:bldP spid="168963" grpId="0" build="p" autoUpdateAnimBg="0"/>
      <p:bldP spid="168974" grpId="0" build="p" autoUpdateAnimBg="0"/>
      <p:bldP spid="16897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2"/>
          <p:cNvSpPr txBox="1">
            <a:spLocks noChangeArrowheads="1"/>
          </p:cNvSpPr>
          <p:nvPr/>
        </p:nvSpPr>
        <p:spPr bwMode="auto">
          <a:xfrm>
            <a:off x="839788" y="709613"/>
            <a:ext cx="1072832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en-US" altLang="zh-CN">
                <a:latin typeface="宋体" panose="02010600030101010101" pitchFamily="2" charset="-122"/>
                <a:ea typeface="宋体" panose="02010600030101010101" pitchFamily="2" charset="-122"/>
              </a:rPr>
              <a:t>[</a:t>
            </a:r>
            <a:r>
              <a:rPr lang="zh-CN" altLang="en-US">
                <a:solidFill>
                  <a:schemeClr val="accent2"/>
                </a:solidFill>
                <a:latin typeface="宋体" panose="02010600030101010101" pitchFamily="2" charset="-122"/>
                <a:ea typeface="宋体" panose="02010600030101010101" pitchFamily="2" charset="-122"/>
              </a:rPr>
              <a:t>例题</a:t>
            </a:r>
            <a:r>
              <a:rPr lang="en-US" altLang="zh-CN">
                <a:solidFill>
                  <a:schemeClr val="accent2"/>
                </a:solidFill>
                <a:latin typeface="宋体" panose="02010600030101010101" pitchFamily="2" charset="-122"/>
                <a:ea typeface="宋体" panose="02010600030101010101" pitchFamily="2" charset="-122"/>
              </a:rPr>
              <a:t>1</a:t>
            </a:r>
            <a:r>
              <a:rPr lang="en-US" altLang="zh-CN">
                <a:latin typeface="宋体" panose="02010600030101010101" pitchFamily="2" charset="-122"/>
                <a:ea typeface="宋体" panose="02010600030101010101" pitchFamily="2" charset="-122"/>
              </a:rPr>
              <a:t>]</a:t>
            </a:r>
            <a:r>
              <a:rPr lang="zh-CN" altLang="en-US">
                <a:latin typeface="楷体_GB2312" pitchFamily="49" charset="-122"/>
              </a:rPr>
              <a:t>试求∶</a:t>
            </a:r>
            <a:r>
              <a:rPr lang="en-US" altLang="zh-CN">
                <a:latin typeface="楷体_GB2312" pitchFamily="49" charset="-122"/>
              </a:rPr>
              <a:t>(1)</a:t>
            </a:r>
            <a:r>
              <a:rPr lang="zh-CN" altLang="en-US">
                <a:latin typeface="楷体_GB2312" pitchFamily="49" charset="-122"/>
              </a:rPr>
              <a:t>质量为</a:t>
            </a:r>
            <a:r>
              <a:rPr lang="en-US" altLang="zh-CN">
                <a:latin typeface="楷体_GB2312" pitchFamily="49" charset="-122"/>
              </a:rPr>
              <a:t>1kg</a:t>
            </a:r>
            <a:r>
              <a:rPr lang="zh-CN" altLang="en-US">
                <a:latin typeface="楷体_GB2312" pitchFamily="49" charset="-122"/>
              </a:rPr>
              <a:t>，速度为</a:t>
            </a:r>
            <a:r>
              <a:rPr lang="en-US" altLang="zh-CN">
                <a:latin typeface="楷体_GB2312" pitchFamily="49" charset="-122"/>
              </a:rPr>
              <a:t>6.63m/s</a:t>
            </a:r>
            <a:r>
              <a:rPr lang="zh-CN" altLang="en-US">
                <a:latin typeface="楷体_GB2312" pitchFamily="49" charset="-122"/>
              </a:rPr>
              <a:t>的小球的德布罗意波的波长；</a:t>
            </a:r>
            <a:r>
              <a:rPr lang="en-US" altLang="zh-CN">
                <a:latin typeface="楷体_GB2312" pitchFamily="49" charset="-122"/>
              </a:rPr>
              <a:t>(2) </a:t>
            </a:r>
            <a:r>
              <a:rPr lang="zh-CN" altLang="en-US">
                <a:latin typeface="楷体_GB2312" pitchFamily="49" charset="-122"/>
              </a:rPr>
              <a:t>动能为</a:t>
            </a:r>
            <a:r>
              <a:rPr lang="en-US" altLang="zh-CN">
                <a:latin typeface="楷体_GB2312" pitchFamily="49" charset="-122"/>
              </a:rPr>
              <a:t>200eV</a:t>
            </a:r>
            <a:r>
              <a:rPr lang="zh-CN" altLang="en-US">
                <a:latin typeface="楷体_GB2312" pitchFamily="49" charset="-122"/>
              </a:rPr>
              <a:t>的电子的德布罗意波的波长。</a:t>
            </a:r>
          </a:p>
        </p:txBody>
      </p:sp>
      <p:grpSp>
        <p:nvGrpSpPr>
          <p:cNvPr id="217091" name="Group 3"/>
          <p:cNvGrpSpPr>
            <a:grpSpLocks/>
          </p:cNvGrpSpPr>
          <p:nvPr/>
        </p:nvGrpSpPr>
        <p:grpSpPr bwMode="auto">
          <a:xfrm>
            <a:off x="1981200" y="1792288"/>
            <a:ext cx="7391400" cy="762000"/>
            <a:chOff x="288" y="960"/>
            <a:chExt cx="4656" cy="480"/>
          </a:xfrm>
        </p:grpSpPr>
        <p:sp>
          <p:nvSpPr>
            <p:cNvPr id="49172" name="Text Box 4"/>
            <p:cNvSpPr txBox="1">
              <a:spLocks noChangeArrowheads="1"/>
            </p:cNvSpPr>
            <p:nvPr/>
          </p:nvSpPr>
          <p:spPr bwMode="auto">
            <a:xfrm>
              <a:off x="288" y="1056"/>
              <a:ext cx="9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800">
                  <a:solidFill>
                    <a:srgbClr val="FF0000"/>
                  </a:solidFill>
                  <a:latin typeface="宋体" panose="02010600030101010101" pitchFamily="2" charset="-122"/>
                  <a:ea typeface="宋体" panose="02010600030101010101" pitchFamily="2" charset="-122"/>
                </a:rPr>
                <a:t>解∶</a:t>
              </a:r>
              <a:r>
                <a:rPr lang="en-US" altLang="zh-CN">
                  <a:latin typeface="宋体" panose="02010600030101010101" pitchFamily="2" charset="-122"/>
                  <a:ea typeface="宋体" panose="02010600030101010101" pitchFamily="2" charset="-122"/>
                </a:rPr>
                <a:t>(1)</a:t>
              </a:r>
            </a:p>
          </p:txBody>
        </p:sp>
        <p:graphicFrame>
          <p:nvGraphicFramePr>
            <p:cNvPr id="49173" name="Object 5"/>
            <p:cNvGraphicFramePr>
              <a:graphicFrameLocks noChangeAspect="1"/>
            </p:cNvGraphicFramePr>
            <p:nvPr/>
          </p:nvGraphicFramePr>
          <p:xfrm>
            <a:off x="1201" y="960"/>
            <a:ext cx="3743" cy="480"/>
          </p:xfrm>
          <a:graphic>
            <a:graphicData uri="http://schemas.openxmlformats.org/presentationml/2006/ole">
              <mc:AlternateContent xmlns:mc="http://schemas.openxmlformats.org/markup-compatibility/2006">
                <mc:Choice xmlns:v="urn:schemas-microsoft-com:vml" Requires="v">
                  <p:oleObj spid="_x0000_s49190" name="Equation" r:id="rId3" imgW="5943600" imgH="762000" progId="Equation.3">
                    <p:embed/>
                  </p:oleObj>
                </mc:Choice>
                <mc:Fallback>
                  <p:oleObj name="Equation" r:id="rId3" imgW="5943600" imgH="762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1" y="960"/>
                          <a:ext cx="374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17094" name="Text Box 6"/>
          <p:cNvSpPr txBox="1">
            <a:spLocks noChangeArrowheads="1"/>
          </p:cNvSpPr>
          <p:nvPr/>
        </p:nvSpPr>
        <p:spPr bwMode="auto">
          <a:xfrm>
            <a:off x="2057400" y="2630488"/>
            <a:ext cx="8431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宋体" panose="02010600030101010101" pitchFamily="2" charset="-122"/>
                <a:ea typeface="宋体" panose="02010600030101010101" pitchFamily="2" charset="-122"/>
              </a:rPr>
              <a:t>∵</a:t>
            </a:r>
            <a:r>
              <a:rPr lang="zh-CN" altLang="en-US">
                <a:latin typeface="楷体_GB2312" pitchFamily="49" charset="-122"/>
              </a:rPr>
              <a:t>实物粒子的波长是何等小，根本无法观察到它的波动性。</a:t>
            </a:r>
          </a:p>
        </p:txBody>
      </p:sp>
      <p:grpSp>
        <p:nvGrpSpPr>
          <p:cNvPr id="217095" name="Group 7"/>
          <p:cNvGrpSpPr>
            <a:grpSpLocks/>
          </p:cNvGrpSpPr>
          <p:nvPr/>
        </p:nvGrpSpPr>
        <p:grpSpPr bwMode="auto">
          <a:xfrm>
            <a:off x="2057400" y="3087688"/>
            <a:ext cx="4876800" cy="831850"/>
            <a:chOff x="288" y="2016"/>
            <a:chExt cx="3072" cy="524"/>
          </a:xfrm>
        </p:grpSpPr>
        <p:sp>
          <p:nvSpPr>
            <p:cNvPr id="49169" name="Text Box 8"/>
            <p:cNvSpPr txBox="1">
              <a:spLocks noChangeArrowheads="1"/>
            </p:cNvSpPr>
            <p:nvPr/>
          </p:nvSpPr>
          <p:spPr bwMode="auto">
            <a:xfrm>
              <a:off x="288" y="2112"/>
              <a:ext cx="30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latin typeface="宋体" panose="02010600030101010101" pitchFamily="2" charset="-122"/>
                  <a:ea typeface="宋体" panose="02010600030101010101" pitchFamily="2" charset="-122"/>
                </a:rPr>
                <a:t>(2)         </a:t>
              </a:r>
              <a:r>
                <a:rPr lang="zh-CN" altLang="en-US">
                  <a:latin typeface="宋体" panose="02010600030101010101" pitchFamily="2" charset="-122"/>
                  <a:ea typeface="宋体" panose="02010600030101010101" pitchFamily="2" charset="-122"/>
                </a:rPr>
                <a:t>时，</a:t>
              </a:r>
            </a:p>
          </p:txBody>
        </p:sp>
        <p:graphicFrame>
          <p:nvGraphicFramePr>
            <p:cNvPr id="49170" name="Object 9"/>
            <p:cNvGraphicFramePr>
              <a:graphicFrameLocks noChangeAspect="1"/>
            </p:cNvGraphicFramePr>
            <p:nvPr/>
          </p:nvGraphicFramePr>
          <p:xfrm>
            <a:off x="717" y="2141"/>
            <a:ext cx="672" cy="259"/>
          </p:xfrm>
          <a:graphic>
            <a:graphicData uri="http://schemas.openxmlformats.org/presentationml/2006/ole">
              <mc:AlternateContent xmlns:mc="http://schemas.openxmlformats.org/markup-compatibility/2006">
                <mc:Choice xmlns:v="urn:schemas-microsoft-com:vml" Requires="v">
                  <p:oleObj spid="_x0000_s49191" name="公式" r:id="rId5" imgW="457002" imgH="177723" progId="Equation.3">
                    <p:embed/>
                  </p:oleObj>
                </mc:Choice>
                <mc:Fallback>
                  <p:oleObj name="公式" r:id="rId5" imgW="457002" imgH="177723"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 y="2141"/>
                          <a:ext cx="672"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71" name="Object 10"/>
            <p:cNvGraphicFramePr>
              <a:graphicFrameLocks noChangeAspect="1"/>
            </p:cNvGraphicFramePr>
            <p:nvPr/>
          </p:nvGraphicFramePr>
          <p:xfrm>
            <a:off x="1872" y="2016"/>
            <a:ext cx="1104" cy="524"/>
          </p:xfrm>
          <a:graphic>
            <a:graphicData uri="http://schemas.openxmlformats.org/presentationml/2006/ole">
              <mc:AlternateContent xmlns:mc="http://schemas.openxmlformats.org/markup-compatibility/2006">
                <mc:Choice xmlns:v="urn:schemas-microsoft-com:vml" Requires="v">
                  <p:oleObj spid="_x0000_s49192" name="公式" r:id="rId7" imgW="825500" imgH="393700" progId="Equation.3">
                    <p:embed/>
                  </p:oleObj>
                </mc:Choice>
                <mc:Fallback>
                  <p:oleObj name="公式" r:id="rId7" imgW="825500" imgH="3937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2" y="2016"/>
                          <a:ext cx="1104"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17099" name="Object 11"/>
          <p:cNvGraphicFramePr>
            <a:graphicFrameLocks noChangeAspect="1"/>
          </p:cNvGraphicFramePr>
          <p:nvPr/>
        </p:nvGraphicFramePr>
        <p:xfrm>
          <a:off x="2503488" y="3784600"/>
          <a:ext cx="6107112" cy="889000"/>
        </p:xfrm>
        <a:graphic>
          <a:graphicData uri="http://schemas.openxmlformats.org/presentationml/2006/ole">
            <mc:AlternateContent xmlns:mc="http://schemas.openxmlformats.org/markup-compatibility/2006">
              <mc:Choice xmlns:v="urn:schemas-microsoft-com:vml" Requires="v">
                <p:oleObj spid="_x0000_s49193" name="Equation" r:id="rId9" imgW="6108700" imgH="889000" progId="Equation.3">
                  <p:embed/>
                </p:oleObj>
              </mc:Choice>
              <mc:Fallback>
                <p:oleObj name="Equation" r:id="rId9" imgW="6108700" imgH="8890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3488" y="3784600"/>
                        <a:ext cx="6107112"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100" name="Object 12"/>
          <p:cNvGraphicFramePr>
            <a:graphicFrameLocks noChangeAspect="1"/>
          </p:cNvGraphicFramePr>
          <p:nvPr/>
        </p:nvGraphicFramePr>
        <p:xfrm>
          <a:off x="2438400" y="4687888"/>
          <a:ext cx="6234113" cy="838200"/>
        </p:xfrm>
        <a:graphic>
          <a:graphicData uri="http://schemas.openxmlformats.org/presentationml/2006/ole">
            <mc:AlternateContent xmlns:mc="http://schemas.openxmlformats.org/markup-compatibility/2006">
              <mc:Choice xmlns:v="urn:schemas-microsoft-com:vml" Requires="v">
                <p:oleObj spid="_x0000_s49194" name="Equation" r:id="rId11" imgW="6235700" imgH="838200" progId="Equation.3">
                  <p:embed/>
                </p:oleObj>
              </mc:Choice>
              <mc:Fallback>
                <p:oleObj name="Equation" r:id="rId11" imgW="6235700" imgH="8382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38400" y="4687888"/>
                        <a:ext cx="62341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17101" name="Group 13"/>
          <p:cNvGrpSpPr>
            <a:grpSpLocks/>
          </p:cNvGrpSpPr>
          <p:nvPr/>
        </p:nvGrpSpPr>
        <p:grpSpPr bwMode="auto">
          <a:xfrm>
            <a:off x="2209800" y="5449888"/>
            <a:ext cx="7543800" cy="800100"/>
            <a:chOff x="432" y="3264"/>
            <a:chExt cx="4752" cy="504"/>
          </a:xfrm>
        </p:grpSpPr>
        <p:sp>
          <p:nvSpPr>
            <p:cNvPr id="49164" name="Text Box 14"/>
            <p:cNvSpPr txBox="1">
              <a:spLocks noChangeArrowheads="1"/>
            </p:cNvSpPr>
            <p:nvPr/>
          </p:nvSpPr>
          <p:spPr bwMode="auto">
            <a:xfrm>
              <a:off x="432" y="3359"/>
              <a:ext cx="1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宋体" panose="02010600030101010101" pitchFamily="2" charset="-122"/>
                  <a:ea typeface="宋体" panose="02010600030101010101" pitchFamily="2" charset="-122"/>
                </a:rPr>
                <a:t>当</a:t>
              </a:r>
              <a:r>
                <a:rPr lang="en-US" altLang="zh-CN">
                  <a:latin typeface="宋体" panose="02010600030101010101" pitchFamily="2" charset="-122"/>
                  <a:ea typeface="宋体" panose="02010600030101010101" pitchFamily="2" charset="-122"/>
                </a:rPr>
                <a:t>v</a:t>
              </a:r>
              <a:r>
                <a:rPr lang="zh-CN" altLang="en-US">
                  <a:latin typeface="宋体" panose="02010600030101010101" pitchFamily="2" charset="-122"/>
                  <a:ea typeface="宋体" panose="02010600030101010101" pitchFamily="2" charset="-122"/>
                </a:rPr>
                <a:t>接近光速</a:t>
              </a:r>
            </a:p>
          </p:txBody>
        </p:sp>
        <p:graphicFrame>
          <p:nvGraphicFramePr>
            <p:cNvPr id="49165" name="Object 15"/>
            <p:cNvGraphicFramePr>
              <a:graphicFrameLocks noChangeAspect="1"/>
            </p:cNvGraphicFramePr>
            <p:nvPr/>
          </p:nvGraphicFramePr>
          <p:xfrm>
            <a:off x="1544" y="3296"/>
            <a:ext cx="1048" cy="448"/>
          </p:xfrm>
          <a:graphic>
            <a:graphicData uri="http://schemas.openxmlformats.org/presentationml/2006/ole">
              <mc:AlternateContent xmlns:mc="http://schemas.openxmlformats.org/markup-compatibility/2006">
                <mc:Choice xmlns:v="urn:schemas-microsoft-com:vml" Requires="v">
                  <p:oleObj spid="_x0000_s49195" name="Equation" r:id="rId13" imgW="1663700" imgH="711200" progId="Equation.3">
                    <p:embed/>
                  </p:oleObj>
                </mc:Choice>
                <mc:Fallback>
                  <p:oleObj name="Equation" r:id="rId13" imgW="1663700" imgH="71120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4" y="3296"/>
                          <a:ext cx="1048" cy="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66" name="Text Box 16"/>
            <p:cNvSpPr txBox="1">
              <a:spLocks noChangeArrowheads="1"/>
            </p:cNvSpPr>
            <p:nvPr/>
          </p:nvSpPr>
          <p:spPr bwMode="auto">
            <a:xfrm>
              <a:off x="2592" y="3359"/>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不再成立，且</a:t>
              </a:r>
            </a:p>
          </p:txBody>
        </p:sp>
        <p:graphicFrame>
          <p:nvGraphicFramePr>
            <p:cNvPr id="49167" name="Object 17"/>
            <p:cNvGraphicFramePr>
              <a:graphicFrameLocks noChangeAspect="1"/>
            </p:cNvGraphicFramePr>
            <p:nvPr/>
          </p:nvGraphicFramePr>
          <p:xfrm>
            <a:off x="3840" y="3264"/>
            <a:ext cx="720" cy="504"/>
          </p:xfrm>
          <a:graphic>
            <a:graphicData uri="http://schemas.openxmlformats.org/presentationml/2006/ole">
              <mc:AlternateContent xmlns:mc="http://schemas.openxmlformats.org/markup-compatibility/2006">
                <mc:Choice xmlns:v="urn:schemas-microsoft-com:vml" Requires="v">
                  <p:oleObj spid="_x0000_s49196" name="Equation" r:id="rId15" imgW="1143000" imgH="800100" progId="Equation.3">
                    <p:embed/>
                  </p:oleObj>
                </mc:Choice>
                <mc:Fallback>
                  <p:oleObj name="Equation" r:id="rId15" imgW="1143000" imgH="80010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40" y="3264"/>
                          <a:ext cx="720" cy="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68" name="Text Box 18"/>
            <p:cNvSpPr txBox="1">
              <a:spLocks noChangeArrowheads="1"/>
            </p:cNvSpPr>
            <p:nvPr/>
          </p:nvSpPr>
          <p:spPr bwMode="auto">
            <a:xfrm>
              <a:off x="4512" y="3359"/>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宋体" panose="02010600030101010101" pitchFamily="2" charset="-122"/>
                  <a:ea typeface="宋体" panose="02010600030101010101" pitchFamily="2" charset="-122"/>
                </a:rPr>
                <a:t>中的</a:t>
              </a:r>
            </a:p>
          </p:txBody>
        </p:sp>
      </p:grpSp>
      <p:grpSp>
        <p:nvGrpSpPr>
          <p:cNvPr id="217107" name="Group 19"/>
          <p:cNvGrpSpPr>
            <a:grpSpLocks/>
          </p:cNvGrpSpPr>
          <p:nvPr/>
        </p:nvGrpSpPr>
        <p:grpSpPr bwMode="auto">
          <a:xfrm>
            <a:off x="1981200" y="6211888"/>
            <a:ext cx="8081963" cy="457200"/>
            <a:chOff x="528" y="3744"/>
            <a:chExt cx="5091" cy="288"/>
          </a:xfrm>
        </p:grpSpPr>
        <p:graphicFrame>
          <p:nvGraphicFramePr>
            <p:cNvPr id="49162" name="Object 20"/>
            <p:cNvGraphicFramePr>
              <a:graphicFrameLocks noChangeAspect="1"/>
            </p:cNvGraphicFramePr>
            <p:nvPr/>
          </p:nvGraphicFramePr>
          <p:xfrm>
            <a:off x="528" y="3792"/>
            <a:ext cx="240" cy="240"/>
          </p:xfrm>
          <a:graphic>
            <a:graphicData uri="http://schemas.openxmlformats.org/presentationml/2006/ole">
              <mc:AlternateContent xmlns:mc="http://schemas.openxmlformats.org/markup-compatibility/2006">
                <mc:Choice xmlns:v="urn:schemas-microsoft-com:vml" Requires="v">
                  <p:oleObj spid="_x0000_s49197" name="Equation" r:id="rId17" imgW="380835" imgH="380835" progId="Equation.3">
                    <p:embed/>
                  </p:oleObj>
                </mc:Choice>
                <mc:Fallback>
                  <p:oleObj name="Equation" r:id="rId17" imgW="380835" imgH="380835"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8" y="379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63" name="Text Box 21"/>
            <p:cNvSpPr txBox="1">
              <a:spLocks noChangeArrowheads="1"/>
            </p:cNvSpPr>
            <p:nvPr/>
          </p:nvSpPr>
          <p:spPr bwMode="auto">
            <a:xfrm>
              <a:off x="720" y="3744"/>
              <a:ext cx="48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a:latin typeface="楷体_GB2312" pitchFamily="49" charset="-122"/>
                </a:rPr>
                <a:t>应以</a:t>
              </a:r>
              <a:r>
                <a:rPr lang="en-US" altLang="zh-CN">
                  <a:latin typeface="楷体_GB2312" pitchFamily="49" charset="-122"/>
                </a:rPr>
                <a:t>m</a:t>
              </a:r>
              <a:r>
                <a:rPr lang="zh-CN" altLang="en-US">
                  <a:latin typeface="楷体_GB2312" pitchFamily="49" charset="-122"/>
                </a:rPr>
                <a:t>代替，可求得电子的波长与</a:t>
              </a:r>
              <a:r>
                <a:rPr lang="en-US" altLang="zh-CN">
                  <a:latin typeface="楷体_GB2312" pitchFamily="49" charset="-122"/>
                </a:rPr>
                <a:t>X</a:t>
              </a:r>
              <a:r>
                <a:rPr lang="zh-CN" altLang="en-US">
                  <a:latin typeface="楷体_GB2312" pitchFamily="49" charset="-122"/>
                </a:rPr>
                <a:t>射线有相同的数量级。</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7090"/>
                                        </p:tgtEl>
                                        <p:attrNameLst>
                                          <p:attrName>style.visibility</p:attrName>
                                        </p:attrNameLst>
                                      </p:cBhvr>
                                      <p:to>
                                        <p:strVal val="visible"/>
                                      </p:to>
                                    </p:set>
                                    <p:anim calcmode="lin" valueType="num">
                                      <p:cBhvr additive="base">
                                        <p:cTn id="7" dur="500" fill="hold"/>
                                        <p:tgtEl>
                                          <p:spTgt spid="217090"/>
                                        </p:tgtEl>
                                        <p:attrNameLst>
                                          <p:attrName>ppt_x</p:attrName>
                                        </p:attrNameLst>
                                      </p:cBhvr>
                                      <p:tavLst>
                                        <p:tav tm="0">
                                          <p:val>
                                            <p:strVal val="0-#ppt_w/2"/>
                                          </p:val>
                                        </p:tav>
                                        <p:tav tm="100000">
                                          <p:val>
                                            <p:strVal val="#ppt_x"/>
                                          </p:val>
                                        </p:tav>
                                      </p:tavLst>
                                    </p:anim>
                                    <p:anim calcmode="lin" valueType="num">
                                      <p:cBhvr additive="base">
                                        <p:cTn id="8" dur="500" fill="hold"/>
                                        <p:tgtEl>
                                          <p:spTgt spid="2170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17091"/>
                                        </p:tgtEl>
                                        <p:attrNameLst>
                                          <p:attrName>style.visibility</p:attrName>
                                        </p:attrNameLst>
                                      </p:cBhvr>
                                      <p:to>
                                        <p:strVal val="visible"/>
                                      </p:to>
                                    </p:set>
                                    <p:anim calcmode="lin" valueType="num">
                                      <p:cBhvr additive="base">
                                        <p:cTn id="13" dur="500" fill="hold"/>
                                        <p:tgtEl>
                                          <p:spTgt spid="217091"/>
                                        </p:tgtEl>
                                        <p:attrNameLst>
                                          <p:attrName>ppt_x</p:attrName>
                                        </p:attrNameLst>
                                      </p:cBhvr>
                                      <p:tavLst>
                                        <p:tav tm="0">
                                          <p:val>
                                            <p:strVal val="0-#ppt_w/2"/>
                                          </p:val>
                                        </p:tav>
                                        <p:tav tm="100000">
                                          <p:val>
                                            <p:strVal val="#ppt_x"/>
                                          </p:val>
                                        </p:tav>
                                      </p:tavLst>
                                    </p:anim>
                                    <p:anim calcmode="lin" valueType="num">
                                      <p:cBhvr additive="base">
                                        <p:cTn id="14" dur="500" fill="hold"/>
                                        <p:tgtEl>
                                          <p:spTgt spid="21709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7094"/>
                                        </p:tgtEl>
                                        <p:attrNameLst>
                                          <p:attrName>style.visibility</p:attrName>
                                        </p:attrNameLst>
                                      </p:cBhvr>
                                      <p:to>
                                        <p:strVal val="visible"/>
                                      </p:to>
                                    </p:set>
                                    <p:anim calcmode="lin" valueType="num">
                                      <p:cBhvr additive="base">
                                        <p:cTn id="19" dur="500" fill="hold"/>
                                        <p:tgtEl>
                                          <p:spTgt spid="217094"/>
                                        </p:tgtEl>
                                        <p:attrNameLst>
                                          <p:attrName>ppt_x</p:attrName>
                                        </p:attrNameLst>
                                      </p:cBhvr>
                                      <p:tavLst>
                                        <p:tav tm="0">
                                          <p:val>
                                            <p:strVal val="0-#ppt_w/2"/>
                                          </p:val>
                                        </p:tav>
                                        <p:tav tm="100000">
                                          <p:val>
                                            <p:strVal val="#ppt_x"/>
                                          </p:val>
                                        </p:tav>
                                      </p:tavLst>
                                    </p:anim>
                                    <p:anim calcmode="lin" valueType="num">
                                      <p:cBhvr additive="base">
                                        <p:cTn id="20" dur="500" fill="hold"/>
                                        <p:tgtEl>
                                          <p:spTgt spid="21709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17095"/>
                                        </p:tgtEl>
                                        <p:attrNameLst>
                                          <p:attrName>style.visibility</p:attrName>
                                        </p:attrNameLst>
                                      </p:cBhvr>
                                      <p:to>
                                        <p:strVal val="visible"/>
                                      </p:to>
                                    </p:set>
                                    <p:anim calcmode="lin" valueType="num">
                                      <p:cBhvr additive="base">
                                        <p:cTn id="25" dur="500" fill="hold"/>
                                        <p:tgtEl>
                                          <p:spTgt spid="217095"/>
                                        </p:tgtEl>
                                        <p:attrNameLst>
                                          <p:attrName>ppt_x</p:attrName>
                                        </p:attrNameLst>
                                      </p:cBhvr>
                                      <p:tavLst>
                                        <p:tav tm="0">
                                          <p:val>
                                            <p:strVal val="0-#ppt_w/2"/>
                                          </p:val>
                                        </p:tav>
                                        <p:tav tm="100000">
                                          <p:val>
                                            <p:strVal val="#ppt_x"/>
                                          </p:val>
                                        </p:tav>
                                      </p:tavLst>
                                    </p:anim>
                                    <p:anim calcmode="lin" valueType="num">
                                      <p:cBhvr additive="base">
                                        <p:cTn id="26" dur="500" fill="hold"/>
                                        <p:tgtEl>
                                          <p:spTgt spid="21709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17099"/>
                                        </p:tgtEl>
                                        <p:attrNameLst>
                                          <p:attrName>style.visibility</p:attrName>
                                        </p:attrNameLst>
                                      </p:cBhvr>
                                      <p:to>
                                        <p:strVal val="visible"/>
                                      </p:to>
                                    </p:set>
                                    <p:anim calcmode="lin" valueType="num">
                                      <p:cBhvr additive="base">
                                        <p:cTn id="31" dur="500" fill="hold"/>
                                        <p:tgtEl>
                                          <p:spTgt spid="217099"/>
                                        </p:tgtEl>
                                        <p:attrNameLst>
                                          <p:attrName>ppt_x</p:attrName>
                                        </p:attrNameLst>
                                      </p:cBhvr>
                                      <p:tavLst>
                                        <p:tav tm="0">
                                          <p:val>
                                            <p:strVal val="0-#ppt_w/2"/>
                                          </p:val>
                                        </p:tav>
                                        <p:tav tm="100000">
                                          <p:val>
                                            <p:strVal val="#ppt_x"/>
                                          </p:val>
                                        </p:tav>
                                      </p:tavLst>
                                    </p:anim>
                                    <p:anim calcmode="lin" valueType="num">
                                      <p:cBhvr additive="base">
                                        <p:cTn id="32" dur="500" fill="hold"/>
                                        <p:tgtEl>
                                          <p:spTgt spid="21709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17100"/>
                                        </p:tgtEl>
                                        <p:attrNameLst>
                                          <p:attrName>style.visibility</p:attrName>
                                        </p:attrNameLst>
                                      </p:cBhvr>
                                      <p:to>
                                        <p:strVal val="visible"/>
                                      </p:to>
                                    </p:set>
                                    <p:anim calcmode="lin" valueType="num">
                                      <p:cBhvr additive="base">
                                        <p:cTn id="37" dur="500" fill="hold"/>
                                        <p:tgtEl>
                                          <p:spTgt spid="217100"/>
                                        </p:tgtEl>
                                        <p:attrNameLst>
                                          <p:attrName>ppt_x</p:attrName>
                                        </p:attrNameLst>
                                      </p:cBhvr>
                                      <p:tavLst>
                                        <p:tav tm="0">
                                          <p:val>
                                            <p:strVal val="0-#ppt_w/2"/>
                                          </p:val>
                                        </p:tav>
                                        <p:tav tm="100000">
                                          <p:val>
                                            <p:strVal val="#ppt_x"/>
                                          </p:val>
                                        </p:tav>
                                      </p:tavLst>
                                    </p:anim>
                                    <p:anim calcmode="lin" valueType="num">
                                      <p:cBhvr additive="base">
                                        <p:cTn id="38" dur="500" fill="hold"/>
                                        <p:tgtEl>
                                          <p:spTgt spid="21710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217101"/>
                                        </p:tgtEl>
                                        <p:attrNameLst>
                                          <p:attrName>style.visibility</p:attrName>
                                        </p:attrNameLst>
                                      </p:cBhvr>
                                      <p:to>
                                        <p:strVal val="visible"/>
                                      </p:to>
                                    </p:set>
                                    <p:anim calcmode="lin" valueType="num">
                                      <p:cBhvr additive="base">
                                        <p:cTn id="43" dur="500" fill="hold"/>
                                        <p:tgtEl>
                                          <p:spTgt spid="217101"/>
                                        </p:tgtEl>
                                        <p:attrNameLst>
                                          <p:attrName>ppt_x</p:attrName>
                                        </p:attrNameLst>
                                      </p:cBhvr>
                                      <p:tavLst>
                                        <p:tav tm="0">
                                          <p:val>
                                            <p:strVal val="0-#ppt_w/2"/>
                                          </p:val>
                                        </p:tav>
                                        <p:tav tm="100000">
                                          <p:val>
                                            <p:strVal val="#ppt_x"/>
                                          </p:val>
                                        </p:tav>
                                      </p:tavLst>
                                    </p:anim>
                                    <p:anim calcmode="lin" valueType="num">
                                      <p:cBhvr additive="base">
                                        <p:cTn id="44" dur="500" fill="hold"/>
                                        <p:tgtEl>
                                          <p:spTgt spid="217101"/>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217107"/>
                                        </p:tgtEl>
                                        <p:attrNameLst>
                                          <p:attrName>style.visibility</p:attrName>
                                        </p:attrNameLst>
                                      </p:cBhvr>
                                      <p:to>
                                        <p:strVal val="visible"/>
                                      </p:to>
                                    </p:set>
                                    <p:anim calcmode="lin" valueType="num">
                                      <p:cBhvr additive="base">
                                        <p:cTn id="49" dur="500" fill="hold"/>
                                        <p:tgtEl>
                                          <p:spTgt spid="217107"/>
                                        </p:tgtEl>
                                        <p:attrNameLst>
                                          <p:attrName>ppt_x</p:attrName>
                                        </p:attrNameLst>
                                      </p:cBhvr>
                                      <p:tavLst>
                                        <p:tav tm="0">
                                          <p:val>
                                            <p:strVal val="0-#ppt_w/2"/>
                                          </p:val>
                                        </p:tav>
                                        <p:tav tm="100000">
                                          <p:val>
                                            <p:strVal val="#ppt_x"/>
                                          </p:val>
                                        </p:tav>
                                      </p:tavLst>
                                    </p:anim>
                                    <p:anim calcmode="lin" valueType="num">
                                      <p:cBhvr additive="base">
                                        <p:cTn id="50" dur="500" fill="hold"/>
                                        <p:tgtEl>
                                          <p:spTgt spid="2171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0" grpId="0" autoUpdateAnimBg="0"/>
      <p:bldP spid="217094"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119063" y="115888"/>
            <a:ext cx="7273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0000FF"/>
                </a:solidFill>
              </a:rPr>
              <a:t>[</a:t>
            </a:r>
            <a:r>
              <a:rPr lang="zh-CN" altLang="en-US">
                <a:solidFill>
                  <a:srgbClr val="0000FF"/>
                </a:solidFill>
              </a:rPr>
              <a:t>例</a:t>
            </a:r>
            <a:r>
              <a:rPr lang="en-US" altLang="zh-CN">
                <a:solidFill>
                  <a:srgbClr val="0000FF"/>
                </a:solidFill>
              </a:rPr>
              <a:t>2]</a:t>
            </a:r>
            <a:r>
              <a:rPr lang="zh-CN" altLang="en-US"/>
              <a:t>从德布罗意波导出玻尔角动量量子化条件。</a:t>
            </a:r>
          </a:p>
        </p:txBody>
      </p:sp>
      <p:sp>
        <p:nvSpPr>
          <p:cNvPr id="171011" name="Rectangle 3"/>
          <p:cNvSpPr>
            <a:spLocks noChangeArrowheads="1"/>
          </p:cNvSpPr>
          <p:nvPr/>
        </p:nvSpPr>
        <p:spPr bwMode="auto">
          <a:xfrm>
            <a:off x="1992313" y="5697538"/>
            <a:ext cx="830897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a:t> </a:t>
            </a:r>
            <a:r>
              <a:rPr lang="zh-CN" altLang="en-US">
                <a:latin typeface="楷体_GB2312" pitchFamily="49" charset="-122"/>
              </a:rPr>
              <a:t>    </a:t>
            </a:r>
            <a:r>
              <a:rPr lang="zh-CN" altLang="en-US">
                <a:solidFill>
                  <a:srgbClr val="020202"/>
                </a:solidFill>
                <a:latin typeface="楷体_GB2312" pitchFamily="49" charset="-122"/>
              </a:rPr>
              <a:t>电子波动反映到原子中，为驻波。当受到扰动时，波很</a:t>
            </a:r>
          </a:p>
          <a:p>
            <a:r>
              <a:rPr lang="zh-CN" altLang="en-US">
                <a:solidFill>
                  <a:srgbClr val="020202"/>
                </a:solidFill>
                <a:latin typeface="楷体_GB2312" pitchFamily="49" charset="-122"/>
              </a:rPr>
              <a:t>稳定，如金、银等金属化学性质很稳定。</a:t>
            </a:r>
            <a:endParaRPr lang="zh-CN" altLang="en-US">
              <a:latin typeface="楷体_GB2312" pitchFamily="49" charset="-122"/>
            </a:endParaRPr>
          </a:p>
        </p:txBody>
      </p:sp>
      <p:sp>
        <p:nvSpPr>
          <p:cNvPr id="171012" name="Rectangle 4"/>
          <p:cNvSpPr>
            <a:spLocks noChangeArrowheads="1"/>
          </p:cNvSpPr>
          <p:nvPr/>
        </p:nvSpPr>
        <p:spPr bwMode="auto">
          <a:xfrm>
            <a:off x="5232400" y="2246313"/>
            <a:ext cx="331152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20202"/>
                </a:solidFill>
              </a:rPr>
              <a:t>电子轨道周长为波长的整数倍，轨道稳定。</a:t>
            </a:r>
            <a:r>
              <a:rPr lang="zh-CN" altLang="en-US"/>
              <a:t> </a:t>
            </a:r>
          </a:p>
        </p:txBody>
      </p:sp>
      <p:sp>
        <p:nvSpPr>
          <p:cNvPr id="171013" name="Rectangle 5"/>
          <p:cNvSpPr>
            <a:spLocks noChangeArrowheads="1"/>
          </p:cNvSpPr>
          <p:nvPr/>
        </p:nvSpPr>
        <p:spPr bwMode="auto">
          <a:xfrm>
            <a:off x="695325" y="765175"/>
            <a:ext cx="8456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0" lang="zh-CN" altLang="en-US"/>
              <a:t>解：两端固定的弦，若其长度等于波长则可形成稳定的驻波。</a:t>
            </a:r>
          </a:p>
        </p:txBody>
      </p:sp>
      <p:grpSp>
        <p:nvGrpSpPr>
          <p:cNvPr id="171014" name="Group 6"/>
          <p:cNvGrpSpPr>
            <a:grpSpLocks/>
          </p:cNvGrpSpPr>
          <p:nvPr/>
        </p:nvGrpSpPr>
        <p:grpSpPr bwMode="auto">
          <a:xfrm>
            <a:off x="5159375" y="1700213"/>
            <a:ext cx="3602038" cy="457200"/>
            <a:chOff x="2290" y="845"/>
            <a:chExt cx="2269" cy="288"/>
          </a:xfrm>
        </p:grpSpPr>
        <p:sp>
          <p:nvSpPr>
            <p:cNvPr id="50229" name="Rectangle 7"/>
            <p:cNvSpPr>
              <a:spLocks noChangeArrowheads="1"/>
            </p:cNvSpPr>
            <p:nvPr/>
          </p:nvSpPr>
          <p:spPr bwMode="auto">
            <a:xfrm>
              <a:off x="2290" y="845"/>
              <a:ext cx="14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0" lang="zh-CN" altLang="en-US">
                  <a:solidFill>
                    <a:srgbClr val="1C1C1C"/>
                  </a:solidFill>
                </a:rPr>
                <a:t>将弦弯曲成圆时</a:t>
              </a:r>
            </a:p>
          </p:txBody>
        </p:sp>
        <p:graphicFrame>
          <p:nvGraphicFramePr>
            <p:cNvPr id="50230" name="Object 8"/>
            <p:cNvGraphicFramePr>
              <a:graphicFrameLocks noChangeAspect="1"/>
            </p:cNvGraphicFramePr>
            <p:nvPr/>
          </p:nvGraphicFramePr>
          <p:xfrm>
            <a:off x="3742" y="890"/>
            <a:ext cx="817" cy="231"/>
          </p:xfrm>
          <a:graphic>
            <a:graphicData uri="http://schemas.openxmlformats.org/presentationml/2006/ole">
              <mc:AlternateContent xmlns:mc="http://schemas.openxmlformats.org/markup-compatibility/2006">
                <mc:Choice xmlns:v="urn:schemas-microsoft-com:vml" Requires="v">
                  <p:oleObj spid="_x0000_s50243" name="公式" r:id="rId3" imgW="571004" imgH="177646" progId="Equation.3">
                    <p:embed/>
                  </p:oleObj>
                </mc:Choice>
                <mc:Fallback>
                  <p:oleObj name="公式" r:id="rId3" imgW="571004" imgH="177646"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2" y="890"/>
                          <a:ext cx="81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1017" name="Group 9"/>
          <p:cNvGrpSpPr>
            <a:grpSpLocks/>
          </p:cNvGrpSpPr>
          <p:nvPr/>
        </p:nvGrpSpPr>
        <p:grpSpPr bwMode="auto">
          <a:xfrm>
            <a:off x="5087938" y="3140075"/>
            <a:ext cx="3744912" cy="431800"/>
            <a:chOff x="2562" y="1253"/>
            <a:chExt cx="2450" cy="325"/>
          </a:xfrm>
        </p:grpSpPr>
        <p:graphicFrame>
          <p:nvGraphicFramePr>
            <p:cNvPr id="50227" name="Object 10"/>
            <p:cNvGraphicFramePr>
              <a:graphicFrameLocks noChangeAspect="1"/>
            </p:cNvGraphicFramePr>
            <p:nvPr/>
          </p:nvGraphicFramePr>
          <p:xfrm>
            <a:off x="2562" y="1253"/>
            <a:ext cx="1131" cy="315"/>
          </p:xfrm>
          <a:graphic>
            <a:graphicData uri="http://schemas.openxmlformats.org/presentationml/2006/ole">
              <mc:AlternateContent xmlns:mc="http://schemas.openxmlformats.org/markup-compatibility/2006">
                <mc:Choice xmlns:v="urn:schemas-microsoft-com:vml" Requires="v">
                  <p:oleObj spid="_x0000_s50244" name="公式" r:id="rId5" imgW="660113" imgH="177723" progId="Equation.3">
                    <p:embed/>
                  </p:oleObj>
                </mc:Choice>
                <mc:Fallback>
                  <p:oleObj name="公式" r:id="rId5" imgW="660113" imgH="177723"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2" y="1253"/>
                          <a:ext cx="1131"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28" name="Object 11"/>
            <p:cNvGraphicFramePr>
              <a:graphicFrameLocks noChangeAspect="1"/>
            </p:cNvGraphicFramePr>
            <p:nvPr/>
          </p:nvGraphicFramePr>
          <p:xfrm>
            <a:off x="3787" y="1298"/>
            <a:ext cx="1225" cy="280"/>
          </p:xfrm>
          <a:graphic>
            <a:graphicData uri="http://schemas.openxmlformats.org/presentationml/2006/ole">
              <mc:AlternateContent xmlns:mc="http://schemas.openxmlformats.org/markup-compatibility/2006">
                <mc:Choice xmlns:v="urn:schemas-microsoft-com:vml" Requires="v">
                  <p:oleObj spid="_x0000_s50245" name="公式" r:id="rId7" imgW="888614" imgH="203112" progId="Equation.3">
                    <p:embed/>
                  </p:oleObj>
                </mc:Choice>
                <mc:Fallback>
                  <p:oleObj name="公式" r:id="rId7" imgW="888614" imgH="203112"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7" y="1298"/>
                          <a:ext cx="1225"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1020" name="Group 12"/>
          <p:cNvGrpSpPr>
            <a:grpSpLocks/>
          </p:cNvGrpSpPr>
          <p:nvPr/>
        </p:nvGrpSpPr>
        <p:grpSpPr bwMode="auto">
          <a:xfrm>
            <a:off x="1992313" y="3716338"/>
            <a:ext cx="5614987" cy="857250"/>
            <a:chOff x="295" y="2069"/>
            <a:chExt cx="3537" cy="540"/>
          </a:xfrm>
        </p:grpSpPr>
        <p:graphicFrame>
          <p:nvGraphicFramePr>
            <p:cNvPr id="50225" name="Object 13"/>
            <p:cNvGraphicFramePr>
              <a:graphicFrameLocks noChangeAspect="1"/>
            </p:cNvGraphicFramePr>
            <p:nvPr/>
          </p:nvGraphicFramePr>
          <p:xfrm>
            <a:off x="3152" y="2069"/>
            <a:ext cx="680" cy="540"/>
          </p:xfrm>
          <a:graphic>
            <a:graphicData uri="http://schemas.openxmlformats.org/presentationml/2006/ole">
              <mc:AlternateContent xmlns:mc="http://schemas.openxmlformats.org/markup-compatibility/2006">
                <mc:Choice xmlns:v="urn:schemas-microsoft-com:vml" Requires="v">
                  <p:oleObj spid="_x0000_s50246" name="公式" r:id="rId9" imgW="533169" imgH="406224" progId="Equation.3">
                    <p:embed/>
                  </p:oleObj>
                </mc:Choice>
                <mc:Fallback>
                  <p:oleObj name="公式" r:id="rId9" imgW="533169" imgH="406224"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52" y="2069"/>
                          <a:ext cx="680" cy="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26" name="Rectangle 14"/>
            <p:cNvSpPr>
              <a:spLocks noChangeArrowheads="1"/>
            </p:cNvSpPr>
            <p:nvPr/>
          </p:nvSpPr>
          <p:spPr bwMode="auto">
            <a:xfrm>
              <a:off x="295" y="2251"/>
              <a:ext cx="28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kumimoji="0" lang="zh-CN" altLang="en-US"/>
                <a:t>电子绕核运动其德布罗意波长为</a:t>
              </a:r>
            </a:p>
          </p:txBody>
        </p:sp>
      </p:grpSp>
      <p:grpSp>
        <p:nvGrpSpPr>
          <p:cNvPr id="171023" name="Group 15"/>
          <p:cNvGrpSpPr>
            <a:grpSpLocks/>
          </p:cNvGrpSpPr>
          <p:nvPr/>
        </p:nvGrpSpPr>
        <p:grpSpPr bwMode="auto">
          <a:xfrm>
            <a:off x="1919288" y="1773238"/>
            <a:ext cx="2879725" cy="1889125"/>
            <a:chOff x="240" y="1104"/>
            <a:chExt cx="2976" cy="1776"/>
          </a:xfrm>
        </p:grpSpPr>
        <p:sp>
          <p:nvSpPr>
            <p:cNvPr id="50210" name="Rectangle 16"/>
            <p:cNvSpPr>
              <a:spLocks noChangeArrowheads="1"/>
            </p:cNvSpPr>
            <p:nvPr/>
          </p:nvSpPr>
          <p:spPr bwMode="auto">
            <a:xfrm>
              <a:off x="240" y="1104"/>
              <a:ext cx="2976" cy="1776"/>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50211" name="Group 17"/>
            <p:cNvGrpSpPr>
              <a:grpSpLocks/>
            </p:cNvGrpSpPr>
            <p:nvPr/>
          </p:nvGrpSpPr>
          <p:grpSpPr bwMode="auto">
            <a:xfrm>
              <a:off x="672" y="1248"/>
              <a:ext cx="2064" cy="337"/>
              <a:chOff x="864" y="1319"/>
              <a:chExt cx="1536" cy="337"/>
            </a:xfrm>
          </p:grpSpPr>
          <p:sp>
            <p:nvSpPr>
              <p:cNvPr id="50222" name="Line 18"/>
              <p:cNvSpPr>
                <a:spLocks noChangeShapeType="1"/>
              </p:cNvSpPr>
              <p:nvPr/>
            </p:nvSpPr>
            <p:spPr bwMode="auto">
              <a:xfrm>
                <a:off x="864" y="1488"/>
                <a:ext cx="15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23" name="Freeform 19"/>
              <p:cNvSpPr>
                <a:spLocks/>
              </p:cNvSpPr>
              <p:nvPr/>
            </p:nvSpPr>
            <p:spPr bwMode="auto">
              <a:xfrm>
                <a:off x="864" y="1319"/>
                <a:ext cx="1536" cy="337"/>
              </a:xfrm>
              <a:custGeom>
                <a:avLst/>
                <a:gdLst>
                  <a:gd name="T0" fmla="*/ 0 w 1536"/>
                  <a:gd name="T1" fmla="*/ 56 h 582"/>
                  <a:gd name="T2" fmla="*/ 184 w 1536"/>
                  <a:gd name="T3" fmla="*/ 16 h 582"/>
                  <a:gd name="T4" fmla="*/ 384 w 1536"/>
                  <a:gd name="T5" fmla="*/ 1 h 582"/>
                  <a:gd name="T6" fmla="*/ 572 w 1536"/>
                  <a:gd name="T7" fmla="*/ 16 h 582"/>
                  <a:gd name="T8" fmla="*/ 768 w 1536"/>
                  <a:gd name="T9" fmla="*/ 56 h 582"/>
                  <a:gd name="T10" fmla="*/ 932 w 1536"/>
                  <a:gd name="T11" fmla="*/ 91 h 582"/>
                  <a:gd name="T12" fmla="*/ 1152 w 1536"/>
                  <a:gd name="T13" fmla="*/ 112 h 582"/>
                  <a:gd name="T14" fmla="*/ 1348 w 1536"/>
                  <a:gd name="T15" fmla="*/ 97 h 582"/>
                  <a:gd name="T16" fmla="*/ 1536 w 1536"/>
                  <a:gd name="T17" fmla="*/ 56 h 5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6" h="582">
                    <a:moveTo>
                      <a:pt x="0" y="289"/>
                    </a:moveTo>
                    <a:cubicBezTo>
                      <a:pt x="31" y="254"/>
                      <a:pt x="120" y="129"/>
                      <a:pt x="184" y="81"/>
                    </a:cubicBezTo>
                    <a:cubicBezTo>
                      <a:pt x="248" y="33"/>
                      <a:pt x="319" y="0"/>
                      <a:pt x="384" y="1"/>
                    </a:cubicBezTo>
                    <a:cubicBezTo>
                      <a:pt x="449" y="2"/>
                      <a:pt x="508" y="37"/>
                      <a:pt x="572" y="85"/>
                    </a:cubicBezTo>
                    <a:cubicBezTo>
                      <a:pt x="636" y="133"/>
                      <a:pt x="708" y="225"/>
                      <a:pt x="768" y="289"/>
                    </a:cubicBezTo>
                    <a:cubicBezTo>
                      <a:pt x="828" y="353"/>
                      <a:pt x="868" y="421"/>
                      <a:pt x="932" y="469"/>
                    </a:cubicBezTo>
                    <a:cubicBezTo>
                      <a:pt x="996" y="517"/>
                      <a:pt x="1083" y="572"/>
                      <a:pt x="1152" y="577"/>
                    </a:cubicBezTo>
                    <a:cubicBezTo>
                      <a:pt x="1221" y="582"/>
                      <a:pt x="1284" y="545"/>
                      <a:pt x="1348" y="497"/>
                    </a:cubicBezTo>
                    <a:cubicBezTo>
                      <a:pt x="1412" y="449"/>
                      <a:pt x="1497" y="332"/>
                      <a:pt x="1536" y="289"/>
                    </a:cubicBezTo>
                  </a:path>
                </a:pathLst>
              </a:custGeom>
              <a:noFill/>
              <a:ln w="190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24" name="Freeform 20"/>
              <p:cNvSpPr>
                <a:spLocks/>
              </p:cNvSpPr>
              <p:nvPr/>
            </p:nvSpPr>
            <p:spPr bwMode="auto">
              <a:xfrm flipV="1">
                <a:off x="864" y="1320"/>
                <a:ext cx="1536" cy="312"/>
              </a:xfrm>
              <a:custGeom>
                <a:avLst/>
                <a:gdLst>
                  <a:gd name="T0" fmla="*/ 0 w 1536"/>
                  <a:gd name="T1" fmla="*/ 44 h 582"/>
                  <a:gd name="T2" fmla="*/ 184 w 1536"/>
                  <a:gd name="T3" fmla="*/ 12 h 582"/>
                  <a:gd name="T4" fmla="*/ 384 w 1536"/>
                  <a:gd name="T5" fmla="*/ 1 h 582"/>
                  <a:gd name="T6" fmla="*/ 572 w 1536"/>
                  <a:gd name="T7" fmla="*/ 13 h 582"/>
                  <a:gd name="T8" fmla="*/ 768 w 1536"/>
                  <a:gd name="T9" fmla="*/ 44 h 582"/>
                  <a:gd name="T10" fmla="*/ 932 w 1536"/>
                  <a:gd name="T11" fmla="*/ 72 h 582"/>
                  <a:gd name="T12" fmla="*/ 1152 w 1536"/>
                  <a:gd name="T13" fmla="*/ 89 h 582"/>
                  <a:gd name="T14" fmla="*/ 1348 w 1536"/>
                  <a:gd name="T15" fmla="*/ 77 h 582"/>
                  <a:gd name="T16" fmla="*/ 1536 w 1536"/>
                  <a:gd name="T17" fmla="*/ 44 h 5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6" h="582">
                    <a:moveTo>
                      <a:pt x="0" y="289"/>
                    </a:moveTo>
                    <a:cubicBezTo>
                      <a:pt x="31" y="254"/>
                      <a:pt x="120" y="129"/>
                      <a:pt x="184" y="81"/>
                    </a:cubicBezTo>
                    <a:cubicBezTo>
                      <a:pt x="248" y="33"/>
                      <a:pt x="319" y="0"/>
                      <a:pt x="384" y="1"/>
                    </a:cubicBezTo>
                    <a:cubicBezTo>
                      <a:pt x="449" y="2"/>
                      <a:pt x="508" y="37"/>
                      <a:pt x="572" y="85"/>
                    </a:cubicBezTo>
                    <a:cubicBezTo>
                      <a:pt x="636" y="133"/>
                      <a:pt x="708" y="225"/>
                      <a:pt x="768" y="289"/>
                    </a:cubicBezTo>
                    <a:cubicBezTo>
                      <a:pt x="828" y="353"/>
                      <a:pt x="868" y="421"/>
                      <a:pt x="932" y="469"/>
                    </a:cubicBezTo>
                    <a:cubicBezTo>
                      <a:pt x="996" y="517"/>
                      <a:pt x="1083" y="572"/>
                      <a:pt x="1152" y="577"/>
                    </a:cubicBezTo>
                    <a:cubicBezTo>
                      <a:pt x="1221" y="582"/>
                      <a:pt x="1284" y="545"/>
                      <a:pt x="1348" y="497"/>
                    </a:cubicBezTo>
                    <a:cubicBezTo>
                      <a:pt x="1412" y="449"/>
                      <a:pt x="1497" y="332"/>
                      <a:pt x="1536" y="289"/>
                    </a:cubicBezTo>
                  </a:path>
                </a:pathLst>
              </a:custGeom>
              <a:noFill/>
              <a:ln w="19050" cap="flat" cmpd="sng">
                <a:solidFill>
                  <a:srgbClr val="00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0212" name="Group 21"/>
            <p:cNvGrpSpPr>
              <a:grpSpLocks/>
            </p:cNvGrpSpPr>
            <p:nvPr/>
          </p:nvGrpSpPr>
          <p:grpSpPr bwMode="auto">
            <a:xfrm>
              <a:off x="1920" y="1776"/>
              <a:ext cx="1152" cy="960"/>
              <a:chOff x="1392" y="1872"/>
              <a:chExt cx="1152" cy="960"/>
            </a:xfrm>
          </p:grpSpPr>
          <p:sp>
            <p:nvSpPr>
              <p:cNvPr id="50219" name="Oval 22"/>
              <p:cNvSpPr>
                <a:spLocks noChangeArrowheads="1"/>
              </p:cNvSpPr>
              <p:nvPr/>
            </p:nvSpPr>
            <p:spPr bwMode="auto">
              <a:xfrm>
                <a:off x="1488" y="1872"/>
                <a:ext cx="960" cy="96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0220" name="Oval 23"/>
              <p:cNvSpPr>
                <a:spLocks noChangeArrowheads="1"/>
              </p:cNvSpPr>
              <p:nvPr/>
            </p:nvSpPr>
            <p:spPr bwMode="auto">
              <a:xfrm>
                <a:off x="1584" y="1872"/>
                <a:ext cx="960" cy="960"/>
              </a:xfrm>
              <a:prstGeom prst="ellipse">
                <a:avLst/>
              </a:prstGeom>
              <a:noFill/>
              <a:ln w="19050">
                <a:solidFill>
                  <a:srgbClr val="00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0221" name="Oval 24"/>
              <p:cNvSpPr>
                <a:spLocks noChangeArrowheads="1"/>
              </p:cNvSpPr>
              <p:nvPr/>
            </p:nvSpPr>
            <p:spPr bwMode="auto">
              <a:xfrm>
                <a:off x="1392" y="1872"/>
                <a:ext cx="960" cy="960"/>
              </a:xfrm>
              <a:prstGeom prst="ellipse">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50213" name="Group 25"/>
            <p:cNvGrpSpPr>
              <a:grpSpLocks/>
            </p:cNvGrpSpPr>
            <p:nvPr/>
          </p:nvGrpSpPr>
          <p:grpSpPr bwMode="auto">
            <a:xfrm>
              <a:off x="480" y="1824"/>
              <a:ext cx="1152" cy="1056"/>
              <a:chOff x="480" y="1824"/>
              <a:chExt cx="1152" cy="1056"/>
            </a:xfrm>
          </p:grpSpPr>
          <p:sp>
            <p:nvSpPr>
              <p:cNvPr id="50217" name="AutoShape 26"/>
              <p:cNvSpPr>
                <a:spLocks noChangeArrowheads="1"/>
              </p:cNvSpPr>
              <p:nvPr/>
            </p:nvSpPr>
            <p:spPr bwMode="auto">
              <a:xfrm>
                <a:off x="480" y="1824"/>
                <a:ext cx="1152" cy="1056"/>
              </a:xfrm>
              <a:custGeom>
                <a:avLst/>
                <a:gdLst>
                  <a:gd name="T0" fmla="*/ 2 w 21600"/>
                  <a:gd name="T1" fmla="*/ 0 h 21600"/>
                  <a:gd name="T2" fmla="*/ 1 w 21600"/>
                  <a:gd name="T3" fmla="*/ 2 h 21600"/>
                  <a:gd name="T4" fmla="*/ 2 w 21600"/>
                  <a:gd name="T5" fmla="*/ 1 h 21600"/>
                  <a:gd name="T6" fmla="*/ 2 w 21600"/>
                  <a:gd name="T7" fmla="*/ 2 h 21600"/>
                  <a:gd name="T8" fmla="*/ 0 60000 65536"/>
                  <a:gd name="T9" fmla="*/ 0 60000 65536"/>
                  <a:gd name="T10" fmla="*/ 0 60000 65536"/>
                  <a:gd name="T11" fmla="*/ 0 60000 65536"/>
                  <a:gd name="T12" fmla="*/ 0 w 21600"/>
                  <a:gd name="T13" fmla="*/ 0 h 21600"/>
                  <a:gd name="T14" fmla="*/ 21600 w 21600"/>
                  <a:gd name="T15" fmla="*/ 14339 h 21600"/>
                </a:gdLst>
                <a:ahLst/>
                <a:cxnLst>
                  <a:cxn ang="T8">
                    <a:pos x="T0" y="T1"/>
                  </a:cxn>
                  <a:cxn ang="T9">
                    <a:pos x="T2" y="T3"/>
                  </a:cxn>
                  <a:cxn ang="T10">
                    <a:pos x="T4" y="T5"/>
                  </a:cxn>
                  <a:cxn ang="T11">
                    <a:pos x="T6" y="T7"/>
                  </a:cxn>
                </a:cxnLst>
                <a:rect l="T12" t="T13" r="T14" b="T15"/>
                <a:pathLst>
                  <a:path w="21600" h="21600">
                    <a:moveTo>
                      <a:pt x="10163" y="11208"/>
                    </a:moveTo>
                    <a:cubicBezTo>
                      <a:pt x="10084" y="11086"/>
                      <a:pt x="10043" y="10945"/>
                      <a:pt x="10043" y="10800"/>
                    </a:cubicBezTo>
                    <a:cubicBezTo>
                      <a:pt x="10043" y="10381"/>
                      <a:pt x="10381" y="10043"/>
                      <a:pt x="10800" y="10043"/>
                    </a:cubicBezTo>
                    <a:cubicBezTo>
                      <a:pt x="11218" y="10043"/>
                      <a:pt x="11557" y="10381"/>
                      <a:pt x="11557" y="10800"/>
                    </a:cubicBezTo>
                    <a:cubicBezTo>
                      <a:pt x="11557" y="10945"/>
                      <a:pt x="11515" y="11086"/>
                      <a:pt x="11436" y="11208"/>
                    </a:cubicBezTo>
                    <a:lnTo>
                      <a:pt x="19887" y="16635"/>
                    </a:lnTo>
                    <a:cubicBezTo>
                      <a:pt x="21005" y="14894"/>
                      <a:pt x="21600" y="12868"/>
                      <a:pt x="21600" y="10800"/>
                    </a:cubicBezTo>
                    <a:cubicBezTo>
                      <a:pt x="21600" y="4835"/>
                      <a:pt x="16764" y="0"/>
                      <a:pt x="10800" y="0"/>
                    </a:cubicBezTo>
                    <a:cubicBezTo>
                      <a:pt x="4835" y="0"/>
                      <a:pt x="0" y="4835"/>
                      <a:pt x="0" y="10800"/>
                    </a:cubicBezTo>
                    <a:cubicBezTo>
                      <a:pt x="0" y="12868"/>
                      <a:pt x="594" y="14894"/>
                      <a:pt x="1712" y="16635"/>
                    </a:cubicBezTo>
                    <a:lnTo>
                      <a:pt x="10163" y="11208"/>
                    </a:lnTo>
                    <a:close/>
                  </a:path>
                </a:pathLst>
              </a:cu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8" name="Rectangle 27"/>
              <p:cNvSpPr>
                <a:spLocks noChangeArrowheads="1"/>
              </p:cNvSpPr>
              <p:nvPr/>
            </p:nvSpPr>
            <p:spPr bwMode="auto">
              <a:xfrm>
                <a:off x="576" y="2256"/>
                <a:ext cx="960" cy="4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50214" name="Group 28"/>
            <p:cNvGrpSpPr>
              <a:grpSpLocks/>
            </p:cNvGrpSpPr>
            <p:nvPr/>
          </p:nvGrpSpPr>
          <p:grpSpPr bwMode="auto">
            <a:xfrm>
              <a:off x="392" y="1782"/>
              <a:ext cx="1321" cy="862"/>
              <a:chOff x="392" y="1782"/>
              <a:chExt cx="1321" cy="862"/>
            </a:xfrm>
          </p:grpSpPr>
          <p:sp>
            <p:nvSpPr>
              <p:cNvPr id="50215" name="Freeform 29"/>
              <p:cNvSpPr>
                <a:spLocks/>
              </p:cNvSpPr>
              <p:nvPr/>
            </p:nvSpPr>
            <p:spPr bwMode="auto">
              <a:xfrm>
                <a:off x="544" y="1788"/>
                <a:ext cx="1169" cy="852"/>
              </a:xfrm>
              <a:custGeom>
                <a:avLst/>
                <a:gdLst>
                  <a:gd name="T0" fmla="*/ 32 w 1169"/>
                  <a:gd name="T1" fmla="*/ 852 h 852"/>
                  <a:gd name="T2" fmla="*/ 8 w 1169"/>
                  <a:gd name="T3" fmla="*/ 584 h 852"/>
                  <a:gd name="T4" fmla="*/ 80 w 1169"/>
                  <a:gd name="T5" fmla="*/ 340 h 852"/>
                  <a:gd name="T6" fmla="*/ 240 w 1169"/>
                  <a:gd name="T7" fmla="*/ 156 h 852"/>
                  <a:gd name="T8" fmla="*/ 512 w 1169"/>
                  <a:gd name="T9" fmla="*/ 36 h 852"/>
                  <a:gd name="T10" fmla="*/ 768 w 1169"/>
                  <a:gd name="T11" fmla="*/ 8 h 852"/>
                  <a:gd name="T12" fmla="*/ 968 w 1169"/>
                  <a:gd name="T13" fmla="*/ 84 h 852"/>
                  <a:gd name="T14" fmla="*/ 1108 w 1169"/>
                  <a:gd name="T15" fmla="*/ 228 h 852"/>
                  <a:gd name="T16" fmla="*/ 1168 w 1169"/>
                  <a:gd name="T17" fmla="*/ 456 h 852"/>
                  <a:gd name="T18" fmla="*/ 1104 w 1169"/>
                  <a:gd name="T19" fmla="*/ 704 h 852"/>
                  <a:gd name="T20" fmla="*/ 992 w 1169"/>
                  <a:gd name="T21" fmla="*/ 852 h 8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69" h="852">
                    <a:moveTo>
                      <a:pt x="32" y="852"/>
                    </a:moveTo>
                    <a:cubicBezTo>
                      <a:pt x="28" y="807"/>
                      <a:pt x="0" y="669"/>
                      <a:pt x="8" y="584"/>
                    </a:cubicBezTo>
                    <a:cubicBezTo>
                      <a:pt x="16" y="499"/>
                      <a:pt x="41" y="411"/>
                      <a:pt x="80" y="340"/>
                    </a:cubicBezTo>
                    <a:cubicBezTo>
                      <a:pt x="119" y="269"/>
                      <a:pt x="168" y="207"/>
                      <a:pt x="240" y="156"/>
                    </a:cubicBezTo>
                    <a:cubicBezTo>
                      <a:pt x="312" y="105"/>
                      <a:pt x="424" y="61"/>
                      <a:pt x="512" y="36"/>
                    </a:cubicBezTo>
                    <a:cubicBezTo>
                      <a:pt x="600" y="11"/>
                      <a:pt x="692" y="0"/>
                      <a:pt x="768" y="8"/>
                    </a:cubicBezTo>
                    <a:cubicBezTo>
                      <a:pt x="844" y="16"/>
                      <a:pt x="911" y="47"/>
                      <a:pt x="968" y="84"/>
                    </a:cubicBezTo>
                    <a:cubicBezTo>
                      <a:pt x="1025" y="121"/>
                      <a:pt x="1075" y="166"/>
                      <a:pt x="1108" y="228"/>
                    </a:cubicBezTo>
                    <a:cubicBezTo>
                      <a:pt x="1141" y="290"/>
                      <a:pt x="1169" y="377"/>
                      <a:pt x="1168" y="456"/>
                    </a:cubicBezTo>
                    <a:cubicBezTo>
                      <a:pt x="1167" y="535"/>
                      <a:pt x="1133" y="638"/>
                      <a:pt x="1104" y="704"/>
                    </a:cubicBezTo>
                    <a:cubicBezTo>
                      <a:pt x="1075" y="770"/>
                      <a:pt x="1015" y="821"/>
                      <a:pt x="992" y="852"/>
                    </a:cubicBezTo>
                  </a:path>
                </a:pathLst>
              </a:custGeom>
              <a:noFill/>
              <a:ln w="19050" cap="flat" cmpd="sng">
                <a:solidFill>
                  <a:srgbClr val="00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16" name="Freeform 30"/>
              <p:cNvSpPr>
                <a:spLocks/>
              </p:cNvSpPr>
              <p:nvPr/>
            </p:nvSpPr>
            <p:spPr bwMode="auto">
              <a:xfrm>
                <a:off x="392" y="1782"/>
                <a:ext cx="1173" cy="862"/>
              </a:xfrm>
              <a:custGeom>
                <a:avLst/>
                <a:gdLst>
                  <a:gd name="T0" fmla="*/ 180 w 1173"/>
                  <a:gd name="T1" fmla="*/ 862 h 862"/>
                  <a:gd name="T2" fmla="*/ 20 w 1173"/>
                  <a:gd name="T3" fmla="*/ 590 h 862"/>
                  <a:gd name="T4" fmla="*/ 60 w 1173"/>
                  <a:gd name="T5" fmla="*/ 246 h 862"/>
                  <a:gd name="T6" fmla="*/ 344 w 1173"/>
                  <a:gd name="T7" fmla="*/ 34 h 862"/>
                  <a:gd name="T8" fmla="*/ 684 w 1173"/>
                  <a:gd name="T9" fmla="*/ 42 h 862"/>
                  <a:gd name="T10" fmla="*/ 880 w 1173"/>
                  <a:gd name="T11" fmla="*/ 114 h 862"/>
                  <a:gd name="T12" fmla="*/ 1000 w 1173"/>
                  <a:gd name="T13" fmla="*/ 206 h 862"/>
                  <a:gd name="T14" fmla="*/ 1084 w 1173"/>
                  <a:gd name="T15" fmla="*/ 326 h 862"/>
                  <a:gd name="T16" fmla="*/ 1148 w 1173"/>
                  <a:gd name="T17" fmla="*/ 490 h 862"/>
                  <a:gd name="T18" fmla="*/ 1172 w 1173"/>
                  <a:gd name="T19" fmla="*/ 658 h 862"/>
                  <a:gd name="T20" fmla="*/ 1152 w 1173"/>
                  <a:gd name="T21" fmla="*/ 854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73" h="862">
                    <a:moveTo>
                      <a:pt x="180" y="862"/>
                    </a:moveTo>
                    <a:cubicBezTo>
                      <a:pt x="153" y="817"/>
                      <a:pt x="40" y="693"/>
                      <a:pt x="20" y="590"/>
                    </a:cubicBezTo>
                    <a:cubicBezTo>
                      <a:pt x="0" y="487"/>
                      <a:pt x="6" y="339"/>
                      <a:pt x="60" y="246"/>
                    </a:cubicBezTo>
                    <a:cubicBezTo>
                      <a:pt x="114" y="153"/>
                      <a:pt x="240" y="68"/>
                      <a:pt x="344" y="34"/>
                    </a:cubicBezTo>
                    <a:cubicBezTo>
                      <a:pt x="448" y="0"/>
                      <a:pt x="595" y="29"/>
                      <a:pt x="684" y="42"/>
                    </a:cubicBezTo>
                    <a:cubicBezTo>
                      <a:pt x="773" y="55"/>
                      <a:pt x="827" y="87"/>
                      <a:pt x="880" y="114"/>
                    </a:cubicBezTo>
                    <a:cubicBezTo>
                      <a:pt x="933" y="141"/>
                      <a:pt x="966" y="171"/>
                      <a:pt x="1000" y="206"/>
                    </a:cubicBezTo>
                    <a:cubicBezTo>
                      <a:pt x="1034" y="241"/>
                      <a:pt x="1059" y="279"/>
                      <a:pt x="1084" y="326"/>
                    </a:cubicBezTo>
                    <a:cubicBezTo>
                      <a:pt x="1109" y="373"/>
                      <a:pt x="1133" y="435"/>
                      <a:pt x="1148" y="490"/>
                    </a:cubicBezTo>
                    <a:cubicBezTo>
                      <a:pt x="1163" y="545"/>
                      <a:pt x="1171" y="597"/>
                      <a:pt x="1172" y="658"/>
                    </a:cubicBezTo>
                    <a:cubicBezTo>
                      <a:pt x="1173" y="719"/>
                      <a:pt x="1156" y="813"/>
                      <a:pt x="1152" y="854"/>
                    </a:cubicBezTo>
                  </a:path>
                </a:pathLst>
              </a:custGeom>
              <a:noFill/>
              <a:ln w="19050"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aphicFrame>
        <p:nvGraphicFramePr>
          <p:cNvPr id="171039" name="Object 31"/>
          <p:cNvGraphicFramePr>
            <a:graphicFrameLocks noChangeAspect="1"/>
          </p:cNvGraphicFramePr>
          <p:nvPr/>
        </p:nvGraphicFramePr>
        <p:xfrm>
          <a:off x="4367213" y="4508500"/>
          <a:ext cx="2663825" cy="412750"/>
        </p:xfrm>
        <a:graphic>
          <a:graphicData uri="http://schemas.openxmlformats.org/presentationml/2006/ole">
            <mc:AlternateContent xmlns:mc="http://schemas.openxmlformats.org/markup-compatibility/2006">
              <mc:Choice xmlns:v="urn:schemas-microsoft-com:vml" Requires="v">
                <p:oleObj spid="_x0000_s50247" name="公式" r:id="rId11" imgW="837836" imgH="177723" progId="Equation.3">
                  <p:embed/>
                </p:oleObj>
              </mc:Choice>
              <mc:Fallback>
                <p:oleObj name="公式" r:id="rId11" imgW="837836" imgH="177723" progId="Equation.3">
                  <p:embed/>
                  <p:pic>
                    <p:nvPicPr>
                      <p:cNvPr id="0"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67213" y="4508500"/>
                        <a:ext cx="2663825"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1040" name="Group 32"/>
          <p:cNvGrpSpPr>
            <a:grpSpLocks/>
          </p:cNvGrpSpPr>
          <p:nvPr/>
        </p:nvGrpSpPr>
        <p:grpSpPr bwMode="auto">
          <a:xfrm>
            <a:off x="3609975" y="4895850"/>
            <a:ext cx="4968875" cy="868363"/>
            <a:chOff x="521" y="2886"/>
            <a:chExt cx="3130" cy="547"/>
          </a:xfrm>
        </p:grpSpPr>
        <p:graphicFrame>
          <p:nvGraphicFramePr>
            <p:cNvPr id="50208" name="Object 33"/>
            <p:cNvGraphicFramePr>
              <a:graphicFrameLocks noChangeAspect="1"/>
            </p:cNvGraphicFramePr>
            <p:nvPr/>
          </p:nvGraphicFramePr>
          <p:xfrm>
            <a:off x="2200" y="2886"/>
            <a:ext cx="1451" cy="547"/>
          </p:xfrm>
          <a:graphic>
            <a:graphicData uri="http://schemas.openxmlformats.org/presentationml/2006/ole">
              <mc:AlternateContent xmlns:mc="http://schemas.openxmlformats.org/markup-compatibility/2006">
                <mc:Choice xmlns:v="urn:schemas-microsoft-com:vml" Requires="v">
                  <p:oleObj spid="_x0000_s50248" name="公式" r:id="rId13" imgW="1015559" imgH="406224" progId="Equation.3">
                    <p:embed/>
                  </p:oleObj>
                </mc:Choice>
                <mc:Fallback>
                  <p:oleObj name="公式" r:id="rId13" imgW="1015559" imgH="406224" progId="Equation.3">
                    <p:embed/>
                    <p:pic>
                      <p:nvPicPr>
                        <p:cNvPr id="0"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0" y="2886"/>
                          <a:ext cx="1451" cy="5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09" name="Rectangle 34"/>
            <p:cNvSpPr>
              <a:spLocks noChangeArrowheads="1"/>
            </p:cNvSpPr>
            <p:nvPr/>
          </p:nvSpPr>
          <p:spPr bwMode="auto">
            <a:xfrm>
              <a:off x="521" y="3022"/>
              <a:ext cx="19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0" lang="zh-CN" altLang="en-US"/>
                <a:t>角动量量子化条件</a:t>
              </a:r>
            </a:p>
          </p:txBody>
        </p:sp>
      </p:grpSp>
      <p:grpSp>
        <p:nvGrpSpPr>
          <p:cNvPr id="171043" name="Group 35"/>
          <p:cNvGrpSpPr>
            <a:grpSpLocks/>
          </p:cNvGrpSpPr>
          <p:nvPr/>
        </p:nvGrpSpPr>
        <p:grpSpPr bwMode="auto">
          <a:xfrm>
            <a:off x="8401050" y="3284538"/>
            <a:ext cx="1944688" cy="1944687"/>
            <a:chOff x="6140" y="4190"/>
            <a:chExt cx="5530" cy="5358"/>
          </a:xfrm>
        </p:grpSpPr>
        <p:grpSp>
          <p:nvGrpSpPr>
            <p:cNvPr id="50189" name="Group 36"/>
            <p:cNvGrpSpPr>
              <a:grpSpLocks/>
            </p:cNvGrpSpPr>
            <p:nvPr/>
          </p:nvGrpSpPr>
          <p:grpSpPr bwMode="auto">
            <a:xfrm>
              <a:off x="6140" y="4190"/>
              <a:ext cx="5530" cy="5358"/>
              <a:chOff x="3285" y="1346"/>
              <a:chExt cx="2212" cy="2143"/>
            </a:xfrm>
          </p:grpSpPr>
          <p:sp>
            <p:nvSpPr>
              <p:cNvPr id="50200" name="Arc 37"/>
              <p:cNvSpPr>
                <a:spLocks/>
              </p:cNvSpPr>
              <p:nvPr/>
            </p:nvSpPr>
            <p:spPr bwMode="auto">
              <a:xfrm>
                <a:off x="4078" y="1346"/>
                <a:ext cx="637" cy="321"/>
              </a:xfrm>
              <a:custGeom>
                <a:avLst/>
                <a:gdLst>
                  <a:gd name="T0" fmla="*/ 0 w 43199"/>
                  <a:gd name="T1" fmla="*/ 0 h 22085"/>
                  <a:gd name="T2" fmla="*/ 0 w 43199"/>
                  <a:gd name="T3" fmla="*/ 0 h 22085"/>
                  <a:gd name="T4" fmla="*/ 0 w 43199"/>
                  <a:gd name="T5" fmla="*/ 0 h 22085"/>
                  <a:gd name="T6" fmla="*/ 0 60000 65536"/>
                  <a:gd name="T7" fmla="*/ 0 60000 65536"/>
                  <a:gd name="T8" fmla="*/ 0 60000 65536"/>
                </a:gdLst>
                <a:ahLst/>
                <a:cxnLst>
                  <a:cxn ang="T6">
                    <a:pos x="T0" y="T1"/>
                  </a:cxn>
                  <a:cxn ang="T7">
                    <a:pos x="T2" y="T3"/>
                  </a:cxn>
                  <a:cxn ang="T8">
                    <a:pos x="T4" y="T5"/>
                  </a:cxn>
                </a:cxnLst>
                <a:rect l="0" t="0" r="r" b="b"/>
                <a:pathLst>
                  <a:path w="43199" h="22085" fill="none" extrusionOk="0">
                    <a:moveTo>
                      <a:pt x="5" y="22084"/>
                    </a:moveTo>
                    <a:cubicBezTo>
                      <a:pt x="1" y="21923"/>
                      <a:pt x="0" y="21761"/>
                      <a:pt x="0" y="21600"/>
                    </a:cubicBezTo>
                    <a:cubicBezTo>
                      <a:pt x="0" y="9670"/>
                      <a:pt x="9670" y="0"/>
                      <a:pt x="21600" y="0"/>
                    </a:cubicBezTo>
                    <a:cubicBezTo>
                      <a:pt x="33449" y="0"/>
                      <a:pt x="43087" y="9546"/>
                      <a:pt x="43199" y="21395"/>
                    </a:cubicBezTo>
                  </a:path>
                  <a:path w="43199" h="22085" stroke="0" extrusionOk="0">
                    <a:moveTo>
                      <a:pt x="5" y="22084"/>
                    </a:moveTo>
                    <a:cubicBezTo>
                      <a:pt x="1" y="21923"/>
                      <a:pt x="0" y="21761"/>
                      <a:pt x="0" y="21600"/>
                    </a:cubicBezTo>
                    <a:cubicBezTo>
                      <a:pt x="0" y="9670"/>
                      <a:pt x="9670" y="0"/>
                      <a:pt x="21600" y="0"/>
                    </a:cubicBezTo>
                    <a:cubicBezTo>
                      <a:pt x="33449" y="0"/>
                      <a:pt x="43087" y="9546"/>
                      <a:pt x="43199" y="21395"/>
                    </a:cubicBezTo>
                    <a:lnTo>
                      <a:pt x="21600" y="21600"/>
                    </a:lnTo>
                    <a:lnTo>
                      <a:pt x="5" y="22084"/>
                    </a:lnTo>
                    <a:close/>
                  </a:path>
                </a:pathLst>
              </a:custGeom>
              <a:noFill/>
              <a:ln w="28575">
                <a:solidFill>
                  <a:srgbClr val="FF3300"/>
                </a:solidFill>
                <a:round/>
                <a:headEnd type="none" w="med" len="lg"/>
                <a:tailEnd type="none" w="med" len="lg"/>
              </a:ln>
              <a:effectLst/>
              <a:extLst>
                <a:ext uri="{909E8E84-426E-40DD-AFC4-6F175D3DCCD1}">
                  <a14:hiddenFill xmlns:a14="http://schemas.microsoft.com/office/drawing/2010/main">
                    <a:solidFill>
                      <a:srgbClr val="A7CCD9"/>
                    </a:solid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p>
            </p:txBody>
          </p:sp>
          <p:sp>
            <p:nvSpPr>
              <p:cNvPr id="50201" name="Arc 38"/>
              <p:cNvSpPr>
                <a:spLocks/>
              </p:cNvSpPr>
              <p:nvPr/>
            </p:nvSpPr>
            <p:spPr bwMode="auto">
              <a:xfrm rot="-5400000">
                <a:off x="3149" y="2241"/>
                <a:ext cx="633" cy="361"/>
              </a:xfrm>
              <a:custGeom>
                <a:avLst/>
                <a:gdLst>
                  <a:gd name="T0" fmla="*/ 0 w 42921"/>
                  <a:gd name="T1" fmla="*/ 0 h 21600"/>
                  <a:gd name="T2" fmla="*/ 0 w 42921"/>
                  <a:gd name="T3" fmla="*/ 0 h 21600"/>
                  <a:gd name="T4" fmla="*/ 0 w 42921"/>
                  <a:gd name="T5" fmla="*/ 0 h 21600"/>
                  <a:gd name="T6" fmla="*/ 0 60000 65536"/>
                  <a:gd name="T7" fmla="*/ 0 60000 65536"/>
                  <a:gd name="T8" fmla="*/ 0 60000 65536"/>
                </a:gdLst>
                <a:ahLst/>
                <a:cxnLst>
                  <a:cxn ang="T6">
                    <a:pos x="T0" y="T1"/>
                  </a:cxn>
                  <a:cxn ang="T7">
                    <a:pos x="T2" y="T3"/>
                  </a:cxn>
                  <a:cxn ang="T8">
                    <a:pos x="T4" y="T5"/>
                  </a:cxn>
                </a:cxnLst>
                <a:rect l="0" t="0" r="r" b="b"/>
                <a:pathLst>
                  <a:path w="42921" h="21600" fill="none" extrusionOk="0">
                    <a:moveTo>
                      <a:pt x="-1" y="18968"/>
                    </a:moveTo>
                    <a:cubicBezTo>
                      <a:pt x="1328" y="8138"/>
                      <a:pt x="10527" y="0"/>
                      <a:pt x="21439" y="0"/>
                    </a:cubicBezTo>
                    <a:cubicBezTo>
                      <a:pt x="32496" y="0"/>
                      <a:pt x="41768" y="8350"/>
                      <a:pt x="42921" y="19347"/>
                    </a:cubicBezTo>
                  </a:path>
                  <a:path w="42921" h="21600" stroke="0" extrusionOk="0">
                    <a:moveTo>
                      <a:pt x="-1" y="18968"/>
                    </a:moveTo>
                    <a:cubicBezTo>
                      <a:pt x="1328" y="8138"/>
                      <a:pt x="10527" y="0"/>
                      <a:pt x="21439" y="0"/>
                    </a:cubicBezTo>
                    <a:cubicBezTo>
                      <a:pt x="32496" y="0"/>
                      <a:pt x="41768" y="8350"/>
                      <a:pt x="42921" y="19347"/>
                    </a:cubicBezTo>
                    <a:lnTo>
                      <a:pt x="21439" y="21600"/>
                    </a:lnTo>
                    <a:lnTo>
                      <a:pt x="-1" y="18968"/>
                    </a:lnTo>
                    <a:close/>
                  </a:path>
                </a:pathLst>
              </a:custGeom>
              <a:noFill/>
              <a:ln w="28575">
                <a:solidFill>
                  <a:srgbClr val="FF3300"/>
                </a:solidFill>
                <a:round/>
                <a:headEnd type="none" w="med" len="lg"/>
                <a:tailEnd type="none" w="med" len="lg"/>
              </a:ln>
              <a:effectLst/>
              <a:extLst>
                <a:ext uri="{909E8E84-426E-40DD-AFC4-6F175D3DCCD1}">
                  <a14:hiddenFill xmlns:a14="http://schemas.microsoft.com/office/drawing/2010/main">
                    <a:solidFill>
                      <a:srgbClr val="A7CCD9"/>
                    </a:solid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p>
            </p:txBody>
          </p:sp>
          <p:sp>
            <p:nvSpPr>
              <p:cNvPr id="50202" name="Arc 39"/>
              <p:cNvSpPr>
                <a:spLocks/>
              </p:cNvSpPr>
              <p:nvPr/>
            </p:nvSpPr>
            <p:spPr bwMode="auto">
              <a:xfrm rot="18974131" flipV="1">
                <a:off x="3552" y="1776"/>
                <a:ext cx="636" cy="240"/>
              </a:xfrm>
              <a:custGeom>
                <a:avLst/>
                <a:gdLst>
                  <a:gd name="T0" fmla="*/ 0 w 40121"/>
                  <a:gd name="T1" fmla="*/ 0 h 21600"/>
                  <a:gd name="T2" fmla="*/ 0 w 40121"/>
                  <a:gd name="T3" fmla="*/ 0 h 21600"/>
                  <a:gd name="T4" fmla="*/ 0 w 40121"/>
                  <a:gd name="T5" fmla="*/ 0 h 21600"/>
                  <a:gd name="T6" fmla="*/ 0 60000 65536"/>
                  <a:gd name="T7" fmla="*/ 0 60000 65536"/>
                  <a:gd name="T8" fmla="*/ 0 60000 65536"/>
                </a:gdLst>
                <a:ahLst/>
                <a:cxnLst>
                  <a:cxn ang="T6">
                    <a:pos x="T0" y="T1"/>
                  </a:cxn>
                  <a:cxn ang="T7">
                    <a:pos x="T2" y="T3"/>
                  </a:cxn>
                  <a:cxn ang="T8">
                    <a:pos x="T4" y="T5"/>
                  </a:cxn>
                </a:cxnLst>
                <a:rect l="0" t="0" r="r" b="b"/>
                <a:pathLst>
                  <a:path w="40121" h="21600" fill="none" extrusionOk="0">
                    <a:moveTo>
                      <a:pt x="-1" y="12890"/>
                    </a:moveTo>
                    <a:cubicBezTo>
                      <a:pt x="3451" y="5056"/>
                      <a:pt x="11204" y="0"/>
                      <a:pt x="19766" y="0"/>
                    </a:cubicBezTo>
                    <a:cubicBezTo>
                      <a:pt x="28908" y="0"/>
                      <a:pt x="37061" y="5756"/>
                      <a:pt x="40120" y="14372"/>
                    </a:cubicBezTo>
                  </a:path>
                  <a:path w="40121" h="21600" stroke="0" extrusionOk="0">
                    <a:moveTo>
                      <a:pt x="-1" y="12890"/>
                    </a:moveTo>
                    <a:cubicBezTo>
                      <a:pt x="3451" y="5056"/>
                      <a:pt x="11204" y="0"/>
                      <a:pt x="19766" y="0"/>
                    </a:cubicBezTo>
                    <a:cubicBezTo>
                      <a:pt x="28908" y="0"/>
                      <a:pt x="37061" y="5756"/>
                      <a:pt x="40120" y="14372"/>
                    </a:cubicBezTo>
                    <a:lnTo>
                      <a:pt x="19766" y="21600"/>
                    </a:lnTo>
                    <a:lnTo>
                      <a:pt x="-1" y="12890"/>
                    </a:lnTo>
                    <a:close/>
                  </a:path>
                </a:pathLst>
              </a:custGeom>
              <a:noFill/>
              <a:ln w="28575">
                <a:solidFill>
                  <a:srgbClr val="FF3300"/>
                </a:solidFill>
                <a:round/>
                <a:headEnd type="none" w="med" len="lg"/>
                <a:tailEnd type="none" w="med" len="lg"/>
              </a:ln>
              <a:effectLst/>
              <a:extLst>
                <a:ext uri="{909E8E84-426E-40DD-AFC4-6F175D3DCCD1}">
                  <a14:hiddenFill xmlns:a14="http://schemas.microsoft.com/office/drawing/2010/main">
                    <a:solidFill>
                      <a:srgbClr val="A7CCD9"/>
                    </a:solid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p>
            </p:txBody>
          </p:sp>
          <p:sp>
            <p:nvSpPr>
              <p:cNvPr id="50203" name="Arc 40"/>
              <p:cNvSpPr>
                <a:spLocks/>
              </p:cNvSpPr>
              <p:nvPr/>
            </p:nvSpPr>
            <p:spPr bwMode="auto">
              <a:xfrm rot="2625869">
                <a:off x="3552" y="2832"/>
                <a:ext cx="636" cy="240"/>
              </a:xfrm>
              <a:custGeom>
                <a:avLst/>
                <a:gdLst>
                  <a:gd name="T0" fmla="*/ 0 w 40121"/>
                  <a:gd name="T1" fmla="*/ 0 h 21600"/>
                  <a:gd name="T2" fmla="*/ 0 w 40121"/>
                  <a:gd name="T3" fmla="*/ 0 h 21600"/>
                  <a:gd name="T4" fmla="*/ 0 w 40121"/>
                  <a:gd name="T5" fmla="*/ 0 h 21600"/>
                  <a:gd name="T6" fmla="*/ 0 60000 65536"/>
                  <a:gd name="T7" fmla="*/ 0 60000 65536"/>
                  <a:gd name="T8" fmla="*/ 0 60000 65536"/>
                </a:gdLst>
                <a:ahLst/>
                <a:cxnLst>
                  <a:cxn ang="T6">
                    <a:pos x="T0" y="T1"/>
                  </a:cxn>
                  <a:cxn ang="T7">
                    <a:pos x="T2" y="T3"/>
                  </a:cxn>
                  <a:cxn ang="T8">
                    <a:pos x="T4" y="T5"/>
                  </a:cxn>
                </a:cxnLst>
                <a:rect l="0" t="0" r="r" b="b"/>
                <a:pathLst>
                  <a:path w="40121" h="21600" fill="none" extrusionOk="0">
                    <a:moveTo>
                      <a:pt x="-1" y="12890"/>
                    </a:moveTo>
                    <a:cubicBezTo>
                      <a:pt x="3451" y="5056"/>
                      <a:pt x="11204" y="0"/>
                      <a:pt x="19766" y="0"/>
                    </a:cubicBezTo>
                    <a:cubicBezTo>
                      <a:pt x="28908" y="0"/>
                      <a:pt x="37061" y="5756"/>
                      <a:pt x="40120" y="14372"/>
                    </a:cubicBezTo>
                  </a:path>
                  <a:path w="40121" h="21600" stroke="0" extrusionOk="0">
                    <a:moveTo>
                      <a:pt x="-1" y="12890"/>
                    </a:moveTo>
                    <a:cubicBezTo>
                      <a:pt x="3451" y="5056"/>
                      <a:pt x="11204" y="0"/>
                      <a:pt x="19766" y="0"/>
                    </a:cubicBezTo>
                    <a:cubicBezTo>
                      <a:pt x="28908" y="0"/>
                      <a:pt x="37061" y="5756"/>
                      <a:pt x="40120" y="14372"/>
                    </a:cubicBezTo>
                    <a:lnTo>
                      <a:pt x="19766" y="21600"/>
                    </a:lnTo>
                    <a:lnTo>
                      <a:pt x="-1" y="12890"/>
                    </a:lnTo>
                    <a:close/>
                  </a:path>
                </a:pathLst>
              </a:custGeom>
              <a:noFill/>
              <a:ln w="28575">
                <a:solidFill>
                  <a:srgbClr val="FF3300"/>
                </a:solidFill>
                <a:round/>
                <a:headEnd type="none" w="med" len="lg"/>
                <a:tailEnd type="none" w="med" len="lg"/>
              </a:ln>
              <a:effectLst/>
              <a:extLst>
                <a:ext uri="{909E8E84-426E-40DD-AFC4-6F175D3DCCD1}">
                  <a14:hiddenFill xmlns:a14="http://schemas.microsoft.com/office/drawing/2010/main">
                    <a:solidFill>
                      <a:srgbClr val="A7CCD9"/>
                    </a:solid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p>
            </p:txBody>
          </p:sp>
          <p:sp>
            <p:nvSpPr>
              <p:cNvPr id="50204" name="Arc 41"/>
              <p:cNvSpPr>
                <a:spLocks/>
              </p:cNvSpPr>
              <p:nvPr/>
            </p:nvSpPr>
            <p:spPr bwMode="auto">
              <a:xfrm flipV="1">
                <a:off x="4080" y="3168"/>
                <a:ext cx="637" cy="321"/>
              </a:xfrm>
              <a:custGeom>
                <a:avLst/>
                <a:gdLst>
                  <a:gd name="T0" fmla="*/ 0 w 43199"/>
                  <a:gd name="T1" fmla="*/ 0 h 22085"/>
                  <a:gd name="T2" fmla="*/ 0 w 43199"/>
                  <a:gd name="T3" fmla="*/ 0 h 22085"/>
                  <a:gd name="T4" fmla="*/ 0 w 43199"/>
                  <a:gd name="T5" fmla="*/ 0 h 22085"/>
                  <a:gd name="T6" fmla="*/ 0 60000 65536"/>
                  <a:gd name="T7" fmla="*/ 0 60000 65536"/>
                  <a:gd name="T8" fmla="*/ 0 60000 65536"/>
                </a:gdLst>
                <a:ahLst/>
                <a:cxnLst>
                  <a:cxn ang="T6">
                    <a:pos x="T0" y="T1"/>
                  </a:cxn>
                  <a:cxn ang="T7">
                    <a:pos x="T2" y="T3"/>
                  </a:cxn>
                  <a:cxn ang="T8">
                    <a:pos x="T4" y="T5"/>
                  </a:cxn>
                </a:cxnLst>
                <a:rect l="0" t="0" r="r" b="b"/>
                <a:pathLst>
                  <a:path w="43199" h="22085" fill="none" extrusionOk="0">
                    <a:moveTo>
                      <a:pt x="5" y="22084"/>
                    </a:moveTo>
                    <a:cubicBezTo>
                      <a:pt x="1" y="21923"/>
                      <a:pt x="0" y="21761"/>
                      <a:pt x="0" y="21600"/>
                    </a:cubicBezTo>
                    <a:cubicBezTo>
                      <a:pt x="0" y="9670"/>
                      <a:pt x="9670" y="0"/>
                      <a:pt x="21600" y="0"/>
                    </a:cubicBezTo>
                    <a:cubicBezTo>
                      <a:pt x="33449" y="0"/>
                      <a:pt x="43087" y="9546"/>
                      <a:pt x="43199" y="21395"/>
                    </a:cubicBezTo>
                  </a:path>
                  <a:path w="43199" h="22085" stroke="0" extrusionOk="0">
                    <a:moveTo>
                      <a:pt x="5" y="22084"/>
                    </a:moveTo>
                    <a:cubicBezTo>
                      <a:pt x="1" y="21923"/>
                      <a:pt x="0" y="21761"/>
                      <a:pt x="0" y="21600"/>
                    </a:cubicBezTo>
                    <a:cubicBezTo>
                      <a:pt x="0" y="9670"/>
                      <a:pt x="9670" y="0"/>
                      <a:pt x="21600" y="0"/>
                    </a:cubicBezTo>
                    <a:cubicBezTo>
                      <a:pt x="33449" y="0"/>
                      <a:pt x="43087" y="9546"/>
                      <a:pt x="43199" y="21395"/>
                    </a:cubicBezTo>
                    <a:lnTo>
                      <a:pt x="21600" y="21600"/>
                    </a:lnTo>
                    <a:lnTo>
                      <a:pt x="5" y="22084"/>
                    </a:lnTo>
                    <a:close/>
                  </a:path>
                </a:pathLst>
              </a:custGeom>
              <a:noFill/>
              <a:ln w="28575">
                <a:solidFill>
                  <a:srgbClr val="FF3300"/>
                </a:solidFill>
                <a:round/>
                <a:headEnd type="none" w="med" len="lg"/>
                <a:tailEnd type="none" w="med" len="lg"/>
              </a:ln>
              <a:effectLst/>
              <a:extLst>
                <a:ext uri="{909E8E84-426E-40DD-AFC4-6F175D3DCCD1}">
                  <a14:hiddenFill xmlns:a14="http://schemas.microsoft.com/office/drawing/2010/main">
                    <a:solidFill>
                      <a:srgbClr val="A7CCD9"/>
                    </a:solid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p>
            </p:txBody>
          </p:sp>
          <p:sp>
            <p:nvSpPr>
              <p:cNvPr id="50205" name="Arc 42"/>
              <p:cNvSpPr>
                <a:spLocks/>
              </p:cNvSpPr>
              <p:nvPr/>
            </p:nvSpPr>
            <p:spPr bwMode="auto">
              <a:xfrm rot="18974131" flipH="1">
                <a:off x="4608" y="2832"/>
                <a:ext cx="636" cy="240"/>
              </a:xfrm>
              <a:custGeom>
                <a:avLst/>
                <a:gdLst>
                  <a:gd name="T0" fmla="*/ 0 w 40121"/>
                  <a:gd name="T1" fmla="*/ 0 h 21600"/>
                  <a:gd name="T2" fmla="*/ 0 w 40121"/>
                  <a:gd name="T3" fmla="*/ 0 h 21600"/>
                  <a:gd name="T4" fmla="*/ 0 w 40121"/>
                  <a:gd name="T5" fmla="*/ 0 h 21600"/>
                  <a:gd name="T6" fmla="*/ 0 60000 65536"/>
                  <a:gd name="T7" fmla="*/ 0 60000 65536"/>
                  <a:gd name="T8" fmla="*/ 0 60000 65536"/>
                </a:gdLst>
                <a:ahLst/>
                <a:cxnLst>
                  <a:cxn ang="T6">
                    <a:pos x="T0" y="T1"/>
                  </a:cxn>
                  <a:cxn ang="T7">
                    <a:pos x="T2" y="T3"/>
                  </a:cxn>
                  <a:cxn ang="T8">
                    <a:pos x="T4" y="T5"/>
                  </a:cxn>
                </a:cxnLst>
                <a:rect l="0" t="0" r="r" b="b"/>
                <a:pathLst>
                  <a:path w="40121" h="21600" fill="none" extrusionOk="0">
                    <a:moveTo>
                      <a:pt x="-1" y="12890"/>
                    </a:moveTo>
                    <a:cubicBezTo>
                      <a:pt x="3451" y="5056"/>
                      <a:pt x="11204" y="0"/>
                      <a:pt x="19766" y="0"/>
                    </a:cubicBezTo>
                    <a:cubicBezTo>
                      <a:pt x="28908" y="0"/>
                      <a:pt x="37061" y="5756"/>
                      <a:pt x="40120" y="14372"/>
                    </a:cubicBezTo>
                  </a:path>
                  <a:path w="40121" h="21600" stroke="0" extrusionOk="0">
                    <a:moveTo>
                      <a:pt x="-1" y="12890"/>
                    </a:moveTo>
                    <a:cubicBezTo>
                      <a:pt x="3451" y="5056"/>
                      <a:pt x="11204" y="0"/>
                      <a:pt x="19766" y="0"/>
                    </a:cubicBezTo>
                    <a:cubicBezTo>
                      <a:pt x="28908" y="0"/>
                      <a:pt x="37061" y="5756"/>
                      <a:pt x="40120" y="14372"/>
                    </a:cubicBezTo>
                    <a:lnTo>
                      <a:pt x="19766" y="21600"/>
                    </a:lnTo>
                    <a:lnTo>
                      <a:pt x="-1" y="12890"/>
                    </a:lnTo>
                    <a:close/>
                  </a:path>
                </a:pathLst>
              </a:custGeom>
              <a:noFill/>
              <a:ln w="28575">
                <a:solidFill>
                  <a:srgbClr val="FF3300"/>
                </a:solidFill>
                <a:round/>
                <a:headEnd type="none" w="med" len="lg"/>
                <a:tailEnd type="none" w="med" len="lg"/>
              </a:ln>
              <a:effectLst/>
              <a:extLst>
                <a:ext uri="{909E8E84-426E-40DD-AFC4-6F175D3DCCD1}">
                  <a14:hiddenFill xmlns:a14="http://schemas.microsoft.com/office/drawing/2010/main">
                    <a:solidFill>
                      <a:srgbClr val="A7CCD9"/>
                    </a:solid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p>
            </p:txBody>
          </p:sp>
          <p:sp>
            <p:nvSpPr>
              <p:cNvPr id="50206" name="Arc 43"/>
              <p:cNvSpPr>
                <a:spLocks/>
              </p:cNvSpPr>
              <p:nvPr/>
            </p:nvSpPr>
            <p:spPr bwMode="auto">
              <a:xfrm rot="5400000" flipH="1">
                <a:off x="5000" y="2248"/>
                <a:ext cx="633" cy="361"/>
              </a:xfrm>
              <a:custGeom>
                <a:avLst/>
                <a:gdLst>
                  <a:gd name="T0" fmla="*/ 0 w 42921"/>
                  <a:gd name="T1" fmla="*/ 0 h 21600"/>
                  <a:gd name="T2" fmla="*/ 0 w 42921"/>
                  <a:gd name="T3" fmla="*/ 0 h 21600"/>
                  <a:gd name="T4" fmla="*/ 0 w 42921"/>
                  <a:gd name="T5" fmla="*/ 0 h 21600"/>
                  <a:gd name="T6" fmla="*/ 0 60000 65536"/>
                  <a:gd name="T7" fmla="*/ 0 60000 65536"/>
                  <a:gd name="T8" fmla="*/ 0 60000 65536"/>
                </a:gdLst>
                <a:ahLst/>
                <a:cxnLst>
                  <a:cxn ang="T6">
                    <a:pos x="T0" y="T1"/>
                  </a:cxn>
                  <a:cxn ang="T7">
                    <a:pos x="T2" y="T3"/>
                  </a:cxn>
                  <a:cxn ang="T8">
                    <a:pos x="T4" y="T5"/>
                  </a:cxn>
                </a:cxnLst>
                <a:rect l="0" t="0" r="r" b="b"/>
                <a:pathLst>
                  <a:path w="42921" h="21600" fill="none" extrusionOk="0">
                    <a:moveTo>
                      <a:pt x="-1" y="18968"/>
                    </a:moveTo>
                    <a:cubicBezTo>
                      <a:pt x="1328" y="8138"/>
                      <a:pt x="10527" y="0"/>
                      <a:pt x="21439" y="0"/>
                    </a:cubicBezTo>
                    <a:cubicBezTo>
                      <a:pt x="32496" y="0"/>
                      <a:pt x="41768" y="8350"/>
                      <a:pt x="42921" y="19347"/>
                    </a:cubicBezTo>
                  </a:path>
                  <a:path w="42921" h="21600" stroke="0" extrusionOk="0">
                    <a:moveTo>
                      <a:pt x="-1" y="18968"/>
                    </a:moveTo>
                    <a:cubicBezTo>
                      <a:pt x="1328" y="8138"/>
                      <a:pt x="10527" y="0"/>
                      <a:pt x="21439" y="0"/>
                    </a:cubicBezTo>
                    <a:cubicBezTo>
                      <a:pt x="32496" y="0"/>
                      <a:pt x="41768" y="8350"/>
                      <a:pt x="42921" y="19347"/>
                    </a:cubicBezTo>
                    <a:lnTo>
                      <a:pt x="21439" y="21600"/>
                    </a:lnTo>
                    <a:lnTo>
                      <a:pt x="-1" y="18968"/>
                    </a:lnTo>
                    <a:close/>
                  </a:path>
                </a:pathLst>
              </a:custGeom>
              <a:noFill/>
              <a:ln w="28575">
                <a:solidFill>
                  <a:srgbClr val="FF3300"/>
                </a:solidFill>
                <a:round/>
                <a:headEnd type="none" w="med" len="lg"/>
                <a:tailEnd type="none" w="med" len="lg"/>
              </a:ln>
              <a:effectLst/>
              <a:extLst>
                <a:ext uri="{909E8E84-426E-40DD-AFC4-6F175D3DCCD1}">
                  <a14:hiddenFill xmlns:a14="http://schemas.microsoft.com/office/drawing/2010/main">
                    <a:solidFill>
                      <a:srgbClr val="A7CCD9"/>
                    </a:solid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p>
            </p:txBody>
          </p:sp>
          <p:sp>
            <p:nvSpPr>
              <p:cNvPr id="50207" name="Arc 44"/>
              <p:cNvSpPr>
                <a:spLocks/>
              </p:cNvSpPr>
              <p:nvPr/>
            </p:nvSpPr>
            <p:spPr bwMode="auto">
              <a:xfrm rot="2625869" flipH="1" flipV="1">
                <a:off x="4608" y="1776"/>
                <a:ext cx="636" cy="240"/>
              </a:xfrm>
              <a:custGeom>
                <a:avLst/>
                <a:gdLst>
                  <a:gd name="T0" fmla="*/ 0 w 40121"/>
                  <a:gd name="T1" fmla="*/ 0 h 21600"/>
                  <a:gd name="T2" fmla="*/ 0 w 40121"/>
                  <a:gd name="T3" fmla="*/ 0 h 21600"/>
                  <a:gd name="T4" fmla="*/ 0 w 40121"/>
                  <a:gd name="T5" fmla="*/ 0 h 21600"/>
                  <a:gd name="T6" fmla="*/ 0 60000 65536"/>
                  <a:gd name="T7" fmla="*/ 0 60000 65536"/>
                  <a:gd name="T8" fmla="*/ 0 60000 65536"/>
                </a:gdLst>
                <a:ahLst/>
                <a:cxnLst>
                  <a:cxn ang="T6">
                    <a:pos x="T0" y="T1"/>
                  </a:cxn>
                  <a:cxn ang="T7">
                    <a:pos x="T2" y="T3"/>
                  </a:cxn>
                  <a:cxn ang="T8">
                    <a:pos x="T4" y="T5"/>
                  </a:cxn>
                </a:cxnLst>
                <a:rect l="0" t="0" r="r" b="b"/>
                <a:pathLst>
                  <a:path w="40121" h="21600" fill="none" extrusionOk="0">
                    <a:moveTo>
                      <a:pt x="-1" y="12890"/>
                    </a:moveTo>
                    <a:cubicBezTo>
                      <a:pt x="3451" y="5056"/>
                      <a:pt x="11204" y="0"/>
                      <a:pt x="19766" y="0"/>
                    </a:cubicBezTo>
                    <a:cubicBezTo>
                      <a:pt x="28908" y="0"/>
                      <a:pt x="37061" y="5756"/>
                      <a:pt x="40120" y="14372"/>
                    </a:cubicBezTo>
                  </a:path>
                  <a:path w="40121" h="21600" stroke="0" extrusionOk="0">
                    <a:moveTo>
                      <a:pt x="-1" y="12890"/>
                    </a:moveTo>
                    <a:cubicBezTo>
                      <a:pt x="3451" y="5056"/>
                      <a:pt x="11204" y="0"/>
                      <a:pt x="19766" y="0"/>
                    </a:cubicBezTo>
                    <a:cubicBezTo>
                      <a:pt x="28908" y="0"/>
                      <a:pt x="37061" y="5756"/>
                      <a:pt x="40120" y="14372"/>
                    </a:cubicBezTo>
                    <a:lnTo>
                      <a:pt x="19766" y="21600"/>
                    </a:lnTo>
                    <a:lnTo>
                      <a:pt x="-1" y="12890"/>
                    </a:lnTo>
                    <a:close/>
                  </a:path>
                </a:pathLst>
              </a:custGeom>
              <a:noFill/>
              <a:ln w="28575">
                <a:solidFill>
                  <a:srgbClr val="FF3300"/>
                </a:solidFill>
                <a:round/>
                <a:headEnd type="none" w="med" len="lg"/>
                <a:tailEnd type="none" w="med" len="lg"/>
              </a:ln>
              <a:effectLst/>
              <a:extLst>
                <a:ext uri="{909E8E84-426E-40DD-AFC4-6F175D3DCCD1}">
                  <a14:hiddenFill xmlns:a14="http://schemas.microsoft.com/office/drawing/2010/main">
                    <a:solidFill>
                      <a:srgbClr val="A7CCD9"/>
                    </a:solid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p>
            </p:txBody>
          </p:sp>
        </p:grpSp>
        <p:grpSp>
          <p:nvGrpSpPr>
            <p:cNvPr id="50190" name="Group 45"/>
            <p:cNvGrpSpPr>
              <a:grpSpLocks/>
            </p:cNvGrpSpPr>
            <p:nvPr/>
          </p:nvGrpSpPr>
          <p:grpSpPr bwMode="auto">
            <a:xfrm>
              <a:off x="6498" y="4445"/>
              <a:ext cx="4808" cy="4625"/>
              <a:chOff x="3428" y="1448"/>
              <a:chExt cx="1923" cy="1850"/>
            </a:xfrm>
          </p:grpSpPr>
          <p:sp>
            <p:nvSpPr>
              <p:cNvPr id="50192" name="Arc 46"/>
              <p:cNvSpPr>
                <a:spLocks/>
              </p:cNvSpPr>
              <p:nvPr/>
            </p:nvSpPr>
            <p:spPr bwMode="auto">
              <a:xfrm rot="-2774131">
                <a:off x="3417" y="1584"/>
                <a:ext cx="633" cy="361"/>
              </a:xfrm>
              <a:custGeom>
                <a:avLst/>
                <a:gdLst>
                  <a:gd name="T0" fmla="*/ 0 w 42921"/>
                  <a:gd name="T1" fmla="*/ 0 h 21600"/>
                  <a:gd name="T2" fmla="*/ 0 w 42921"/>
                  <a:gd name="T3" fmla="*/ 0 h 21600"/>
                  <a:gd name="T4" fmla="*/ 0 w 42921"/>
                  <a:gd name="T5" fmla="*/ 0 h 21600"/>
                  <a:gd name="T6" fmla="*/ 0 60000 65536"/>
                  <a:gd name="T7" fmla="*/ 0 60000 65536"/>
                  <a:gd name="T8" fmla="*/ 0 60000 65536"/>
                </a:gdLst>
                <a:ahLst/>
                <a:cxnLst>
                  <a:cxn ang="T6">
                    <a:pos x="T0" y="T1"/>
                  </a:cxn>
                  <a:cxn ang="T7">
                    <a:pos x="T2" y="T3"/>
                  </a:cxn>
                  <a:cxn ang="T8">
                    <a:pos x="T4" y="T5"/>
                  </a:cxn>
                </a:cxnLst>
                <a:rect l="0" t="0" r="r" b="b"/>
                <a:pathLst>
                  <a:path w="42921" h="21600" fill="none" extrusionOk="0">
                    <a:moveTo>
                      <a:pt x="-1" y="18968"/>
                    </a:moveTo>
                    <a:cubicBezTo>
                      <a:pt x="1328" y="8138"/>
                      <a:pt x="10527" y="0"/>
                      <a:pt x="21439" y="0"/>
                    </a:cubicBezTo>
                    <a:cubicBezTo>
                      <a:pt x="32496" y="0"/>
                      <a:pt x="41768" y="8350"/>
                      <a:pt x="42921" y="19347"/>
                    </a:cubicBezTo>
                  </a:path>
                  <a:path w="42921" h="21600" stroke="0" extrusionOk="0">
                    <a:moveTo>
                      <a:pt x="-1" y="18968"/>
                    </a:moveTo>
                    <a:cubicBezTo>
                      <a:pt x="1328" y="8138"/>
                      <a:pt x="10527" y="0"/>
                      <a:pt x="21439" y="0"/>
                    </a:cubicBezTo>
                    <a:cubicBezTo>
                      <a:pt x="32496" y="0"/>
                      <a:pt x="41768" y="8350"/>
                      <a:pt x="42921" y="19347"/>
                    </a:cubicBezTo>
                    <a:lnTo>
                      <a:pt x="21439" y="21600"/>
                    </a:lnTo>
                    <a:lnTo>
                      <a:pt x="-1" y="18968"/>
                    </a:lnTo>
                    <a:close/>
                  </a:path>
                </a:pathLst>
              </a:custGeom>
              <a:noFill/>
              <a:ln w="28575">
                <a:solidFill>
                  <a:srgbClr val="FF3300"/>
                </a:solidFill>
                <a:prstDash val="dash"/>
                <a:round/>
                <a:headEnd type="none" w="med" len="lg"/>
                <a:tailEnd type="none" w="med" len="lg"/>
              </a:ln>
              <a:effectLst/>
              <a:extLst>
                <a:ext uri="{909E8E84-426E-40DD-AFC4-6F175D3DCCD1}">
                  <a14:hiddenFill xmlns:a14="http://schemas.microsoft.com/office/drawing/2010/main">
                    <a:solidFill>
                      <a:srgbClr val="A7CCD9"/>
                    </a:solid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p>
            </p:txBody>
          </p:sp>
          <p:sp>
            <p:nvSpPr>
              <p:cNvPr id="50193" name="Arc 47"/>
              <p:cNvSpPr>
                <a:spLocks/>
              </p:cNvSpPr>
              <p:nvPr/>
            </p:nvSpPr>
            <p:spPr bwMode="auto">
              <a:xfrm rot="2625869">
                <a:off x="4717" y="1591"/>
                <a:ext cx="633" cy="361"/>
              </a:xfrm>
              <a:custGeom>
                <a:avLst/>
                <a:gdLst>
                  <a:gd name="T0" fmla="*/ 0 w 42921"/>
                  <a:gd name="T1" fmla="*/ 0 h 21600"/>
                  <a:gd name="T2" fmla="*/ 0 w 42921"/>
                  <a:gd name="T3" fmla="*/ 0 h 21600"/>
                  <a:gd name="T4" fmla="*/ 0 w 42921"/>
                  <a:gd name="T5" fmla="*/ 0 h 21600"/>
                  <a:gd name="T6" fmla="*/ 0 60000 65536"/>
                  <a:gd name="T7" fmla="*/ 0 60000 65536"/>
                  <a:gd name="T8" fmla="*/ 0 60000 65536"/>
                </a:gdLst>
                <a:ahLst/>
                <a:cxnLst>
                  <a:cxn ang="T6">
                    <a:pos x="T0" y="T1"/>
                  </a:cxn>
                  <a:cxn ang="T7">
                    <a:pos x="T2" y="T3"/>
                  </a:cxn>
                  <a:cxn ang="T8">
                    <a:pos x="T4" y="T5"/>
                  </a:cxn>
                </a:cxnLst>
                <a:rect l="0" t="0" r="r" b="b"/>
                <a:pathLst>
                  <a:path w="42921" h="21600" fill="none" extrusionOk="0">
                    <a:moveTo>
                      <a:pt x="-1" y="18968"/>
                    </a:moveTo>
                    <a:cubicBezTo>
                      <a:pt x="1328" y="8138"/>
                      <a:pt x="10527" y="0"/>
                      <a:pt x="21439" y="0"/>
                    </a:cubicBezTo>
                    <a:cubicBezTo>
                      <a:pt x="32496" y="0"/>
                      <a:pt x="41768" y="8350"/>
                      <a:pt x="42921" y="19347"/>
                    </a:cubicBezTo>
                  </a:path>
                  <a:path w="42921" h="21600" stroke="0" extrusionOk="0">
                    <a:moveTo>
                      <a:pt x="-1" y="18968"/>
                    </a:moveTo>
                    <a:cubicBezTo>
                      <a:pt x="1328" y="8138"/>
                      <a:pt x="10527" y="0"/>
                      <a:pt x="21439" y="0"/>
                    </a:cubicBezTo>
                    <a:cubicBezTo>
                      <a:pt x="32496" y="0"/>
                      <a:pt x="41768" y="8350"/>
                      <a:pt x="42921" y="19347"/>
                    </a:cubicBezTo>
                    <a:lnTo>
                      <a:pt x="21439" y="21600"/>
                    </a:lnTo>
                    <a:lnTo>
                      <a:pt x="-1" y="18968"/>
                    </a:lnTo>
                    <a:close/>
                  </a:path>
                </a:pathLst>
              </a:custGeom>
              <a:noFill/>
              <a:ln w="28575">
                <a:solidFill>
                  <a:srgbClr val="FF3300"/>
                </a:solidFill>
                <a:prstDash val="dash"/>
                <a:round/>
                <a:headEnd type="none" w="med" len="lg"/>
                <a:tailEnd type="none" w="med" len="lg"/>
              </a:ln>
              <a:effectLst/>
              <a:extLst>
                <a:ext uri="{909E8E84-426E-40DD-AFC4-6F175D3DCCD1}">
                  <a14:hiddenFill xmlns:a14="http://schemas.microsoft.com/office/drawing/2010/main">
                    <a:solidFill>
                      <a:srgbClr val="A7CCD9"/>
                    </a:solid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p>
            </p:txBody>
          </p:sp>
          <p:sp>
            <p:nvSpPr>
              <p:cNvPr id="50194" name="Arc 48"/>
              <p:cNvSpPr>
                <a:spLocks/>
              </p:cNvSpPr>
              <p:nvPr/>
            </p:nvSpPr>
            <p:spPr bwMode="auto">
              <a:xfrm rot="16316483" flipV="1">
                <a:off x="3334" y="2310"/>
                <a:ext cx="636" cy="240"/>
              </a:xfrm>
              <a:custGeom>
                <a:avLst/>
                <a:gdLst>
                  <a:gd name="T0" fmla="*/ 0 w 40121"/>
                  <a:gd name="T1" fmla="*/ 0 h 21600"/>
                  <a:gd name="T2" fmla="*/ 0 w 40121"/>
                  <a:gd name="T3" fmla="*/ 0 h 21600"/>
                  <a:gd name="T4" fmla="*/ 0 w 40121"/>
                  <a:gd name="T5" fmla="*/ 0 h 21600"/>
                  <a:gd name="T6" fmla="*/ 0 60000 65536"/>
                  <a:gd name="T7" fmla="*/ 0 60000 65536"/>
                  <a:gd name="T8" fmla="*/ 0 60000 65536"/>
                </a:gdLst>
                <a:ahLst/>
                <a:cxnLst>
                  <a:cxn ang="T6">
                    <a:pos x="T0" y="T1"/>
                  </a:cxn>
                  <a:cxn ang="T7">
                    <a:pos x="T2" y="T3"/>
                  </a:cxn>
                  <a:cxn ang="T8">
                    <a:pos x="T4" y="T5"/>
                  </a:cxn>
                </a:cxnLst>
                <a:rect l="0" t="0" r="r" b="b"/>
                <a:pathLst>
                  <a:path w="40121" h="21600" fill="none" extrusionOk="0">
                    <a:moveTo>
                      <a:pt x="-1" y="12890"/>
                    </a:moveTo>
                    <a:cubicBezTo>
                      <a:pt x="3451" y="5056"/>
                      <a:pt x="11204" y="0"/>
                      <a:pt x="19766" y="0"/>
                    </a:cubicBezTo>
                    <a:cubicBezTo>
                      <a:pt x="28908" y="0"/>
                      <a:pt x="37061" y="5756"/>
                      <a:pt x="40120" y="14372"/>
                    </a:cubicBezTo>
                  </a:path>
                  <a:path w="40121" h="21600" stroke="0" extrusionOk="0">
                    <a:moveTo>
                      <a:pt x="-1" y="12890"/>
                    </a:moveTo>
                    <a:cubicBezTo>
                      <a:pt x="3451" y="5056"/>
                      <a:pt x="11204" y="0"/>
                      <a:pt x="19766" y="0"/>
                    </a:cubicBezTo>
                    <a:cubicBezTo>
                      <a:pt x="28908" y="0"/>
                      <a:pt x="37061" y="5756"/>
                      <a:pt x="40120" y="14372"/>
                    </a:cubicBezTo>
                    <a:lnTo>
                      <a:pt x="19766" y="21600"/>
                    </a:lnTo>
                    <a:lnTo>
                      <a:pt x="-1" y="12890"/>
                    </a:lnTo>
                    <a:close/>
                  </a:path>
                </a:pathLst>
              </a:custGeom>
              <a:noFill/>
              <a:ln w="28575">
                <a:solidFill>
                  <a:srgbClr val="FF3300"/>
                </a:solidFill>
                <a:prstDash val="dash"/>
                <a:round/>
                <a:headEnd type="none" w="med" len="lg"/>
                <a:tailEnd type="none" w="med" len="lg"/>
              </a:ln>
              <a:effectLst/>
              <a:extLst>
                <a:ext uri="{909E8E84-426E-40DD-AFC4-6F175D3DCCD1}">
                  <a14:hiddenFill xmlns:a14="http://schemas.microsoft.com/office/drawing/2010/main">
                    <a:solidFill>
                      <a:srgbClr val="A7CCD9"/>
                    </a:solid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p>
            </p:txBody>
          </p:sp>
          <p:sp>
            <p:nvSpPr>
              <p:cNvPr id="50195" name="Arc 49"/>
              <p:cNvSpPr>
                <a:spLocks/>
              </p:cNvSpPr>
              <p:nvPr/>
            </p:nvSpPr>
            <p:spPr bwMode="auto">
              <a:xfrm rot="-8174131">
                <a:off x="3428" y="2894"/>
                <a:ext cx="633" cy="361"/>
              </a:xfrm>
              <a:custGeom>
                <a:avLst/>
                <a:gdLst>
                  <a:gd name="T0" fmla="*/ 0 w 42921"/>
                  <a:gd name="T1" fmla="*/ 0 h 21600"/>
                  <a:gd name="T2" fmla="*/ 0 w 42921"/>
                  <a:gd name="T3" fmla="*/ 0 h 21600"/>
                  <a:gd name="T4" fmla="*/ 0 w 42921"/>
                  <a:gd name="T5" fmla="*/ 0 h 21600"/>
                  <a:gd name="T6" fmla="*/ 0 60000 65536"/>
                  <a:gd name="T7" fmla="*/ 0 60000 65536"/>
                  <a:gd name="T8" fmla="*/ 0 60000 65536"/>
                </a:gdLst>
                <a:ahLst/>
                <a:cxnLst>
                  <a:cxn ang="T6">
                    <a:pos x="T0" y="T1"/>
                  </a:cxn>
                  <a:cxn ang="T7">
                    <a:pos x="T2" y="T3"/>
                  </a:cxn>
                  <a:cxn ang="T8">
                    <a:pos x="T4" y="T5"/>
                  </a:cxn>
                </a:cxnLst>
                <a:rect l="0" t="0" r="r" b="b"/>
                <a:pathLst>
                  <a:path w="42921" h="21600" fill="none" extrusionOk="0">
                    <a:moveTo>
                      <a:pt x="-1" y="18968"/>
                    </a:moveTo>
                    <a:cubicBezTo>
                      <a:pt x="1328" y="8138"/>
                      <a:pt x="10527" y="0"/>
                      <a:pt x="21439" y="0"/>
                    </a:cubicBezTo>
                    <a:cubicBezTo>
                      <a:pt x="32496" y="0"/>
                      <a:pt x="41768" y="8350"/>
                      <a:pt x="42921" y="19347"/>
                    </a:cubicBezTo>
                  </a:path>
                  <a:path w="42921" h="21600" stroke="0" extrusionOk="0">
                    <a:moveTo>
                      <a:pt x="-1" y="18968"/>
                    </a:moveTo>
                    <a:cubicBezTo>
                      <a:pt x="1328" y="8138"/>
                      <a:pt x="10527" y="0"/>
                      <a:pt x="21439" y="0"/>
                    </a:cubicBezTo>
                    <a:cubicBezTo>
                      <a:pt x="32496" y="0"/>
                      <a:pt x="41768" y="8350"/>
                      <a:pt x="42921" y="19347"/>
                    </a:cubicBezTo>
                    <a:lnTo>
                      <a:pt x="21439" y="21600"/>
                    </a:lnTo>
                    <a:lnTo>
                      <a:pt x="-1" y="18968"/>
                    </a:lnTo>
                    <a:close/>
                  </a:path>
                </a:pathLst>
              </a:custGeom>
              <a:noFill/>
              <a:ln w="28575">
                <a:solidFill>
                  <a:srgbClr val="FF3300"/>
                </a:solidFill>
                <a:prstDash val="dash"/>
                <a:round/>
                <a:headEnd type="none" w="med" len="lg"/>
                <a:tailEnd type="none" w="med" len="lg"/>
              </a:ln>
              <a:effectLst/>
              <a:extLst>
                <a:ext uri="{909E8E84-426E-40DD-AFC4-6F175D3DCCD1}">
                  <a14:hiddenFill xmlns:a14="http://schemas.microsoft.com/office/drawing/2010/main">
                    <a:solidFill>
                      <a:srgbClr val="A7CCD9"/>
                    </a:solid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p>
            </p:txBody>
          </p:sp>
          <p:sp>
            <p:nvSpPr>
              <p:cNvPr id="50196" name="Arc 50"/>
              <p:cNvSpPr>
                <a:spLocks/>
              </p:cNvSpPr>
              <p:nvPr/>
            </p:nvSpPr>
            <p:spPr bwMode="auto">
              <a:xfrm rot="10916483" flipV="1">
                <a:off x="4066" y="3058"/>
                <a:ext cx="636" cy="240"/>
              </a:xfrm>
              <a:custGeom>
                <a:avLst/>
                <a:gdLst>
                  <a:gd name="T0" fmla="*/ 0 w 40121"/>
                  <a:gd name="T1" fmla="*/ 0 h 21600"/>
                  <a:gd name="T2" fmla="*/ 0 w 40121"/>
                  <a:gd name="T3" fmla="*/ 0 h 21600"/>
                  <a:gd name="T4" fmla="*/ 0 w 40121"/>
                  <a:gd name="T5" fmla="*/ 0 h 21600"/>
                  <a:gd name="T6" fmla="*/ 0 60000 65536"/>
                  <a:gd name="T7" fmla="*/ 0 60000 65536"/>
                  <a:gd name="T8" fmla="*/ 0 60000 65536"/>
                </a:gdLst>
                <a:ahLst/>
                <a:cxnLst>
                  <a:cxn ang="T6">
                    <a:pos x="T0" y="T1"/>
                  </a:cxn>
                  <a:cxn ang="T7">
                    <a:pos x="T2" y="T3"/>
                  </a:cxn>
                  <a:cxn ang="T8">
                    <a:pos x="T4" y="T5"/>
                  </a:cxn>
                </a:cxnLst>
                <a:rect l="0" t="0" r="r" b="b"/>
                <a:pathLst>
                  <a:path w="40121" h="21600" fill="none" extrusionOk="0">
                    <a:moveTo>
                      <a:pt x="-1" y="12890"/>
                    </a:moveTo>
                    <a:cubicBezTo>
                      <a:pt x="3451" y="5056"/>
                      <a:pt x="11204" y="0"/>
                      <a:pt x="19766" y="0"/>
                    </a:cubicBezTo>
                    <a:cubicBezTo>
                      <a:pt x="28908" y="0"/>
                      <a:pt x="37061" y="5756"/>
                      <a:pt x="40120" y="14372"/>
                    </a:cubicBezTo>
                  </a:path>
                  <a:path w="40121" h="21600" stroke="0" extrusionOk="0">
                    <a:moveTo>
                      <a:pt x="-1" y="12890"/>
                    </a:moveTo>
                    <a:cubicBezTo>
                      <a:pt x="3451" y="5056"/>
                      <a:pt x="11204" y="0"/>
                      <a:pt x="19766" y="0"/>
                    </a:cubicBezTo>
                    <a:cubicBezTo>
                      <a:pt x="28908" y="0"/>
                      <a:pt x="37061" y="5756"/>
                      <a:pt x="40120" y="14372"/>
                    </a:cubicBezTo>
                    <a:lnTo>
                      <a:pt x="19766" y="21600"/>
                    </a:lnTo>
                    <a:lnTo>
                      <a:pt x="-1" y="12890"/>
                    </a:lnTo>
                    <a:close/>
                  </a:path>
                </a:pathLst>
              </a:custGeom>
              <a:noFill/>
              <a:ln w="28575">
                <a:solidFill>
                  <a:srgbClr val="FF3300"/>
                </a:solidFill>
                <a:prstDash val="dash"/>
                <a:round/>
                <a:headEnd type="none" w="med" len="lg"/>
                <a:tailEnd type="none" w="med" len="lg"/>
              </a:ln>
              <a:effectLst/>
              <a:extLst>
                <a:ext uri="{909E8E84-426E-40DD-AFC4-6F175D3DCCD1}">
                  <a14:hiddenFill xmlns:a14="http://schemas.microsoft.com/office/drawing/2010/main">
                    <a:solidFill>
                      <a:srgbClr val="A7CCD9"/>
                    </a:solid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p>
            </p:txBody>
          </p:sp>
          <p:sp>
            <p:nvSpPr>
              <p:cNvPr id="50197" name="Arc 51"/>
              <p:cNvSpPr>
                <a:spLocks/>
              </p:cNvSpPr>
              <p:nvPr/>
            </p:nvSpPr>
            <p:spPr bwMode="auto">
              <a:xfrm rot="8174131" flipH="1">
                <a:off x="4718" y="2887"/>
                <a:ext cx="633" cy="361"/>
              </a:xfrm>
              <a:custGeom>
                <a:avLst/>
                <a:gdLst>
                  <a:gd name="T0" fmla="*/ 0 w 42921"/>
                  <a:gd name="T1" fmla="*/ 0 h 21600"/>
                  <a:gd name="T2" fmla="*/ 0 w 42921"/>
                  <a:gd name="T3" fmla="*/ 0 h 21600"/>
                  <a:gd name="T4" fmla="*/ 0 w 42921"/>
                  <a:gd name="T5" fmla="*/ 0 h 21600"/>
                  <a:gd name="T6" fmla="*/ 0 60000 65536"/>
                  <a:gd name="T7" fmla="*/ 0 60000 65536"/>
                  <a:gd name="T8" fmla="*/ 0 60000 65536"/>
                </a:gdLst>
                <a:ahLst/>
                <a:cxnLst>
                  <a:cxn ang="T6">
                    <a:pos x="T0" y="T1"/>
                  </a:cxn>
                  <a:cxn ang="T7">
                    <a:pos x="T2" y="T3"/>
                  </a:cxn>
                  <a:cxn ang="T8">
                    <a:pos x="T4" y="T5"/>
                  </a:cxn>
                </a:cxnLst>
                <a:rect l="0" t="0" r="r" b="b"/>
                <a:pathLst>
                  <a:path w="42921" h="21600" fill="none" extrusionOk="0">
                    <a:moveTo>
                      <a:pt x="-1" y="18968"/>
                    </a:moveTo>
                    <a:cubicBezTo>
                      <a:pt x="1328" y="8138"/>
                      <a:pt x="10527" y="0"/>
                      <a:pt x="21439" y="0"/>
                    </a:cubicBezTo>
                    <a:cubicBezTo>
                      <a:pt x="32496" y="0"/>
                      <a:pt x="41768" y="8350"/>
                      <a:pt x="42921" y="19347"/>
                    </a:cubicBezTo>
                  </a:path>
                  <a:path w="42921" h="21600" stroke="0" extrusionOk="0">
                    <a:moveTo>
                      <a:pt x="-1" y="18968"/>
                    </a:moveTo>
                    <a:cubicBezTo>
                      <a:pt x="1328" y="8138"/>
                      <a:pt x="10527" y="0"/>
                      <a:pt x="21439" y="0"/>
                    </a:cubicBezTo>
                    <a:cubicBezTo>
                      <a:pt x="32496" y="0"/>
                      <a:pt x="41768" y="8350"/>
                      <a:pt x="42921" y="19347"/>
                    </a:cubicBezTo>
                    <a:lnTo>
                      <a:pt x="21439" y="21600"/>
                    </a:lnTo>
                    <a:lnTo>
                      <a:pt x="-1" y="18968"/>
                    </a:lnTo>
                    <a:close/>
                  </a:path>
                </a:pathLst>
              </a:custGeom>
              <a:noFill/>
              <a:ln w="28575">
                <a:solidFill>
                  <a:srgbClr val="FF3300"/>
                </a:solidFill>
                <a:prstDash val="dash"/>
                <a:round/>
                <a:headEnd type="none" w="med" len="lg"/>
                <a:tailEnd type="none" w="med" len="lg"/>
              </a:ln>
              <a:effectLst/>
              <a:extLst>
                <a:ext uri="{909E8E84-426E-40DD-AFC4-6F175D3DCCD1}">
                  <a14:hiddenFill xmlns:a14="http://schemas.microsoft.com/office/drawing/2010/main">
                    <a:solidFill>
                      <a:srgbClr val="A7CCD9"/>
                    </a:solid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p>
            </p:txBody>
          </p:sp>
          <p:sp>
            <p:nvSpPr>
              <p:cNvPr id="50198" name="Arc 52"/>
              <p:cNvSpPr>
                <a:spLocks/>
              </p:cNvSpPr>
              <p:nvPr/>
            </p:nvSpPr>
            <p:spPr bwMode="auto">
              <a:xfrm rot="5283517" flipH="1" flipV="1">
                <a:off x="4815" y="2310"/>
                <a:ext cx="636" cy="240"/>
              </a:xfrm>
              <a:custGeom>
                <a:avLst/>
                <a:gdLst>
                  <a:gd name="T0" fmla="*/ 0 w 40121"/>
                  <a:gd name="T1" fmla="*/ 0 h 21600"/>
                  <a:gd name="T2" fmla="*/ 0 w 40121"/>
                  <a:gd name="T3" fmla="*/ 0 h 21600"/>
                  <a:gd name="T4" fmla="*/ 0 w 40121"/>
                  <a:gd name="T5" fmla="*/ 0 h 21600"/>
                  <a:gd name="T6" fmla="*/ 0 60000 65536"/>
                  <a:gd name="T7" fmla="*/ 0 60000 65536"/>
                  <a:gd name="T8" fmla="*/ 0 60000 65536"/>
                </a:gdLst>
                <a:ahLst/>
                <a:cxnLst>
                  <a:cxn ang="T6">
                    <a:pos x="T0" y="T1"/>
                  </a:cxn>
                  <a:cxn ang="T7">
                    <a:pos x="T2" y="T3"/>
                  </a:cxn>
                  <a:cxn ang="T8">
                    <a:pos x="T4" y="T5"/>
                  </a:cxn>
                </a:cxnLst>
                <a:rect l="0" t="0" r="r" b="b"/>
                <a:pathLst>
                  <a:path w="40121" h="21600" fill="none" extrusionOk="0">
                    <a:moveTo>
                      <a:pt x="-1" y="12890"/>
                    </a:moveTo>
                    <a:cubicBezTo>
                      <a:pt x="3451" y="5056"/>
                      <a:pt x="11204" y="0"/>
                      <a:pt x="19766" y="0"/>
                    </a:cubicBezTo>
                    <a:cubicBezTo>
                      <a:pt x="28908" y="0"/>
                      <a:pt x="37061" y="5756"/>
                      <a:pt x="40120" y="14372"/>
                    </a:cubicBezTo>
                  </a:path>
                  <a:path w="40121" h="21600" stroke="0" extrusionOk="0">
                    <a:moveTo>
                      <a:pt x="-1" y="12890"/>
                    </a:moveTo>
                    <a:cubicBezTo>
                      <a:pt x="3451" y="5056"/>
                      <a:pt x="11204" y="0"/>
                      <a:pt x="19766" y="0"/>
                    </a:cubicBezTo>
                    <a:cubicBezTo>
                      <a:pt x="28908" y="0"/>
                      <a:pt x="37061" y="5756"/>
                      <a:pt x="40120" y="14372"/>
                    </a:cubicBezTo>
                    <a:lnTo>
                      <a:pt x="19766" y="21600"/>
                    </a:lnTo>
                    <a:lnTo>
                      <a:pt x="-1" y="12890"/>
                    </a:lnTo>
                    <a:close/>
                  </a:path>
                </a:pathLst>
              </a:custGeom>
              <a:noFill/>
              <a:ln w="28575">
                <a:solidFill>
                  <a:srgbClr val="FF3300"/>
                </a:solidFill>
                <a:prstDash val="dash"/>
                <a:round/>
                <a:headEnd type="none" w="med" len="lg"/>
                <a:tailEnd type="none" w="med" len="lg"/>
              </a:ln>
              <a:effectLst/>
              <a:extLst>
                <a:ext uri="{909E8E84-426E-40DD-AFC4-6F175D3DCCD1}">
                  <a14:hiddenFill xmlns:a14="http://schemas.microsoft.com/office/drawing/2010/main">
                    <a:solidFill>
                      <a:srgbClr val="A7CCD9"/>
                    </a:solid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p>
            </p:txBody>
          </p:sp>
          <p:sp>
            <p:nvSpPr>
              <p:cNvPr id="50199" name="Arc 53"/>
              <p:cNvSpPr>
                <a:spLocks/>
              </p:cNvSpPr>
              <p:nvPr/>
            </p:nvSpPr>
            <p:spPr bwMode="auto">
              <a:xfrm rot="10683517">
                <a:off x="4073" y="1563"/>
                <a:ext cx="636" cy="240"/>
              </a:xfrm>
              <a:custGeom>
                <a:avLst/>
                <a:gdLst>
                  <a:gd name="T0" fmla="*/ 0 w 40121"/>
                  <a:gd name="T1" fmla="*/ 0 h 21600"/>
                  <a:gd name="T2" fmla="*/ 0 w 40121"/>
                  <a:gd name="T3" fmla="*/ 0 h 21600"/>
                  <a:gd name="T4" fmla="*/ 0 w 40121"/>
                  <a:gd name="T5" fmla="*/ 0 h 21600"/>
                  <a:gd name="T6" fmla="*/ 0 60000 65536"/>
                  <a:gd name="T7" fmla="*/ 0 60000 65536"/>
                  <a:gd name="T8" fmla="*/ 0 60000 65536"/>
                </a:gdLst>
                <a:ahLst/>
                <a:cxnLst>
                  <a:cxn ang="T6">
                    <a:pos x="T0" y="T1"/>
                  </a:cxn>
                  <a:cxn ang="T7">
                    <a:pos x="T2" y="T3"/>
                  </a:cxn>
                  <a:cxn ang="T8">
                    <a:pos x="T4" y="T5"/>
                  </a:cxn>
                </a:cxnLst>
                <a:rect l="0" t="0" r="r" b="b"/>
                <a:pathLst>
                  <a:path w="40121" h="21600" fill="none" extrusionOk="0">
                    <a:moveTo>
                      <a:pt x="-1" y="12890"/>
                    </a:moveTo>
                    <a:cubicBezTo>
                      <a:pt x="3451" y="5056"/>
                      <a:pt x="11204" y="0"/>
                      <a:pt x="19766" y="0"/>
                    </a:cubicBezTo>
                    <a:cubicBezTo>
                      <a:pt x="28908" y="0"/>
                      <a:pt x="37061" y="5756"/>
                      <a:pt x="40120" y="14372"/>
                    </a:cubicBezTo>
                  </a:path>
                  <a:path w="40121" h="21600" stroke="0" extrusionOk="0">
                    <a:moveTo>
                      <a:pt x="-1" y="12890"/>
                    </a:moveTo>
                    <a:cubicBezTo>
                      <a:pt x="3451" y="5056"/>
                      <a:pt x="11204" y="0"/>
                      <a:pt x="19766" y="0"/>
                    </a:cubicBezTo>
                    <a:cubicBezTo>
                      <a:pt x="28908" y="0"/>
                      <a:pt x="37061" y="5756"/>
                      <a:pt x="40120" y="14372"/>
                    </a:cubicBezTo>
                    <a:lnTo>
                      <a:pt x="19766" y="21600"/>
                    </a:lnTo>
                    <a:lnTo>
                      <a:pt x="-1" y="12890"/>
                    </a:lnTo>
                    <a:close/>
                  </a:path>
                </a:pathLst>
              </a:custGeom>
              <a:noFill/>
              <a:ln w="28575">
                <a:solidFill>
                  <a:srgbClr val="FF3300"/>
                </a:solidFill>
                <a:prstDash val="dash"/>
                <a:round/>
                <a:headEnd type="none" w="med" len="lg"/>
                <a:tailEnd type="none" w="med" len="lg"/>
              </a:ln>
              <a:effectLst/>
              <a:extLst>
                <a:ext uri="{909E8E84-426E-40DD-AFC4-6F175D3DCCD1}">
                  <a14:hiddenFill xmlns:a14="http://schemas.microsoft.com/office/drawing/2010/main">
                    <a:solidFill>
                      <a:srgbClr val="A7CCD9"/>
                    </a:solid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p>
            </p:txBody>
          </p:sp>
        </p:grpSp>
        <p:sp>
          <p:nvSpPr>
            <p:cNvPr id="50191" name="Oval 54"/>
            <p:cNvSpPr>
              <a:spLocks noChangeArrowheads="1"/>
            </p:cNvSpPr>
            <p:nvPr/>
          </p:nvSpPr>
          <p:spPr bwMode="auto">
            <a:xfrm>
              <a:off x="6921" y="4792"/>
              <a:ext cx="4200" cy="4200"/>
            </a:xfrm>
            <a:prstGeom prst="ellipse">
              <a:avLst/>
            </a:prstGeom>
            <a:noFill/>
            <a:ln w="28575">
              <a:solidFill>
                <a:srgbClr val="020202"/>
              </a:solidFill>
              <a:round/>
              <a:headEnd type="none" w="med" len="lg"/>
              <a:tailEnd type="none" w="med" len="lg"/>
            </a:ln>
            <a:effectLst/>
            <a:extLst>
              <a:ext uri="{909E8E84-426E-40DD-AFC4-6F175D3DCCD1}">
                <a14:hiddenFill xmlns:a14="http://schemas.microsoft.com/office/drawing/2010/main">
                  <a:solidFill>
                    <a:srgbClr val="A7CCD9"/>
                  </a:solid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1010"/>
                                        </p:tgtEl>
                                        <p:attrNameLst>
                                          <p:attrName>style.visibility</p:attrName>
                                        </p:attrNameLst>
                                      </p:cBhvr>
                                      <p:to>
                                        <p:strVal val="visible"/>
                                      </p:to>
                                    </p:set>
                                    <p:animEffect transition="in" filter="wipe(left)">
                                      <p:cBhvr>
                                        <p:cTn id="7" dur="500"/>
                                        <p:tgtEl>
                                          <p:spTgt spid="1710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1013"/>
                                        </p:tgtEl>
                                        <p:attrNameLst>
                                          <p:attrName>style.visibility</p:attrName>
                                        </p:attrNameLst>
                                      </p:cBhvr>
                                      <p:to>
                                        <p:strVal val="visible"/>
                                      </p:to>
                                    </p:set>
                                    <p:animEffect transition="in" filter="wipe(left)">
                                      <p:cBhvr>
                                        <p:cTn id="12" dur="500"/>
                                        <p:tgtEl>
                                          <p:spTgt spid="1710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71023"/>
                                        </p:tgtEl>
                                        <p:attrNameLst>
                                          <p:attrName>style.visibility</p:attrName>
                                        </p:attrNameLst>
                                      </p:cBhvr>
                                      <p:to>
                                        <p:strVal val="visible"/>
                                      </p:to>
                                    </p:set>
                                    <p:animEffect transition="in" filter="box(in)">
                                      <p:cBhvr>
                                        <p:cTn id="17" dur="500"/>
                                        <p:tgtEl>
                                          <p:spTgt spid="1710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71014"/>
                                        </p:tgtEl>
                                        <p:attrNameLst>
                                          <p:attrName>style.visibility</p:attrName>
                                        </p:attrNameLst>
                                      </p:cBhvr>
                                      <p:to>
                                        <p:strVal val="visible"/>
                                      </p:to>
                                    </p:set>
                                    <p:animEffect transition="in" filter="wipe(left)">
                                      <p:cBhvr>
                                        <p:cTn id="22" dur="500"/>
                                        <p:tgtEl>
                                          <p:spTgt spid="1710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1012"/>
                                        </p:tgtEl>
                                        <p:attrNameLst>
                                          <p:attrName>style.visibility</p:attrName>
                                        </p:attrNameLst>
                                      </p:cBhvr>
                                      <p:to>
                                        <p:strVal val="visible"/>
                                      </p:to>
                                    </p:set>
                                    <p:animEffect transition="in" filter="wipe(left)">
                                      <p:cBhvr>
                                        <p:cTn id="27" dur="500"/>
                                        <p:tgtEl>
                                          <p:spTgt spid="1710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171043"/>
                                        </p:tgtEl>
                                        <p:attrNameLst>
                                          <p:attrName>style.visibility</p:attrName>
                                        </p:attrNameLst>
                                      </p:cBhvr>
                                      <p:to>
                                        <p:strVal val="visible"/>
                                      </p:to>
                                    </p:set>
                                    <p:animEffect transition="in" filter="blinds(vertical)">
                                      <p:cBhvr>
                                        <p:cTn id="32" dur="500"/>
                                        <p:tgtEl>
                                          <p:spTgt spid="17104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71017"/>
                                        </p:tgtEl>
                                        <p:attrNameLst>
                                          <p:attrName>style.visibility</p:attrName>
                                        </p:attrNameLst>
                                      </p:cBhvr>
                                      <p:to>
                                        <p:strVal val="visible"/>
                                      </p:to>
                                    </p:set>
                                    <p:animEffect transition="in" filter="wipe(left)">
                                      <p:cBhvr>
                                        <p:cTn id="37" dur="500"/>
                                        <p:tgtEl>
                                          <p:spTgt spid="1710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71020"/>
                                        </p:tgtEl>
                                        <p:attrNameLst>
                                          <p:attrName>style.visibility</p:attrName>
                                        </p:attrNameLst>
                                      </p:cBhvr>
                                      <p:to>
                                        <p:strVal val="visible"/>
                                      </p:to>
                                    </p:set>
                                    <p:animEffect transition="in" filter="wipe(left)">
                                      <p:cBhvr>
                                        <p:cTn id="42" dur="500"/>
                                        <p:tgtEl>
                                          <p:spTgt spid="1710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nodeType="clickEffect">
                                  <p:stCondLst>
                                    <p:cond delay="0"/>
                                  </p:stCondLst>
                                  <p:childTnLst>
                                    <p:set>
                                      <p:cBhvr>
                                        <p:cTn id="46" dur="1" fill="hold">
                                          <p:stCondLst>
                                            <p:cond delay="0"/>
                                          </p:stCondLst>
                                        </p:cTn>
                                        <p:tgtEl>
                                          <p:spTgt spid="171039"/>
                                        </p:tgtEl>
                                        <p:attrNameLst>
                                          <p:attrName>style.visibility</p:attrName>
                                        </p:attrNameLst>
                                      </p:cBhvr>
                                      <p:to>
                                        <p:strVal val="visible"/>
                                      </p:to>
                                    </p:set>
                                    <p:animEffect transition="in" filter="blinds(vertical)">
                                      <p:cBhvr>
                                        <p:cTn id="47" dur="500"/>
                                        <p:tgtEl>
                                          <p:spTgt spid="17103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71040"/>
                                        </p:tgtEl>
                                        <p:attrNameLst>
                                          <p:attrName>style.visibility</p:attrName>
                                        </p:attrNameLst>
                                      </p:cBhvr>
                                      <p:to>
                                        <p:strVal val="visible"/>
                                      </p:to>
                                    </p:set>
                                    <p:animEffect transition="in" filter="wipe(left)">
                                      <p:cBhvr>
                                        <p:cTn id="52" dur="500"/>
                                        <p:tgtEl>
                                          <p:spTgt spid="17104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71011"/>
                                        </p:tgtEl>
                                        <p:attrNameLst>
                                          <p:attrName>style.visibility</p:attrName>
                                        </p:attrNameLst>
                                      </p:cBhvr>
                                      <p:to>
                                        <p:strVal val="visible"/>
                                      </p:to>
                                    </p:set>
                                    <p:animEffect transition="in" filter="wipe(left)">
                                      <p:cBhvr>
                                        <p:cTn id="57" dur="500"/>
                                        <p:tgtEl>
                                          <p:spTgt spid="171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p:bldP spid="171011" grpId="0"/>
      <p:bldP spid="171012" grpId="0"/>
      <p:bldP spid="1710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ChangeArrowheads="1"/>
          </p:cNvSpPr>
          <p:nvPr/>
        </p:nvSpPr>
        <p:spPr bwMode="auto">
          <a:xfrm>
            <a:off x="334963" y="115888"/>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00"/>
                </a:solidFill>
              </a:rPr>
              <a:t>三、电子衍射实验  </a:t>
            </a:r>
            <a:r>
              <a:rPr lang="en-US" altLang="zh-CN">
                <a:solidFill>
                  <a:srgbClr val="000000"/>
                </a:solidFill>
              </a:rPr>
              <a:t>—  </a:t>
            </a:r>
            <a:r>
              <a:rPr lang="zh-CN" altLang="en-US">
                <a:solidFill>
                  <a:srgbClr val="000000"/>
                </a:solidFill>
              </a:rPr>
              <a:t>物质波的验证实验</a:t>
            </a:r>
            <a:endParaRPr lang="zh-CN" altLang="en-US" sz="4000" b="0">
              <a:ea typeface="宋体" panose="02010600030101010101" pitchFamily="2" charset="-122"/>
            </a:endParaRPr>
          </a:p>
        </p:txBody>
      </p:sp>
      <p:sp>
        <p:nvSpPr>
          <p:cNvPr id="172035" name="Rectangle 3"/>
          <p:cNvSpPr>
            <a:spLocks noChangeArrowheads="1"/>
          </p:cNvSpPr>
          <p:nvPr/>
        </p:nvSpPr>
        <p:spPr bwMode="auto">
          <a:xfrm>
            <a:off x="407988" y="836613"/>
            <a:ext cx="110172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10000"/>
              </a:lnSpc>
            </a:pPr>
            <a:r>
              <a:rPr lang="zh-CN" altLang="en-US">
                <a:solidFill>
                  <a:srgbClr val="000000"/>
                </a:solidFill>
              </a:rPr>
              <a:t>   （</a:t>
            </a:r>
            <a:r>
              <a:rPr lang="en-US" altLang="zh-CN">
                <a:solidFill>
                  <a:srgbClr val="000000"/>
                </a:solidFill>
              </a:rPr>
              <a:t>1</a:t>
            </a:r>
            <a:r>
              <a:rPr lang="zh-CN" altLang="en-US">
                <a:solidFill>
                  <a:srgbClr val="000000"/>
                </a:solidFill>
              </a:rPr>
              <a:t>） </a:t>
            </a:r>
            <a:r>
              <a:rPr lang="en-US" altLang="zh-CN">
                <a:solidFill>
                  <a:srgbClr val="000000"/>
                </a:solidFill>
              </a:rPr>
              <a:t>1927</a:t>
            </a:r>
            <a:r>
              <a:rPr lang="zh-CN" altLang="en-US">
                <a:solidFill>
                  <a:srgbClr val="000000"/>
                </a:solidFill>
              </a:rPr>
              <a:t>年，美国的戴维孙、革末做了晶体对电子的衍射实验。</a:t>
            </a:r>
            <a:r>
              <a:rPr lang="zh-CN" altLang="en-US" sz="2100">
                <a:ea typeface="宋体" panose="02010600030101010101" pitchFamily="2" charset="-122"/>
              </a:rPr>
              <a:t> </a:t>
            </a:r>
            <a:endParaRPr lang="zh-CN" altLang="en-US" sz="4400">
              <a:ea typeface="宋体" panose="02010600030101010101" pitchFamily="2" charset="-122"/>
            </a:endParaRPr>
          </a:p>
        </p:txBody>
      </p:sp>
      <p:graphicFrame>
        <p:nvGraphicFramePr>
          <p:cNvPr id="172036" name="Object 4"/>
          <p:cNvGraphicFramePr>
            <a:graphicFrameLocks noChangeAspect="1"/>
          </p:cNvGraphicFramePr>
          <p:nvPr/>
        </p:nvGraphicFramePr>
        <p:xfrm>
          <a:off x="6888163" y="4292600"/>
          <a:ext cx="2879725" cy="2198688"/>
        </p:xfrm>
        <a:graphic>
          <a:graphicData uri="http://schemas.openxmlformats.org/presentationml/2006/ole">
            <mc:AlternateContent xmlns:mc="http://schemas.openxmlformats.org/markup-compatibility/2006">
              <mc:Choice xmlns:v="urn:schemas-microsoft-com:vml" Requires="v">
                <p:oleObj spid="_x0000_s51209" name="位图图像" r:id="rId3" imgW="3820058" imgH="3180952" progId="Paint.Picture">
                  <p:embed/>
                </p:oleObj>
              </mc:Choice>
              <mc:Fallback>
                <p:oleObj name="位图图像" r:id="rId3" imgW="3820058" imgH="3180952"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8163" y="4292600"/>
                        <a:ext cx="2879725" cy="219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72037" name="Picture 5" descr="W0200604084282266448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4425" y="1916113"/>
            <a:ext cx="1674813"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2038" name="Picture 6" descr="td17_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2313" y="1844675"/>
            <a:ext cx="42291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2034"/>
                                        </p:tgtEl>
                                        <p:attrNameLst>
                                          <p:attrName>style.visibility</p:attrName>
                                        </p:attrNameLst>
                                      </p:cBhvr>
                                      <p:to>
                                        <p:strVal val="visible"/>
                                      </p:to>
                                    </p:set>
                                    <p:animEffect transition="in" filter="wipe(left)">
                                      <p:cBhvr>
                                        <p:cTn id="7" dur="500"/>
                                        <p:tgtEl>
                                          <p:spTgt spid="172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2035"/>
                                        </p:tgtEl>
                                        <p:attrNameLst>
                                          <p:attrName>style.visibility</p:attrName>
                                        </p:attrNameLst>
                                      </p:cBhvr>
                                      <p:to>
                                        <p:strVal val="visible"/>
                                      </p:to>
                                    </p:set>
                                    <p:animEffect transition="in" filter="wipe(left)">
                                      <p:cBhvr>
                                        <p:cTn id="12" dur="500"/>
                                        <p:tgtEl>
                                          <p:spTgt spid="1720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7203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nodeType="clickEffect">
                                  <p:stCondLst>
                                    <p:cond delay="0"/>
                                  </p:stCondLst>
                                  <p:childTnLst>
                                    <p:set>
                                      <p:cBhvr>
                                        <p:cTn id="20" dur="1" fill="hold">
                                          <p:stCondLst>
                                            <p:cond delay="0"/>
                                          </p:stCondLst>
                                        </p:cTn>
                                        <p:tgtEl>
                                          <p:spTgt spid="172037"/>
                                        </p:tgtEl>
                                        <p:attrNameLst>
                                          <p:attrName>style.visibility</p:attrName>
                                        </p:attrNameLst>
                                      </p:cBhvr>
                                      <p:to>
                                        <p:strVal val="visible"/>
                                      </p:to>
                                    </p:set>
                                    <p:animEffect transition="in" filter="blinds(vertical)">
                                      <p:cBhvr>
                                        <p:cTn id="21" dur="500"/>
                                        <p:tgtEl>
                                          <p:spTgt spid="17203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nodeType="clickEffect">
                                  <p:stCondLst>
                                    <p:cond delay="0"/>
                                  </p:stCondLst>
                                  <p:childTnLst>
                                    <p:set>
                                      <p:cBhvr>
                                        <p:cTn id="25" dur="1" fill="hold">
                                          <p:stCondLst>
                                            <p:cond delay="0"/>
                                          </p:stCondLst>
                                        </p:cTn>
                                        <p:tgtEl>
                                          <p:spTgt spid="172036"/>
                                        </p:tgtEl>
                                        <p:attrNameLst>
                                          <p:attrName>style.visibility</p:attrName>
                                        </p:attrNameLst>
                                      </p:cBhvr>
                                      <p:to>
                                        <p:strVal val="visible"/>
                                      </p:to>
                                    </p:set>
                                    <p:animEffect transition="in" filter="blinds(vertical)">
                                      <p:cBhvr>
                                        <p:cTn id="26" dur="500"/>
                                        <p:tgtEl>
                                          <p:spTgt spid="172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autoUpdateAnimBg="0"/>
      <p:bldP spid="172035"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058" name="Picture 2" descr="W0200604084282268417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1638" y="1463675"/>
            <a:ext cx="1476375"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3059" name="Group 3"/>
          <p:cNvGrpSpPr>
            <a:grpSpLocks/>
          </p:cNvGrpSpPr>
          <p:nvPr/>
        </p:nvGrpSpPr>
        <p:grpSpPr bwMode="auto">
          <a:xfrm>
            <a:off x="1992313" y="1485900"/>
            <a:ext cx="4824412" cy="2087563"/>
            <a:chOff x="240" y="2400"/>
            <a:chExt cx="3408" cy="1632"/>
          </a:xfrm>
        </p:grpSpPr>
        <p:sp>
          <p:nvSpPr>
            <p:cNvPr id="52232" name="Rectangle 4"/>
            <p:cNvSpPr>
              <a:spLocks noChangeArrowheads="1"/>
            </p:cNvSpPr>
            <p:nvPr/>
          </p:nvSpPr>
          <p:spPr bwMode="auto">
            <a:xfrm>
              <a:off x="240" y="2400"/>
              <a:ext cx="3408" cy="16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2233" name="Line 5"/>
            <p:cNvSpPr>
              <a:spLocks noChangeShapeType="1"/>
            </p:cNvSpPr>
            <p:nvPr/>
          </p:nvSpPr>
          <p:spPr bwMode="auto">
            <a:xfrm>
              <a:off x="1152" y="3120"/>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34" name="Line 6"/>
            <p:cNvSpPr>
              <a:spLocks noChangeShapeType="1"/>
            </p:cNvSpPr>
            <p:nvPr/>
          </p:nvSpPr>
          <p:spPr bwMode="auto">
            <a:xfrm>
              <a:off x="1152" y="3456"/>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35" name="Line 7"/>
            <p:cNvSpPr>
              <a:spLocks noChangeShapeType="1"/>
            </p:cNvSpPr>
            <p:nvPr/>
          </p:nvSpPr>
          <p:spPr bwMode="auto">
            <a:xfrm>
              <a:off x="768" y="3408"/>
              <a:ext cx="864"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36" name="Line 8"/>
            <p:cNvSpPr>
              <a:spLocks noChangeShapeType="1"/>
            </p:cNvSpPr>
            <p:nvPr/>
          </p:nvSpPr>
          <p:spPr bwMode="auto">
            <a:xfrm>
              <a:off x="864" y="3408"/>
              <a:ext cx="1104"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37" name="Rectangle 9"/>
            <p:cNvSpPr>
              <a:spLocks noChangeArrowheads="1"/>
            </p:cNvSpPr>
            <p:nvPr/>
          </p:nvSpPr>
          <p:spPr bwMode="auto">
            <a:xfrm>
              <a:off x="1968" y="3216"/>
              <a:ext cx="48" cy="384"/>
            </a:xfrm>
            <a:prstGeom prst="rect">
              <a:avLst/>
            </a:prstGeom>
            <a:solidFill>
              <a:srgbClr val="DDDDDD"/>
            </a:solidFill>
            <a:ln w="9525">
              <a:solidFill>
                <a:srgbClr val="5F5F5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2238" name="Rectangle 10"/>
            <p:cNvSpPr>
              <a:spLocks noChangeArrowheads="1"/>
            </p:cNvSpPr>
            <p:nvPr/>
          </p:nvSpPr>
          <p:spPr bwMode="auto">
            <a:xfrm>
              <a:off x="2544" y="2880"/>
              <a:ext cx="48" cy="1056"/>
            </a:xfrm>
            <a:prstGeom prst="rect">
              <a:avLst/>
            </a:prstGeom>
            <a:solidFill>
              <a:srgbClr val="9966FF"/>
            </a:solidFill>
            <a:ln w="9525">
              <a:solidFill>
                <a:srgbClr val="5F5F5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2239" name="Line 11"/>
            <p:cNvSpPr>
              <a:spLocks noChangeShapeType="1"/>
            </p:cNvSpPr>
            <p:nvPr/>
          </p:nvSpPr>
          <p:spPr bwMode="auto">
            <a:xfrm>
              <a:off x="2016" y="3408"/>
              <a:ext cx="528" cy="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40" name="Line 12"/>
            <p:cNvSpPr>
              <a:spLocks noChangeShapeType="1"/>
            </p:cNvSpPr>
            <p:nvPr/>
          </p:nvSpPr>
          <p:spPr bwMode="auto">
            <a:xfrm>
              <a:off x="2016" y="3408"/>
              <a:ext cx="528" cy="192"/>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41" name="Line 13"/>
            <p:cNvSpPr>
              <a:spLocks noChangeShapeType="1"/>
            </p:cNvSpPr>
            <p:nvPr/>
          </p:nvSpPr>
          <p:spPr bwMode="auto">
            <a:xfrm flipV="1">
              <a:off x="1968" y="3216"/>
              <a:ext cx="576" cy="192"/>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42" name="AutoShape 14"/>
            <p:cNvSpPr>
              <a:spLocks noChangeArrowheads="1"/>
            </p:cNvSpPr>
            <p:nvPr/>
          </p:nvSpPr>
          <p:spPr bwMode="auto">
            <a:xfrm rot="5414696">
              <a:off x="528" y="3168"/>
              <a:ext cx="48" cy="431"/>
            </a:xfrm>
            <a:prstGeom prst="can">
              <a:avLst>
                <a:gd name="adj" fmla="val 77030"/>
              </a:avLst>
            </a:prstGeom>
            <a:solidFill>
              <a:srgbClr val="FF99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2243" name="Line 15"/>
            <p:cNvSpPr>
              <a:spLocks noChangeShapeType="1"/>
            </p:cNvSpPr>
            <p:nvPr/>
          </p:nvSpPr>
          <p:spPr bwMode="auto">
            <a:xfrm>
              <a:off x="528" y="3792"/>
              <a:ext cx="240" cy="0"/>
            </a:xfrm>
            <a:prstGeom prst="line">
              <a:avLst/>
            </a:prstGeom>
            <a:noFill/>
            <a:ln w="19050">
              <a:solidFill>
                <a:srgbClr val="9900CC"/>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44" name="Line 16"/>
            <p:cNvSpPr>
              <a:spLocks noChangeShapeType="1"/>
            </p:cNvSpPr>
            <p:nvPr/>
          </p:nvSpPr>
          <p:spPr bwMode="auto">
            <a:xfrm>
              <a:off x="912" y="3792"/>
              <a:ext cx="240" cy="0"/>
            </a:xfrm>
            <a:prstGeom prst="line">
              <a:avLst/>
            </a:prstGeom>
            <a:noFill/>
            <a:ln w="19050">
              <a:solidFill>
                <a:srgbClr val="9900CC"/>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52245" name="Object 17"/>
            <p:cNvGraphicFramePr>
              <a:graphicFrameLocks noChangeAspect="1"/>
            </p:cNvGraphicFramePr>
            <p:nvPr/>
          </p:nvGraphicFramePr>
          <p:xfrm>
            <a:off x="384" y="3648"/>
            <a:ext cx="240" cy="240"/>
          </p:xfrm>
          <a:graphic>
            <a:graphicData uri="http://schemas.openxmlformats.org/presentationml/2006/ole">
              <mc:AlternateContent xmlns:mc="http://schemas.openxmlformats.org/markup-compatibility/2006">
                <mc:Choice xmlns:v="urn:schemas-microsoft-com:vml" Requires="v">
                  <p:oleObj spid="_x0000_s52263" name="公式" r:id="rId4" imgW="241195" imgH="241195" progId="Equation.3">
                    <p:embed/>
                  </p:oleObj>
                </mc:Choice>
                <mc:Fallback>
                  <p:oleObj name="公式" r:id="rId4" imgW="241195" imgH="241195"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 y="3648"/>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6" name="Object 18"/>
            <p:cNvGraphicFramePr>
              <a:graphicFrameLocks noChangeAspect="1"/>
            </p:cNvGraphicFramePr>
            <p:nvPr/>
          </p:nvGraphicFramePr>
          <p:xfrm>
            <a:off x="1920" y="3648"/>
            <a:ext cx="255" cy="209"/>
          </p:xfrm>
          <a:graphic>
            <a:graphicData uri="http://schemas.openxmlformats.org/presentationml/2006/ole">
              <mc:AlternateContent xmlns:mc="http://schemas.openxmlformats.org/markup-compatibility/2006">
                <mc:Choice xmlns:v="urn:schemas-microsoft-com:vml" Requires="v">
                  <p:oleObj spid="_x0000_s52264" name="Equation" r:id="rId6" imgW="279400" imgH="228600" progId="Equation.3">
                    <p:embed/>
                  </p:oleObj>
                </mc:Choice>
                <mc:Fallback>
                  <p:oleObj name="Equation" r:id="rId6" imgW="279400" imgH="228600"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0" y="3648"/>
                          <a:ext cx="255"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7" name="Object 19"/>
            <p:cNvGraphicFramePr>
              <a:graphicFrameLocks noChangeAspect="1"/>
            </p:cNvGraphicFramePr>
            <p:nvPr/>
          </p:nvGraphicFramePr>
          <p:xfrm>
            <a:off x="1056" y="2880"/>
            <a:ext cx="182" cy="183"/>
          </p:xfrm>
          <a:graphic>
            <a:graphicData uri="http://schemas.openxmlformats.org/presentationml/2006/ole">
              <mc:AlternateContent xmlns:mc="http://schemas.openxmlformats.org/markup-compatibility/2006">
                <mc:Choice xmlns:v="urn:schemas-microsoft-com:vml" Requires="v">
                  <p:oleObj spid="_x0000_s52265" name="Equation" r:id="rId8" imgW="228600" imgH="228600" progId="Equation.3">
                    <p:embed/>
                  </p:oleObj>
                </mc:Choice>
                <mc:Fallback>
                  <p:oleObj name="Equation" r:id="rId8" imgW="228600" imgH="228600"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6" y="2880"/>
                          <a:ext cx="182"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8" name="Object 20"/>
            <p:cNvGraphicFramePr>
              <a:graphicFrameLocks noChangeAspect="1"/>
            </p:cNvGraphicFramePr>
            <p:nvPr/>
          </p:nvGraphicFramePr>
          <p:xfrm>
            <a:off x="2316" y="2784"/>
            <a:ext cx="194" cy="233"/>
          </p:xfrm>
          <a:graphic>
            <a:graphicData uri="http://schemas.openxmlformats.org/presentationml/2006/ole">
              <mc:AlternateContent xmlns:mc="http://schemas.openxmlformats.org/markup-compatibility/2006">
                <mc:Choice xmlns:v="urn:schemas-microsoft-com:vml" Requires="v">
                  <p:oleObj spid="_x0000_s52266" name="Equation" r:id="rId10" imgW="190500" imgH="228600" progId="Equation.3">
                    <p:embed/>
                  </p:oleObj>
                </mc:Choice>
                <mc:Fallback>
                  <p:oleObj name="Equation" r:id="rId10" imgW="190500" imgH="228600" progId="Equation.3">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16" y="2784"/>
                          <a:ext cx="194"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49" name="Rectangle 21"/>
            <p:cNvSpPr>
              <a:spLocks noChangeArrowheads="1"/>
            </p:cNvSpPr>
            <p:nvPr/>
          </p:nvSpPr>
          <p:spPr bwMode="auto">
            <a:xfrm>
              <a:off x="240" y="2400"/>
              <a:ext cx="3408" cy="361"/>
            </a:xfrm>
            <a:prstGeom prst="rect">
              <a:avLst/>
            </a:prstGeom>
            <a:solidFill>
              <a:srgbClr val="FFFFD1">
                <a:alpha val="74901"/>
              </a:srgb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kumimoji="0" lang="zh-CN" altLang="en-US"/>
                <a:t>电子束透过多晶金箔的衍射</a:t>
              </a:r>
            </a:p>
          </p:txBody>
        </p:sp>
        <p:sp>
          <p:nvSpPr>
            <p:cNvPr id="52250" name="AutoShape 22"/>
            <p:cNvSpPr>
              <a:spLocks noChangeArrowheads="1"/>
            </p:cNvSpPr>
            <p:nvPr/>
          </p:nvSpPr>
          <p:spPr bwMode="auto">
            <a:xfrm rot="-5463709">
              <a:off x="504" y="3048"/>
              <a:ext cx="336" cy="671"/>
            </a:xfrm>
            <a:custGeom>
              <a:avLst/>
              <a:gdLst>
                <a:gd name="T0" fmla="*/ 0 w 21600"/>
                <a:gd name="T1" fmla="*/ 0 h 21600"/>
                <a:gd name="T2" fmla="*/ 0 w 21600"/>
                <a:gd name="T3" fmla="*/ 1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7 h 21600"/>
                <a:gd name="T14" fmla="*/ 17100 w 21600"/>
                <a:gd name="T15" fmla="*/ 1709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99CCFF">
                <a:alpha val="50195"/>
              </a:srgbClr>
            </a:solidFill>
            <a:ln w="19050">
              <a:solidFill>
                <a:srgbClr val="00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51" name="Text Box 23"/>
            <p:cNvSpPr txBox="1">
              <a:spLocks noChangeArrowheads="1"/>
            </p:cNvSpPr>
            <p:nvPr/>
          </p:nvSpPr>
          <p:spPr bwMode="auto">
            <a:xfrm>
              <a:off x="624" y="3120"/>
              <a:ext cx="336"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0" lang="en-US" altLang="zh-CN">
                  <a:solidFill>
                    <a:srgbClr val="CC0000"/>
                  </a:solidFill>
                  <a:ea typeface="宋体" panose="02010600030101010101" pitchFamily="2" charset="-122"/>
                </a:rPr>
                <a:t>K</a:t>
              </a:r>
              <a:endParaRPr kumimoji="0" lang="en-US" altLang="zh-CN">
                <a:ea typeface="宋体" panose="02010600030101010101" pitchFamily="2" charset="-122"/>
              </a:endParaRPr>
            </a:p>
          </p:txBody>
        </p:sp>
        <p:sp>
          <p:nvSpPr>
            <p:cNvPr id="52252" name="Line 24"/>
            <p:cNvSpPr>
              <a:spLocks noChangeShapeType="1"/>
            </p:cNvSpPr>
            <p:nvPr/>
          </p:nvSpPr>
          <p:spPr bwMode="auto">
            <a:xfrm>
              <a:off x="768" y="3408"/>
              <a:ext cx="0" cy="52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53" name="Line 25"/>
            <p:cNvSpPr>
              <a:spLocks noChangeShapeType="1"/>
            </p:cNvSpPr>
            <p:nvPr/>
          </p:nvSpPr>
          <p:spPr bwMode="auto">
            <a:xfrm>
              <a:off x="912" y="3312"/>
              <a:ext cx="0" cy="5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pic>
          <p:nvPicPr>
            <p:cNvPr id="52254" name="Picture 26" descr="8-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17" y="3022"/>
              <a:ext cx="998" cy="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3083" name="Rectangle 27"/>
          <p:cNvSpPr>
            <a:spLocks noChangeArrowheads="1"/>
          </p:cNvSpPr>
          <p:nvPr/>
        </p:nvSpPr>
        <p:spPr bwMode="auto">
          <a:xfrm>
            <a:off x="192088" y="692150"/>
            <a:ext cx="102727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a:t>
            </a:r>
            <a:r>
              <a:rPr lang="en-US" altLang="zh-CN"/>
              <a:t>2</a:t>
            </a:r>
            <a:r>
              <a:rPr lang="zh-CN" altLang="en-US"/>
              <a:t>） 几乎同时，英国的汤姆逊也用电子打在金箔上，发现电子的衍射现象。</a:t>
            </a:r>
          </a:p>
        </p:txBody>
      </p:sp>
      <p:sp>
        <p:nvSpPr>
          <p:cNvPr id="173084" name="Rectangle 28"/>
          <p:cNvSpPr>
            <a:spLocks noChangeArrowheads="1"/>
          </p:cNvSpPr>
          <p:nvPr/>
        </p:nvSpPr>
        <p:spPr bwMode="auto">
          <a:xfrm>
            <a:off x="668338" y="3933825"/>
            <a:ext cx="114966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10000"/>
              </a:lnSpc>
            </a:pPr>
            <a:r>
              <a:rPr lang="zh-CN" altLang="en-US">
                <a:solidFill>
                  <a:srgbClr val="000000"/>
                </a:solidFill>
              </a:rPr>
              <a:t>        以后的实验发现，不但电子，</a:t>
            </a:r>
            <a:r>
              <a:rPr lang="zh-CN" altLang="en-US">
                <a:solidFill>
                  <a:srgbClr val="0000FF"/>
                </a:solidFill>
              </a:rPr>
              <a:t>一切事物粒子，如中子、质子、中性原子等都有衍射现象</a:t>
            </a:r>
            <a:r>
              <a:rPr lang="zh-CN" altLang="en-US">
                <a:solidFill>
                  <a:srgbClr val="000000"/>
                </a:solidFill>
              </a:rPr>
              <a:t>。证明了德布罗意关于所有的物质粒子都具有波粒二象性假设的真实性。</a:t>
            </a:r>
            <a:endParaRPr lang="zh-CN" altLang="en-US" sz="4400">
              <a:ea typeface="宋体" panose="02010600030101010101" pitchFamily="2" charset="-122"/>
            </a:endParaRPr>
          </a:p>
        </p:txBody>
      </p:sp>
      <p:sp>
        <p:nvSpPr>
          <p:cNvPr id="173085" name="Text Box 29"/>
          <p:cNvSpPr txBox="1">
            <a:spLocks noChangeArrowheads="1"/>
          </p:cNvSpPr>
          <p:nvPr/>
        </p:nvSpPr>
        <p:spPr bwMode="auto">
          <a:xfrm>
            <a:off x="982663" y="5300663"/>
            <a:ext cx="10801350" cy="461962"/>
          </a:xfrm>
          <a:prstGeom prst="rect">
            <a:avLst/>
          </a:prstGeom>
          <a:solidFill>
            <a:srgbClr val="FFCCFF">
              <a:alpha val="47842"/>
            </a:srgbClr>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         戴维逊和汤姆逊因验证电子的波动性分享</a:t>
            </a:r>
            <a:r>
              <a:rPr lang="en-US" altLang="zh-CN"/>
              <a:t>1937</a:t>
            </a:r>
            <a:r>
              <a:rPr lang="zh-CN" altLang="en-US"/>
              <a:t>年的诺贝尔物理学奖。</a:t>
            </a:r>
          </a:p>
        </p:txBody>
      </p:sp>
      <p:sp>
        <p:nvSpPr>
          <p:cNvPr id="173086" name="Text Box 30"/>
          <p:cNvSpPr txBox="1">
            <a:spLocks noChangeArrowheads="1"/>
          </p:cNvSpPr>
          <p:nvPr/>
        </p:nvSpPr>
        <p:spPr bwMode="auto">
          <a:xfrm>
            <a:off x="479425" y="6165850"/>
            <a:ext cx="9036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a:t>
            </a:r>
            <a:r>
              <a:rPr lang="en-US" altLang="zh-CN">
                <a:ea typeface="宋体" panose="02010600030101010101" pitchFamily="2" charset="-122"/>
              </a:rPr>
              <a:t>3</a:t>
            </a:r>
            <a:r>
              <a:rPr lang="zh-CN" altLang="en-US">
                <a:ea typeface="宋体" panose="02010600030101010101" pitchFamily="2" charset="-122"/>
              </a:rPr>
              <a:t>）</a:t>
            </a:r>
            <a:r>
              <a:rPr lang="zh-CN" altLang="en-US">
                <a:latin typeface="楷体_GB2312" pitchFamily="49" charset="-122"/>
              </a:rPr>
              <a:t>氦原子和氢分子的衍射实验。</a:t>
            </a:r>
            <a:r>
              <a:rPr lang="en-US" altLang="zh-CN">
                <a:latin typeface="楷体_GB2312" pitchFamily="49" charset="-122"/>
              </a:rPr>
              <a:t>1929</a:t>
            </a:r>
            <a:r>
              <a:rPr lang="zh-CN" altLang="en-US">
                <a:latin typeface="楷体_GB2312" pitchFamily="49" charset="-122"/>
              </a:rPr>
              <a:t>年，伊斯脱门和斯脱恩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3083"/>
                                        </p:tgtEl>
                                        <p:attrNameLst>
                                          <p:attrName>style.visibility</p:attrName>
                                        </p:attrNameLst>
                                      </p:cBhvr>
                                      <p:to>
                                        <p:strVal val="visible"/>
                                      </p:to>
                                    </p:set>
                                    <p:animEffect transition="in" filter="wipe(left)">
                                      <p:cBhvr>
                                        <p:cTn id="7" dur="500"/>
                                        <p:tgtEl>
                                          <p:spTgt spid="1730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73058"/>
                                        </p:tgtEl>
                                        <p:attrNameLst>
                                          <p:attrName>style.visibility</p:attrName>
                                        </p:attrNameLst>
                                      </p:cBhvr>
                                      <p:to>
                                        <p:strVal val="visible"/>
                                      </p:to>
                                    </p:set>
                                    <p:animEffect transition="in" filter="blinds(vertical)">
                                      <p:cBhvr>
                                        <p:cTn id="12" dur="500"/>
                                        <p:tgtEl>
                                          <p:spTgt spid="1730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173059"/>
                                        </p:tgtEl>
                                        <p:attrNameLst>
                                          <p:attrName>style.visibility</p:attrName>
                                        </p:attrNameLst>
                                      </p:cBhvr>
                                      <p:to>
                                        <p:strVal val="visible"/>
                                      </p:to>
                                    </p:set>
                                    <p:animEffect transition="in" filter="blinds(vertical)">
                                      <p:cBhvr>
                                        <p:cTn id="17" dur="500"/>
                                        <p:tgtEl>
                                          <p:spTgt spid="1730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3084">
                                            <p:txEl>
                                              <p:pRg st="0" end="0"/>
                                            </p:txEl>
                                          </p:spTgt>
                                        </p:tgtEl>
                                        <p:attrNameLst>
                                          <p:attrName>style.visibility</p:attrName>
                                        </p:attrNameLst>
                                      </p:cBhvr>
                                      <p:to>
                                        <p:strVal val="visible"/>
                                      </p:to>
                                    </p:set>
                                    <p:animEffect transition="in" filter="wipe(left)">
                                      <p:cBhvr>
                                        <p:cTn id="22" dur="500"/>
                                        <p:tgtEl>
                                          <p:spTgt spid="17308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3085"/>
                                        </p:tgtEl>
                                        <p:attrNameLst>
                                          <p:attrName>style.visibility</p:attrName>
                                        </p:attrNameLst>
                                      </p:cBhvr>
                                      <p:to>
                                        <p:strVal val="visible"/>
                                      </p:to>
                                    </p:set>
                                    <p:animEffect transition="in" filter="wipe(left)">
                                      <p:cBhvr>
                                        <p:cTn id="27" dur="500"/>
                                        <p:tgtEl>
                                          <p:spTgt spid="1730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73086"/>
                                        </p:tgtEl>
                                        <p:attrNameLst>
                                          <p:attrName>style.visibility</p:attrName>
                                        </p:attrNameLst>
                                      </p:cBhvr>
                                      <p:to>
                                        <p:strVal val="visible"/>
                                      </p:to>
                                    </p:set>
                                    <p:anim calcmode="lin" valueType="num">
                                      <p:cBhvr additive="base">
                                        <p:cTn id="32" dur="500" fill="hold"/>
                                        <p:tgtEl>
                                          <p:spTgt spid="173086"/>
                                        </p:tgtEl>
                                        <p:attrNameLst>
                                          <p:attrName>ppt_x</p:attrName>
                                        </p:attrNameLst>
                                      </p:cBhvr>
                                      <p:tavLst>
                                        <p:tav tm="0">
                                          <p:val>
                                            <p:strVal val="0-#ppt_w/2"/>
                                          </p:val>
                                        </p:tav>
                                        <p:tav tm="100000">
                                          <p:val>
                                            <p:strVal val="#ppt_x"/>
                                          </p:val>
                                        </p:tav>
                                      </p:tavLst>
                                    </p:anim>
                                    <p:anim calcmode="lin" valueType="num">
                                      <p:cBhvr additive="base">
                                        <p:cTn id="33" dur="500" fill="hold"/>
                                        <p:tgtEl>
                                          <p:spTgt spid="1730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83" grpId="0"/>
      <p:bldP spid="173084" grpId="0" build="p" autoUpdateAnimBg="0"/>
      <p:bldP spid="173085" grpId="0" animBg="1" autoUpdateAnimBg="0"/>
      <p:bldP spid="17308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550863" y="115888"/>
            <a:ext cx="2592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0" lang="zh-CN" altLang="en-US"/>
              <a:t>四、应用</a:t>
            </a:r>
          </a:p>
        </p:txBody>
      </p:sp>
      <p:sp>
        <p:nvSpPr>
          <p:cNvPr id="174083" name="Text Box 3"/>
          <p:cNvSpPr txBox="1">
            <a:spLocks noChangeArrowheads="1"/>
          </p:cNvSpPr>
          <p:nvPr/>
        </p:nvSpPr>
        <p:spPr bwMode="auto">
          <a:xfrm>
            <a:off x="407988" y="1484313"/>
            <a:ext cx="113045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0" lang="zh-CN" altLang="en-US" b="0">
                <a:solidFill>
                  <a:srgbClr val="1C1C1C"/>
                </a:solidFill>
              </a:rPr>
              <a:t>         </a:t>
            </a:r>
            <a:r>
              <a:rPr kumimoji="0" lang="en-US" altLang="zh-CN" b="0">
                <a:solidFill>
                  <a:srgbClr val="1C1C1C"/>
                </a:solidFill>
              </a:rPr>
              <a:t>1932</a:t>
            </a:r>
            <a:r>
              <a:rPr kumimoji="0" lang="zh-CN" altLang="en-US">
                <a:solidFill>
                  <a:srgbClr val="1C1C1C"/>
                </a:solidFill>
              </a:rPr>
              <a:t>年德国人鲁斯卡成功研制了电子显微镜 ；</a:t>
            </a:r>
            <a:r>
              <a:rPr kumimoji="0" lang="zh-CN" altLang="en-US"/>
              <a:t>荣获</a:t>
            </a:r>
            <a:r>
              <a:rPr kumimoji="0" lang="en-US" altLang="zh-CN"/>
              <a:t>1986</a:t>
            </a:r>
            <a:r>
              <a:rPr kumimoji="0" lang="zh-CN" altLang="en-US"/>
              <a:t>年诺贝尔物理奖 。</a:t>
            </a:r>
            <a:endParaRPr kumimoji="0" lang="zh-CN" altLang="en-US">
              <a:solidFill>
                <a:srgbClr val="1C1C1C"/>
              </a:solidFill>
            </a:endParaRPr>
          </a:p>
        </p:txBody>
      </p:sp>
      <p:sp>
        <p:nvSpPr>
          <p:cNvPr id="174084" name="Rectangle 4"/>
          <p:cNvSpPr>
            <a:spLocks noChangeArrowheads="1"/>
          </p:cNvSpPr>
          <p:nvPr/>
        </p:nvSpPr>
        <p:spPr bwMode="auto">
          <a:xfrm>
            <a:off x="407988" y="836613"/>
            <a:ext cx="7704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a:solidFill>
                  <a:srgbClr val="0000FF"/>
                </a:solidFill>
              </a:rPr>
              <a:t>物质波的一个最重要的应用就是电子显微镜的发明。 </a:t>
            </a:r>
          </a:p>
        </p:txBody>
      </p:sp>
      <p:pic>
        <p:nvPicPr>
          <p:cNvPr id="174085" name="Picture 5" descr="http://wutde.whut.edu.cn/kecheng/daxueweuligongke/p06/ch24/sec01/image/compare.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711450" y="2852738"/>
            <a:ext cx="6337300"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86" name="Rectangle 6"/>
          <p:cNvSpPr>
            <a:spLocks noChangeArrowheads="1"/>
          </p:cNvSpPr>
          <p:nvPr/>
        </p:nvSpPr>
        <p:spPr bwMode="auto">
          <a:xfrm>
            <a:off x="2927350" y="2205038"/>
            <a:ext cx="554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latin typeface="楷体_GB2312" pitchFamily="49" charset="-122"/>
              </a:rPr>
              <a:t>由于显微镜的分辨本领与波长成反比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082"/>
                                        </p:tgtEl>
                                        <p:attrNameLst>
                                          <p:attrName>style.visibility</p:attrName>
                                        </p:attrNameLst>
                                      </p:cBhvr>
                                      <p:to>
                                        <p:strVal val="visible"/>
                                      </p:to>
                                    </p:set>
                                    <p:animEffect transition="in" filter="wipe(left)">
                                      <p:cBhvr>
                                        <p:cTn id="7" dur="500"/>
                                        <p:tgtEl>
                                          <p:spTgt spid="174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084"/>
                                        </p:tgtEl>
                                        <p:attrNameLst>
                                          <p:attrName>style.visibility</p:attrName>
                                        </p:attrNameLst>
                                      </p:cBhvr>
                                      <p:to>
                                        <p:strVal val="visible"/>
                                      </p:to>
                                    </p:set>
                                    <p:animEffect transition="in" filter="wipe(left)">
                                      <p:cBhvr>
                                        <p:cTn id="12" dur="500"/>
                                        <p:tgtEl>
                                          <p:spTgt spid="1740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083"/>
                                        </p:tgtEl>
                                        <p:attrNameLst>
                                          <p:attrName>style.visibility</p:attrName>
                                        </p:attrNameLst>
                                      </p:cBhvr>
                                      <p:to>
                                        <p:strVal val="visible"/>
                                      </p:to>
                                    </p:set>
                                    <p:animEffect transition="in" filter="wipe(left)">
                                      <p:cBhvr>
                                        <p:cTn id="17" dur="500"/>
                                        <p:tgtEl>
                                          <p:spTgt spid="1740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4086"/>
                                        </p:tgtEl>
                                        <p:attrNameLst>
                                          <p:attrName>style.visibility</p:attrName>
                                        </p:attrNameLst>
                                      </p:cBhvr>
                                      <p:to>
                                        <p:strVal val="visible"/>
                                      </p:to>
                                    </p:set>
                                    <p:animEffect transition="in" filter="wipe(left)">
                                      <p:cBhvr>
                                        <p:cTn id="22" dur="500"/>
                                        <p:tgtEl>
                                          <p:spTgt spid="1740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174085"/>
                                        </p:tgtEl>
                                        <p:attrNameLst>
                                          <p:attrName>style.visibility</p:attrName>
                                        </p:attrNameLst>
                                      </p:cBhvr>
                                      <p:to>
                                        <p:strVal val="visible"/>
                                      </p:to>
                                    </p:set>
                                    <p:animEffect transition="in" filter="blinds(vertical)">
                                      <p:cBhvr>
                                        <p:cTn id="27" dur="500"/>
                                        <p:tgtEl>
                                          <p:spTgt spid="174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p:bldP spid="174083" grpId="0"/>
      <p:bldP spid="174084" grpId="0"/>
      <p:bldP spid="17408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a:spLocks noChangeAspect="1"/>
          </p:cNvSpPr>
          <p:nvPr>
            <p:custDataLst>
              <p:tags r:id="rId2"/>
            </p:custDataLst>
          </p:nvPr>
        </p:nvSpPr>
        <p:spPr>
          <a:xfrm>
            <a:off x="1744663" y="5187950"/>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3"/>
            </p:custDataLst>
          </p:nvPr>
        </p:nvSpPr>
        <p:spPr>
          <a:xfrm>
            <a:off x="3216275" y="5207000"/>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4"/>
            </p:custDataLst>
          </p:nvPr>
        </p:nvSpPr>
        <p:spPr>
          <a:xfrm>
            <a:off x="4891088" y="518636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5"/>
            </p:custDataLst>
          </p:nvPr>
        </p:nvSpPr>
        <p:spPr>
          <a:xfrm>
            <a:off x="6311900" y="5186363"/>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6"/>
            </p:custDataLst>
          </p:nvPr>
        </p:nvSpPr>
        <p:spPr>
          <a:xfrm>
            <a:off x="8915400" y="6215063"/>
            <a:ext cx="1543050" cy="411162"/>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54279" name="图片 18"/>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84138" y="1096963"/>
            <a:ext cx="11799887"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4280" name="组合 16"/>
          <p:cNvGrpSpPr>
            <a:grpSpLocks/>
          </p:cNvGrpSpPr>
          <p:nvPr>
            <p:custDataLst>
              <p:tags r:id="rId7"/>
            </p:custDataLst>
          </p:nvPr>
        </p:nvGrpSpPr>
        <p:grpSpPr bwMode="auto">
          <a:xfrm>
            <a:off x="0" y="0"/>
            <a:ext cx="12192000" cy="635000"/>
            <a:chOff x="0" y="0"/>
            <a:chExt cx="12192000" cy="635000"/>
          </a:xfrm>
        </p:grpSpPr>
        <p:sp>
          <p:nvSpPr>
            <p:cNvPr id="13" name="TitleBackground"/>
            <p:cNvSpPr/>
            <p:nvPr>
              <p:custDataLst>
                <p:tags r:id="rId9"/>
              </p:custDataLst>
            </p:nvPr>
          </p:nvSpPr>
          <p:spPr>
            <a:xfrm>
              <a:off x="0" y="0"/>
              <a:ext cx="12192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p:cNvSpPr/>
            <p:nvPr>
              <p:custDataLst>
                <p:tags r:id="rId1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284" name="TypeText"/>
            <p:cNvSpPr txBox="1">
              <a:spLocks noChangeArrowheads="1"/>
            </p:cNvSpPr>
            <p:nvPr>
              <p:custDataLst>
                <p:tags r:id="rId11"/>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4285" name="TipText"/>
            <p:cNvSpPr txBox="1">
              <a:spLocks noChangeArrowheads="1"/>
            </p:cNvSpPr>
            <p:nvPr>
              <p:custDataLst>
                <p:tags r:id="rId12"/>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4281" name="图片 1"/>
          <p:cNvPicPr>
            <a:picLocks/>
          </p:cNvPicPr>
          <p:nvPr>
            <p:custDataLst>
              <p:tags r:id="rId8"/>
            </p:custDataLst>
          </p:nvPr>
        </p:nvPicPr>
        <p:blipFill>
          <a:blip r:embed="rId15">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a:spLocks noChangeAspect="1"/>
          </p:cNvSpPr>
          <p:nvPr>
            <p:custDataLst>
              <p:tags r:id="rId2"/>
            </p:custDataLst>
          </p:nvPr>
        </p:nvSpPr>
        <p:spPr>
          <a:xfrm>
            <a:off x="1525588" y="5130800"/>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3"/>
            </p:custDataLst>
          </p:nvPr>
        </p:nvSpPr>
        <p:spPr>
          <a:xfrm>
            <a:off x="2927350" y="5157788"/>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4"/>
            </p:custDataLst>
          </p:nvPr>
        </p:nvSpPr>
        <p:spPr>
          <a:xfrm>
            <a:off x="4543425" y="5157788"/>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5"/>
            </p:custDataLst>
          </p:nvPr>
        </p:nvSpPr>
        <p:spPr>
          <a:xfrm>
            <a:off x="6672263" y="5157788"/>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6"/>
            </p:custDataLst>
          </p:nvPr>
        </p:nvSpPr>
        <p:spPr>
          <a:xfrm>
            <a:off x="8915400" y="6215063"/>
            <a:ext cx="1543050" cy="411162"/>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55303" name="图片 18"/>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254000" y="908050"/>
            <a:ext cx="11371263"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304" name="组合 16"/>
          <p:cNvGrpSpPr>
            <a:grpSpLocks/>
          </p:cNvGrpSpPr>
          <p:nvPr>
            <p:custDataLst>
              <p:tags r:id="rId7"/>
            </p:custDataLst>
          </p:nvPr>
        </p:nvGrpSpPr>
        <p:grpSpPr bwMode="auto">
          <a:xfrm>
            <a:off x="0" y="0"/>
            <a:ext cx="12192000" cy="635000"/>
            <a:chOff x="0" y="0"/>
            <a:chExt cx="12192000" cy="635000"/>
          </a:xfrm>
        </p:grpSpPr>
        <p:sp>
          <p:nvSpPr>
            <p:cNvPr id="13" name="TitleBackground"/>
            <p:cNvSpPr/>
            <p:nvPr>
              <p:custDataLst>
                <p:tags r:id="rId9"/>
              </p:custDataLst>
            </p:nvPr>
          </p:nvSpPr>
          <p:spPr>
            <a:xfrm>
              <a:off x="0" y="0"/>
              <a:ext cx="12192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p:cNvSpPr/>
            <p:nvPr>
              <p:custDataLst>
                <p:tags r:id="rId1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308" name="TypeText"/>
            <p:cNvSpPr txBox="1">
              <a:spLocks noChangeArrowheads="1"/>
            </p:cNvSpPr>
            <p:nvPr>
              <p:custDataLst>
                <p:tags r:id="rId11"/>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5309" name="TipText"/>
            <p:cNvSpPr txBox="1">
              <a:spLocks noChangeArrowheads="1"/>
            </p:cNvSpPr>
            <p:nvPr>
              <p:custDataLst>
                <p:tags r:id="rId12"/>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5305" name="图片 1"/>
          <p:cNvPicPr>
            <a:picLocks/>
          </p:cNvPicPr>
          <p:nvPr>
            <p:custDataLst>
              <p:tags r:id="rId8"/>
            </p:custDataLst>
          </p:nvPr>
        </p:nvPicPr>
        <p:blipFill>
          <a:blip r:embed="rId15">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Text Box 3"/>
          <p:cNvSpPr txBox="1">
            <a:spLocks noChangeArrowheads="1"/>
          </p:cNvSpPr>
          <p:nvPr/>
        </p:nvSpPr>
        <p:spPr bwMode="auto">
          <a:xfrm>
            <a:off x="4953000" y="646113"/>
            <a:ext cx="2057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kumimoji="0" lang="zh-CN" altLang="en-US" sz="3200" u="sng">
                <a:solidFill>
                  <a:srgbClr val="FF00FF"/>
                </a:solidFill>
                <a:effectLst>
                  <a:outerShdw blurRad="38100" dist="38100" dir="2700000" algn="tl">
                    <a:srgbClr val="C0C0C0"/>
                  </a:outerShdw>
                </a:effectLst>
              </a:rPr>
              <a:t>小      结</a:t>
            </a:r>
          </a:p>
        </p:txBody>
      </p:sp>
      <p:sp>
        <p:nvSpPr>
          <p:cNvPr id="178180" name="Text Box 4"/>
          <p:cNvSpPr txBox="1">
            <a:spLocks noChangeArrowheads="1"/>
          </p:cNvSpPr>
          <p:nvPr/>
        </p:nvSpPr>
        <p:spPr bwMode="auto">
          <a:xfrm>
            <a:off x="1600200" y="1171575"/>
            <a:ext cx="6172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a:t> </a:t>
            </a:r>
            <a:r>
              <a:rPr kumimoji="0" lang="en-US" altLang="zh-CN"/>
              <a:t>1</a:t>
            </a:r>
            <a:r>
              <a:rPr kumimoji="0" lang="zh-CN" altLang="en-US"/>
              <a:t>、玻尔氢原子理论三条基本假设</a:t>
            </a:r>
            <a:r>
              <a:rPr kumimoji="0" lang="en-US" altLang="zh-CN"/>
              <a:t>——</a:t>
            </a:r>
          </a:p>
        </p:txBody>
      </p:sp>
      <p:sp>
        <p:nvSpPr>
          <p:cNvPr id="178181" name="Rectangle 5"/>
          <p:cNvSpPr>
            <a:spLocks noChangeArrowheads="1"/>
          </p:cNvSpPr>
          <p:nvPr/>
        </p:nvSpPr>
        <p:spPr bwMode="auto">
          <a:xfrm>
            <a:off x="2590800" y="1636713"/>
            <a:ext cx="1485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a:solidFill>
                  <a:srgbClr val="0000FF"/>
                </a:solidFill>
              </a:rPr>
              <a:t>定态假设 </a:t>
            </a:r>
            <a:endParaRPr kumimoji="0" lang="zh-CN" altLang="en-US" sz="2000">
              <a:solidFill>
                <a:srgbClr val="0000FF"/>
              </a:solidFill>
            </a:endParaRPr>
          </a:p>
        </p:txBody>
      </p:sp>
      <p:sp>
        <p:nvSpPr>
          <p:cNvPr id="178182" name="Rectangle 6"/>
          <p:cNvSpPr>
            <a:spLocks noChangeArrowheads="1"/>
          </p:cNvSpPr>
          <p:nvPr/>
        </p:nvSpPr>
        <p:spPr bwMode="auto">
          <a:xfrm>
            <a:off x="4419600" y="1560513"/>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a:solidFill>
                  <a:srgbClr val="0000FF"/>
                </a:solidFill>
              </a:rPr>
              <a:t>跃迁假设</a:t>
            </a:r>
          </a:p>
        </p:txBody>
      </p:sp>
      <p:sp>
        <p:nvSpPr>
          <p:cNvPr id="178183" name="Rectangle 7"/>
          <p:cNvSpPr>
            <a:spLocks noChangeArrowheads="1"/>
          </p:cNvSpPr>
          <p:nvPr/>
        </p:nvSpPr>
        <p:spPr bwMode="auto">
          <a:xfrm>
            <a:off x="6248400" y="1560513"/>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a:solidFill>
                  <a:srgbClr val="0000FF"/>
                </a:solidFill>
              </a:rPr>
              <a:t>轨道角动量量子化</a:t>
            </a:r>
          </a:p>
        </p:txBody>
      </p:sp>
      <p:sp>
        <p:nvSpPr>
          <p:cNvPr id="178187" name="Rectangle 11"/>
          <p:cNvSpPr>
            <a:spLocks noChangeArrowheads="1"/>
          </p:cNvSpPr>
          <p:nvPr/>
        </p:nvSpPr>
        <p:spPr bwMode="auto">
          <a:xfrm>
            <a:off x="2228850" y="3236913"/>
            <a:ext cx="2940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a:solidFill>
                  <a:srgbClr val="0000FF"/>
                </a:solidFill>
              </a:rPr>
              <a:t>氢原子的能级公式</a:t>
            </a:r>
            <a:r>
              <a:rPr kumimoji="0" lang="zh-CN" altLang="en-US" b="0">
                <a:solidFill>
                  <a:srgbClr val="0000FF"/>
                </a:solidFill>
              </a:rPr>
              <a:t>：</a:t>
            </a:r>
          </a:p>
        </p:txBody>
      </p:sp>
      <p:sp>
        <p:nvSpPr>
          <p:cNvPr id="178188" name="Rectangle 12"/>
          <p:cNvSpPr>
            <a:spLocks noChangeArrowheads="1"/>
          </p:cNvSpPr>
          <p:nvPr/>
        </p:nvSpPr>
        <p:spPr bwMode="auto">
          <a:xfrm>
            <a:off x="1752600" y="3770313"/>
            <a:ext cx="2787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en-US" altLang="zh-CN"/>
              <a:t>2</a:t>
            </a:r>
            <a:r>
              <a:rPr kumimoji="0" lang="zh-CN" altLang="en-US"/>
              <a:t>、德布罗意假设：</a:t>
            </a:r>
          </a:p>
        </p:txBody>
      </p:sp>
      <p:sp>
        <p:nvSpPr>
          <p:cNvPr id="178190" name="Text Box 14"/>
          <p:cNvSpPr txBox="1">
            <a:spLocks noChangeArrowheads="1"/>
          </p:cNvSpPr>
          <p:nvPr/>
        </p:nvSpPr>
        <p:spPr bwMode="auto">
          <a:xfrm>
            <a:off x="7696200" y="4608513"/>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a:solidFill>
                  <a:srgbClr val="0000FF"/>
                </a:solidFill>
              </a:rPr>
              <a:t>德布罗意公式</a:t>
            </a:r>
          </a:p>
        </p:txBody>
      </p:sp>
      <p:graphicFrame>
        <p:nvGraphicFramePr>
          <p:cNvPr id="178193" name="Object 17"/>
          <p:cNvGraphicFramePr>
            <a:graphicFrameLocks noChangeAspect="1"/>
          </p:cNvGraphicFramePr>
          <p:nvPr/>
        </p:nvGraphicFramePr>
        <p:xfrm>
          <a:off x="2895600" y="4303713"/>
          <a:ext cx="2325688" cy="1212850"/>
        </p:xfrm>
        <a:graphic>
          <a:graphicData uri="http://schemas.openxmlformats.org/presentationml/2006/ole">
            <mc:AlternateContent xmlns:mc="http://schemas.openxmlformats.org/markup-compatibility/2006">
              <mc:Choice xmlns:v="urn:schemas-microsoft-com:vml" Requires="v">
                <p:oleObj spid="_x0000_s56369" name="Equation" r:id="rId3" imgW="1015559" imgH="583947" progId="Equation.3">
                  <p:embed/>
                </p:oleObj>
              </mc:Choice>
              <mc:Fallback>
                <p:oleObj name="Equation" r:id="rId3" imgW="1015559" imgH="583947"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303713"/>
                        <a:ext cx="2325688" cy="121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8202" name="Group 26"/>
          <p:cNvGrpSpPr>
            <a:grpSpLocks/>
          </p:cNvGrpSpPr>
          <p:nvPr/>
        </p:nvGrpSpPr>
        <p:grpSpPr bwMode="auto">
          <a:xfrm>
            <a:off x="5303838" y="4351338"/>
            <a:ext cx="2016125" cy="1092200"/>
            <a:chOff x="839" y="2614"/>
            <a:chExt cx="1270" cy="688"/>
          </a:xfrm>
        </p:grpSpPr>
        <p:grpSp>
          <p:nvGrpSpPr>
            <p:cNvPr id="56353" name="Group 32"/>
            <p:cNvGrpSpPr>
              <a:grpSpLocks/>
            </p:cNvGrpSpPr>
            <p:nvPr/>
          </p:nvGrpSpPr>
          <p:grpSpPr bwMode="auto">
            <a:xfrm>
              <a:off x="839" y="2614"/>
              <a:ext cx="1270" cy="680"/>
              <a:chOff x="1450" y="7"/>
              <a:chExt cx="3039" cy="401"/>
            </a:xfrm>
          </p:grpSpPr>
          <p:sp>
            <p:nvSpPr>
              <p:cNvPr id="56355"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6356"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6357"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6358"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56354" name="Object 32"/>
            <p:cNvGraphicFramePr>
              <a:graphicFrameLocks noChangeAspect="1"/>
            </p:cNvGraphicFramePr>
            <p:nvPr/>
          </p:nvGraphicFramePr>
          <p:xfrm>
            <a:off x="884" y="2659"/>
            <a:ext cx="1209" cy="643"/>
          </p:xfrm>
          <a:graphic>
            <a:graphicData uri="http://schemas.openxmlformats.org/presentationml/2006/ole">
              <mc:AlternateContent xmlns:mc="http://schemas.openxmlformats.org/markup-compatibility/2006">
                <mc:Choice xmlns:v="urn:schemas-microsoft-com:vml" Requires="v">
                  <p:oleObj spid="_x0000_s56370" name="Equation" r:id="rId5" imgW="784898" imgH="403920" progId="Equation.3">
                    <p:embed/>
                  </p:oleObj>
                </mc:Choice>
                <mc:Fallback>
                  <p:oleObj name="Equation" r:id="rId5" imgW="784898" imgH="403920" progId="Equation.3">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 y="2659"/>
                          <a:ext cx="1209" cy="64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78209" name="Group 33"/>
          <p:cNvGrpSpPr>
            <a:grpSpLocks/>
          </p:cNvGrpSpPr>
          <p:nvPr/>
        </p:nvGrpSpPr>
        <p:grpSpPr bwMode="auto">
          <a:xfrm>
            <a:off x="5087938" y="3127375"/>
            <a:ext cx="4321175" cy="792163"/>
            <a:chOff x="2245" y="2069"/>
            <a:chExt cx="2722" cy="499"/>
          </a:xfrm>
        </p:grpSpPr>
        <p:grpSp>
          <p:nvGrpSpPr>
            <p:cNvPr id="56347" name="Group 32"/>
            <p:cNvGrpSpPr>
              <a:grpSpLocks/>
            </p:cNvGrpSpPr>
            <p:nvPr/>
          </p:nvGrpSpPr>
          <p:grpSpPr bwMode="auto">
            <a:xfrm>
              <a:off x="2245" y="2069"/>
              <a:ext cx="2722" cy="499"/>
              <a:chOff x="1450" y="7"/>
              <a:chExt cx="3039" cy="401"/>
            </a:xfrm>
          </p:grpSpPr>
          <p:sp>
            <p:nvSpPr>
              <p:cNvPr id="56349"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6350"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6351"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6352"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56348" name="Object 39"/>
            <p:cNvGraphicFramePr>
              <a:graphicFrameLocks noChangeAspect="1"/>
            </p:cNvGraphicFramePr>
            <p:nvPr/>
          </p:nvGraphicFramePr>
          <p:xfrm>
            <a:off x="2245" y="2069"/>
            <a:ext cx="2707" cy="497"/>
          </p:xfrm>
          <a:graphic>
            <a:graphicData uri="http://schemas.openxmlformats.org/presentationml/2006/ole">
              <mc:AlternateContent xmlns:mc="http://schemas.openxmlformats.org/markup-compatibility/2006">
                <mc:Choice xmlns:v="urn:schemas-microsoft-com:vml" Requires="v">
                  <p:oleObj spid="_x0000_s56371" name="Equation" r:id="rId7" imgW="2032000" imgH="406400" progId="Equation.3">
                    <p:embed/>
                  </p:oleObj>
                </mc:Choice>
                <mc:Fallback>
                  <p:oleObj name="Equation" r:id="rId7" imgW="2032000" imgH="406400" progId="Equation.3">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5" y="2069"/>
                          <a:ext cx="2707" cy="49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78216" name="Group 40"/>
          <p:cNvGrpSpPr>
            <a:grpSpLocks/>
          </p:cNvGrpSpPr>
          <p:nvPr/>
        </p:nvGrpSpPr>
        <p:grpSpPr bwMode="auto">
          <a:xfrm>
            <a:off x="5591175" y="2046288"/>
            <a:ext cx="4032250" cy="844550"/>
            <a:chOff x="1066" y="3566"/>
            <a:chExt cx="3492" cy="532"/>
          </a:xfrm>
        </p:grpSpPr>
        <p:grpSp>
          <p:nvGrpSpPr>
            <p:cNvPr id="56341" name="Group 32"/>
            <p:cNvGrpSpPr>
              <a:grpSpLocks/>
            </p:cNvGrpSpPr>
            <p:nvPr/>
          </p:nvGrpSpPr>
          <p:grpSpPr bwMode="auto">
            <a:xfrm>
              <a:off x="1066" y="3612"/>
              <a:ext cx="3492" cy="453"/>
              <a:chOff x="1450" y="7"/>
              <a:chExt cx="3039" cy="401"/>
            </a:xfrm>
          </p:grpSpPr>
          <p:sp>
            <p:nvSpPr>
              <p:cNvPr id="56343"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6344"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6345"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6346"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56342" name="Object 46"/>
            <p:cNvGraphicFramePr>
              <a:graphicFrameLocks noChangeAspect="1"/>
            </p:cNvGraphicFramePr>
            <p:nvPr/>
          </p:nvGraphicFramePr>
          <p:xfrm>
            <a:off x="1402" y="3566"/>
            <a:ext cx="2829" cy="532"/>
          </p:xfrm>
          <a:graphic>
            <a:graphicData uri="http://schemas.openxmlformats.org/presentationml/2006/ole">
              <mc:AlternateContent xmlns:mc="http://schemas.openxmlformats.org/markup-compatibility/2006">
                <mc:Choice xmlns:v="urn:schemas-microsoft-com:vml" Requires="v">
                  <p:oleObj spid="_x0000_s56372" name="公式" r:id="rId9" imgW="2032000" imgH="406400" progId="Equation.3">
                    <p:embed/>
                  </p:oleObj>
                </mc:Choice>
                <mc:Fallback>
                  <p:oleObj name="公式" r:id="rId9" imgW="2032000" imgH="406400" progId="Equation.3">
                    <p:embed/>
                    <p:pic>
                      <p:nvPicPr>
                        <p:cNvPr id="0" name="Object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2" y="3566"/>
                          <a:ext cx="2829" cy="53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8230" name="Group 54"/>
          <p:cNvGrpSpPr>
            <a:grpSpLocks/>
          </p:cNvGrpSpPr>
          <p:nvPr/>
        </p:nvGrpSpPr>
        <p:grpSpPr bwMode="auto">
          <a:xfrm>
            <a:off x="3000375" y="1974850"/>
            <a:ext cx="2232025" cy="1079500"/>
            <a:chOff x="930" y="890"/>
            <a:chExt cx="1406" cy="680"/>
          </a:xfrm>
        </p:grpSpPr>
        <p:grpSp>
          <p:nvGrpSpPr>
            <p:cNvPr id="56335" name="Group 32"/>
            <p:cNvGrpSpPr>
              <a:grpSpLocks/>
            </p:cNvGrpSpPr>
            <p:nvPr/>
          </p:nvGrpSpPr>
          <p:grpSpPr bwMode="auto">
            <a:xfrm>
              <a:off x="930" y="890"/>
              <a:ext cx="1406" cy="680"/>
              <a:chOff x="1450" y="7"/>
              <a:chExt cx="3039" cy="401"/>
            </a:xfrm>
          </p:grpSpPr>
          <p:sp>
            <p:nvSpPr>
              <p:cNvPr id="56337"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6338"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6339"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6340"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56336" name="Object 8"/>
            <p:cNvGraphicFramePr>
              <a:graphicFrameLocks noChangeAspect="1"/>
            </p:cNvGraphicFramePr>
            <p:nvPr/>
          </p:nvGraphicFramePr>
          <p:xfrm>
            <a:off x="961" y="965"/>
            <a:ext cx="1329" cy="530"/>
          </p:xfrm>
          <a:graphic>
            <a:graphicData uri="http://schemas.openxmlformats.org/presentationml/2006/ole">
              <mc:AlternateContent xmlns:mc="http://schemas.openxmlformats.org/markup-compatibility/2006">
                <mc:Choice xmlns:v="urn:schemas-microsoft-com:vml" Requires="v">
                  <p:oleObj spid="_x0000_s56373" name="Equation" r:id="rId11" imgW="837836" imgH="406224" progId="Equation.3">
                    <p:embed/>
                  </p:oleObj>
                </mc:Choice>
                <mc:Fallback>
                  <p:oleObj name="Equation" r:id="rId11" imgW="837836" imgH="406224"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1" y="965"/>
                          <a:ext cx="1329" cy="53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8179"/>
                                        </p:tgtEl>
                                        <p:attrNameLst>
                                          <p:attrName>style.visibility</p:attrName>
                                        </p:attrNameLst>
                                      </p:cBhvr>
                                      <p:to>
                                        <p:strVal val="visible"/>
                                      </p:to>
                                    </p:set>
                                    <p:animEffect transition="in" filter="wipe(left)">
                                      <p:cBhvr>
                                        <p:cTn id="7" dur="500"/>
                                        <p:tgtEl>
                                          <p:spTgt spid="178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8180"/>
                                        </p:tgtEl>
                                        <p:attrNameLst>
                                          <p:attrName>style.visibility</p:attrName>
                                        </p:attrNameLst>
                                      </p:cBhvr>
                                      <p:to>
                                        <p:strVal val="visible"/>
                                      </p:to>
                                    </p:set>
                                    <p:animEffect transition="in" filter="wipe(left)">
                                      <p:cBhvr>
                                        <p:cTn id="12" dur="500"/>
                                        <p:tgtEl>
                                          <p:spTgt spid="1781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8181"/>
                                        </p:tgtEl>
                                        <p:attrNameLst>
                                          <p:attrName>style.visibility</p:attrName>
                                        </p:attrNameLst>
                                      </p:cBhvr>
                                      <p:to>
                                        <p:strVal val="visible"/>
                                      </p:to>
                                    </p:set>
                                    <p:animEffect transition="in" filter="wipe(left)">
                                      <p:cBhvr>
                                        <p:cTn id="17" dur="500"/>
                                        <p:tgtEl>
                                          <p:spTgt spid="1781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8182"/>
                                        </p:tgtEl>
                                        <p:attrNameLst>
                                          <p:attrName>style.visibility</p:attrName>
                                        </p:attrNameLst>
                                      </p:cBhvr>
                                      <p:to>
                                        <p:strVal val="visible"/>
                                      </p:to>
                                    </p:set>
                                    <p:animEffect transition="in" filter="wipe(left)">
                                      <p:cBhvr>
                                        <p:cTn id="22" dur="500"/>
                                        <p:tgtEl>
                                          <p:spTgt spid="1781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78230"/>
                                        </p:tgtEl>
                                        <p:attrNameLst>
                                          <p:attrName>style.visibility</p:attrName>
                                        </p:attrNameLst>
                                      </p:cBhvr>
                                      <p:to>
                                        <p:strVal val="visible"/>
                                      </p:to>
                                    </p:set>
                                    <p:animEffect transition="in" filter="wipe(left)">
                                      <p:cBhvr>
                                        <p:cTn id="27" dur="500"/>
                                        <p:tgtEl>
                                          <p:spTgt spid="1782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8183"/>
                                        </p:tgtEl>
                                        <p:attrNameLst>
                                          <p:attrName>style.visibility</p:attrName>
                                        </p:attrNameLst>
                                      </p:cBhvr>
                                      <p:to>
                                        <p:strVal val="visible"/>
                                      </p:to>
                                    </p:set>
                                    <p:animEffect transition="in" filter="wipe(left)">
                                      <p:cBhvr>
                                        <p:cTn id="32" dur="500"/>
                                        <p:tgtEl>
                                          <p:spTgt spid="1781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78216"/>
                                        </p:tgtEl>
                                        <p:attrNameLst>
                                          <p:attrName>style.visibility</p:attrName>
                                        </p:attrNameLst>
                                      </p:cBhvr>
                                      <p:to>
                                        <p:strVal val="visible"/>
                                      </p:to>
                                    </p:set>
                                    <p:animEffect transition="in" filter="wipe(left)">
                                      <p:cBhvr>
                                        <p:cTn id="37" dur="500"/>
                                        <p:tgtEl>
                                          <p:spTgt spid="1782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8187"/>
                                        </p:tgtEl>
                                        <p:attrNameLst>
                                          <p:attrName>style.visibility</p:attrName>
                                        </p:attrNameLst>
                                      </p:cBhvr>
                                      <p:to>
                                        <p:strVal val="visible"/>
                                      </p:to>
                                    </p:set>
                                    <p:animEffect transition="in" filter="wipe(left)">
                                      <p:cBhvr>
                                        <p:cTn id="42" dur="500"/>
                                        <p:tgtEl>
                                          <p:spTgt spid="17818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78209"/>
                                        </p:tgtEl>
                                        <p:attrNameLst>
                                          <p:attrName>style.visibility</p:attrName>
                                        </p:attrNameLst>
                                      </p:cBhvr>
                                      <p:to>
                                        <p:strVal val="visible"/>
                                      </p:to>
                                    </p:set>
                                    <p:animEffect transition="in" filter="wipe(left)">
                                      <p:cBhvr>
                                        <p:cTn id="47" dur="500"/>
                                        <p:tgtEl>
                                          <p:spTgt spid="17820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8188"/>
                                        </p:tgtEl>
                                        <p:attrNameLst>
                                          <p:attrName>style.visibility</p:attrName>
                                        </p:attrNameLst>
                                      </p:cBhvr>
                                      <p:to>
                                        <p:strVal val="visible"/>
                                      </p:to>
                                    </p:set>
                                    <p:animEffect transition="in" filter="wipe(left)">
                                      <p:cBhvr>
                                        <p:cTn id="52" dur="500"/>
                                        <p:tgtEl>
                                          <p:spTgt spid="17818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78193"/>
                                        </p:tgtEl>
                                        <p:attrNameLst>
                                          <p:attrName>style.visibility</p:attrName>
                                        </p:attrNameLst>
                                      </p:cBhvr>
                                      <p:to>
                                        <p:strVal val="visible"/>
                                      </p:to>
                                    </p:set>
                                    <p:animEffect transition="in" filter="wipe(left)">
                                      <p:cBhvr>
                                        <p:cTn id="57" dur="500"/>
                                        <p:tgtEl>
                                          <p:spTgt spid="17819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78202"/>
                                        </p:tgtEl>
                                        <p:attrNameLst>
                                          <p:attrName>style.visibility</p:attrName>
                                        </p:attrNameLst>
                                      </p:cBhvr>
                                      <p:to>
                                        <p:strVal val="visible"/>
                                      </p:to>
                                    </p:set>
                                    <p:animEffect transition="in" filter="wipe(left)">
                                      <p:cBhvr>
                                        <p:cTn id="62" dur="500"/>
                                        <p:tgtEl>
                                          <p:spTgt spid="17820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78190"/>
                                        </p:tgtEl>
                                        <p:attrNameLst>
                                          <p:attrName>style.visibility</p:attrName>
                                        </p:attrNameLst>
                                      </p:cBhvr>
                                      <p:to>
                                        <p:strVal val="visible"/>
                                      </p:to>
                                    </p:set>
                                    <p:animEffect transition="in" filter="wipe(left)">
                                      <p:cBhvr>
                                        <p:cTn id="67" dur="500"/>
                                        <p:tgtEl>
                                          <p:spTgt spid="178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autoUpdateAnimBg="0"/>
      <p:bldP spid="178180" grpId="0" autoUpdateAnimBg="0"/>
      <p:bldP spid="178181" grpId="0" autoUpdateAnimBg="0"/>
      <p:bldP spid="178182" grpId="0" autoUpdateAnimBg="0"/>
      <p:bldP spid="178183" grpId="0" autoUpdateAnimBg="0"/>
      <p:bldP spid="178187" grpId="0" autoUpdateAnimBg="0"/>
      <p:bldP spid="178188" grpId="0" autoUpdateAnimBg="0"/>
      <p:bldP spid="17819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37"/>
          <p:cNvSpPr>
            <a:spLocks noChangeArrowheads="1"/>
          </p:cNvSpPr>
          <p:nvPr/>
        </p:nvSpPr>
        <p:spPr bwMode="auto">
          <a:xfrm>
            <a:off x="2495550" y="1989138"/>
            <a:ext cx="7162800" cy="263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专题</a:t>
            </a:r>
            <a:endParaRPr lang="en-US" altLang="zh-CN" sz="6600">
              <a:solidFill>
                <a:srgbClr val="9900CC"/>
              </a:solidFill>
              <a:latin typeface="隶书" panose="02010509060101010101" pitchFamily="49" charset="-122"/>
              <a:ea typeface="隶书" panose="02010509060101010101" pitchFamily="49" charset="-122"/>
            </a:endParaRPr>
          </a:p>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玻尔的氢原子理论</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334963" y="115888"/>
            <a:ext cx="3733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600"/>
              <a:t>一、氢原子光谱的规律</a:t>
            </a:r>
            <a:endParaRPr lang="zh-CN" altLang="en-US" sz="2600" b="0">
              <a:latin typeface="楷体_GB2312" pitchFamily="49" charset="-122"/>
            </a:endParaRPr>
          </a:p>
        </p:txBody>
      </p:sp>
      <p:sp>
        <p:nvSpPr>
          <p:cNvPr id="197635" name="Rectangle 3"/>
          <p:cNvSpPr>
            <a:spLocks noChangeArrowheads="1"/>
          </p:cNvSpPr>
          <p:nvPr/>
        </p:nvSpPr>
        <p:spPr bwMode="auto">
          <a:xfrm>
            <a:off x="623888" y="836613"/>
            <a:ext cx="113760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10000"/>
              </a:lnSpc>
            </a:pPr>
            <a:r>
              <a:rPr lang="zh-CN" altLang="en-US">
                <a:latin typeface="楷体_GB2312" pitchFamily="49" charset="-122"/>
              </a:rPr>
              <a:t>   在一定条件下，从原子内部可以发出一些特定波长的光，用光谱仪可以把发出的光按波长和强度展开并记录下来，这就是光谱。</a:t>
            </a:r>
          </a:p>
        </p:txBody>
      </p:sp>
      <p:sp>
        <p:nvSpPr>
          <p:cNvPr id="197636" name="Rectangle 4"/>
          <p:cNvSpPr>
            <a:spLocks noChangeArrowheads="1"/>
          </p:cNvSpPr>
          <p:nvPr/>
        </p:nvSpPr>
        <p:spPr bwMode="auto">
          <a:xfrm>
            <a:off x="1200150" y="1844675"/>
            <a:ext cx="568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最简单的原子发射光谱是氢原子光谱。</a:t>
            </a:r>
          </a:p>
        </p:txBody>
      </p:sp>
      <p:grpSp>
        <p:nvGrpSpPr>
          <p:cNvPr id="197637" name="Group 5"/>
          <p:cNvGrpSpPr>
            <a:grpSpLocks/>
          </p:cNvGrpSpPr>
          <p:nvPr/>
        </p:nvGrpSpPr>
        <p:grpSpPr bwMode="auto">
          <a:xfrm>
            <a:off x="2424113" y="2420938"/>
            <a:ext cx="7162800" cy="1500187"/>
            <a:chOff x="528" y="3024"/>
            <a:chExt cx="4752" cy="1054"/>
          </a:xfrm>
        </p:grpSpPr>
        <p:sp>
          <p:nvSpPr>
            <p:cNvPr id="20487" name="Rectangle 6"/>
            <p:cNvSpPr>
              <a:spLocks noChangeArrowheads="1"/>
            </p:cNvSpPr>
            <p:nvPr/>
          </p:nvSpPr>
          <p:spPr bwMode="auto">
            <a:xfrm>
              <a:off x="816" y="3365"/>
              <a:ext cx="4068" cy="32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0488" name="Line 7"/>
            <p:cNvSpPr>
              <a:spLocks noChangeShapeType="1"/>
            </p:cNvSpPr>
            <p:nvPr/>
          </p:nvSpPr>
          <p:spPr bwMode="auto">
            <a:xfrm>
              <a:off x="1200" y="3405"/>
              <a:ext cx="0" cy="277"/>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9" name="Line 8"/>
            <p:cNvSpPr>
              <a:spLocks noChangeShapeType="1"/>
            </p:cNvSpPr>
            <p:nvPr/>
          </p:nvSpPr>
          <p:spPr bwMode="auto">
            <a:xfrm>
              <a:off x="1296" y="3405"/>
              <a:ext cx="0" cy="277"/>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0" name="Line 9"/>
            <p:cNvSpPr>
              <a:spLocks noChangeShapeType="1"/>
            </p:cNvSpPr>
            <p:nvPr/>
          </p:nvSpPr>
          <p:spPr bwMode="auto">
            <a:xfrm>
              <a:off x="1356" y="3405"/>
              <a:ext cx="0" cy="277"/>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1" name="Line 10"/>
            <p:cNvSpPr>
              <a:spLocks noChangeShapeType="1"/>
            </p:cNvSpPr>
            <p:nvPr/>
          </p:nvSpPr>
          <p:spPr bwMode="auto">
            <a:xfrm>
              <a:off x="1392" y="3405"/>
              <a:ext cx="0" cy="277"/>
            </a:xfrm>
            <a:prstGeom prst="line">
              <a:avLst/>
            </a:prstGeom>
            <a:noFill/>
            <a:ln w="38100" cap="rnd">
              <a:solidFill>
                <a:srgbClr val="FF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2" name="Line 11"/>
            <p:cNvSpPr>
              <a:spLocks noChangeShapeType="1"/>
            </p:cNvSpPr>
            <p:nvPr/>
          </p:nvSpPr>
          <p:spPr bwMode="auto">
            <a:xfrm>
              <a:off x="1728" y="3405"/>
              <a:ext cx="0" cy="27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3" name="Line 12"/>
            <p:cNvSpPr>
              <a:spLocks noChangeShapeType="1"/>
            </p:cNvSpPr>
            <p:nvPr/>
          </p:nvSpPr>
          <p:spPr bwMode="auto">
            <a:xfrm>
              <a:off x="1920" y="3405"/>
              <a:ext cx="0" cy="27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4" name="Line 13"/>
            <p:cNvSpPr>
              <a:spLocks noChangeShapeType="1"/>
            </p:cNvSpPr>
            <p:nvPr/>
          </p:nvSpPr>
          <p:spPr bwMode="auto">
            <a:xfrm>
              <a:off x="2028" y="3405"/>
              <a:ext cx="0" cy="27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5" name="Line 14"/>
            <p:cNvSpPr>
              <a:spLocks noChangeShapeType="1"/>
            </p:cNvSpPr>
            <p:nvPr/>
          </p:nvSpPr>
          <p:spPr bwMode="auto">
            <a:xfrm>
              <a:off x="2088" y="3405"/>
              <a:ext cx="0" cy="27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6" name="Line 15"/>
            <p:cNvSpPr>
              <a:spLocks noChangeShapeType="1"/>
            </p:cNvSpPr>
            <p:nvPr/>
          </p:nvSpPr>
          <p:spPr bwMode="auto">
            <a:xfrm>
              <a:off x="2136" y="3405"/>
              <a:ext cx="0" cy="27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7" name="Line 16"/>
            <p:cNvSpPr>
              <a:spLocks noChangeShapeType="1"/>
            </p:cNvSpPr>
            <p:nvPr/>
          </p:nvSpPr>
          <p:spPr bwMode="auto">
            <a:xfrm>
              <a:off x="2160" y="3405"/>
              <a:ext cx="0" cy="277"/>
            </a:xfrm>
            <a:prstGeom prst="line">
              <a:avLst/>
            </a:prstGeom>
            <a:noFill/>
            <a:ln w="38100">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498" name="Group 17"/>
            <p:cNvGrpSpPr>
              <a:grpSpLocks/>
            </p:cNvGrpSpPr>
            <p:nvPr/>
          </p:nvGrpSpPr>
          <p:grpSpPr bwMode="auto">
            <a:xfrm>
              <a:off x="3648" y="3395"/>
              <a:ext cx="528" cy="277"/>
              <a:chOff x="3216" y="2544"/>
              <a:chExt cx="528" cy="336"/>
            </a:xfrm>
          </p:grpSpPr>
          <p:sp>
            <p:nvSpPr>
              <p:cNvPr id="20519" name="Line 18"/>
              <p:cNvSpPr>
                <a:spLocks noChangeShapeType="1"/>
              </p:cNvSpPr>
              <p:nvPr/>
            </p:nvSpPr>
            <p:spPr bwMode="auto">
              <a:xfrm>
                <a:off x="3744" y="2544"/>
                <a:ext cx="0" cy="33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20" name="Line 19"/>
              <p:cNvSpPr>
                <a:spLocks noChangeShapeType="1"/>
              </p:cNvSpPr>
              <p:nvPr/>
            </p:nvSpPr>
            <p:spPr bwMode="auto">
              <a:xfrm>
                <a:off x="3600" y="2544"/>
                <a:ext cx="0" cy="33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21" name="Line 20"/>
              <p:cNvSpPr>
                <a:spLocks noChangeShapeType="1"/>
              </p:cNvSpPr>
              <p:nvPr/>
            </p:nvSpPr>
            <p:spPr bwMode="auto">
              <a:xfrm>
                <a:off x="3216" y="2544"/>
                <a:ext cx="0" cy="33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499" name="Line 21"/>
            <p:cNvSpPr>
              <a:spLocks noChangeShapeType="1"/>
            </p:cNvSpPr>
            <p:nvPr/>
          </p:nvSpPr>
          <p:spPr bwMode="auto">
            <a:xfrm>
              <a:off x="912" y="3365"/>
              <a:ext cx="384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0" name="Line 22"/>
            <p:cNvSpPr>
              <a:spLocks noChangeShapeType="1"/>
            </p:cNvSpPr>
            <p:nvPr/>
          </p:nvSpPr>
          <p:spPr bwMode="auto">
            <a:xfrm>
              <a:off x="4224" y="3405"/>
              <a:ext cx="0" cy="277"/>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1" name="Line 23"/>
            <p:cNvSpPr>
              <a:spLocks noChangeShapeType="1"/>
            </p:cNvSpPr>
            <p:nvPr/>
          </p:nvSpPr>
          <p:spPr bwMode="auto">
            <a:xfrm>
              <a:off x="1392" y="3286"/>
              <a:ext cx="0" cy="79"/>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2" name="Line 24"/>
            <p:cNvSpPr>
              <a:spLocks noChangeShapeType="1"/>
            </p:cNvSpPr>
            <p:nvPr/>
          </p:nvSpPr>
          <p:spPr bwMode="auto">
            <a:xfrm>
              <a:off x="4176" y="3286"/>
              <a:ext cx="0" cy="79"/>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3" name="Line 25"/>
            <p:cNvSpPr>
              <a:spLocks noChangeShapeType="1"/>
            </p:cNvSpPr>
            <p:nvPr/>
          </p:nvSpPr>
          <p:spPr bwMode="auto">
            <a:xfrm>
              <a:off x="4800" y="3286"/>
              <a:ext cx="0" cy="79"/>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4" name="Line 26"/>
            <p:cNvSpPr>
              <a:spLocks noChangeShapeType="1"/>
            </p:cNvSpPr>
            <p:nvPr/>
          </p:nvSpPr>
          <p:spPr bwMode="auto">
            <a:xfrm>
              <a:off x="3456" y="3286"/>
              <a:ext cx="0" cy="79"/>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5" name="Line 27"/>
            <p:cNvSpPr>
              <a:spLocks noChangeShapeType="1"/>
            </p:cNvSpPr>
            <p:nvPr/>
          </p:nvSpPr>
          <p:spPr bwMode="auto">
            <a:xfrm>
              <a:off x="2064" y="3286"/>
              <a:ext cx="0" cy="79"/>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6" name="Line 28"/>
            <p:cNvSpPr>
              <a:spLocks noChangeShapeType="1"/>
            </p:cNvSpPr>
            <p:nvPr/>
          </p:nvSpPr>
          <p:spPr bwMode="auto">
            <a:xfrm>
              <a:off x="2736" y="3286"/>
              <a:ext cx="0" cy="79"/>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507" name="Group 29"/>
            <p:cNvGrpSpPr>
              <a:grpSpLocks/>
            </p:cNvGrpSpPr>
            <p:nvPr/>
          </p:nvGrpSpPr>
          <p:grpSpPr bwMode="auto">
            <a:xfrm>
              <a:off x="576" y="3024"/>
              <a:ext cx="4560" cy="279"/>
              <a:chOff x="624" y="816"/>
              <a:chExt cx="4560" cy="279"/>
            </a:xfrm>
          </p:grpSpPr>
          <p:sp>
            <p:nvSpPr>
              <p:cNvPr id="20516" name="Line 30"/>
              <p:cNvSpPr>
                <a:spLocks noChangeShapeType="1"/>
              </p:cNvSpPr>
              <p:nvPr/>
            </p:nvSpPr>
            <p:spPr bwMode="auto">
              <a:xfrm>
                <a:off x="1248" y="960"/>
                <a:ext cx="3264" cy="0"/>
              </a:xfrm>
              <a:prstGeom prst="line">
                <a:avLst/>
              </a:prstGeom>
              <a:noFill/>
              <a:ln w="381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17" name="Text Box 31"/>
              <p:cNvSpPr txBox="1">
                <a:spLocks noChangeArrowheads="1"/>
              </p:cNvSpPr>
              <p:nvPr/>
            </p:nvSpPr>
            <p:spPr bwMode="auto">
              <a:xfrm>
                <a:off x="4512" y="816"/>
                <a:ext cx="672"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000">
                    <a:solidFill>
                      <a:srgbClr val="990099"/>
                    </a:solidFill>
                  </a:rPr>
                  <a:t>紫外区</a:t>
                </a:r>
              </a:p>
            </p:txBody>
          </p:sp>
          <p:sp>
            <p:nvSpPr>
              <p:cNvPr id="20518" name="Text Box 32"/>
              <p:cNvSpPr txBox="1">
                <a:spLocks noChangeArrowheads="1"/>
              </p:cNvSpPr>
              <p:nvPr/>
            </p:nvSpPr>
            <p:spPr bwMode="auto">
              <a:xfrm>
                <a:off x="624" y="816"/>
                <a:ext cx="672"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000">
                    <a:solidFill>
                      <a:srgbClr val="FF0000"/>
                    </a:solidFill>
                  </a:rPr>
                  <a:t>红外区</a:t>
                </a:r>
              </a:p>
            </p:txBody>
          </p:sp>
        </p:grpSp>
        <p:grpSp>
          <p:nvGrpSpPr>
            <p:cNvPr id="20508" name="Group 33"/>
            <p:cNvGrpSpPr>
              <a:grpSpLocks/>
            </p:cNvGrpSpPr>
            <p:nvPr/>
          </p:nvGrpSpPr>
          <p:grpSpPr bwMode="auto">
            <a:xfrm>
              <a:off x="528" y="3754"/>
              <a:ext cx="4752" cy="324"/>
              <a:chOff x="624" y="1743"/>
              <a:chExt cx="4752" cy="324"/>
            </a:xfrm>
          </p:grpSpPr>
          <p:sp>
            <p:nvSpPr>
              <p:cNvPr id="20512" name="Line 34"/>
              <p:cNvSpPr>
                <a:spLocks noChangeShapeType="1"/>
              </p:cNvSpPr>
              <p:nvPr/>
            </p:nvSpPr>
            <p:spPr bwMode="auto">
              <a:xfrm>
                <a:off x="1152" y="1920"/>
                <a:ext cx="3504" cy="0"/>
              </a:xfrm>
              <a:prstGeom prst="line">
                <a:avLst/>
              </a:prstGeom>
              <a:noFill/>
              <a:ln w="381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13" name="Text Box 35"/>
              <p:cNvSpPr txBox="1">
                <a:spLocks noChangeArrowheads="1"/>
              </p:cNvSpPr>
              <p:nvPr/>
            </p:nvSpPr>
            <p:spPr bwMode="auto">
              <a:xfrm>
                <a:off x="624" y="1776"/>
                <a:ext cx="480"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000">
                    <a:solidFill>
                      <a:srgbClr val="FF0000"/>
                    </a:solidFill>
                  </a:rPr>
                  <a:t>长波</a:t>
                </a:r>
              </a:p>
            </p:txBody>
          </p:sp>
          <p:sp>
            <p:nvSpPr>
              <p:cNvPr id="20514" name="Text Box 36"/>
              <p:cNvSpPr txBox="1">
                <a:spLocks noChangeArrowheads="1"/>
              </p:cNvSpPr>
              <p:nvPr/>
            </p:nvSpPr>
            <p:spPr bwMode="auto">
              <a:xfrm>
                <a:off x="4704" y="1776"/>
                <a:ext cx="672"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000">
                    <a:solidFill>
                      <a:srgbClr val="990099"/>
                    </a:solidFill>
                  </a:rPr>
                  <a:t>短波</a:t>
                </a:r>
              </a:p>
            </p:txBody>
          </p:sp>
          <p:sp>
            <p:nvSpPr>
              <p:cNvPr id="20515" name="Rectangle 37"/>
              <p:cNvSpPr>
                <a:spLocks noChangeArrowheads="1"/>
              </p:cNvSpPr>
              <p:nvPr/>
            </p:nvSpPr>
            <p:spPr bwMode="auto">
              <a:xfrm>
                <a:off x="2640" y="1743"/>
                <a:ext cx="53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递减</a:t>
                </a:r>
              </a:p>
            </p:txBody>
          </p:sp>
        </p:grpSp>
        <p:sp>
          <p:nvSpPr>
            <p:cNvPr id="20509" name="Rectangle 38"/>
            <p:cNvSpPr>
              <a:spLocks noChangeArrowheads="1"/>
            </p:cNvSpPr>
            <p:nvPr/>
          </p:nvSpPr>
          <p:spPr bwMode="auto">
            <a:xfrm>
              <a:off x="1056" y="3307"/>
              <a:ext cx="480" cy="432"/>
            </a:xfrm>
            <a:prstGeom prst="rect">
              <a:avLst/>
            </a:prstGeom>
            <a:noFill/>
            <a:ln w="38100">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0510" name="Rectangle 39"/>
            <p:cNvSpPr>
              <a:spLocks noChangeArrowheads="1"/>
            </p:cNvSpPr>
            <p:nvPr/>
          </p:nvSpPr>
          <p:spPr bwMode="auto">
            <a:xfrm>
              <a:off x="1632" y="3307"/>
              <a:ext cx="576" cy="432"/>
            </a:xfrm>
            <a:prstGeom prst="rect">
              <a:avLst/>
            </a:prstGeom>
            <a:noFill/>
            <a:ln w="38100">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0511" name="Rectangle 40"/>
            <p:cNvSpPr>
              <a:spLocks noChangeArrowheads="1"/>
            </p:cNvSpPr>
            <p:nvPr/>
          </p:nvSpPr>
          <p:spPr bwMode="auto">
            <a:xfrm>
              <a:off x="3552" y="3307"/>
              <a:ext cx="720" cy="432"/>
            </a:xfrm>
            <a:prstGeom prst="rect">
              <a:avLst/>
            </a:prstGeom>
            <a:noFill/>
            <a:ln w="38100">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197673" name="Text Box 41"/>
          <p:cNvSpPr txBox="1">
            <a:spLocks noChangeArrowheads="1"/>
          </p:cNvSpPr>
          <p:nvPr/>
        </p:nvSpPr>
        <p:spPr bwMode="auto">
          <a:xfrm>
            <a:off x="550863" y="4005263"/>
            <a:ext cx="11161712" cy="23082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     </a:t>
            </a:r>
            <a:r>
              <a:rPr lang="en-US" altLang="zh-CN"/>
              <a:t>1853</a:t>
            </a:r>
            <a:r>
              <a:rPr lang="zh-CN" altLang="en-US"/>
              <a:t>年瑞典人安德斯</a:t>
            </a:r>
            <a:r>
              <a:rPr lang="en-US" altLang="zh-CN"/>
              <a:t>·</a:t>
            </a:r>
            <a:r>
              <a:rPr lang="zh-CN" altLang="en-US"/>
              <a:t>埃格斯特朗</a:t>
            </a:r>
            <a:r>
              <a:rPr lang="en-US" altLang="zh-CN"/>
              <a:t>(</a:t>
            </a:r>
            <a:r>
              <a:rPr lang="sv-SE" altLang="zh-CN"/>
              <a:t>Anders Jonas Ångström</a:t>
            </a:r>
            <a:r>
              <a:rPr lang="en-US" altLang="zh-CN"/>
              <a:t> )</a:t>
            </a:r>
            <a:r>
              <a:rPr lang="zh-CN" altLang="en-US"/>
              <a:t>测得巴耳末系</a:t>
            </a:r>
            <a:r>
              <a:rPr lang="en-US" altLang="zh-CN"/>
              <a:t>H </a:t>
            </a:r>
            <a:r>
              <a:rPr lang="el-GR" altLang="zh-CN" baseline="-25000">
                <a:cs typeface="Times New Roman" panose="02020603050405020304" pitchFamily="18" charset="0"/>
              </a:rPr>
              <a:t>α</a:t>
            </a:r>
            <a:r>
              <a:rPr lang="zh-CN" altLang="en-US"/>
              <a:t>谱线，此后他有陆续找到了氢原子光谱另外三根在可见光波段内的谱线，即</a:t>
            </a:r>
            <a:r>
              <a:rPr lang="en-US" altLang="zh-CN"/>
              <a:t>H</a:t>
            </a:r>
            <a:r>
              <a:rPr lang="en-US" altLang="zh-CN" baseline="-25000"/>
              <a:t>β</a:t>
            </a:r>
            <a:r>
              <a:rPr lang="zh-CN" altLang="en-US"/>
              <a:t>、</a:t>
            </a:r>
            <a:r>
              <a:rPr lang="en-US" altLang="zh-CN"/>
              <a:t>H</a:t>
            </a:r>
            <a:r>
              <a:rPr lang="en-US" altLang="zh-CN" baseline="-25000"/>
              <a:t>γ</a:t>
            </a:r>
            <a:r>
              <a:rPr lang="zh-CN" altLang="en-US"/>
              <a:t>、</a:t>
            </a:r>
            <a:r>
              <a:rPr lang="en-US" altLang="zh-CN"/>
              <a:t>H</a:t>
            </a:r>
            <a:r>
              <a:rPr lang="en-US" altLang="zh-CN" baseline="-25000"/>
              <a:t>δ</a:t>
            </a:r>
            <a:r>
              <a:rPr lang="zh-CN" altLang="en-US"/>
              <a:t>谱线，并精确测量了它们的波长。 </a:t>
            </a:r>
            <a:r>
              <a:rPr lang="en-US" altLang="zh-CN"/>
              <a:t>1868</a:t>
            </a:r>
            <a:r>
              <a:rPr lang="zh-CN" altLang="en-US"/>
              <a:t>年，埃格斯特朗发表了标准太阳谱图表，记录了太阳光谱中上千条谱线的波长，以</a:t>
            </a:r>
            <a:r>
              <a:rPr lang="en-US" altLang="zh-CN"/>
              <a:t>10</a:t>
            </a:r>
            <a:r>
              <a:rPr lang="en-US" altLang="zh-CN" baseline="30000"/>
              <a:t>-10</a:t>
            </a:r>
            <a:r>
              <a:rPr lang="zh-CN" altLang="en-US"/>
              <a:t>米为单位，精确到六位有效数字。这些数据成为当时的国际标准。为纪念这位物理学家，</a:t>
            </a:r>
            <a:r>
              <a:rPr lang="en-US" altLang="zh-CN"/>
              <a:t>10</a:t>
            </a:r>
            <a:r>
              <a:rPr lang="en-US" altLang="zh-CN" baseline="30000"/>
              <a:t>-10</a:t>
            </a:r>
            <a:r>
              <a:rPr lang="zh-CN" altLang="en-US"/>
              <a:t>米以他的名字命名为</a:t>
            </a:r>
            <a:r>
              <a:rPr lang="zh-CN" altLang="en-US">
                <a:solidFill>
                  <a:srgbClr val="FF0000"/>
                </a:solidFill>
              </a:rPr>
              <a:t>埃格斯特朗</a:t>
            </a:r>
            <a:r>
              <a:rPr lang="zh-CN" altLang="en-US"/>
              <a:t>，简称</a:t>
            </a:r>
            <a:r>
              <a:rPr lang="zh-CN" altLang="en-US">
                <a:solidFill>
                  <a:srgbClr val="FF0000"/>
                </a:solidFill>
              </a:rPr>
              <a:t>埃</a:t>
            </a:r>
            <a:r>
              <a:rPr lang="zh-CN" altLang="en-US"/>
              <a:t>，符号</a:t>
            </a:r>
            <a:r>
              <a:rPr lang="en-US" altLang="zh-CN">
                <a:solidFill>
                  <a:srgbClr val="FF0000"/>
                </a:solidFill>
              </a:rPr>
              <a:t>Å</a:t>
            </a:r>
            <a:r>
              <a:rPr lang="zh-CN" altLang="en-US"/>
              <a:t>。</a:t>
            </a:r>
            <a:r>
              <a:rPr lang="en-US" altLang="zh-CN">
                <a:solidFill>
                  <a:srgbClr val="FF0066"/>
                </a:solidFill>
              </a:rPr>
              <a:t>Å</a:t>
            </a:r>
            <a:r>
              <a:rPr lang="zh-CN" altLang="en-US"/>
              <a:t>即由此得来。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7634"/>
                                        </p:tgtEl>
                                        <p:attrNameLst>
                                          <p:attrName>style.visibility</p:attrName>
                                        </p:attrNameLst>
                                      </p:cBhvr>
                                      <p:to>
                                        <p:strVal val="visible"/>
                                      </p:to>
                                    </p:set>
                                    <p:animEffect transition="in" filter="wipe(left)">
                                      <p:cBhvr>
                                        <p:cTn id="7" dur="500"/>
                                        <p:tgtEl>
                                          <p:spTgt spid="197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7635">
                                            <p:txEl>
                                              <p:pRg st="0" end="0"/>
                                            </p:txEl>
                                          </p:spTgt>
                                        </p:tgtEl>
                                        <p:attrNameLst>
                                          <p:attrName>style.visibility</p:attrName>
                                        </p:attrNameLst>
                                      </p:cBhvr>
                                      <p:to>
                                        <p:strVal val="visible"/>
                                      </p:to>
                                    </p:set>
                                    <p:animEffect transition="in" filter="wipe(left)">
                                      <p:cBhvr>
                                        <p:cTn id="12" dur="500"/>
                                        <p:tgtEl>
                                          <p:spTgt spid="1976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7636"/>
                                        </p:tgtEl>
                                        <p:attrNameLst>
                                          <p:attrName>style.visibility</p:attrName>
                                        </p:attrNameLst>
                                      </p:cBhvr>
                                      <p:to>
                                        <p:strVal val="visible"/>
                                      </p:to>
                                    </p:set>
                                    <p:animEffect transition="in" filter="wipe(left)">
                                      <p:cBhvr>
                                        <p:cTn id="17" dur="500"/>
                                        <p:tgtEl>
                                          <p:spTgt spid="1976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7637"/>
                                        </p:tgtEl>
                                        <p:attrNameLst>
                                          <p:attrName>style.visibility</p:attrName>
                                        </p:attrNameLst>
                                      </p:cBhvr>
                                      <p:to>
                                        <p:strVal val="visible"/>
                                      </p:to>
                                    </p:set>
                                    <p:animEffect transition="in" filter="wipe(left)">
                                      <p:cBhvr>
                                        <p:cTn id="22" dur="500"/>
                                        <p:tgtEl>
                                          <p:spTgt spid="1976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76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autoUpdateAnimBg="0"/>
      <p:bldP spid="197635" grpId="0" build="p" autoUpdateAnimBg="0"/>
      <p:bldP spid="197636" grpId="0"/>
      <p:bldP spid="19767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334963" y="765175"/>
            <a:ext cx="5159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800">
                <a:solidFill>
                  <a:srgbClr val="FF0000"/>
                </a:solidFill>
                <a:latin typeface="楷体_GB2312" pitchFamily="49" charset="-122"/>
              </a:rPr>
              <a:t>氢原子光谱的规律</a:t>
            </a:r>
          </a:p>
        </p:txBody>
      </p:sp>
      <p:grpSp>
        <p:nvGrpSpPr>
          <p:cNvPr id="22531" name="Group 4"/>
          <p:cNvGrpSpPr>
            <a:grpSpLocks/>
          </p:cNvGrpSpPr>
          <p:nvPr/>
        </p:nvGrpSpPr>
        <p:grpSpPr bwMode="auto">
          <a:xfrm>
            <a:off x="2855913" y="1412875"/>
            <a:ext cx="4648200" cy="1843088"/>
            <a:chOff x="2448" y="1661"/>
            <a:chExt cx="2928" cy="1161"/>
          </a:xfrm>
        </p:grpSpPr>
        <p:sp>
          <p:nvSpPr>
            <p:cNvPr id="22536" name="Rectangle 5"/>
            <p:cNvSpPr>
              <a:spLocks noChangeArrowheads="1"/>
            </p:cNvSpPr>
            <p:nvPr/>
          </p:nvSpPr>
          <p:spPr bwMode="auto">
            <a:xfrm>
              <a:off x="2448" y="1920"/>
              <a:ext cx="2928" cy="67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2537" name="Line 6"/>
            <p:cNvSpPr>
              <a:spLocks noChangeShapeType="1"/>
            </p:cNvSpPr>
            <p:nvPr/>
          </p:nvSpPr>
          <p:spPr bwMode="auto">
            <a:xfrm flipV="1">
              <a:off x="3120" y="1920"/>
              <a:ext cx="0" cy="672"/>
            </a:xfrm>
            <a:prstGeom prst="line">
              <a:avLst/>
            </a:prstGeom>
            <a:noFill/>
            <a:ln w="28575">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8" name="Line 7"/>
            <p:cNvSpPr>
              <a:spLocks noChangeShapeType="1"/>
            </p:cNvSpPr>
            <p:nvPr/>
          </p:nvSpPr>
          <p:spPr bwMode="auto">
            <a:xfrm flipV="1">
              <a:off x="3504" y="1920"/>
              <a:ext cx="0" cy="672"/>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9" name="Line 8"/>
            <p:cNvSpPr>
              <a:spLocks noChangeShapeType="1"/>
            </p:cNvSpPr>
            <p:nvPr/>
          </p:nvSpPr>
          <p:spPr bwMode="auto">
            <a:xfrm flipV="1">
              <a:off x="3984" y="1920"/>
              <a:ext cx="0" cy="672"/>
            </a:xfrm>
            <a:prstGeom prst="line">
              <a:avLst/>
            </a:prstGeom>
            <a:noFill/>
            <a:ln w="28575">
              <a:solidFill>
                <a:srgbClr val="00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0" name="Line 9"/>
            <p:cNvSpPr>
              <a:spLocks noChangeShapeType="1"/>
            </p:cNvSpPr>
            <p:nvPr/>
          </p:nvSpPr>
          <p:spPr bwMode="auto">
            <a:xfrm flipV="1">
              <a:off x="4992" y="1920"/>
              <a:ext cx="0" cy="67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541" name="Object 10"/>
            <p:cNvGraphicFramePr>
              <a:graphicFrameLocks noChangeAspect="1"/>
            </p:cNvGraphicFramePr>
            <p:nvPr/>
          </p:nvGraphicFramePr>
          <p:xfrm>
            <a:off x="4848" y="1661"/>
            <a:ext cx="384" cy="211"/>
          </p:xfrm>
          <a:graphic>
            <a:graphicData uri="http://schemas.openxmlformats.org/presentationml/2006/ole">
              <mc:AlternateContent xmlns:mc="http://schemas.openxmlformats.org/markup-compatibility/2006">
                <mc:Choice xmlns:v="urn:schemas-microsoft-com:vml" Requires="v">
                  <p:oleObj spid="_x0000_s22567" name="Equation" r:id="rId3" imgW="901309" imgH="495085" progId="Equation.3">
                    <p:embed/>
                  </p:oleObj>
                </mc:Choice>
                <mc:Fallback>
                  <p:oleObj name="Equation" r:id="rId3" imgW="901309" imgH="495085"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8" y="1661"/>
                          <a:ext cx="384"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2" name="Object 11"/>
            <p:cNvGraphicFramePr>
              <a:graphicFrameLocks noChangeAspect="1"/>
            </p:cNvGraphicFramePr>
            <p:nvPr/>
          </p:nvGraphicFramePr>
          <p:xfrm>
            <a:off x="3795" y="1661"/>
            <a:ext cx="378" cy="211"/>
          </p:xfrm>
          <a:graphic>
            <a:graphicData uri="http://schemas.openxmlformats.org/presentationml/2006/ole">
              <mc:AlternateContent xmlns:mc="http://schemas.openxmlformats.org/markup-compatibility/2006">
                <mc:Choice xmlns:v="urn:schemas-microsoft-com:vml" Requires="v">
                  <p:oleObj spid="_x0000_s22568" name="Equation" r:id="rId5" imgW="888614" imgH="495085" progId="Equation.3">
                    <p:embed/>
                  </p:oleObj>
                </mc:Choice>
                <mc:Fallback>
                  <p:oleObj name="Equation" r:id="rId5" imgW="888614" imgH="495085"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5" y="1661"/>
                          <a:ext cx="378"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3" name="Object 12"/>
            <p:cNvGraphicFramePr>
              <a:graphicFrameLocks noChangeAspect="1"/>
            </p:cNvGraphicFramePr>
            <p:nvPr/>
          </p:nvGraphicFramePr>
          <p:xfrm>
            <a:off x="3318" y="1680"/>
            <a:ext cx="378" cy="211"/>
          </p:xfrm>
          <a:graphic>
            <a:graphicData uri="http://schemas.openxmlformats.org/presentationml/2006/ole">
              <mc:AlternateContent xmlns:mc="http://schemas.openxmlformats.org/markup-compatibility/2006">
                <mc:Choice xmlns:v="urn:schemas-microsoft-com:vml" Requires="v">
                  <p:oleObj spid="_x0000_s22569" name="Equation" r:id="rId7" imgW="888614" imgH="495085" progId="Equation.3">
                    <p:embed/>
                  </p:oleObj>
                </mc:Choice>
                <mc:Fallback>
                  <p:oleObj name="Equation" r:id="rId7" imgW="888614" imgH="495085"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8" y="1680"/>
                          <a:ext cx="378"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4" name="Object 13"/>
            <p:cNvGraphicFramePr>
              <a:graphicFrameLocks noChangeAspect="1"/>
            </p:cNvGraphicFramePr>
            <p:nvPr/>
          </p:nvGraphicFramePr>
          <p:xfrm>
            <a:off x="2932" y="1680"/>
            <a:ext cx="383" cy="211"/>
          </p:xfrm>
          <a:graphic>
            <a:graphicData uri="http://schemas.openxmlformats.org/presentationml/2006/ole">
              <mc:AlternateContent xmlns:mc="http://schemas.openxmlformats.org/markup-compatibility/2006">
                <mc:Choice xmlns:v="urn:schemas-microsoft-com:vml" Requires="v">
                  <p:oleObj spid="_x0000_s22570" name="Equation" r:id="rId9" imgW="901309" imgH="495085" progId="Equation.3">
                    <p:embed/>
                  </p:oleObj>
                </mc:Choice>
                <mc:Fallback>
                  <p:oleObj name="Equation" r:id="rId9" imgW="901309" imgH="495085"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2" y="1680"/>
                          <a:ext cx="383"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5" name="Object 14"/>
            <p:cNvGraphicFramePr>
              <a:graphicFrameLocks noChangeAspect="1"/>
            </p:cNvGraphicFramePr>
            <p:nvPr/>
          </p:nvGraphicFramePr>
          <p:xfrm>
            <a:off x="4944" y="2640"/>
            <a:ext cx="192" cy="165"/>
          </p:xfrm>
          <a:graphic>
            <a:graphicData uri="http://schemas.openxmlformats.org/presentationml/2006/ole">
              <mc:AlternateContent xmlns:mc="http://schemas.openxmlformats.org/markup-compatibility/2006">
                <mc:Choice xmlns:v="urn:schemas-microsoft-com:vml" Requires="v">
                  <p:oleObj spid="_x0000_s22571" name="Equation" r:id="rId11" imgW="444307" imgH="380835" progId="Equation.3">
                    <p:embed/>
                  </p:oleObj>
                </mc:Choice>
                <mc:Fallback>
                  <p:oleObj name="Equation" r:id="rId11" imgW="444307" imgH="380835"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4" y="2640"/>
                          <a:ext cx="192"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6" name="Object 15"/>
            <p:cNvGraphicFramePr>
              <a:graphicFrameLocks noChangeAspect="1"/>
            </p:cNvGraphicFramePr>
            <p:nvPr/>
          </p:nvGraphicFramePr>
          <p:xfrm>
            <a:off x="3885" y="2632"/>
            <a:ext cx="198" cy="182"/>
          </p:xfrm>
          <a:graphic>
            <a:graphicData uri="http://schemas.openxmlformats.org/presentationml/2006/ole">
              <mc:AlternateContent xmlns:mc="http://schemas.openxmlformats.org/markup-compatibility/2006">
                <mc:Choice xmlns:v="urn:schemas-microsoft-com:vml" Requires="v">
                  <p:oleObj spid="_x0000_s22572" name="Equation" r:id="rId13" imgW="457200" imgH="419100" progId="Equation.3">
                    <p:embed/>
                  </p:oleObj>
                </mc:Choice>
                <mc:Fallback>
                  <p:oleObj name="Equation" r:id="rId13" imgW="457200" imgH="41910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5" y="2632"/>
                          <a:ext cx="198"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7" name="Object 16"/>
            <p:cNvGraphicFramePr>
              <a:graphicFrameLocks noChangeAspect="1"/>
            </p:cNvGraphicFramePr>
            <p:nvPr/>
          </p:nvGraphicFramePr>
          <p:xfrm>
            <a:off x="3416" y="2640"/>
            <a:ext cx="182" cy="182"/>
          </p:xfrm>
          <a:graphic>
            <a:graphicData uri="http://schemas.openxmlformats.org/presentationml/2006/ole">
              <mc:AlternateContent xmlns:mc="http://schemas.openxmlformats.org/markup-compatibility/2006">
                <mc:Choice xmlns:v="urn:schemas-microsoft-com:vml" Requires="v">
                  <p:oleObj spid="_x0000_s22573" name="Equation" r:id="rId15" imgW="419100" imgH="419100" progId="Equation.3">
                    <p:embed/>
                  </p:oleObj>
                </mc:Choice>
                <mc:Fallback>
                  <p:oleObj name="Equation" r:id="rId15" imgW="419100" imgH="419100"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16" y="2640"/>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8" name="Object 17"/>
            <p:cNvGraphicFramePr>
              <a:graphicFrameLocks noChangeAspect="1"/>
            </p:cNvGraphicFramePr>
            <p:nvPr/>
          </p:nvGraphicFramePr>
          <p:xfrm>
            <a:off x="3022" y="2648"/>
            <a:ext cx="187" cy="165"/>
          </p:xfrm>
          <a:graphic>
            <a:graphicData uri="http://schemas.openxmlformats.org/presentationml/2006/ole">
              <mc:AlternateContent xmlns:mc="http://schemas.openxmlformats.org/markup-compatibility/2006">
                <mc:Choice xmlns:v="urn:schemas-microsoft-com:vml" Requires="v">
                  <p:oleObj spid="_x0000_s22574" name="Equation" r:id="rId17" imgW="431613" imgH="380835" progId="Equation.3">
                    <p:embed/>
                  </p:oleObj>
                </mc:Choice>
                <mc:Fallback>
                  <p:oleObj name="Equation" r:id="rId17" imgW="431613" imgH="380835" progId="Equation.3">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22" y="2648"/>
                          <a:ext cx="187"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532" name="Text Box 18"/>
          <p:cNvSpPr txBox="1">
            <a:spLocks noChangeArrowheads="1"/>
          </p:cNvSpPr>
          <p:nvPr/>
        </p:nvSpPr>
        <p:spPr bwMode="auto">
          <a:xfrm>
            <a:off x="155575" y="3284538"/>
            <a:ext cx="120713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a:latin typeface="宋体" panose="02010600030101010101" pitchFamily="2" charset="-122"/>
                <a:ea typeface="宋体" panose="02010600030101010101" pitchFamily="2" charset="-122"/>
              </a:rPr>
              <a:t>   </a:t>
            </a:r>
            <a:r>
              <a:rPr lang="zh-CN" altLang="en-US">
                <a:solidFill>
                  <a:srgbClr val="FF0000"/>
                </a:solidFill>
                <a:latin typeface="楷体_GB2312" pitchFamily="49" charset="-122"/>
              </a:rPr>
              <a:t>对原子光谱的研究是打开原子奥秘大门的一把钥匙。</a:t>
            </a:r>
          </a:p>
          <a:p>
            <a:pPr algn="just" eaLnBrk="1" hangingPunct="1"/>
            <a:r>
              <a:rPr lang="zh-CN" altLang="en-US">
                <a:solidFill>
                  <a:srgbClr val="FF0000"/>
                </a:solidFill>
                <a:latin typeface="楷体_GB2312" pitchFamily="49" charset="-122"/>
              </a:rPr>
              <a:t>   </a:t>
            </a:r>
            <a:r>
              <a:rPr lang="en-US" altLang="zh-CN">
                <a:solidFill>
                  <a:srgbClr val="FF0000"/>
                </a:solidFill>
                <a:latin typeface="楷体_GB2312" pitchFamily="49" charset="-122"/>
              </a:rPr>
              <a:t>19</a:t>
            </a:r>
            <a:r>
              <a:rPr lang="zh-CN" altLang="en-US">
                <a:solidFill>
                  <a:srgbClr val="FF0000"/>
                </a:solidFill>
                <a:latin typeface="楷体_GB2312" pitchFamily="49" charset="-122"/>
              </a:rPr>
              <a:t>世纪</a:t>
            </a:r>
            <a:r>
              <a:rPr lang="en-US" altLang="zh-CN">
                <a:solidFill>
                  <a:srgbClr val="FF0000"/>
                </a:solidFill>
                <a:latin typeface="楷体_GB2312" pitchFamily="49" charset="-122"/>
              </a:rPr>
              <a:t>60</a:t>
            </a:r>
            <a:r>
              <a:rPr lang="zh-CN" altLang="en-US">
                <a:solidFill>
                  <a:srgbClr val="FF0000"/>
                </a:solidFill>
                <a:latin typeface="楷体_GB2312" pitchFamily="49" charset="-122"/>
              </a:rPr>
              <a:t>～</a:t>
            </a:r>
            <a:r>
              <a:rPr lang="en-US" altLang="zh-CN">
                <a:solidFill>
                  <a:srgbClr val="FF0000"/>
                </a:solidFill>
                <a:latin typeface="楷体_GB2312" pitchFamily="49" charset="-122"/>
              </a:rPr>
              <a:t>80</a:t>
            </a:r>
            <a:r>
              <a:rPr lang="zh-CN" altLang="en-US">
                <a:solidFill>
                  <a:srgbClr val="FF0000"/>
                </a:solidFill>
                <a:latin typeface="楷体_GB2312" pitchFamily="49" charset="-122"/>
              </a:rPr>
              <a:t>年代，人们陆续发现了氢光谱的一些光谱线，在可见光区的前四条谱线分别为</a:t>
            </a:r>
          </a:p>
        </p:txBody>
      </p:sp>
      <p:graphicFrame>
        <p:nvGraphicFramePr>
          <p:cNvPr id="22533" name="Object 19"/>
          <p:cNvGraphicFramePr>
            <a:graphicFrameLocks noChangeAspect="1"/>
          </p:cNvGraphicFramePr>
          <p:nvPr/>
        </p:nvGraphicFramePr>
        <p:xfrm>
          <a:off x="2495550" y="4581525"/>
          <a:ext cx="2578100" cy="419100"/>
        </p:xfrm>
        <a:graphic>
          <a:graphicData uri="http://schemas.openxmlformats.org/presentationml/2006/ole">
            <mc:AlternateContent xmlns:mc="http://schemas.openxmlformats.org/markup-compatibility/2006">
              <mc:Choice xmlns:v="urn:schemas-microsoft-com:vml" Requires="v">
                <p:oleObj spid="_x0000_s22575" name="Equation" r:id="rId19" imgW="2578100" imgH="419100" progId="Equation.3">
                  <p:embed/>
                </p:oleObj>
              </mc:Choice>
              <mc:Fallback>
                <p:oleObj name="Equation" r:id="rId19" imgW="2578100" imgH="419100" progId="Equation.3">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95550" y="4581525"/>
                        <a:ext cx="25781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4" name="Text Box 20"/>
          <p:cNvSpPr txBox="1">
            <a:spLocks noChangeArrowheads="1"/>
          </p:cNvSpPr>
          <p:nvPr/>
        </p:nvSpPr>
        <p:spPr bwMode="auto">
          <a:xfrm>
            <a:off x="5232400" y="4508500"/>
            <a:ext cx="511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latin typeface="楷体_GB2312" pitchFamily="49" charset="-122"/>
              </a:rPr>
              <a:t>颜色分别为红、深绿、青、紫。</a:t>
            </a:r>
          </a:p>
        </p:txBody>
      </p:sp>
      <p:sp>
        <p:nvSpPr>
          <p:cNvPr id="22535" name="Text Box 21"/>
          <p:cNvSpPr txBox="1">
            <a:spLocks noChangeArrowheads="1"/>
          </p:cNvSpPr>
          <p:nvPr/>
        </p:nvSpPr>
        <p:spPr bwMode="auto">
          <a:xfrm>
            <a:off x="2351088" y="5445125"/>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FF0000"/>
                </a:solidFill>
                <a:latin typeface="楷体_GB2312" pitchFamily="49" charset="-122"/>
              </a:rPr>
              <a:t>氢原子光谱遵守的的规律是什么？</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3538" name="Group 2"/>
          <p:cNvGrpSpPr>
            <a:grpSpLocks/>
          </p:cNvGrpSpPr>
          <p:nvPr/>
        </p:nvGrpSpPr>
        <p:grpSpPr bwMode="auto">
          <a:xfrm>
            <a:off x="2063750" y="3282950"/>
            <a:ext cx="7772400" cy="1219200"/>
            <a:chOff x="384" y="1968"/>
            <a:chExt cx="4896" cy="768"/>
          </a:xfrm>
        </p:grpSpPr>
        <p:sp>
          <p:nvSpPr>
            <p:cNvPr id="23585" name="Text Box 3"/>
            <p:cNvSpPr txBox="1">
              <a:spLocks noChangeArrowheads="1"/>
            </p:cNvSpPr>
            <p:nvPr/>
          </p:nvSpPr>
          <p:spPr bwMode="auto">
            <a:xfrm>
              <a:off x="384" y="1968"/>
              <a:ext cx="4896"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为寻找氢原子光谱规律，巴尔末求这四个数的比：</a:t>
              </a:r>
            </a:p>
            <a:p>
              <a:pPr eaLnBrk="1" hangingPunct="1">
                <a:spcBef>
                  <a:spcPct val="50000"/>
                </a:spcBef>
              </a:pPr>
              <a:r>
                <a:rPr lang="en-US" altLang="zh-CN">
                  <a:ea typeface="宋体" panose="02010600030101010101" pitchFamily="2" charset="-122"/>
                </a:rPr>
                <a:t>6563</a:t>
              </a:r>
              <a:r>
                <a:rPr lang="zh-CN" altLang="en-US">
                  <a:ea typeface="宋体" panose="02010600030101010101" pitchFamily="2" charset="-122"/>
                </a:rPr>
                <a:t>： </a:t>
              </a:r>
              <a:r>
                <a:rPr lang="en-US" altLang="zh-CN">
                  <a:ea typeface="宋体" panose="02010600030101010101" pitchFamily="2" charset="-122"/>
                </a:rPr>
                <a:t>4861</a:t>
              </a:r>
              <a:r>
                <a:rPr lang="zh-CN" altLang="en-US">
                  <a:ea typeface="宋体" panose="02010600030101010101" pitchFamily="2" charset="-122"/>
                </a:rPr>
                <a:t>： </a:t>
              </a:r>
              <a:r>
                <a:rPr lang="en-US" altLang="zh-CN">
                  <a:ea typeface="宋体" panose="02010600030101010101" pitchFamily="2" charset="-122"/>
                </a:rPr>
                <a:t>4341</a:t>
              </a:r>
              <a:r>
                <a:rPr lang="zh-CN" altLang="en-US">
                  <a:ea typeface="宋体" panose="02010600030101010101" pitchFamily="2" charset="-122"/>
                </a:rPr>
                <a:t>： </a:t>
              </a:r>
              <a:r>
                <a:rPr lang="en-US" altLang="zh-CN">
                  <a:ea typeface="宋体" panose="02010600030101010101" pitchFamily="2" charset="-122"/>
                </a:rPr>
                <a:t>4102=</a:t>
              </a:r>
            </a:p>
          </p:txBody>
        </p:sp>
        <p:grpSp>
          <p:nvGrpSpPr>
            <p:cNvPr id="23586" name="Group 4"/>
            <p:cNvGrpSpPr>
              <a:grpSpLocks/>
            </p:cNvGrpSpPr>
            <p:nvPr/>
          </p:nvGrpSpPr>
          <p:grpSpPr bwMode="auto">
            <a:xfrm>
              <a:off x="2880" y="2208"/>
              <a:ext cx="907" cy="528"/>
              <a:chOff x="2640" y="1968"/>
              <a:chExt cx="907" cy="528"/>
            </a:xfrm>
          </p:grpSpPr>
          <p:graphicFrame>
            <p:nvGraphicFramePr>
              <p:cNvPr id="23587" name="Object 5"/>
              <p:cNvGraphicFramePr>
                <a:graphicFrameLocks noChangeAspect="1"/>
              </p:cNvGraphicFramePr>
              <p:nvPr/>
            </p:nvGraphicFramePr>
            <p:xfrm>
              <a:off x="2640" y="1968"/>
              <a:ext cx="170" cy="480"/>
            </p:xfrm>
            <a:graphic>
              <a:graphicData uri="http://schemas.openxmlformats.org/presentationml/2006/ole">
                <mc:AlternateContent xmlns:mc="http://schemas.openxmlformats.org/markup-compatibility/2006">
                  <mc:Choice xmlns:v="urn:schemas-microsoft-com:vml" Requires="v">
                    <p:oleObj spid="_x0000_s23628" name="Equation" r:id="rId3" imgW="139639" imgH="393529" progId="Equation.3">
                      <p:embed/>
                    </p:oleObj>
                  </mc:Choice>
                  <mc:Fallback>
                    <p:oleObj name="Equation" r:id="rId3" imgW="139639" imgH="39352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 y="1968"/>
                            <a:ext cx="17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88" name="Object 6"/>
              <p:cNvGraphicFramePr>
                <a:graphicFrameLocks noChangeAspect="1"/>
              </p:cNvGraphicFramePr>
              <p:nvPr/>
            </p:nvGraphicFramePr>
            <p:xfrm>
              <a:off x="2832" y="1968"/>
              <a:ext cx="185" cy="480"/>
            </p:xfrm>
            <a:graphic>
              <a:graphicData uri="http://schemas.openxmlformats.org/presentationml/2006/ole">
                <mc:AlternateContent xmlns:mc="http://schemas.openxmlformats.org/markup-compatibility/2006">
                  <mc:Choice xmlns:v="urn:schemas-microsoft-com:vml" Requires="v">
                    <p:oleObj spid="_x0000_s23629" name="Equation" r:id="rId5" imgW="152334" imgH="393529" progId="Equation.3">
                      <p:embed/>
                    </p:oleObj>
                  </mc:Choice>
                  <mc:Fallback>
                    <p:oleObj name="Equation" r:id="rId5" imgW="152334" imgH="39352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2" y="1968"/>
                            <a:ext cx="185"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89" name="Object 7"/>
              <p:cNvGraphicFramePr>
                <a:graphicFrameLocks noChangeAspect="1"/>
              </p:cNvGraphicFramePr>
              <p:nvPr/>
            </p:nvGraphicFramePr>
            <p:xfrm>
              <a:off x="3072" y="1968"/>
              <a:ext cx="278" cy="480"/>
            </p:xfrm>
            <a:graphic>
              <a:graphicData uri="http://schemas.openxmlformats.org/presentationml/2006/ole">
                <mc:AlternateContent xmlns:mc="http://schemas.openxmlformats.org/markup-compatibility/2006">
                  <mc:Choice xmlns:v="urn:schemas-microsoft-com:vml" Requires="v">
                    <p:oleObj spid="_x0000_s23630" name="Equation" r:id="rId7" imgW="228501" imgH="393529" progId="Equation.3">
                      <p:embed/>
                    </p:oleObj>
                  </mc:Choice>
                  <mc:Fallback>
                    <p:oleObj name="Equation" r:id="rId7" imgW="228501" imgH="393529"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2" y="1968"/>
                            <a:ext cx="278"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90" name="Object 8"/>
              <p:cNvGraphicFramePr>
                <a:graphicFrameLocks noChangeAspect="1"/>
              </p:cNvGraphicFramePr>
              <p:nvPr/>
            </p:nvGraphicFramePr>
            <p:xfrm>
              <a:off x="3360" y="1968"/>
              <a:ext cx="187" cy="528"/>
            </p:xfrm>
            <a:graphic>
              <a:graphicData uri="http://schemas.openxmlformats.org/presentationml/2006/ole">
                <mc:AlternateContent xmlns:mc="http://schemas.openxmlformats.org/markup-compatibility/2006">
                  <mc:Choice xmlns:v="urn:schemas-microsoft-com:vml" Requires="v">
                    <p:oleObj spid="_x0000_s23631" name="Equation" r:id="rId9" imgW="139639" imgH="393529" progId="Equation.3">
                      <p:embed/>
                    </p:oleObj>
                  </mc:Choice>
                  <mc:Fallback>
                    <p:oleObj name="Equation" r:id="rId9" imgW="139639" imgH="393529"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0" y="1968"/>
                            <a:ext cx="187"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91" name="Rectangle 9"/>
              <p:cNvSpPr>
                <a:spLocks noChangeArrowheads="1"/>
              </p:cNvSpPr>
              <p:nvPr/>
            </p:nvSpPr>
            <p:spPr bwMode="auto">
              <a:xfrm>
                <a:off x="2736" y="2064"/>
                <a:ext cx="7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 ： ：</a:t>
                </a:r>
              </a:p>
            </p:txBody>
          </p:sp>
        </p:grpSp>
      </p:grpSp>
      <p:grpSp>
        <p:nvGrpSpPr>
          <p:cNvPr id="193546" name="Group 10"/>
          <p:cNvGrpSpPr>
            <a:grpSpLocks/>
          </p:cNvGrpSpPr>
          <p:nvPr/>
        </p:nvGrpSpPr>
        <p:grpSpPr bwMode="auto">
          <a:xfrm>
            <a:off x="5375275" y="4435475"/>
            <a:ext cx="4667250" cy="860425"/>
            <a:chOff x="1284" y="2400"/>
            <a:chExt cx="2940" cy="542"/>
          </a:xfrm>
        </p:grpSpPr>
        <p:graphicFrame>
          <p:nvGraphicFramePr>
            <p:cNvPr id="23578" name="Object 11"/>
            <p:cNvGraphicFramePr>
              <a:graphicFrameLocks noChangeAspect="1"/>
            </p:cNvGraphicFramePr>
            <p:nvPr/>
          </p:nvGraphicFramePr>
          <p:xfrm>
            <a:off x="1284" y="2400"/>
            <a:ext cx="647" cy="533"/>
          </p:xfrm>
          <a:graphic>
            <a:graphicData uri="http://schemas.openxmlformats.org/presentationml/2006/ole">
              <mc:AlternateContent xmlns:mc="http://schemas.openxmlformats.org/markup-compatibility/2006">
                <mc:Choice xmlns:v="urn:schemas-microsoft-com:vml" Requires="v">
                  <p:oleObj spid="_x0000_s23632" name="Equation" r:id="rId11" imgW="508000" imgH="419100" progId="Equation.3">
                    <p:embed/>
                  </p:oleObj>
                </mc:Choice>
                <mc:Fallback>
                  <p:oleObj name="Equation" r:id="rId11" imgW="508000" imgH="4191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84" y="2400"/>
                          <a:ext cx="647" cy="5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9" name="Object 12"/>
            <p:cNvGraphicFramePr>
              <a:graphicFrameLocks noChangeAspect="1"/>
            </p:cNvGraphicFramePr>
            <p:nvPr/>
          </p:nvGraphicFramePr>
          <p:xfrm>
            <a:off x="2112" y="2448"/>
            <a:ext cx="532" cy="449"/>
          </p:xfrm>
          <a:graphic>
            <a:graphicData uri="http://schemas.openxmlformats.org/presentationml/2006/ole">
              <mc:AlternateContent xmlns:mc="http://schemas.openxmlformats.org/markup-compatibility/2006">
                <mc:Choice xmlns:v="urn:schemas-microsoft-com:vml" Requires="v">
                  <p:oleObj spid="_x0000_s23633" name="Equation" r:id="rId13" imgW="495085" imgH="418918" progId="Equation.3">
                    <p:embed/>
                  </p:oleObj>
                </mc:Choice>
                <mc:Fallback>
                  <p:oleObj name="Equation" r:id="rId13" imgW="495085" imgH="418918"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12" y="2448"/>
                          <a:ext cx="532" cy="4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80" name="Object 13"/>
            <p:cNvGraphicFramePr>
              <a:graphicFrameLocks noChangeAspect="1"/>
            </p:cNvGraphicFramePr>
            <p:nvPr/>
          </p:nvGraphicFramePr>
          <p:xfrm>
            <a:off x="2784" y="2400"/>
            <a:ext cx="624" cy="542"/>
          </p:xfrm>
          <a:graphic>
            <a:graphicData uri="http://schemas.openxmlformats.org/presentationml/2006/ole">
              <mc:AlternateContent xmlns:mc="http://schemas.openxmlformats.org/markup-compatibility/2006">
                <mc:Choice xmlns:v="urn:schemas-microsoft-com:vml" Requires="v">
                  <p:oleObj spid="_x0000_s23634" name="Equation" r:id="rId15" imgW="482391" imgH="418918" progId="Equation.3">
                    <p:embed/>
                  </p:oleObj>
                </mc:Choice>
                <mc:Fallback>
                  <p:oleObj name="Equation" r:id="rId15" imgW="482391" imgH="418918"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84" y="2400"/>
                          <a:ext cx="624" cy="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81" name="Object 14"/>
            <p:cNvGraphicFramePr>
              <a:graphicFrameLocks noChangeAspect="1"/>
            </p:cNvGraphicFramePr>
            <p:nvPr/>
          </p:nvGraphicFramePr>
          <p:xfrm>
            <a:off x="3600" y="2400"/>
            <a:ext cx="624" cy="535"/>
          </p:xfrm>
          <a:graphic>
            <a:graphicData uri="http://schemas.openxmlformats.org/presentationml/2006/ole">
              <mc:AlternateContent xmlns:mc="http://schemas.openxmlformats.org/markup-compatibility/2006">
                <mc:Choice xmlns:v="urn:schemas-microsoft-com:vml" Requires="v">
                  <p:oleObj spid="_x0000_s23635" name="Equation" r:id="rId17" imgW="495085" imgH="418918" progId="Equation.3">
                    <p:embed/>
                  </p:oleObj>
                </mc:Choice>
                <mc:Fallback>
                  <p:oleObj name="Equation" r:id="rId17" imgW="495085" imgH="418918" progId="Equation.3">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00" y="2400"/>
                          <a:ext cx="624" cy="5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82" name="Rectangle 15"/>
            <p:cNvSpPr>
              <a:spLocks noChangeArrowheads="1"/>
            </p:cNvSpPr>
            <p:nvPr/>
          </p:nvSpPr>
          <p:spPr bwMode="auto">
            <a:xfrm>
              <a:off x="3408" y="2544"/>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a:t>
              </a:r>
            </a:p>
          </p:txBody>
        </p:sp>
        <p:sp>
          <p:nvSpPr>
            <p:cNvPr id="23583" name="Rectangle 16"/>
            <p:cNvSpPr>
              <a:spLocks noChangeArrowheads="1"/>
            </p:cNvSpPr>
            <p:nvPr/>
          </p:nvSpPr>
          <p:spPr bwMode="auto">
            <a:xfrm>
              <a:off x="1872" y="2496"/>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a:t>
              </a:r>
            </a:p>
          </p:txBody>
        </p:sp>
        <p:sp>
          <p:nvSpPr>
            <p:cNvPr id="23584" name="Rectangle 17"/>
            <p:cNvSpPr>
              <a:spLocks noChangeArrowheads="1"/>
            </p:cNvSpPr>
            <p:nvPr/>
          </p:nvSpPr>
          <p:spPr bwMode="auto">
            <a:xfrm>
              <a:off x="2592" y="2544"/>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a:t>
              </a:r>
            </a:p>
          </p:txBody>
        </p:sp>
      </p:grpSp>
      <p:grpSp>
        <p:nvGrpSpPr>
          <p:cNvPr id="193554" name="Group 18"/>
          <p:cNvGrpSpPr>
            <a:grpSpLocks/>
          </p:cNvGrpSpPr>
          <p:nvPr/>
        </p:nvGrpSpPr>
        <p:grpSpPr bwMode="auto">
          <a:xfrm>
            <a:off x="2208213" y="5300663"/>
            <a:ext cx="7010400" cy="1441450"/>
            <a:chOff x="432" y="3264"/>
            <a:chExt cx="4416" cy="908"/>
          </a:xfrm>
        </p:grpSpPr>
        <p:sp>
          <p:nvSpPr>
            <p:cNvPr id="23573" name="Text Box 19"/>
            <p:cNvSpPr txBox="1">
              <a:spLocks noChangeArrowheads="1"/>
            </p:cNvSpPr>
            <p:nvPr/>
          </p:nvSpPr>
          <p:spPr bwMode="auto">
            <a:xfrm>
              <a:off x="480" y="3264"/>
              <a:ext cx="4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FF0000"/>
                  </a:solidFill>
                  <a:latin typeface="楷体_GB2312" pitchFamily="49" charset="-122"/>
                </a:rPr>
                <a:t>因此，巴尔末得到氢原子光谱规律的公式</a:t>
              </a:r>
            </a:p>
          </p:txBody>
        </p:sp>
        <p:graphicFrame>
          <p:nvGraphicFramePr>
            <p:cNvPr id="23574" name="Object 20"/>
            <p:cNvGraphicFramePr>
              <a:graphicFrameLocks noChangeAspect="1"/>
            </p:cNvGraphicFramePr>
            <p:nvPr/>
          </p:nvGraphicFramePr>
          <p:xfrm>
            <a:off x="432" y="3600"/>
            <a:ext cx="2688" cy="572"/>
          </p:xfrm>
          <a:graphic>
            <a:graphicData uri="http://schemas.openxmlformats.org/presentationml/2006/ole">
              <mc:AlternateContent xmlns:mc="http://schemas.openxmlformats.org/markup-compatibility/2006">
                <mc:Choice xmlns:v="urn:schemas-microsoft-com:vml" Requires="v">
                  <p:oleObj spid="_x0000_s23636" name="公式" r:id="rId19" imgW="1968500" imgH="419100" progId="Equation.3">
                    <p:embed/>
                  </p:oleObj>
                </mc:Choice>
                <mc:Fallback>
                  <p:oleObj name="公式" r:id="rId19" imgW="1968500" imgH="419100" progId="Equation.3">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2" y="3600"/>
                          <a:ext cx="2688" cy="5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575" name="Group 21"/>
            <p:cNvGrpSpPr>
              <a:grpSpLocks/>
            </p:cNvGrpSpPr>
            <p:nvPr/>
          </p:nvGrpSpPr>
          <p:grpSpPr bwMode="auto">
            <a:xfrm>
              <a:off x="3168" y="3744"/>
              <a:ext cx="1680" cy="288"/>
              <a:chOff x="3504" y="3648"/>
              <a:chExt cx="1680" cy="288"/>
            </a:xfrm>
          </p:grpSpPr>
          <p:sp>
            <p:nvSpPr>
              <p:cNvPr id="23576" name="Text Box 22"/>
              <p:cNvSpPr txBox="1">
                <a:spLocks noChangeArrowheads="1"/>
              </p:cNvSpPr>
              <p:nvPr/>
            </p:nvSpPr>
            <p:spPr bwMode="auto">
              <a:xfrm>
                <a:off x="3504" y="3648"/>
                <a:ext cx="14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ea typeface="宋体" panose="02010600030101010101" pitchFamily="2" charset="-122"/>
                  </a:rPr>
                  <a:t>B=3645.7</a:t>
                </a:r>
              </a:p>
            </p:txBody>
          </p:sp>
          <p:graphicFrame>
            <p:nvGraphicFramePr>
              <p:cNvPr id="23577" name="Object 23"/>
              <p:cNvGraphicFramePr>
                <a:graphicFrameLocks noChangeAspect="1"/>
              </p:cNvGraphicFramePr>
              <p:nvPr/>
            </p:nvGraphicFramePr>
            <p:xfrm>
              <a:off x="4416" y="3648"/>
              <a:ext cx="768" cy="240"/>
            </p:xfrm>
            <a:graphic>
              <a:graphicData uri="http://schemas.openxmlformats.org/presentationml/2006/ole">
                <mc:AlternateContent xmlns:mc="http://schemas.openxmlformats.org/markup-compatibility/2006">
                  <mc:Choice xmlns:v="urn:schemas-microsoft-com:vml" Requires="v">
                    <p:oleObj spid="_x0000_s23637" name="Equation" r:id="rId21" imgW="558558" imgH="203112" progId="Equation.3">
                      <p:embed/>
                    </p:oleObj>
                  </mc:Choice>
                  <mc:Fallback>
                    <p:oleObj name="Equation" r:id="rId21" imgW="558558" imgH="203112" progId="Equation.3">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16" y="3648"/>
                            <a:ext cx="76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93560" name="Group 24"/>
          <p:cNvGrpSpPr>
            <a:grpSpLocks/>
          </p:cNvGrpSpPr>
          <p:nvPr/>
        </p:nvGrpSpPr>
        <p:grpSpPr bwMode="auto">
          <a:xfrm>
            <a:off x="263525" y="765175"/>
            <a:ext cx="7519988" cy="2378075"/>
            <a:chOff x="-801" y="431"/>
            <a:chExt cx="4737" cy="1498"/>
          </a:xfrm>
        </p:grpSpPr>
        <p:sp>
          <p:nvSpPr>
            <p:cNvPr id="23558" name="Text Box 25"/>
            <p:cNvSpPr txBox="1">
              <a:spLocks noChangeArrowheads="1"/>
            </p:cNvSpPr>
            <p:nvPr/>
          </p:nvSpPr>
          <p:spPr bwMode="auto">
            <a:xfrm>
              <a:off x="-801" y="431"/>
              <a:ext cx="40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ea typeface="宋体" panose="02010600030101010101" pitchFamily="2" charset="-122"/>
                </a:rPr>
                <a:t>1.</a:t>
              </a:r>
              <a:r>
                <a:rPr lang="zh-CN" altLang="en-US">
                  <a:solidFill>
                    <a:srgbClr val="FF0000"/>
                  </a:solidFill>
                  <a:latin typeface="楷体_GB2312" pitchFamily="49" charset="-122"/>
                </a:rPr>
                <a:t>巴尔末公式</a:t>
              </a:r>
              <a:r>
                <a:rPr lang="en-US" altLang="zh-CN">
                  <a:ea typeface="宋体" panose="02010600030101010101" pitchFamily="2" charset="-122"/>
                </a:rPr>
                <a:t>:(Balmer)(</a:t>
              </a:r>
              <a:r>
                <a:rPr lang="zh-CN" altLang="en-US">
                  <a:solidFill>
                    <a:srgbClr val="FF0000"/>
                  </a:solidFill>
                  <a:latin typeface="楷体_GB2312" pitchFamily="49" charset="-122"/>
                </a:rPr>
                <a:t>瑞士中学教师</a:t>
              </a:r>
              <a:r>
                <a:rPr lang="en-US" altLang="zh-CN">
                  <a:solidFill>
                    <a:srgbClr val="FF0000"/>
                  </a:solidFill>
                  <a:latin typeface="楷体_GB2312" pitchFamily="49" charset="-122"/>
                </a:rPr>
                <a:t>)1885</a:t>
              </a:r>
            </a:p>
          </p:txBody>
        </p:sp>
        <p:grpSp>
          <p:nvGrpSpPr>
            <p:cNvPr id="23559" name="Group 26"/>
            <p:cNvGrpSpPr>
              <a:grpSpLocks/>
            </p:cNvGrpSpPr>
            <p:nvPr/>
          </p:nvGrpSpPr>
          <p:grpSpPr bwMode="auto">
            <a:xfrm>
              <a:off x="1008" y="768"/>
              <a:ext cx="2928" cy="1161"/>
              <a:chOff x="2448" y="1661"/>
              <a:chExt cx="2928" cy="1161"/>
            </a:xfrm>
          </p:grpSpPr>
          <p:sp>
            <p:nvSpPr>
              <p:cNvPr id="23560" name="Rectangle 27"/>
              <p:cNvSpPr>
                <a:spLocks noChangeArrowheads="1"/>
              </p:cNvSpPr>
              <p:nvPr/>
            </p:nvSpPr>
            <p:spPr bwMode="auto">
              <a:xfrm>
                <a:off x="2448" y="1920"/>
                <a:ext cx="2928" cy="67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3561" name="Line 28"/>
              <p:cNvSpPr>
                <a:spLocks noChangeShapeType="1"/>
              </p:cNvSpPr>
              <p:nvPr/>
            </p:nvSpPr>
            <p:spPr bwMode="auto">
              <a:xfrm flipV="1">
                <a:off x="3120" y="1920"/>
                <a:ext cx="0" cy="672"/>
              </a:xfrm>
              <a:prstGeom prst="line">
                <a:avLst/>
              </a:prstGeom>
              <a:noFill/>
              <a:ln w="28575">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2" name="Line 29"/>
              <p:cNvSpPr>
                <a:spLocks noChangeShapeType="1"/>
              </p:cNvSpPr>
              <p:nvPr/>
            </p:nvSpPr>
            <p:spPr bwMode="auto">
              <a:xfrm flipV="1">
                <a:off x="3504" y="1920"/>
                <a:ext cx="0" cy="672"/>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3" name="Line 30"/>
              <p:cNvSpPr>
                <a:spLocks noChangeShapeType="1"/>
              </p:cNvSpPr>
              <p:nvPr/>
            </p:nvSpPr>
            <p:spPr bwMode="auto">
              <a:xfrm flipV="1">
                <a:off x="3984" y="1920"/>
                <a:ext cx="0" cy="672"/>
              </a:xfrm>
              <a:prstGeom prst="line">
                <a:avLst/>
              </a:prstGeom>
              <a:noFill/>
              <a:ln w="28575">
                <a:solidFill>
                  <a:srgbClr val="00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4" name="Line 31"/>
              <p:cNvSpPr>
                <a:spLocks noChangeShapeType="1"/>
              </p:cNvSpPr>
              <p:nvPr/>
            </p:nvSpPr>
            <p:spPr bwMode="auto">
              <a:xfrm flipV="1">
                <a:off x="4992" y="1920"/>
                <a:ext cx="0" cy="67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565" name="Object 32"/>
              <p:cNvGraphicFramePr>
                <a:graphicFrameLocks noChangeAspect="1"/>
              </p:cNvGraphicFramePr>
              <p:nvPr/>
            </p:nvGraphicFramePr>
            <p:xfrm>
              <a:off x="4848" y="1661"/>
              <a:ext cx="384" cy="211"/>
            </p:xfrm>
            <a:graphic>
              <a:graphicData uri="http://schemas.openxmlformats.org/presentationml/2006/ole">
                <mc:AlternateContent xmlns:mc="http://schemas.openxmlformats.org/markup-compatibility/2006">
                  <mc:Choice xmlns:v="urn:schemas-microsoft-com:vml" Requires="v">
                    <p:oleObj spid="_x0000_s23638" name="Equation" r:id="rId23" imgW="901309" imgH="495085" progId="Equation.3">
                      <p:embed/>
                    </p:oleObj>
                  </mc:Choice>
                  <mc:Fallback>
                    <p:oleObj name="Equation" r:id="rId23" imgW="901309" imgH="495085" progId="Equation.3">
                      <p:embed/>
                      <p:pic>
                        <p:nvPicPr>
                          <p:cNvPr id="0" name="Object 3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48" y="1661"/>
                            <a:ext cx="384"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6" name="Object 33"/>
              <p:cNvGraphicFramePr>
                <a:graphicFrameLocks noChangeAspect="1"/>
              </p:cNvGraphicFramePr>
              <p:nvPr/>
            </p:nvGraphicFramePr>
            <p:xfrm>
              <a:off x="3795" y="1661"/>
              <a:ext cx="378" cy="211"/>
            </p:xfrm>
            <a:graphic>
              <a:graphicData uri="http://schemas.openxmlformats.org/presentationml/2006/ole">
                <mc:AlternateContent xmlns:mc="http://schemas.openxmlformats.org/markup-compatibility/2006">
                  <mc:Choice xmlns:v="urn:schemas-microsoft-com:vml" Requires="v">
                    <p:oleObj spid="_x0000_s23639" name="Equation" r:id="rId25" imgW="888614" imgH="495085" progId="Equation.3">
                      <p:embed/>
                    </p:oleObj>
                  </mc:Choice>
                  <mc:Fallback>
                    <p:oleObj name="Equation" r:id="rId25" imgW="888614" imgH="495085" progId="Equation.3">
                      <p:embed/>
                      <p:pic>
                        <p:nvPicPr>
                          <p:cNvPr id="0" name="Object 3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795" y="1661"/>
                            <a:ext cx="378"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7" name="Object 34"/>
              <p:cNvGraphicFramePr>
                <a:graphicFrameLocks noChangeAspect="1"/>
              </p:cNvGraphicFramePr>
              <p:nvPr/>
            </p:nvGraphicFramePr>
            <p:xfrm>
              <a:off x="3318" y="1680"/>
              <a:ext cx="378" cy="211"/>
            </p:xfrm>
            <a:graphic>
              <a:graphicData uri="http://schemas.openxmlformats.org/presentationml/2006/ole">
                <mc:AlternateContent xmlns:mc="http://schemas.openxmlformats.org/markup-compatibility/2006">
                  <mc:Choice xmlns:v="urn:schemas-microsoft-com:vml" Requires="v">
                    <p:oleObj spid="_x0000_s23640" name="Equation" r:id="rId27" imgW="888614" imgH="495085" progId="Equation.3">
                      <p:embed/>
                    </p:oleObj>
                  </mc:Choice>
                  <mc:Fallback>
                    <p:oleObj name="Equation" r:id="rId27" imgW="888614" imgH="495085" progId="Equation.3">
                      <p:embed/>
                      <p:pic>
                        <p:nvPicPr>
                          <p:cNvPr id="0" name="Object 3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318" y="1680"/>
                            <a:ext cx="378"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8" name="Object 35"/>
              <p:cNvGraphicFramePr>
                <a:graphicFrameLocks noChangeAspect="1"/>
              </p:cNvGraphicFramePr>
              <p:nvPr/>
            </p:nvGraphicFramePr>
            <p:xfrm>
              <a:off x="2932" y="1680"/>
              <a:ext cx="383" cy="211"/>
            </p:xfrm>
            <a:graphic>
              <a:graphicData uri="http://schemas.openxmlformats.org/presentationml/2006/ole">
                <mc:AlternateContent xmlns:mc="http://schemas.openxmlformats.org/markup-compatibility/2006">
                  <mc:Choice xmlns:v="urn:schemas-microsoft-com:vml" Requires="v">
                    <p:oleObj spid="_x0000_s23641" name="Equation" r:id="rId29" imgW="901309" imgH="495085" progId="Equation.3">
                      <p:embed/>
                    </p:oleObj>
                  </mc:Choice>
                  <mc:Fallback>
                    <p:oleObj name="Equation" r:id="rId29" imgW="901309" imgH="495085" progId="Equation.3">
                      <p:embed/>
                      <p:pic>
                        <p:nvPicPr>
                          <p:cNvPr id="0" name="Object 3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932" y="1680"/>
                            <a:ext cx="383"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9" name="Object 36"/>
              <p:cNvGraphicFramePr>
                <a:graphicFrameLocks noChangeAspect="1"/>
              </p:cNvGraphicFramePr>
              <p:nvPr/>
            </p:nvGraphicFramePr>
            <p:xfrm>
              <a:off x="4944" y="2640"/>
              <a:ext cx="192" cy="165"/>
            </p:xfrm>
            <a:graphic>
              <a:graphicData uri="http://schemas.openxmlformats.org/presentationml/2006/ole">
                <mc:AlternateContent xmlns:mc="http://schemas.openxmlformats.org/markup-compatibility/2006">
                  <mc:Choice xmlns:v="urn:schemas-microsoft-com:vml" Requires="v">
                    <p:oleObj spid="_x0000_s23642" name="Equation" r:id="rId31" imgW="444307" imgH="380835" progId="Equation.3">
                      <p:embed/>
                    </p:oleObj>
                  </mc:Choice>
                  <mc:Fallback>
                    <p:oleObj name="Equation" r:id="rId31" imgW="444307" imgH="380835" progId="Equation.3">
                      <p:embed/>
                      <p:pic>
                        <p:nvPicPr>
                          <p:cNvPr id="0" name="Object 3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944" y="2640"/>
                            <a:ext cx="192"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0" name="Object 37"/>
              <p:cNvGraphicFramePr>
                <a:graphicFrameLocks noChangeAspect="1"/>
              </p:cNvGraphicFramePr>
              <p:nvPr/>
            </p:nvGraphicFramePr>
            <p:xfrm>
              <a:off x="3885" y="2632"/>
              <a:ext cx="198" cy="182"/>
            </p:xfrm>
            <a:graphic>
              <a:graphicData uri="http://schemas.openxmlformats.org/presentationml/2006/ole">
                <mc:AlternateContent xmlns:mc="http://schemas.openxmlformats.org/markup-compatibility/2006">
                  <mc:Choice xmlns:v="urn:schemas-microsoft-com:vml" Requires="v">
                    <p:oleObj spid="_x0000_s23643" name="Equation" r:id="rId33" imgW="457200" imgH="419100" progId="Equation.3">
                      <p:embed/>
                    </p:oleObj>
                  </mc:Choice>
                  <mc:Fallback>
                    <p:oleObj name="Equation" r:id="rId33" imgW="457200" imgH="419100" progId="Equation.3">
                      <p:embed/>
                      <p:pic>
                        <p:nvPicPr>
                          <p:cNvPr id="0" name="Object 3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885" y="2632"/>
                            <a:ext cx="198"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1" name="Object 38"/>
              <p:cNvGraphicFramePr>
                <a:graphicFrameLocks noChangeAspect="1"/>
              </p:cNvGraphicFramePr>
              <p:nvPr/>
            </p:nvGraphicFramePr>
            <p:xfrm>
              <a:off x="3416" y="2640"/>
              <a:ext cx="182" cy="182"/>
            </p:xfrm>
            <a:graphic>
              <a:graphicData uri="http://schemas.openxmlformats.org/presentationml/2006/ole">
                <mc:AlternateContent xmlns:mc="http://schemas.openxmlformats.org/markup-compatibility/2006">
                  <mc:Choice xmlns:v="urn:schemas-microsoft-com:vml" Requires="v">
                    <p:oleObj spid="_x0000_s23644" name="Equation" r:id="rId35" imgW="419100" imgH="419100" progId="Equation.3">
                      <p:embed/>
                    </p:oleObj>
                  </mc:Choice>
                  <mc:Fallback>
                    <p:oleObj name="Equation" r:id="rId35" imgW="419100" imgH="419100" progId="Equation.3">
                      <p:embed/>
                      <p:pic>
                        <p:nvPicPr>
                          <p:cNvPr id="0" name="Object 3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416" y="2640"/>
                            <a:ext cx="18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2" name="Object 39"/>
              <p:cNvGraphicFramePr>
                <a:graphicFrameLocks noChangeAspect="1"/>
              </p:cNvGraphicFramePr>
              <p:nvPr/>
            </p:nvGraphicFramePr>
            <p:xfrm>
              <a:off x="3022" y="2648"/>
              <a:ext cx="187" cy="165"/>
            </p:xfrm>
            <a:graphic>
              <a:graphicData uri="http://schemas.openxmlformats.org/presentationml/2006/ole">
                <mc:AlternateContent xmlns:mc="http://schemas.openxmlformats.org/markup-compatibility/2006">
                  <mc:Choice xmlns:v="urn:schemas-microsoft-com:vml" Requires="v">
                    <p:oleObj spid="_x0000_s23645" name="Equation" r:id="rId37" imgW="431613" imgH="380835" progId="Equation.3">
                      <p:embed/>
                    </p:oleObj>
                  </mc:Choice>
                  <mc:Fallback>
                    <p:oleObj name="Equation" r:id="rId37" imgW="431613" imgH="380835" progId="Equation.3">
                      <p:embed/>
                      <p:pic>
                        <p:nvPicPr>
                          <p:cNvPr id="0" name="Object 3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022" y="2648"/>
                            <a:ext cx="187"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3560"/>
                                        </p:tgtEl>
                                        <p:attrNameLst>
                                          <p:attrName>style.visibility</p:attrName>
                                        </p:attrNameLst>
                                      </p:cBhvr>
                                      <p:to>
                                        <p:strVal val="visible"/>
                                      </p:to>
                                    </p:set>
                                    <p:animEffect transition="in" filter="dissolve">
                                      <p:cBhvr>
                                        <p:cTn id="7" dur="500"/>
                                        <p:tgtEl>
                                          <p:spTgt spid="1935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3538"/>
                                        </p:tgtEl>
                                        <p:attrNameLst>
                                          <p:attrName>style.visibility</p:attrName>
                                        </p:attrNameLst>
                                      </p:cBhvr>
                                      <p:to>
                                        <p:strVal val="visible"/>
                                      </p:to>
                                    </p:set>
                                    <p:animEffect transition="in" filter="dissolve">
                                      <p:cBhvr>
                                        <p:cTn id="12" dur="500"/>
                                        <p:tgtEl>
                                          <p:spTgt spid="1935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3546"/>
                                        </p:tgtEl>
                                        <p:attrNameLst>
                                          <p:attrName>style.visibility</p:attrName>
                                        </p:attrNameLst>
                                      </p:cBhvr>
                                      <p:to>
                                        <p:strVal val="visible"/>
                                      </p:to>
                                    </p:set>
                                    <p:animEffect transition="in" filter="dissolve">
                                      <p:cBhvr>
                                        <p:cTn id="17" dur="500"/>
                                        <p:tgtEl>
                                          <p:spTgt spid="1935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93554"/>
                                        </p:tgtEl>
                                        <p:attrNameLst>
                                          <p:attrName>style.visibility</p:attrName>
                                        </p:attrNameLst>
                                      </p:cBhvr>
                                      <p:to>
                                        <p:strVal val="visible"/>
                                      </p:to>
                                    </p:set>
                                    <p:animEffect transition="in" filter="dissolve">
                                      <p:cBhvr>
                                        <p:cTn id="22" dur="500"/>
                                        <p:tgtEl>
                                          <p:spTgt spid="19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407988" y="4337050"/>
            <a:ext cx="1137602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latin typeface="楷体_GB2312" pitchFamily="49" charset="-122"/>
              </a:rPr>
              <a:t>式中</a:t>
            </a:r>
            <a:r>
              <a:rPr lang="en-US" altLang="zh-CN">
                <a:solidFill>
                  <a:srgbClr val="FF0000"/>
                </a:solidFill>
                <a:latin typeface="楷体_GB2312" pitchFamily="49" charset="-122"/>
              </a:rPr>
              <a:t>k </a:t>
            </a:r>
            <a:r>
              <a:rPr lang="zh-CN" altLang="en-US">
                <a:solidFill>
                  <a:srgbClr val="FF0000"/>
                </a:solidFill>
                <a:latin typeface="楷体_GB2312" pitchFamily="49" charset="-122"/>
              </a:rPr>
              <a:t>取某一固定值，代表一谱线系，</a:t>
            </a:r>
            <a:r>
              <a:rPr lang="en-US" altLang="zh-CN">
                <a:solidFill>
                  <a:srgbClr val="FF0000"/>
                </a:solidFill>
                <a:latin typeface="楷体_GB2312" pitchFamily="49" charset="-122"/>
              </a:rPr>
              <a:t>m</a:t>
            </a:r>
            <a:r>
              <a:rPr lang="zh-CN" altLang="en-US">
                <a:solidFill>
                  <a:srgbClr val="FF0000"/>
                </a:solidFill>
                <a:latin typeface="楷体_GB2312" pitchFamily="49" charset="-122"/>
              </a:rPr>
              <a:t>取不同值时，分别对应某一谱线系的个谱线的波数。</a:t>
            </a:r>
          </a:p>
        </p:txBody>
      </p:sp>
      <p:grpSp>
        <p:nvGrpSpPr>
          <p:cNvPr id="194563" name="Group 3"/>
          <p:cNvGrpSpPr>
            <a:grpSpLocks/>
          </p:cNvGrpSpPr>
          <p:nvPr/>
        </p:nvGrpSpPr>
        <p:grpSpPr bwMode="auto">
          <a:xfrm>
            <a:off x="2209800" y="5251450"/>
            <a:ext cx="8153400" cy="1562100"/>
            <a:chOff x="432" y="3120"/>
            <a:chExt cx="5136" cy="984"/>
          </a:xfrm>
        </p:grpSpPr>
        <p:sp>
          <p:nvSpPr>
            <p:cNvPr id="24593" name="Text Box 4"/>
            <p:cNvSpPr txBox="1">
              <a:spLocks noChangeArrowheads="1"/>
            </p:cNvSpPr>
            <p:nvPr/>
          </p:nvSpPr>
          <p:spPr bwMode="auto">
            <a:xfrm>
              <a:off x="432" y="3120"/>
              <a:ext cx="513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FF0000"/>
                  </a:solidFill>
                  <a:latin typeface="楷体_GB2312" pitchFamily="49" charset="-122"/>
                </a:rPr>
                <a:t>对氢原子光谱的分析表明∶</a:t>
              </a:r>
              <a:r>
                <a:rPr lang="en-US" altLang="zh-CN">
                  <a:solidFill>
                    <a:srgbClr val="FF0000"/>
                  </a:solidFill>
                  <a:latin typeface="楷体_GB2312" pitchFamily="49" charset="-122"/>
                </a:rPr>
                <a:t>(1)</a:t>
              </a:r>
              <a:r>
                <a:rPr lang="zh-CN" altLang="en-US">
                  <a:solidFill>
                    <a:srgbClr val="FF0000"/>
                  </a:solidFill>
                  <a:latin typeface="楷体_GB2312" pitchFamily="49" charset="-122"/>
                </a:rPr>
                <a:t>原子光谱是线状谱。</a:t>
              </a:r>
              <a:r>
                <a:rPr lang="en-US" altLang="zh-CN">
                  <a:solidFill>
                    <a:srgbClr val="FF0000"/>
                  </a:solidFill>
                  <a:latin typeface="楷体_GB2312" pitchFamily="49" charset="-122"/>
                </a:rPr>
                <a:t>(2)</a:t>
              </a:r>
              <a:r>
                <a:rPr lang="zh-CN" altLang="en-US">
                  <a:solidFill>
                    <a:srgbClr val="FF0000"/>
                  </a:solidFill>
                  <a:latin typeface="楷体_GB2312" pitchFamily="49" charset="-122"/>
                </a:rPr>
                <a:t>每条谱线的波数可表示成两项之差，即 </a:t>
              </a:r>
            </a:p>
          </p:txBody>
        </p:sp>
        <p:grpSp>
          <p:nvGrpSpPr>
            <p:cNvPr id="24594" name="Group 5"/>
            <p:cNvGrpSpPr>
              <a:grpSpLocks/>
            </p:cNvGrpSpPr>
            <p:nvPr/>
          </p:nvGrpSpPr>
          <p:grpSpPr bwMode="auto">
            <a:xfrm>
              <a:off x="912" y="3648"/>
              <a:ext cx="3952" cy="456"/>
              <a:chOff x="1104" y="3696"/>
              <a:chExt cx="3952" cy="456"/>
            </a:xfrm>
          </p:grpSpPr>
          <p:graphicFrame>
            <p:nvGraphicFramePr>
              <p:cNvPr id="24595" name="Object 6"/>
              <p:cNvGraphicFramePr>
                <a:graphicFrameLocks noChangeAspect="1"/>
              </p:cNvGraphicFramePr>
              <p:nvPr/>
            </p:nvGraphicFramePr>
            <p:xfrm>
              <a:off x="1104" y="3696"/>
              <a:ext cx="2159" cy="456"/>
            </p:xfrm>
            <a:graphic>
              <a:graphicData uri="http://schemas.openxmlformats.org/presentationml/2006/ole">
                <mc:AlternateContent xmlns:mc="http://schemas.openxmlformats.org/markup-compatibility/2006">
                  <mc:Choice xmlns:v="urn:schemas-microsoft-com:vml" Requires="v">
                    <p:oleObj spid="_x0000_s24609" name="Equation" r:id="rId3" imgW="3429000" imgH="723900" progId="Equation.3">
                      <p:embed/>
                    </p:oleObj>
                  </mc:Choice>
                  <mc:Fallback>
                    <p:oleObj name="Equation" r:id="rId3" imgW="3429000" imgH="7239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 y="3696"/>
                            <a:ext cx="2159"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96" name="Text Box 7"/>
              <p:cNvSpPr txBox="1">
                <a:spLocks noChangeArrowheads="1"/>
              </p:cNvSpPr>
              <p:nvPr/>
            </p:nvSpPr>
            <p:spPr bwMode="auto">
              <a:xfrm>
                <a:off x="3782" y="3805"/>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latin typeface="楷体_GB2312" pitchFamily="49" charset="-122"/>
                  </a:rPr>
                  <a:t>里兹组合原理</a:t>
                </a:r>
              </a:p>
            </p:txBody>
          </p:sp>
        </p:grpSp>
      </p:grpSp>
      <p:grpSp>
        <p:nvGrpSpPr>
          <p:cNvPr id="194568" name="Group 8"/>
          <p:cNvGrpSpPr>
            <a:grpSpLocks/>
          </p:cNvGrpSpPr>
          <p:nvPr/>
        </p:nvGrpSpPr>
        <p:grpSpPr bwMode="auto">
          <a:xfrm>
            <a:off x="2057400" y="2549525"/>
            <a:ext cx="8613775" cy="1787525"/>
            <a:chOff x="336" y="1418"/>
            <a:chExt cx="5426" cy="1126"/>
          </a:xfrm>
        </p:grpSpPr>
        <p:sp>
          <p:nvSpPr>
            <p:cNvPr id="24589" name="Text Box 9"/>
            <p:cNvSpPr txBox="1">
              <a:spLocks noChangeArrowheads="1"/>
            </p:cNvSpPr>
            <p:nvPr/>
          </p:nvSpPr>
          <p:spPr bwMode="auto">
            <a:xfrm>
              <a:off x="336" y="1418"/>
              <a:ext cx="542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     </a:t>
              </a:r>
              <a:r>
                <a:rPr lang="zh-CN" altLang="en-US">
                  <a:solidFill>
                    <a:srgbClr val="FF0000"/>
                  </a:solidFill>
                  <a:latin typeface="楷体_GB2312" pitchFamily="49" charset="-122"/>
                </a:rPr>
                <a:t>后来，人们又发现了紫外的莱曼系，红外的帕邢系、布拉开</a:t>
              </a:r>
            </a:p>
            <a:p>
              <a:pPr eaLnBrk="1" hangingPunct="1"/>
              <a:r>
                <a:rPr lang="zh-CN" altLang="en-US">
                  <a:solidFill>
                    <a:srgbClr val="FF0000"/>
                  </a:solidFill>
                  <a:latin typeface="楷体_GB2312" pitchFamily="49" charset="-122"/>
                </a:rPr>
                <a:t>系和普丰德系。用广义的巴尔末公式（概括为：</a:t>
              </a:r>
            </a:p>
          </p:txBody>
        </p:sp>
        <p:graphicFrame>
          <p:nvGraphicFramePr>
            <p:cNvPr id="24590" name="Object 10"/>
            <p:cNvGraphicFramePr>
              <a:graphicFrameLocks noChangeAspect="1"/>
            </p:cNvGraphicFramePr>
            <p:nvPr/>
          </p:nvGraphicFramePr>
          <p:xfrm>
            <a:off x="1248" y="1992"/>
            <a:ext cx="1272" cy="456"/>
          </p:xfrm>
          <a:graphic>
            <a:graphicData uri="http://schemas.openxmlformats.org/presentationml/2006/ole">
              <mc:AlternateContent xmlns:mc="http://schemas.openxmlformats.org/markup-compatibility/2006">
                <mc:Choice xmlns:v="urn:schemas-microsoft-com:vml" Requires="v">
                  <p:oleObj spid="_x0000_s24610" name="Equation" r:id="rId5" imgW="1996390" imgH="701136" progId="Equation.3">
                    <p:embed/>
                  </p:oleObj>
                </mc:Choice>
                <mc:Fallback>
                  <p:oleObj name="Equation" r:id="rId5" imgW="1996390" imgH="701136"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8" y="1992"/>
                          <a:ext cx="1272" cy="456"/>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91" name="Object 11"/>
            <p:cNvGraphicFramePr>
              <a:graphicFrameLocks noChangeAspect="1"/>
            </p:cNvGraphicFramePr>
            <p:nvPr/>
          </p:nvGraphicFramePr>
          <p:xfrm>
            <a:off x="2736" y="1920"/>
            <a:ext cx="1152" cy="318"/>
          </p:xfrm>
          <a:graphic>
            <a:graphicData uri="http://schemas.openxmlformats.org/presentationml/2006/ole">
              <mc:AlternateContent xmlns:mc="http://schemas.openxmlformats.org/markup-compatibility/2006">
                <mc:Choice xmlns:v="urn:schemas-microsoft-com:vml" Requires="v">
                  <p:oleObj spid="_x0000_s24611" name="Equation" r:id="rId7" imgW="736600" imgH="203200" progId="Equation.3">
                    <p:embed/>
                  </p:oleObj>
                </mc:Choice>
                <mc:Fallback>
                  <p:oleObj name="Equation" r:id="rId7" imgW="736600" imgH="2032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6" y="1920"/>
                          <a:ext cx="1152"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2" name="Object 12"/>
            <p:cNvGraphicFramePr>
              <a:graphicFrameLocks noChangeAspect="1"/>
            </p:cNvGraphicFramePr>
            <p:nvPr/>
          </p:nvGraphicFramePr>
          <p:xfrm>
            <a:off x="2688" y="2228"/>
            <a:ext cx="2256" cy="316"/>
          </p:xfrm>
          <a:graphic>
            <a:graphicData uri="http://schemas.openxmlformats.org/presentationml/2006/ole">
              <mc:AlternateContent xmlns:mc="http://schemas.openxmlformats.org/markup-compatibility/2006">
                <mc:Choice xmlns:v="urn:schemas-microsoft-com:vml" Requires="v">
                  <p:oleObj spid="_x0000_s24612" name="Equation" r:id="rId9" imgW="1447172" imgH="203112" progId="Equation.3">
                    <p:embed/>
                  </p:oleObj>
                </mc:Choice>
                <mc:Fallback>
                  <p:oleObj name="Equation" r:id="rId9" imgW="1447172" imgH="203112"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88" y="2228"/>
                          <a:ext cx="2256"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4573" name="Group 13"/>
          <p:cNvGrpSpPr>
            <a:grpSpLocks/>
          </p:cNvGrpSpPr>
          <p:nvPr/>
        </p:nvGrpSpPr>
        <p:grpSpPr bwMode="auto">
          <a:xfrm>
            <a:off x="1981200" y="739775"/>
            <a:ext cx="8077200" cy="1793875"/>
            <a:chOff x="288" y="278"/>
            <a:chExt cx="5088" cy="1130"/>
          </a:xfrm>
        </p:grpSpPr>
        <p:sp>
          <p:nvSpPr>
            <p:cNvPr id="24582" name="Text Box 14"/>
            <p:cNvSpPr txBox="1">
              <a:spLocks noChangeArrowheads="1"/>
            </p:cNvSpPr>
            <p:nvPr/>
          </p:nvSpPr>
          <p:spPr bwMode="auto">
            <a:xfrm>
              <a:off x="288" y="278"/>
              <a:ext cx="50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en-US" altLang="zh-CN">
                  <a:solidFill>
                    <a:srgbClr val="FF0000"/>
                  </a:solidFill>
                  <a:latin typeface="楷体_GB2312" pitchFamily="49" charset="-122"/>
                </a:rPr>
                <a:t>1890</a:t>
              </a:r>
              <a:r>
                <a:rPr lang="zh-CN" altLang="en-US">
                  <a:solidFill>
                    <a:srgbClr val="FF0000"/>
                  </a:solidFill>
                  <a:latin typeface="楷体_GB2312" pitchFamily="49" charset="-122"/>
                </a:rPr>
                <a:t>年瑞典物理学家里德伯将巴耳末公式用波数表示，即</a:t>
              </a:r>
            </a:p>
          </p:txBody>
        </p:sp>
        <p:graphicFrame>
          <p:nvGraphicFramePr>
            <p:cNvPr id="24583" name="Object 15"/>
            <p:cNvGraphicFramePr>
              <a:graphicFrameLocks noChangeAspect="1"/>
            </p:cNvGraphicFramePr>
            <p:nvPr/>
          </p:nvGraphicFramePr>
          <p:xfrm>
            <a:off x="1209" y="552"/>
            <a:ext cx="2631" cy="456"/>
          </p:xfrm>
          <a:graphic>
            <a:graphicData uri="http://schemas.openxmlformats.org/presentationml/2006/ole">
              <mc:AlternateContent xmlns:mc="http://schemas.openxmlformats.org/markup-compatibility/2006">
                <mc:Choice xmlns:v="urn:schemas-microsoft-com:vml" Requires="v">
                  <p:oleObj spid="_x0000_s24613" name="Equation" r:id="rId11" imgW="4152916" imgH="701136" progId="Equation.3">
                    <p:embed/>
                  </p:oleObj>
                </mc:Choice>
                <mc:Fallback>
                  <p:oleObj name="Equation" r:id="rId11" imgW="4152916" imgH="701136"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09" y="552"/>
                          <a:ext cx="2631"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4584" name="Group 16"/>
            <p:cNvGrpSpPr>
              <a:grpSpLocks/>
            </p:cNvGrpSpPr>
            <p:nvPr/>
          </p:nvGrpSpPr>
          <p:grpSpPr bwMode="auto">
            <a:xfrm>
              <a:off x="336" y="960"/>
              <a:ext cx="4512" cy="448"/>
              <a:chOff x="336" y="1008"/>
              <a:chExt cx="4512" cy="448"/>
            </a:xfrm>
          </p:grpSpPr>
          <p:graphicFrame>
            <p:nvGraphicFramePr>
              <p:cNvPr id="24586" name="Object 17"/>
              <p:cNvGraphicFramePr>
                <a:graphicFrameLocks noChangeAspect="1"/>
              </p:cNvGraphicFramePr>
              <p:nvPr/>
            </p:nvGraphicFramePr>
            <p:xfrm>
              <a:off x="793" y="1008"/>
              <a:ext cx="2135" cy="448"/>
            </p:xfrm>
            <a:graphic>
              <a:graphicData uri="http://schemas.openxmlformats.org/presentationml/2006/ole">
                <mc:AlternateContent xmlns:mc="http://schemas.openxmlformats.org/markup-compatibility/2006">
                  <mc:Choice xmlns:v="urn:schemas-microsoft-com:vml" Requires="v">
                    <p:oleObj spid="_x0000_s24614" name="Equation" r:id="rId13" imgW="3390900" imgH="711200" progId="Equation.3">
                      <p:embed/>
                    </p:oleObj>
                  </mc:Choice>
                  <mc:Fallback>
                    <p:oleObj name="Equation" r:id="rId13" imgW="3390900" imgH="71120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3" y="1008"/>
                            <a:ext cx="2135" cy="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7" name="Text Box 18"/>
              <p:cNvSpPr txBox="1">
                <a:spLocks noChangeArrowheads="1"/>
              </p:cNvSpPr>
              <p:nvPr/>
            </p:nvSpPr>
            <p:spPr bwMode="auto">
              <a:xfrm>
                <a:off x="2784" y="1104"/>
                <a:ext cx="20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宋体" panose="02010600030101010101" pitchFamily="2" charset="-122"/>
                    <a:ea typeface="宋体" panose="02010600030101010101" pitchFamily="2" charset="-122"/>
                  </a:rPr>
                  <a:t> ，</a:t>
                </a:r>
                <a:r>
                  <a:rPr lang="zh-CN" altLang="en-US">
                    <a:solidFill>
                      <a:srgbClr val="FF0000"/>
                    </a:solidFill>
                    <a:latin typeface="楷体_GB2312" pitchFamily="49" charset="-122"/>
                  </a:rPr>
                  <a:t>称为里德伯常数</a:t>
                </a:r>
                <a:r>
                  <a:rPr lang="zh-CN" altLang="en-US">
                    <a:latin typeface="宋体" panose="02010600030101010101" pitchFamily="2" charset="-122"/>
                    <a:ea typeface="宋体" panose="02010600030101010101" pitchFamily="2" charset="-122"/>
                  </a:rPr>
                  <a:t>。</a:t>
                </a:r>
              </a:p>
            </p:txBody>
          </p:sp>
          <p:sp>
            <p:nvSpPr>
              <p:cNvPr id="24588" name="Text Box 19"/>
              <p:cNvSpPr txBox="1">
                <a:spLocks noChangeArrowheads="1"/>
              </p:cNvSpPr>
              <p:nvPr/>
            </p:nvSpPr>
            <p:spPr bwMode="auto">
              <a:xfrm>
                <a:off x="336" y="1069"/>
                <a:ext cx="5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式中</a:t>
                </a:r>
              </a:p>
            </p:txBody>
          </p:sp>
        </p:grpSp>
        <p:sp>
          <p:nvSpPr>
            <p:cNvPr id="24585" name="Text Box 20"/>
            <p:cNvSpPr txBox="1">
              <a:spLocks noChangeArrowheads="1"/>
            </p:cNvSpPr>
            <p:nvPr/>
          </p:nvSpPr>
          <p:spPr bwMode="auto">
            <a:xfrm>
              <a:off x="4128" y="624"/>
              <a:ext cx="1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FF0000"/>
                  </a:solidFill>
                  <a:latin typeface="楷体_GB2312" pitchFamily="49" charset="-122"/>
                </a:rPr>
                <a:t>里德伯公式</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4573"/>
                                        </p:tgtEl>
                                        <p:attrNameLst>
                                          <p:attrName>style.visibility</p:attrName>
                                        </p:attrNameLst>
                                      </p:cBhvr>
                                      <p:to>
                                        <p:strVal val="visible"/>
                                      </p:to>
                                    </p:set>
                                    <p:animEffect transition="in" filter="wipe(left)">
                                      <p:cBhvr>
                                        <p:cTn id="7" dur="500"/>
                                        <p:tgtEl>
                                          <p:spTgt spid="1945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4568"/>
                                        </p:tgtEl>
                                        <p:attrNameLst>
                                          <p:attrName>style.visibility</p:attrName>
                                        </p:attrNameLst>
                                      </p:cBhvr>
                                      <p:to>
                                        <p:strVal val="visible"/>
                                      </p:to>
                                    </p:set>
                                    <p:animEffect transition="in" filter="wipe(left)">
                                      <p:cBhvr>
                                        <p:cTn id="12" dur="500"/>
                                        <p:tgtEl>
                                          <p:spTgt spid="1945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562"/>
                                        </p:tgtEl>
                                        <p:attrNameLst>
                                          <p:attrName>style.visibility</p:attrName>
                                        </p:attrNameLst>
                                      </p:cBhvr>
                                      <p:to>
                                        <p:strVal val="visible"/>
                                      </p:to>
                                    </p:set>
                                    <p:animEffect transition="in" filter="wipe(left)">
                                      <p:cBhvr>
                                        <p:cTn id="17" dur="500"/>
                                        <p:tgtEl>
                                          <p:spTgt spid="1945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4563"/>
                                        </p:tgtEl>
                                        <p:attrNameLst>
                                          <p:attrName>style.visibility</p:attrName>
                                        </p:attrNameLst>
                                      </p:cBhvr>
                                      <p:to>
                                        <p:strVal val="visible"/>
                                      </p:to>
                                    </p:set>
                                    <p:animEffect transition="in" filter="wipe(left)">
                                      <p:cBhvr>
                                        <p:cTn id="22" dur="500"/>
                                        <p:tgtEl>
                                          <p:spTgt spid="194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a:hlinkClick r:id="" action="ppaction://hlinkshowjump?jump=nextslide" highlightClick="1"/>
          </p:cNvPr>
          <p:cNvSpPr>
            <a:spLocks noChangeArrowheads="1"/>
          </p:cNvSpPr>
          <p:nvPr/>
        </p:nvSpPr>
        <p:spPr bwMode="auto">
          <a:xfrm>
            <a:off x="10020300" y="6351588"/>
            <a:ext cx="647700" cy="533400"/>
          </a:xfrm>
          <a:prstGeom prst="actionButtonForwardNex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5603" name="AutoShape 3">
            <a:hlinkClick r:id="" action="ppaction://hlinkshowjump?jump=previousslide" highlightClick="1"/>
          </p:cNvPr>
          <p:cNvSpPr>
            <a:spLocks noChangeArrowheads="1"/>
          </p:cNvSpPr>
          <p:nvPr/>
        </p:nvSpPr>
        <p:spPr bwMode="auto">
          <a:xfrm>
            <a:off x="9372600" y="6351588"/>
            <a:ext cx="647700" cy="533400"/>
          </a:xfrm>
          <a:prstGeom prst="actionButtonBackPrevious">
            <a:avLst/>
          </a:prstGeom>
          <a:solidFill>
            <a:srgbClr val="33CCCC"/>
          </a:solidFill>
          <a:ln w="19050">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195588" name="Object 4"/>
          <p:cNvGraphicFramePr>
            <a:graphicFrameLocks noChangeAspect="1"/>
          </p:cNvGraphicFramePr>
          <p:nvPr/>
        </p:nvGraphicFramePr>
        <p:xfrm>
          <a:off x="3352800" y="2236788"/>
          <a:ext cx="5127625" cy="968375"/>
        </p:xfrm>
        <a:graphic>
          <a:graphicData uri="http://schemas.openxmlformats.org/presentationml/2006/ole">
            <mc:AlternateContent xmlns:mc="http://schemas.openxmlformats.org/markup-compatibility/2006">
              <mc:Choice xmlns:v="urn:schemas-microsoft-com:vml" Requires="v">
                <p:oleObj spid="_x0000_s25635" name="Equation" r:id="rId3" imgW="2247900" imgH="393700" progId="Equation.3">
                  <p:embed/>
                </p:oleObj>
              </mc:Choice>
              <mc:Fallback>
                <p:oleObj name="Equation" r:id="rId3" imgW="2247900" imgH="393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236788"/>
                        <a:ext cx="5127625"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589" name="Object 5"/>
          <p:cNvGraphicFramePr>
            <a:graphicFrameLocks noChangeAspect="1"/>
          </p:cNvGraphicFramePr>
          <p:nvPr/>
        </p:nvGraphicFramePr>
        <p:xfrm>
          <a:off x="3505200" y="3227388"/>
          <a:ext cx="5029200" cy="976312"/>
        </p:xfrm>
        <a:graphic>
          <a:graphicData uri="http://schemas.openxmlformats.org/presentationml/2006/ole">
            <mc:AlternateContent xmlns:mc="http://schemas.openxmlformats.org/markup-compatibility/2006">
              <mc:Choice xmlns:v="urn:schemas-microsoft-com:vml" Requires="v">
                <p:oleObj spid="_x0000_s25636" name="公式" r:id="rId5" imgW="2184400" imgH="393700" progId="Equation.3">
                  <p:embed/>
                </p:oleObj>
              </mc:Choice>
              <mc:Fallback>
                <p:oleObj name="公式" r:id="rId5" imgW="2184400" imgH="3937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3227388"/>
                        <a:ext cx="5029200" cy="976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590" name="Object 6"/>
          <p:cNvGraphicFramePr>
            <a:graphicFrameLocks noChangeAspect="1"/>
          </p:cNvGraphicFramePr>
          <p:nvPr/>
        </p:nvGraphicFramePr>
        <p:xfrm>
          <a:off x="3505200" y="4370388"/>
          <a:ext cx="5216525" cy="990600"/>
        </p:xfrm>
        <a:graphic>
          <a:graphicData uri="http://schemas.openxmlformats.org/presentationml/2006/ole">
            <mc:AlternateContent xmlns:mc="http://schemas.openxmlformats.org/markup-compatibility/2006">
              <mc:Choice xmlns:v="urn:schemas-microsoft-com:vml" Requires="v">
                <p:oleObj spid="_x0000_s25637" name="公式" r:id="rId7" imgW="2235200" imgH="393700" progId="Equation.3">
                  <p:embed/>
                </p:oleObj>
              </mc:Choice>
              <mc:Fallback>
                <p:oleObj name="公式" r:id="rId7" imgW="2235200" imgH="3937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4370388"/>
                        <a:ext cx="5216525"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591" name="Object 7"/>
          <p:cNvGraphicFramePr>
            <a:graphicFrameLocks noChangeAspect="1"/>
          </p:cNvGraphicFramePr>
          <p:nvPr/>
        </p:nvGraphicFramePr>
        <p:xfrm>
          <a:off x="3581400" y="5437188"/>
          <a:ext cx="5186363" cy="990600"/>
        </p:xfrm>
        <a:graphic>
          <a:graphicData uri="http://schemas.openxmlformats.org/presentationml/2006/ole">
            <mc:AlternateContent xmlns:mc="http://schemas.openxmlformats.org/markup-compatibility/2006">
              <mc:Choice xmlns:v="urn:schemas-microsoft-com:vml" Requires="v">
                <p:oleObj spid="_x0000_s25638" name="公式" r:id="rId9" imgW="2222500" imgH="393700" progId="Equation.3">
                  <p:embed/>
                </p:oleObj>
              </mc:Choice>
              <mc:Fallback>
                <p:oleObj name="公式" r:id="rId9" imgW="2222500" imgH="3937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400" y="5437188"/>
                        <a:ext cx="5186363"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592" name="Text Box 8"/>
          <p:cNvSpPr txBox="1">
            <a:spLocks noChangeArrowheads="1"/>
          </p:cNvSpPr>
          <p:nvPr/>
        </p:nvSpPr>
        <p:spPr bwMode="auto">
          <a:xfrm>
            <a:off x="1812925" y="2441575"/>
            <a:ext cx="11128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latin typeface="楷体_GB2312" pitchFamily="49" charset="-122"/>
              </a:rPr>
              <a:t>赖曼系</a:t>
            </a:r>
          </a:p>
        </p:txBody>
      </p:sp>
      <p:sp>
        <p:nvSpPr>
          <p:cNvPr id="195593" name="Text Box 9"/>
          <p:cNvSpPr txBox="1">
            <a:spLocks noChangeArrowheads="1"/>
          </p:cNvSpPr>
          <p:nvPr/>
        </p:nvSpPr>
        <p:spPr bwMode="auto">
          <a:xfrm>
            <a:off x="1752600" y="3432175"/>
            <a:ext cx="11128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latin typeface="楷体_GB2312" pitchFamily="49" charset="-122"/>
              </a:rPr>
              <a:t>帕邢系</a:t>
            </a:r>
          </a:p>
        </p:txBody>
      </p:sp>
      <p:sp>
        <p:nvSpPr>
          <p:cNvPr id="195594" name="Text Box 10"/>
          <p:cNvSpPr txBox="1">
            <a:spLocks noChangeArrowheads="1"/>
          </p:cNvSpPr>
          <p:nvPr/>
        </p:nvSpPr>
        <p:spPr bwMode="auto">
          <a:xfrm>
            <a:off x="1752600" y="4498975"/>
            <a:ext cx="14224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latin typeface="楷体_GB2312" pitchFamily="49" charset="-122"/>
              </a:rPr>
              <a:t>布拉开系</a:t>
            </a:r>
          </a:p>
        </p:txBody>
      </p:sp>
      <p:sp>
        <p:nvSpPr>
          <p:cNvPr id="195595" name="Text Box 11"/>
          <p:cNvSpPr txBox="1">
            <a:spLocks noChangeArrowheads="1"/>
          </p:cNvSpPr>
          <p:nvPr/>
        </p:nvSpPr>
        <p:spPr bwMode="auto">
          <a:xfrm>
            <a:off x="1828800" y="5718175"/>
            <a:ext cx="14224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latin typeface="楷体_GB2312" pitchFamily="49" charset="-122"/>
              </a:rPr>
              <a:t>普丰德系</a:t>
            </a:r>
          </a:p>
        </p:txBody>
      </p:sp>
      <p:sp>
        <p:nvSpPr>
          <p:cNvPr id="195596" name="Text Box 12"/>
          <p:cNvSpPr txBox="1">
            <a:spLocks noChangeArrowheads="1"/>
          </p:cNvSpPr>
          <p:nvPr/>
        </p:nvSpPr>
        <p:spPr bwMode="auto">
          <a:xfrm>
            <a:off x="8991600" y="2541588"/>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FF0000"/>
                </a:solidFill>
                <a:latin typeface="楷体_GB2312" pitchFamily="49" charset="-122"/>
              </a:rPr>
              <a:t>紫外</a:t>
            </a:r>
          </a:p>
        </p:txBody>
      </p:sp>
      <p:sp>
        <p:nvSpPr>
          <p:cNvPr id="195597" name="Text Box 13"/>
          <p:cNvSpPr txBox="1">
            <a:spLocks noChangeArrowheads="1"/>
          </p:cNvSpPr>
          <p:nvPr/>
        </p:nvSpPr>
        <p:spPr bwMode="auto">
          <a:xfrm>
            <a:off x="8915400" y="3608388"/>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FF0000"/>
                </a:solidFill>
                <a:latin typeface="楷体_GB2312" pitchFamily="49" charset="-122"/>
              </a:rPr>
              <a:t>近红外</a:t>
            </a:r>
          </a:p>
        </p:txBody>
      </p:sp>
      <p:sp>
        <p:nvSpPr>
          <p:cNvPr id="195598" name="Text Box 14"/>
          <p:cNvSpPr txBox="1">
            <a:spLocks noChangeArrowheads="1"/>
          </p:cNvSpPr>
          <p:nvPr/>
        </p:nvSpPr>
        <p:spPr bwMode="auto">
          <a:xfrm>
            <a:off x="8915400" y="4598988"/>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FF0000"/>
                </a:solidFill>
                <a:latin typeface="楷体_GB2312" pitchFamily="49" charset="-122"/>
              </a:rPr>
              <a:t>红外</a:t>
            </a:r>
          </a:p>
        </p:txBody>
      </p:sp>
      <p:sp>
        <p:nvSpPr>
          <p:cNvPr id="195599" name="Text Box 15"/>
          <p:cNvSpPr txBox="1">
            <a:spLocks noChangeArrowheads="1"/>
          </p:cNvSpPr>
          <p:nvPr/>
        </p:nvSpPr>
        <p:spPr bwMode="auto">
          <a:xfrm>
            <a:off x="8915400" y="5665788"/>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FF0000"/>
                </a:solidFill>
                <a:latin typeface="楷体_GB2312" pitchFamily="49" charset="-122"/>
              </a:rPr>
              <a:t>远红外</a:t>
            </a:r>
          </a:p>
        </p:txBody>
      </p:sp>
      <p:grpSp>
        <p:nvGrpSpPr>
          <p:cNvPr id="195600" name="Group 16"/>
          <p:cNvGrpSpPr>
            <a:grpSpLocks/>
          </p:cNvGrpSpPr>
          <p:nvPr/>
        </p:nvGrpSpPr>
        <p:grpSpPr bwMode="auto">
          <a:xfrm>
            <a:off x="1271588" y="188913"/>
            <a:ext cx="7315200" cy="1787525"/>
            <a:chOff x="336" y="1418"/>
            <a:chExt cx="4608" cy="1126"/>
          </a:xfrm>
        </p:grpSpPr>
        <p:sp>
          <p:nvSpPr>
            <p:cNvPr id="25617" name="Text Box 17"/>
            <p:cNvSpPr txBox="1">
              <a:spLocks noChangeArrowheads="1"/>
            </p:cNvSpPr>
            <p:nvPr/>
          </p:nvSpPr>
          <p:spPr bwMode="auto">
            <a:xfrm>
              <a:off x="336" y="1418"/>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     </a:t>
              </a:r>
              <a:endParaRPr lang="zh-CN" altLang="en-US">
                <a:solidFill>
                  <a:srgbClr val="FF0000"/>
                </a:solidFill>
                <a:latin typeface="楷体_GB2312" pitchFamily="49" charset="-122"/>
              </a:endParaRPr>
            </a:p>
          </p:txBody>
        </p:sp>
        <p:graphicFrame>
          <p:nvGraphicFramePr>
            <p:cNvPr id="25618" name="Object 18"/>
            <p:cNvGraphicFramePr>
              <a:graphicFrameLocks noChangeAspect="1"/>
            </p:cNvGraphicFramePr>
            <p:nvPr/>
          </p:nvGraphicFramePr>
          <p:xfrm>
            <a:off x="1248" y="1992"/>
            <a:ext cx="1272" cy="456"/>
          </p:xfrm>
          <a:graphic>
            <a:graphicData uri="http://schemas.openxmlformats.org/presentationml/2006/ole">
              <mc:AlternateContent xmlns:mc="http://schemas.openxmlformats.org/markup-compatibility/2006">
                <mc:Choice xmlns:v="urn:schemas-microsoft-com:vml" Requires="v">
                  <p:oleObj spid="_x0000_s25639" name="Equation" r:id="rId11" imgW="1996390" imgH="701136" progId="Equation.3">
                    <p:embed/>
                  </p:oleObj>
                </mc:Choice>
                <mc:Fallback>
                  <p:oleObj name="Equation" r:id="rId11" imgW="1996390" imgH="701136"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8" y="1992"/>
                          <a:ext cx="1272" cy="456"/>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19" name="Object 19"/>
            <p:cNvGraphicFramePr>
              <a:graphicFrameLocks noChangeAspect="1"/>
            </p:cNvGraphicFramePr>
            <p:nvPr/>
          </p:nvGraphicFramePr>
          <p:xfrm>
            <a:off x="2736" y="1920"/>
            <a:ext cx="1152" cy="318"/>
          </p:xfrm>
          <a:graphic>
            <a:graphicData uri="http://schemas.openxmlformats.org/presentationml/2006/ole">
              <mc:AlternateContent xmlns:mc="http://schemas.openxmlformats.org/markup-compatibility/2006">
                <mc:Choice xmlns:v="urn:schemas-microsoft-com:vml" Requires="v">
                  <p:oleObj spid="_x0000_s25640" name="Equation" r:id="rId13" imgW="736600" imgH="203200" progId="Equation.3">
                    <p:embed/>
                  </p:oleObj>
                </mc:Choice>
                <mc:Fallback>
                  <p:oleObj name="Equation" r:id="rId13" imgW="736600" imgH="20320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36" y="1920"/>
                          <a:ext cx="1152"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0" name="Object 20"/>
            <p:cNvGraphicFramePr>
              <a:graphicFrameLocks noChangeAspect="1"/>
            </p:cNvGraphicFramePr>
            <p:nvPr/>
          </p:nvGraphicFramePr>
          <p:xfrm>
            <a:off x="2688" y="2228"/>
            <a:ext cx="2256" cy="316"/>
          </p:xfrm>
          <a:graphic>
            <a:graphicData uri="http://schemas.openxmlformats.org/presentationml/2006/ole">
              <mc:AlternateContent xmlns:mc="http://schemas.openxmlformats.org/markup-compatibility/2006">
                <mc:Choice xmlns:v="urn:schemas-microsoft-com:vml" Requires="v">
                  <p:oleObj spid="_x0000_s25641" name="Equation" r:id="rId15" imgW="1447172" imgH="203112" progId="Equation.3">
                    <p:embed/>
                  </p:oleObj>
                </mc:Choice>
                <mc:Fallback>
                  <p:oleObj name="Equation" r:id="rId15" imgW="1447172" imgH="203112"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88" y="2228"/>
                          <a:ext cx="2256"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5600"/>
                                        </p:tgtEl>
                                        <p:attrNameLst>
                                          <p:attrName>style.visibility</p:attrName>
                                        </p:attrNameLst>
                                      </p:cBhvr>
                                      <p:to>
                                        <p:strVal val="visible"/>
                                      </p:to>
                                    </p:set>
                                    <p:animEffect transition="in" filter="wipe(left)">
                                      <p:cBhvr>
                                        <p:cTn id="7" dur="500"/>
                                        <p:tgtEl>
                                          <p:spTgt spid="1956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5588"/>
                                        </p:tgtEl>
                                        <p:attrNameLst>
                                          <p:attrName>style.visibility</p:attrName>
                                        </p:attrNameLst>
                                      </p:cBhvr>
                                      <p:to>
                                        <p:strVal val="visible"/>
                                      </p:to>
                                    </p:set>
                                    <p:animEffect transition="in" filter="blinds(horizontal)">
                                      <p:cBhvr>
                                        <p:cTn id="12" dur="500"/>
                                        <p:tgtEl>
                                          <p:spTgt spid="1955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95592"/>
                                        </p:tgtEl>
                                        <p:attrNameLst>
                                          <p:attrName>style.visibility</p:attrName>
                                        </p:attrNameLst>
                                      </p:cBhvr>
                                      <p:to>
                                        <p:strVal val="visible"/>
                                      </p:to>
                                    </p:set>
                                    <p:anim calcmode="lin" valueType="num">
                                      <p:cBhvr additive="base">
                                        <p:cTn id="17" dur="500" fill="hold"/>
                                        <p:tgtEl>
                                          <p:spTgt spid="195592"/>
                                        </p:tgtEl>
                                        <p:attrNameLst>
                                          <p:attrName>ppt_x</p:attrName>
                                        </p:attrNameLst>
                                      </p:cBhvr>
                                      <p:tavLst>
                                        <p:tav tm="0">
                                          <p:val>
                                            <p:strVal val="0-#ppt_w/2"/>
                                          </p:val>
                                        </p:tav>
                                        <p:tav tm="100000">
                                          <p:val>
                                            <p:strVal val="#ppt_x"/>
                                          </p:val>
                                        </p:tav>
                                      </p:tavLst>
                                    </p:anim>
                                    <p:anim calcmode="lin" valueType="num">
                                      <p:cBhvr additive="base">
                                        <p:cTn id="18" dur="500" fill="hold"/>
                                        <p:tgtEl>
                                          <p:spTgt spid="19559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559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195589"/>
                                        </p:tgtEl>
                                        <p:attrNameLst>
                                          <p:attrName>style.visibility</p:attrName>
                                        </p:attrNameLst>
                                      </p:cBhvr>
                                      <p:to>
                                        <p:strVal val="visible"/>
                                      </p:to>
                                    </p:set>
                                    <p:animEffect transition="in" filter="blinds(vertical)">
                                      <p:cBhvr>
                                        <p:cTn id="27" dur="500"/>
                                        <p:tgtEl>
                                          <p:spTgt spid="1955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95593"/>
                                        </p:tgtEl>
                                        <p:attrNameLst>
                                          <p:attrName>style.visibility</p:attrName>
                                        </p:attrNameLst>
                                      </p:cBhvr>
                                      <p:to>
                                        <p:strVal val="visible"/>
                                      </p:to>
                                    </p:set>
                                    <p:anim calcmode="lin" valueType="num">
                                      <p:cBhvr additive="base">
                                        <p:cTn id="32" dur="500" fill="hold"/>
                                        <p:tgtEl>
                                          <p:spTgt spid="195593"/>
                                        </p:tgtEl>
                                        <p:attrNameLst>
                                          <p:attrName>ppt_x</p:attrName>
                                        </p:attrNameLst>
                                      </p:cBhvr>
                                      <p:tavLst>
                                        <p:tav tm="0">
                                          <p:val>
                                            <p:strVal val="0-#ppt_w/2"/>
                                          </p:val>
                                        </p:tav>
                                        <p:tav tm="100000">
                                          <p:val>
                                            <p:strVal val="#ppt_x"/>
                                          </p:val>
                                        </p:tav>
                                      </p:tavLst>
                                    </p:anim>
                                    <p:anim calcmode="lin" valueType="num">
                                      <p:cBhvr additive="base">
                                        <p:cTn id="33" dur="500" fill="hold"/>
                                        <p:tgtEl>
                                          <p:spTgt spid="195593"/>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95597"/>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95590"/>
                                        </p:tgtEl>
                                        <p:attrNameLst>
                                          <p:attrName>style.visibility</p:attrName>
                                        </p:attrNameLst>
                                      </p:cBhvr>
                                      <p:to>
                                        <p:strVal val="visible"/>
                                      </p:to>
                                    </p:set>
                                    <p:animEffect transition="in" filter="box(in)">
                                      <p:cBhvr>
                                        <p:cTn id="42" dur="500"/>
                                        <p:tgtEl>
                                          <p:spTgt spid="19559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95594"/>
                                        </p:tgtEl>
                                        <p:attrNameLst>
                                          <p:attrName>style.visibility</p:attrName>
                                        </p:attrNameLst>
                                      </p:cBhvr>
                                      <p:to>
                                        <p:strVal val="visible"/>
                                      </p:to>
                                    </p:set>
                                    <p:anim calcmode="lin" valueType="num">
                                      <p:cBhvr additive="base">
                                        <p:cTn id="47" dur="500" fill="hold"/>
                                        <p:tgtEl>
                                          <p:spTgt spid="195594"/>
                                        </p:tgtEl>
                                        <p:attrNameLst>
                                          <p:attrName>ppt_x</p:attrName>
                                        </p:attrNameLst>
                                      </p:cBhvr>
                                      <p:tavLst>
                                        <p:tav tm="0">
                                          <p:val>
                                            <p:strVal val="0-#ppt_w/2"/>
                                          </p:val>
                                        </p:tav>
                                        <p:tav tm="100000">
                                          <p:val>
                                            <p:strVal val="#ppt_x"/>
                                          </p:val>
                                        </p:tav>
                                      </p:tavLst>
                                    </p:anim>
                                    <p:anim calcmode="lin" valueType="num">
                                      <p:cBhvr additive="base">
                                        <p:cTn id="48" dur="500" fill="hold"/>
                                        <p:tgtEl>
                                          <p:spTgt spid="195594"/>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95598"/>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195591"/>
                                        </p:tgtEl>
                                        <p:attrNameLst>
                                          <p:attrName>style.visibility</p:attrName>
                                        </p:attrNameLst>
                                      </p:cBhvr>
                                      <p:to>
                                        <p:strVal val="visible"/>
                                      </p:to>
                                    </p:set>
                                    <p:animEffect transition="in" filter="box(out)">
                                      <p:cBhvr>
                                        <p:cTn id="57" dur="500"/>
                                        <p:tgtEl>
                                          <p:spTgt spid="19559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195595"/>
                                        </p:tgtEl>
                                        <p:attrNameLst>
                                          <p:attrName>style.visibility</p:attrName>
                                        </p:attrNameLst>
                                      </p:cBhvr>
                                      <p:to>
                                        <p:strVal val="visible"/>
                                      </p:to>
                                    </p:set>
                                    <p:anim calcmode="lin" valueType="num">
                                      <p:cBhvr additive="base">
                                        <p:cTn id="62" dur="500" fill="hold"/>
                                        <p:tgtEl>
                                          <p:spTgt spid="195595"/>
                                        </p:tgtEl>
                                        <p:attrNameLst>
                                          <p:attrName>ppt_x</p:attrName>
                                        </p:attrNameLst>
                                      </p:cBhvr>
                                      <p:tavLst>
                                        <p:tav tm="0">
                                          <p:val>
                                            <p:strVal val="0-#ppt_w/2"/>
                                          </p:val>
                                        </p:tav>
                                        <p:tav tm="100000">
                                          <p:val>
                                            <p:strVal val="#ppt_x"/>
                                          </p:val>
                                        </p:tav>
                                      </p:tavLst>
                                    </p:anim>
                                    <p:anim calcmode="lin" valueType="num">
                                      <p:cBhvr additive="base">
                                        <p:cTn id="63" dur="500" fill="hold"/>
                                        <p:tgtEl>
                                          <p:spTgt spid="195595"/>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1955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92" grpId="0" autoUpdateAnimBg="0"/>
      <p:bldP spid="195593" grpId="0" autoUpdateAnimBg="0"/>
      <p:bldP spid="195594" grpId="0" autoUpdateAnimBg="0"/>
      <p:bldP spid="195595" grpId="0" autoUpdateAnimBg="0"/>
      <p:bldP spid="195596" grpId="0" autoUpdateAnimBg="0"/>
      <p:bldP spid="195597" grpId="0" autoUpdateAnimBg="0"/>
      <p:bldP spid="195598" grpId="0" autoUpdateAnimBg="0"/>
      <p:bldP spid="195599"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3.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MultipleChoice"/>
  <p:tag name="PROBLEMSCORE" val="3.0"/>
</p:tagLst>
</file>

<file path=ppt/tags/tag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 val="MultipleChoice"/>
  <p:tag name="PROBLEMSCORE" val="3.0"/>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C8ECC8"/>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4062</TotalTime>
  <Words>3017</Words>
  <Application>Microsoft Office PowerPoint</Application>
  <PresentationFormat>宽屏</PresentationFormat>
  <Paragraphs>269</Paragraphs>
  <Slides>38</Slides>
  <Notes>3</Notes>
  <HiddenSlides>1</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38</vt:i4>
      </vt:variant>
    </vt:vector>
  </HeadingPairs>
  <TitlesOfParts>
    <vt:vector size="50" baseType="lpstr">
      <vt:lpstr>Microsoft Yahei</vt:lpstr>
      <vt:lpstr>楷体_GB2312</vt:lpstr>
      <vt:lpstr>隶书</vt:lpstr>
      <vt:lpstr>宋体</vt:lpstr>
      <vt:lpstr>Arial</vt:lpstr>
      <vt:lpstr>Calibri</vt:lpstr>
      <vt:lpstr>Symbol</vt:lpstr>
      <vt:lpstr>Times New Roman</vt:lpstr>
      <vt:lpstr>Office 主题</vt:lpstr>
      <vt:lpstr>Equation</vt:lpstr>
      <vt:lpstr>公式</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344</cp:revision>
  <dcterms:created xsi:type="dcterms:W3CDTF">1601-01-01T00:00:00Z</dcterms:created>
  <dcterms:modified xsi:type="dcterms:W3CDTF">2019-12-14T13:10:49Z</dcterms:modified>
</cp:coreProperties>
</file>