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activeX/activeX1.bin" ContentType="application/vnd.ms-office.activeX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728" r:id="rId2"/>
    <p:sldMasterId id="2147483743" r:id="rId3"/>
  </p:sldMasterIdLst>
  <p:notesMasterIdLst>
    <p:notesMasterId r:id="rId19"/>
  </p:notesMasterIdLst>
  <p:handoutMasterIdLst>
    <p:handoutMasterId r:id="rId20"/>
  </p:handoutMasterIdLst>
  <p:sldIdLst>
    <p:sldId id="338" r:id="rId4"/>
    <p:sldId id="339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40" r:id="rId16"/>
    <p:sldId id="341" r:id="rId17"/>
    <p:sldId id="342" r:id="rId18"/>
  </p:sldIdLst>
  <p:sldSz cx="12192000" cy="6858000"/>
  <p:notesSz cx="6815138" cy="98234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00"/>
    <a:srgbClr val="9900FF"/>
    <a:srgbClr val="FF00FF"/>
    <a:srgbClr val="009900"/>
    <a:srgbClr val="FF0101"/>
    <a:srgbClr val="00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61" autoAdjust="0"/>
    <p:restoredTop sz="99461" autoAdjust="0"/>
  </p:normalViewPr>
  <p:slideViewPr>
    <p:cSldViewPr>
      <p:cViewPr varScale="1">
        <p:scale>
          <a:sx n="75" d="100"/>
          <a:sy n="75" d="100"/>
        </p:scale>
        <p:origin x="48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image" Target="../media/image49.wmf"/><Relationship Id="rId7" Type="http://schemas.openxmlformats.org/officeDocument/2006/relationships/image" Target="../media/image53.e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10" Type="http://schemas.openxmlformats.org/officeDocument/2006/relationships/image" Target="../media/image5.wmf"/><Relationship Id="rId4" Type="http://schemas.openxmlformats.org/officeDocument/2006/relationships/image" Target="../media/image50.emf"/><Relationship Id="rId9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22.wmf"/><Relationship Id="rId7" Type="http://schemas.openxmlformats.org/officeDocument/2006/relationships/image" Target="../media/image13.wmf"/><Relationship Id="rId2" Type="http://schemas.openxmlformats.org/officeDocument/2006/relationships/image" Target="../media/image21.wmf"/><Relationship Id="rId1" Type="http://schemas.openxmlformats.org/officeDocument/2006/relationships/image" Target="../media/image17.wmf"/><Relationship Id="rId6" Type="http://schemas.openxmlformats.org/officeDocument/2006/relationships/image" Target="../media/image4.wmf"/><Relationship Id="rId11" Type="http://schemas.openxmlformats.org/officeDocument/2006/relationships/image" Target="../media/image25.wmf"/><Relationship Id="rId5" Type="http://schemas.openxmlformats.org/officeDocument/2006/relationships/image" Target="../media/image24.wmf"/><Relationship Id="rId10" Type="http://schemas.openxmlformats.org/officeDocument/2006/relationships/image" Target="../media/image16.wmf"/><Relationship Id="rId4" Type="http://schemas.openxmlformats.org/officeDocument/2006/relationships/image" Target="../media/image23.wmf"/><Relationship Id="rId9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emf"/><Relationship Id="rId7" Type="http://schemas.openxmlformats.org/officeDocument/2006/relationships/image" Target="../media/image32.wmf"/><Relationship Id="rId2" Type="http://schemas.openxmlformats.org/officeDocument/2006/relationships/image" Target="../media/image27.e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10" Type="http://schemas.openxmlformats.org/officeDocument/2006/relationships/image" Target="../media/image35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39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9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31325"/>
            <a:ext cx="295275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331325"/>
            <a:ext cx="295275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B21AD2F-0BA2-4AD3-B0F7-31DB6A71A6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727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277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3350" y="736600"/>
            <a:ext cx="6550025" cy="36845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65663"/>
            <a:ext cx="4999038" cy="442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277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2913"/>
            <a:ext cx="29527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332913"/>
            <a:ext cx="29527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36B511E-90CC-4E41-8343-A10A44BC31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27414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51E3AA92-F2D8-4E4A-A8AC-43C215988819}" type="slidenum">
              <a:rPr lang="zh-CN" altLang="en-US" sz="1200" smtClean="0">
                <a:solidFill>
                  <a:srgbClr val="000000"/>
                </a:solidFill>
                <a:ea typeface="宋体" panose="02010600030101010101" pitchFamily="2" charset="-122"/>
              </a:rPr>
              <a:pPr/>
              <a:t>1</a:t>
            </a:fld>
            <a:endParaRPr lang="en-US" altLang="zh-CN" sz="120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恒定电流在真空中产生的磁场。</a:t>
            </a:r>
            <a:r>
              <a:rPr lang="zh-CN" altLang="en-US" sz="2400" b="1" smtClean="0">
                <a:solidFill>
                  <a:srgbClr val="0000FF"/>
                </a:solidFill>
                <a:ea typeface="楷体_GB2312" pitchFamily="49" charset="-122"/>
              </a:rPr>
              <a:t>稳恒磁场: 恒定电流激发的磁场。也称为静磁场。    即在空间的分布不随时间变化的磁场。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zh-CN" altLang="en-US" sz="24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594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21913E16-77D8-40FC-B542-9D1E7A8A87E2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19412A-661B-4FFB-87DD-5F0A0E5780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91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9DB3B04C-1377-481B-A8C5-27C9993EE532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EB69A27-9B62-4FDC-AFCA-7E584B8D81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26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6B2FDEA4-70D4-49F4-A0C2-C0012B6CB976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8353BF0-9F52-4D39-B197-82D6094BB7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046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 algn="l" eaLnBrk="1" hangingPunct="1">
              <a:spcBef>
                <a:spcPct val="0"/>
              </a:spcBef>
              <a:defRPr kumimoji="1" b="1">
                <a:solidFill>
                  <a:prstClr val="black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 algn="l" eaLnBrk="1" hangingPunct="1">
              <a:spcBef>
                <a:spcPct val="0"/>
              </a:spcBef>
              <a:defRPr kumimoji="1" b="1">
                <a:solidFill>
                  <a:prstClr val="black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9CCF05E-23EC-4127-9CE5-86705B66A6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7689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991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C70AC2A2-5EF1-467B-920F-AF32F579E48C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B50B07C-A504-497C-92C7-BAA3E1D4AC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677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0C288CD0-1DAF-4868-916E-6067C4862AEA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D24292C-AAF9-4C85-875B-2436B79DEF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217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E4FD7834-07FA-424A-AD0C-C5A865D68BC7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9E9FBCE-F2FD-4886-B54F-23BABE76FE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936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C4407EE6-FF54-409A-8D28-1A0D53BEAD7C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C305BCA-F920-4725-9E30-4D4D5C697B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303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2FFB3F10-723E-4A64-B6F8-0BA1F61ED4AA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8AD35B7-B77A-4D13-9BE2-6FE1C47BE0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1364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415AFE10-E05A-4F46-8715-5FF78B806412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D9AC837-6BCF-4731-A38D-872772808F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05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81C34318-9036-4920-820B-07F31377370C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F10328B-96EB-4EBA-9C25-3BF321782F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7046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ED90BE37-53FA-474B-A615-922B74428899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C81A0FE-3EF4-45AE-AB57-952B0CF43E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7582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9C287DAE-A33B-4B9C-81B3-4D34641C44F2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B80DFAC-33D5-48B7-AFBB-3F18EC456D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502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7ED8CF5F-D838-4F63-9583-174C58714C10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927B692-486B-4352-98AC-A3682DDC70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6273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64EB82E6-AEDD-4D31-A862-49196BD2D0D8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4F342C0-A664-4E7F-AE6A-24A83FAE0E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9670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5A7F249B-F356-4D9D-98C0-94352083CB8A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2CC841B-37B6-4B3B-A2E4-C67BB1B339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799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 algn="l" eaLnBrk="1" hangingPunct="1">
              <a:spcBef>
                <a:spcPct val="0"/>
              </a:spcBef>
              <a:defRPr kumimoji="1" b="1">
                <a:solidFill>
                  <a:prstClr val="black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 algn="l" eaLnBrk="1" hangingPunct="1">
              <a:spcBef>
                <a:spcPct val="0"/>
              </a:spcBef>
              <a:defRPr kumimoji="1" b="1">
                <a:solidFill>
                  <a:prstClr val="black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A5E13E1-8793-4B20-8AE6-69ED1601B8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48820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259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3938589"/>
            <a:ext cx="10972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9561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65659E08-3782-46FD-AB70-409F0C7BB678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BAE2457-AC54-4176-ABC8-9E5628D57D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0714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8CD47EF2-0C1E-4715-A811-7777E406E0D2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BF66288-76C4-4332-AC11-4A5F869622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44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072B55C6-BA4A-4126-BDAF-A9893571F044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1E1C2F6-F877-4C87-94B9-BED4A2106A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065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E5E1C8ED-7333-4BC4-874C-7FAC2CD3A144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E1302E9-50DC-479A-8D59-67FB5C690F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5147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0789AB01-452C-4DCF-BA24-C6B2AAA666D4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11124E7-771D-4E29-ABA0-9B1ECA4171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7811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00D686EB-E048-497E-B49C-ECBF87CCA26B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53872F8-BCF8-4C96-BC35-5A0DD539F6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5950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A1C66FA6-DD86-4537-A777-4E07BF27DCDA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A366472-8B69-4C00-A7BA-1C63B0776B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8048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DEB890F8-7A5A-41A8-AB78-6CE46BD6F873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C3ED793-53F1-4E83-A09B-333BAE75F2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8919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1E0B16CF-2C69-4897-A43A-4605923153D8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6B88452-7E5B-4623-9178-BFACFCD5B1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5611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B0D1EEC6-DC18-4EC4-9D8F-837E6C6189E0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6FF7256-2C42-442A-BAD5-B9882EAA1E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292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594C4CE4-5C48-4BC7-8B98-9233D0288011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36480BB-CC01-4719-9BC7-DC15F402A6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8440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97595868-90A1-469B-AF9B-23C96B27BBC9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6FD25DA-FA9F-4670-A622-B4E13A0424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3996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 algn="l" eaLnBrk="1" hangingPunct="1">
              <a:spcBef>
                <a:spcPct val="0"/>
              </a:spcBef>
              <a:defRPr kumimoji="1" b="1">
                <a:solidFill>
                  <a:prstClr val="black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 algn="l" eaLnBrk="1" hangingPunct="1">
              <a:spcBef>
                <a:spcPct val="0"/>
              </a:spcBef>
              <a:defRPr kumimoji="1" b="1">
                <a:solidFill>
                  <a:prstClr val="black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CF13EDB-3C0A-49A9-8D9D-1E533931C8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897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45CED5B7-9555-4F90-85C9-BA3CEFEDE2E5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9C7894A-9FDD-4653-A759-46E06AC9DA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881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3543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3938589"/>
            <a:ext cx="10972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7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8280315F-D5D5-4061-8F13-682B8CC2C85B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763570B-3226-4071-9FF8-8A5E82ABB2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76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A6FEF749-D4F8-4304-AA79-53D8945ADA72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7C1D058-2E82-474F-85A6-714271AFF5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1AB2737D-19C3-4D5D-B647-61C0ED24D5FB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7C2D547-E66E-4DBA-96AC-32C49748B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44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68F23B0E-0C1E-4E73-A9AD-94F45E2CDEBB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B35754B-6E6C-4099-8A3F-C354681910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88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5C6B6AE0-D1F8-44EB-85A3-409D92E90729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B5B3C6B-E6D2-461D-B916-54E41330CC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61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1588"/>
            <a:ext cx="370681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 userDrawn="1"/>
        </p:nvSpPr>
        <p:spPr bwMode="auto">
          <a:xfrm>
            <a:off x="0" y="620683"/>
            <a:ext cx="12192000" cy="45719"/>
          </a:xfrm>
          <a:prstGeom prst="rect">
            <a:avLst/>
          </a:prstGeom>
          <a:solidFill>
            <a:srgbClr val="00CC99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>
            <a:glow rad="101600">
              <a:srgbClr val="AAE2CA">
                <a:satMod val="175000"/>
                <a:alpha val="40000"/>
              </a:srgbClr>
            </a:glow>
            <a:softEdge rad="0"/>
          </a:effectLst>
        </p:spPr>
        <p:txBody>
          <a:bodyPr anchor="ctr"/>
          <a:lstStyle/>
          <a:p>
            <a:pPr algn="ctr" eaLnBrk="1" hangingPunct="1">
              <a:defRPr/>
            </a:pPr>
            <a:endParaRPr lang="zh-CN" altLang="en-US" kern="0">
              <a:solidFill>
                <a:srgbClr val="FFFFFF"/>
              </a:solidFill>
              <a:latin typeface="Times New Roman"/>
              <a:ea typeface="宋体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5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4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1588"/>
            <a:ext cx="370681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 userDrawn="1"/>
        </p:nvSpPr>
        <p:spPr bwMode="auto">
          <a:xfrm>
            <a:off x="0" y="620683"/>
            <a:ext cx="12192000" cy="45719"/>
          </a:xfrm>
          <a:prstGeom prst="rect">
            <a:avLst/>
          </a:prstGeom>
          <a:solidFill>
            <a:srgbClr val="00CC99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>
            <a:glow rad="101600">
              <a:srgbClr val="AAE2CA">
                <a:satMod val="175000"/>
                <a:alpha val="40000"/>
              </a:srgbClr>
            </a:glow>
            <a:softEdge rad="0"/>
          </a:effectLst>
        </p:spPr>
        <p:txBody>
          <a:bodyPr anchor="ctr"/>
          <a:lstStyle/>
          <a:p>
            <a:pPr algn="ctr" eaLnBrk="1" hangingPunct="1">
              <a:defRPr/>
            </a:pPr>
            <a:endParaRPr lang="zh-CN" altLang="en-US" kern="0">
              <a:solidFill>
                <a:srgbClr val="FFFFFF"/>
              </a:solidFill>
              <a:latin typeface="Times New Roman"/>
              <a:ea typeface="宋体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51" r:id="rId13"/>
    <p:sldLayoutId id="214748395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4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1588"/>
            <a:ext cx="370681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 userDrawn="1"/>
        </p:nvSpPr>
        <p:spPr bwMode="auto">
          <a:xfrm>
            <a:off x="0" y="620683"/>
            <a:ext cx="12192000" cy="45719"/>
          </a:xfrm>
          <a:prstGeom prst="rect">
            <a:avLst/>
          </a:prstGeom>
          <a:solidFill>
            <a:srgbClr val="00CC99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>
            <a:glow rad="101600">
              <a:srgbClr val="AAE2CA">
                <a:satMod val="175000"/>
                <a:alpha val="40000"/>
              </a:srgbClr>
            </a:glow>
            <a:softEdge rad="0"/>
          </a:effectLst>
        </p:spPr>
        <p:txBody>
          <a:bodyPr anchor="ctr"/>
          <a:lstStyle/>
          <a:p>
            <a:pPr algn="ctr" eaLnBrk="1" hangingPunct="1">
              <a:defRPr/>
            </a:pPr>
            <a:endParaRPr lang="zh-CN" altLang="en-US" kern="0">
              <a:solidFill>
                <a:srgbClr val="FFFFFF"/>
              </a:solidFill>
              <a:latin typeface="Times New Roman"/>
              <a:ea typeface="宋体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53" r:id="rId13"/>
    <p:sldLayoutId id="214748395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6.bin"/><Relationship Id="rId25" Type="http://schemas.openxmlformats.org/officeDocument/2006/relationships/image" Target="../media/image25.wmf"/><Relationship Id="rId2" Type="http://schemas.openxmlformats.org/officeDocument/2006/relationships/slideLayout" Target="../slideLayouts/slideLayout34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3.bin"/><Relationship Id="rId24" Type="http://schemas.openxmlformats.org/officeDocument/2006/relationships/oleObject" Target="../embeddings/oleObject30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29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4.wmf"/><Relationship Id="rId22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30.wmf"/><Relationship Id="rId18" Type="http://schemas.openxmlformats.org/officeDocument/2006/relationships/oleObject" Target="../embeddings/oleObject38.bin"/><Relationship Id="rId3" Type="http://schemas.openxmlformats.org/officeDocument/2006/relationships/oleObject" Target="../embeddings/oleObject31.bin"/><Relationship Id="rId21" Type="http://schemas.openxmlformats.org/officeDocument/2006/relationships/image" Target="../media/image34.wmf"/><Relationship Id="rId7" Type="http://schemas.openxmlformats.org/officeDocument/2006/relationships/image" Target="../media/image27.e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32.wmf"/><Relationship Id="rId25" Type="http://schemas.openxmlformats.org/officeDocument/2006/relationships/image" Target="../media/image38.png"/><Relationship Id="rId2" Type="http://schemas.openxmlformats.org/officeDocument/2006/relationships/slideLayout" Target="../slideLayouts/slideLayout34.xml"/><Relationship Id="rId16" Type="http://schemas.openxmlformats.org/officeDocument/2006/relationships/oleObject" Target="../embeddings/oleObject37.bin"/><Relationship Id="rId20" Type="http://schemas.openxmlformats.org/officeDocument/2006/relationships/oleObject" Target="../embeddings/oleObject39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29.wmf"/><Relationship Id="rId24" Type="http://schemas.openxmlformats.org/officeDocument/2006/relationships/image" Target="../media/image37.png"/><Relationship Id="rId5" Type="http://schemas.openxmlformats.org/officeDocument/2006/relationships/image" Target="../media/image36.png"/><Relationship Id="rId15" Type="http://schemas.openxmlformats.org/officeDocument/2006/relationships/image" Target="../media/image31.wmf"/><Relationship Id="rId23" Type="http://schemas.openxmlformats.org/officeDocument/2006/relationships/image" Target="../media/image35.wmf"/><Relationship Id="rId10" Type="http://schemas.openxmlformats.org/officeDocument/2006/relationships/oleObject" Target="../embeddings/oleObject34.bin"/><Relationship Id="rId19" Type="http://schemas.openxmlformats.org/officeDocument/2006/relationships/image" Target="../media/image33.wmf"/><Relationship Id="rId4" Type="http://schemas.openxmlformats.org/officeDocument/2006/relationships/image" Target="../media/image26.wmf"/><Relationship Id="rId9" Type="http://schemas.openxmlformats.org/officeDocument/2006/relationships/image" Target="../media/image28.emf"/><Relationship Id="rId14" Type="http://schemas.openxmlformats.org/officeDocument/2006/relationships/oleObject" Target="../embeddings/oleObject36.bin"/><Relationship Id="rId22" Type="http://schemas.openxmlformats.org/officeDocument/2006/relationships/oleObject" Target="../embeddings/oleObject4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35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34.xml"/><Relationship Id="rId16" Type="http://schemas.openxmlformats.org/officeDocument/2006/relationships/image" Target="../media/image34.wmf"/><Relationship Id="rId20" Type="http://schemas.openxmlformats.org/officeDocument/2006/relationships/image" Target="../media/image40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49.bin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3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46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oleObject" Target="../embeddings/oleObject55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53.bin"/><Relationship Id="rId14" Type="http://schemas.openxmlformats.org/officeDocument/2006/relationships/oleObject" Target="../embeddings/oleObject5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54.emf"/><Relationship Id="rId3" Type="http://schemas.openxmlformats.org/officeDocument/2006/relationships/oleObject" Target="../embeddings/oleObject57.bin"/><Relationship Id="rId21" Type="http://schemas.openxmlformats.org/officeDocument/2006/relationships/oleObject" Target="../embeddings/oleObject66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51.emf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34.xml"/><Relationship Id="rId16" Type="http://schemas.openxmlformats.org/officeDocument/2006/relationships/image" Target="../media/image53.emf"/><Relationship Id="rId20" Type="http://schemas.openxmlformats.org/officeDocument/2006/relationships/image" Target="../media/image55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50.emf"/><Relationship Id="rId19" Type="http://schemas.openxmlformats.org/officeDocument/2006/relationships/oleObject" Target="../embeddings/oleObject65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52.emf"/><Relationship Id="rId22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9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2424113" y="1773238"/>
            <a:ext cx="7467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7200" b="0">
                <a:solidFill>
                  <a:srgbClr val="00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 </a:t>
            </a:r>
            <a:br>
              <a:rPr lang="zh-CN" altLang="en-US" sz="7200" b="0">
                <a:solidFill>
                  <a:srgbClr val="00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zh-CN" altLang="en-US" sz="7200" b="0">
                <a:solidFill>
                  <a:srgbClr val="00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 十四章 恒定电流</a:t>
            </a:r>
            <a:endParaRPr lang="en-US" altLang="zh-CN" sz="7200" b="0" i="1">
              <a:solidFill>
                <a:srgbClr val="00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2"/>
          <p:cNvGrpSpPr>
            <a:grpSpLocks/>
          </p:cNvGrpSpPr>
          <p:nvPr/>
        </p:nvGrpSpPr>
        <p:grpSpPr bwMode="auto">
          <a:xfrm>
            <a:off x="407988" y="908050"/>
            <a:ext cx="2879725" cy="514350"/>
            <a:chOff x="-703" y="163"/>
            <a:chExt cx="1814" cy="324"/>
          </a:xfrm>
        </p:grpSpPr>
        <p:sp>
          <p:nvSpPr>
            <p:cNvPr id="53278" name="Text Box 3"/>
            <p:cNvSpPr txBox="1">
              <a:spLocks noChangeArrowheads="1"/>
            </p:cNvSpPr>
            <p:nvPr/>
          </p:nvSpPr>
          <p:spPr bwMode="auto">
            <a:xfrm>
              <a:off x="-703" y="163"/>
              <a:ext cx="18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0" lang="en-US" altLang="zh-CN"/>
                <a:t>2</a:t>
              </a:r>
              <a:r>
                <a:rPr kumimoji="0" lang="zh-CN" altLang="en-US"/>
                <a:t>、</a:t>
              </a:r>
              <a:r>
                <a:rPr kumimoji="0" lang="zh-CN" altLang="en-US" sz="1600">
                  <a:solidFill>
                    <a:srgbClr val="FF0000"/>
                  </a:solidFill>
                  <a:ea typeface="MS Mincho" panose="02020609040205080304" pitchFamily="49" charset="-128"/>
                </a:rPr>
                <a:t>  </a:t>
              </a:r>
              <a:r>
                <a:rPr kumimoji="0" lang="en-US" altLang="zh-CN" i="1">
                  <a:ea typeface="MS Mincho" panose="02020609040205080304" pitchFamily="49" charset="-128"/>
                </a:rPr>
                <a:t>I </a:t>
              </a:r>
              <a:r>
                <a:rPr kumimoji="0" lang="zh-CN" altLang="en-US">
                  <a:solidFill>
                    <a:srgbClr val="000000"/>
                  </a:solidFill>
                </a:rPr>
                <a:t>与     的关系：</a:t>
              </a:r>
            </a:p>
          </p:txBody>
        </p:sp>
        <p:graphicFrame>
          <p:nvGraphicFramePr>
            <p:cNvPr id="53279" name="Object 4"/>
            <p:cNvGraphicFramePr>
              <a:graphicFrameLocks noChangeAspect="1"/>
            </p:cNvGraphicFramePr>
            <p:nvPr/>
          </p:nvGraphicFramePr>
          <p:xfrm>
            <a:off x="68" y="163"/>
            <a:ext cx="207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92" name="Equation" r:id="rId3" imgW="139579" imgH="215713" progId="Equation.3">
                    <p:embed/>
                  </p:oleObj>
                </mc:Choice>
                <mc:Fallback>
                  <p:oleObj name="Equation" r:id="rId3" imgW="139579" imgH="215713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" y="163"/>
                          <a:ext cx="207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517" name="Group 5"/>
          <p:cNvGrpSpPr>
            <a:grpSpLocks/>
          </p:cNvGrpSpPr>
          <p:nvPr/>
        </p:nvGrpSpPr>
        <p:grpSpPr bwMode="auto">
          <a:xfrm>
            <a:off x="1127125" y="1773238"/>
            <a:ext cx="10944225" cy="501650"/>
            <a:chOff x="-250" y="647"/>
            <a:chExt cx="6894" cy="316"/>
          </a:xfrm>
        </p:grpSpPr>
        <p:sp>
          <p:nvSpPr>
            <p:cNvPr id="53275" name="Text Box 6"/>
            <p:cNvSpPr txBox="1">
              <a:spLocks noChangeArrowheads="1"/>
            </p:cNvSpPr>
            <p:nvPr/>
          </p:nvSpPr>
          <p:spPr bwMode="auto">
            <a:xfrm>
              <a:off x="-250" y="647"/>
              <a:ext cx="68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0" lang="zh-CN" altLang="en-US">
                  <a:solidFill>
                    <a:srgbClr val="000000"/>
                  </a:solidFill>
                </a:rPr>
                <a:t> 设某点处电流密度为    ，若截面 </a:t>
              </a:r>
              <a:r>
                <a:rPr kumimoji="0" lang="en-US" altLang="zh-CN">
                  <a:solidFill>
                    <a:srgbClr val="000000"/>
                  </a:solidFill>
                </a:rPr>
                <a:t>d </a:t>
              </a:r>
              <a:r>
                <a:rPr kumimoji="0" lang="en-US" altLang="zh-CN" i="1">
                  <a:solidFill>
                    <a:srgbClr val="000000"/>
                  </a:solidFill>
                </a:rPr>
                <a:t>s </a:t>
              </a:r>
              <a:r>
                <a:rPr kumimoji="0" lang="zh-CN" altLang="en-US">
                  <a:solidFill>
                    <a:srgbClr val="000000"/>
                  </a:solidFill>
                </a:rPr>
                <a:t>的法向方向    与电流密度的方向成</a:t>
              </a:r>
              <a:r>
                <a:rPr kumimoji="0" lang="en-US" altLang="zh-CN" i="1">
                  <a:solidFill>
                    <a:srgbClr val="000000"/>
                  </a:solidFill>
                </a:rPr>
                <a:t>θ</a:t>
              </a:r>
              <a:r>
                <a:rPr kumimoji="0" lang="zh-CN" altLang="en-US">
                  <a:solidFill>
                    <a:srgbClr val="000000"/>
                  </a:solidFill>
                </a:rPr>
                <a:t>角，则：</a:t>
              </a:r>
            </a:p>
          </p:txBody>
        </p:sp>
        <p:graphicFrame>
          <p:nvGraphicFramePr>
            <p:cNvPr id="53276" name="Object 7"/>
            <p:cNvGraphicFramePr>
              <a:graphicFrameLocks noChangeAspect="1"/>
            </p:cNvGraphicFramePr>
            <p:nvPr/>
          </p:nvGraphicFramePr>
          <p:xfrm>
            <a:off x="1610" y="647"/>
            <a:ext cx="237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93" name="公式" r:id="rId5" imgW="139579" imgH="215713" progId="Equation.3">
                    <p:embed/>
                  </p:oleObj>
                </mc:Choice>
                <mc:Fallback>
                  <p:oleObj name="公式" r:id="rId5" imgW="139579" imgH="215713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647"/>
                          <a:ext cx="237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77" name="Object 8"/>
            <p:cNvGraphicFramePr>
              <a:graphicFrameLocks noChangeAspect="1"/>
            </p:cNvGraphicFramePr>
            <p:nvPr/>
          </p:nvGraphicFramePr>
          <p:xfrm>
            <a:off x="3833" y="692"/>
            <a:ext cx="213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94" name="公式" r:id="rId7" imgW="126780" imgH="164814" progId="Equation.3">
                    <p:embed/>
                  </p:oleObj>
                </mc:Choice>
                <mc:Fallback>
                  <p:oleObj name="公式" r:id="rId7" imgW="126780" imgH="164814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692"/>
                          <a:ext cx="213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4521" name="Object 9"/>
          <p:cNvGraphicFramePr>
            <a:graphicFrameLocks noChangeAspect="1"/>
          </p:cNvGraphicFramePr>
          <p:nvPr/>
        </p:nvGraphicFramePr>
        <p:xfrm>
          <a:off x="1847850" y="2781300"/>
          <a:ext cx="2362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5" name="Equation" r:id="rId9" imgW="926698" imgH="203112" progId="Equation.3">
                  <p:embed/>
                </p:oleObj>
              </mc:Choice>
              <mc:Fallback>
                <p:oleObj name="Equation" r:id="rId9" imgW="926698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2781300"/>
                        <a:ext cx="2362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2" name="Object 10"/>
          <p:cNvGraphicFramePr>
            <a:graphicFrameLocks noChangeAspect="1"/>
          </p:cNvGraphicFramePr>
          <p:nvPr/>
        </p:nvGraphicFramePr>
        <p:xfrm>
          <a:off x="1992313" y="3716338"/>
          <a:ext cx="19812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6" name="Equation" r:id="rId11" imgW="723586" imgH="215806" progId="Equation.3">
                  <p:embed/>
                </p:oleObj>
              </mc:Choice>
              <mc:Fallback>
                <p:oleObj name="Equation" r:id="rId11" imgW="723586" imgH="21580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3716338"/>
                        <a:ext cx="198120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766763" y="472440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通过某一曲面</a:t>
            </a:r>
            <a:r>
              <a:rPr lang="en-US" altLang="zh-CN"/>
              <a:t>S </a:t>
            </a:r>
            <a:r>
              <a:rPr lang="zh-CN" altLang="en-US"/>
              <a:t>的电流强度 ：</a:t>
            </a:r>
          </a:p>
        </p:txBody>
      </p:sp>
      <p:graphicFrame>
        <p:nvGraphicFramePr>
          <p:cNvPr id="64524" name="Object 12"/>
          <p:cNvGraphicFramePr>
            <a:graphicFrameLocks noChangeAspect="1"/>
          </p:cNvGraphicFramePr>
          <p:nvPr/>
        </p:nvGraphicFramePr>
        <p:xfrm>
          <a:off x="4440238" y="5300663"/>
          <a:ext cx="2514600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7" name="Equation" r:id="rId13" imgW="799753" imgH="291973" progId="Equation.3">
                  <p:embed/>
                </p:oleObj>
              </mc:Choice>
              <mc:Fallback>
                <p:oleObj name="Equation" r:id="rId13" imgW="799753" imgH="29197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5300663"/>
                        <a:ext cx="2514600" cy="6937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839788" y="6165850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通过某一曲面的电流强度是通过该面积的</a:t>
            </a:r>
            <a:r>
              <a:rPr lang="zh-CN" altLang="en-US">
                <a:solidFill>
                  <a:srgbClr val="FF0000"/>
                </a:solidFill>
              </a:rPr>
              <a:t>电流密度的通量</a:t>
            </a:r>
            <a:r>
              <a:rPr lang="zh-CN" altLang="en-US">
                <a:solidFill>
                  <a:srgbClr val="0000FF"/>
                </a:solidFill>
              </a:rPr>
              <a:t>。</a:t>
            </a:r>
          </a:p>
        </p:txBody>
      </p:sp>
      <p:grpSp>
        <p:nvGrpSpPr>
          <p:cNvPr id="64526" name="Group 14"/>
          <p:cNvGrpSpPr>
            <a:grpSpLocks/>
          </p:cNvGrpSpPr>
          <p:nvPr/>
        </p:nvGrpSpPr>
        <p:grpSpPr bwMode="auto">
          <a:xfrm>
            <a:off x="5591175" y="3068638"/>
            <a:ext cx="2819400" cy="1143000"/>
            <a:chOff x="3456" y="1776"/>
            <a:chExt cx="1872" cy="816"/>
          </a:xfrm>
        </p:grpSpPr>
        <p:sp>
          <p:nvSpPr>
            <p:cNvPr id="53258" name="AutoShape 15"/>
            <p:cNvSpPr>
              <a:spLocks noChangeArrowheads="1"/>
            </p:cNvSpPr>
            <p:nvPr/>
          </p:nvSpPr>
          <p:spPr bwMode="auto">
            <a:xfrm rot="-5400000">
              <a:off x="3984" y="1248"/>
              <a:ext cx="816" cy="1872"/>
            </a:xfrm>
            <a:prstGeom prst="can">
              <a:avLst>
                <a:gd name="adj" fmla="val 45649"/>
              </a:avLst>
            </a:prstGeom>
            <a:solidFill>
              <a:srgbClr val="FF6600">
                <a:alpha val="50195"/>
              </a:srgbClr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59" name="Arc 16"/>
            <p:cNvSpPr>
              <a:spLocks/>
            </p:cNvSpPr>
            <p:nvPr/>
          </p:nvSpPr>
          <p:spPr bwMode="auto">
            <a:xfrm flipH="1" flipV="1">
              <a:off x="4992" y="1824"/>
              <a:ext cx="142" cy="720"/>
            </a:xfrm>
            <a:custGeom>
              <a:avLst/>
              <a:gdLst>
                <a:gd name="T0" fmla="*/ 0 w 24792"/>
                <a:gd name="T1" fmla="*/ 0 h 43200"/>
                <a:gd name="T2" fmla="*/ 0 w 24792"/>
                <a:gd name="T3" fmla="*/ 0 h 43200"/>
                <a:gd name="T4" fmla="*/ 0 w 24792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792" h="43200" fill="none" extrusionOk="0">
                  <a:moveTo>
                    <a:pt x="3191" y="0"/>
                  </a:moveTo>
                  <a:cubicBezTo>
                    <a:pt x="15121" y="0"/>
                    <a:pt x="24792" y="9670"/>
                    <a:pt x="24792" y="21600"/>
                  </a:cubicBezTo>
                  <a:cubicBezTo>
                    <a:pt x="24792" y="33529"/>
                    <a:pt x="15121" y="43200"/>
                    <a:pt x="3192" y="43200"/>
                  </a:cubicBezTo>
                  <a:cubicBezTo>
                    <a:pt x="2123" y="43200"/>
                    <a:pt x="1056" y="43120"/>
                    <a:pt x="0" y="42962"/>
                  </a:cubicBezTo>
                </a:path>
                <a:path w="24792" h="43200" stroke="0" extrusionOk="0">
                  <a:moveTo>
                    <a:pt x="3191" y="0"/>
                  </a:moveTo>
                  <a:cubicBezTo>
                    <a:pt x="15121" y="0"/>
                    <a:pt x="24792" y="9670"/>
                    <a:pt x="24792" y="21600"/>
                  </a:cubicBezTo>
                  <a:cubicBezTo>
                    <a:pt x="24792" y="33529"/>
                    <a:pt x="15121" y="43200"/>
                    <a:pt x="3192" y="43200"/>
                  </a:cubicBezTo>
                  <a:cubicBezTo>
                    <a:pt x="2123" y="43200"/>
                    <a:pt x="1056" y="43120"/>
                    <a:pt x="0" y="42962"/>
                  </a:cubicBezTo>
                  <a:lnTo>
                    <a:pt x="3192" y="21600"/>
                  </a:lnTo>
                  <a:lnTo>
                    <a:pt x="3191" y="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3260" name="Group 17"/>
            <p:cNvGrpSpPr>
              <a:grpSpLocks/>
            </p:cNvGrpSpPr>
            <p:nvPr/>
          </p:nvGrpSpPr>
          <p:grpSpPr bwMode="auto">
            <a:xfrm>
              <a:off x="3936" y="2208"/>
              <a:ext cx="288" cy="96"/>
              <a:chOff x="1728" y="1056"/>
              <a:chExt cx="288" cy="96"/>
            </a:xfrm>
          </p:grpSpPr>
          <p:sp>
            <p:nvSpPr>
              <p:cNvPr id="53273" name="AutoShape 18"/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96" cy="96"/>
              </a:xfrm>
              <a:prstGeom prst="flowChartOr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3274" name="Line 19"/>
              <p:cNvSpPr>
                <a:spLocks noChangeShapeType="1"/>
              </p:cNvSpPr>
              <p:nvPr/>
            </p:nvSpPr>
            <p:spPr bwMode="auto">
              <a:xfrm>
                <a:off x="1824" y="1104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61" name="Oval 20"/>
            <p:cNvSpPr>
              <a:spLocks noChangeArrowheads="1"/>
            </p:cNvSpPr>
            <p:nvPr/>
          </p:nvSpPr>
          <p:spPr bwMode="auto">
            <a:xfrm rot="-2273050">
              <a:off x="4487" y="2016"/>
              <a:ext cx="121" cy="336"/>
            </a:xfrm>
            <a:prstGeom prst="ellipse">
              <a:avLst/>
            </a:prstGeom>
            <a:solidFill>
              <a:srgbClr val="0080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3262" name="Object 21"/>
            <p:cNvGraphicFramePr>
              <a:graphicFrameLocks noChangeAspect="1"/>
            </p:cNvGraphicFramePr>
            <p:nvPr/>
          </p:nvGraphicFramePr>
          <p:xfrm>
            <a:off x="4464" y="1824"/>
            <a:ext cx="272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98" name="Equation" r:id="rId15" imgW="215619" imgH="177569" progId="Equation.3">
                    <p:embed/>
                  </p:oleObj>
                </mc:Choice>
                <mc:Fallback>
                  <p:oleObj name="Equation" r:id="rId15" imgW="215619" imgH="177569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824"/>
                          <a:ext cx="272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3" name="Object 22"/>
            <p:cNvGraphicFramePr>
              <a:graphicFrameLocks noChangeAspect="1"/>
            </p:cNvGraphicFramePr>
            <p:nvPr/>
          </p:nvGraphicFramePr>
          <p:xfrm>
            <a:off x="4832" y="1872"/>
            <a:ext cx="160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99" name="Equation" r:id="rId17" imgW="126780" imgH="164814" progId="Equation.3">
                    <p:embed/>
                  </p:oleObj>
                </mc:Choice>
                <mc:Fallback>
                  <p:oleObj name="Equation" r:id="rId17" imgW="126780" imgH="164814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2" y="1872"/>
                          <a:ext cx="160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4" name="Object 23"/>
            <p:cNvGraphicFramePr>
              <a:graphicFrameLocks noChangeAspect="1"/>
            </p:cNvGraphicFramePr>
            <p:nvPr/>
          </p:nvGraphicFramePr>
          <p:xfrm>
            <a:off x="4443" y="2352"/>
            <a:ext cx="213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00" name="Equation" r:id="rId19" imgW="152268" imgH="164957" progId="Equation.3">
                    <p:embed/>
                  </p:oleObj>
                </mc:Choice>
                <mc:Fallback>
                  <p:oleObj name="Equation" r:id="rId19" imgW="152268" imgH="164957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3" y="2352"/>
                          <a:ext cx="213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3265" name="Group 24"/>
            <p:cNvGrpSpPr>
              <a:grpSpLocks/>
            </p:cNvGrpSpPr>
            <p:nvPr/>
          </p:nvGrpSpPr>
          <p:grpSpPr bwMode="auto">
            <a:xfrm>
              <a:off x="3936" y="2064"/>
              <a:ext cx="288" cy="96"/>
              <a:chOff x="1728" y="1056"/>
              <a:chExt cx="288" cy="96"/>
            </a:xfrm>
          </p:grpSpPr>
          <p:sp>
            <p:nvSpPr>
              <p:cNvPr id="53271" name="AutoShape 25"/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96" cy="96"/>
              </a:xfrm>
              <a:prstGeom prst="flowChartOr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3272" name="Line 26"/>
              <p:cNvSpPr>
                <a:spLocks noChangeShapeType="1"/>
              </p:cNvSpPr>
              <p:nvPr/>
            </p:nvSpPr>
            <p:spPr bwMode="auto">
              <a:xfrm>
                <a:off x="1824" y="1104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53266" name="Object 27"/>
            <p:cNvGraphicFramePr>
              <a:graphicFrameLocks noChangeAspect="1"/>
            </p:cNvGraphicFramePr>
            <p:nvPr/>
          </p:nvGraphicFramePr>
          <p:xfrm>
            <a:off x="4272" y="2112"/>
            <a:ext cx="160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01" name="Equation" r:id="rId21" imgW="126780" imgH="164814" progId="Equation.3">
                    <p:embed/>
                  </p:oleObj>
                </mc:Choice>
                <mc:Fallback>
                  <p:oleObj name="Equation" r:id="rId21" imgW="126780" imgH="164814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112"/>
                          <a:ext cx="160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7" name="Line 28"/>
            <p:cNvSpPr>
              <a:spLocks noChangeShapeType="1"/>
            </p:cNvSpPr>
            <p:nvPr/>
          </p:nvSpPr>
          <p:spPr bwMode="auto">
            <a:xfrm flipV="1">
              <a:off x="4560" y="1968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8" name="Line 29"/>
            <p:cNvSpPr>
              <a:spLocks noChangeShapeType="1"/>
            </p:cNvSpPr>
            <p:nvPr/>
          </p:nvSpPr>
          <p:spPr bwMode="auto">
            <a:xfrm>
              <a:off x="4560" y="22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3269" name="Object 30"/>
            <p:cNvGraphicFramePr>
              <a:graphicFrameLocks noChangeAspect="1"/>
            </p:cNvGraphicFramePr>
            <p:nvPr/>
          </p:nvGraphicFramePr>
          <p:xfrm>
            <a:off x="4800" y="2256"/>
            <a:ext cx="17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02" name="Equation" r:id="rId23" imgW="139579" imgH="215713" progId="Equation.3">
                    <p:embed/>
                  </p:oleObj>
                </mc:Choice>
                <mc:Fallback>
                  <p:oleObj name="Equation" r:id="rId23" imgW="139579" imgH="215713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256"/>
                          <a:ext cx="17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70" name="Object 31"/>
            <p:cNvGraphicFramePr>
              <a:graphicFrameLocks noChangeAspect="1"/>
            </p:cNvGraphicFramePr>
            <p:nvPr/>
          </p:nvGraphicFramePr>
          <p:xfrm>
            <a:off x="4656" y="2064"/>
            <a:ext cx="109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03" name="Equation" r:id="rId24" imgW="126725" imgH="177415" progId="Equation.3">
                    <p:embed/>
                  </p:oleObj>
                </mc:Choice>
                <mc:Fallback>
                  <p:oleObj name="Equation" r:id="rId24" imgW="126725" imgH="177415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064"/>
                          <a:ext cx="109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3" grpId="0" autoUpdateAnimBg="0"/>
      <p:bldP spid="6452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4"/>
          <p:cNvSpPr txBox="1">
            <a:spLocks noChangeArrowheads="1"/>
          </p:cNvSpPr>
          <p:nvPr/>
        </p:nvSpPr>
        <p:spPr bwMode="auto">
          <a:xfrm>
            <a:off x="0" y="620713"/>
            <a:ext cx="3984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/>
              <a:t>二、</a:t>
            </a:r>
            <a:r>
              <a:rPr kumimoji="0" lang="zh-CN" altLang="en-US">
                <a:solidFill>
                  <a:srgbClr val="000000"/>
                </a:solidFill>
                <a:sym typeface="Symbol" panose="05050102010706020507" pitchFamily="18" charset="2"/>
              </a:rPr>
              <a:t>电流的</a:t>
            </a:r>
            <a:r>
              <a:rPr kumimoji="0" lang="zh-CN" altLang="en-US">
                <a:solidFill>
                  <a:srgbClr val="000000"/>
                </a:solidFill>
              </a:rPr>
              <a:t>连续性方程：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119063" y="1196975"/>
            <a:ext cx="6192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  <a:r>
              <a:rPr lang="zh-CN" altLang="en-US"/>
              <a:t>、电流线：</a:t>
            </a:r>
            <a:r>
              <a:rPr lang="zh-CN" altLang="en-US">
                <a:solidFill>
                  <a:srgbClr val="0000FF"/>
                </a:solidFill>
              </a:rPr>
              <a:t>形象反映导体中电流的分布。</a:t>
            </a:r>
          </a:p>
        </p:txBody>
      </p:sp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1271588" y="1773238"/>
          <a:ext cx="7442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7" name="公式" r:id="rId3" imgW="3721100" imgH="228600" progId="Equation.3">
                  <p:embed/>
                </p:oleObj>
              </mc:Choice>
              <mc:Fallback>
                <p:oleObj name="公式" r:id="rId3" imgW="37211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1773238"/>
                        <a:ext cx="7442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192088" y="4797425"/>
            <a:ext cx="3887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kumimoji="0" lang="zh-CN" altLang="en-US">
                <a:solidFill>
                  <a:srgbClr val="000000"/>
                </a:solidFill>
                <a:sym typeface="Symbol" panose="05050102010706020507" pitchFamily="18" charset="2"/>
              </a:rPr>
              <a:t>、电流的</a:t>
            </a:r>
            <a:r>
              <a:rPr kumimoji="0" lang="zh-CN" altLang="en-US">
                <a:solidFill>
                  <a:srgbClr val="000000"/>
                </a:solidFill>
              </a:rPr>
              <a:t>连续性方程：</a:t>
            </a:r>
          </a:p>
        </p:txBody>
      </p:sp>
      <p:sp>
        <p:nvSpPr>
          <p:cNvPr id="46114" name="Rectangle 34"/>
          <p:cNvSpPr>
            <a:spLocks noChangeArrowheads="1"/>
          </p:cNvSpPr>
          <p:nvPr/>
        </p:nvSpPr>
        <p:spPr bwMode="auto">
          <a:xfrm>
            <a:off x="0" y="2420938"/>
            <a:ext cx="179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两条约定： </a:t>
            </a:r>
          </a:p>
        </p:txBody>
      </p:sp>
      <p:grpSp>
        <p:nvGrpSpPr>
          <p:cNvPr id="46124" name="Group 44"/>
          <p:cNvGrpSpPr>
            <a:grpSpLocks/>
          </p:cNvGrpSpPr>
          <p:nvPr/>
        </p:nvGrpSpPr>
        <p:grpSpPr bwMode="auto">
          <a:xfrm>
            <a:off x="9048750" y="1916113"/>
            <a:ext cx="2879725" cy="2336800"/>
            <a:chOff x="3696" y="1117"/>
            <a:chExt cx="1860" cy="1517"/>
          </a:xfrm>
        </p:grpSpPr>
        <p:pic>
          <p:nvPicPr>
            <p:cNvPr id="54304" name="Picture 40" descr="5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38" r="13713" b="7249"/>
            <a:stretch>
              <a:fillRect/>
            </a:stretch>
          </p:blipFill>
          <p:spPr bwMode="auto">
            <a:xfrm>
              <a:off x="3696" y="1117"/>
              <a:ext cx="1860" cy="1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54305" name="Object 41"/>
            <p:cNvGraphicFramePr>
              <a:graphicFrameLocks noChangeAspect="1"/>
            </p:cNvGraphicFramePr>
            <p:nvPr/>
          </p:nvGraphicFramePr>
          <p:xfrm>
            <a:off x="4558" y="1298"/>
            <a:ext cx="216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18" name="公式" r:id="rId6" imgW="129448" imgH="198072" progId="Equation.3">
                    <p:embed/>
                  </p:oleObj>
                </mc:Choice>
                <mc:Fallback>
                  <p:oleObj name="公式" r:id="rId6" imgW="129448" imgH="198072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1298"/>
                          <a:ext cx="216" cy="299"/>
                        </a:xfrm>
                        <a:prstGeom prst="rect">
                          <a:avLst/>
                        </a:prstGeom>
                        <a:solidFill>
                          <a:srgbClr val="99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06" name="Object 42"/>
            <p:cNvGraphicFramePr>
              <a:graphicFrameLocks noChangeAspect="1"/>
            </p:cNvGraphicFramePr>
            <p:nvPr/>
          </p:nvGraphicFramePr>
          <p:xfrm>
            <a:off x="4785" y="1661"/>
            <a:ext cx="17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19" name="公式" r:id="rId8" imgW="91413" imgH="198072" progId="Equation.3">
                    <p:embed/>
                  </p:oleObj>
                </mc:Choice>
                <mc:Fallback>
                  <p:oleObj name="公式" r:id="rId8" imgW="91413" imgH="198072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1661"/>
                          <a:ext cx="177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143" name="Group 63"/>
          <p:cNvGrpSpPr>
            <a:grpSpLocks/>
          </p:cNvGrpSpPr>
          <p:nvPr/>
        </p:nvGrpSpPr>
        <p:grpSpPr bwMode="auto">
          <a:xfrm>
            <a:off x="9480550" y="4797425"/>
            <a:ext cx="2482850" cy="1954213"/>
            <a:chOff x="3742" y="2632"/>
            <a:chExt cx="1679" cy="1417"/>
          </a:xfrm>
        </p:grpSpPr>
        <p:sp>
          <p:nvSpPr>
            <p:cNvPr id="54289" name="Oval 48"/>
            <p:cNvSpPr>
              <a:spLocks noChangeArrowheads="1"/>
            </p:cNvSpPr>
            <p:nvPr/>
          </p:nvSpPr>
          <p:spPr bwMode="auto">
            <a:xfrm>
              <a:off x="4068" y="2965"/>
              <a:ext cx="898" cy="780"/>
            </a:xfrm>
            <a:prstGeom prst="ellipse">
              <a:avLst/>
            </a:prstGeom>
            <a:solidFill>
              <a:srgbClr val="CC99FF">
                <a:alpha val="50195"/>
              </a:srgbClr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290" name="Oval 49"/>
            <p:cNvSpPr>
              <a:spLocks noChangeArrowheads="1"/>
            </p:cNvSpPr>
            <p:nvPr/>
          </p:nvSpPr>
          <p:spPr bwMode="auto">
            <a:xfrm>
              <a:off x="4393" y="3152"/>
              <a:ext cx="243" cy="115"/>
            </a:xfrm>
            <a:prstGeom prst="ellipse">
              <a:avLst/>
            </a:prstGeom>
            <a:solidFill>
              <a:srgbClr val="0080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291" name="Line 50"/>
            <p:cNvSpPr>
              <a:spLocks noChangeShapeType="1"/>
            </p:cNvSpPr>
            <p:nvPr/>
          </p:nvSpPr>
          <p:spPr bwMode="auto">
            <a:xfrm flipV="1">
              <a:off x="4758" y="3206"/>
              <a:ext cx="528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2" name="Line 51"/>
            <p:cNvSpPr>
              <a:spLocks noChangeShapeType="1"/>
            </p:cNvSpPr>
            <p:nvPr/>
          </p:nvSpPr>
          <p:spPr bwMode="auto">
            <a:xfrm flipH="1">
              <a:off x="4080" y="3550"/>
              <a:ext cx="272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3" name="Line 52"/>
            <p:cNvSpPr>
              <a:spLocks noChangeShapeType="1"/>
            </p:cNvSpPr>
            <p:nvPr/>
          </p:nvSpPr>
          <p:spPr bwMode="auto">
            <a:xfrm>
              <a:off x="4758" y="3511"/>
              <a:ext cx="405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4" name="Line 53"/>
            <p:cNvSpPr>
              <a:spLocks noChangeShapeType="1"/>
            </p:cNvSpPr>
            <p:nvPr/>
          </p:nvSpPr>
          <p:spPr bwMode="auto">
            <a:xfrm flipH="1" flipV="1">
              <a:off x="3906" y="3014"/>
              <a:ext cx="365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5" name="Line 54"/>
            <p:cNvSpPr>
              <a:spLocks noChangeShapeType="1"/>
            </p:cNvSpPr>
            <p:nvPr/>
          </p:nvSpPr>
          <p:spPr bwMode="auto">
            <a:xfrm flipV="1">
              <a:off x="4515" y="2861"/>
              <a:ext cx="0" cy="3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6" name="Line 55"/>
            <p:cNvSpPr>
              <a:spLocks noChangeShapeType="1"/>
            </p:cNvSpPr>
            <p:nvPr/>
          </p:nvSpPr>
          <p:spPr bwMode="auto">
            <a:xfrm flipV="1">
              <a:off x="4515" y="2899"/>
              <a:ext cx="445" cy="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4297" name="Object 56"/>
            <p:cNvGraphicFramePr>
              <a:graphicFrameLocks noChangeAspect="1"/>
            </p:cNvGraphicFramePr>
            <p:nvPr/>
          </p:nvGraphicFramePr>
          <p:xfrm>
            <a:off x="5252" y="3236"/>
            <a:ext cx="15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20" name="公式" r:id="rId10" imgW="126890" imgH="228402" progId="Equation.3">
                    <p:embed/>
                  </p:oleObj>
                </mc:Choice>
                <mc:Fallback>
                  <p:oleObj name="公式" r:id="rId10" imgW="126890" imgH="228402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2" y="3236"/>
                          <a:ext cx="159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8" name="Object 57"/>
            <p:cNvGraphicFramePr>
              <a:graphicFrameLocks noChangeAspect="1"/>
            </p:cNvGraphicFramePr>
            <p:nvPr/>
          </p:nvGraphicFramePr>
          <p:xfrm>
            <a:off x="4985" y="2750"/>
            <a:ext cx="123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21" name="公式" r:id="rId12" imgW="126890" imgH="228402" progId="Equation.3">
                    <p:embed/>
                  </p:oleObj>
                </mc:Choice>
                <mc:Fallback>
                  <p:oleObj name="公式" r:id="rId12" imgW="126890" imgH="228402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5" y="2750"/>
                          <a:ext cx="123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9" name="Object 58"/>
            <p:cNvGraphicFramePr>
              <a:graphicFrameLocks noChangeAspect="1"/>
            </p:cNvGraphicFramePr>
            <p:nvPr/>
          </p:nvGraphicFramePr>
          <p:xfrm>
            <a:off x="3742" y="3045"/>
            <a:ext cx="15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22" name="公式" r:id="rId14" imgW="126890" imgH="228402" progId="Equation.3">
                    <p:embed/>
                  </p:oleObj>
                </mc:Choice>
                <mc:Fallback>
                  <p:oleObj name="公式" r:id="rId14" imgW="126890" imgH="228402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3045"/>
                          <a:ext cx="155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00" name="Object 59"/>
            <p:cNvGraphicFramePr>
              <a:graphicFrameLocks noChangeAspect="1"/>
            </p:cNvGraphicFramePr>
            <p:nvPr/>
          </p:nvGraphicFramePr>
          <p:xfrm>
            <a:off x="5269" y="3689"/>
            <a:ext cx="15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23" name="公式" r:id="rId16" imgW="126890" imgH="228402" progId="Equation.3">
                    <p:embed/>
                  </p:oleObj>
                </mc:Choice>
                <mc:Fallback>
                  <p:oleObj name="公式" r:id="rId16" imgW="126890" imgH="228402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9" y="3689"/>
                          <a:ext cx="15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01" name="Object 60"/>
            <p:cNvGraphicFramePr>
              <a:graphicFrameLocks noChangeAspect="1"/>
            </p:cNvGraphicFramePr>
            <p:nvPr/>
          </p:nvGraphicFramePr>
          <p:xfrm>
            <a:off x="3988" y="3787"/>
            <a:ext cx="154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24" name="公式" r:id="rId18" imgW="126890" imgH="228402" progId="Equation.3">
                    <p:embed/>
                  </p:oleObj>
                </mc:Choice>
                <mc:Fallback>
                  <p:oleObj name="公式" r:id="rId18" imgW="126890" imgH="228402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8" y="3787"/>
                          <a:ext cx="154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02" name="Object 61"/>
            <p:cNvGraphicFramePr>
              <a:graphicFrameLocks noChangeAspect="1"/>
            </p:cNvGraphicFramePr>
            <p:nvPr/>
          </p:nvGraphicFramePr>
          <p:xfrm>
            <a:off x="4411" y="2632"/>
            <a:ext cx="19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25" name="公式" r:id="rId20" imgW="165028" imgH="228501" progId="Equation.3">
                    <p:embed/>
                  </p:oleObj>
                </mc:Choice>
                <mc:Fallback>
                  <p:oleObj name="公式" r:id="rId20" imgW="165028" imgH="228501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1" y="2632"/>
                          <a:ext cx="199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03" name="Object 62"/>
            <p:cNvGraphicFramePr>
              <a:graphicFrameLocks noChangeAspect="1"/>
            </p:cNvGraphicFramePr>
            <p:nvPr/>
          </p:nvGraphicFramePr>
          <p:xfrm>
            <a:off x="4426" y="3435"/>
            <a:ext cx="209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26" name="公式" r:id="rId22" imgW="152202" imgH="177569" progId="Equation.3">
                    <p:embed/>
                  </p:oleObj>
                </mc:Choice>
                <mc:Fallback>
                  <p:oleObj name="公式" r:id="rId22" imgW="152202" imgH="177569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6" y="3435"/>
                          <a:ext cx="209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144" name="Rectangle 64"/>
          <p:cNvSpPr>
            <a:spLocks noChangeArrowheads="1"/>
          </p:cNvSpPr>
          <p:nvPr/>
        </p:nvSpPr>
        <p:spPr bwMode="auto">
          <a:xfrm>
            <a:off x="334963" y="5445125"/>
            <a:ext cx="77057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/>
              <a:t>        在导体中任取一个闭合曲面 </a:t>
            </a:r>
            <a:r>
              <a:rPr lang="en-US" altLang="zh-CN" i="1"/>
              <a:t>S</a:t>
            </a:r>
            <a:r>
              <a:rPr lang="en-US" altLang="zh-CN"/>
              <a:t> </a:t>
            </a:r>
            <a:r>
              <a:rPr lang="zh-CN" altLang="en-US"/>
              <a:t>，并取其外法线方向为法线的正方向 。</a:t>
            </a:r>
            <a:endParaRPr lang="en-US" altLang="zh-CN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200150" y="2924175"/>
            <a:ext cx="6551613" cy="461963"/>
            <a:chOff x="1199456" y="2924944"/>
            <a:chExt cx="6552728" cy="461665"/>
          </a:xfrm>
        </p:grpSpPr>
        <p:sp>
          <p:nvSpPr>
            <p:cNvPr id="54287" name="文本框 1"/>
            <p:cNvSpPr txBox="1">
              <a:spLocks noChangeArrowheads="1"/>
            </p:cNvSpPr>
            <p:nvPr/>
          </p:nvSpPr>
          <p:spPr bwMode="auto">
            <a:xfrm>
              <a:off x="1199456" y="2924944"/>
              <a:ext cx="655272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CN"/>
                <a:t>1)</a:t>
              </a:r>
              <a:r>
                <a:rPr lang="zh-CN" altLang="en-US"/>
                <a:t>电流线上某点的切线方向为      的方向；</a:t>
              </a:r>
            </a:p>
          </p:txBody>
        </p:sp>
        <p:pic>
          <p:nvPicPr>
            <p:cNvPr id="54288" name="图片 2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1904" y="2924944"/>
              <a:ext cx="266723" cy="426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200150" y="3573463"/>
            <a:ext cx="7199313" cy="1130300"/>
            <a:chOff x="1199456" y="3573016"/>
            <a:chExt cx="7200800" cy="1130246"/>
          </a:xfrm>
        </p:grpSpPr>
        <p:sp>
          <p:nvSpPr>
            <p:cNvPr id="54284" name="文本框 31"/>
            <p:cNvSpPr txBox="1">
              <a:spLocks noChangeArrowheads="1"/>
            </p:cNvSpPr>
            <p:nvPr/>
          </p:nvSpPr>
          <p:spPr bwMode="auto">
            <a:xfrm>
              <a:off x="1199456" y="3573016"/>
              <a:ext cx="7200800" cy="1130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zh-CN"/>
                <a:t>2)</a:t>
              </a:r>
              <a:r>
                <a:rPr lang="zh-CN" altLang="en-US"/>
                <a:t>通过垂直于    的方向单位面积的电流线的条数等于该点     的大小。</a:t>
              </a:r>
            </a:p>
          </p:txBody>
        </p:sp>
        <p:pic>
          <p:nvPicPr>
            <p:cNvPr id="54285" name="图片 32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1664" y="3717032"/>
              <a:ext cx="266723" cy="426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286" name="图片 3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9536" y="4221088"/>
              <a:ext cx="268247" cy="426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6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/>
      <p:bldP spid="46112" grpId="0"/>
      <p:bldP spid="46114" grpId="0"/>
      <p:bldP spid="461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14" name="Group 58"/>
          <p:cNvGrpSpPr>
            <a:grpSpLocks/>
          </p:cNvGrpSpPr>
          <p:nvPr/>
        </p:nvGrpSpPr>
        <p:grpSpPr bwMode="auto">
          <a:xfrm>
            <a:off x="3359150" y="3763963"/>
            <a:ext cx="2808288" cy="936625"/>
            <a:chOff x="476" y="890"/>
            <a:chExt cx="1769" cy="590"/>
          </a:xfrm>
        </p:grpSpPr>
        <p:grpSp>
          <p:nvGrpSpPr>
            <p:cNvPr id="55323" name="Group 173"/>
            <p:cNvGrpSpPr>
              <a:grpSpLocks/>
            </p:cNvGrpSpPr>
            <p:nvPr/>
          </p:nvGrpSpPr>
          <p:grpSpPr bwMode="auto">
            <a:xfrm>
              <a:off x="476" y="890"/>
              <a:ext cx="1769" cy="590"/>
              <a:chOff x="483" y="3113"/>
              <a:chExt cx="2177" cy="408"/>
            </a:xfrm>
          </p:grpSpPr>
          <p:sp>
            <p:nvSpPr>
              <p:cNvPr id="55325" name="AutoShape 174"/>
              <p:cNvSpPr>
                <a:spLocks noChangeArrowheads="1"/>
              </p:cNvSpPr>
              <p:nvPr/>
            </p:nvSpPr>
            <p:spPr bwMode="gray">
              <a:xfrm>
                <a:off x="483" y="3113"/>
                <a:ext cx="2177" cy="408"/>
              </a:xfrm>
              <a:prstGeom prst="roundRect">
                <a:avLst>
                  <a:gd name="adj" fmla="val 17509"/>
                </a:avLst>
              </a:pr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en-US" b="0">
                  <a:latin typeface="楷体_GB2312" pitchFamily="49" charset="-122"/>
                </a:endParaRPr>
              </a:p>
            </p:txBody>
          </p:sp>
          <p:sp>
            <p:nvSpPr>
              <p:cNvPr id="55326" name="AutoShape 175"/>
              <p:cNvSpPr>
                <a:spLocks noChangeArrowheads="1"/>
              </p:cNvSpPr>
              <p:nvPr/>
            </p:nvSpPr>
            <p:spPr bwMode="gray">
              <a:xfrm>
                <a:off x="521" y="3113"/>
                <a:ext cx="2111" cy="400"/>
              </a:xfrm>
              <a:prstGeom prst="roundRect">
                <a:avLst>
                  <a:gd name="adj" fmla="val 16667"/>
                </a:avLst>
              </a:prstGeom>
              <a:solidFill>
                <a:srgbClr val="FFB8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en-US" b="0">
                  <a:latin typeface="楷体_GB2312" pitchFamily="49" charset="-122"/>
                </a:endParaRPr>
              </a:p>
            </p:txBody>
          </p:sp>
          <p:sp>
            <p:nvSpPr>
              <p:cNvPr id="55327" name="AutoShape 176"/>
              <p:cNvSpPr>
                <a:spLocks noChangeArrowheads="1"/>
              </p:cNvSpPr>
              <p:nvPr/>
            </p:nvSpPr>
            <p:spPr bwMode="gray">
              <a:xfrm>
                <a:off x="534" y="3420"/>
                <a:ext cx="208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B84F"/>
                  </a:gs>
                  <a:gs pos="100000">
                    <a:srgbClr val="FFD89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en-US" b="0">
                  <a:latin typeface="楷体_GB2312" pitchFamily="49" charset="-122"/>
                </a:endParaRPr>
              </a:p>
            </p:txBody>
          </p:sp>
          <p:sp>
            <p:nvSpPr>
              <p:cNvPr id="55328" name="AutoShape 177"/>
              <p:cNvSpPr>
                <a:spLocks noChangeArrowheads="1"/>
              </p:cNvSpPr>
              <p:nvPr/>
            </p:nvSpPr>
            <p:spPr bwMode="gray">
              <a:xfrm>
                <a:off x="534" y="3113"/>
                <a:ext cx="208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E2B7"/>
                  </a:gs>
                  <a:gs pos="100000">
                    <a:srgbClr val="FFB84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en-US" b="0">
                  <a:latin typeface="楷体_GB2312" pitchFamily="49" charset="-122"/>
                </a:endParaRPr>
              </a:p>
            </p:txBody>
          </p:sp>
        </p:grpSp>
        <p:graphicFrame>
          <p:nvGraphicFramePr>
            <p:cNvPr id="55324" name="Object 5"/>
            <p:cNvGraphicFramePr>
              <a:graphicFrameLocks noChangeAspect="1"/>
            </p:cNvGraphicFramePr>
            <p:nvPr/>
          </p:nvGraphicFramePr>
          <p:xfrm>
            <a:off x="550" y="915"/>
            <a:ext cx="1620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38" name="公式" r:id="rId3" imgW="1066337" imgH="406224" progId="Equation.3">
                    <p:embed/>
                  </p:oleObj>
                </mc:Choice>
                <mc:Fallback>
                  <p:oleObj name="公式" r:id="rId3" imgW="1066337" imgH="406224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" y="915"/>
                          <a:ext cx="1620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 algn="ctr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334963" y="5661025"/>
            <a:ext cx="119538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0000FF"/>
                </a:solidFill>
              </a:rPr>
              <a:t>        通过某一闭合曲面的电流密度矢量的通量等于该曲面内</a:t>
            </a:r>
            <a:r>
              <a:rPr lang="zh-CN" altLang="en-US">
                <a:solidFill>
                  <a:srgbClr val="0000FF"/>
                </a:solidFill>
              </a:rPr>
              <a:t>单位时间内电荷的减少</a:t>
            </a:r>
            <a:r>
              <a:rPr lang="zh-CN" altLang="en-US"/>
              <a:t> </a:t>
            </a:r>
            <a:r>
              <a:rPr kumimoji="0" lang="zh-CN" altLang="en-US">
                <a:solidFill>
                  <a:srgbClr val="0000FF"/>
                </a:solidFill>
              </a:rPr>
              <a:t>。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6600825" y="3763963"/>
            <a:ext cx="2582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latin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0" lang="zh-CN" altLang="en-US" sz="2000">
                <a:solidFill>
                  <a:srgbClr val="0000FF"/>
                </a:solidFill>
                <a:latin typeface="楷体_GB2312" pitchFamily="49" charset="-122"/>
                <a:sym typeface="Symbol" panose="05050102010706020507" pitchFamily="18" charset="2"/>
              </a:rPr>
              <a:t>电流的</a:t>
            </a:r>
            <a:r>
              <a:rPr kumimoji="0" lang="zh-CN" altLang="en-US" sz="2000">
                <a:solidFill>
                  <a:srgbClr val="0000FF"/>
                </a:solidFill>
                <a:latin typeface="楷体_GB2312" pitchFamily="49" charset="-122"/>
              </a:rPr>
              <a:t>连续性方程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839788" y="4797425"/>
            <a:ext cx="7632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2800" b="0">
                <a:sym typeface="Symbol" panose="05050102010706020507" pitchFamily="18" charset="2"/>
              </a:rPr>
              <a:t> </a:t>
            </a:r>
            <a:r>
              <a:rPr kumimoji="0" lang="zh-CN" altLang="en-US">
                <a:solidFill>
                  <a:srgbClr val="000000"/>
                </a:solidFill>
                <a:sym typeface="Symbol" panose="05050102010706020507" pitchFamily="18" charset="2"/>
              </a:rPr>
              <a:t>电流的</a:t>
            </a:r>
            <a:r>
              <a:rPr kumimoji="0" lang="zh-CN" altLang="en-US">
                <a:solidFill>
                  <a:srgbClr val="000000"/>
                </a:solidFill>
              </a:rPr>
              <a:t>连续性方程是电荷守恒定律的一种数学表达式。</a:t>
            </a:r>
          </a:p>
        </p:txBody>
      </p:sp>
      <p:sp>
        <p:nvSpPr>
          <p:cNvPr id="45090" name="Text Box 34"/>
          <p:cNvSpPr txBox="1">
            <a:spLocks noChangeArrowheads="1"/>
          </p:cNvSpPr>
          <p:nvPr/>
        </p:nvSpPr>
        <p:spPr bwMode="auto">
          <a:xfrm>
            <a:off x="263525" y="2924175"/>
            <a:ext cx="113776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zh-CN" sz="2800">
                <a:sym typeface="Monotype Sorts" pitchFamily="2" charset="2"/>
              </a:rPr>
              <a:t> </a:t>
            </a:r>
            <a:r>
              <a:rPr kumimoji="0" lang="zh-CN" altLang="en-US" sz="2800">
                <a:sym typeface="Monotype Sorts" pitchFamily="2" charset="2"/>
              </a:rPr>
              <a:t>      </a:t>
            </a:r>
            <a:r>
              <a:rPr kumimoji="0" lang="zh-CN" altLang="en-US">
                <a:solidFill>
                  <a:srgbClr val="000000"/>
                </a:solidFill>
                <a:sym typeface="Monotype Sorts" pitchFamily="2" charset="2"/>
              </a:rPr>
              <a:t>根据电荷守恒定律，</a:t>
            </a:r>
            <a:r>
              <a:rPr kumimoji="0" lang="zh-CN" altLang="en-US">
                <a:sym typeface="Monotype Sorts" pitchFamily="2" charset="2"/>
              </a:rPr>
              <a:t>某一时间穿出该曲面的电量等于该曲面内电量的减少。 </a:t>
            </a:r>
          </a:p>
        </p:txBody>
      </p: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6743700" y="4267200"/>
            <a:ext cx="2376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</a:rPr>
              <a:t>电流场的高斯定理</a:t>
            </a:r>
          </a:p>
        </p:txBody>
      </p:sp>
      <p:sp>
        <p:nvSpPr>
          <p:cNvPr id="45115" name="Rectangle 59"/>
          <p:cNvSpPr>
            <a:spLocks noChangeArrowheads="1"/>
          </p:cNvSpPr>
          <p:nvPr/>
        </p:nvSpPr>
        <p:spPr bwMode="auto">
          <a:xfrm>
            <a:off x="982663" y="6308725"/>
            <a:ext cx="8785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表示：电流线始于正电荷减少的地方，终止于正电荷增加的地方。</a:t>
            </a:r>
          </a:p>
        </p:txBody>
      </p:sp>
      <p:grpSp>
        <p:nvGrpSpPr>
          <p:cNvPr id="55305" name="Group 67"/>
          <p:cNvGrpSpPr>
            <a:grpSpLocks/>
          </p:cNvGrpSpPr>
          <p:nvPr/>
        </p:nvGrpSpPr>
        <p:grpSpPr bwMode="auto">
          <a:xfrm>
            <a:off x="9409113" y="836613"/>
            <a:ext cx="2447925" cy="2151062"/>
            <a:chOff x="3607" y="2759"/>
            <a:chExt cx="1636" cy="1376"/>
          </a:xfrm>
        </p:grpSpPr>
        <p:sp>
          <p:nvSpPr>
            <p:cNvPr id="55308" name="Oval 68"/>
            <p:cNvSpPr>
              <a:spLocks noChangeArrowheads="1"/>
            </p:cNvSpPr>
            <p:nvPr/>
          </p:nvSpPr>
          <p:spPr bwMode="auto">
            <a:xfrm>
              <a:off x="3925" y="3082"/>
              <a:ext cx="875" cy="758"/>
            </a:xfrm>
            <a:prstGeom prst="ellipse">
              <a:avLst/>
            </a:prstGeom>
            <a:solidFill>
              <a:srgbClr val="CC99FF">
                <a:alpha val="50195"/>
              </a:srgbClr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09" name="Oval 69"/>
            <p:cNvSpPr>
              <a:spLocks noChangeArrowheads="1"/>
            </p:cNvSpPr>
            <p:nvPr/>
          </p:nvSpPr>
          <p:spPr bwMode="auto">
            <a:xfrm>
              <a:off x="4241" y="3264"/>
              <a:ext cx="237" cy="112"/>
            </a:xfrm>
            <a:prstGeom prst="ellipse">
              <a:avLst/>
            </a:prstGeom>
            <a:solidFill>
              <a:srgbClr val="0080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10" name="Line 70"/>
            <p:cNvSpPr>
              <a:spLocks noChangeShapeType="1"/>
            </p:cNvSpPr>
            <p:nvPr/>
          </p:nvSpPr>
          <p:spPr bwMode="auto">
            <a:xfrm flipV="1">
              <a:off x="4597" y="3316"/>
              <a:ext cx="514" cy="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1" name="Line 71"/>
            <p:cNvSpPr>
              <a:spLocks noChangeShapeType="1"/>
            </p:cNvSpPr>
            <p:nvPr/>
          </p:nvSpPr>
          <p:spPr bwMode="auto">
            <a:xfrm flipH="1">
              <a:off x="3936" y="3650"/>
              <a:ext cx="265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2" name="Line 72"/>
            <p:cNvSpPr>
              <a:spLocks noChangeShapeType="1"/>
            </p:cNvSpPr>
            <p:nvPr/>
          </p:nvSpPr>
          <p:spPr bwMode="auto">
            <a:xfrm>
              <a:off x="4597" y="3613"/>
              <a:ext cx="39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3" name="Line 73"/>
            <p:cNvSpPr>
              <a:spLocks noChangeShapeType="1"/>
            </p:cNvSpPr>
            <p:nvPr/>
          </p:nvSpPr>
          <p:spPr bwMode="auto">
            <a:xfrm flipH="1" flipV="1">
              <a:off x="3767" y="3130"/>
              <a:ext cx="355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4" name="Line 74"/>
            <p:cNvSpPr>
              <a:spLocks noChangeShapeType="1"/>
            </p:cNvSpPr>
            <p:nvPr/>
          </p:nvSpPr>
          <p:spPr bwMode="auto">
            <a:xfrm flipV="1">
              <a:off x="4360" y="2981"/>
              <a:ext cx="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5" name="Line 75"/>
            <p:cNvSpPr>
              <a:spLocks noChangeShapeType="1"/>
            </p:cNvSpPr>
            <p:nvPr/>
          </p:nvSpPr>
          <p:spPr bwMode="auto">
            <a:xfrm flipV="1">
              <a:off x="4360" y="3018"/>
              <a:ext cx="434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5316" name="Object 76"/>
            <p:cNvGraphicFramePr>
              <a:graphicFrameLocks noChangeAspect="1"/>
            </p:cNvGraphicFramePr>
            <p:nvPr/>
          </p:nvGraphicFramePr>
          <p:xfrm>
            <a:off x="5078" y="3346"/>
            <a:ext cx="155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39" name="公式" r:id="rId5" imgW="126890" imgH="228402" progId="Equation.3">
                    <p:embed/>
                  </p:oleObj>
                </mc:Choice>
                <mc:Fallback>
                  <p:oleObj name="公式" r:id="rId5" imgW="126890" imgH="228402" progId="Equation.3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8" y="3346"/>
                          <a:ext cx="155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7" name="Object 77"/>
            <p:cNvGraphicFramePr>
              <a:graphicFrameLocks noChangeAspect="1"/>
            </p:cNvGraphicFramePr>
            <p:nvPr/>
          </p:nvGraphicFramePr>
          <p:xfrm>
            <a:off x="4818" y="2874"/>
            <a:ext cx="12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40" name="公式" r:id="rId7" imgW="126890" imgH="228402" progId="Equation.3">
                    <p:embed/>
                  </p:oleObj>
                </mc:Choice>
                <mc:Fallback>
                  <p:oleObj name="公式" r:id="rId7" imgW="126890" imgH="228402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8" y="2874"/>
                          <a:ext cx="120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8" name="Object 78"/>
            <p:cNvGraphicFramePr>
              <a:graphicFrameLocks noChangeAspect="1"/>
            </p:cNvGraphicFramePr>
            <p:nvPr/>
          </p:nvGraphicFramePr>
          <p:xfrm>
            <a:off x="3607" y="3160"/>
            <a:ext cx="15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41" name="公式" r:id="rId9" imgW="126890" imgH="228402" progId="Equation.3">
                    <p:embed/>
                  </p:oleObj>
                </mc:Choice>
                <mc:Fallback>
                  <p:oleObj name="公式" r:id="rId9" imgW="126890" imgH="228402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7" y="3160"/>
                          <a:ext cx="151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9" name="Object 79"/>
            <p:cNvGraphicFramePr>
              <a:graphicFrameLocks noChangeAspect="1"/>
            </p:cNvGraphicFramePr>
            <p:nvPr/>
          </p:nvGraphicFramePr>
          <p:xfrm>
            <a:off x="5095" y="3785"/>
            <a:ext cx="148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42" name="公式" r:id="rId11" imgW="126890" imgH="228402" progId="Equation.3">
                    <p:embed/>
                  </p:oleObj>
                </mc:Choice>
                <mc:Fallback>
                  <p:oleObj name="公式" r:id="rId11" imgW="126890" imgH="228402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5" y="3785"/>
                          <a:ext cx="148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0" name="Object 80"/>
            <p:cNvGraphicFramePr>
              <a:graphicFrameLocks noChangeAspect="1"/>
            </p:cNvGraphicFramePr>
            <p:nvPr/>
          </p:nvGraphicFramePr>
          <p:xfrm>
            <a:off x="3847" y="3881"/>
            <a:ext cx="15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43" name="公式" r:id="rId13" imgW="126890" imgH="228402" progId="Equation.3">
                    <p:embed/>
                  </p:oleObj>
                </mc:Choice>
                <mc:Fallback>
                  <p:oleObj name="公式" r:id="rId13" imgW="126890" imgH="228402" progId="Equation.3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7" y="3881"/>
                          <a:ext cx="15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1" name="Object 81"/>
            <p:cNvGraphicFramePr>
              <a:graphicFrameLocks noChangeAspect="1"/>
            </p:cNvGraphicFramePr>
            <p:nvPr/>
          </p:nvGraphicFramePr>
          <p:xfrm>
            <a:off x="4259" y="2759"/>
            <a:ext cx="194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44" name="公式" r:id="rId15" imgW="165028" imgH="228501" progId="Equation.3">
                    <p:embed/>
                  </p:oleObj>
                </mc:Choice>
                <mc:Fallback>
                  <p:oleObj name="公式" r:id="rId15" imgW="165028" imgH="228501" progId="Equation.3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9" y="2759"/>
                          <a:ext cx="194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2" name="Object 82"/>
            <p:cNvGraphicFramePr>
              <a:graphicFrameLocks noChangeAspect="1"/>
            </p:cNvGraphicFramePr>
            <p:nvPr/>
          </p:nvGraphicFramePr>
          <p:xfrm>
            <a:off x="4273" y="3539"/>
            <a:ext cx="20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45" name="公式" r:id="rId17" imgW="152202" imgH="177569" progId="Equation.3">
                    <p:embed/>
                  </p:oleObj>
                </mc:Choice>
                <mc:Fallback>
                  <p:oleObj name="公式" r:id="rId17" imgW="152202" imgH="177569" progId="Equation.3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3" y="3539"/>
                          <a:ext cx="20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306" name="Text Box 83"/>
          <p:cNvSpPr txBox="1">
            <a:spLocks noChangeArrowheads="1"/>
          </p:cNvSpPr>
          <p:nvPr/>
        </p:nvSpPr>
        <p:spPr bwMode="auto">
          <a:xfrm>
            <a:off x="334963" y="739775"/>
            <a:ext cx="7056437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       单位时间内由闭合曲面 </a:t>
            </a:r>
            <a:r>
              <a:rPr lang="en-US" altLang="zh-CN" i="1"/>
              <a:t>S </a:t>
            </a:r>
            <a:r>
              <a:rPr lang="zh-CN" altLang="en-US"/>
              <a:t>流出的电荷，即通过闭合曲面向外的总电流为：</a:t>
            </a:r>
            <a:endParaRPr lang="en-US" altLang="zh-CN"/>
          </a:p>
        </p:txBody>
      </p:sp>
      <p:graphicFrame>
        <p:nvGraphicFramePr>
          <p:cNvPr id="45140" name="Object 84"/>
          <p:cNvGraphicFramePr>
            <a:graphicFrameLocks noChangeAspect="1"/>
          </p:cNvGraphicFramePr>
          <p:nvPr/>
        </p:nvGraphicFramePr>
        <p:xfrm>
          <a:off x="4079875" y="1557338"/>
          <a:ext cx="290830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6" name="公式" r:id="rId19" imgW="1282700" imgH="406400" progId="Equation.3">
                  <p:embed/>
                </p:oleObj>
              </mc:Choice>
              <mc:Fallback>
                <p:oleObj name="公式" r:id="rId19" imgW="1282700" imgH="406400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1557338"/>
                        <a:ext cx="2908300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 autoUpdateAnimBg="0"/>
      <p:bldP spid="45063" grpId="0" autoUpdateAnimBg="0"/>
      <p:bldP spid="45064" grpId="0" autoUpdateAnimBg="0"/>
      <p:bldP spid="45090" grpId="0" autoUpdateAnimBg="0"/>
      <p:bldP spid="45091" grpId="0"/>
      <p:bldP spid="451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6"/>
          <p:cNvSpPr>
            <a:spLocks noChangeArrowheads="1"/>
          </p:cNvSpPr>
          <p:nvPr/>
        </p:nvSpPr>
        <p:spPr bwMode="auto">
          <a:xfrm>
            <a:off x="250825" y="774700"/>
            <a:ext cx="23161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 sz="2800">
                <a:latin typeface="楷体_GB2312" pitchFamily="49" charset="-122"/>
              </a:rPr>
              <a:t>三、电动势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6325" name="ShockwaveFlash1" r:id="rId2" imgW="7848720" imgH="4965840"/>
        </mc:Choice>
        <mc:Fallback>
          <p:control name="ShockwaveFlash1" r:id="rId2" imgW="7848720" imgH="4965840">
            <p:pic>
              <p:nvPicPr>
                <p:cNvPr id="56322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2424113" y="1341438"/>
                  <a:ext cx="7848600" cy="49657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3"/>
          <p:cNvGrpSpPr>
            <a:grpSpLocks/>
          </p:cNvGrpSpPr>
          <p:nvPr/>
        </p:nvGrpSpPr>
        <p:grpSpPr bwMode="auto">
          <a:xfrm>
            <a:off x="5591175" y="2060575"/>
            <a:ext cx="1854200" cy="935038"/>
            <a:chOff x="1548" y="1071"/>
            <a:chExt cx="1168" cy="589"/>
          </a:xfrm>
        </p:grpSpPr>
        <p:grpSp>
          <p:nvGrpSpPr>
            <p:cNvPr id="57385" name="Group 173"/>
            <p:cNvGrpSpPr>
              <a:grpSpLocks/>
            </p:cNvGrpSpPr>
            <p:nvPr/>
          </p:nvGrpSpPr>
          <p:grpSpPr bwMode="auto">
            <a:xfrm>
              <a:off x="1565" y="1071"/>
              <a:ext cx="1134" cy="589"/>
              <a:chOff x="483" y="3113"/>
              <a:chExt cx="2177" cy="408"/>
            </a:xfrm>
          </p:grpSpPr>
          <p:sp>
            <p:nvSpPr>
              <p:cNvPr id="57387" name="AutoShape 174"/>
              <p:cNvSpPr>
                <a:spLocks noChangeArrowheads="1"/>
              </p:cNvSpPr>
              <p:nvPr/>
            </p:nvSpPr>
            <p:spPr bwMode="gray">
              <a:xfrm>
                <a:off x="483" y="3113"/>
                <a:ext cx="2177" cy="408"/>
              </a:xfrm>
              <a:prstGeom prst="roundRect">
                <a:avLst>
                  <a:gd name="adj" fmla="val 17509"/>
                </a:avLst>
              </a:pr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en-US">
                  <a:latin typeface="楷体_GB2312" pitchFamily="49" charset="-122"/>
                </a:endParaRPr>
              </a:p>
            </p:txBody>
          </p:sp>
          <p:sp>
            <p:nvSpPr>
              <p:cNvPr id="57388" name="AutoShape 175"/>
              <p:cNvSpPr>
                <a:spLocks noChangeArrowheads="1"/>
              </p:cNvSpPr>
              <p:nvPr/>
            </p:nvSpPr>
            <p:spPr bwMode="gray">
              <a:xfrm>
                <a:off x="521" y="3113"/>
                <a:ext cx="2111" cy="400"/>
              </a:xfrm>
              <a:prstGeom prst="roundRect">
                <a:avLst>
                  <a:gd name="adj" fmla="val 16667"/>
                </a:avLst>
              </a:prstGeom>
              <a:solidFill>
                <a:srgbClr val="FFB8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en-US">
                  <a:latin typeface="楷体_GB2312" pitchFamily="49" charset="-122"/>
                </a:endParaRPr>
              </a:p>
            </p:txBody>
          </p:sp>
          <p:sp>
            <p:nvSpPr>
              <p:cNvPr id="57389" name="AutoShape 176"/>
              <p:cNvSpPr>
                <a:spLocks noChangeArrowheads="1"/>
              </p:cNvSpPr>
              <p:nvPr/>
            </p:nvSpPr>
            <p:spPr bwMode="gray">
              <a:xfrm>
                <a:off x="534" y="3420"/>
                <a:ext cx="208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B84F"/>
                  </a:gs>
                  <a:gs pos="100000">
                    <a:srgbClr val="FFD89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en-US">
                  <a:latin typeface="楷体_GB2312" pitchFamily="49" charset="-122"/>
                </a:endParaRPr>
              </a:p>
            </p:txBody>
          </p:sp>
          <p:sp>
            <p:nvSpPr>
              <p:cNvPr id="57390" name="AutoShape 177"/>
              <p:cNvSpPr>
                <a:spLocks noChangeArrowheads="1"/>
              </p:cNvSpPr>
              <p:nvPr/>
            </p:nvSpPr>
            <p:spPr bwMode="gray">
              <a:xfrm>
                <a:off x="534" y="3113"/>
                <a:ext cx="208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E2B7"/>
                  </a:gs>
                  <a:gs pos="100000">
                    <a:srgbClr val="FFB84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en-US">
                  <a:latin typeface="楷体_GB2312" pitchFamily="49" charset="-122"/>
                </a:endParaRPr>
              </a:p>
            </p:txBody>
          </p:sp>
        </p:grpSp>
        <p:graphicFrame>
          <p:nvGraphicFramePr>
            <p:cNvPr id="57386" name="Object 50"/>
            <p:cNvGraphicFramePr>
              <a:graphicFrameLocks noChangeAspect="1"/>
            </p:cNvGraphicFramePr>
            <p:nvPr/>
          </p:nvGraphicFramePr>
          <p:xfrm>
            <a:off x="1548" y="1071"/>
            <a:ext cx="1168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98" name="公式" r:id="rId3" imgW="596900" imgH="431800" progId="Equation.3">
                    <p:embed/>
                  </p:oleObj>
                </mc:Choice>
                <mc:Fallback>
                  <p:oleObj name="公式" r:id="rId3" imgW="596900" imgH="43180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8" y="1071"/>
                          <a:ext cx="1168" cy="5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 algn="ctr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 Box 49"/>
          <p:cNvSpPr txBox="1">
            <a:spLocks noChangeArrowheads="1"/>
          </p:cNvSpPr>
          <p:nvPr/>
        </p:nvSpPr>
        <p:spPr bwMode="auto">
          <a:xfrm>
            <a:off x="0" y="908050"/>
            <a:ext cx="3276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 sz="2800">
                <a:solidFill>
                  <a:srgbClr val="0000FF"/>
                </a:solidFill>
                <a:sym typeface="Symbol" panose="05050102010706020507" pitchFamily="18" charset="2"/>
              </a:rPr>
              <a:t>2、 电源的电动势：</a:t>
            </a:r>
            <a:endParaRPr kumimoji="0" lang="zh-CN" altLang="en-US" sz="2800">
              <a:solidFill>
                <a:srgbClr val="0000FF"/>
              </a:solidFill>
            </a:endParaRPr>
          </a:p>
        </p:txBody>
      </p:sp>
      <p:sp>
        <p:nvSpPr>
          <p:cNvPr id="10" name="Text Box 51"/>
          <p:cNvSpPr txBox="1">
            <a:spLocks noChangeArrowheads="1"/>
          </p:cNvSpPr>
          <p:nvPr/>
        </p:nvSpPr>
        <p:spPr bwMode="auto">
          <a:xfrm>
            <a:off x="-96838" y="3213100"/>
            <a:ext cx="106695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0000FF"/>
                </a:solidFill>
              </a:rPr>
              <a:t>        把单位正电荷从负极板经内电路搬至正极板，电源非静电力做的功。</a:t>
            </a:r>
          </a:p>
        </p:txBody>
      </p:sp>
      <p:sp>
        <p:nvSpPr>
          <p:cNvPr id="11" name="Text Box 52"/>
          <p:cNvSpPr txBox="1">
            <a:spLocks noChangeArrowheads="1"/>
          </p:cNvSpPr>
          <p:nvPr/>
        </p:nvSpPr>
        <p:spPr bwMode="auto">
          <a:xfrm>
            <a:off x="550863" y="4221163"/>
            <a:ext cx="1029493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 sz="3200">
                <a:solidFill>
                  <a:srgbClr val="3333FF"/>
                </a:solidFill>
              </a:rPr>
              <a:t> </a:t>
            </a:r>
            <a:r>
              <a:rPr kumimoji="0" lang="zh-CN" altLang="en-US">
                <a:solidFill>
                  <a:srgbClr val="000000"/>
                </a:solidFill>
              </a:rPr>
              <a:t>规定: </a:t>
            </a:r>
            <a:r>
              <a:rPr kumimoji="0" lang="zh-CN" altLang="en-US" sz="2800" i="1">
                <a:solidFill>
                  <a:srgbClr val="0000FF"/>
                </a:solidFill>
                <a:sym typeface="Symbol" panose="05050102010706020507" pitchFamily="18" charset="2"/>
              </a:rPr>
              <a:t> </a:t>
            </a:r>
            <a:r>
              <a:rPr kumimoji="0" lang="zh-CN" altLang="en-US">
                <a:solidFill>
                  <a:srgbClr val="0000FF"/>
                </a:solidFill>
                <a:sym typeface="Symbol" panose="05050102010706020507" pitchFamily="18" charset="2"/>
              </a:rPr>
              <a:t>的</a:t>
            </a:r>
            <a:r>
              <a:rPr kumimoji="0" lang="zh-CN" altLang="en-US">
                <a:solidFill>
                  <a:srgbClr val="0000FF"/>
                </a:solidFill>
              </a:rPr>
              <a:t>方向由负极板经内电路指向正极板， </a:t>
            </a:r>
            <a:r>
              <a:rPr kumimoji="0" lang="zh-CN" altLang="en-US">
                <a:solidFill>
                  <a:srgbClr val="000000"/>
                </a:solidFill>
              </a:rPr>
              <a:t>即正电荷运动的方向。</a:t>
            </a:r>
          </a:p>
        </p:txBody>
      </p:sp>
      <p:grpSp>
        <p:nvGrpSpPr>
          <p:cNvPr id="12" name="Group 53"/>
          <p:cNvGrpSpPr>
            <a:grpSpLocks/>
          </p:cNvGrpSpPr>
          <p:nvPr/>
        </p:nvGrpSpPr>
        <p:grpSpPr bwMode="auto">
          <a:xfrm>
            <a:off x="5087938" y="4868863"/>
            <a:ext cx="1524000" cy="974725"/>
            <a:chOff x="2832" y="2737"/>
            <a:chExt cx="960" cy="614"/>
          </a:xfrm>
        </p:grpSpPr>
        <p:sp>
          <p:nvSpPr>
            <p:cNvPr id="57377" name="Text Box 54"/>
            <p:cNvSpPr txBox="1">
              <a:spLocks noChangeArrowheads="1"/>
            </p:cNvSpPr>
            <p:nvPr/>
          </p:nvSpPr>
          <p:spPr bwMode="auto">
            <a:xfrm>
              <a:off x="2979" y="302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800"/>
                <a:t>+</a:t>
              </a:r>
              <a:endParaRPr kumimoji="0" lang="zh-CN" altLang="zh-CN" sz="1600"/>
            </a:p>
          </p:txBody>
        </p:sp>
        <p:sp>
          <p:nvSpPr>
            <p:cNvPr id="57378" name="Text Box 55"/>
            <p:cNvSpPr txBox="1">
              <a:spLocks noChangeArrowheads="1"/>
            </p:cNvSpPr>
            <p:nvPr/>
          </p:nvSpPr>
          <p:spPr bwMode="auto">
            <a:xfrm>
              <a:off x="3468" y="302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800"/>
                <a:t>–</a:t>
              </a:r>
              <a:endParaRPr kumimoji="0" lang="zh-CN" altLang="zh-CN" sz="1600"/>
            </a:p>
          </p:txBody>
        </p:sp>
        <p:sp>
          <p:nvSpPr>
            <p:cNvPr id="57379" name="Line 56"/>
            <p:cNvSpPr>
              <a:spLocks noChangeShapeType="1"/>
            </p:cNvSpPr>
            <p:nvPr/>
          </p:nvSpPr>
          <p:spPr bwMode="auto">
            <a:xfrm>
              <a:off x="3249" y="2813"/>
              <a:ext cx="0" cy="432"/>
            </a:xfrm>
            <a:prstGeom prst="line">
              <a:avLst/>
            </a:prstGeom>
            <a:noFill/>
            <a:ln w="444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0" name="Line 57"/>
            <p:cNvSpPr>
              <a:spLocks noChangeShapeType="1"/>
            </p:cNvSpPr>
            <p:nvPr/>
          </p:nvSpPr>
          <p:spPr bwMode="auto">
            <a:xfrm>
              <a:off x="3441" y="2903"/>
              <a:ext cx="0" cy="229"/>
            </a:xfrm>
            <a:prstGeom prst="line">
              <a:avLst/>
            </a:prstGeom>
            <a:noFill/>
            <a:ln w="444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1" name="Line 58"/>
            <p:cNvSpPr>
              <a:spLocks noChangeShapeType="1"/>
            </p:cNvSpPr>
            <p:nvPr/>
          </p:nvSpPr>
          <p:spPr bwMode="auto">
            <a:xfrm>
              <a:off x="2832" y="3053"/>
              <a:ext cx="417" cy="0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2" name="Line 59"/>
            <p:cNvSpPr>
              <a:spLocks noChangeShapeType="1"/>
            </p:cNvSpPr>
            <p:nvPr/>
          </p:nvSpPr>
          <p:spPr bwMode="auto">
            <a:xfrm>
              <a:off x="3441" y="3053"/>
              <a:ext cx="349" cy="0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3" name="Line 60"/>
            <p:cNvSpPr>
              <a:spLocks noChangeShapeType="1"/>
            </p:cNvSpPr>
            <p:nvPr/>
          </p:nvSpPr>
          <p:spPr bwMode="auto">
            <a:xfrm flipH="1">
              <a:off x="3168" y="2784"/>
              <a:ext cx="33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7384" name="Object 61"/>
            <p:cNvGraphicFramePr>
              <a:graphicFrameLocks noChangeAspect="1"/>
            </p:cNvGraphicFramePr>
            <p:nvPr/>
          </p:nvGraphicFramePr>
          <p:xfrm>
            <a:off x="3552" y="2737"/>
            <a:ext cx="24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99" name="公式" r:id="rId5" imgW="126835" imgH="139518" progId="Equation.3">
                    <p:embed/>
                  </p:oleObj>
                </mc:Choice>
                <mc:Fallback>
                  <p:oleObj name="公式" r:id="rId5" imgW="126835" imgH="139518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737"/>
                          <a:ext cx="240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Text Box 62"/>
          <p:cNvSpPr txBox="1">
            <a:spLocks noChangeArrowheads="1"/>
          </p:cNvSpPr>
          <p:nvPr/>
        </p:nvSpPr>
        <p:spPr bwMode="auto">
          <a:xfrm>
            <a:off x="3216275" y="3789363"/>
            <a:ext cx="484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000000"/>
                </a:solidFill>
              </a:rPr>
              <a:t>单位：焦耳 / 库仑 =（伏特）</a:t>
            </a:r>
            <a:endParaRPr kumimoji="0" lang="zh-CN" altLang="en-US" sz="2800">
              <a:solidFill>
                <a:srgbClr val="000000"/>
              </a:solidFill>
            </a:endParaRPr>
          </a:p>
        </p:txBody>
      </p:sp>
      <p:sp>
        <p:nvSpPr>
          <p:cNvPr id="22" name="Text Box 63"/>
          <p:cNvSpPr txBox="1">
            <a:spLocks noChangeArrowheads="1"/>
          </p:cNvSpPr>
          <p:nvPr/>
        </p:nvSpPr>
        <p:spPr bwMode="auto">
          <a:xfrm>
            <a:off x="550863" y="5473700"/>
            <a:ext cx="111633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kumimoji="0" lang="zh-CN" altLang="en-US" sz="3200">
                <a:solidFill>
                  <a:srgbClr val="000000"/>
                </a:solidFill>
              </a:rPr>
              <a:t> </a:t>
            </a:r>
            <a:r>
              <a:rPr kumimoji="0" lang="zh-CN" altLang="en-US" sz="2800" i="1">
                <a:solidFill>
                  <a:srgbClr val="000000"/>
                </a:solidFill>
                <a:sym typeface="Symbol" panose="05050102010706020507" pitchFamily="18" charset="2"/>
              </a:rPr>
              <a:t></a:t>
            </a:r>
            <a:r>
              <a:rPr kumimoji="0" lang="zh-CN" altLang="en-US">
                <a:solidFill>
                  <a:srgbClr val="000000"/>
                </a:solidFill>
                <a:sym typeface="Symbol" panose="05050102010706020507" pitchFamily="18" charset="2"/>
              </a:rPr>
              <a:t>  越大表示电源将其它形式能量转换为电能的本领越大。其大小与电源结构有关，与外电路无关。</a:t>
            </a:r>
            <a:endParaRPr kumimoji="0" lang="zh-CN" altLang="en-US">
              <a:solidFill>
                <a:srgbClr val="000000"/>
              </a:solidFill>
            </a:endParaRPr>
          </a:p>
        </p:txBody>
      </p:sp>
      <p:grpSp>
        <p:nvGrpSpPr>
          <p:cNvPr id="23" name="Group 64"/>
          <p:cNvGrpSpPr>
            <a:grpSpLocks/>
          </p:cNvGrpSpPr>
          <p:nvPr/>
        </p:nvGrpSpPr>
        <p:grpSpPr bwMode="auto">
          <a:xfrm>
            <a:off x="3143250" y="981075"/>
            <a:ext cx="6046788" cy="1004888"/>
            <a:chOff x="432" y="384"/>
            <a:chExt cx="3648" cy="633"/>
          </a:xfrm>
        </p:grpSpPr>
        <p:sp>
          <p:nvSpPr>
            <p:cNvPr id="57375" name="Text Box 65"/>
            <p:cNvSpPr txBox="1">
              <a:spLocks noChangeArrowheads="1"/>
            </p:cNvSpPr>
            <p:nvPr/>
          </p:nvSpPr>
          <p:spPr bwMode="auto">
            <a:xfrm>
              <a:off x="432" y="384"/>
              <a:ext cx="3648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为了定量的描述电源转化能量本领的大小，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引入一个新的物理量：   电动势      。</a:t>
              </a:r>
            </a:p>
          </p:txBody>
        </p:sp>
        <p:graphicFrame>
          <p:nvGraphicFramePr>
            <p:cNvPr id="57376" name="Object 66"/>
            <p:cNvGraphicFramePr>
              <a:graphicFrameLocks noChangeAspect="1"/>
            </p:cNvGraphicFramePr>
            <p:nvPr/>
          </p:nvGraphicFramePr>
          <p:xfrm>
            <a:off x="3033" y="761"/>
            <a:ext cx="153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00" name="公式" r:id="rId7" imgW="126835" imgH="139518" progId="Equation.3">
                    <p:embed/>
                  </p:oleObj>
                </mc:Choice>
                <mc:Fallback>
                  <p:oleObj name="公式" r:id="rId7" imgW="126835" imgH="139518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3" y="761"/>
                          <a:ext cx="153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Text Box 67"/>
          <p:cNvSpPr txBox="1">
            <a:spLocks noChangeArrowheads="1"/>
          </p:cNvSpPr>
          <p:nvPr/>
        </p:nvSpPr>
        <p:spPr bwMode="auto">
          <a:xfrm>
            <a:off x="3359150" y="2420938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定义：</a:t>
            </a:r>
          </a:p>
        </p:txBody>
      </p:sp>
      <p:grpSp>
        <p:nvGrpSpPr>
          <p:cNvPr id="27" name="Group 68"/>
          <p:cNvGrpSpPr>
            <a:grpSpLocks/>
          </p:cNvGrpSpPr>
          <p:nvPr/>
        </p:nvGrpSpPr>
        <p:grpSpPr bwMode="auto">
          <a:xfrm>
            <a:off x="9696450" y="981075"/>
            <a:ext cx="1905000" cy="2397125"/>
            <a:chOff x="4176" y="192"/>
            <a:chExt cx="1200" cy="1510"/>
          </a:xfrm>
        </p:grpSpPr>
        <p:sp>
          <p:nvSpPr>
            <p:cNvPr id="57356" name="Oval 69"/>
            <p:cNvSpPr>
              <a:spLocks noChangeArrowheads="1"/>
            </p:cNvSpPr>
            <p:nvPr/>
          </p:nvSpPr>
          <p:spPr bwMode="auto">
            <a:xfrm>
              <a:off x="4176" y="192"/>
              <a:ext cx="1200" cy="1034"/>
            </a:xfrm>
            <a:prstGeom prst="ellips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57" name="Freeform 70"/>
            <p:cNvSpPr>
              <a:spLocks/>
            </p:cNvSpPr>
            <p:nvPr/>
          </p:nvSpPr>
          <p:spPr bwMode="auto">
            <a:xfrm>
              <a:off x="4301" y="270"/>
              <a:ext cx="401" cy="240"/>
            </a:xfrm>
            <a:custGeom>
              <a:avLst/>
              <a:gdLst>
                <a:gd name="T0" fmla="*/ 0 w 345"/>
                <a:gd name="T1" fmla="*/ 240 h 240"/>
                <a:gd name="T2" fmla="*/ 220 w 345"/>
                <a:gd name="T3" fmla="*/ 88 h 240"/>
                <a:gd name="T4" fmla="*/ 542 w 345"/>
                <a:gd name="T5" fmla="*/ 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5" h="240">
                  <a:moveTo>
                    <a:pt x="0" y="240"/>
                  </a:moveTo>
                  <a:cubicBezTo>
                    <a:pt x="23" y="215"/>
                    <a:pt x="83" y="128"/>
                    <a:pt x="140" y="88"/>
                  </a:cubicBezTo>
                  <a:cubicBezTo>
                    <a:pt x="180" y="56"/>
                    <a:pt x="295" y="18"/>
                    <a:pt x="345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8" name="Text Box 71"/>
            <p:cNvSpPr txBox="1">
              <a:spLocks noChangeArrowheads="1"/>
            </p:cNvSpPr>
            <p:nvPr/>
          </p:nvSpPr>
          <p:spPr bwMode="auto">
            <a:xfrm>
              <a:off x="4357" y="1260"/>
              <a:ext cx="29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4000"/>
                <a:t>+</a:t>
              </a:r>
              <a:endParaRPr kumimoji="0" lang="zh-CN" altLang="zh-CN"/>
            </a:p>
          </p:txBody>
        </p:sp>
        <p:sp>
          <p:nvSpPr>
            <p:cNvPr id="57359" name="Oval 72"/>
            <p:cNvSpPr>
              <a:spLocks noChangeArrowheads="1"/>
            </p:cNvSpPr>
            <p:nvPr/>
          </p:nvSpPr>
          <p:spPr bwMode="auto">
            <a:xfrm>
              <a:off x="4357" y="348"/>
              <a:ext cx="836" cy="720"/>
            </a:xfrm>
            <a:prstGeom prst="ellips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60" name="Rectangle 73"/>
            <p:cNvSpPr>
              <a:spLocks noChangeArrowheads="1"/>
            </p:cNvSpPr>
            <p:nvPr/>
          </p:nvSpPr>
          <p:spPr bwMode="auto">
            <a:xfrm>
              <a:off x="4580" y="972"/>
              <a:ext cx="390" cy="33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61" name="Rectangle 74"/>
            <p:cNvSpPr>
              <a:spLocks noChangeArrowheads="1"/>
            </p:cNvSpPr>
            <p:nvPr/>
          </p:nvSpPr>
          <p:spPr bwMode="auto">
            <a:xfrm>
              <a:off x="4528" y="876"/>
              <a:ext cx="108" cy="48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62" name="Rectangle 75"/>
            <p:cNvSpPr>
              <a:spLocks noChangeArrowheads="1"/>
            </p:cNvSpPr>
            <p:nvPr/>
          </p:nvSpPr>
          <p:spPr bwMode="auto">
            <a:xfrm>
              <a:off x="4914" y="876"/>
              <a:ext cx="108" cy="480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63" name="Text Box 76"/>
            <p:cNvSpPr txBox="1">
              <a:spLocks noChangeArrowheads="1"/>
            </p:cNvSpPr>
            <p:nvPr/>
          </p:nvSpPr>
          <p:spPr bwMode="auto">
            <a:xfrm>
              <a:off x="4872" y="1212"/>
              <a:ext cx="277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4000"/>
                <a:t>–</a:t>
              </a:r>
              <a:endParaRPr kumimoji="0" lang="zh-CN" altLang="zh-CN"/>
            </a:p>
          </p:txBody>
        </p:sp>
        <p:sp>
          <p:nvSpPr>
            <p:cNvPr id="57364" name="Oval 77"/>
            <p:cNvSpPr>
              <a:spLocks noChangeArrowheads="1"/>
            </p:cNvSpPr>
            <p:nvPr/>
          </p:nvSpPr>
          <p:spPr bwMode="auto">
            <a:xfrm rot="-5439752">
              <a:off x="4202" y="577"/>
              <a:ext cx="143" cy="16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65" name="Line 78"/>
            <p:cNvSpPr>
              <a:spLocks noChangeShapeType="1"/>
            </p:cNvSpPr>
            <p:nvPr/>
          </p:nvSpPr>
          <p:spPr bwMode="auto">
            <a:xfrm rot="-5439752">
              <a:off x="4202" y="659"/>
              <a:ext cx="146" cy="0"/>
            </a:xfrm>
            <a:prstGeom prst="line">
              <a:avLst/>
            </a:prstGeom>
            <a:noFill/>
            <a:ln w="4127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6" name="Line 79"/>
            <p:cNvSpPr>
              <a:spLocks noChangeShapeType="1"/>
            </p:cNvSpPr>
            <p:nvPr/>
          </p:nvSpPr>
          <p:spPr bwMode="auto">
            <a:xfrm rot="-5439752">
              <a:off x="4271" y="589"/>
              <a:ext cx="0" cy="142"/>
            </a:xfrm>
            <a:prstGeom prst="line">
              <a:avLst/>
            </a:prstGeom>
            <a:noFill/>
            <a:ln w="4127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7" name="Oval 80"/>
            <p:cNvSpPr>
              <a:spLocks noChangeArrowheads="1"/>
            </p:cNvSpPr>
            <p:nvPr/>
          </p:nvSpPr>
          <p:spPr bwMode="auto">
            <a:xfrm rot="-5633674">
              <a:off x="4692" y="1115"/>
              <a:ext cx="166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68" name="Line 81"/>
            <p:cNvSpPr>
              <a:spLocks noChangeShapeType="1"/>
            </p:cNvSpPr>
            <p:nvPr/>
          </p:nvSpPr>
          <p:spPr bwMode="auto">
            <a:xfrm rot="-5633674">
              <a:off x="4691" y="1185"/>
              <a:ext cx="170" cy="0"/>
            </a:xfrm>
            <a:prstGeom prst="line">
              <a:avLst/>
            </a:prstGeom>
            <a:noFill/>
            <a:ln w="4127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9" name="Line 82"/>
            <p:cNvSpPr>
              <a:spLocks noChangeShapeType="1"/>
            </p:cNvSpPr>
            <p:nvPr/>
          </p:nvSpPr>
          <p:spPr bwMode="auto">
            <a:xfrm rot="-5633674">
              <a:off x="4772" y="1125"/>
              <a:ext cx="0" cy="122"/>
            </a:xfrm>
            <a:prstGeom prst="line">
              <a:avLst/>
            </a:prstGeom>
            <a:noFill/>
            <a:ln w="4127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0" name="Line 83"/>
            <p:cNvSpPr>
              <a:spLocks noChangeShapeType="1"/>
            </p:cNvSpPr>
            <p:nvPr/>
          </p:nvSpPr>
          <p:spPr bwMode="auto">
            <a:xfrm flipH="1">
              <a:off x="4636" y="1404"/>
              <a:ext cx="39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7371" name="Object 84"/>
            <p:cNvGraphicFramePr>
              <a:graphicFrameLocks noChangeAspect="1"/>
            </p:cNvGraphicFramePr>
            <p:nvPr/>
          </p:nvGraphicFramePr>
          <p:xfrm>
            <a:off x="4459" y="887"/>
            <a:ext cx="218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01" name="Equation" r:id="rId9" imgW="139700" imgH="139700" progId="Equation.3">
                    <p:embed/>
                  </p:oleObj>
                </mc:Choice>
                <mc:Fallback>
                  <p:oleObj name="Equation" r:id="rId9" imgW="139700" imgH="139700" progId="Equation.3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9" y="887"/>
                          <a:ext cx="218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72" name="Object 85"/>
            <p:cNvGraphicFramePr>
              <a:graphicFrameLocks noChangeAspect="1"/>
            </p:cNvGraphicFramePr>
            <p:nvPr/>
          </p:nvGraphicFramePr>
          <p:xfrm>
            <a:off x="4459" y="1123"/>
            <a:ext cx="218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02" name="Equation" r:id="rId11" imgW="139700" imgH="139700" progId="Equation.3">
                    <p:embed/>
                  </p:oleObj>
                </mc:Choice>
                <mc:Fallback>
                  <p:oleObj name="Equation" r:id="rId11" imgW="139700" imgH="139700" progId="Equation.3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9" y="1123"/>
                          <a:ext cx="218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73" name="Object 86"/>
            <p:cNvGraphicFramePr>
              <a:graphicFrameLocks noChangeAspect="1"/>
            </p:cNvGraphicFramePr>
            <p:nvPr/>
          </p:nvGraphicFramePr>
          <p:xfrm>
            <a:off x="4844" y="931"/>
            <a:ext cx="219" cy="1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03" name="Equation" r:id="rId12" imgW="139518" imgH="76101" progId="Equation.3">
                    <p:embed/>
                  </p:oleObj>
                </mc:Choice>
                <mc:Fallback>
                  <p:oleObj name="Equation" r:id="rId12" imgW="139518" imgH="76101" progId="Equation.3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4" y="931"/>
                          <a:ext cx="219" cy="1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74" name="Object 87"/>
            <p:cNvGraphicFramePr>
              <a:graphicFrameLocks noChangeAspect="1"/>
            </p:cNvGraphicFramePr>
            <p:nvPr/>
          </p:nvGraphicFramePr>
          <p:xfrm>
            <a:off x="4849" y="1164"/>
            <a:ext cx="218" cy="1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04" name="Equation" r:id="rId14" imgW="139518" imgH="76101" progId="Equation.3">
                    <p:embed/>
                  </p:oleObj>
                </mc:Choice>
                <mc:Fallback>
                  <p:oleObj name="Equation" r:id="rId14" imgW="139518" imgH="76101" progId="Equation.3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9" y="1164"/>
                          <a:ext cx="218" cy="1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  <p:bldP spid="21" grpId="0" autoUpdateAnimBg="0"/>
      <p:bldP spid="22" grpId="0" autoUpdateAnimBg="0"/>
      <p:bldP spid="2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5880100" y="765175"/>
          <a:ext cx="150336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6" name="公式" r:id="rId3" imgW="583947" imgH="444307" progId="Equation.3">
                  <p:embed/>
                </p:oleObj>
              </mc:Choice>
              <mc:Fallback>
                <p:oleObj name="公式" r:id="rId3" imgW="583947" imgH="44430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765175"/>
                        <a:ext cx="150336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550863" y="1844675"/>
          <a:ext cx="4043362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7" name="公式" r:id="rId5" imgW="1790700" imgH="330200" progId="Equation.3">
                  <p:embed/>
                </p:oleObj>
              </mc:Choice>
              <mc:Fallback>
                <p:oleObj name="公式" r:id="rId5" imgW="1790700" imgH="330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1844675"/>
                        <a:ext cx="4043362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343025" y="4797425"/>
            <a:ext cx="85090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物理意义：单位正电荷围绕闭合回路一周，非静电力所作的功。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511675" y="981075"/>
            <a:ext cx="898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>
                <a:solidFill>
                  <a:srgbClr val="000000"/>
                </a:solidFill>
              </a:rPr>
              <a:t>定义: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550863" y="981075"/>
          <a:ext cx="37020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8" name="公式" r:id="rId7" imgW="1473200" imgH="228600" progId="Equation.3">
                  <p:embed/>
                </p:oleObj>
              </mc:Choice>
              <mc:Fallback>
                <p:oleObj name="公式" r:id="rId7" imgW="14732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981075"/>
                        <a:ext cx="370205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000375" y="5516563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1）电动势是一个标量，它反映电源中非静电力作功的本领。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000375" y="6237288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2）注意电动势与电势差是两个不同的概念。</a:t>
            </a:r>
          </a:p>
        </p:txBody>
      </p: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9551988" y="765175"/>
            <a:ext cx="1800225" cy="1655763"/>
            <a:chOff x="3744" y="768"/>
            <a:chExt cx="1632" cy="1296"/>
          </a:xfrm>
        </p:grpSpPr>
        <p:sp>
          <p:nvSpPr>
            <p:cNvPr id="58390" name="Rectangle 12"/>
            <p:cNvSpPr>
              <a:spLocks noChangeArrowheads="1"/>
            </p:cNvSpPr>
            <p:nvPr/>
          </p:nvSpPr>
          <p:spPr bwMode="auto">
            <a:xfrm>
              <a:off x="3792" y="1048"/>
              <a:ext cx="1217" cy="10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8391" name="Rectangle 13"/>
            <p:cNvSpPr>
              <a:spLocks noChangeArrowheads="1"/>
            </p:cNvSpPr>
            <p:nvPr/>
          </p:nvSpPr>
          <p:spPr bwMode="auto">
            <a:xfrm>
              <a:off x="3792" y="1666"/>
              <a:ext cx="1217" cy="105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8392" name="Object 14"/>
            <p:cNvGraphicFramePr>
              <a:graphicFrameLocks noChangeAspect="1"/>
            </p:cNvGraphicFramePr>
            <p:nvPr/>
          </p:nvGraphicFramePr>
          <p:xfrm>
            <a:off x="5009" y="1014"/>
            <a:ext cx="184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19" name="公式" r:id="rId9" imgW="121884" imgH="114264" progId="Equation.3">
                    <p:embed/>
                  </p:oleObj>
                </mc:Choice>
                <mc:Fallback>
                  <p:oleObj name="公式" r:id="rId9" imgW="121884" imgH="114264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9" y="1014"/>
                          <a:ext cx="184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93" name="Object 15"/>
            <p:cNvGraphicFramePr>
              <a:graphicFrameLocks noChangeAspect="1"/>
            </p:cNvGraphicFramePr>
            <p:nvPr/>
          </p:nvGraphicFramePr>
          <p:xfrm>
            <a:off x="5018" y="1684"/>
            <a:ext cx="165" cy="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20" name="公式" r:id="rId11" imgW="98977" imgH="53352" progId="Equation.3">
                    <p:embed/>
                  </p:oleObj>
                </mc:Choice>
                <mc:Fallback>
                  <p:oleObj name="公式" r:id="rId11" imgW="98977" imgH="53352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8" y="1684"/>
                          <a:ext cx="165" cy="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94" name="Line 16"/>
            <p:cNvSpPr>
              <a:spLocks noChangeShapeType="1"/>
            </p:cNvSpPr>
            <p:nvPr/>
          </p:nvSpPr>
          <p:spPr bwMode="auto">
            <a:xfrm>
              <a:off x="4124" y="1189"/>
              <a:ext cx="0" cy="489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5" name="Line 17"/>
            <p:cNvSpPr>
              <a:spLocks noChangeShapeType="1"/>
            </p:cNvSpPr>
            <p:nvPr/>
          </p:nvSpPr>
          <p:spPr bwMode="auto">
            <a:xfrm flipV="1">
              <a:off x="4640" y="1178"/>
              <a:ext cx="0" cy="454"/>
            </a:xfrm>
            <a:prstGeom prst="line">
              <a:avLst/>
            </a:prstGeom>
            <a:noFill/>
            <a:ln w="5715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8396" name="Object 18"/>
            <p:cNvGraphicFramePr>
              <a:graphicFrameLocks noChangeAspect="1"/>
            </p:cNvGraphicFramePr>
            <p:nvPr/>
          </p:nvGraphicFramePr>
          <p:xfrm>
            <a:off x="3744" y="1255"/>
            <a:ext cx="233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21" name="Equation" r:id="rId13" imgW="129448" imgH="167616" progId="Equation.3">
                    <p:embed/>
                  </p:oleObj>
                </mc:Choice>
                <mc:Fallback>
                  <p:oleObj name="Equation" r:id="rId13" imgW="129448" imgH="167616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255"/>
                          <a:ext cx="233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97" name="Object 19"/>
            <p:cNvGraphicFramePr>
              <a:graphicFrameLocks noChangeAspect="1"/>
            </p:cNvGraphicFramePr>
            <p:nvPr/>
          </p:nvGraphicFramePr>
          <p:xfrm>
            <a:off x="4735" y="1257"/>
            <a:ext cx="33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22" name="公式" r:id="rId15" imgW="190606" imgH="205848" progId="Equation.3">
                    <p:embed/>
                  </p:oleObj>
                </mc:Choice>
                <mc:Fallback>
                  <p:oleObj name="公式" r:id="rId15" imgW="190606" imgH="205848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5" y="1257"/>
                          <a:ext cx="33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98" name="Line 20"/>
            <p:cNvSpPr>
              <a:spLocks noChangeShapeType="1"/>
            </p:cNvSpPr>
            <p:nvPr/>
          </p:nvSpPr>
          <p:spPr bwMode="auto">
            <a:xfrm>
              <a:off x="4382" y="1784"/>
              <a:ext cx="0" cy="2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99" name="Line 21"/>
            <p:cNvSpPr>
              <a:spLocks noChangeShapeType="1"/>
            </p:cNvSpPr>
            <p:nvPr/>
          </p:nvSpPr>
          <p:spPr bwMode="auto">
            <a:xfrm>
              <a:off x="4382" y="2064"/>
              <a:ext cx="8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00" name="Line 22"/>
            <p:cNvSpPr>
              <a:spLocks noChangeShapeType="1"/>
            </p:cNvSpPr>
            <p:nvPr/>
          </p:nvSpPr>
          <p:spPr bwMode="auto">
            <a:xfrm flipV="1">
              <a:off x="5267" y="768"/>
              <a:ext cx="0" cy="1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01" name="Line 23"/>
            <p:cNvSpPr>
              <a:spLocks noChangeShapeType="1"/>
            </p:cNvSpPr>
            <p:nvPr/>
          </p:nvSpPr>
          <p:spPr bwMode="auto">
            <a:xfrm flipH="1">
              <a:off x="4382" y="768"/>
              <a:ext cx="8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02" name="Line 24"/>
            <p:cNvSpPr>
              <a:spLocks noChangeShapeType="1"/>
            </p:cNvSpPr>
            <p:nvPr/>
          </p:nvSpPr>
          <p:spPr bwMode="auto">
            <a:xfrm>
              <a:off x="4382" y="768"/>
              <a:ext cx="0" cy="2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03" name="Line 25"/>
            <p:cNvSpPr>
              <a:spLocks noChangeShapeType="1"/>
            </p:cNvSpPr>
            <p:nvPr/>
          </p:nvSpPr>
          <p:spPr bwMode="auto">
            <a:xfrm>
              <a:off x="5376" y="1104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04" name="Oval 26"/>
            <p:cNvSpPr>
              <a:spLocks noChangeArrowheads="1"/>
            </p:cNvSpPr>
            <p:nvPr/>
          </p:nvSpPr>
          <p:spPr bwMode="auto">
            <a:xfrm>
              <a:off x="4320" y="1344"/>
              <a:ext cx="144" cy="1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8405" name="Object 27"/>
            <p:cNvGraphicFramePr>
              <a:graphicFrameLocks noChangeAspect="1"/>
            </p:cNvGraphicFramePr>
            <p:nvPr/>
          </p:nvGraphicFramePr>
          <p:xfrm>
            <a:off x="4320" y="1344"/>
            <a:ext cx="192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23" name="Equation" r:id="rId17" imgW="121884" imgH="114264" progId="Equation.3">
                    <p:embed/>
                  </p:oleObj>
                </mc:Choice>
                <mc:Fallback>
                  <p:oleObj name="Equation" r:id="rId17" imgW="121884" imgH="114264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344"/>
                          <a:ext cx="192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Group 35"/>
          <p:cNvGrpSpPr>
            <a:grpSpLocks/>
          </p:cNvGrpSpPr>
          <p:nvPr/>
        </p:nvGrpSpPr>
        <p:grpSpPr bwMode="auto">
          <a:xfrm>
            <a:off x="4079875" y="3573463"/>
            <a:ext cx="2305050" cy="1079500"/>
            <a:chOff x="1156" y="1162"/>
            <a:chExt cx="1452" cy="680"/>
          </a:xfrm>
        </p:grpSpPr>
        <p:grpSp>
          <p:nvGrpSpPr>
            <p:cNvPr id="58384" name="Group 173"/>
            <p:cNvGrpSpPr>
              <a:grpSpLocks/>
            </p:cNvGrpSpPr>
            <p:nvPr/>
          </p:nvGrpSpPr>
          <p:grpSpPr bwMode="auto">
            <a:xfrm>
              <a:off x="1156" y="1162"/>
              <a:ext cx="1452" cy="680"/>
              <a:chOff x="483" y="3113"/>
              <a:chExt cx="2177" cy="408"/>
            </a:xfrm>
          </p:grpSpPr>
          <p:sp>
            <p:nvSpPr>
              <p:cNvPr id="58386" name="AutoShape 174"/>
              <p:cNvSpPr>
                <a:spLocks noChangeArrowheads="1"/>
              </p:cNvSpPr>
              <p:nvPr/>
            </p:nvSpPr>
            <p:spPr bwMode="gray">
              <a:xfrm>
                <a:off x="483" y="3113"/>
                <a:ext cx="2177" cy="408"/>
              </a:xfrm>
              <a:prstGeom prst="roundRect">
                <a:avLst>
                  <a:gd name="adj" fmla="val 17509"/>
                </a:avLst>
              </a:pr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en-US">
                  <a:latin typeface="楷体_GB2312" pitchFamily="49" charset="-122"/>
                </a:endParaRPr>
              </a:p>
            </p:txBody>
          </p:sp>
          <p:sp>
            <p:nvSpPr>
              <p:cNvPr id="58387" name="AutoShape 175"/>
              <p:cNvSpPr>
                <a:spLocks noChangeArrowheads="1"/>
              </p:cNvSpPr>
              <p:nvPr/>
            </p:nvSpPr>
            <p:spPr bwMode="gray">
              <a:xfrm>
                <a:off x="521" y="3113"/>
                <a:ext cx="2111" cy="400"/>
              </a:xfrm>
              <a:prstGeom prst="roundRect">
                <a:avLst>
                  <a:gd name="adj" fmla="val 16667"/>
                </a:avLst>
              </a:prstGeom>
              <a:solidFill>
                <a:srgbClr val="FFB8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en-US">
                  <a:latin typeface="楷体_GB2312" pitchFamily="49" charset="-122"/>
                </a:endParaRPr>
              </a:p>
            </p:txBody>
          </p:sp>
          <p:sp>
            <p:nvSpPr>
              <p:cNvPr id="58388" name="AutoShape 176"/>
              <p:cNvSpPr>
                <a:spLocks noChangeArrowheads="1"/>
              </p:cNvSpPr>
              <p:nvPr/>
            </p:nvSpPr>
            <p:spPr bwMode="gray">
              <a:xfrm>
                <a:off x="534" y="3420"/>
                <a:ext cx="208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B84F"/>
                  </a:gs>
                  <a:gs pos="100000">
                    <a:srgbClr val="FFD89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en-US">
                  <a:latin typeface="楷体_GB2312" pitchFamily="49" charset="-122"/>
                </a:endParaRPr>
              </a:p>
            </p:txBody>
          </p:sp>
          <p:sp>
            <p:nvSpPr>
              <p:cNvPr id="58389" name="AutoShape 177"/>
              <p:cNvSpPr>
                <a:spLocks noChangeArrowheads="1"/>
              </p:cNvSpPr>
              <p:nvPr/>
            </p:nvSpPr>
            <p:spPr bwMode="gray">
              <a:xfrm>
                <a:off x="534" y="3113"/>
                <a:ext cx="208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E2B7"/>
                  </a:gs>
                  <a:gs pos="100000">
                    <a:srgbClr val="FFB84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en-US">
                  <a:latin typeface="楷体_GB2312" pitchFamily="49" charset="-122"/>
                </a:endParaRPr>
              </a:p>
            </p:txBody>
          </p:sp>
        </p:grpSp>
        <p:graphicFrame>
          <p:nvGraphicFramePr>
            <p:cNvPr id="58385" name="Object 4"/>
            <p:cNvGraphicFramePr>
              <a:graphicFrameLocks noChangeAspect="1"/>
            </p:cNvGraphicFramePr>
            <p:nvPr/>
          </p:nvGraphicFramePr>
          <p:xfrm>
            <a:off x="1337" y="1389"/>
            <a:ext cx="1256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24" name="公式" r:id="rId19" imgW="863225" imgH="304668" progId="Equation.3">
                    <p:embed/>
                  </p:oleObj>
                </mc:Choice>
                <mc:Fallback>
                  <p:oleObj name="公式" r:id="rId19" imgW="863225" imgH="304668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7" y="1389"/>
                          <a:ext cx="1256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 algn="ctr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" name="Object 36"/>
          <p:cNvGraphicFramePr>
            <a:graphicFrameLocks noChangeAspect="1"/>
          </p:cNvGraphicFramePr>
          <p:nvPr/>
        </p:nvGraphicFramePr>
        <p:xfrm>
          <a:off x="5375275" y="1916113"/>
          <a:ext cx="19494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5" name="公式" r:id="rId21" imgW="863225" imgH="330057" progId="Equation.3">
                  <p:embed/>
                </p:oleObj>
              </mc:Choice>
              <mc:Fallback>
                <p:oleObj name="公式" r:id="rId21" imgW="863225" imgH="330057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1916113"/>
                        <a:ext cx="194945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oup 37"/>
          <p:cNvGrpSpPr>
            <a:grpSpLocks/>
          </p:cNvGrpSpPr>
          <p:nvPr/>
        </p:nvGrpSpPr>
        <p:grpSpPr bwMode="auto">
          <a:xfrm>
            <a:off x="550863" y="5445125"/>
            <a:ext cx="1223962" cy="866775"/>
            <a:chOff x="567" y="2704"/>
            <a:chExt cx="704" cy="546"/>
          </a:xfrm>
        </p:grpSpPr>
        <p:sp>
          <p:nvSpPr>
            <p:cNvPr id="58382" name="爆炸形 2 27"/>
            <p:cNvSpPr>
              <a:spLocks noChangeArrowheads="1"/>
            </p:cNvSpPr>
            <p:nvPr/>
          </p:nvSpPr>
          <p:spPr bwMode="auto">
            <a:xfrm>
              <a:off x="567" y="2704"/>
              <a:ext cx="704" cy="546"/>
            </a:xfrm>
            <a:prstGeom prst="irregularSeal2">
              <a:avLst/>
            </a:prstGeom>
            <a:solidFill>
              <a:srgbClr val="FFFF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58383" name="Rectangle 57"/>
            <p:cNvSpPr>
              <a:spLocks noChangeArrowheads="1"/>
            </p:cNvSpPr>
            <p:nvPr/>
          </p:nvSpPr>
          <p:spPr bwMode="auto">
            <a:xfrm>
              <a:off x="656" y="2795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说明</a:t>
              </a:r>
            </a:p>
          </p:txBody>
        </p:sp>
      </p:grp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550863" y="2997200"/>
            <a:ext cx="117379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若在闭合回路中处处存在非静电力，则无法区分电源内部和外部，则有：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7" grpId="0" autoUpdateAnimBg="0"/>
      <p:bldP spid="8" grpId="0" autoUpdateAnimBg="0"/>
      <p:bldP spid="3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本框 1"/>
          <p:cNvSpPr txBox="1">
            <a:spLocks noChangeArrowheads="1"/>
          </p:cNvSpPr>
          <p:nvPr/>
        </p:nvSpPr>
        <p:spPr bwMode="auto">
          <a:xfrm>
            <a:off x="1271588" y="1557338"/>
            <a:ext cx="5688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3200"/>
              <a:t>主要理解、掌握几个概念：</a:t>
            </a:r>
          </a:p>
        </p:txBody>
      </p:sp>
      <p:sp>
        <p:nvSpPr>
          <p:cNvPr id="45059" name="文本框 2"/>
          <p:cNvSpPr txBox="1">
            <a:spLocks noChangeArrowheads="1"/>
          </p:cNvSpPr>
          <p:nvPr/>
        </p:nvSpPr>
        <p:spPr bwMode="auto">
          <a:xfrm>
            <a:off x="1631950" y="2924175"/>
            <a:ext cx="568801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3200"/>
              <a:t>1. </a:t>
            </a:r>
            <a:r>
              <a:rPr lang="zh-CN" altLang="en-US" sz="3200"/>
              <a:t>电流强度（</a:t>
            </a:r>
            <a:r>
              <a:rPr lang="en-US" altLang="zh-CN" sz="3200"/>
              <a:t>I</a:t>
            </a:r>
            <a:r>
              <a:rPr lang="zh-CN" altLang="en-US" sz="3200"/>
              <a:t>）的定义；</a:t>
            </a:r>
          </a:p>
        </p:txBody>
      </p:sp>
      <p:sp>
        <p:nvSpPr>
          <p:cNvPr id="45060" name="文本框 3"/>
          <p:cNvSpPr txBox="1">
            <a:spLocks noChangeArrowheads="1"/>
          </p:cNvSpPr>
          <p:nvPr/>
        </p:nvSpPr>
        <p:spPr bwMode="auto">
          <a:xfrm>
            <a:off x="1631950" y="4149725"/>
            <a:ext cx="56880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3200"/>
              <a:t>2. </a:t>
            </a:r>
            <a:r>
              <a:rPr lang="zh-CN" altLang="en-US" sz="3200"/>
              <a:t>电流密度（  ）的定义；</a:t>
            </a:r>
          </a:p>
        </p:txBody>
      </p:sp>
      <p:graphicFrame>
        <p:nvGraphicFramePr>
          <p:cNvPr id="45061" name="Object 4"/>
          <p:cNvGraphicFramePr>
            <a:graphicFrameLocks noChangeAspect="1"/>
          </p:cNvGraphicFramePr>
          <p:nvPr/>
        </p:nvGraphicFramePr>
        <p:xfrm>
          <a:off x="6672263" y="2781300"/>
          <a:ext cx="326231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9" name="公式" r:id="rId3" imgW="1193800" imgH="419100" progId="Equation.3">
                  <p:embed/>
                </p:oleObj>
              </mc:Choice>
              <mc:Fallback>
                <p:oleObj name="公式" r:id="rId3" imgW="11938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3" y="2781300"/>
                        <a:ext cx="3262312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12"/>
          <p:cNvGraphicFramePr>
            <a:graphicFrameLocks noChangeAspect="1"/>
          </p:cNvGraphicFramePr>
          <p:nvPr/>
        </p:nvGraphicFramePr>
        <p:xfrm>
          <a:off x="6888163" y="4149725"/>
          <a:ext cx="25146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0" name="Equation" r:id="rId5" imgW="799753" imgH="291973" progId="Equation.3">
                  <p:embed/>
                </p:oleObj>
              </mc:Choice>
              <mc:Fallback>
                <p:oleObj name="Equation" r:id="rId5" imgW="799753" imgH="29197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3" y="4149725"/>
                        <a:ext cx="2514600" cy="6937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文本框 3"/>
          <p:cNvSpPr txBox="1">
            <a:spLocks noChangeArrowheads="1"/>
          </p:cNvSpPr>
          <p:nvPr/>
        </p:nvSpPr>
        <p:spPr bwMode="auto">
          <a:xfrm>
            <a:off x="1631950" y="5300663"/>
            <a:ext cx="46085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3200"/>
              <a:t>3. </a:t>
            </a:r>
            <a:r>
              <a:rPr lang="zh-CN" altLang="en-US" sz="3200"/>
              <a:t>电动势（</a:t>
            </a:r>
            <a:r>
              <a:rPr lang="en-US" altLang="zh-CN" sz="3200">
                <a:sym typeface="Symbol" panose="05050102010706020507" pitchFamily="18" charset="2"/>
              </a:rPr>
              <a:t></a:t>
            </a:r>
            <a:r>
              <a:rPr lang="zh-CN" altLang="en-US" sz="3200"/>
              <a:t>）的定义；</a:t>
            </a:r>
          </a:p>
        </p:txBody>
      </p:sp>
      <p:pic>
        <p:nvPicPr>
          <p:cNvPr id="45064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313" y="4149725"/>
            <a:ext cx="23971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5065" name="Object 36"/>
          <p:cNvGraphicFramePr>
            <a:graphicFrameLocks noChangeAspect="1"/>
          </p:cNvGraphicFramePr>
          <p:nvPr/>
        </p:nvGraphicFramePr>
        <p:xfrm>
          <a:off x="7032625" y="5300663"/>
          <a:ext cx="19494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1" name="公式" r:id="rId8" imgW="863225" imgH="330057" progId="Equation.3">
                  <p:embed/>
                </p:oleObj>
              </mc:Choice>
              <mc:Fallback>
                <p:oleObj name="公式" r:id="rId8" imgW="863225" imgH="330057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25" y="5300663"/>
                        <a:ext cx="194945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8"/>
          <p:cNvSpPr txBox="1">
            <a:spLocks noChangeArrowheads="1"/>
          </p:cNvSpPr>
          <p:nvPr/>
        </p:nvSpPr>
        <p:spPr bwMode="auto">
          <a:xfrm>
            <a:off x="179388" y="908050"/>
            <a:ext cx="4643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一、电流和电流密度矢量:</a:t>
            </a:r>
          </a:p>
        </p:txBody>
      </p:sp>
      <p:sp>
        <p:nvSpPr>
          <p:cNvPr id="46083" name="Text Box 12"/>
          <p:cNvSpPr txBox="1">
            <a:spLocks noChangeArrowheads="1"/>
          </p:cNvSpPr>
          <p:nvPr/>
        </p:nvSpPr>
        <p:spPr bwMode="auto">
          <a:xfrm>
            <a:off x="695325" y="1700213"/>
            <a:ext cx="3136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一）电流</a:t>
            </a: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1055688" y="2349500"/>
            <a:ext cx="1058545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57188">
              <a:tabLst>
                <a:tab pos="61595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tabLst>
                <a:tab pos="61595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tabLst>
                <a:tab pos="61595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tabLst>
                <a:tab pos="61595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tabLst>
                <a:tab pos="61595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1595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1595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1595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1595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latin typeface="楷体_GB2312" pitchFamily="49" charset="-122"/>
              </a:rPr>
              <a:t>  在金属导体中，正离子形成晶格，若大量自由电子在无规则热运动基础上相对晶格作规则的定向移动，便形成电流，自由电子被称为载流子。在电解液中，正、负离子的定向运动形成电流，其载流子是正、负带电离子。 像上述两种情</a:t>
            </a:r>
            <a:r>
              <a:rPr lang="zh-CN" altLang="en-US">
                <a:solidFill>
                  <a:srgbClr val="000000"/>
                </a:solidFill>
              </a:rPr>
              <a:t>况下大量微观带电粒子定向移动所形成的电流叫</a:t>
            </a:r>
            <a:r>
              <a:rPr lang="zh-CN" altLang="en-US">
                <a:solidFill>
                  <a:srgbClr val="FF0000"/>
                </a:solidFill>
              </a:rPr>
              <a:t>传导电流</a:t>
            </a:r>
            <a:r>
              <a:rPr lang="zh-CN" altLang="en-US">
                <a:solidFill>
                  <a:srgbClr val="000000"/>
                </a:solidFill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1127125" y="4868863"/>
            <a:ext cx="105854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357188" algn="just" eaLnBrk="1" hangingPunct="1">
              <a:lnSpc>
                <a:spcPct val="150000"/>
              </a:lnSpc>
              <a:tabLst>
                <a:tab pos="615950" algn="l"/>
              </a:tabLst>
              <a:defRPr/>
            </a:pP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此外，由宏观带电体或带电粒子作宏观定向移动所形成的电流叫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运流电流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，由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变化的电场“产生”的电流叫</a:t>
            </a:r>
            <a:r>
              <a:rPr lang="zh-CN" altLang="en-US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</a:rPr>
              <a:t>位移电流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7938" y="2833688"/>
            <a:ext cx="120650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   例如在金属导体内就有可以自由移动的电荷</a:t>
            </a:r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自由电子，所以在金属导体的两端加上电压时就可在其内形成电流</a:t>
            </a:r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因而金属是导电的</a:t>
            </a:r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称为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</a:rPr>
              <a:t>导体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r>
              <a:rPr lang="zh-CN" altLang="en-US" sz="2800">
                <a:latin typeface="楷体_GB2312" pitchFamily="49" charset="-122"/>
              </a:rPr>
              <a:t> </a:t>
            </a:r>
          </a:p>
        </p:txBody>
      </p:sp>
      <p:sp>
        <p:nvSpPr>
          <p:cNvPr id="47107" name="Rectangle 6"/>
          <p:cNvSpPr>
            <a:spLocks noChangeArrowheads="1"/>
          </p:cNvSpPr>
          <p:nvPr/>
        </p:nvSpPr>
        <p:spPr bwMode="auto">
          <a:xfrm>
            <a:off x="192088" y="765175"/>
            <a:ext cx="4692650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</a:rPr>
              <a:t>、形成传导电流的条件是：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92088" y="1412875"/>
            <a:ext cx="87137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  ①物体中有可自由移动的电荷，即载流子</a:t>
            </a:r>
            <a:r>
              <a:rPr lang="zh-CN" altLang="en-US"/>
              <a:t>（内因） 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92088" y="2133600"/>
            <a:ext cx="799147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  ②物体两端有电势差或物体内有电场</a:t>
            </a:r>
            <a:r>
              <a:rPr lang="zh-CN" altLang="en-US"/>
              <a:t>（外因） 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7625" y="4292600"/>
            <a:ext cx="11920538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</a:rPr>
              <a:t>2</a:t>
            </a:r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</a:rPr>
              <a:t>、微观机制</a:t>
            </a:r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</a:rPr>
              <a:t>: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</a:rPr>
              <a:t>导体内电流的形成过程为：当在导体两端加上电压时，与之相伴随而在导体内会产生一电场，其方向沿着电势降落的方向，在电场的作用下，自由电子将逆着电场的方向作规则的定向移动，从而形成电流。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  <p:bldP spid="5" grpId="0" autoUpdateAnimBg="0"/>
      <p:bldP spid="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2119313" y="2132013"/>
            <a:ext cx="3673475" cy="1008062"/>
            <a:chOff x="884" y="1117"/>
            <a:chExt cx="2314" cy="635"/>
          </a:xfrm>
        </p:grpSpPr>
        <p:grpSp>
          <p:nvGrpSpPr>
            <p:cNvPr id="48163" name="Group 173"/>
            <p:cNvGrpSpPr>
              <a:grpSpLocks/>
            </p:cNvGrpSpPr>
            <p:nvPr/>
          </p:nvGrpSpPr>
          <p:grpSpPr bwMode="auto">
            <a:xfrm>
              <a:off x="884" y="1117"/>
              <a:ext cx="2314" cy="635"/>
              <a:chOff x="483" y="3113"/>
              <a:chExt cx="2177" cy="408"/>
            </a:xfrm>
          </p:grpSpPr>
          <p:sp>
            <p:nvSpPr>
              <p:cNvPr id="48165" name="AutoShape 174"/>
              <p:cNvSpPr>
                <a:spLocks noChangeArrowheads="1"/>
              </p:cNvSpPr>
              <p:nvPr/>
            </p:nvSpPr>
            <p:spPr bwMode="gray">
              <a:xfrm>
                <a:off x="483" y="3113"/>
                <a:ext cx="2177" cy="408"/>
              </a:xfrm>
              <a:prstGeom prst="roundRect">
                <a:avLst>
                  <a:gd name="adj" fmla="val 17509"/>
                </a:avLst>
              </a:pr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en-US" b="0">
                  <a:latin typeface="楷体_GB2312" pitchFamily="49" charset="-122"/>
                </a:endParaRPr>
              </a:p>
            </p:txBody>
          </p:sp>
          <p:sp>
            <p:nvSpPr>
              <p:cNvPr id="48166" name="AutoShape 175"/>
              <p:cNvSpPr>
                <a:spLocks noChangeArrowheads="1"/>
              </p:cNvSpPr>
              <p:nvPr/>
            </p:nvSpPr>
            <p:spPr bwMode="gray">
              <a:xfrm>
                <a:off x="521" y="3113"/>
                <a:ext cx="2111" cy="400"/>
              </a:xfrm>
              <a:prstGeom prst="roundRect">
                <a:avLst>
                  <a:gd name="adj" fmla="val 16667"/>
                </a:avLst>
              </a:prstGeom>
              <a:solidFill>
                <a:srgbClr val="FFB8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en-US" b="0">
                  <a:latin typeface="楷体_GB2312" pitchFamily="49" charset="-122"/>
                </a:endParaRPr>
              </a:p>
            </p:txBody>
          </p:sp>
          <p:sp>
            <p:nvSpPr>
              <p:cNvPr id="48167" name="AutoShape 176"/>
              <p:cNvSpPr>
                <a:spLocks noChangeArrowheads="1"/>
              </p:cNvSpPr>
              <p:nvPr/>
            </p:nvSpPr>
            <p:spPr bwMode="gray">
              <a:xfrm>
                <a:off x="534" y="3420"/>
                <a:ext cx="208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B84F"/>
                  </a:gs>
                  <a:gs pos="100000">
                    <a:srgbClr val="FFD89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en-US" b="0">
                  <a:latin typeface="楷体_GB2312" pitchFamily="49" charset="-122"/>
                </a:endParaRPr>
              </a:p>
            </p:txBody>
          </p:sp>
          <p:sp>
            <p:nvSpPr>
              <p:cNvPr id="48168" name="AutoShape 177"/>
              <p:cNvSpPr>
                <a:spLocks noChangeArrowheads="1"/>
              </p:cNvSpPr>
              <p:nvPr/>
            </p:nvSpPr>
            <p:spPr bwMode="gray">
              <a:xfrm>
                <a:off x="534" y="3113"/>
                <a:ext cx="208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E2B7"/>
                  </a:gs>
                  <a:gs pos="100000">
                    <a:srgbClr val="FFB84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en-US" b="0">
                  <a:latin typeface="楷体_GB2312" pitchFamily="49" charset="-122"/>
                </a:endParaRPr>
              </a:p>
            </p:txBody>
          </p:sp>
        </p:grpSp>
        <p:graphicFrame>
          <p:nvGraphicFramePr>
            <p:cNvPr id="48164" name="Object 4"/>
            <p:cNvGraphicFramePr>
              <a:graphicFrameLocks noChangeAspect="1"/>
            </p:cNvGraphicFramePr>
            <p:nvPr/>
          </p:nvGraphicFramePr>
          <p:xfrm>
            <a:off x="975" y="1131"/>
            <a:ext cx="2055" cy="5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72" name="公式" r:id="rId3" imgW="1193800" imgH="419100" progId="Equation.3">
                    <p:embed/>
                  </p:oleObj>
                </mc:Choice>
                <mc:Fallback>
                  <p:oleObj name="公式" r:id="rId3" imgW="1193800" imgH="4191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1131"/>
                          <a:ext cx="2055" cy="5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71600" y="4081463"/>
            <a:ext cx="6096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000000"/>
                </a:solidFill>
              </a:rPr>
              <a:t>2）规定正电荷流动的方向为电流正方向，  </a:t>
            </a:r>
          </a:p>
          <a:p>
            <a:pPr eaLnBrk="1" hangingPunct="1"/>
            <a:r>
              <a:rPr kumimoji="0" lang="zh-CN" altLang="en-US">
                <a:solidFill>
                  <a:srgbClr val="000000"/>
                </a:solidFill>
              </a:rPr>
              <a:t>      </a:t>
            </a:r>
            <a:r>
              <a:rPr lang="zh-CN" altLang="en-US"/>
              <a:t>从高电势处流向低电势处。</a:t>
            </a:r>
            <a:r>
              <a:rPr kumimoji="0" lang="zh-CN" altLang="en-US">
                <a:solidFill>
                  <a:srgbClr val="000000"/>
                </a:solidFill>
              </a:rPr>
              <a:t>。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50825" y="739775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kumimoji="0" lang="en-US" altLang="zh-CN" sz="2800">
                <a:solidFill>
                  <a:srgbClr val="000000"/>
                </a:solidFill>
                <a:sym typeface="Monotype Sorts" pitchFamily="2" charset="2"/>
              </a:rPr>
              <a:t>3</a:t>
            </a:r>
            <a:r>
              <a:rPr kumimoji="0" lang="zh-CN" altLang="en-US" sz="2800">
                <a:solidFill>
                  <a:srgbClr val="000000"/>
                </a:solidFill>
                <a:sym typeface="Monotype Sorts" pitchFamily="2" charset="2"/>
              </a:rPr>
              <a:t>、</a:t>
            </a:r>
            <a:r>
              <a:rPr kumimoji="0" lang="zh-CN" altLang="en-US" sz="2800">
                <a:solidFill>
                  <a:srgbClr val="FF0000"/>
                </a:solidFill>
              </a:rPr>
              <a:t>电流强度：</a:t>
            </a:r>
            <a:r>
              <a:rPr kumimoji="0" lang="zh-CN" altLang="en-US" sz="2800">
                <a:solidFill>
                  <a:srgbClr val="000000"/>
                </a:solidFill>
              </a:rPr>
              <a:t>描述电流强弱的物理量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11188" y="1316038"/>
            <a:ext cx="813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定义：单位时间内通过导体任一截面的电量，简称为电流。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330325" y="4941888"/>
            <a:ext cx="684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3）</a:t>
            </a:r>
            <a:r>
              <a:rPr lang="zh-CN" altLang="en-US">
                <a:solidFill>
                  <a:srgbClr val="000000"/>
                </a:solidFill>
              </a:rPr>
              <a:t>在 </a:t>
            </a:r>
            <a:r>
              <a:rPr lang="en-US" altLang="zh-CN">
                <a:solidFill>
                  <a:srgbClr val="000000"/>
                </a:solidFill>
              </a:rPr>
              <a:t>SI </a:t>
            </a:r>
            <a:r>
              <a:rPr lang="zh-CN" altLang="en-US">
                <a:solidFill>
                  <a:srgbClr val="000000"/>
                </a:solidFill>
              </a:rPr>
              <a:t>制单位： 库仑/ 秒 = 安培   （</a:t>
            </a:r>
            <a:r>
              <a:rPr lang="en-US" altLang="zh-CN">
                <a:solidFill>
                  <a:srgbClr val="000000"/>
                </a:solidFill>
              </a:rPr>
              <a:t>1A = 1C/s</a:t>
            </a:r>
            <a:r>
              <a:rPr lang="zh-CN" altLang="en-US">
                <a:solidFill>
                  <a:srgbClr val="000000"/>
                </a:solidFill>
              </a:rPr>
              <a:t>）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371600" y="3548063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1）</a:t>
            </a:r>
            <a:r>
              <a:rPr lang="en-US" altLang="zh-CN" i="1"/>
              <a:t>I </a:t>
            </a:r>
            <a:r>
              <a:rPr lang="zh-CN" altLang="en-US"/>
              <a:t>是标量，不是矢量。</a:t>
            </a:r>
          </a:p>
        </p:txBody>
      </p: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6224588" y="2049463"/>
            <a:ext cx="2895600" cy="1524000"/>
            <a:chOff x="2304" y="864"/>
            <a:chExt cx="1824" cy="960"/>
          </a:xfrm>
        </p:grpSpPr>
        <p:sp>
          <p:nvSpPr>
            <p:cNvPr id="48144" name="AutoShape 13"/>
            <p:cNvSpPr>
              <a:spLocks noChangeArrowheads="1"/>
            </p:cNvSpPr>
            <p:nvPr/>
          </p:nvSpPr>
          <p:spPr bwMode="auto">
            <a:xfrm rot="-5400000">
              <a:off x="2856" y="312"/>
              <a:ext cx="720" cy="1824"/>
            </a:xfrm>
            <a:prstGeom prst="can">
              <a:avLst>
                <a:gd name="adj" fmla="val 50409"/>
              </a:avLst>
            </a:prstGeom>
            <a:solidFill>
              <a:srgbClr val="00CCFF">
                <a:alpha val="50195"/>
              </a:srgbClr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45" name="Arc 14"/>
            <p:cNvSpPr>
              <a:spLocks/>
            </p:cNvSpPr>
            <p:nvPr/>
          </p:nvSpPr>
          <p:spPr bwMode="auto">
            <a:xfrm flipH="1" flipV="1">
              <a:off x="3264" y="864"/>
              <a:ext cx="144" cy="720"/>
            </a:xfrm>
            <a:custGeom>
              <a:avLst/>
              <a:gdLst>
                <a:gd name="T0" fmla="*/ 0 w 24184"/>
                <a:gd name="T1" fmla="*/ 0 h 43200"/>
                <a:gd name="T2" fmla="*/ 0 w 24184"/>
                <a:gd name="T3" fmla="*/ 0 h 43200"/>
                <a:gd name="T4" fmla="*/ 0 w 24184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184" h="43200" fill="none" extrusionOk="0">
                  <a:moveTo>
                    <a:pt x="24183" y="43044"/>
                  </a:moveTo>
                  <a:cubicBezTo>
                    <a:pt x="23326" y="43148"/>
                    <a:pt x="22463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993" y="0"/>
                    <a:pt x="22387" y="10"/>
                    <a:pt x="22779" y="32"/>
                  </a:cubicBezTo>
                </a:path>
                <a:path w="24184" h="43200" stroke="0" extrusionOk="0">
                  <a:moveTo>
                    <a:pt x="24183" y="43044"/>
                  </a:moveTo>
                  <a:cubicBezTo>
                    <a:pt x="23326" y="43148"/>
                    <a:pt x="22463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993" y="0"/>
                    <a:pt x="22387" y="10"/>
                    <a:pt x="22779" y="32"/>
                  </a:cubicBezTo>
                  <a:lnTo>
                    <a:pt x="21600" y="21600"/>
                  </a:lnTo>
                  <a:lnTo>
                    <a:pt x="24183" y="43044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6" name="Arc 15"/>
            <p:cNvSpPr>
              <a:spLocks/>
            </p:cNvSpPr>
            <p:nvPr/>
          </p:nvSpPr>
          <p:spPr bwMode="auto">
            <a:xfrm flipH="1" flipV="1">
              <a:off x="3792" y="864"/>
              <a:ext cx="142" cy="720"/>
            </a:xfrm>
            <a:custGeom>
              <a:avLst/>
              <a:gdLst>
                <a:gd name="T0" fmla="*/ 0 w 24792"/>
                <a:gd name="T1" fmla="*/ 0 h 43200"/>
                <a:gd name="T2" fmla="*/ 0 w 24792"/>
                <a:gd name="T3" fmla="*/ 0 h 43200"/>
                <a:gd name="T4" fmla="*/ 0 w 24792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792" h="43200" fill="none" extrusionOk="0">
                  <a:moveTo>
                    <a:pt x="3191" y="0"/>
                  </a:moveTo>
                  <a:cubicBezTo>
                    <a:pt x="15121" y="0"/>
                    <a:pt x="24792" y="9670"/>
                    <a:pt x="24792" y="21600"/>
                  </a:cubicBezTo>
                  <a:cubicBezTo>
                    <a:pt x="24792" y="33529"/>
                    <a:pt x="15121" y="43200"/>
                    <a:pt x="3192" y="43200"/>
                  </a:cubicBezTo>
                  <a:cubicBezTo>
                    <a:pt x="2123" y="43200"/>
                    <a:pt x="1056" y="43120"/>
                    <a:pt x="0" y="42962"/>
                  </a:cubicBezTo>
                </a:path>
                <a:path w="24792" h="43200" stroke="0" extrusionOk="0">
                  <a:moveTo>
                    <a:pt x="3191" y="0"/>
                  </a:moveTo>
                  <a:cubicBezTo>
                    <a:pt x="15121" y="0"/>
                    <a:pt x="24792" y="9670"/>
                    <a:pt x="24792" y="21600"/>
                  </a:cubicBezTo>
                  <a:cubicBezTo>
                    <a:pt x="24792" y="33529"/>
                    <a:pt x="15121" y="43200"/>
                    <a:pt x="3192" y="43200"/>
                  </a:cubicBezTo>
                  <a:cubicBezTo>
                    <a:pt x="2123" y="43200"/>
                    <a:pt x="1056" y="43120"/>
                    <a:pt x="0" y="42962"/>
                  </a:cubicBezTo>
                  <a:lnTo>
                    <a:pt x="3192" y="21600"/>
                  </a:lnTo>
                  <a:lnTo>
                    <a:pt x="3191" y="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7" name="Arc 16"/>
            <p:cNvSpPr>
              <a:spLocks/>
            </p:cNvSpPr>
            <p:nvPr/>
          </p:nvSpPr>
          <p:spPr bwMode="auto">
            <a:xfrm flipH="1" flipV="1">
              <a:off x="3072" y="864"/>
              <a:ext cx="205" cy="720"/>
            </a:xfrm>
            <a:custGeom>
              <a:avLst/>
              <a:gdLst>
                <a:gd name="T0" fmla="*/ 0 w 23788"/>
                <a:gd name="T1" fmla="*/ 0 h 43200"/>
                <a:gd name="T2" fmla="*/ 0 w 23788"/>
                <a:gd name="T3" fmla="*/ 0 h 43200"/>
                <a:gd name="T4" fmla="*/ 0 w 23788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788" h="43200" fill="none" extrusionOk="0">
                  <a:moveTo>
                    <a:pt x="2187" y="0"/>
                  </a:moveTo>
                  <a:cubicBezTo>
                    <a:pt x="14117" y="0"/>
                    <a:pt x="23788" y="9670"/>
                    <a:pt x="23788" y="21600"/>
                  </a:cubicBezTo>
                  <a:cubicBezTo>
                    <a:pt x="23788" y="33529"/>
                    <a:pt x="14117" y="43200"/>
                    <a:pt x="2188" y="43200"/>
                  </a:cubicBezTo>
                  <a:cubicBezTo>
                    <a:pt x="1457" y="43200"/>
                    <a:pt x="726" y="43162"/>
                    <a:pt x="0" y="43088"/>
                  </a:cubicBezTo>
                </a:path>
                <a:path w="23788" h="43200" stroke="0" extrusionOk="0">
                  <a:moveTo>
                    <a:pt x="2187" y="0"/>
                  </a:moveTo>
                  <a:cubicBezTo>
                    <a:pt x="14117" y="0"/>
                    <a:pt x="23788" y="9670"/>
                    <a:pt x="23788" y="21600"/>
                  </a:cubicBezTo>
                  <a:cubicBezTo>
                    <a:pt x="23788" y="33529"/>
                    <a:pt x="14117" y="43200"/>
                    <a:pt x="2188" y="43200"/>
                  </a:cubicBezTo>
                  <a:cubicBezTo>
                    <a:pt x="1457" y="43200"/>
                    <a:pt x="726" y="43162"/>
                    <a:pt x="0" y="43088"/>
                  </a:cubicBezTo>
                  <a:lnTo>
                    <a:pt x="2188" y="21600"/>
                  </a:lnTo>
                  <a:lnTo>
                    <a:pt x="2187" y="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8" name="AutoShape 17"/>
            <p:cNvSpPr>
              <a:spLocks noChangeArrowheads="1"/>
            </p:cNvSpPr>
            <p:nvPr/>
          </p:nvSpPr>
          <p:spPr bwMode="auto">
            <a:xfrm>
              <a:off x="2736" y="960"/>
              <a:ext cx="96" cy="96"/>
            </a:xfrm>
            <a:prstGeom prst="flowChartOr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49" name="AutoShape 18"/>
            <p:cNvSpPr>
              <a:spLocks noChangeArrowheads="1"/>
            </p:cNvSpPr>
            <p:nvPr/>
          </p:nvSpPr>
          <p:spPr bwMode="auto">
            <a:xfrm>
              <a:off x="2736" y="1152"/>
              <a:ext cx="96" cy="96"/>
            </a:xfrm>
            <a:prstGeom prst="flowChartOr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50" name="AutoShape 19"/>
            <p:cNvSpPr>
              <a:spLocks noChangeArrowheads="1"/>
            </p:cNvSpPr>
            <p:nvPr/>
          </p:nvSpPr>
          <p:spPr bwMode="auto">
            <a:xfrm>
              <a:off x="2832" y="1344"/>
              <a:ext cx="96" cy="96"/>
            </a:xfrm>
            <a:prstGeom prst="flowChartOr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51" name="AutoShape 20"/>
            <p:cNvSpPr>
              <a:spLocks noChangeArrowheads="1"/>
            </p:cNvSpPr>
            <p:nvPr/>
          </p:nvSpPr>
          <p:spPr bwMode="auto">
            <a:xfrm>
              <a:off x="3504" y="960"/>
              <a:ext cx="96" cy="96"/>
            </a:xfrm>
            <a:prstGeom prst="flowChartOr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52" name="AutoShape 21"/>
            <p:cNvSpPr>
              <a:spLocks noChangeArrowheads="1"/>
            </p:cNvSpPr>
            <p:nvPr/>
          </p:nvSpPr>
          <p:spPr bwMode="auto">
            <a:xfrm>
              <a:off x="3504" y="1152"/>
              <a:ext cx="96" cy="96"/>
            </a:xfrm>
            <a:prstGeom prst="flowChartOr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53" name="AutoShape 22"/>
            <p:cNvSpPr>
              <a:spLocks noChangeArrowheads="1"/>
            </p:cNvSpPr>
            <p:nvPr/>
          </p:nvSpPr>
          <p:spPr bwMode="auto">
            <a:xfrm>
              <a:off x="3600" y="1344"/>
              <a:ext cx="96" cy="96"/>
            </a:xfrm>
            <a:prstGeom prst="flowChartOr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54" name="Line 23"/>
            <p:cNvSpPr>
              <a:spLocks noChangeShapeType="1"/>
            </p:cNvSpPr>
            <p:nvPr/>
          </p:nvSpPr>
          <p:spPr bwMode="auto">
            <a:xfrm>
              <a:off x="2832" y="1008"/>
              <a:ext cx="19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5" name="Line 24"/>
            <p:cNvSpPr>
              <a:spLocks noChangeShapeType="1"/>
            </p:cNvSpPr>
            <p:nvPr/>
          </p:nvSpPr>
          <p:spPr bwMode="auto">
            <a:xfrm>
              <a:off x="2832" y="1200"/>
              <a:ext cx="19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6" name="Line 25"/>
            <p:cNvSpPr>
              <a:spLocks noChangeShapeType="1"/>
            </p:cNvSpPr>
            <p:nvPr/>
          </p:nvSpPr>
          <p:spPr bwMode="auto">
            <a:xfrm>
              <a:off x="2928" y="1392"/>
              <a:ext cx="19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7" name="Line 26"/>
            <p:cNvSpPr>
              <a:spLocks noChangeShapeType="1"/>
            </p:cNvSpPr>
            <p:nvPr/>
          </p:nvSpPr>
          <p:spPr bwMode="auto">
            <a:xfrm>
              <a:off x="3600" y="1008"/>
              <a:ext cx="19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8" name="Line 27"/>
            <p:cNvSpPr>
              <a:spLocks noChangeShapeType="1"/>
            </p:cNvSpPr>
            <p:nvPr/>
          </p:nvSpPr>
          <p:spPr bwMode="auto">
            <a:xfrm>
              <a:off x="3600" y="1200"/>
              <a:ext cx="19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9" name="Line 28"/>
            <p:cNvSpPr>
              <a:spLocks noChangeShapeType="1"/>
            </p:cNvSpPr>
            <p:nvPr/>
          </p:nvSpPr>
          <p:spPr bwMode="auto">
            <a:xfrm>
              <a:off x="3696" y="1392"/>
              <a:ext cx="19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8160" name="Object 29"/>
            <p:cNvGraphicFramePr>
              <a:graphicFrameLocks noChangeAspect="1"/>
            </p:cNvGraphicFramePr>
            <p:nvPr/>
          </p:nvGraphicFramePr>
          <p:xfrm>
            <a:off x="3168" y="1056"/>
            <a:ext cx="195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73" name="Equation" r:id="rId5" imgW="139579" imgH="177646" progId="Equation.3">
                    <p:embed/>
                  </p:oleObj>
                </mc:Choice>
                <mc:Fallback>
                  <p:oleObj name="Equation" r:id="rId5" imgW="139579" imgH="177646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056"/>
                          <a:ext cx="195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61" name="Line 30"/>
            <p:cNvSpPr>
              <a:spLocks noChangeShapeType="1"/>
            </p:cNvSpPr>
            <p:nvPr/>
          </p:nvSpPr>
          <p:spPr bwMode="auto">
            <a:xfrm>
              <a:off x="2880" y="1728"/>
              <a:ext cx="67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8162" name="Object 31"/>
            <p:cNvGraphicFramePr>
              <a:graphicFrameLocks noChangeAspect="1"/>
            </p:cNvGraphicFramePr>
            <p:nvPr/>
          </p:nvGraphicFramePr>
          <p:xfrm>
            <a:off x="3561" y="1593"/>
            <a:ext cx="17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74" name="Equation" r:id="rId7" imgW="126780" imgH="164814" progId="Equation.3">
                    <p:embed/>
                  </p:oleObj>
                </mc:Choice>
                <mc:Fallback>
                  <p:oleObj name="Equation" r:id="rId7" imgW="126780" imgH="164814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1" y="1593"/>
                          <a:ext cx="177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Group 38"/>
          <p:cNvGrpSpPr>
            <a:grpSpLocks/>
          </p:cNvGrpSpPr>
          <p:nvPr/>
        </p:nvGrpSpPr>
        <p:grpSpPr bwMode="auto">
          <a:xfrm>
            <a:off x="250825" y="3282950"/>
            <a:ext cx="1223963" cy="866775"/>
            <a:chOff x="567" y="2704"/>
            <a:chExt cx="704" cy="546"/>
          </a:xfrm>
        </p:grpSpPr>
        <p:sp>
          <p:nvSpPr>
            <p:cNvPr id="48142" name="爆炸形 2 27"/>
            <p:cNvSpPr>
              <a:spLocks noChangeArrowheads="1"/>
            </p:cNvSpPr>
            <p:nvPr/>
          </p:nvSpPr>
          <p:spPr bwMode="auto">
            <a:xfrm>
              <a:off x="567" y="2704"/>
              <a:ext cx="704" cy="546"/>
            </a:xfrm>
            <a:prstGeom prst="irregularSeal2">
              <a:avLst/>
            </a:prstGeom>
            <a:solidFill>
              <a:srgbClr val="FFFF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8143" name="Rectangle 57"/>
            <p:cNvSpPr>
              <a:spLocks noChangeArrowheads="1"/>
            </p:cNvSpPr>
            <p:nvPr/>
          </p:nvSpPr>
          <p:spPr bwMode="auto">
            <a:xfrm>
              <a:off x="656" y="2795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说明</a:t>
              </a:r>
            </a:p>
          </p:txBody>
        </p:sp>
      </p:grpSp>
      <p:sp>
        <p:nvSpPr>
          <p:cNvPr id="37" name="Rectangle 41"/>
          <p:cNvSpPr>
            <a:spLocks noChangeArrowheads="1"/>
          </p:cNvSpPr>
          <p:nvPr/>
        </p:nvSpPr>
        <p:spPr bwMode="auto">
          <a:xfrm>
            <a:off x="1200150" y="5445125"/>
            <a:ext cx="107061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</a:rPr>
              <a:t>电流强度是标量，通常所说的电流方向是指电荷在导体内移动的方向，并非电流是矢量。</a:t>
            </a:r>
          </a:p>
        </p:txBody>
      </p:sp>
      <p:grpSp>
        <p:nvGrpSpPr>
          <p:cNvPr id="38" name="Group 42"/>
          <p:cNvGrpSpPr>
            <a:grpSpLocks/>
          </p:cNvGrpSpPr>
          <p:nvPr/>
        </p:nvGrpSpPr>
        <p:grpSpPr bwMode="auto">
          <a:xfrm>
            <a:off x="0" y="5229225"/>
            <a:ext cx="1223963" cy="866775"/>
            <a:chOff x="567" y="2704"/>
            <a:chExt cx="704" cy="546"/>
          </a:xfrm>
        </p:grpSpPr>
        <p:sp>
          <p:nvSpPr>
            <p:cNvPr id="48140" name="爆炸形 2 27"/>
            <p:cNvSpPr>
              <a:spLocks noChangeArrowheads="1"/>
            </p:cNvSpPr>
            <p:nvPr/>
          </p:nvSpPr>
          <p:spPr bwMode="auto">
            <a:xfrm>
              <a:off x="567" y="2704"/>
              <a:ext cx="704" cy="546"/>
            </a:xfrm>
            <a:prstGeom prst="irregularSeal2">
              <a:avLst/>
            </a:prstGeom>
            <a:solidFill>
              <a:srgbClr val="FFFF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8141" name="Rectangle 57"/>
            <p:cNvSpPr>
              <a:spLocks noChangeArrowheads="1"/>
            </p:cNvSpPr>
            <p:nvPr/>
          </p:nvSpPr>
          <p:spPr bwMode="auto">
            <a:xfrm>
              <a:off x="656" y="2795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注意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24"/>
          <p:cNvSpPr>
            <a:spLocks noChangeArrowheads="1"/>
          </p:cNvSpPr>
          <p:nvPr/>
        </p:nvSpPr>
        <p:spPr bwMode="auto">
          <a:xfrm>
            <a:off x="192088" y="836613"/>
            <a:ext cx="8429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3600">
                <a:solidFill>
                  <a:srgbClr val="0000FF"/>
                </a:solidFill>
                <a:ea typeface="华文新魏" panose="02010800040101010101" pitchFamily="2" charset="-122"/>
              </a:rPr>
              <a:t>探究电流的微观表达式？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07988" y="1557338"/>
            <a:ext cx="116649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 一段粗细均匀的导体长为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两端加一定的电压，自由电荷定向移动的速率为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设导体的横截面积为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，导体每单位体积内的自由电荷数为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，每个自由电荷量为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i="1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34963" y="2997200"/>
            <a:ext cx="6408737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设想在导体中取两个横截面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，则在时间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内处于相距为 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vt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的两截面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间的所有自由电荷将通过截面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9157" name="AutoShape 2"/>
          <p:cNvSpPr>
            <a:spLocks noChangeAspect="1" noChangeArrowheads="1"/>
          </p:cNvSpPr>
          <p:nvPr/>
        </p:nvSpPr>
        <p:spPr bwMode="auto">
          <a:xfrm>
            <a:off x="7319963" y="2924175"/>
            <a:ext cx="3316287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sz="60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656513" y="2924175"/>
            <a:ext cx="2792412" cy="1873250"/>
            <a:chOff x="7656513" y="2924175"/>
            <a:chExt cx="2792412" cy="1873250"/>
          </a:xfrm>
        </p:grpSpPr>
        <p:grpSp>
          <p:nvGrpSpPr>
            <p:cNvPr id="49158" name="Group 4"/>
            <p:cNvGrpSpPr>
              <a:grpSpLocks/>
            </p:cNvGrpSpPr>
            <p:nvPr/>
          </p:nvGrpSpPr>
          <p:grpSpPr bwMode="auto">
            <a:xfrm>
              <a:off x="8091488" y="3397250"/>
              <a:ext cx="366712" cy="800100"/>
              <a:chOff x="4014" y="3657"/>
              <a:chExt cx="228" cy="499"/>
            </a:xfrm>
          </p:grpSpPr>
          <p:sp>
            <p:nvSpPr>
              <p:cNvPr id="49192" name="Oval 5" descr="浅色上对角线"/>
              <p:cNvSpPr>
                <a:spLocks noChangeArrowheads="1"/>
              </p:cNvSpPr>
              <p:nvPr/>
            </p:nvSpPr>
            <p:spPr bwMode="auto">
              <a:xfrm>
                <a:off x="4014" y="3657"/>
                <a:ext cx="227" cy="499"/>
              </a:xfrm>
              <a:prstGeom prst="ellipse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600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193" name="Arc 6"/>
              <p:cNvSpPr>
                <a:spLocks/>
              </p:cNvSpPr>
              <p:nvPr/>
            </p:nvSpPr>
            <p:spPr bwMode="auto">
              <a:xfrm>
                <a:off x="4105" y="3657"/>
                <a:ext cx="137" cy="484"/>
              </a:xfrm>
              <a:custGeom>
                <a:avLst/>
                <a:gdLst>
                  <a:gd name="T0" fmla="*/ 0 w 21600"/>
                  <a:gd name="T1" fmla="*/ 0 h 41691"/>
                  <a:gd name="T2" fmla="*/ 0 w 21600"/>
                  <a:gd name="T3" fmla="*/ 0 h 41691"/>
                  <a:gd name="T4" fmla="*/ 0 w 21600"/>
                  <a:gd name="T5" fmla="*/ 0 h 41691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691"/>
                  <a:gd name="T11" fmla="*/ 21600 w 21600"/>
                  <a:gd name="T12" fmla="*/ 41691 h 416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691" fill="none" extrusionOk="0">
                    <a:moveTo>
                      <a:pt x="4620" y="0"/>
                    </a:moveTo>
                    <a:cubicBezTo>
                      <a:pt x="14534" y="2171"/>
                      <a:pt x="21600" y="10951"/>
                      <a:pt x="21600" y="21100"/>
                    </a:cubicBezTo>
                    <a:cubicBezTo>
                      <a:pt x="21600" y="30516"/>
                      <a:pt x="15499" y="38847"/>
                      <a:pt x="6523" y="41691"/>
                    </a:cubicBezTo>
                  </a:path>
                  <a:path w="21600" h="41691" stroke="0" extrusionOk="0">
                    <a:moveTo>
                      <a:pt x="4620" y="0"/>
                    </a:moveTo>
                    <a:cubicBezTo>
                      <a:pt x="14534" y="2171"/>
                      <a:pt x="21600" y="10951"/>
                      <a:pt x="21600" y="21100"/>
                    </a:cubicBezTo>
                    <a:cubicBezTo>
                      <a:pt x="21600" y="30516"/>
                      <a:pt x="15499" y="38847"/>
                      <a:pt x="6523" y="41691"/>
                    </a:cubicBezTo>
                    <a:lnTo>
                      <a:pt x="0" y="21100"/>
                    </a:lnTo>
                    <a:lnTo>
                      <a:pt x="4620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9194" name="Arc 7"/>
              <p:cNvSpPr>
                <a:spLocks/>
              </p:cNvSpPr>
              <p:nvPr/>
            </p:nvSpPr>
            <p:spPr bwMode="auto">
              <a:xfrm flipH="1">
                <a:off x="4014" y="3657"/>
                <a:ext cx="137" cy="490"/>
              </a:xfrm>
              <a:custGeom>
                <a:avLst/>
                <a:gdLst>
                  <a:gd name="T0" fmla="*/ 0 w 21600"/>
                  <a:gd name="T1" fmla="*/ 0 h 42175"/>
                  <a:gd name="T2" fmla="*/ 0 w 21600"/>
                  <a:gd name="T3" fmla="*/ 0 h 42175"/>
                  <a:gd name="T4" fmla="*/ 0 w 21600"/>
                  <a:gd name="T5" fmla="*/ 0 h 4217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2175"/>
                  <a:gd name="T11" fmla="*/ 21600 w 21600"/>
                  <a:gd name="T12" fmla="*/ 42175 h 4217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2175" fill="none" extrusionOk="0">
                    <a:moveTo>
                      <a:pt x="3575" y="0"/>
                    </a:moveTo>
                    <a:cubicBezTo>
                      <a:pt x="13979" y="1746"/>
                      <a:pt x="21600" y="10752"/>
                      <a:pt x="21600" y="21302"/>
                    </a:cubicBezTo>
                    <a:cubicBezTo>
                      <a:pt x="21600" y="31091"/>
                      <a:pt x="15016" y="39656"/>
                      <a:pt x="5556" y="42174"/>
                    </a:cubicBezTo>
                  </a:path>
                  <a:path w="21600" h="42175" stroke="0" extrusionOk="0">
                    <a:moveTo>
                      <a:pt x="3575" y="0"/>
                    </a:moveTo>
                    <a:cubicBezTo>
                      <a:pt x="13979" y="1746"/>
                      <a:pt x="21600" y="10752"/>
                      <a:pt x="21600" y="21302"/>
                    </a:cubicBezTo>
                    <a:cubicBezTo>
                      <a:pt x="21600" y="31091"/>
                      <a:pt x="15016" y="39656"/>
                      <a:pt x="5556" y="42174"/>
                    </a:cubicBezTo>
                    <a:lnTo>
                      <a:pt x="0" y="21302"/>
                    </a:lnTo>
                    <a:lnTo>
                      <a:pt x="3575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49159" name="Group 8"/>
            <p:cNvGrpSpPr>
              <a:grpSpLocks/>
            </p:cNvGrpSpPr>
            <p:nvPr/>
          </p:nvGrpSpPr>
          <p:grpSpPr bwMode="auto">
            <a:xfrm>
              <a:off x="9110663" y="3397250"/>
              <a:ext cx="366712" cy="800100"/>
              <a:chOff x="4014" y="3657"/>
              <a:chExt cx="228" cy="499"/>
            </a:xfrm>
          </p:grpSpPr>
          <p:sp>
            <p:nvSpPr>
              <p:cNvPr id="49189" name="Oval 9" descr="浅色上对角线"/>
              <p:cNvSpPr>
                <a:spLocks noChangeArrowheads="1"/>
              </p:cNvSpPr>
              <p:nvPr/>
            </p:nvSpPr>
            <p:spPr bwMode="auto">
              <a:xfrm>
                <a:off x="4014" y="3657"/>
                <a:ext cx="227" cy="499"/>
              </a:xfrm>
              <a:prstGeom prst="ellipse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600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190" name="Arc 10"/>
              <p:cNvSpPr>
                <a:spLocks/>
              </p:cNvSpPr>
              <p:nvPr/>
            </p:nvSpPr>
            <p:spPr bwMode="auto">
              <a:xfrm>
                <a:off x="4105" y="3657"/>
                <a:ext cx="137" cy="484"/>
              </a:xfrm>
              <a:custGeom>
                <a:avLst/>
                <a:gdLst>
                  <a:gd name="T0" fmla="*/ 0 w 21600"/>
                  <a:gd name="T1" fmla="*/ 0 h 41691"/>
                  <a:gd name="T2" fmla="*/ 0 w 21600"/>
                  <a:gd name="T3" fmla="*/ 0 h 41691"/>
                  <a:gd name="T4" fmla="*/ 0 w 21600"/>
                  <a:gd name="T5" fmla="*/ 0 h 41691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691"/>
                  <a:gd name="T11" fmla="*/ 21600 w 21600"/>
                  <a:gd name="T12" fmla="*/ 41691 h 416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691" fill="none" extrusionOk="0">
                    <a:moveTo>
                      <a:pt x="4620" y="0"/>
                    </a:moveTo>
                    <a:cubicBezTo>
                      <a:pt x="14534" y="2171"/>
                      <a:pt x="21600" y="10951"/>
                      <a:pt x="21600" y="21100"/>
                    </a:cubicBezTo>
                    <a:cubicBezTo>
                      <a:pt x="21600" y="30516"/>
                      <a:pt x="15499" y="38847"/>
                      <a:pt x="6523" y="41691"/>
                    </a:cubicBezTo>
                  </a:path>
                  <a:path w="21600" h="41691" stroke="0" extrusionOk="0">
                    <a:moveTo>
                      <a:pt x="4620" y="0"/>
                    </a:moveTo>
                    <a:cubicBezTo>
                      <a:pt x="14534" y="2171"/>
                      <a:pt x="21600" y="10951"/>
                      <a:pt x="21600" y="21100"/>
                    </a:cubicBezTo>
                    <a:cubicBezTo>
                      <a:pt x="21600" y="30516"/>
                      <a:pt x="15499" y="38847"/>
                      <a:pt x="6523" y="41691"/>
                    </a:cubicBezTo>
                    <a:lnTo>
                      <a:pt x="0" y="21100"/>
                    </a:lnTo>
                    <a:lnTo>
                      <a:pt x="4620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9191" name="Arc 11"/>
              <p:cNvSpPr>
                <a:spLocks/>
              </p:cNvSpPr>
              <p:nvPr/>
            </p:nvSpPr>
            <p:spPr bwMode="auto">
              <a:xfrm flipH="1">
                <a:off x="4014" y="3657"/>
                <a:ext cx="137" cy="490"/>
              </a:xfrm>
              <a:custGeom>
                <a:avLst/>
                <a:gdLst>
                  <a:gd name="T0" fmla="*/ 0 w 21600"/>
                  <a:gd name="T1" fmla="*/ 0 h 42175"/>
                  <a:gd name="T2" fmla="*/ 0 w 21600"/>
                  <a:gd name="T3" fmla="*/ 0 h 42175"/>
                  <a:gd name="T4" fmla="*/ 0 w 21600"/>
                  <a:gd name="T5" fmla="*/ 0 h 4217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2175"/>
                  <a:gd name="T11" fmla="*/ 21600 w 21600"/>
                  <a:gd name="T12" fmla="*/ 42175 h 4217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2175" fill="none" extrusionOk="0">
                    <a:moveTo>
                      <a:pt x="3575" y="0"/>
                    </a:moveTo>
                    <a:cubicBezTo>
                      <a:pt x="13979" y="1746"/>
                      <a:pt x="21600" y="10752"/>
                      <a:pt x="21600" y="21302"/>
                    </a:cubicBezTo>
                    <a:cubicBezTo>
                      <a:pt x="21600" y="31091"/>
                      <a:pt x="15016" y="39656"/>
                      <a:pt x="5556" y="42174"/>
                    </a:cubicBezTo>
                  </a:path>
                  <a:path w="21600" h="42175" stroke="0" extrusionOk="0">
                    <a:moveTo>
                      <a:pt x="3575" y="0"/>
                    </a:moveTo>
                    <a:cubicBezTo>
                      <a:pt x="13979" y="1746"/>
                      <a:pt x="21600" y="10752"/>
                      <a:pt x="21600" y="21302"/>
                    </a:cubicBezTo>
                    <a:cubicBezTo>
                      <a:pt x="21600" y="31091"/>
                      <a:pt x="15016" y="39656"/>
                      <a:pt x="5556" y="42174"/>
                    </a:cubicBezTo>
                    <a:lnTo>
                      <a:pt x="0" y="21302"/>
                    </a:lnTo>
                    <a:lnTo>
                      <a:pt x="3575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49160" name="Group 12"/>
            <p:cNvGrpSpPr>
              <a:grpSpLocks/>
            </p:cNvGrpSpPr>
            <p:nvPr/>
          </p:nvGrpSpPr>
          <p:grpSpPr bwMode="auto">
            <a:xfrm>
              <a:off x="8674100" y="3979863"/>
              <a:ext cx="436563" cy="144462"/>
              <a:chOff x="3787" y="3793"/>
              <a:chExt cx="272" cy="91"/>
            </a:xfrm>
          </p:grpSpPr>
          <p:sp>
            <p:nvSpPr>
              <p:cNvPr id="49187" name="Oval 13"/>
              <p:cNvSpPr>
                <a:spLocks noChangeArrowheads="1"/>
              </p:cNvSpPr>
              <p:nvPr/>
            </p:nvSpPr>
            <p:spPr bwMode="auto">
              <a:xfrm>
                <a:off x="3787" y="3793"/>
                <a:ext cx="91" cy="91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600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188" name="Line 14"/>
              <p:cNvSpPr>
                <a:spLocks noChangeShapeType="1"/>
              </p:cNvSpPr>
              <p:nvPr/>
            </p:nvSpPr>
            <p:spPr bwMode="auto">
              <a:xfrm>
                <a:off x="3878" y="3838"/>
                <a:ext cx="18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9161" name="Group 15"/>
            <p:cNvGrpSpPr>
              <a:grpSpLocks/>
            </p:cNvGrpSpPr>
            <p:nvPr/>
          </p:nvGrpSpPr>
          <p:grpSpPr bwMode="auto">
            <a:xfrm>
              <a:off x="8258175" y="3513138"/>
              <a:ext cx="438150" cy="147637"/>
              <a:chOff x="3787" y="3793"/>
              <a:chExt cx="272" cy="91"/>
            </a:xfrm>
          </p:grpSpPr>
          <p:sp>
            <p:nvSpPr>
              <p:cNvPr id="49185" name="Oval 16"/>
              <p:cNvSpPr>
                <a:spLocks noChangeArrowheads="1"/>
              </p:cNvSpPr>
              <p:nvPr/>
            </p:nvSpPr>
            <p:spPr bwMode="auto">
              <a:xfrm>
                <a:off x="3787" y="3793"/>
                <a:ext cx="91" cy="91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600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186" name="Line 17"/>
              <p:cNvSpPr>
                <a:spLocks noChangeShapeType="1"/>
              </p:cNvSpPr>
              <p:nvPr/>
            </p:nvSpPr>
            <p:spPr bwMode="auto">
              <a:xfrm>
                <a:off x="3878" y="3838"/>
                <a:ext cx="18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9162" name="Group 18"/>
            <p:cNvGrpSpPr>
              <a:grpSpLocks/>
            </p:cNvGrpSpPr>
            <p:nvPr/>
          </p:nvGrpSpPr>
          <p:grpSpPr bwMode="auto">
            <a:xfrm>
              <a:off x="8674100" y="3686175"/>
              <a:ext cx="436563" cy="147638"/>
              <a:chOff x="3787" y="3793"/>
              <a:chExt cx="272" cy="91"/>
            </a:xfrm>
          </p:grpSpPr>
          <p:sp>
            <p:nvSpPr>
              <p:cNvPr id="49183" name="Oval 19"/>
              <p:cNvSpPr>
                <a:spLocks noChangeArrowheads="1"/>
              </p:cNvSpPr>
              <p:nvPr/>
            </p:nvSpPr>
            <p:spPr bwMode="auto">
              <a:xfrm>
                <a:off x="3787" y="3793"/>
                <a:ext cx="91" cy="91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600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184" name="Line 20"/>
              <p:cNvSpPr>
                <a:spLocks noChangeShapeType="1"/>
              </p:cNvSpPr>
              <p:nvPr/>
            </p:nvSpPr>
            <p:spPr bwMode="auto">
              <a:xfrm>
                <a:off x="3878" y="3838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9163" name="Group 21"/>
            <p:cNvGrpSpPr>
              <a:grpSpLocks/>
            </p:cNvGrpSpPr>
            <p:nvPr/>
          </p:nvGrpSpPr>
          <p:grpSpPr bwMode="auto">
            <a:xfrm>
              <a:off x="8259763" y="3833813"/>
              <a:ext cx="438150" cy="146050"/>
              <a:chOff x="3787" y="3793"/>
              <a:chExt cx="272" cy="91"/>
            </a:xfrm>
          </p:grpSpPr>
          <p:sp>
            <p:nvSpPr>
              <p:cNvPr id="49181" name="Oval 22"/>
              <p:cNvSpPr>
                <a:spLocks noChangeArrowheads="1"/>
              </p:cNvSpPr>
              <p:nvPr/>
            </p:nvSpPr>
            <p:spPr bwMode="auto">
              <a:xfrm>
                <a:off x="3787" y="3793"/>
                <a:ext cx="91" cy="91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600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182" name="Line 23"/>
              <p:cNvSpPr>
                <a:spLocks noChangeShapeType="1"/>
              </p:cNvSpPr>
              <p:nvPr/>
            </p:nvSpPr>
            <p:spPr bwMode="auto">
              <a:xfrm>
                <a:off x="3878" y="3838"/>
                <a:ext cx="18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9164" name="Rectangle 24"/>
            <p:cNvSpPr>
              <a:spLocks noChangeArrowheads="1"/>
            </p:cNvSpPr>
            <p:nvPr/>
          </p:nvSpPr>
          <p:spPr bwMode="auto">
            <a:xfrm>
              <a:off x="8197850" y="4210050"/>
              <a:ext cx="460375" cy="58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3260" tIns="21630" rIns="43260" bIns="2163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ea typeface="宋体" panose="02010600030101010101" pitchFamily="2" charset="-122"/>
                </a:rPr>
                <a:t>B</a:t>
              </a:r>
              <a:endParaRPr lang="zh-CN" altLang="zh-CN" sz="4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65" name="Rectangle 25"/>
            <p:cNvSpPr>
              <a:spLocks noChangeArrowheads="1"/>
            </p:cNvSpPr>
            <p:nvPr/>
          </p:nvSpPr>
          <p:spPr bwMode="auto">
            <a:xfrm>
              <a:off x="9217025" y="4210050"/>
              <a:ext cx="460375" cy="58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3260" tIns="21630" rIns="43260" bIns="2163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ea typeface="宋体" panose="02010600030101010101" pitchFamily="2" charset="-122"/>
                </a:rPr>
                <a:t>C</a:t>
              </a:r>
              <a:endParaRPr lang="zh-CN" altLang="zh-CN" sz="4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66" name="Rectangle 26"/>
            <p:cNvSpPr>
              <a:spLocks noChangeArrowheads="1"/>
            </p:cNvSpPr>
            <p:nvPr/>
          </p:nvSpPr>
          <p:spPr bwMode="auto">
            <a:xfrm>
              <a:off x="10034588" y="3495675"/>
              <a:ext cx="414337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3260" tIns="21630" rIns="43260" bIns="2163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2800" i="1">
                  <a:solidFill>
                    <a:srgbClr val="000000"/>
                  </a:solidFill>
                  <a:ea typeface="宋体" panose="02010600030101010101" pitchFamily="2" charset="-122"/>
                </a:rPr>
                <a:t>S</a:t>
              </a:r>
              <a:endParaRPr lang="zh-CN" altLang="zh-CN" sz="5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67" name="Rectangle 27"/>
            <p:cNvSpPr>
              <a:spLocks noChangeArrowheads="1"/>
            </p:cNvSpPr>
            <p:nvPr/>
          </p:nvSpPr>
          <p:spPr bwMode="auto">
            <a:xfrm>
              <a:off x="8699500" y="3292475"/>
              <a:ext cx="368300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3260" tIns="21630" rIns="43260" bIns="2163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3200" i="1">
                  <a:solidFill>
                    <a:srgbClr val="000000"/>
                  </a:solidFill>
                  <a:ea typeface="宋体" panose="02010600030101010101" pitchFamily="2" charset="-122"/>
                </a:rPr>
                <a:t>v</a:t>
              </a:r>
              <a:endParaRPr lang="zh-CN" altLang="zh-CN" sz="6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68" name="Rectangle 28"/>
            <p:cNvSpPr>
              <a:spLocks noChangeArrowheads="1"/>
            </p:cNvSpPr>
            <p:nvPr/>
          </p:nvSpPr>
          <p:spPr bwMode="auto">
            <a:xfrm>
              <a:off x="8513763" y="2924175"/>
              <a:ext cx="482600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3260" tIns="21630" rIns="43260" bIns="2163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3200" i="1">
                  <a:solidFill>
                    <a:srgbClr val="000000"/>
                  </a:solidFill>
                  <a:ea typeface="宋体" panose="02010600030101010101" pitchFamily="2" charset="-122"/>
                </a:rPr>
                <a:t>vt</a:t>
              </a:r>
              <a:endParaRPr lang="zh-CN" altLang="zh-CN" sz="6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49169" name="Group 29"/>
            <p:cNvGrpSpPr>
              <a:grpSpLocks/>
            </p:cNvGrpSpPr>
            <p:nvPr/>
          </p:nvGrpSpPr>
          <p:grpSpPr bwMode="auto">
            <a:xfrm rot="16200000">
              <a:off x="8623300" y="2736851"/>
              <a:ext cx="306387" cy="1039812"/>
              <a:chOff x="4604" y="309"/>
              <a:chExt cx="136" cy="408"/>
            </a:xfrm>
          </p:grpSpPr>
          <p:sp>
            <p:nvSpPr>
              <p:cNvPr id="49177" name="Line 257"/>
              <p:cNvSpPr>
                <a:spLocks noChangeShapeType="1"/>
              </p:cNvSpPr>
              <p:nvPr/>
            </p:nvSpPr>
            <p:spPr bwMode="auto">
              <a:xfrm rot="-5400000">
                <a:off x="4672" y="646"/>
                <a:ext cx="0" cy="1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8" name="Line 258"/>
              <p:cNvSpPr>
                <a:spLocks noChangeShapeType="1"/>
              </p:cNvSpPr>
              <p:nvPr/>
            </p:nvSpPr>
            <p:spPr bwMode="auto">
              <a:xfrm rot="-5400000">
                <a:off x="4673" y="241"/>
                <a:ext cx="0" cy="1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9" name="Line 259"/>
              <p:cNvSpPr>
                <a:spLocks noChangeShapeType="1"/>
              </p:cNvSpPr>
              <p:nvPr/>
            </p:nvSpPr>
            <p:spPr bwMode="auto">
              <a:xfrm rot="-5400000">
                <a:off x="4608" y="374"/>
                <a:ext cx="13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0" name="Line 260"/>
              <p:cNvSpPr>
                <a:spLocks noChangeShapeType="1"/>
              </p:cNvSpPr>
              <p:nvPr/>
            </p:nvSpPr>
            <p:spPr bwMode="auto">
              <a:xfrm rot="16200000" flipH="1">
                <a:off x="4605" y="652"/>
                <a:ext cx="13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" name="AutoShape 34"/>
            <p:cNvSpPr>
              <a:spLocks noChangeArrowheads="1"/>
            </p:cNvSpPr>
            <p:nvPr/>
          </p:nvSpPr>
          <p:spPr bwMode="auto">
            <a:xfrm rot="5400000">
              <a:off x="8604251" y="2447925"/>
              <a:ext cx="800100" cy="2695575"/>
            </a:xfrm>
            <a:prstGeom prst="can">
              <a:avLst>
                <a:gd name="adj" fmla="val 50926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 sz="600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71" name="Rectangle 24"/>
            <p:cNvSpPr>
              <a:spLocks noChangeArrowheads="1"/>
            </p:cNvSpPr>
            <p:nvPr/>
          </p:nvSpPr>
          <p:spPr bwMode="auto">
            <a:xfrm>
              <a:off x="8074025" y="3265488"/>
              <a:ext cx="460375" cy="58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3260" tIns="21630" rIns="43260" bIns="2163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ea typeface="宋体" panose="02010600030101010101" pitchFamily="2" charset="-122"/>
                </a:rPr>
                <a:t>q</a:t>
              </a:r>
              <a:endParaRPr lang="zh-CN" altLang="zh-CN" sz="4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72" name="Rectangle 24"/>
            <p:cNvSpPr>
              <a:spLocks noChangeArrowheads="1"/>
            </p:cNvSpPr>
            <p:nvPr/>
          </p:nvSpPr>
          <p:spPr bwMode="auto">
            <a:xfrm>
              <a:off x="8034338" y="3638550"/>
              <a:ext cx="460375" cy="58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3260" tIns="21630" rIns="43260" bIns="2163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i="1" dirty="0">
                  <a:solidFill>
                    <a:srgbClr val="000000"/>
                  </a:solidFill>
                  <a:ea typeface="宋体" panose="02010600030101010101" pitchFamily="2" charset="-122"/>
                </a:rPr>
                <a:t>q</a:t>
              </a:r>
              <a:endParaRPr lang="zh-CN" altLang="zh-CN" sz="4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73" name="Rectangle 24"/>
            <p:cNvSpPr>
              <a:spLocks noChangeArrowheads="1"/>
            </p:cNvSpPr>
            <p:nvPr/>
          </p:nvSpPr>
          <p:spPr bwMode="auto">
            <a:xfrm>
              <a:off x="8462963" y="3852863"/>
              <a:ext cx="460375" cy="58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3260" tIns="21630" rIns="43260" bIns="2163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ea typeface="宋体" panose="02010600030101010101" pitchFamily="2" charset="-122"/>
                </a:rPr>
                <a:t>q</a:t>
              </a:r>
              <a:endParaRPr lang="zh-CN" altLang="zh-CN" sz="4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74" name="Rectangle 24"/>
            <p:cNvSpPr>
              <a:spLocks noChangeArrowheads="1"/>
            </p:cNvSpPr>
            <p:nvPr/>
          </p:nvSpPr>
          <p:spPr bwMode="auto">
            <a:xfrm>
              <a:off x="8462963" y="3479800"/>
              <a:ext cx="460375" cy="58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3260" tIns="21630" rIns="43260" bIns="2163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  <a:ea typeface="宋体" panose="02010600030101010101" pitchFamily="2" charset="-122"/>
                </a:rPr>
                <a:t>q</a:t>
              </a:r>
              <a:endParaRPr lang="zh-CN" altLang="zh-CN" sz="4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1" name="Object 5"/>
          <p:cNvGraphicFramePr>
            <a:graphicFrameLocks noChangeAspect="1"/>
          </p:cNvGraphicFramePr>
          <p:nvPr/>
        </p:nvGraphicFramePr>
        <p:xfrm>
          <a:off x="3216275" y="4581525"/>
          <a:ext cx="403225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6" name="公式" r:id="rId3" imgW="1435100" imgH="393700" progId="">
                  <p:embed/>
                </p:oleObj>
              </mc:Choice>
              <mc:Fallback>
                <p:oleObj name="公式" r:id="rId3" imgW="1435100" imgH="3937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4581525"/>
                        <a:ext cx="403225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22"/>
          <p:cNvSpPr>
            <a:spLocks noChangeArrowheads="1"/>
          </p:cNvSpPr>
          <p:nvPr/>
        </p:nvSpPr>
        <p:spPr bwMode="auto">
          <a:xfrm>
            <a:off x="407988" y="5662613"/>
            <a:ext cx="11210925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导体中的电流与导体中单位体积内的自由电荷数、每个自由电荷的电量、导体的横截面积和自由电荷定向运动速率四个量成正比。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766763" y="1412875"/>
            <a:ext cx="10729912" cy="340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200000"/>
              </a:lnSpc>
            </a:pPr>
            <a:r>
              <a:rPr lang="zh-CN" altLang="en-US" sz="2800">
                <a:solidFill>
                  <a:srgbClr val="000000"/>
                </a:solidFill>
                <a:cs typeface="Times New Roman" panose="02020603050405020304" pitchFamily="18" charset="0"/>
              </a:rPr>
              <a:t>   当</a:t>
            </a:r>
            <a:r>
              <a:rPr lang="en-US" altLang="zh-CN" sz="2800" i="1">
                <a:solidFill>
                  <a:srgbClr val="000000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800">
                <a:solidFill>
                  <a:srgbClr val="000000"/>
                </a:solidFill>
                <a:cs typeface="Times New Roman" panose="02020603050405020304" pitchFamily="18" charset="0"/>
              </a:rPr>
              <a:t> = d</a:t>
            </a:r>
            <a:r>
              <a:rPr lang="en-US" altLang="zh-CN" sz="2800" i="1">
                <a:solidFill>
                  <a:srgbClr val="000000"/>
                </a:solidFill>
                <a:cs typeface="Times New Roman" panose="02020603050405020304" pitchFamily="18" charset="0"/>
              </a:rPr>
              <a:t>q</a:t>
            </a:r>
            <a:r>
              <a:rPr lang="en-US" altLang="zh-CN" sz="2800">
                <a:solidFill>
                  <a:srgbClr val="000000"/>
                </a:solidFill>
                <a:cs typeface="Times New Roman" panose="02020603050405020304" pitchFamily="18" charset="0"/>
              </a:rPr>
              <a:t>/d</a:t>
            </a:r>
            <a:r>
              <a:rPr lang="en-US" altLang="zh-CN" sz="2800" i="1">
                <a:solidFill>
                  <a:srgbClr val="000000"/>
                </a:solidFill>
                <a:cs typeface="Times New Roman" panose="02020603050405020304" pitchFamily="18" charset="0"/>
              </a:rPr>
              <a:t>t </a:t>
            </a:r>
            <a:r>
              <a:rPr lang="en-US" altLang="zh-CN" sz="2800">
                <a:solidFill>
                  <a:srgbClr val="000000"/>
                </a:solidFill>
                <a:cs typeface="Times New Roman" panose="02020603050405020304" pitchFamily="18" charset="0"/>
              </a:rPr>
              <a:t>=</a:t>
            </a:r>
            <a:r>
              <a:rPr lang="zh-CN" altLang="en-US" sz="2800">
                <a:solidFill>
                  <a:srgbClr val="000000"/>
                </a:solidFill>
                <a:cs typeface="Times New Roman" panose="02020603050405020304" pitchFamily="18" charset="0"/>
              </a:rPr>
              <a:t>常数时，即电流强度的大小和方向都不随时间发生变化时，这种电流称为</a:t>
            </a:r>
            <a:r>
              <a:rPr lang="zh-CN" altLang="en-US" sz="2800">
                <a:solidFill>
                  <a:srgbClr val="FF0000"/>
                </a:solidFill>
                <a:cs typeface="Times New Roman" panose="02020603050405020304" pitchFamily="18" charset="0"/>
              </a:rPr>
              <a:t>稳恒电流</a:t>
            </a:r>
            <a:r>
              <a:rPr lang="zh-CN" altLang="en-US" sz="2800">
                <a:solidFill>
                  <a:srgbClr val="000000"/>
                </a:solidFill>
                <a:cs typeface="Times New Roman" panose="02020603050405020304" pitchFamily="18" charset="0"/>
              </a:rPr>
              <a:t>，也叫直流电流；当</a:t>
            </a:r>
            <a:r>
              <a:rPr lang="en-US" altLang="zh-CN" sz="2800">
                <a:solidFill>
                  <a:srgbClr val="000000"/>
                </a:solidFill>
                <a:cs typeface="Times New Roman" panose="02020603050405020304" pitchFamily="18" charset="0"/>
              </a:rPr>
              <a:t>I</a:t>
            </a:r>
            <a:r>
              <a:rPr lang="zh-CN" altLang="en-US" sz="2800">
                <a:solidFill>
                  <a:srgbClr val="000000"/>
                </a:solidFill>
                <a:cs typeface="Times New Roman" panose="02020603050405020304" pitchFamily="18" charset="0"/>
              </a:rPr>
              <a:t>随时间发生周期性变化时，称为</a:t>
            </a:r>
            <a:r>
              <a:rPr lang="zh-CN" altLang="en-US" sz="2800">
                <a:solidFill>
                  <a:srgbClr val="FF0000"/>
                </a:solidFill>
                <a:cs typeface="Times New Roman" panose="02020603050405020304" pitchFamily="18" charset="0"/>
              </a:rPr>
              <a:t>交变电流</a:t>
            </a:r>
            <a:r>
              <a:rPr lang="zh-CN" altLang="en-US" sz="2800">
                <a:solidFill>
                  <a:srgbClr val="000000"/>
                </a:solidFill>
                <a:cs typeface="Times New Roman" panose="02020603050405020304" pitchFamily="18" charset="0"/>
              </a:rPr>
              <a:t>；当</a:t>
            </a:r>
            <a:r>
              <a:rPr lang="en-US" altLang="zh-CN" sz="2800">
                <a:solidFill>
                  <a:srgbClr val="000000"/>
                </a:solidFill>
                <a:cs typeface="Times New Roman" panose="02020603050405020304" pitchFamily="18" charset="0"/>
              </a:rPr>
              <a:t>I</a:t>
            </a:r>
            <a:r>
              <a:rPr lang="zh-CN" altLang="en-US" sz="2800">
                <a:solidFill>
                  <a:srgbClr val="000000"/>
                </a:solidFill>
                <a:cs typeface="Times New Roman" panose="02020603050405020304" pitchFamily="18" charset="0"/>
              </a:rPr>
              <a:t>随时间作正弦规律的变化时，称为</a:t>
            </a:r>
            <a:r>
              <a:rPr lang="zh-CN" altLang="en-US" sz="2800">
                <a:solidFill>
                  <a:srgbClr val="FF0000"/>
                </a:solidFill>
                <a:cs typeface="Times New Roman" panose="02020603050405020304" pitchFamily="18" charset="0"/>
              </a:rPr>
              <a:t>正弦交流电</a:t>
            </a:r>
            <a:r>
              <a:rPr lang="zh-CN" altLang="en-US" sz="2800">
                <a:solidFill>
                  <a:srgbClr val="000000"/>
                </a:solidFill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19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19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334963" y="115888"/>
            <a:ext cx="37004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2800">
                <a:solidFill>
                  <a:srgbClr val="0000FF"/>
                </a:solidFill>
                <a:sym typeface="Monotype Sorts" pitchFamily="2" charset="2"/>
              </a:rPr>
              <a:t>二）</a:t>
            </a:r>
            <a:r>
              <a:rPr kumimoji="0" lang="zh-CN" altLang="en-US" sz="2800">
                <a:solidFill>
                  <a:srgbClr val="0000FF"/>
                </a:solidFill>
              </a:rPr>
              <a:t>电流密度矢量：   </a:t>
            </a:r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3432175" y="44450"/>
          <a:ext cx="4175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3" name="Equation" r:id="rId3" imgW="114320" imgH="182952" progId="Equation.3">
                  <p:embed/>
                </p:oleObj>
              </mc:Choice>
              <mc:Fallback>
                <p:oleObj name="Equation" r:id="rId3" imgW="114320" imgH="18295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44450"/>
                        <a:ext cx="4175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407988" y="836613"/>
            <a:ext cx="82280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>
                <a:solidFill>
                  <a:srgbClr val="000000"/>
                </a:solidFill>
              </a:rPr>
              <a:t>为了描述导体内各点电流的分布情况，而引入的新物理量。</a:t>
            </a:r>
          </a:p>
        </p:txBody>
      </p:sp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550863" y="1412875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</a:rPr>
              <a:t>几种典型的电流分布</a:t>
            </a:r>
          </a:p>
        </p:txBody>
      </p:sp>
      <p:grpSp>
        <p:nvGrpSpPr>
          <p:cNvPr id="63517" name="Group 29"/>
          <p:cNvGrpSpPr>
            <a:grpSpLocks/>
          </p:cNvGrpSpPr>
          <p:nvPr/>
        </p:nvGrpSpPr>
        <p:grpSpPr bwMode="auto">
          <a:xfrm>
            <a:off x="1919288" y="2173288"/>
            <a:ext cx="1684337" cy="1905000"/>
            <a:chOff x="529" y="1200"/>
            <a:chExt cx="1061" cy="2400"/>
          </a:xfrm>
        </p:grpSpPr>
        <p:sp>
          <p:nvSpPr>
            <p:cNvPr id="51268" name="Arc 30"/>
            <p:cNvSpPr>
              <a:spLocks/>
            </p:cNvSpPr>
            <p:nvPr/>
          </p:nvSpPr>
          <p:spPr bwMode="auto">
            <a:xfrm flipH="1">
              <a:off x="960" y="1200"/>
              <a:ext cx="391" cy="1152"/>
            </a:xfrm>
            <a:custGeom>
              <a:avLst/>
              <a:gdLst>
                <a:gd name="T0" fmla="*/ 0 w 18202"/>
                <a:gd name="T1" fmla="*/ 0 h 21600"/>
                <a:gd name="T2" fmla="*/ 0 w 18202"/>
                <a:gd name="T3" fmla="*/ 0 h 21600"/>
                <a:gd name="T4" fmla="*/ 0 w 18202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202" h="21600" fill="none" extrusionOk="0">
                  <a:moveTo>
                    <a:pt x="-1" y="0"/>
                  </a:moveTo>
                  <a:cubicBezTo>
                    <a:pt x="7370" y="0"/>
                    <a:pt x="14233" y="3758"/>
                    <a:pt x="18201" y="9970"/>
                  </a:cubicBezTo>
                </a:path>
                <a:path w="18202" h="21600" stroke="0" extrusionOk="0">
                  <a:moveTo>
                    <a:pt x="-1" y="0"/>
                  </a:moveTo>
                  <a:cubicBezTo>
                    <a:pt x="7370" y="0"/>
                    <a:pt x="14233" y="3758"/>
                    <a:pt x="18201" y="997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69" name="Arc 31"/>
            <p:cNvSpPr>
              <a:spLocks/>
            </p:cNvSpPr>
            <p:nvPr/>
          </p:nvSpPr>
          <p:spPr bwMode="auto">
            <a:xfrm flipV="1">
              <a:off x="720" y="1728"/>
              <a:ext cx="240" cy="506"/>
            </a:xfrm>
            <a:custGeom>
              <a:avLst/>
              <a:gdLst>
                <a:gd name="T0" fmla="*/ 0 w 21600"/>
                <a:gd name="T1" fmla="*/ 0 h 22662"/>
                <a:gd name="T2" fmla="*/ 0 w 21600"/>
                <a:gd name="T3" fmla="*/ 0 h 22662"/>
                <a:gd name="T4" fmla="*/ 0 w 21600"/>
                <a:gd name="T5" fmla="*/ 0 h 226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266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954"/>
                    <a:pt x="21591" y="22308"/>
                    <a:pt x="21573" y="22661"/>
                  </a:cubicBezTo>
                </a:path>
                <a:path w="21600" h="2266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954"/>
                    <a:pt x="21591" y="22308"/>
                    <a:pt x="21573" y="2266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70" name="Arc 32"/>
            <p:cNvSpPr>
              <a:spLocks/>
            </p:cNvSpPr>
            <p:nvPr/>
          </p:nvSpPr>
          <p:spPr bwMode="auto">
            <a:xfrm flipH="1">
              <a:off x="529" y="2208"/>
              <a:ext cx="239" cy="1200"/>
            </a:xfrm>
            <a:custGeom>
              <a:avLst/>
              <a:gdLst>
                <a:gd name="T0" fmla="*/ 0 w 18247"/>
                <a:gd name="T1" fmla="*/ 0 h 21600"/>
                <a:gd name="T2" fmla="*/ 0 w 18247"/>
                <a:gd name="T3" fmla="*/ 0 h 21600"/>
                <a:gd name="T4" fmla="*/ 0 w 18247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247" h="21600" fill="none" extrusionOk="0">
                  <a:moveTo>
                    <a:pt x="0" y="0"/>
                  </a:moveTo>
                  <a:cubicBezTo>
                    <a:pt x="15" y="0"/>
                    <a:pt x="30" y="0"/>
                    <a:pt x="45" y="0"/>
                  </a:cubicBezTo>
                  <a:cubicBezTo>
                    <a:pt x="7415" y="0"/>
                    <a:pt x="14278" y="3758"/>
                    <a:pt x="18246" y="9970"/>
                  </a:cubicBezTo>
                </a:path>
                <a:path w="18247" h="21600" stroke="0" extrusionOk="0">
                  <a:moveTo>
                    <a:pt x="0" y="0"/>
                  </a:moveTo>
                  <a:cubicBezTo>
                    <a:pt x="15" y="0"/>
                    <a:pt x="30" y="0"/>
                    <a:pt x="45" y="0"/>
                  </a:cubicBezTo>
                  <a:cubicBezTo>
                    <a:pt x="7415" y="0"/>
                    <a:pt x="14278" y="3758"/>
                    <a:pt x="18246" y="9970"/>
                  </a:cubicBezTo>
                  <a:lnTo>
                    <a:pt x="45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71" name="Arc 33"/>
            <p:cNvSpPr>
              <a:spLocks/>
            </p:cNvSpPr>
            <p:nvPr/>
          </p:nvSpPr>
          <p:spPr bwMode="auto">
            <a:xfrm flipH="1">
              <a:off x="1199" y="1392"/>
              <a:ext cx="391" cy="1152"/>
            </a:xfrm>
            <a:custGeom>
              <a:avLst/>
              <a:gdLst>
                <a:gd name="T0" fmla="*/ 0 w 18202"/>
                <a:gd name="T1" fmla="*/ 0 h 21600"/>
                <a:gd name="T2" fmla="*/ 0 w 18202"/>
                <a:gd name="T3" fmla="*/ 0 h 21600"/>
                <a:gd name="T4" fmla="*/ 0 w 18202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202" h="21600" fill="none" extrusionOk="0">
                  <a:moveTo>
                    <a:pt x="-1" y="0"/>
                  </a:moveTo>
                  <a:cubicBezTo>
                    <a:pt x="7370" y="0"/>
                    <a:pt x="14233" y="3758"/>
                    <a:pt x="18201" y="9970"/>
                  </a:cubicBezTo>
                </a:path>
                <a:path w="18202" h="21600" stroke="0" extrusionOk="0">
                  <a:moveTo>
                    <a:pt x="-1" y="0"/>
                  </a:moveTo>
                  <a:cubicBezTo>
                    <a:pt x="7370" y="0"/>
                    <a:pt x="14233" y="3758"/>
                    <a:pt x="18201" y="997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72" name="Arc 34"/>
            <p:cNvSpPr>
              <a:spLocks/>
            </p:cNvSpPr>
            <p:nvPr/>
          </p:nvSpPr>
          <p:spPr bwMode="auto">
            <a:xfrm flipV="1">
              <a:off x="959" y="1920"/>
              <a:ext cx="240" cy="506"/>
            </a:xfrm>
            <a:custGeom>
              <a:avLst/>
              <a:gdLst>
                <a:gd name="T0" fmla="*/ 0 w 21600"/>
                <a:gd name="T1" fmla="*/ 0 h 22662"/>
                <a:gd name="T2" fmla="*/ 0 w 21600"/>
                <a:gd name="T3" fmla="*/ 0 h 22662"/>
                <a:gd name="T4" fmla="*/ 0 w 21600"/>
                <a:gd name="T5" fmla="*/ 0 h 226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266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954"/>
                    <a:pt x="21591" y="22308"/>
                    <a:pt x="21573" y="22661"/>
                  </a:cubicBezTo>
                </a:path>
                <a:path w="21600" h="2266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954"/>
                    <a:pt x="21591" y="22308"/>
                    <a:pt x="21573" y="2266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73" name="Arc 35"/>
            <p:cNvSpPr>
              <a:spLocks/>
            </p:cNvSpPr>
            <p:nvPr/>
          </p:nvSpPr>
          <p:spPr bwMode="auto">
            <a:xfrm flipH="1">
              <a:off x="769" y="2400"/>
              <a:ext cx="239" cy="1200"/>
            </a:xfrm>
            <a:custGeom>
              <a:avLst/>
              <a:gdLst>
                <a:gd name="T0" fmla="*/ 0 w 18247"/>
                <a:gd name="T1" fmla="*/ 0 h 21600"/>
                <a:gd name="T2" fmla="*/ 0 w 18247"/>
                <a:gd name="T3" fmla="*/ 0 h 21600"/>
                <a:gd name="T4" fmla="*/ 0 w 18247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247" h="21600" fill="none" extrusionOk="0">
                  <a:moveTo>
                    <a:pt x="0" y="0"/>
                  </a:moveTo>
                  <a:cubicBezTo>
                    <a:pt x="15" y="0"/>
                    <a:pt x="30" y="0"/>
                    <a:pt x="45" y="0"/>
                  </a:cubicBezTo>
                  <a:cubicBezTo>
                    <a:pt x="7415" y="0"/>
                    <a:pt x="14278" y="3758"/>
                    <a:pt x="18246" y="9970"/>
                  </a:cubicBezTo>
                </a:path>
                <a:path w="18247" h="21600" stroke="0" extrusionOk="0">
                  <a:moveTo>
                    <a:pt x="0" y="0"/>
                  </a:moveTo>
                  <a:cubicBezTo>
                    <a:pt x="15" y="0"/>
                    <a:pt x="30" y="0"/>
                    <a:pt x="45" y="0"/>
                  </a:cubicBezTo>
                  <a:cubicBezTo>
                    <a:pt x="7415" y="0"/>
                    <a:pt x="14278" y="3758"/>
                    <a:pt x="18246" y="9970"/>
                  </a:cubicBezTo>
                  <a:lnTo>
                    <a:pt x="45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1274" name="Group 36"/>
            <p:cNvGrpSpPr>
              <a:grpSpLocks/>
            </p:cNvGrpSpPr>
            <p:nvPr/>
          </p:nvGrpSpPr>
          <p:grpSpPr bwMode="auto">
            <a:xfrm>
              <a:off x="618" y="1248"/>
              <a:ext cx="822" cy="2208"/>
              <a:chOff x="186" y="960"/>
              <a:chExt cx="822" cy="2208"/>
            </a:xfrm>
          </p:grpSpPr>
          <p:sp>
            <p:nvSpPr>
              <p:cNvPr id="51279" name="Arc 37"/>
              <p:cNvSpPr>
                <a:spLocks/>
              </p:cNvSpPr>
              <p:nvPr/>
            </p:nvSpPr>
            <p:spPr bwMode="auto">
              <a:xfrm flipH="1">
                <a:off x="617" y="960"/>
                <a:ext cx="391" cy="1152"/>
              </a:xfrm>
              <a:custGeom>
                <a:avLst/>
                <a:gdLst>
                  <a:gd name="T0" fmla="*/ 0 w 18202"/>
                  <a:gd name="T1" fmla="*/ 0 h 21600"/>
                  <a:gd name="T2" fmla="*/ 0 w 18202"/>
                  <a:gd name="T3" fmla="*/ 0 h 21600"/>
                  <a:gd name="T4" fmla="*/ 0 w 18202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202" h="21600" fill="none" extrusionOk="0">
                    <a:moveTo>
                      <a:pt x="-1" y="0"/>
                    </a:moveTo>
                    <a:cubicBezTo>
                      <a:pt x="7370" y="0"/>
                      <a:pt x="14233" y="3758"/>
                      <a:pt x="18201" y="9970"/>
                    </a:cubicBezTo>
                  </a:path>
                  <a:path w="18202" h="21600" stroke="0" extrusionOk="0">
                    <a:moveTo>
                      <a:pt x="-1" y="0"/>
                    </a:moveTo>
                    <a:cubicBezTo>
                      <a:pt x="7370" y="0"/>
                      <a:pt x="14233" y="3758"/>
                      <a:pt x="18201" y="997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80" name="Arc 38"/>
              <p:cNvSpPr>
                <a:spLocks/>
              </p:cNvSpPr>
              <p:nvPr/>
            </p:nvSpPr>
            <p:spPr bwMode="auto">
              <a:xfrm flipV="1">
                <a:off x="377" y="1488"/>
                <a:ext cx="240" cy="506"/>
              </a:xfrm>
              <a:custGeom>
                <a:avLst/>
                <a:gdLst>
                  <a:gd name="T0" fmla="*/ 0 w 21600"/>
                  <a:gd name="T1" fmla="*/ 0 h 22662"/>
                  <a:gd name="T2" fmla="*/ 0 w 21600"/>
                  <a:gd name="T3" fmla="*/ 0 h 22662"/>
                  <a:gd name="T4" fmla="*/ 0 w 21600"/>
                  <a:gd name="T5" fmla="*/ 0 h 2266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2662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954"/>
                      <a:pt x="21591" y="22308"/>
                      <a:pt x="21573" y="22661"/>
                    </a:cubicBezTo>
                  </a:path>
                  <a:path w="21600" h="22662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954"/>
                      <a:pt x="21591" y="22308"/>
                      <a:pt x="21573" y="22661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81" name="Arc 39"/>
              <p:cNvSpPr>
                <a:spLocks/>
              </p:cNvSpPr>
              <p:nvPr/>
            </p:nvSpPr>
            <p:spPr bwMode="auto">
              <a:xfrm flipH="1">
                <a:off x="186" y="1968"/>
                <a:ext cx="239" cy="1200"/>
              </a:xfrm>
              <a:custGeom>
                <a:avLst/>
                <a:gdLst>
                  <a:gd name="T0" fmla="*/ 0 w 18247"/>
                  <a:gd name="T1" fmla="*/ 0 h 21600"/>
                  <a:gd name="T2" fmla="*/ 0 w 18247"/>
                  <a:gd name="T3" fmla="*/ 0 h 21600"/>
                  <a:gd name="T4" fmla="*/ 0 w 18247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247" h="21600" fill="none" extrusionOk="0">
                    <a:moveTo>
                      <a:pt x="0" y="0"/>
                    </a:moveTo>
                    <a:cubicBezTo>
                      <a:pt x="15" y="0"/>
                      <a:pt x="30" y="0"/>
                      <a:pt x="45" y="0"/>
                    </a:cubicBezTo>
                    <a:cubicBezTo>
                      <a:pt x="7415" y="0"/>
                      <a:pt x="14278" y="3758"/>
                      <a:pt x="18246" y="9970"/>
                    </a:cubicBezTo>
                  </a:path>
                  <a:path w="18247" h="21600" stroke="0" extrusionOk="0">
                    <a:moveTo>
                      <a:pt x="0" y="0"/>
                    </a:moveTo>
                    <a:cubicBezTo>
                      <a:pt x="15" y="0"/>
                      <a:pt x="30" y="0"/>
                      <a:pt x="45" y="0"/>
                    </a:cubicBezTo>
                    <a:cubicBezTo>
                      <a:pt x="7415" y="0"/>
                      <a:pt x="14278" y="3758"/>
                      <a:pt x="18246" y="9970"/>
                    </a:cubicBezTo>
                    <a:lnTo>
                      <a:pt x="45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275" name="Group 40"/>
            <p:cNvGrpSpPr>
              <a:grpSpLocks/>
            </p:cNvGrpSpPr>
            <p:nvPr/>
          </p:nvGrpSpPr>
          <p:grpSpPr bwMode="auto">
            <a:xfrm>
              <a:off x="673" y="1344"/>
              <a:ext cx="822" cy="2208"/>
              <a:chOff x="186" y="960"/>
              <a:chExt cx="822" cy="2208"/>
            </a:xfrm>
          </p:grpSpPr>
          <p:sp>
            <p:nvSpPr>
              <p:cNvPr id="51276" name="Arc 41"/>
              <p:cNvSpPr>
                <a:spLocks/>
              </p:cNvSpPr>
              <p:nvPr/>
            </p:nvSpPr>
            <p:spPr bwMode="auto">
              <a:xfrm flipH="1">
                <a:off x="617" y="960"/>
                <a:ext cx="391" cy="1152"/>
              </a:xfrm>
              <a:custGeom>
                <a:avLst/>
                <a:gdLst>
                  <a:gd name="T0" fmla="*/ 0 w 18202"/>
                  <a:gd name="T1" fmla="*/ 0 h 21600"/>
                  <a:gd name="T2" fmla="*/ 0 w 18202"/>
                  <a:gd name="T3" fmla="*/ 0 h 21600"/>
                  <a:gd name="T4" fmla="*/ 0 w 18202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202" h="21600" fill="none" extrusionOk="0">
                    <a:moveTo>
                      <a:pt x="-1" y="0"/>
                    </a:moveTo>
                    <a:cubicBezTo>
                      <a:pt x="7370" y="0"/>
                      <a:pt x="14233" y="3758"/>
                      <a:pt x="18201" y="9970"/>
                    </a:cubicBezTo>
                  </a:path>
                  <a:path w="18202" h="21600" stroke="0" extrusionOk="0">
                    <a:moveTo>
                      <a:pt x="-1" y="0"/>
                    </a:moveTo>
                    <a:cubicBezTo>
                      <a:pt x="7370" y="0"/>
                      <a:pt x="14233" y="3758"/>
                      <a:pt x="18201" y="997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77" name="Arc 42"/>
              <p:cNvSpPr>
                <a:spLocks/>
              </p:cNvSpPr>
              <p:nvPr/>
            </p:nvSpPr>
            <p:spPr bwMode="auto">
              <a:xfrm flipV="1">
                <a:off x="377" y="1488"/>
                <a:ext cx="240" cy="506"/>
              </a:xfrm>
              <a:custGeom>
                <a:avLst/>
                <a:gdLst>
                  <a:gd name="T0" fmla="*/ 0 w 21600"/>
                  <a:gd name="T1" fmla="*/ 0 h 22662"/>
                  <a:gd name="T2" fmla="*/ 0 w 21600"/>
                  <a:gd name="T3" fmla="*/ 0 h 22662"/>
                  <a:gd name="T4" fmla="*/ 0 w 21600"/>
                  <a:gd name="T5" fmla="*/ 0 h 2266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2662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954"/>
                      <a:pt x="21591" y="22308"/>
                      <a:pt x="21573" y="22661"/>
                    </a:cubicBezTo>
                  </a:path>
                  <a:path w="21600" h="22662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954"/>
                      <a:pt x="21591" y="22308"/>
                      <a:pt x="21573" y="22661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78" name="Arc 43"/>
              <p:cNvSpPr>
                <a:spLocks/>
              </p:cNvSpPr>
              <p:nvPr/>
            </p:nvSpPr>
            <p:spPr bwMode="auto">
              <a:xfrm flipH="1">
                <a:off x="186" y="1968"/>
                <a:ext cx="239" cy="1200"/>
              </a:xfrm>
              <a:custGeom>
                <a:avLst/>
                <a:gdLst>
                  <a:gd name="T0" fmla="*/ 0 w 18247"/>
                  <a:gd name="T1" fmla="*/ 0 h 21600"/>
                  <a:gd name="T2" fmla="*/ 0 w 18247"/>
                  <a:gd name="T3" fmla="*/ 0 h 21600"/>
                  <a:gd name="T4" fmla="*/ 0 w 18247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247" h="21600" fill="none" extrusionOk="0">
                    <a:moveTo>
                      <a:pt x="0" y="0"/>
                    </a:moveTo>
                    <a:cubicBezTo>
                      <a:pt x="15" y="0"/>
                      <a:pt x="30" y="0"/>
                      <a:pt x="45" y="0"/>
                    </a:cubicBezTo>
                    <a:cubicBezTo>
                      <a:pt x="7415" y="0"/>
                      <a:pt x="14278" y="3758"/>
                      <a:pt x="18246" y="9970"/>
                    </a:cubicBezTo>
                  </a:path>
                  <a:path w="18247" h="21600" stroke="0" extrusionOk="0">
                    <a:moveTo>
                      <a:pt x="0" y="0"/>
                    </a:moveTo>
                    <a:cubicBezTo>
                      <a:pt x="15" y="0"/>
                      <a:pt x="30" y="0"/>
                      <a:pt x="45" y="0"/>
                    </a:cubicBezTo>
                    <a:cubicBezTo>
                      <a:pt x="7415" y="0"/>
                      <a:pt x="14278" y="3758"/>
                      <a:pt x="18246" y="9970"/>
                    </a:cubicBezTo>
                    <a:lnTo>
                      <a:pt x="45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3532" name="Group 44"/>
          <p:cNvGrpSpPr>
            <a:grpSpLocks/>
          </p:cNvGrpSpPr>
          <p:nvPr/>
        </p:nvGrpSpPr>
        <p:grpSpPr bwMode="auto">
          <a:xfrm>
            <a:off x="7319963" y="1957388"/>
            <a:ext cx="2514600" cy="1524000"/>
            <a:chOff x="3552" y="1152"/>
            <a:chExt cx="1584" cy="1584"/>
          </a:xfrm>
        </p:grpSpPr>
        <p:sp>
          <p:nvSpPr>
            <p:cNvPr id="51260" name="Rectangle 45"/>
            <p:cNvSpPr>
              <a:spLocks noChangeArrowheads="1"/>
            </p:cNvSpPr>
            <p:nvPr/>
          </p:nvSpPr>
          <p:spPr bwMode="auto">
            <a:xfrm>
              <a:off x="3552" y="1776"/>
              <a:ext cx="1584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261" name="Rectangle 46"/>
            <p:cNvSpPr>
              <a:spLocks noChangeArrowheads="1"/>
            </p:cNvSpPr>
            <p:nvPr/>
          </p:nvSpPr>
          <p:spPr bwMode="auto">
            <a:xfrm>
              <a:off x="4272" y="1152"/>
              <a:ext cx="96" cy="624"/>
            </a:xfrm>
            <a:prstGeom prst="rect">
              <a:avLst/>
            </a:prstGeom>
            <a:gradFill rotWithShape="0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262" name="Line 47"/>
            <p:cNvSpPr>
              <a:spLocks noChangeShapeType="1"/>
            </p:cNvSpPr>
            <p:nvPr/>
          </p:nvSpPr>
          <p:spPr bwMode="auto">
            <a:xfrm flipH="1">
              <a:off x="3696" y="1872"/>
              <a:ext cx="432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3" name="Line 48"/>
            <p:cNvSpPr>
              <a:spLocks noChangeShapeType="1"/>
            </p:cNvSpPr>
            <p:nvPr/>
          </p:nvSpPr>
          <p:spPr bwMode="auto">
            <a:xfrm flipH="1">
              <a:off x="3888" y="1968"/>
              <a:ext cx="336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4" name="Line 49"/>
            <p:cNvSpPr>
              <a:spLocks noChangeShapeType="1"/>
            </p:cNvSpPr>
            <p:nvPr/>
          </p:nvSpPr>
          <p:spPr bwMode="auto">
            <a:xfrm flipH="1">
              <a:off x="4320" y="2016"/>
              <a:ext cx="0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5" name="Line 50"/>
            <p:cNvSpPr>
              <a:spLocks noChangeShapeType="1"/>
            </p:cNvSpPr>
            <p:nvPr/>
          </p:nvSpPr>
          <p:spPr bwMode="auto">
            <a:xfrm>
              <a:off x="4464" y="1968"/>
              <a:ext cx="288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6" name="Line 51"/>
            <p:cNvSpPr>
              <a:spLocks noChangeShapeType="1"/>
            </p:cNvSpPr>
            <p:nvPr/>
          </p:nvSpPr>
          <p:spPr bwMode="auto">
            <a:xfrm>
              <a:off x="4560" y="1872"/>
              <a:ext cx="48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7" name="Arc 52"/>
            <p:cNvSpPr>
              <a:spLocks/>
            </p:cNvSpPr>
            <p:nvPr/>
          </p:nvSpPr>
          <p:spPr bwMode="auto">
            <a:xfrm>
              <a:off x="4079" y="1764"/>
              <a:ext cx="487" cy="253"/>
            </a:xfrm>
            <a:custGeom>
              <a:avLst/>
              <a:gdLst>
                <a:gd name="T0" fmla="*/ 0 w 43200"/>
                <a:gd name="T1" fmla="*/ 0 h 22210"/>
                <a:gd name="T2" fmla="*/ 0 w 43200"/>
                <a:gd name="T3" fmla="*/ 0 h 22210"/>
                <a:gd name="T4" fmla="*/ 0 w 43200"/>
                <a:gd name="T5" fmla="*/ 0 h 222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22210" fill="none" extrusionOk="0">
                  <a:moveTo>
                    <a:pt x="43195" y="180"/>
                  </a:moveTo>
                  <a:cubicBezTo>
                    <a:pt x="43198" y="323"/>
                    <a:pt x="43200" y="466"/>
                    <a:pt x="43200" y="610"/>
                  </a:cubicBezTo>
                  <a:cubicBezTo>
                    <a:pt x="43200" y="12539"/>
                    <a:pt x="33529" y="22210"/>
                    <a:pt x="21600" y="22210"/>
                  </a:cubicBezTo>
                  <a:cubicBezTo>
                    <a:pt x="9670" y="22210"/>
                    <a:pt x="0" y="12539"/>
                    <a:pt x="0" y="610"/>
                  </a:cubicBezTo>
                  <a:cubicBezTo>
                    <a:pt x="0" y="406"/>
                    <a:pt x="2" y="203"/>
                    <a:pt x="8" y="-1"/>
                  </a:cubicBezTo>
                </a:path>
                <a:path w="43200" h="22210" stroke="0" extrusionOk="0">
                  <a:moveTo>
                    <a:pt x="43195" y="180"/>
                  </a:moveTo>
                  <a:cubicBezTo>
                    <a:pt x="43198" y="323"/>
                    <a:pt x="43200" y="466"/>
                    <a:pt x="43200" y="610"/>
                  </a:cubicBezTo>
                  <a:cubicBezTo>
                    <a:pt x="43200" y="12539"/>
                    <a:pt x="33529" y="22210"/>
                    <a:pt x="21600" y="22210"/>
                  </a:cubicBezTo>
                  <a:cubicBezTo>
                    <a:pt x="9670" y="22210"/>
                    <a:pt x="0" y="12539"/>
                    <a:pt x="0" y="610"/>
                  </a:cubicBezTo>
                  <a:cubicBezTo>
                    <a:pt x="0" y="406"/>
                    <a:pt x="2" y="203"/>
                    <a:pt x="8" y="-1"/>
                  </a:cubicBezTo>
                  <a:lnTo>
                    <a:pt x="21600" y="610"/>
                  </a:lnTo>
                  <a:lnTo>
                    <a:pt x="43195" y="180"/>
                  </a:lnTo>
                  <a:close/>
                </a:path>
              </a:pathLst>
            </a:cu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3541" name="Text Box 53"/>
          <p:cNvSpPr txBox="1">
            <a:spLocks noChangeArrowheads="1"/>
          </p:cNvSpPr>
          <p:nvPr/>
        </p:nvSpPr>
        <p:spPr bwMode="auto">
          <a:xfrm>
            <a:off x="1524000" y="3684588"/>
            <a:ext cx="24844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00"/>
                </a:solidFill>
              </a:rPr>
              <a:t>粗细均匀的金属导体</a:t>
            </a:r>
          </a:p>
        </p:txBody>
      </p:sp>
      <p:sp>
        <p:nvSpPr>
          <p:cNvPr id="63542" name="Text Box 54"/>
          <p:cNvSpPr txBox="1">
            <a:spLocks noChangeArrowheads="1"/>
          </p:cNvSpPr>
          <p:nvPr/>
        </p:nvSpPr>
        <p:spPr bwMode="auto">
          <a:xfrm>
            <a:off x="4151313" y="3684588"/>
            <a:ext cx="273685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00"/>
                </a:solidFill>
              </a:rPr>
              <a:t>粗细不均匀的金属导线</a:t>
            </a:r>
          </a:p>
        </p:txBody>
      </p:sp>
      <p:sp>
        <p:nvSpPr>
          <p:cNvPr id="63543" name="Text Box 55"/>
          <p:cNvSpPr txBox="1">
            <a:spLocks noChangeArrowheads="1"/>
          </p:cNvSpPr>
          <p:nvPr/>
        </p:nvSpPr>
        <p:spPr bwMode="auto">
          <a:xfrm>
            <a:off x="7104063" y="3684588"/>
            <a:ext cx="3313112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00"/>
                </a:solidFill>
              </a:rPr>
              <a:t>半球形接地电 极附近的电流</a:t>
            </a:r>
          </a:p>
        </p:txBody>
      </p:sp>
      <p:grpSp>
        <p:nvGrpSpPr>
          <p:cNvPr id="63544" name="Group 56"/>
          <p:cNvGrpSpPr>
            <a:grpSpLocks/>
          </p:cNvGrpSpPr>
          <p:nvPr/>
        </p:nvGrpSpPr>
        <p:grpSpPr bwMode="auto">
          <a:xfrm>
            <a:off x="1847850" y="4405313"/>
            <a:ext cx="2971800" cy="1624012"/>
            <a:chOff x="672" y="1056"/>
            <a:chExt cx="2064" cy="1824"/>
          </a:xfrm>
        </p:grpSpPr>
        <p:sp>
          <p:nvSpPr>
            <p:cNvPr id="51247" name="Rectangle 57"/>
            <p:cNvSpPr>
              <a:spLocks noChangeArrowheads="1"/>
            </p:cNvSpPr>
            <p:nvPr/>
          </p:nvSpPr>
          <p:spPr bwMode="auto">
            <a:xfrm>
              <a:off x="672" y="1728"/>
              <a:ext cx="2064" cy="1152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248" name="Line 58"/>
            <p:cNvSpPr>
              <a:spLocks noChangeShapeType="1"/>
            </p:cNvSpPr>
            <p:nvPr/>
          </p:nvSpPr>
          <p:spPr bwMode="auto">
            <a:xfrm>
              <a:off x="1104" y="1296"/>
              <a:ext cx="0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9" name="Line 59"/>
            <p:cNvSpPr>
              <a:spLocks noChangeShapeType="1"/>
            </p:cNvSpPr>
            <p:nvPr/>
          </p:nvSpPr>
          <p:spPr bwMode="auto">
            <a:xfrm>
              <a:off x="1104" y="1296"/>
              <a:ext cx="43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0" name="Line 60"/>
            <p:cNvSpPr>
              <a:spLocks noChangeShapeType="1"/>
            </p:cNvSpPr>
            <p:nvPr/>
          </p:nvSpPr>
          <p:spPr bwMode="auto">
            <a:xfrm>
              <a:off x="1680" y="1296"/>
              <a:ext cx="43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1" name="Line 61"/>
            <p:cNvSpPr>
              <a:spLocks noChangeShapeType="1"/>
            </p:cNvSpPr>
            <p:nvPr/>
          </p:nvSpPr>
          <p:spPr bwMode="auto">
            <a:xfrm>
              <a:off x="2112" y="1296"/>
              <a:ext cx="0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2" name="Line 62"/>
            <p:cNvSpPr>
              <a:spLocks noChangeShapeType="1"/>
            </p:cNvSpPr>
            <p:nvPr/>
          </p:nvSpPr>
          <p:spPr bwMode="auto">
            <a:xfrm>
              <a:off x="1536" y="1200"/>
              <a:ext cx="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3" name="Line 63"/>
            <p:cNvSpPr>
              <a:spLocks noChangeShapeType="1"/>
            </p:cNvSpPr>
            <p:nvPr/>
          </p:nvSpPr>
          <p:spPr bwMode="auto">
            <a:xfrm>
              <a:off x="1680" y="1056"/>
              <a:ext cx="0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4" name="Arc 64"/>
            <p:cNvSpPr>
              <a:spLocks/>
            </p:cNvSpPr>
            <p:nvPr/>
          </p:nvSpPr>
          <p:spPr bwMode="auto">
            <a:xfrm flipH="1" flipV="1">
              <a:off x="1105" y="1728"/>
              <a:ext cx="516" cy="240"/>
            </a:xfrm>
            <a:custGeom>
              <a:avLst/>
              <a:gdLst>
                <a:gd name="T0" fmla="*/ 0 w 25817"/>
                <a:gd name="T1" fmla="*/ 0 h 21600"/>
                <a:gd name="T2" fmla="*/ 0 w 25817"/>
                <a:gd name="T3" fmla="*/ 0 h 21600"/>
                <a:gd name="T4" fmla="*/ 0 w 25817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817" h="21600" fill="none" extrusionOk="0">
                  <a:moveTo>
                    <a:pt x="-1" y="415"/>
                  </a:moveTo>
                  <a:cubicBezTo>
                    <a:pt x="1388" y="139"/>
                    <a:pt x="2801" y="0"/>
                    <a:pt x="4217" y="0"/>
                  </a:cubicBezTo>
                  <a:cubicBezTo>
                    <a:pt x="16146" y="0"/>
                    <a:pt x="25817" y="9670"/>
                    <a:pt x="25817" y="21600"/>
                  </a:cubicBezTo>
                </a:path>
                <a:path w="25817" h="21600" stroke="0" extrusionOk="0">
                  <a:moveTo>
                    <a:pt x="-1" y="415"/>
                  </a:moveTo>
                  <a:cubicBezTo>
                    <a:pt x="1388" y="139"/>
                    <a:pt x="2801" y="0"/>
                    <a:pt x="4217" y="0"/>
                  </a:cubicBezTo>
                  <a:cubicBezTo>
                    <a:pt x="16146" y="0"/>
                    <a:pt x="25817" y="9670"/>
                    <a:pt x="25817" y="21600"/>
                  </a:cubicBezTo>
                  <a:lnTo>
                    <a:pt x="4217" y="21600"/>
                  </a:lnTo>
                  <a:lnTo>
                    <a:pt x="-1" y="415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55" name="Arc 65"/>
            <p:cNvSpPr>
              <a:spLocks/>
            </p:cNvSpPr>
            <p:nvPr/>
          </p:nvSpPr>
          <p:spPr bwMode="auto">
            <a:xfrm flipH="1" flipV="1">
              <a:off x="1488" y="1709"/>
              <a:ext cx="630" cy="259"/>
            </a:xfrm>
            <a:custGeom>
              <a:avLst/>
              <a:gdLst>
                <a:gd name="T0" fmla="*/ 0 w 26660"/>
                <a:gd name="T1" fmla="*/ 0 h 23271"/>
                <a:gd name="T2" fmla="*/ 0 w 26660"/>
                <a:gd name="T3" fmla="*/ 0 h 23271"/>
                <a:gd name="T4" fmla="*/ 0 w 26660"/>
                <a:gd name="T5" fmla="*/ 0 h 2327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660" h="23271" fill="none" extrusionOk="0">
                  <a:moveTo>
                    <a:pt x="64" y="23271"/>
                  </a:moveTo>
                  <a:cubicBezTo>
                    <a:pt x="21" y="22715"/>
                    <a:pt x="0" y="2215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3304" y="0"/>
                    <a:pt x="25002" y="201"/>
                    <a:pt x="26659" y="601"/>
                  </a:cubicBezTo>
                </a:path>
                <a:path w="26660" h="23271" stroke="0" extrusionOk="0">
                  <a:moveTo>
                    <a:pt x="64" y="23271"/>
                  </a:moveTo>
                  <a:cubicBezTo>
                    <a:pt x="21" y="22715"/>
                    <a:pt x="0" y="2215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3304" y="0"/>
                    <a:pt x="25002" y="201"/>
                    <a:pt x="26659" y="601"/>
                  </a:cubicBezTo>
                  <a:lnTo>
                    <a:pt x="21600" y="21600"/>
                  </a:lnTo>
                  <a:lnTo>
                    <a:pt x="64" y="23271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56" name="Arc 66"/>
            <p:cNvSpPr>
              <a:spLocks/>
            </p:cNvSpPr>
            <p:nvPr/>
          </p:nvSpPr>
          <p:spPr bwMode="auto">
            <a:xfrm flipH="1" flipV="1">
              <a:off x="1104" y="1728"/>
              <a:ext cx="516" cy="432"/>
            </a:xfrm>
            <a:custGeom>
              <a:avLst/>
              <a:gdLst>
                <a:gd name="T0" fmla="*/ 0 w 25817"/>
                <a:gd name="T1" fmla="*/ 0 h 21600"/>
                <a:gd name="T2" fmla="*/ 0 w 25817"/>
                <a:gd name="T3" fmla="*/ 0 h 21600"/>
                <a:gd name="T4" fmla="*/ 0 w 25817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817" h="21600" fill="none" extrusionOk="0">
                  <a:moveTo>
                    <a:pt x="-1" y="415"/>
                  </a:moveTo>
                  <a:cubicBezTo>
                    <a:pt x="1388" y="139"/>
                    <a:pt x="2801" y="0"/>
                    <a:pt x="4217" y="0"/>
                  </a:cubicBezTo>
                  <a:cubicBezTo>
                    <a:pt x="16146" y="0"/>
                    <a:pt x="25817" y="9670"/>
                    <a:pt x="25817" y="21600"/>
                  </a:cubicBezTo>
                </a:path>
                <a:path w="25817" h="21600" stroke="0" extrusionOk="0">
                  <a:moveTo>
                    <a:pt x="-1" y="415"/>
                  </a:moveTo>
                  <a:cubicBezTo>
                    <a:pt x="1388" y="139"/>
                    <a:pt x="2801" y="0"/>
                    <a:pt x="4217" y="0"/>
                  </a:cubicBezTo>
                  <a:cubicBezTo>
                    <a:pt x="16146" y="0"/>
                    <a:pt x="25817" y="9670"/>
                    <a:pt x="25817" y="21600"/>
                  </a:cubicBezTo>
                  <a:lnTo>
                    <a:pt x="4217" y="21600"/>
                  </a:lnTo>
                  <a:lnTo>
                    <a:pt x="-1" y="415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57" name="Arc 67"/>
            <p:cNvSpPr>
              <a:spLocks/>
            </p:cNvSpPr>
            <p:nvPr/>
          </p:nvSpPr>
          <p:spPr bwMode="auto">
            <a:xfrm flipH="1" flipV="1">
              <a:off x="1536" y="1728"/>
              <a:ext cx="577" cy="432"/>
            </a:xfrm>
            <a:custGeom>
              <a:avLst/>
              <a:gdLst>
                <a:gd name="T0" fmla="*/ 0 w 26660"/>
                <a:gd name="T1" fmla="*/ 0 h 27106"/>
                <a:gd name="T2" fmla="*/ 0 w 26660"/>
                <a:gd name="T3" fmla="*/ 0 h 27106"/>
                <a:gd name="T4" fmla="*/ 0 w 26660"/>
                <a:gd name="T5" fmla="*/ 0 h 271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660" h="27106" fill="none" extrusionOk="0">
                  <a:moveTo>
                    <a:pt x="713" y="27106"/>
                  </a:moveTo>
                  <a:cubicBezTo>
                    <a:pt x="239" y="25309"/>
                    <a:pt x="0" y="2345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3304" y="0"/>
                    <a:pt x="25002" y="201"/>
                    <a:pt x="26659" y="601"/>
                  </a:cubicBezTo>
                </a:path>
                <a:path w="26660" h="27106" stroke="0" extrusionOk="0">
                  <a:moveTo>
                    <a:pt x="713" y="27106"/>
                  </a:moveTo>
                  <a:cubicBezTo>
                    <a:pt x="239" y="25309"/>
                    <a:pt x="0" y="2345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3304" y="0"/>
                    <a:pt x="25002" y="201"/>
                    <a:pt x="26659" y="601"/>
                  </a:cubicBezTo>
                  <a:lnTo>
                    <a:pt x="21600" y="21600"/>
                  </a:lnTo>
                  <a:lnTo>
                    <a:pt x="713" y="27106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58" name="Arc 68"/>
            <p:cNvSpPr>
              <a:spLocks/>
            </p:cNvSpPr>
            <p:nvPr/>
          </p:nvSpPr>
          <p:spPr bwMode="auto">
            <a:xfrm flipH="1" flipV="1">
              <a:off x="1116" y="1728"/>
              <a:ext cx="564" cy="672"/>
            </a:xfrm>
            <a:custGeom>
              <a:avLst/>
              <a:gdLst>
                <a:gd name="T0" fmla="*/ 0 w 25817"/>
                <a:gd name="T1" fmla="*/ 0 h 21600"/>
                <a:gd name="T2" fmla="*/ 0 w 25817"/>
                <a:gd name="T3" fmla="*/ 0 h 21600"/>
                <a:gd name="T4" fmla="*/ 0 w 25817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817" h="21600" fill="none" extrusionOk="0">
                  <a:moveTo>
                    <a:pt x="-1" y="415"/>
                  </a:moveTo>
                  <a:cubicBezTo>
                    <a:pt x="1388" y="139"/>
                    <a:pt x="2801" y="0"/>
                    <a:pt x="4217" y="0"/>
                  </a:cubicBezTo>
                  <a:cubicBezTo>
                    <a:pt x="16146" y="0"/>
                    <a:pt x="25817" y="9670"/>
                    <a:pt x="25817" y="21600"/>
                  </a:cubicBezTo>
                </a:path>
                <a:path w="25817" h="21600" stroke="0" extrusionOk="0">
                  <a:moveTo>
                    <a:pt x="-1" y="415"/>
                  </a:moveTo>
                  <a:cubicBezTo>
                    <a:pt x="1388" y="139"/>
                    <a:pt x="2801" y="0"/>
                    <a:pt x="4217" y="0"/>
                  </a:cubicBezTo>
                  <a:cubicBezTo>
                    <a:pt x="16146" y="0"/>
                    <a:pt x="25817" y="9670"/>
                    <a:pt x="25817" y="21600"/>
                  </a:cubicBezTo>
                  <a:lnTo>
                    <a:pt x="4217" y="21600"/>
                  </a:lnTo>
                  <a:lnTo>
                    <a:pt x="-1" y="415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59" name="Arc 69"/>
            <p:cNvSpPr>
              <a:spLocks/>
            </p:cNvSpPr>
            <p:nvPr/>
          </p:nvSpPr>
          <p:spPr bwMode="auto">
            <a:xfrm flipH="1" flipV="1">
              <a:off x="1536" y="1728"/>
              <a:ext cx="577" cy="672"/>
            </a:xfrm>
            <a:custGeom>
              <a:avLst/>
              <a:gdLst>
                <a:gd name="T0" fmla="*/ 0 w 26660"/>
                <a:gd name="T1" fmla="*/ 0 h 27106"/>
                <a:gd name="T2" fmla="*/ 0 w 26660"/>
                <a:gd name="T3" fmla="*/ 0 h 27106"/>
                <a:gd name="T4" fmla="*/ 0 w 26660"/>
                <a:gd name="T5" fmla="*/ 0 h 271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660" h="27106" fill="none" extrusionOk="0">
                  <a:moveTo>
                    <a:pt x="713" y="27106"/>
                  </a:moveTo>
                  <a:cubicBezTo>
                    <a:pt x="239" y="25309"/>
                    <a:pt x="0" y="2345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3304" y="0"/>
                    <a:pt x="25002" y="201"/>
                    <a:pt x="26659" y="601"/>
                  </a:cubicBezTo>
                </a:path>
                <a:path w="26660" h="27106" stroke="0" extrusionOk="0">
                  <a:moveTo>
                    <a:pt x="713" y="27106"/>
                  </a:moveTo>
                  <a:cubicBezTo>
                    <a:pt x="239" y="25309"/>
                    <a:pt x="0" y="2345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3304" y="0"/>
                    <a:pt x="25002" y="201"/>
                    <a:pt x="26659" y="601"/>
                  </a:cubicBezTo>
                  <a:lnTo>
                    <a:pt x="21600" y="21600"/>
                  </a:lnTo>
                  <a:lnTo>
                    <a:pt x="713" y="27106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3558" name="Group 70"/>
          <p:cNvGrpSpPr>
            <a:grpSpLocks/>
          </p:cNvGrpSpPr>
          <p:nvPr/>
        </p:nvGrpSpPr>
        <p:grpSpPr bwMode="auto">
          <a:xfrm>
            <a:off x="6816725" y="4549775"/>
            <a:ext cx="3111500" cy="1411288"/>
            <a:chOff x="3360" y="1200"/>
            <a:chExt cx="2160" cy="1584"/>
          </a:xfrm>
        </p:grpSpPr>
        <p:sp>
          <p:nvSpPr>
            <p:cNvPr id="51233" name="Oval 71"/>
            <p:cNvSpPr>
              <a:spLocks noChangeArrowheads="1"/>
            </p:cNvSpPr>
            <p:nvPr/>
          </p:nvSpPr>
          <p:spPr bwMode="auto">
            <a:xfrm>
              <a:off x="4800" y="1200"/>
              <a:ext cx="720" cy="15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234" name="Rectangle 72"/>
            <p:cNvSpPr>
              <a:spLocks noChangeArrowheads="1"/>
            </p:cNvSpPr>
            <p:nvPr/>
          </p:nvSpPr>
          <p:spPr bwMode="auto">
            <a:xfrm>
              <a:off x="3696" y="1200"/>
              <a:ext cx="1536" cy="15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235" name="Oval 73"/>
            <p:cNvSpPr>
              <a:spLocks noChangeArrowheads="1"/>
            </p:cNvSpPr>
            <p:nvPr/>
          </p:nvSpPr>
          <p:spPr bwMode="auto">
            <a:xfrm>
              <a:off x="3360" y="1200"/>
              <a:ext cx="720" cy="1584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236" name="Line 74"/>
            <p:cNvSpPr>
              <a:spLocks noChangeShapeType="1"/>
            </p:cNvSpPr>
            <p:nvPr/>
          </p:nvSpPr>
          <p:spPr bwMode="auto">
            <a:xfrm flipH="1" flipV="1">
              <a:off x="3456" y="1440"/>
              <a:ext cx="240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7" name="Line 75"/>
            <p:cNvSpPr>
              <a:spLocks noChangeShapeType="1"/>
            </p:cNvSpPr>
            <p:nvPr/>
          </p:nvSpPr>
          <p:spPr bwMode="auto">
            <a:xfrm flipV="1">
              <a:off x="3744" y="1200"/>
              <a:ext cx="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8" name="Line 76"/>
            <p:cNvSpPr>
              <a:spLocks noChangeShapeType="1"/>
            </p:cNvSpPr>
            <p:nvPr/>
          </p:nvSpPr>
          <p:spPr bwMode="auto">
            <a:xfrm flipH="1" flipV="1">
              <a:off x="3360" y="1776"/>
              <a:ext cx="288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9" name="Line 77"/>
            <p:cNvSpPr>
              <a:spLocks noChangeShapeType="1"/>
            </p:cNvSpPr>
            <p:nvPr/>
          </p:nvSpPr>
          <p:spPr bwMode="auto">
            <a:xfrm flipH="1">
              <a:off x="3360" y="2064"/>
              <a:ext cx="288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0" name="Line 78"/>
            <p:cNvSpPr>
              <a:spLocks noChangeShapeType="1"/>
            </p:cNvSpPr>
            <p:nvPr/>
          </p:nvSpPr>
          <p:spPr bwMode="auto">
            <a:xfrm flipH="1">
              <a:off x="3744" y="2208"/>
              <a:ext cx="0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1" name="Line 79"/>
            <p:cNvSpPr>
              <a:spLocks noChangeShapeType="1"/>
            </p:cNvSpPr>
            <p:nvPr/>
          </p:nvSpPr>
          <p:spPr bwMode="auto">
            <a:xfrm>
              <a:off x="3792" y="2160"/>
              <a:ext cx="192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2" name="Line 80"/>
            <p:cNvSpPr>
              <a:spLocks noChangeShapeType="1"/>
            </p:cNvSpPr>
            <p:nvPr/>
          </p:nvSpPr>
          <p:spPr bwMode="auto">
            <a:xfrm flipV="1">
              <a:off x="3792" y="1488"/>
              <a:ext cx="192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3" name="Line 81"/>
            <p:cNvSpPr>
              <a:spLocks noChangeShapeType="1"/>
            </p:cNvSpPr>
            <p:nvPr/>
          </p:nvSpPr>
          <p:spPr bwMode="auto">
            <a:xfrm>
              <a:off x="3792" y="2064"/>
              <a:ext cx="24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4" name="Line 82"/>
            <p:cNvSpPr>
              <a:spLocks noChangeShapeType="1"/>
            </p:cNvSpPr>
            <p:nvPr/>
          </p:nvSpPr>
          <p:spPr bwMode="auto">
            <a:xfrm flipH="1">
              <a:off x="3456" y="2064"/>
              <a:ext cx="240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5" name="Line 83"/>
            <p:cNvSpPr>
              <a:spLocks noChangeShapeType="1"/>
            </p:cNvSpPr>
            <p:nvPr/>
          </p:nvSpPr>
          <p:spPr bwMode="auto">
            <a:xfrm flipV="1">
              <a:off x="3744" y="1776"/>
              <a:ext cx="336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6" name="Oval 84"/>
            <p:cNvSpPr>
              <a:spLocks noChangeArrowheads="1"/>
            </p:cNvSpPr>
            <p:nvPr/>
          </p:nvSpPr>
          <p:spPr bwMode="auto">
            <a:xfrm>
              <a:off x="3648" y="1728"/>
              <a:ext cx="144" cy="48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63573" name="Text Box 85"/>
          <p:cNvSpPr txBox="1">
            <a:spLocks noChangeArrowheads="1"/>
          </p:cNvSpPr>
          <p:nvPr/>
        </p:nvSpPr>
        <p:spPr bwMode="auto">
          <a:xfrm>
            <a:off x="1703388" y="6350000"/>
            <a:ext cx="33845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00"/>
                </a:solidFill>
              </a:rPr>
              <a:t>电阻法勘探矿藏时的电流</a:t>
            </a:r>
          </a:p>
        </p:txBody>
      </p:sp>
      <p:sp>
        <p:nvSpPr>
          <p:cNvPr id="63574" name="Text Box 86"/>
          <p:cNvSpPr txBox="1">
            <a:spLocks noChangeArrowheads="1"/>
          </p:cNvSpPr>
          <p:nvPr/>
        </p:nvSpPr>
        <p:spPr bwMode="auto">
          <a:xfrm>
            <a:off x="7104063" y="6356350"/>
            <a:ext cx="29527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00"/>
                </a:solidFill>
              </a:rPr>
              <a:t>同轴电缆中的漏电流</a:t>
            </a:r>
          </a:p>
        </p:txBody>
      </p:sp>
      <p:grpSp>
        <p:nvGrpSpPr>
          <p:cNvPr id="63575" name="Group 87"/>
          <p:cNvGrpSpPr>
            <a:grpSpLocks/>
          </p:cNvGrpSpPr>
          <p:nvPr/>
        </p:nvGrpSpPr>
        <p:grpSpPr bwMode="auto">
          <a:xfrm>
            <a:off x="4656138" y="1957388"/>
            <a:ext cx="1143000" cy="1447800"/>
            <a:chOff x="2352" y="1296"/>
            <a:chExt cx="720" cy="1680"/>
          </a:xfrm>
        </p:grpSpPr>
        <p:sp>
          <p:nvSpPr>
            <p:cNvPr id="51216" name="Line 88"/>
            <p:cNvSpPr>
              <a:spLocks noChangeShapeType="1"/>
            </p:cNvSpPr>
            <p:nvPr/>
          </p:nvSpPr>
          <p:spPr bwMode="auto">
            <a:xfrm>
              <a:off x="2352" y="1344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7" name="Line 89"/>
            <p:cNvSpPr>
              <a:spLocks noChangeShapeType="1"/>
            </p:cNvSpPr>
            <p:nvPr/>
          </p:nvSpPr>
          <p:spPr bwMode="auto">
            <a:xfrm>
              <a:off x="3072" y="1344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8" name="Freeform 90"/>
            <p:cNvSpPr>
              <a:spLocks/>
            </p:cNvSpPr>
            <p:nvPr/>
          </p:nvSpPr>
          <p:spPr bwMode="auto">
            <a:xfrm>
              <a:off x="2368" y="1296"/>
              <a:ext cx="704" cy="107"/>
            </a:xfrm>
            <a:custGeom>
              <a:avLst/>
              <a:gdLst>
                <a:gd name="T0" fmla="*/ 0 w 723"/>
                <a:gd name="T1" fmla="*/ 52 h 98"/>
                <a:gd name="T2" fmla="*/ 155 w 723"/>
                <a:gd name="T3" fmla="*/ 87 h 98"/>
                <a:gd name="T4" fmla="*/ 165 w 723"/>
                <a:gd name="T5" fmla="*/ 140 h 98"/>
                <a:gd name="T6" fmla="*/ 320 w 723"/>
                <a:gd name="T7" fmla="*/ 52 h 98"/>
                <a:gd name="T8" fmla="*/ 584 w 723"/>
                <a:gd name="T9" fmla="*/ 0 h 98"/>
                <a:gd name="T10" fmla="*/ 649 w 723"/>
                <a:gd name="T11" fmla="*/ 105 h 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3" h="98">
                  <a:moveTo>
                    <a:pt x="0" y="37"/>
                  </a:moveTo>
                  <a:cubicBezTo>
                    <a:pt x="57" y="46"/>
                    <a:pt x="119" y="37"/>
                    <a:pt x="172" y="61"/>
                  </a:cubicBezTo>
                  <a:cubicBezTo>
                    <a:pt x="184" y="66"/>
                    <a:pt x="180" y="86"/>
                    <a:pt x="184" y="98"/>
                  </a:cubicBezTo>
                  <a:cubicBezTo>
                    <a:pt x="261" y="87"/>
                    <a:pt x="294" y="77"/>
                    <a:pt x="356" y="37"/>
                  </a:cubicBezTo>
                  <a:cubicBezTo>
                    <a:pt x="458" y="62"/>
                    <a:pt x="551" y="25"/>
                    <a:pt x="650" y="0"/>
                  </a:cubicBezTo>
                  <a:cubicBezTo>
                    <a:pt x="699" y="12"/>
                    <a:pt x="723" y="19"/>
                    <a:pt x="723" y="7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9" name="Arc 91"/>
            <p:cNvSpPr>
              <a:spLocks/>
            </p:cNvSpPr>
            <p:nvPr/>
          </p:nvSpPr>
          <p:spPr bwMode="auto">
            <a:xfrm>
              <a:off x="2352" y="2208"/>
              <a:ext cx="240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0" name="Arc 92"/>
            <p:cNvSpPr>
              <a:spLocks/>
            </p:cNvSpPr>
            <p:nvPr/>
          </p:nvSpPr>
          <p:spPr bwMode="auto">
            <a:xfrm flipH="1">
              <a:off x="2880" y="2208"/>
              <a:ext cx="192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1" name="Freeform 93"/>
            <p:cNvSpPr>
              <a:spLocks/>
            </p:cNvSpPr>
            <p:nvPr/>
          </p:nvSpPr>
          <p:spPr bwMode="auto">
            <a:xfrm>
              <a:off x="2601" y="2904"/>
              <a:ext cx="294" cy="72"/>
            </a:xfrm>
            <a:custGeom>
              <a:avLst/>
              <a:gdLst>
                <a:gd name="T0" fmla="*/ 0 w 294"/>
                <a:gd name="T1" fmla="*/ 2 h 72"/>
                <a:gd name="T2" fmla="*/ 25 w 294"/>
                <a:gd name="T3" fmla="*/ 38 h 72"/>
                <a:gd name="T4" fmla="*/ 61 w 294"/>
                <a:gd name="T5" fmla="*/ 14 h 72"/>
                <a:gd name="T6" fmla="*/ 110 w 294"/>
                <a:gd name="T7" fmla="*/ 2 h 72"/>
                <a:gd name="T8" fmla="*/ 221 w 294"/>
                <a:gd name="T9" fmla="*/ 51 h 72"/>
                <a:gd name="T10" fmla="*/ 294 w 294"/>
                <a:gd name="T11" fmla="*/ 14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4" h="72">
                  <a:moveTo>
                    <a:pt x="0" y="2"/>
                  </a:moveTo>
                  <a:cubicBezTo>
                    <a:pt x="8" y="14"/>
                    <a:pt x="11" y="35"/>
                    <a:pt x="25" y="38"/>
                  </a:cubicBezTo>
                  <a:cubicBezTo>
                    <a:pt x="39" y="41"/>
                    <a:pt x="48" y="20"/>
                    <a:pt x="61" y="14"/>
                  </a:cubicBezTo>
                  <a:cubicBezTo>
                    <a:pt x="76" y="7"/>
                    <a:pt x="94" y="6"/>
                    <a:pt x="110" y="2"/>
                  </a:cubicBezTo>
                  <a:cubicBezTo>
                    <a:pt x="145" y="53"/>
                    <a:pt x="158" y="72"/>
                    <a:pt x="221" y="51"/>
                  </a:cubicBezTo>
                  <a:cubicBezTo>
                    <a:pt x="254" y="0"/>
                    <a:pt x="230" y="14"/>
                    <a:pt x="294" y="1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2" name="Line 94"/>
            <p:cNvSpPr>
              <a:spLocks noChangeShapeType="1"/>
            </p:cNvSpPr>
            <p:nvPr/>
          </p:nvSpPr>
          <p:spPr bwMode="auto">
            <a:xfrm>
              <a:off x="2592" y="1392"/>
              <a:ext cx="0" cy="81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3" name="Line 95"/>
            <p:cNvSpPr>
              <a:spLocks noChangeShapeType="1"/>
            </p:cNvSpPr>
            <p:nvPr/>
          </p:nvSpPr>
          <p:spPr bwMode="auto">
            <a:xfrm>
              <a:off x="2736" y="1392"/>
              <a:ext cx="0" cy="81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4" name="Line 96"/>
            <p:cNvSpPr>
              <a:spLocks noChangeShapeType="1"/>
            </p:cNvSpPr>
            <p:nvPr/>
          </p:nvSpPr>
          <p:spPr bwMode="auto">
            <a:xfrm>
              <a:off x="2880" y="1392"/>
              <a:ext cx="0" cy="81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5" name="Arc 97"/>
            <p:cNvSpPr>
              <a:spLocks/>
            </p:cNvSpPr>
            <p:nvPr/>
          </p:nvSpPr>
          <p:spPr bwMode="auto">
            <a:xfrm>
              <a:off x="2592" y="2208"/>
              <a:ext cx="96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6" name="Arc 98"/>
            <p:cNvSpPr>
              <a:spLocks/>
            </p:cNvSpPr>
            <p:nvPr/>
          </p:nvSpPr>
          <p:spPr bwMode="auto">
            <a:xfrm flipH="1">
              <a:off x="2784" y="2208"/>
              <a:ext cx="96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7" name="Line 99"/>
            <p:cNvSpPr>
              <a:spLocks noChangeShapeType="1"/>
            </p:cNvSpPr>
            <p:nvPr/>
          </p:nvSpPr>
          <p:spPr bwMode="auto">
            <a:xfrm>
              <a:off x="2736" y="2016"/>
              <a:ext cx="0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8" name="Line 100"/>
            <p:cNvSpPr>
              <a:spLocks noChangeShapeType="1"/>
            </p:cNvSpPr>
            <p:nvPr/>
          </p:nvSpPr>
          <p:spPr bwMode="auto">
            <a:xfrm>
              <a:off x="2688" y="2640"/>
              <a:ext cx="0" cy="2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9" name="Line 101"/>
            <p:cNvSpPr>
              <a:spLocks noChangeShapeType="1"/>
            </p:cNvSpPr>
            <p:nvPr/>
          </p:nvSpPr>
          <p:spPr bwMode="auto">
            <a:xfrm>
              <a:off x="2736" y="2640"/>
              <a:ext cx="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0" name="Line 102"/>
            <p:cNvSpPr>
              <a:spLocks noChangeShapeType="1"/>
            </p:cNvSpPr>
            <p:nvPr/>
          </p:nvSpPr>
          <p:spPr bwMode="auto">
            <a:xfrm>
              <a:off x="2784" y="2640"/>
              <a:ext cx="0" cy="2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1" name="Line 103"/>
            <p:cNvSpPr>
              <a:spLocks noChangeShapeType="1"/>
            </p:cNvSpPr>
            <p:nvPr/>
          </p:nvSpPr>
          <p:spPr bwMode="auto">
            <a:xfrm>
              <a:off x="2592" y="264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2" name="Line 104"/>
            <p:cNvSpPr>
              <a:spLocks noChangeShapeType="1"/>
            </p:cNvSpPr>
            <p:nvPr/>
          </p:nvSpPr>
          <p:spPr bwMode="auto">
            <a:xfrm>
              <a:off x="2880" y="264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63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63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3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build="p" autoUpdateAnimBg="0"/>
      <p:bldP spid="63492" grpId="0" autoUpdateAnimBg="0"/>
      <p:bldP spid="63516" grpId="0" autoUpdateAnimBg="0"/>
      <p:bldP spid="63541" grpId="0" autoUpdateAnimBg="0"/>
      <p:bldP spid="63542" grpId="0" autoUpdateAnimBg="0"/>
      <p:bldP spid="63543" grpId="0" autoUpdateAnimBg="0"/>
      <p:bldP spid="63573" grpId="0" autoUpdateAnimBg="0"/>
      <p:bldP spid="6357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839788" y="1268413"/>
            <a:ext cx="624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/>
              <a:t>方向：</a:t>
            </a:r>
            <a:r>
              <a:rPr kumimoji="0" lang="zh-CN" altLang="en-US">
                <a:solidFill>
                  <a:srgbClr val="0000FF"/>
                </a:solidFill>
              </a:rPr>
              <a:t>导体中某一点处正电荷的运动方向。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766763" y="1989138"/>
            <a:ext cx="10658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/>
              <a:t>大小：</a:t>
            </a:r>
            <a:r>
              <a:rPr kumimoji="0" lang="zh-CN" altLang="en-US">
                <a:solidFill>
                  <a:srgbClr val="0000FF"/>
                </a:solidFill>
              </a:rPr>
              <a:t>单位时间内，通过该点附近</a:t>
            </a:r>
            <a:r>
              <a:rPr kumimoji="0" lang="zh-CN" altLang="en-US">
                <a:solidFill>
                  <a:srgbClr val="FF0000"/>
                </a:solidFill>
              </a:rPr>
              <a:t>垂直于</a:t>
            </a:r>
            <a:r>
              <a:rPr kumimoji="0" lang="zh-CN" altLang="en-US">
                <a:solidFill>
                  <a:srgbClr val="0000FF"/>
                </a:solidFill>
              </a:rPr>
              <a:t>正电荷运动方向的单位面积的电量。</a:t>
            </a: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119063" y="69215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kumimoji="0" lang="en-US" altLang="zh-CN"/>
              <a:t>1</a:t>
            </a:r>
            <a:r>
              <a:rPr kumimoji="0" lang="zh-CN" altLang="en-US"/>
              <a:t>、</a:t>
            </a:r>
            <a:r>
              <a:rPr kumimoji="0" lang="zh-CN" altLang="en-US" sz="1600">
                <a:ea typeface="MS Mincho" panose="02020609040205080304" pitchFamily="49" charset="-128"/>
              </a:rPr>
              <a:t>  </a:t>
            </a:r>
            <a:r>
              <a:rPr kumimoji="0" lang="zh-CN" altLang="en-US"/>
              <a:t>定义:</a:t>
            </a:r>
          </a:p>
        </p:txBody>
      </p:sp>
      <p:graphicFrame>
        <p:nvGraphicFramePr>
          <p:cNvPr id="80903" name="Object 7"/>
          <p:cNvGraphicFramePr>
            <a:graphicFrameLocks noChangeAspect="1"/>
          </p:cNvGraphicFramePr>
          <p:nvPr/>
        </p:nvGraphicFramePr>
        <p:xfrm>
          <a:off x="3216275" y="2636838"/>
          <a:ext cx="297180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7" name="Equation" r:id="rId3" imgW="1002865" imgH="393529" progId="Equation.3">
                  <p:embed/>
                </p:oleObj>
              </mc:Choice>
              <mc:Fallback>
                <p:oleObj name="Equation" r:id="rId3" imgW="1002865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2636838"/>
                        <a:ext cx="2971800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4" name="Object 8"/>
          <p:cNvGraphicFramePr>
            <a:graphicFrameLocks noChangeAspect="1"/>
          </p:cNvGraphicFramePr>
          <p:nvPr/>
        </p:nvGraphicFramePr>
        <p:xfrm>
          <a:off x="4008438" y="3716338"/>
          <a:ext cx="144780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8" name="Equation" r:id="rId5" imgW="469696" imgH="393529" progId="Equation.3">
                  <p:embed/>
                </p:oleObj>
              </mc:Choice>
              <mc:Fallback>
                <p:oleObj name="Equation" r:id="rId5" imgW="469696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3716338"/>
                        <a:ext cx="1447800" cy="7985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5" name="Rectangle 9"/>
          <p:cNvSpPr>
            <a:spLocks noChangeArrowheads="1"/>
          </p:cNvSpPr>
          <p:nvPr/>
        </p:nvSpPr>
        <p:spPr bwMode="auto">
          <a:xfrm>
            <a:off x="839788" y="4868863"/>
            <a:ext cx="102250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>
                <a:solidFill>
                  <a:srgbClr val="000000"/>
                </a:solidFill>
              </a:rPr>
              <a:t>表明：</a:t>
            </a:r>
            <a:r>
              <a:rPr kumimoji="0" lang="zh-CN" altLang="en-US">
                <a:solidFill>
                  <a:srgbClr val="0000FF"/>
                </a:solidFill>
              </a:rPr>
              <a:t>电流密度的大小等于垂直于正电荷运动方向的单位面积上的电流。</a:t>
            </a:r>
          </a:p>
        </p:txBody>
      </p:sp>
      <p:sp>
        <p:nvSpPr>
          <p:cNvPr id="80906" name="Text Box 10"/>
          <p:cNvSpPr txBox="1">
            <a:spLocks noChangeArrowheads="1"/>
          </p:cNvSpPr>
          <p:nvPr/>
        </p:nvSpPr>
        <p:spPr bwMode="auto">
          <a:xfrm>
            <a:off x="3503613" y="5516563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在 </a:t>
            </a:r>
            <a:r>
              <a:rPr lang="en-US" altLang="zh-CN">
                <a:solidFill>
                  <a:srgbClr val="000000"/>
                </a:solidFill>
              </a:rPr>
              <a:t>SI </a:t>
            </a:r>
            <a:r>
              <a:rPr lang="zh-CN" altLang="en-US">
                <a:solidFill>
                  <a:srgbClr val="000000"/>
                </a:solidFill>
              </a:rPr>
              <a:t>制单位：  安培 / 米</a:t>
            </a:r>
            <a:r>
              <a:rPr lang="zh-CN" altLang="en-US" baseline="30000">
                <a:solidFill>
                  <a:srgbClr val="000000"/>
                </a:solidFill>
              </a:rPr>
              <a:t>2</a:t>
            </a: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80907" name="Group 11"/>
          <p:cNvGrpSpPr>
            <a:grpSpLocks/>
          </p:cNvGrpSpPr>
          <p:nvPr/>
        </p:nvGrpSpPr>
        <p:grpSpPr bwMode="auto">
          <a:xfrm>
            <a:off x="6456363" y="3357563"/>
            <a:ext cx="2971800" cy="1295400"/>
            <a:chOff x="3456" y="1776"/>
            <a:chExt cx="1872" cy="816"/>
          </a:xfrm>
        </p:grpSpPr>
        <p:sp>
          <p:nvSpPr>
            <p:cNvPr id="52242" name="AutoShape 12"/>
            <p:cNvSpPr>
              <a:spLocks noChangeArrowheads="1"/>
            </p:cNvSpPr>
            <p:nvPr/>
          </p:nvSpPr>
          <p:spPr bwMode="auto">
            <a:xfrm rot="-5400000">
              <a:off x="3984" y="1248"/>
              <a:ext cx="816" cy="1872"/>
            </a:xfrm>
            <a:prstGeom prst="can">
              <a:avLst>
                <a:gd name="adj" fmla="val 45649"/>
              </a:avLst>
            </a:prstGeom>
            <a:solidFill>
              <a:srgbClr val="FF6600">
                <a:alpha val="50195"/>
              </a:srgbClr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43" name="Arc 13"/>
            <p:cNvSpPr>
              <a:spLocks/>
            </p:cNvSpPr>
            <p:nvPr/>
          </p:nvSpPr>
          <p:spPr bwMode="auto">
            <a:xfrm flipH="1" flipV="1">
              <a:off x="4992" y="1824"/>
              <a:ext cx="142" cy="720"/>
            </a:xfrm>
            <a:custGeom>
              <a:avLst/>
              <a:gdLst>
                <a:gd name="T0" fmla="*/ 0 w 24792"/>
                <a:gd name="T1" fmla="*/ 0 h 43200"/>
                <a:gd name="T2" fmla="*/ 0 w 24792"/>
                <a:gd name="T3" fmla="*/ 0 h 43200"/>
                <a:gd name="T4" fmla="*/ 0 w 24792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792" h="43200" fill="none" extrusionOk="0">
                  <a:moveTo>
                    <a:pt x="3191" y="0"/>
                  </a:moveTo>
                  <a:cubicBezTo>
                    <a:pt x="15121" y="0"/>
                    <a:pt x="24792" y="9670"/>
                    <a:pt x="24792" y="21600"/>
                  </a:cubicBezTo>
                  <a:cubicBezTo>
                    <a:pt x="24792" y="33529"/>
                    <a:pt x="15121" y="43200"/>
                    <a:pt x="3192" y="43200"/>
                  </a:cubicBezTo>
                  <a:cubicBezTo>
                    <a:pt x="2123" y="43200"/>
                    <a:pt x="1056" y="43120"/>
                    <a:pt x="0" y="42962"/>
                  </a:cubicBezTo>
                </a:path>
                <a:path w="24792" h="43200" stroke="0" extrusionOk="0">
                  <a:moveTo>
                    <a:pt x="3191" y="0"/>
                  </a:moveTo>
                  <a:cubicBezTo>
                    <a:pt x="15121" y="0"/>
                    <a:pt x="24792" y="9670"/>
                    <a:pt x="24792" y="21600"/>
                  </a:cubicBezTo>
                  <a:cubicBezTo>
                    <a:pt x="24792" y="33529"/>
                    <a:pt x="15121" y="43200"/>
                    <a:pt x="3192" y="43200"/>
                  </a:cubicBezTo>
                  <a:cubicBezTo>
                    <a:pt x="2123" y="43200"/>
                    <a:pt x="1056" y="43120"/>
                    <a:pt x="0" y="42962"/>
                  </a:cubicBezTo>
                  <a:lnTo>
                    <a:pt x="3192" y="21600"/>
                  </a:lnTo>
                  <a:lnTo>
                    <a:pt x="3191" y="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2244" name="Group 14"/>
            <p:cNvGrpSpPr>
              <a:grpSpLocks/>
            </p:cNvGrpSpPr>
            <p:nvPr/>
          </p:nvGrpSpPr>
          <p:grpSpPr bwMode="auto">
            <a:xfrm>
              <a:off x="3936" y="2208"/>
              <a:ext cx="288" cy="96"/>
              <a:chOff x="1728" y="1056"/>
              <a:chExt cx="288" cy="96"/>
            </a:xfrm>
          </p:grpSpPr>
          <p:sp>
            <p:nvSpPr>
              <p:cNvPr id="52255" name="AutoShape 15"/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96" cy="96"/>
              </a:xfrm>
              <a:prstGeom prst="flowChartOr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256" name="Line 16"/>
              <p:cNvSpPr>
                <a:spLocks noChangeShapeType="1"/>
              </p:cNvSpPr>
              <p:nvPr/>
            </p:nvSpPr>
            <p:spPr bwMode="auto">
              <a:xfrm>
                <a:off x="1824" y="1104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45" name="Oval 17"/>
            <p:cNvSpPr>
              <a:spLocks noChangeArrowheads="1"/>
            </p:cNvSpPr>
            <p:nvPr/>
          </p:nvSpPr>
          <p:spPr bwMode="auto">
            <a:xfrm>
              <a:off x="4464" y="2064"/>
              <a:ext cx="75" cy="269"/>
            </a:xfrm>
            <a:prstGeom prst="ellipse">
              <a:avLst/>
            </a:prstGeom>
            <a:solidFill>
              <a:srgbClr val="0080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2246" name="Object 18"/>
            <p:cNvGraphicFramePr>
              <a:graphicFrameLocks noChangeAspect="1"/>
            </p:cNvGraphicFramePr>
            <p:nvPr/>
          </p:nvGraphicFramePr>
          <p:xfrm>
            <a:off x="4464" y="1872"/>
            <a:ext cx="272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69" name="Equation" r:id="rId7" imgW="215619" imgH="177569" progId="Equation.3">
                    <p:embed/>
                  </p:oleObj>
                </mc:Choice>
                <mc:Fallback>
                  <p:oleObj name="Equation" r:id="rId7" imgW="215619" imgH="177569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872"/>
                          <a:ext cx="272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47" name="Line 19"/>
            <p:cNvSpPr>
              <a:spLocks noChangeShapeType="1"/>
            </p:cNvSpPr>
            <p:nvPr/>
          </p:nvSpPr>
          <p:spPr bwMode="auto">
            <a:xfrm>
              <a:off x="4512" y="220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2248" name="Object 20"/>
            <p:cNvGraphicFramePr>
              <a:graphicFrameLocks noChangeAspect="1"/>
            </p:cNvGraphicFramePr>
            <p:nvPr/>
          </p:nvGraphicFramePr>
          <p:xfrm>
            <a:off x="4752" y="2016"/>
            <a:ext cx="160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70" name="Equation" r:id="rId9" imgW="126780" imgH="164814" progId="Equation.3">
                    <p:embed/>
                  </p:oleObj>
                </mc:Choice>
                <mc:Fallback>
                  <p:oleObj name="Equation" r:id="rId9" imgW="126780" imgH="164814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016"/>
                          <a:ext cx="160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49" name="Object 21"/>
            <p:cNvGraphicFramePr>
              <a:graphicFrameLocks noChangeAspect="1"/>
            </p:cNvGraphicFramePr>
            <p:nvPr/>
          </p:nvGraphicFramePr>
          <p:xfrm>
            <a:off x="4416" y="2352"/>
            <a:ext cx="213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71" name="Equation" r:id="rId11" imgW="152268" imgH="164957" progId="Equation.3">
                    <p:embed/>
                  </p:oleObj>
                </mc:Choice>
                <mc:Fallback>
                  <p:oleObj name="Equation" r:id="rId11" imgW="152268" imgH="164957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352"/>
                          <a:ext cx="213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2250" name="Group 22"/>
            <p:cNvGrpSpPr>
              <a:grpSpLocks/>
            </p:cNvGrpSpPr>
            <p:nvPr/>
          </p:nvGrpSpPr>
          <p:grpSpPr bwMode="auto">
            <a:xfrm>
              <a:off x="3936" y="2064"/>
              <a:ext cx="288" cy="96"/>
              <a:chOff x="1728" y="1056"/>
              <a:chExt cx="288" cy="96"/>
            </a:xfrm>
          </p:grpSpPr>
          <p:sp>
            <p:nvSpPr>
              <p:cNvPr id="52253" name="AutoShape 23"/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96" cy="96"/>
              </a:xfrm>
              <a:prstGeom prst="flowChartOr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254" name="Line 24"/>
              <p:cNvSpPr>
                <a:spLocks noChangeShapeType="1"/>
              </p:cNvSpPr>
              <p:nvPr/>
            </p:nvSpPr>
            <p:spPr bwMode="auto">
              <a:xfrm>
                <a:off x="1824" y="1104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52251" name="Object 25"/>
            <p:cNvGraphicFramePr>
              <a:graphicFrameLocks noChangeAspect="1"/>
            </p:cNvGraphicFramePr>
            <p:nvPr/>
          </p:nvGraphicFramePr>
          <p:xfrm>
            <a:off x="4272" y="2112"/>
            <a:ext cx="160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72" name="Equation" r:id="rId13" imgW="126780" imgH="164814" progId="Equation.3">
                    <p:embed/>
                  </p:oleObj>
                </mc:Choice>
                <mc:Fallback>
                  <p:oleObj name="Equation" r:id="rId13" imgW="126780" imgH="164814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112"/>
                          <a:ext cx="160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52" name="Object 26"/>
            <p:cNvGraphicFramePr>
              <a:graphicFrameLocks noChangeAspect="1"/>
            </p:cNvGraphicFramePr>
            <p:nvPr/>
          </p:nvGraphicFramePr>
          <p:xfrm>
            <a:off x="4752" y="2208"/>
            <a:ext cx="17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73" name="Equation" r:id="rId15" imgW="139579" imgH="215713" progId="Equation.3">
                    <p:embed/>
                  </p:oleObj>
                </mc:Choice>
                <mc:Fallback>
                  <p:oleObj name="Equation" r:id="rId15" imgW="139579" imgH="215713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208"/>
                          <a:ext cx="17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0923" name="Group 27"/>
          <p:cNvGrpSpPr>
            <a:grpSpLocks/>
          </p:cNvGrpSpPr>
          <p:nvPr/>
        </p:nvGrpSpPr>
        <p:grpSpPr bwMode="auto">
          <a:xfrm>
            <a:off x="8543925" y="6021388"/>
            <a:ext cx="1744663" cy="617537"/>
            <a:chOff x="922" y="3499"/>
            <a:chExt cx="1099" cy="389"/>
          </a:xfrm>
        </p:grpSpPr>
        <p:graphicFrame>
          <p:nvGraphicFramePr>
            <p:cNvPr id="52240" name="Object 28"/>
            <p:cNvGraphicFramePr>
              <a:graphicFrameLocks noChangeAspect="1"/>
            </p:cNvGraphicFramePr>
            <p:nvPr/>
          </p:nvGraphicFramePr>
          <p:xfrm>
            <a:off x="1200" y="3499"/>
            <a:ext cx="821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74" name="Equation" r:id="rId17" imgW="482391" imgH="228501" progId="Equation.DSMT4">
                    <p:embed/>
                  </p:oleObj>
                </mc:Choice>
                <mc:Fallback>
                  <p:oleObj name="Equation" r:id="rId17" imgW="482391" imgH="228501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499"/>
                          <a:ext cx="821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41" name="Rectangle 29"/>
            <p:cNvSpPr>
              <a:spLocks noChangeArrowheads="1"/>
            </p:cNvSpPr>
            <p:nvPr/>
          </p:nvSpPr>
          <p:spPr bwMode="auto">
            <a:xfrm>
              <a:off x="922" y="3549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en-US">
                <a:solidFill>
                  <a:srgbClr val="3333FF"/>
                </a:solidFill>
                <a:latin typeface="楷体_GB2312" pitchFamily="49" charset="-122"/>
              </a:endParaRPr>
            </a:p>
          </p:txBody>
        </p:sp>
      </p:grpSp>
      <p:grpSp>
        <p:nvGrpSpPr>
          <p:cNvPr id="80931" name="Group 35"/>
          <p:cNvGrpSpPr>
            <a:grpSpLocks/>
          </p:cNvGrpSpPr>
          <p:nvPr/>
        </p:nvGrpSpPr>
        <p:grpSpPr bwMode="auto">
          <a:xfrm>
            <a:off x="2208213" y="6092825"/>
            <a:ext cx="7848600" cy="522288"/>
            <a:chOff x="476" y="3249"/>
            <a:chExt cx="4944" cy="329"/>
          </a:xfrm>
        </p:grpSpPr>
        <p:sp>
          <p:nvSpPr>
            <p:cNvPr id="52236" name="Rectangle 31"/>
            <p:cNvSpPr>
              <a:spLocks noChangeArrowheads="1"/>
            </p:cNvSpPr>
            <p:nvPr/>
          </p:nvSpPr>
          <p:spPr bwMode="auto">
            <a:xfrm>
              <a:off x="716" y="3249"/>
              <a:ext cx="47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0099"/>
                  </a:solidFill>
                  <a:latin typeface="楷体_GB2312" pitchFamily="49" charset="-122"/>
                </a:rPr>
                <a:t>为空间中电荷体密度，  为正电荷流动速度。</a:t>
              </a:r>
            </a:p>
          </p:txBody>
        </p:sp>
        <p:grpSp>
          <p:nvGrpSpPr>
            <p:cNvPr id="52237" name="Group 34"/>
            <p:cNvGrpSpPr>
              <a:grpSpLocks/>
            </p:cNvGrpSpPr>
            <p:nvPr/>
          </p:nvGrpSpPr>
          <p:grpSpPr bwMode="auto">
            <a:xfrm>
              <a:off x="476" y="3294"/>
              <a:ext cx="2440" cy="284"/>
              <a:chOff x="476" y="3294"/>
              <a:chExt cx="2440" cy="284"/>
            </a:xfrm>
          </p:grpSpPr>
          <p:graphicFrame>
            <p:nvGraphicFramePr>
              <p:cNvPr id="52238" name="Object 32"/>
              <p:cNvGraphicFramePr>
                <a:graphicFrameLocks noChangeAspect="1"/>
              </p:cNvGraphicFramePr>
              <p:nvPr/>
            </p:nvGraphicFramePr>
            <p:xfrm>
              <a:off x="476" y="3297"/>
              <a:ext cx="316" cy="2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275" name="Equation" r:id="rId19" imgW="152268" imgH="164957" progId="Equation.DSMT4">
                      <p:embed/>
                    </p:oleObj>
                  </mc:Choice>
                  <mc:Fallback>
                    <p:oleObj name="Equation" r:id="rId19" imgW="152268" imgH="164957" progId="Equation.DSMT4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6" y="3297"/>
                            <a:ext cx="316" cy="2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39" name="Object 33"/>
              <p:cNvGraphicFramePr>
                <a:graphicFrameLocks noChangeAspect="1"/>
              </p:cNvGraphicFramePr>
              <p:nvPr/>
            </p:nvGraphicFramePr>
            <p:xfrm>
              <a:off x="2653" y="3294"/>
              <a:ext cx="263" cy="2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276" name="Equation" r:id="rId21" imgW="126780" imgH="164814" progId="Equation.DSMT4">
                      <p:embed/>
                    </p:oleObj>
                  </mc:Choice>
                  <mc:Fallback>
                    <p:oleObj name="Equation" r:id="rId21" imgW="126780" imgH="164814" progId="Equation.DSMT4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53" y="3294"/>
                            <a:ext cx="263" cy="2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0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 build="p" autoUpdateAnimBg="0"/>
      <p:bldP spid="80901" grpId="0" autoUpdateAnimBg="0"/>
      <p:bldP spid="80902" grpId="0" build="p" autoUpdateAnimBg="0"/>
      <p:bldP spid="80905" grpId="0" build="p" autoUpdateAnimBg="0"/>
      <p:bldP spid="80906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8ECC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C8ECC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C8ECC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2154</TotalTime>
  <Words>1182</Words>
  <Application>Microsoft Office PowerPoint</Application>
  <PresentationFormat>宽屏</PresentationFormat>
  <Paragraphs>90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2" baseType="lpstr">
      <vt:lpstr>Monotype Sorts</vt:lpstr>
      <vt:lpstr>MS Mincho</vt:lpstr>
      <vt:lpstr>华文隶书</vt:lpstr>
      <vt:lpstr>华文新魏</vt:lpstr>
      <vt:lpstr>楷体</vt:lpstr>
      <vt:lpstr>楷体_GB2312</vt:lpstr>
      <vt:lpstr>宋体</vt:lpstr>
      <vt:lpstr>Arial</vt:lpstr>
      <vt:lpstr>Calibri</vt:lpstr>
      <vt:lpstr>Symbol</vt:lpstr>
      <vt:lpstr>Times New Roman</vt:lpstr>
      <vt:lpstr>Wingdings</vt:lpstr>
      <vt:lpstr>Office 主题</vt:lpstr>
      <vt:lpstr>1_Office 主题</vt:lpstr>
      <vt:lpstr>2_Office 主题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大学物理</dc:title>
  <dc:creator>宋新祥</dc:creator>
  <cp:lastModifiedBy>hp</cp:lastModifiedBy>
  <cp:revision>109</cp:revision>
  <dcterms:created xsi:type="dcterms:W3CDTF">1601-01-01T00:00:00Z</dcterms:created>
  <dcterms:modified xsi:type="dcterms:W3CDTF">2019-11-05T01:14:48Z</dcterms:modified>
</cp:coreProperties>
</file>